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85" r:id="rId4"/>
    <p:sldId id="264" r:id="rId5"/>
    <p:sldId id="280" r:id="rId6"/>
    <p:sldId id="281" r:id="rId7"/>
    <p:sldId id="282" r:id="rId8"/>
    <p:sldId id="283" r:id="rId9"/>
    <p:sldId id="284" r:id="rId10"/>
    <p:sldId id="266" r:id="rId11"/>
    <p:sldId id="267" r:id="rId12"/>
    <p:sldId id="286" r:id="rId13"/>
    <p:sldId id="287" r:id="rId14"/>
    <p:sldId id="288" r:id="rId15"/>
    <p:sldId id="268" r:id="rId16"/>
    <p:sldId id="289" r:id="rId17"/>
    <p:sldId id="290" r:id="rId18"/>
    <p:sldId id="291" r:id="rId19"/>
    <p:sldId id="292"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6" d="100"/>
          <a:sy n="86" d="100"/>
        </p:scale>
        <p:origin x="562"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1F8ECB-3642-C728-64C1-FFE3243022E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B9C3F72-428B-F157-2E6B-652215A2637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539A1B3-4104-9CE2-232F-81003A74DCC3}"/>
              </a:ext>
            </a:extLst>
          </p:cNvPr>
          <p:cNvSpPr>
            <a:spLocks noGrp="1"/>
          </p:cNvSpPr>
          <p:nvPr>
            <p:ph type="dt" sz="half" idx="10"/>
          </p:nvPr>
        </p:nvSpPr>
        <p:spPr/>
        <p:txBody>
          <a:bodyPr/>
          <a:lstStyle/>
          <a:p>
            <a:fld id="{67AC64B2-692F-4F38-91B6-2C6B389C4E61}" type="datetimeFigureOut">
              <a:rPr lang="en-US" smtClean="0"/>
              <a:t>10/9/2022</a:t>
            </a:fld>
            <a:endParaRPr lang="en-US"/>
          </a:p>
        </p:txBody>
      </p:sp>
      <p:sp>
        <p:nvSpPr>
          <p:cNvPr id="5" name="Footer Placeholder 4">
            <a:extLst>
              <a:ext uri="{FF2B5EF4-FFF2-40B4-BE49-F238E27FC236}">
                <a16:creationId xmlns:a16="http://schemas.microsoft.com/office/drawing/2014/main" id="{61D43677-D768-C66F-84C6-5B0DACDAE77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9CA74F5-F8BD-2151-052A-DC2729928F00}"/>
              </a:ext>
            </a:extLst>
          </p:cNvPr>
          <p:cNvSpPr>
            <a:spLocks noGrp="1"/>
          </p:cNvSpPr>
          <p:nvPr>
            <p:ph type="sldNum" sz="quarter" idx="12"/>
          </p:nvPr>
        </p:nvSpPr>
        <p:spPr/>
        <p:txBody>
          <a:bodyPr/>
          <a:lstStyle/>
          <a:p>
            <a:fld id="{18DE0C2D-6A99-47B5-8156-C007A1DF12CA}" type="slidenum">
              <a:rPr lang="en-US" smtClean="0"/>
              <a:t>‹#›</a:t>
            </a:fld>
            <a:endParaRPr lang="en-US"/>
          </a:p>
        </p:txBody>
      </p:sp>
    </p:spTree>
    <p:extLst>
      <p:ext uri="{BB962C8B-B14F-4D97-AF65-F5344CB8AC3E}">
        <p14:creationId xmlns:p14="http://schemas.microsoft.com/office/powerpoint/2010/main" val="5165340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AF89E0-B3AE-8331-F85D-70CC68C9C7E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C62C4EB-6281-9E7A-5770-CFF93243F6D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E31DC8A-1ED0-CF19-345E-FD2E14213175}"/>
              </a:ext>
            </a:extLst>
          </p:cNvPr>
          <p:cNvSpPr>
            <a:spLocks noGrp="1"/>
          </p:cNvSpPr>
          <p:nvPr>
            <p:ph type="dt" sz="half" idx="10"/>
          </p:nvPr>
        </p:nvSpPr>
        <p:spPr/>
        <p:txBody>
          <a:bodyPr/>
          <a:lstStyle/>
          <a:p>
            <a:fld id="{67AC64B2-692F-4F38-91B6-2C6B389C4E61}" type="datetimeFigureOut">
              <a:rPr lang="en-US" smtClean="0"/>
              <a:t>10/9/2022</a:t>
            </a:fld>
            <a:endParaRPr lang="en-US"/>
          </a:p>
        </p:txBody>
      </p:sp>
      <p:sp>
        <p:nvSpPr>
          <p:cNvPr id="5" name="Footer Placeholder 4">
            <a:extLst>
              <a:ext uri="{FF2B5EF4-FFF2-40B4-BE49-F238E27FC236}">
                <a16:creationId xmlns:a16="http://schemas.microsoft.com/office/drawing/2014/main" id="{04783E87-D3FA-2F1E-F6FC-D1C55DDBC92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0E3199D-1306-E23F-BA38-B764B85E3F52}"/>
              </a:ext>
            </a:extLst>
          </p:cNvPr>
          <p:cNvSpPr>
            <a:spLocks noGrp="1"/>
          </p:cNvSpPr>
          <p:nvPr>
            <p:ph type="sldNum" sz="quarter" idx="12"/>
          </p:nvPr>
        </p:nvSpPr>
        <p:spPr/>
        <p:txBody>
          <a:bodyPr/>
          <a:lstStyle/>
          <a:p>
            <a:fld id="{18DE0C2D-6A99-47B5-8156-C007A1DF12CA}" type="slidenum">
              <a:rPr lang="en-US" smtClean="0"/>
              <a:t>‹#›</a:t>
            </a:fld>
            <a:endParaRPr lang="en-US"/>
          </a:p>
        </p:txBody>
      </p:sp>
    </p:spTree>
    <p:extLst>
      <p:ext uri="{BB962C8B-B14F-4D97-AF65-F5344CB8AC3E}">
        <p14:creationId xmlns:p14="http://schemas.microsoft.com/office/powerpoint/2010/main" val="34208108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00380FA-35FD-F2C4-D1BD-FFD4F5FF88A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7634A43-80FA-FBEB-B806-917BC3DBFBC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CA2866E-B5EB-090E-AD63-FED82F3C549C}"/>
              </a:ext>
            </a:extLst>
          </p:cNvPr>
          <p:cNvSpPr>
            <a:spLocks noGrp="1"/>
          </p:cNvSpPr>
          <p:nvPr>
            <p:ph type="dt" sz="half" idx="10"/>
          </p:nvPr>
        </p:nvSpPr>
        <p:spPr/>
        <p:txBody>
          <a:bodyPr/>
          <a:lstStyle/>
          <a:p>
            <a:fld id="{67AC64B2-692F-4F38-91B6-2C6B389C4E61}" type="datetimeFigureOut">
              <a:rPr lang="en-US" smtClean="0"/>
              <a:t>10/9/2022</a:t>
            </a:fld>
            <a:endParaRPr lang="en-US"/>
          </a:p>
        </p:txBody>
      </p:sp>
      <p:sp>
        <p:nvSpPr>
          <p:cNvPr id="5" name="Footer Placeholder 4">
            <a:extLst>
              <a:ext uri="{FF2B5EF4-FFF2-40B4-BE49-F238E27FC236}">
                <a16:creationId xmlns:a16="http://schemas.microsoft.com/office/drawing/2014/main" id="{F600AB28-A3EF-87DB-24D5-1464E84BC52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FF7CE35-2891-3947-997A-58403E9DCEC0}"/>
              </a:ext>
            </a:extLst>
          </p:cNvPr>
          <p:cNvSpPr>
            <a:spLocks noGrp="1"/>
          </p:cNvSpPr>
          <p:nvPr>
            <p:ph type="sldNum" sz="quarter" idx="12"/>
          </p:nvPr>
        </p:nvSpPr>
        <p:spPr/>
        <p:txBody>
          <a:bodyPr/>
          <a:lstStyle/>
          <a:p>
            <a:fld id="{18DE0C2D-6A99-47B5-8156-C007A1DF12CA}" type="slidenum">
              <a:rPr lang="en-US" smtClean="0"/>
              <a:t>‹#›</a:t>
            </a:fld>
            <a:endParaRPr lang="en-US"/>
          </a:p>
        </p:txBody>
      </p:sp>
    </p:spTree>
    <p:extLst>
      <p:ext uri="{BB962C8B-B14F-4D97-AF65-F5344CB8AC3E}">
        <p14:creationId xmlns:p14="http://schemas.microsoft.com/office/powerpoint/2010/main" val="20677612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1881CF-09E0-611C-6818-C57D2A9C411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1DE3400-4596-DB84-253D-22C19EBD1B8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D7AE1C0-3146-E5E5-52C7-98B5FBE68C36}"/>
              </a:ext>
            </a:extLst>
          </p:cNvPr>
          <p:cNvSpPr>
            <a:spLocks noGrp="1"/>
          </p:cNvSpPr>
          <p:nvPr>
            <p:ph type="dt" sz="half" idx="10"/>
          </p:nvPr>
        </p:nvSpPr>
        <p:spPr/>
        <p:txBody>
          <a:bodyPr/>
          <a:lstStyle/>
          <a:p>
            <a:fld id="{67AC64B2-692F-4F38-91B6-2C6B389C4E61}" type="datetimeFigureOut">
              <a:rPr lang="en-US" smtClean="0"/>
              <a:t>10/9/2022</a:t>
            </a:fld>
            <a:endParaRPr lang="en-US"/>
          </a:p>
        </p:txBody>
      </p:sp>
      <p:sp>
        <p:nvSpPr>
          <p:cNvPr id="5" name="Footer Placeholder 4">
            <a:extLst>
              <a:ext uri="{FF2B5EF4-FFF2-40B4-BE49-F238E27FC236}">
                <a16:creationId xmlns:a16="http://schemas.microsoft.com/office/drawing/2014/main" id="{354BFF4B-A942-03D3-D0BC-2B7ACF8F000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B85DDA9-87ED-DEE6-B686-88EA081A04A5}"/>
              </a:ext>
            </a:extLst>
          </p:cNvPr>
          <p:cNvSpPr>
            <a:spLocks noGrp="1"/>
          </p:cNvSpPr>
          <p:nvPr>
            <p:ph type="sldNum" sz="quarter" idx="12"/>
          </p:nvPr>
        </p:nvSpPr>
        <p:spPr/>
        <p:txBody>
          <a:bodyPr/>
          <a:lstStyle/>
          <a:p>
            <a:fld id="{18DE0C2D-6A99-47B5-8156-C007A1DF12CA}" type="slidenum">
              <a:rPr lang="en-US" smtClean="0"/>
              <a:t>‹#›</a:t>
            </a:fld>
            <a:endParaRPr lang="en-US"/>
          </a:p>
        </p:txBody>
      </p:sp>
    </p:spTree>
    <p:extLst>
      <p:ext uri="{BB962C8B-B14F-4D97-AF65-F5344CB8AC3E}">
        <p14:creationId xmlns:p14="http://schemas.microsoft.com/office/powerpoint/2010/main" val="33976470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A7F7F1-51EB-4CB0-FA5B-FC9C9D74457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F6C6381-F3E6-8735-9529-9ED7688D383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CE5852E-FB5C-440D-2E60-B7DC5001CF00}"/>
              </a:ext>
            </a:extLst>
          </p:cNvPr>
          <p:cNvSpPr>
            <a:spLocks noGrp="1"/>
          </p:cNvSpPr>
          <p:nvPr>
            <p:ph type="dt" sz="half" idx="10"/>
          </p:nvPr>
        </p:nvSpPr>
        <p:spPr/>
        <p:txBody>
          <a:bodyPr/>
          <a:lstStyle/>
          <a:p>
            <a:fld id="{67AC64B2-692F-4F38-91B6-2C6B389C4E61}" type="datetimeFigureOut">
              <a:rPr lang="en-US" smtClean="0"/>
              <a:t>10/9/2022</a:t>
            </a:fld>
            <a:endParaRPr lang="en-US"/>
          </a:p>
        </p:txBody>
      </p:sp>
      <p:sp>
        <p:nvSpPr>
          <p:cNvPr id="5" name="Footer Placeholder 4">
            <a:extLst>
              <a:ext uri="{FF2B5EF4-FFF2-40B4-BE49-F238E27FC236}">
                <a16:creationId xmlns:a16="http://schemas.microsoft.com/office/drawing/2014/main" id="{3F288C07-E222-2CD9-CC48-5DE80BF8BCC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28D42BA-C2CE-8DF0-3C24-730D0120C69E}"/>
              </a:ext>
            </a:extLst>
          </p:cNvPr>
          <p:cNvSpPr>
            <a:spLocks noGrp="1"/>
          </p:cNvSpPr>
          <p:nvPr>
            <p:ph type="sldNum" sz="quarter" idx="12"/>
          </p:nvPr>
        </p:nvSpPr>
        <p:spPr/>
        <p:txBody>
          <a:bodyPr/>
          <a:lstStyle/>
          <a:p>
            <a:fld id="{18DE0C2D-6A99-47B5-8156-C007A1DF12CA}" type="slidenum">
              <a:rPr lang="en-US" smtClean="0"/>
              <a:t>‹#›</a:t>
            </a:fld>
            <a:endParaRPr lang="en-US"/>
          </a:p>
        </p:txBody>
      </p:sp>
    </p:spTree>
    <p:extLst>
      <p:ext uri="{BB962C8B-B14F-4D97-AF65-F5344CB8AC3E}">
        <p14:creationId xmlns:p14="http://schemas.microsoft.com/office/powerpoint/2010/main" val="1562096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8CC970-9C24-1048-C402-CE92885794F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B5746D9-730E-A82A-37E9-458C1EC1E2A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8553BC4-185C-3989-2DC5-AEE12BBC146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BAB2F50-59B7-C1B9-38A2-9965999B9A6B}"/>
              </a:ext>
            </a:extLst>
          </p:cNvPr>
          <p:cNvSpPr>
            <a:spLocks noGrp="1"/>
          </p:cNvSpPr>
          <p:nvPr>
            <p:ph type="dt" sz="half" idx="10"/>
          </p:nvPr>
        </p:nvSpPr>
        <p:spPr/>
        <p:txBody>
          <a:bodyPr/>
          <a:lstStyle/>
          <a:p>
            <a:fld id="{67AC64B2-692F-4F38-91B6-2C6B389C4E61}" type="datetimeFigureOut">
              <a:rPr lang="en-US" smtClean="0"/>
              <a:t>10/9/2022</a:t>
            </a:fld>
            <a:endParaRPr lang="en-US"/>
          </a:p>
        </p:txBody>
      </p:sp>
      <p:sp>
        <p:nvSpPr>
          <p:cNvPr id="6" name="Footer Placeholder 5">
            <a:extLst>
              <a:ext uri="{FF2B5EF4-FFF2-40B4-BE49-F238E27FC236}">
                <a16:creationId xmlns:a16="http://schemas.microsoft.com/office/drawing/2014/main" id="{6B3FA478-0223-24F3-4713-C23379B027F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3387D9F-E10F-E645-1792-E6CB9CE8864B}"/>
              </a:ext>
            </a:extLst>
          </p:cNvPr>
          <p:cNvSpPr>
            <a:spLocks noGrp="1"/>
          </p:cNvSpPr>
          <p:nvPr>
            <p:ph type="sldNum" sz="quarter" idx="12"/>
          </p:nvPr>
        </p:nvSpPr>
        <p:spPr/>
        <p:txBody>
          <a:bodyPr/>
          <a:lstStyle/>
          <a:p>
            <a:fld id="{18DE0C2D-6A99-47B5-8156-C007A1DF12CA}" type="slidenum">
              <a:rPr lang="en-US" smtClean="0"/>
              <a:t>‹#›</a:t>
            </a:fld>
            <a:endParaRPr lang="en-US"/>
          </a:p>
        </p:txBody>
      </p:sp>
    </p:spTree>
    <p:extLst>
      <p:ext uri="{BB962C8B-B14F-4D97-AF65-F5344CB8AC3E}">
        <p14:creationId xmlns:p14="http://schemas.microsoft.com/office/powerpoint/2010/main" val="13046950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588695-4A96-25DE-DF8D-6ABC48D0E13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198D091-92EA-C4D2-49BE-2B0FCF8B8CF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8D7D204-138D-E745-6903-814FDA76B64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A2D1DEA-C1EF-F25A-4110-B787E2C42F3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690911D-C84F-F09D-60D1-C4D68E6DEC9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E6C32BB-CA79-59BA-33DC-95316766E0D5}"/>
              </a:ext>
            </a:extLst>
          </p:cNvPr>
          <p:cNvSpPr>
            <a:spLocks noGrp="1"/>
          </p:cNvSpPr>
          <p:nvPr>
            <p:ph type="dt" sz="half" idx="10"/>
          </p:nvPr>
        </p:nvSpPr>
        <p:spPr/>
        <p:txBody>
          <a:bodyPr/>
          <a:lstStyle/>
          <a:p>
            <a:fld id="{67AC64B2-692F-4F38-91B6-2C6B389C4E61}" type="datetimeFigureOut">
              <a:rPr lang="en-US" smtClean="0"/>
              <a:t>10/9/2022</a:t>
            </a:fld>
            <a:endParaRPr lang="en-US"/>
          </a:p>
        </p:txBody>
      </p:sp>
      <p:sp>
        <p:nvSpPr>
          <p:cNvPr id="8" name="Footer Placeholder 7">
            <a:extLst>
              <a:ext uri="{FF2B5EF4-FFF2-40B4-BE49-F238E27FC236}">
                <a16:creationId xmlns:a16="http://schemas.microsoft.com/office/drawing/2014/main" id="{803D91FB-095F-DCB1-1F26-BC70A9A034C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AA6B385-7C11-1D91-673A-B5A62880D8AC}"/>
              </a:ext>
            </a:extLst>
          </p:cNvPr>
          <p:cNvSpPr>
            <a:spLocks noGrp="1"/>
          </p:cNvSpPr>
          <p:nvPr>
            <p:ph type="sldNum" sz="quarter" idx="12"/>
          </p:nvPr>
        </p:nvSpPr>
        <p:spPr/>
        <p:txBody>
          <a:bodyPr/>
          <a:lstStyle/>
          <a:p>
            <a:fld id="{18DE0C2D-6A99-47B5-8156-C007A1DF12CA}" type="slidenum">
              <a:rPr lang="en-US" smtClean="0"/>
              <a:t>‹#›</a:t>
            </a:fld>
            <a:endParaRPr lang="en-US"/>
          </a:p>
        </p:txBody>
      </p:sp>
    </p:spTree>
    <p:extLst>
      <p:ext uri="{BB962C8B-B14F-4D97-AF65-F5344CB8AC3E}">
        <p14:creationId xmlns:p14="http://schemas.microsoft.com/office/powerpoint/2010/main" val="9290412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AADEB9-0C6B-239C-3D27-BEC84A2E2D4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0EF80F1-9855-21A5-7000-5E58BACBFA88}"/>
              </a:ext>
            </a:extLst>
          </p:cNvPr>
          <p:cNvSpPr>
            <a:spLocks noGrp="1"/>
          </p:cNvSpPr>
          <p:nvPr>
            <p:ph type="dt" sz="half" idx="10"/>
          </p:nvPr>
        </p:nvSpPr>
        <p:spPr/>
        <p:txBody>
          <a:bodyPr/>
          <a:lstStyle/>
          <a:p>
            <a:fld id="{67AC64B2-692F-4F38-91B6-2C6B389C4E61}" type="datetimeFigureOut">
              <a:rPr lang="en-US" smtClean="0"/>
              <a:t>10/9/2022</a:t>
            </a:fld>
            <a:endParaRPr lang="en-US"/>
          </a:p>
        </p:txBody>
      </p:sp>
      <p:sp>
        <p:nvSpPr>
          <p:cNvPr id="4" name="Footer Placeholder 3">
            <a:extLst>
              <a:ext uri="{FF2B5EF4-FFF2-40B4-BE49-F238E27FC236}">
                <a16:creationId xmlns:a16="http://schemas.microsoft.com/office/drawing/2014/main" id="{8D779FC7-F842-4475-7E62-B4E0B074656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F81A716-20DB-26E4-3B90-B97DCE9878FD}"/>
              </a:ext>
            </a:extLst>
          </p:cNvPr>
          <p:cNvSpPr>
            <a:spLocks noGrp="1"/>
          </p:cNvSpPr>
          <p:nvPr>
            <p:ph type="sldNum" sz="quarter" idx="12"/>
          </p:nvPr>
        </p:nvSpPr>
        <p:spPr/>
        <p:txBody>
          <a:bodyPr/>
          <a:lstStyle/>
          <a:p>
            <a:fld id="{18DE0C2D-6A99-47B5-8156-C007A1DF12CA}" type="slidenum">
              <a:rPr lang="en-US" smtClean="0"/>
              <a:t>‹#›</a:t>
            </a:fld>
            <a:endParaRPr lang="en-US"/>
          </a:p>
        </p:txBody>
      </p:sp>
    </p:spTree>
    <p:extLst>
      <p:ext uri="{BB962C8B-B14F-4D97-AF65-F5344CB8AC3E}">
        <p14:creationId xmlns:p14="http://schemas.microsoft.com/office/powerpoint/2010/main" val="39908444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4B0205B-C8B2-EFF2-4F4E-66D63F055F1B}"/>
              </a:ext>
            </a:extLst>
          </p:cNvPr>
          <p:cNvSpPr>
            <a:spLocks noGrp="1"/>
          </p:cNvSpPr>
          <p:nvPr>
            <p:ph type="dt" sz="half" idx="10"/>
          </p:nvPr>
        </p:nvSpPr>
        <p:spPr/>
        <p:txBody>
          <a:bodyPr/>
          <a:lstStyle/>
          <a:p>
            <a:fld id="{67AC64B2-692F-4F38-91B6-2C6B389C4E61}" type="datetimeFigureOut">
              <a:rPr lang="en-US" smtClean="0"/>
              <a:t>10/9/2022</a:t>
            </a:fld>
            <a:endParaRPr lang="en-US"/>
          </a:p>
        </p:txBody>
      </p:sp>
      <p:sp>
        <p:nvSpPr>
          <p:cNvPr id="3" name="Footer Placeholder 2">
            <a:extLst>
              <a:ext uri="{FF2B5EF4-FFF2-40B4-BE49-F238E27FC236}">
                <a16:creationId xmlns:a16="http://schemas.microsoft.com/office/drawing/2014/main" id="{24FF50EA-115A-B88B-AD30-2EF2DAE191A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E85C86F-A921-418E-A012-DECA1A930955}"/>
              </a:ext>
            </a:extLst>
          </p:cNvPr>
          <p:cNvSpPr>
            <a:spLocks noGrp="1"/>
          </p:cNvSpPr>
          <p:nvPr>
            <p:ph type="sldNum" sz="quarter" idx="12"/>
          </p:nvPr>
        </p:nvSpPr>
        <p:spPr/>
        <p:txBody>
          <a:bodyPr/>
          <a:lstStyle/>
          <a:p>
            <a:fld id="{18DE0C2D-6A99-47B5-8156-C007A1DF12CA}" type="slidenum">
              <a:rPr lang="en-US" smtClean="0"/>
              <a:t>‹#›</a:t>
            </a:fld>
            <a:endParaRPr lang="en-US"/>
          </a:p>
        </p:txBody>
      </p:sp>
    </p:spTree>
    <p:extLst>
      <p:ext uri="{BB962C8B-B14F-4D97-AF65-F5344CB8AC3E}">
        <p14:creationId xmlns:p14="http://schemas.microsoft.com/office/powerpoint/2010/main" val="41237123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C9D277-F44C-2751-27AE-B3F9EF7A535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4C55B15-459C-3062-6227-77EEF52A3CF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270FE2B-30F0-BFC2-E50F-7D59FEC8B6A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2A61AF3-3242-2123-FE6E-5B216FDF00CD}"/>
              </a:ext>
            </a:extLst>
          </p:cNvPr>
          <p:cNvSpPr>
            <a:spLocks noGrp="1"/>
          </p:cNvSpPr>
          <p:nvPr>
            <p:ph type="dt" sz="half" idx="10"/>
          </p:nvPr>
        </p:nvSpPr>
        <p:spPr/>
        <p:txBody>
          <a:bodyPr/>
          <a:lstStyle/>
          <a:p>
            <a:fld id="{67AC64B2-692F-4F38-91B6-2C6B389C4E61}" type="datetimeFigureOut">
              <a:rPr lang="en-US" smtClean="0"/>
              <a:t>10/9/2022</a:t>
            </a:fld>
            <a:endParaRPr lang="en-US"/>
          </a:p>
        </p:txBody>
      </p:sp>
      <p:sp>
        <p:nvSpPr>
          <p:cNvPr id="6" name="Footer Placeholder 5">
            <a:extLst>
              <a:ext uri="{FF2B5EF4-FFF2-40B4-BE49-F238E27FC236}">
                <a16:creationId xmlns:a16="http://schemas.microsoft.com/office/drawing/2014/main" id="{CBB9B9AE-D44F-9905-CCA4-99CF0FA4953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E54BD48-B6F7-9ED1-835A-B12FD7C1AF0D}"/>
              </a:ext>
            </a:extLst>
          </p:cNvPr>
          <p:cNvSpPr>
            <a:spLocks noGrp="1"/>
          </p:cNvSpPr>
          <p:nvPr>
            <p:ph type="sldNum" sz="quarter" idx="12"/>
          </p:nvPr>
        </p:nvSpPr>
        <p:spPr/>
        <p:txBody>
          <a:bodyPr/>
          <a:lstStyle/>
          <a:p>
            <a:fld id="{18DE0C2D-6A99-47B5-8156-C007A1DF12CA}" type="slidenum">
              <a:rPr lang="en-US" smtClean="0"/>
              <a:t>‹#›</a:t>
            </a:fld>
            <a:endParaRPr lang="en-US"/>
          </a:p>
        </p:txBody>
      </p:sp>
    </p:spTree>
    <p:extLst>
      <p:ext uri="{BB962C8B-B14F-4D97-AF65-F5344CB8AC3E}">
        <p14:creationId xmlns:p14="http://schemas.microsoft.com/office/powerpoint/2010/main" val="12188257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E30601-0AC0-2C41-2F60-49F242D15B5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B3C1393-DB05-FB9E-200C-57F130F4050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D63B92E-D1AC-9632-DA3D-560090D6473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E489536-CBA7-0106-0194-E86EC2635372}"/>
              </a:ext>
            </a:extLst>
          </p:cNvPr>
          <p:cNvSpPr>
            <a:spLocks noGrp="1"/>
          </p:cNvSpPr>
          <p:nvPr>
            <p:ph type="dt" sz="half" idx="10"/>
          </p:nvPr>
        </p:nvSpPr>
        <p:spPr/>
        <p:txBody>
          <a:bodyPr/>
          <a:lstStyle/>
          <a:p>
            <a:fld id="{67AC64B2-692F-4F38-91B6-2C6B389C4E61}" type="datetimeFigureOut">
              <a:rPr lang="en-US" smtClean="0"/>
              <a:t>10/9/2022</a:t>
            </a:fld>
            <a:endParaRPr lang="en-US"/>
          </a:p>
        </p:txBody>
      </p:sp>
      <p:sp>
        <p:nvSpPr>
          <p:cNvPr id="6" name="Footer Placeholder 5">
            <a:extLst>
              <a:ext uri="{FF2B5EF4-FFF2-40B4-BE49-F238E27FC236}">
                <a16:creationId xmlns:a16="http://schemas.microsoft.com/office/drawing/2014/main" id="{2498693A-D0B9-CAFF-A87D-7855E5280F2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E898037-F89E-327A-AB7A-693D9FC44289}"/>
              </a:ext>
            </a:extLst>
          </p:cNvPr>
          <p:cNvSpPr>
            <a:spLocks noGrp="1"/>
          </p:cNvSpPr>
          <p:nvPr>
            <p:ph type="sldNum" sz="quarter" idx="12"/>
          </p:nvPr>
        </p:nvSpPr>
        <p:spPr/>
        <p:txBody>
          <a:bodyPr/>
          <a:lstStyle/>
          <a:p>
            <a:fld id="{18DE0C2D-6A99-47B5-8156-C007A1DF12CA}" type="slidenum">
              <a:rPr lang="en-US" smtClean="0"/>
              <a:t>‹#›</a:t>
            </a:fld>
            <a:endParaRPr lang="en-US"/>
          </a:p>
        </p:txBody>
      </p:sp>
    </p:spTree>
    <p:extLst>
      <p:ext uri="{BB962C8B-B14F-4D97-AF65-F5344CB8AC3E}">
        <p14:creationId xmlns:p14="http://schemas.microsoft.com/office/powerpoint/2010/main" val="21294815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AEBAC04-1ABC-D511-1708-A389C567A93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8DBBDA5-4FED-0956-515D-A3B318A6408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B885E0A-D3A0-9012-1671-9DE4A619F0A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7AC64B2-692F-4F38-91B6-2C6B389C4E61}" type="datetimeFigureOut">
              <a:rPr lang="en-US" smtClean="0"/>
              <a:t>10/9/2022</a:t>
            </a:fld>
            <a:endParaRPr lang="en-US"/>
          </a:p>
        </p:txBody>
      </p:sp>
      <p:sp>
        <p:nvSpPr>
          <p:cNvPr id="5" name="Footer Placeholder 4">
            <a:extLst>
              <a:ext uri="{FF2B5EF4-FFF2-40B4-BE49-F238E27FC236}">
                <a16:creationId xmlns:a16="http://schemas.microsoft.com/office/drawing/2014/main" id="{F4F4C447-2602-9416-BDA7-3F6C0E426D9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CEA1FA36-8EF4-3108-BB0C-1ABD9D00446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DE0C2D-6A99-47B5-8156-C007A1DF12CA}" type="slidenum">
              <a:rPr lang="en-US" smtClean="0"/>
              <a:t>‹#›</a:t>
            </a:fld>
            <a:endParaRPr lang="en-US"/>
          </a:p>
        </p:txBody>
      </p:sp>
    </p:spTree>
    <p:extLst>
      <p:ext uri="{BB962C8B-B14F-4D97-AF65-F5344CB8AC3E}">
        <p14:creationId xmlns:p14="http://schemas.microsoft.com/office/powerpoint/2010/main" val="36803487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aclanthology.org/2020.acl-main.95.pdf"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B67A6C-92A1-DF38-32AD-2F8FAFB21B73}"/>
              </a:ext>
            </a:extLst>
          </p:cNvPr>
          <p:cNvSpPr>
            <a:spLocks noGrp="1"/>
          </p:cNvSpPr>
          <p:nvPr>
            <p:ph type="ctrTitle"/>
          </p:nvPr>
        </p:nvSpPr>
        <p:spPr>
          <a:xfrm>
            <a:off x="1524000" y="1998663"/>
            <a:ext cx="9144000" cy="2387600"/>
          </a:xfrm>
        </p:spPr>
        <p:txBody>
          <a:bodyPr>
            <a:normAutofit fontScale="90000"/>
          </a:bodyPr>
          <a:lstStyle/>
          <a:p>
            <a:r>
              <a:rPr lang="en-US" dirty="0"/>
              <a:t>Generating Sense-specific Example Sentences with BART</a:t>
            </a:r>
          </a:p>
        </p:txBody>
      </p:sp>
    </p:spTree>
    <p:extLst>
      <p:ext uri="{BB962C8B-B14F-4D97-AF65-F5344CB8AC3E}">
        <p14:creationId xmlns:p14="http://schemas.microsoft.com/office/powerpoint/2010/main" val="5479698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A19991-3C20-B0CD-B5B8-7815C9104127}"/>
              </a:ext>
            </a:extLst>
          </p:cNvPr>
          <p:cNvSpPr>
            <a:spLocks noGrp="1"/>
          </p:cNvSpPr>
          <p:nvPr>
            <p:ph type="title"/>
          </p:nvPr>
        </p:nvSpPr>
        <p:spPr/>
        <p:txBody>
          <a:bodyPr/>
          <a:lstStyle/>
          <a:p>
            <a:r>
              <a:rPr lang="en-US" dirty="0"/>
              <a:t>Self-supervised Decoder Training</a:t>
            </a:r>
          </a:p>
        </p:txBody>
      </p:sp>
      <p:sp>
        <p:nvSpPr>
          <p:cNvPr id="3" name="Content Placeholder 2">
            <a:extLst>
              <a:ext uri="{FF2B5EF4-FFF2-40B4-BE49-F238E27FC236}">
                <a16:creationId xmlns:a16="http://schemas.microsoft.com/office/drawing/2014/main" id="{10E94838-E0A5-FB5F-B39C-EA54137C1007}"/>
              </a:ext>
            </a:extLst>
          </p:cNvPr>
          <p:cNvSpPr>
            <a:spLocks noGrp="1"/>
          </p:cNvSpPr>
          <p:nvPr>
            <p:ph idx="1"/>
          </p:nvPr>
        </p:nvSpPr>
        <p:spPr>
          <a:xfrm>
            <a:off x="838200" y="1825625"/>
            <a:ext cx="10515600" cy="4482896"/>
          </a:xfrm>
        </p:spPr>
        <p:txBody>
          <a:bodyPr>
            <a:normAutofit fontScale="92500" lnSpcReduction="10000"/>
          </a:bodyPr>
          <a:lstStyle/>
          <a:p>
            <a:r>
              <a:rPr lang="en-US" dirty="0"/>
              <a:t>Randomly choose polysemous target word from training sentence (from any text corpus). Pass sentence through BEM contextual word encoder and take the contextual embedding at the output for the target word.</a:t>
            </a:r>
          </a:p>
          <a:p>
            <a:endParaRPr lang="en-US" dirty="0"/>
          </a:p>
          <a:p>
            <a:r>
              <a:rPr lang="en-US" dirty="0"/>
              <a:t>Similarly, pass the target word through the BART encoder.</a:t>
            </a:r>
          </a:p>
          <a:p>
            <a:endParaRPr lang="en-US" dirty="0"/>
          </a:p>
          <a:p>
            <a:r>
              <a:rPr lang="en-US" dirty="0"/>
              <a:t>Concatenate the BEM contextual embedding to all timesteps of BART encoder output, then pass to BART decoder.</a:t>
            </a:r>
          </a:p>
          <a:p>
            <a:endParaRPr lang="en-US" dirty="0"/>
          </a:p>
          <a:p>
            <a:r>
              <a:rPr lang="en-US" dirty="0"/>
              <a:t>Encourage BART to reconstruct the training sentence via cross-entropy loss. Only update BART parameters (BEM is frozen).</a:t>
            </a:r>
          </a:p>
          <a:p>
            <a:endParaRPr lang="en-US" dirty="0"/>
          </a:p>
          <a:p>
            <a:endParaRPr lang="en-US" dirty="0"/>
          </a:p>
        </p:txBody>
      </p:sp>
    </p:spTree>
    <p:extLst>
      <p:ext uri="{BB962C8B-B14F-4D97-AF65-F5344CB8AC3E}">
        <p14:creationId xmlns:p14="http://schemas.microsoft.com/office/powerpoint/2010/main" val="30113996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A19991-3C20-B0CD-B5B8-7815C9104127}"/>
              </a:ext>
            </a:extLst>
          </p:cNvPr>
          <p:cNvSpPr>
            <a:spLocks noGrp="1"/>
          </p:cNvSpPr>
          <p:nvPr>
            <p:ph type="title"/>
          </p:nvPr>
        </p:nvSpPr>
        <p:spPr/>
        <p:txBody>
          <a:bodyPr/>
          <a:lstStyle/>
          <a:p>
            <a:r>
              <a:rPr lang="en-US" dirty="0"/>
              <a:t>Self-supervised Decoder Training</a:t>
            </a:r>
          </a:p>
        </p:txBody>
      </p:sp>
      <p:sp>
        <p:nvSpPr>
          <p:cNvPr id="6" name="Rectangle 5">
            <a:extLst>
              <a:ext uri="{FF2B5EF4-FFF2-40B4-BE49-F238E27FC236}">
                <a16:creationId xmlns:a16="http://schemas.microsoft.com/office/drawing/2014/main" id="{28602AC0-7C39-B5CC-D9F5-21B23CF50D0C}"/>
              </a:ext>
            </a:extLst>
          </p:cNvPr>
          <p:cNvSpPr/>
          <p:nvPr/>
        </p:nvSpPr>
        <p:spPr>
          <a:xfrm>
            <a:off x="3302445" y="5007807"/>
            <a:ext cx="2835479" cy="570452"/>
          </a:xfrm>
          <a:prstGeom prst="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BART Encoder</a:t>
            </a:r>
          </a:p>
        </p:txBody>
      </p:sp>
      <p:sp>
        <p:nvSpPr>
          <p:cNvPr id="7" name="TextBox 6">
            <a:extLst>
              <a:ext uri="{FF2B5EF4-FFF2-40B4-BE49-F238E27FC236}">
                <a16:creationId xmlns:a16="http://schemas.microsoft.com/office/drawing/2014/main" id="{B84DFA40-7D1A-AF55-93CC-607C3E6ABECF}"/>
              </a:ext>
            </a:extLst>
          </p:cNvPr>
          <p:cNvSpPr txBox="1"/>
          <p:nvPr/>
        </p:nvSpPr>
        <p:spPr>
          <a:xfrm>
            <a:off x="3940226" y="6123543"/>
            <a:ext cx="1559914" cy="369332"/>
          </a:xfrm>
          <a:prstGeom prst="rect">
            <a:avLst/>
          </a:prstGeom>
          <a:noFill/>
        </p:spPr>
        <p:txBody>
          <a:bodyPr wrap="none" rtlCol="0">
            <a:spAutoFit/>
          </a:bodyPr>
          <a:lstStyle/>
          <a:p>
            <a:r>
              <a:rPr lang="en-US" dirty="0"/>
              <a:t>&lt;s&gt; might &lt;/s&gt;</a:t>
            </a:r>
          </a:p>
        </p:txBody>
      </p:sp>
      <p:sp>
        <p:nvSpPr>
          <p:cNvPr id="8" name="Arrow: Up 7">
            <a:extLst>
              <a:ext uri="{FF2B5EF4-FFF2-40B4-BE49-F238E27FC236}">
                <a16:creationId xmlns:a16="http://schemas.microsoft.com/office/drawing/2014/main" id="{F73936EF-0DF7-D8A2-6343-9E6EABA997CB}"/>
              </a:ext>
            </a:extLst>
          </p:cNvPr>
          <p:cNvSpPr/>
          <p:nvPr/>
        </p:nvSpPr>
        <p:spPr>
          <a:xfrm>
            <a:off x="4544014" y="5750234"/>
            <a:ext cx="352338" cy="310392"/>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Arrow: Up 8">
            <a:extLst>
              <a:ext uri="{FF2B5EF4-FFF2-40B4-BE49-F238E27FC236}">
                <a16:creationId xmlns:a16="http://schemas.microsoft.com/office/drawing/2014/main" id="{F6107B96-4132-BD92-678E-CB4DA7C80BAC}"/>
              </a:ext>
            </a:extLst>
          </p:cNvPr>
          <p:cNvSpPr/>
          <p:nvPr/>
        </p:nvSpPr>
        <p:spPr>
          <a:xfrm>
            <a:off x="4544014" y="4510761"/>
            <a:ext cx="352338" cy="310392"/>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5510849-3EB9-3CF7-E242-3208C13A4A8F}"/>
              </a:ext>
            </a:extLst>
          </p:cNvPr>
          <p:cNvSpPr/>
          <p:nvPr/>
        </p:nvSpPr>
        <p:spPr>
          <a:xfrm>
            <a:off x="4223638" y="3820770"/>
            <a:ext cx="193342" cy="503339"/>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979DDA63-4842-924E-9C45-88B741ABF488}"/>
              </a:ext>
            </a:extLst>
          </p:cNvPr>
          <p:cNvSpPr/>
          <p:nvPr/>
        </p:nvSpPr>
        <p:spPr>
          <a:xfrm>
            <a:off x="4625109" y="3820769"/>
            <a:ext cx="193342" cy="503339"/>
          </a:xfrm>
          <a:prstGeom prst="rect">
            <a:avLst/>
          </a:prstGeom>
          <a:solidFill>
            <a:schemeClr val="accent6"/>
          </a:solidFill>
          <a:ln>
            <a:solidFill>
              <a:schemeClr val="tx1">
                <a:lumMod val="65000"/>
                <a:lumOff val="35000"/>
              </a:schemeClr>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649CB675-2F9B-A2A8-1F0D-3829D5DFA22A}"/>
              </a:ext>
            </a:extLst>
          </p:cNvPr>
          <p:cNvSpPr/>
          <p:nvPr/>
        </p:nvSpPr>
        <p:spPr>
          <a:xfrm>
            <a:off x="5026580" y="3820768"/>
            <a:ext cx="193342" cy="503339"/>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cxnSp>
        <p:nvCxnSpPr>
          <p:cNvPr id="30" name="Connector: Curved 29">
            <a:extLst>
              <a:ext uri="{FF2B5EF4-FFF2-40B4-BE49-F238E27FC236}">
                <a16:creationId xmlns:a16="http://schemas.microsoft.com/office/drawing/2014/main" id="{C9374614-6D91-7EDC-2746-D68D3476B4DD}"/>
              </a:ext>
            </a:extLst>
          </p:cNvPr>
          <p:cNvCxnSpPr>
            <a:cxnSpLocks/>
          </p:cNvCxnSpPr>
          <p:nvPr/>
        </p:nvCxnSpPr>
        <p:spPr>
          <a:xfrm>
            <a:off x="5681019" y="3839640"/>
            <a:ext cx="1458012" cy="622883"/>
          </a:xfrm>
          <a:prstGeom prst="curvedConnector3">
            <a:avLst/>
          </a:prstGeom>
          <a:ln>
            <a:tailEnd type="triangle"/>
          </a:ln>
        </p:spPr>
        <p:style>
          <a:lnRef idx="1">
            <a:schemeClr val="accent1"/>
          </a:lnRef>
          <a:fillRef idx="0">
            <a:schemeClr val="accent1"/>
          </a:fillRef>
          <a:effectRef idx="0">
            <a:schemeClr val="accent1"/>
          </a:effectRef>
          <a:fontRef idx="minor">
            <a:schemeClr val="tx1"/>
          </a:fontRef>
        </p:style>
      </p:cxnSp>
      <p:sp>
        <p:nvSpPr>
          <p:cNvPr id="31" name="Rectangle 30">
            <a:extLst>
              <a:ext uri="{FF2B5EF4-FFF2-40B4-BE49-F238E27FC236}">
                <a16:creationId xmlns:a16="http://schemas.microsoft.com/office/drawing/2014/main" id="{EAFF98D2-EB95-63A1-C664-19102D17C620}"/>
              </a:ext>
            </a:extLst>
          </p:cNvPr>
          <p:cNvSpPr/>
          <p:nvPr/>
        </p:nvSpPr>
        <p:spPr>
          <a:xfrm>
            <a:off x="7246990" y="4177297"/>
            <a:ext cx="2835479" cy="570452"/>
          </a:xfrm>
          <a:prstGeom prst="rect">
            <a:avLst/>
          </a:prstGeom>
          <a:solidFill>
            <a:schemeClr val="accent6"/>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BART Decoder</a:t>
            </a:r>
          </a:p>
        </p:txBody>
      </p:sp>
      <p:sp>
        <p:nvSpPr>
          <p:cNvPr id="32" name="TextBox 31">
            <a:extLst>
              <a:ext uri="{FF2B5EF4-FFF2-40B4-BE49-F238E27FC236}">
                <a16:creationId xmlns:a16="http://schemas.microsoft.com/office/drawing/2014/main" id="{4B6CD32D-0C50-C55B-F2F0-6DDABB32B278}"/>
              </a:ext>
            </a:extLst>
          </p:cNvPr>
          <p:cNvSpPr txBox="1"/>
          <p:nvPr/>
        </p:nvSpPr>
        <p:spPr>
          <a:xfrm>
            <a:off x="7146142" y="3223610"/>
            <a:ext cx="3076996" cy="369332"/>
          </a:xfrm>
          <a:prstGeom prst="rect">
            <a:avLst/>
          </a:prstGeom>
          <a:noFill/>
        </p:spPr>
        <p:txBody>
          <a:bodyPr wrap="none" rtlCol="0">
            <a:spAutoFit/>
          </a:bodyPr>
          <a:lstStyle/>
          <a:p>
            <a:r>
              <a:rPr lang="en-US" dirty="0"/>
              <a:t>They might win the game. &lt;/s&gt;</a:t>
            </a:r>
          </a:p>
        </p:txBody>
      </p:sp>
      <p:sp>
        <p:nvSpPr>
          <p:cNvPr id="33" name="Arrow: Up 32">
            <a:extLst>
              <a:ext uri="{FF2B5EF4-FFF2-40B4-BE49-F238E27FC236}">
                <a16:creationId xmlns:a16="http://schemas.microsoft.com/office/drawing/2014/main" id="{5629EAA8-B364-7EFD-F17D-150C36A47145}"/>
              </a:ext>
            </a:extLst>
          </p:cNvPr>
          <p:cNvSpPr/>
          <p:nvPr/>
        </p:nvSpPr>
        <p:spPr>
          <a:xfrm>
            <a:off x="8488559" y="4919724"/>
            <a:ext cx="352338" cy="310392"/>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TextBox 33">
            <a:extLst>
              <a:ext uri="{FF2B5EF4-FFF2-40B4-BE49-F238E27FC236}">
                <a16:creationId xmlns:a16="http://schemas.microsoft.com/office/drawing/2014/main" id="{D35F4FC9-63E3-1B69-4124-D1AB5155D373}"/>
              </a:ext>
            </a:extLst>
          </p:cNvPr>
          <p:cNvSpPr txBox="1"/>
          <p:nvPr/>
        </p:nvSpPr>
        <p:spPr>
          <a:xfrm>
            <a:off x="7246990" y="5376433"/>
            <a:ext cx="3450496" cy="369332"/>
          </a:xfrm>
          <a:prstGeom prst="rect">
            <a:avLst/>
          </a:prstGeom>
          <a:noFill/>
        </p:spPr>
        <p:txBody>
          <a:bodyPr wrap="none" rtlCol="0">
            <a:spAutoFit/>
          </a:bodyPr>
          <a:lstStyle/>
          <a:p>
            <a:r>
              <a:rPr lang="en-US" dirty="0"/>
              <a:t>&lt;s&gt; They might win the game. &lt;/s&gt;</a:t>
            </a:r>
          </a:p>
        </p:txBody>
      </p:sp>
      <p:sp>
        <p:nvSpPr>
          <p:cNvPr id="35" name="Arrow: Up 34">
            <a:extLst>
              <a:ext uri="{FF2B5EF4-FFF2-40B4-BE49-F238E27FC236}">
                <a16:creationId xmlns:a16="http://schemas.microsoft.com/office/drawing/2014/main" id="{4D939840-7601-C6CB-5F0F-0AB92C45C272}"/>
              </a:ext>
            </a:extLst>
          </p:cNvPr>
          <p:cNvSpPr/>
          <p:nvPr/>
        </p:nvSpPr>
        <p:spPr>
          <a:xfrm>
            <a:off x="8490020" y="3722618"/>
            <a:ext cx="352338" cy="310392"/>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35">
            <a:extLst>
              <a:ext uri="{FF2B5EF4-FFF2-40B4-BE49-F238E27FC236}">
                <a16:creationId xmlns:a16="http://schemas.microsoft.com/office/drawing/2014/main" id="{33F4C118-ADEB-3FAA-F226-4CEACCB40A22}"/>
              </a:ext>
            </a:extLst>
          </p:cNvPr>
          <p:cNvSpPr/>
          <p:nvPr/>
        </p:nvSpPr>
        <p:spPr>
          <a:xfrm>
            <a:off x="318734" y="5007807"/>
            <a:ext cx="2835479" cy="5704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BEM Encoder</a:t>
            </a:r>
          </a:p>
        </p:txBody>
      </p:sp>
      <p:sp>
        <p:nvSpPr>
          <p:cNvPr id="37" name="TextBox 36">
            <a:extLst>
              <a:ext uri="{FF2B5EF4-FFF2-40B4-BE49-F238E27FC236}">
                <a16:creationId xmlns:a16="http://schemas.microsoft.com/office/drawing/2014/main" id="{C5667EC5-5828-DA37-9419-032100AD66C4}"/>
              </a:ext>
            </a:extLst>
          </p:cNvPr>
          <p:cNvSpPr txBox="1"/>
          <p:nvPr/>
        </p:nvSpPr>
        <p:spPr>
          <a:xfrm>
            <a:off x="427396" y="6123543"/>
            <a:ext cx="2618153" cy="369332"/>
          </a:xfrm>
          <a:prstGeom prst="rect">
            <a:avLst/>
          </a:prstGeom>
          <a:noFill/>
        </p:spPr>
        <p:txBody>
          <a:bodyPr wrap="none" rtlCol="0">
            <a:spAutoFit/>
          </a:bodyPr>
          <a:lstStyle/>
          <a:p>
            <a:r>
              <a:rPr lang="en-US" dirty="0"/>
              <a:t>They </a:t>
            </a:r>
            <a:r>
              <a:rPr lang="en-US" dirty="0">
                <a:highlight>
                  <a:srgbClr val="FFFF00"/>
                </a:highlight>
              </a:rPr>
              <a:t>might</a:t>
            </a:r>
            <a:r>
              <a:rPr lang="en-US" dirty="0"/>
              <a:t> win the game.</a:t>
            </a:r>
          </a:p>
        </p:txBody>
      </p:sp>
      <p:sp>
        <p:nvSpPr>
          <p:cNvPr id="38" name="Arrow: Up 37">
            <a:extLst>
              <a:ext uri="{FF2B5EF4-FFF2-40B4-BE49-F238E27FC236}">
                <a16:creationId xmlns:a16="http://schemas.microsoft.com/office/drawing/2014/main" id="{B155B86C-6DC0-681C-E529-52E7E729DB63}"/>
              </a:ext>
            </a:extLst>
          </p:cNvPr>
          <p:cNvSpPr/>
          <p:nvPr/>
        </p:nvSpPr>
        <p:spPr>
          <a:xfrm>
            <a:off x="1560303" y="5750234"/>
            <a:ext cx="352338" cy="310392"/>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Arrow: Up 38">
            <a:extLst>
              <a:ext uri="{FF2B5EF4-FFF2-40B4-BE49-F238E27FC236}">
                <a16:creationId xmlns:a16="http://schemas.microsoft.com/office/drawing/2014/main" id="{F7FF20B5-D463-1FAF-BCCE-F05368A043C2}"/>
              </a:ext>
            </a:extLst>
          </p:cNvPr>
          <p:cNvSpPr/>
          <p:nvPr/>
        </p:nvSpPr>
        <p:spPr>
          <a:xfrm>
            <a:off x="1560303" y="4510761"/>
            <a:ext cx="352338" cy="310392"/>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39">
            <a:extLst>
              <a:ext uri="{FF2B5EF4-FFF2-40B4-BE49-F238E27FC236}">
                <a16:creationId xmlns:a16="http://schemas.microsoft.com/office/drawing/2014/main" id="{0BA30705-6A49-28C3-4F26-A3D205250039}"/>
              </a:ext>
            </a:extLst>
          </p:cNvPr>
          <p:cNvSpPr/>
          <p:nvPr/>
        </p:nvSpPr>
        <p:spPr>
          <a:xfrm>
            <a:off x="838456" y="3839644"/>
            <a:ext cx="193342" cy="503339"/>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41" name="Rectangle 40">
            <a:extLst>
              <a:ext uri="{FF2B5EF4-FFF2-40B4-BE49-F238E27FC236}">
                <a16:creationId xmlns:a16="http://schemas.microsoft.com/office/drawing/2014/main" id="{8BBED3CD-792D-3B6B-9FD1-EF63418B54C2}"/>
              </a:ext>
            </a:extLst>
          </p:cNvPr>
          <p:cNvSpPr/>
          <p:nvPr/>
        </p:nvSpPr>
        <p:spPr>
          <a:xfrm>
            <a:off x="1239927" y="3839643"/>
            <a:ext cx="193342" cy="503339"/>
          </a:xfrm>
          <a:prstGeom prst="rect">
            <a:avLst/>
          </a:prstGeom>
          <a:solidFill>
            <a:srgbClr val="FFFF00"/>
          </a:solidFill>
          <a:ln>
            <a:solidFill>
              <a:schemeClr val="tx1">
                <a:lumMod val="65000"/>
                <a:lumOff val="35000"/>
              </a:schemeClr>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dirty="0"/>
          </a:p>
        </p:txBody>
      </p:sp>
      <p:sp>
        <p:nvSpPr>
          <p:cNvPr id="42" name="Rectangle 41">
            <a:extLst>
              <a:ext uri="{FF2B5EF4-FFF2-40B4-BE49-F238E27FC236}">
                <a16:creationId xmlns:a16="http://schemas.microsoft.com/office/drawing/2014/main" id="{E6CC1898-374A-4C1C-4B21-5410153A5187}"/>
              </a:ext>
            </a:extLst>
          </p:cNvPr>
          <p:cNvSpPr/>
          <p:nvPr/>
        </p:nvSpPr>
        <p:spPr>
          <a:xfrm>
            <a:off x="1641398" y="3839642"/>
            <a:ext cx="193342" cy="503339"/>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43" name="Rectangle 42">
            <a:extLst>
              <a:ext uri="{FF2B5EF4-FFF2-40B4-BE49-F238E27FC236}">
                <a16:creationId xmlns:a16="http://schemas.microsoft.com/office/drawing/2014/main" id="{DE5983E8-0789-3091-C553-E92767EE9141}"/>
              </a:ext>
            </a:extLst>
          </p:cNvPr>
          <p:cNvSpPr/>
          <p:nvPr/>
        </p:nvSpPr>
        <p:spPr>
          <a:xfrm>
            <a:off x="2042869" y="3839641"/>
            <a:ext cx="193342" cy="503339"/>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44" name="Rectangle 43">
            <a:extLst>
              <a:ext uri="{FF2B5EF4-FFF2-40B4-BE49-F238E27FC236}">
                <a16:creationId xmlns:a16="http://schemas.microsoft.com/office/drawing/2014/main" id="{FAD46B2F-F3DD-E4FC-9C20-F7F238E44F74}"/>
              </a:ext>
            </a:extLst>
          </p:cNvPr>
          <p:cNvSpPr/>
          <p:nvPr/>
        </p:nvSpPr>
        <p:spPr>
          <a:xfrm>
            <a:off x="2444340" y="3839640"/>
            <a:ext cx="193342" cy="503339"/>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53" name="Rectangle 52">
            <a:extLst>
              <a:ext uri="{FF2B5EF4-FFF2-40B4-BE49-F238E27FC236}">
                <a16:creationId xmlns:a16="http://schemas.microsoft.com/office/drawing/2014/main" id="{75E2119A-F98B-2F25-025F-39D01A41F153}"/>
              </a:ext>
            </a:extLst>
          </p:cNvPr>
          <p:cNvSpPr/>
          <p:nvPr/>
        </p:nvSpPr>
        <p:spPr>
          <a:xfrm>
            <a:off x="4223638" y="3319102"/>
            <a:ext cx="193342" cy="503339"/>
          </a:xfrm>
          <a:prstGeom prst="rect">
            <a:avLst/>
          </a:prstGeom>
          <a:solidFill>
            <a:srgbClr val="FFFF00"/>
          </a:solidFill>
          <a:ln>
            <a:solidFill>
              <a:schemeClr val="tx1">
                <a:lumMod val="65000"/>
                <a:lumOff val="35000"/>
              </a:schemeClr>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dirty="0"/>
          </a:p>
        </p:txBody>
      </p:sp>
      <p:sp>
        <p:nvSpPr>
          <p:cNvPr id="54" name="Rectangle 53">
            <a:extLst>
              <a:ext uri="{FF2B5EF4-FFF2-40B4-BE49-F238E27FC236}">
                <a16:creationId xmlns:a16="http://schemas.microsoft.com/office/drawing/2014/main" id="{CE8897A6-FABF-7CD4-2BAB-B9C5ED15A95E}"/>
              </a:ext>
            </a:extLst>
          </p:cNvPr>
          <p:cNvSpPr/>
          <p:nvPr/>
        </p:nvSpPr>
        <p:spPr>
          <a:xfrm>
            <a:off x="4625109" y="3319102"/>
            <a:ext cx="193342" cy="503339"/>
          </a:xfrm>
          <a:prstGeom prst="rect">
            <a:avLst/>
          </a:prstGeom>
          <a:solidFill>
            <a:srgbClr val="FFFF00"/>
          </a:solidFill>
          <a:ln>
            <a:solidFill>
              <a:schemeClr val="tx1">
                <a:lumMod val="65000"/>
                <a:lumOff val="35000"/>
              </a:schemeClr>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dirty="0"/>
          </a:p>
        </p:txBody>
      </p:sp>
      <p:sp>
        <p:nvSpPr>
          <p:cNvPr id="55" name="Rectangle 54">
            <a:extLst>
              <a:ext uri="{FF2B5EF4-FFF2-40B4-BE49-F238E27FC236}">
                <a16:creationId xmlns:a16="http://schemas.microsoft.com/office/drawing/2014/main" id="{A4A9E69B-533A-B37C-56F5-7A916810F3D7}"/>
              </a:ext>
            </a:extLst>
          </p:cNvPr>
          <p:cNvSpPr/>
          <p:nvPr/>
        </p:nvSpPr>
        <p:spPr>
          <a:xfrm>
            <a:off x="5026580" y="3319102"/>
            <a:ext cx="193342" cy="503339"/>
          </a:xfrm>
          <a:prstGeom prst="rect">
            <a:avLst/>
          </a:prstGeom>
          <a:solidFill>
            <a:srgbClr val="FFFF00"/>
          </a:solidFill>
          <a:ln>
            <a:solidFill>
              <a:schemeClr val="tx1">
                <a:lumMod val="65000"/>
                <a:lumOff val="35000"/>
              </a:schemeClr>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dirty="0"/>
          </a:p>
        </p:txBody>
      </p:sp>
      <p:cxnSp>
        <p:nvCxnSpPr>
          <p:cNvPr id="29" name="Connector: Curved 28">
            <a:extLst>
              <a:ext uri="{FF2B5EF4-FFF2-40B4-BE49-F238E27FC236}">
                <a16:creationId xmlns:a16="http://schemas.microsoft.com/office/drawing/2014/main" id="{53E62F5F-7B8F-EE52-A758-01849DFAE78B}"/>
              </a:ext>
            </a:extLst>
          </p:cNvPr>
          <p:cNvCxnSpPr>
            <a:cxnSpLocks/>
            <a:stCxn id="41" idx="0"/>
          </p:cNvCxnSpPr>
          <p:nvPr/>
        </p:nvCxnSpPr>
        <p:spPr>
          <a:xfrm rot="5400000" flipH="1" flipV="1">
            <a:off x="2336740" y="2500793"/>
            <a:ext cx="338709" cy="2338993"/>
          </a:xfrm>
          <a:prstGeom prst="curvedConnector2">
            <a:avLst/>
          </a:prstGeom>
          <a:ln>
            <a:tailEnd type="triangle"/>
          </a:ln>
        </p:spPr>
        <p:style>
          <a:lnRef idx="1">
            <a:schemeClr val="accent1"/>
          </a:lnRef>
          <a:fillRef idx="0">
            <a:schemeClr val="accent1"/>
          </a:fillRef>
          <a:effectRef idx="0">
            <a:schemeClr val="accent1"/>
          </a:effectRef>
          <a:fontRef idx="minor">
            <a:schemeClr val="tx1"/>
          </a:fontRef>
        </p:style>
      </p:cxnSp>
      <p:sp>
        <p:nvSpPr>
          <p:cNvPr id="3" name="Rectangle 2">
            <a:extLst>
              <a:ext uri="{FF2B5EF4-FFF2-40B4-BE49-F238E27FC236}">
                <a16:creationId xmlns:a16="http://schemas.microsoft.com/office/drawing/2014/main" id="{ECE26981-3257-A59E-10C4-EFB90F21876C}"/>
              </a:ext>
            </a:extLst>
          </p:cNvPr>
          <p:cNvSpPr/>
          <p:nvPr/>
        </p:nvSpPr>
        <p:spPr>
          <a:xfrm>
            <a:off x="2845811" y="3834438"/>
            <a:ext cx="193342" cy="503339"/>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9516591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A19991-3C20-B0CD-B5B8-7815C9104127}"/>
              </a:ext>
            </a:extLst>
          </p:cNvPr>
          <p:cNvSpPr>
            <a:spLocks noGrp="1"/>
          </p:cNvSpPr>
          <p:nvPr>
            <p:ph type="title"/>
          </p:nvPr>
        </p:nvSpPr>
        <p:spPr/>
        <p:txBody>
          <a:bodyPr/>
          <a:lstStyle/>
          <a:p>
            <a:r>
              <a:rPr lang="en-US" dirty="0"/>
              <a:t>Self-supervised Decoder Training</a:t>
            </a:r>
          </a:p>
        </p:txBody>
      </p:sp>
      <p:sp>
        <p:nvSpPr>
          <p:cNvPr id="6" name="Rectangle 5">
            <a:extLst>
              <a:ext uri="{FF2B5EF4-FFF2-40B4-BE49-F238E27FC236}">
                <a16:creationId xmlns:a16="http://schemas.microsoft.com/office/drawing/2014/main" id="{28602AC0-7C39-B5CC-D9F5-21B23CF50D0C}"/>
              </a:ext>
            </a:extLst>
          </p:cNvPr>
          <p:cNvSpPr/>
          <p:nvPr/>
        </p:nvSpPr>
        <p:spPr>
          <a:xfrm>
            <a:off x="3302445" y="5007807"/>
            <a:ext cx="2835479" cy="570452"/>
          </a:xfrm>
          <a:prstGeom prst="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BART Encoder</a:t>
            </a:r>
          </a:p>
        </p:txBody>
      </p:sp>
      <p:sp>
        <p:nvSpPr>
          <p:cNvPr id="7" name="TextBox 6">
            <a:extLst>
              <a:ext uri="{FF2B5EF4-FFF2-40B4-BE49-F238E27FC236}">
                <a16:creationId xmlns:a16="http://schemas.microsoft.com/office/drawing/2014/main" id="{B84DFA40-7D1A-AF55-93CC-607C3E6ABECF}"/>
              </a:ext>
            </a:extLst>
          </p:cNvPr>
          <p:cNvSpPr txBox="1"/>
          <p:nvPr/>
        </p:nvSpPr>
        <p:spPr>
          <a:xfrm>
            <a:off x="3940226" y="6123543"/>
            <a:ext cx="1559914" cy="369332"/>
          </a:xfrm>
          <a:prstGeom prst="rect">
            <a:avLst/>
          </a:prstGeom>
          <a:noFill/>
        </p:spPr>
        <p:txBody>
          <a:bodyPr wrap="none" rtlCol="0">
            <a:spAutoFit/>
          </a:bodyPr>
          <a:lstStyle/>
          <a:p>
            <a:r>
              <a:rPr lang="en-US" dirty="0"/>
              <a:t>&lt;s&gt; might &lt;/s&gt;</a:t>
            </a:r>
          </a:p>
        </p:txBody>
      </p:sp>
      <p:sp>
        <p:nvSpPr>
          <p:cNvPr id="8" name="Arrow: Up 7">
            <a:extLst>
              <a:ext uri="{FF2B5EF4-FFF2-40B4-BE49-F238E27FC236}">
                <a16:creationId xmlns:a16="http://schemas.microsoft.com/office/drawing/2014/main" id="{F73936EF-0DF7-D8A2-6343-9E6EABA997CB}"/>
              </a:ext>
            </a:extLst>
          </p:cNvPr>
          <p:cNvSpPr/>
          <p:nvPr/>
        </p:nvSpPr>
        <p:spPr>
          <a:xfrm>
            <a:off x="4544014" y="5750234"/>
            <a:ext cx="352338" cy="310392"/>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Arrow: Up 8">
            <a:extLst>
              <a:ext uri="{FF2B5EF4-FFF2-40B4-BE49-F238E27FC236}">
                <a16:creationId xmlns:a16="http://schemas.microsoft.com/office/drawing/2014/main" id="{F6107B96-4132-BD92-678E-CB4DA7C80BAC}"/>
              </a:ext>
            </a:extLst>
          </p:cNvPr>
          <p:cNvSpPr/>
          <p:nvPr/>
        </p:nvSpPr>
        <p:spPr>
          <a:xfrm>
            <a:off x="4544014" y="4510761"/>
            <a:ext cx="352338" cy="310392"/>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5510849-3EB9-3CF7-E242-3208C13A4A8F}"/>
              </a:ext>
            </a:extLst>
          </p:cNvPr>
          <p:cNvSpPr/>
          <p:nvPr/>
        </p:nvSpPr>
        <p:spPr>
          <a:xfrm>
            <a:off x="4223638" y="3820770"/>
            <a:ext cx="193342" cy="503339"/>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979DDA63-4842-924E-9C45-88B741ABF488}"/>
              </a:ext>
            </a:extLst>
          </p:cNvPr>
          <p:cNvSpPr/>
          <p:nvPr/>
        </p:nvSpPr>
        <p:spPr>
          <a:xfrm>
            <a:off x="4625109" y="3820769"/>
            <a:ext cx="193342" cy="503339"/>
          </a:xfrm>
          <a:prstGeom prst="rect">
            <a:avLst/>
          </a:prstGeom>
          <a:solidFill>
            <a:schemeClr val="accent6"/>
          </a:solidFill>
          <a:ln>
            <a:solidFill>
              <a:schemeClr val="tx1">
                <a:lumMod val="65000"/>
                <a:lumOff val="35000"/>
              </a:schemeClr>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649CB675-2F9B-A2A8-1F0D-3829D5DFA22A}"/>
              </a:ext>
            </a:extLst>
          </p:cNvPr>
          <p:cNvSpPr/>
          <p:nvPr/>
        </p:nvSpPr>
        <p:spPr>
          <a:xfrm>
            <a:off x="5026580" y="3820768"/>
            <a:ext cx="193342" cy="503339"/>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cxnSp>
        <p:nvCxnSpPr>
          <p:cNvPr id="30" name="Connector: Curved 29">
            <a:extLst>
              <a:ext uri="{FF2B5EF4-FFF2-40B4-BE49-F238E27FC236}">
                <a16:creationId xmlns:a16="http://schemas.microsoft.com/office/drawing/2014/main" id="{C9374614-6D91-7EDC-2746-D68D3476B4DD}"/>
              </a:ext>
            </a:extLst>
          </p:cNvPr>
          <p:cNvCxnSpPr>
            <a:cxnSpLocks/>
          </p:cNvCxnSpPr>
          <p:nvPr/>
        </p:nvCxnSpPr>
        <p:spPr>
          <a:xfrm>
            <a:off x="5681019" y="3839640"/>
            <a:ext cx="1458012" cy="622883"/>
          </a:xfrm>
          <a:prstGeom prst="curvedConnector3">
            <a:avLst/>
          </a:prstGeom>
          <a:ln>
            <a:tailEnd type="triangle"/>
          </a:ln>
        </p:spPr>
        <p:style>
          <a:lnRef idx="1">
            <a:schemeClr val="accent1"/>
          </a:lnRef>
          <a:fillRef idx="0">
            <a:schemeClr val="accent1"/>
          </a:fillRef>
          <a:effectRef idx="0">
            <a:schemeClr val="accent1"/>
          </a:effectRef>
          <a:fontRef idx="minor">
            <a:schemeClr val="tx1"/>
          </a:fontRef>
        </p:style>
      </p:cxnSp>
      <p:sp>
        <p:nvSpPr>
          <p:cNvPr id="31" name="Rectangle 30">
            <a:extLst>
              <a:ext uri="{FF2B5EF4-FFF2-40B4-BE49-F238E27FC236}">
                <a16:creationId xmlns:a16="http://schemas.microsoft.com/office/drawing/2014/main" id="{EAFF98D2-EB95-63A1-C664-19102D17C620}"/>
              </a:ext>
            </a:extLst>
          </p:cNvPr>
          <p:cNvSpPr/>
          <p:nvPr/>
        </p:nvSpPr>
        <p:spPr>
          <a:xfrm>
            <a:off x="7246990" y="4177297"/>
            <a:ext cx="2835479" cy="570452"/>
          </a:xfrm>
          <a:prstGeom prst="rect">
            <a:avLst/>
          </a:prstGeom>
          <a:solidFill>
            <a:schemeClr val="accent6"/>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BART Decoder</a:t>
            </a:r>
          </a:p>
        </p:txBody>
      </p:sp>
      <p:sp>
        <p:nvSpPr>
          <p:cNvPr id="32" name="TextBox 31">
            <a:extLst>
              <a:ext uri="{FF2B5EF4-FFF2-40B4-BE49-F238E27FC236}">
                <a16:creationId xmlns:a16="http://schemas.microsoft.com/office/drawing/2014/main" id="{4B6CD32D-0C50-C55B-F2F0-6DDABB32B278}"/>
              </a:ext>
            </a:extLst>
          </p:cNvPr>
          <p:cNvSpPr txBox="1"/>
          <p:nvPr/>
        </p:nvSpPr>
        <p:spPr>
          <a:xfrm>
            <a:off x="7146142" y="3223610"/>
            <a:ext cx="3076996" cy="369332"/>
          </a:xfrm>
          <a:prstGeom prst="rect">
            <a:avLst/>
          </a:prstGeom>
          <a:noFill/>
        </p:spPr>
        <p:txBody>
          <a:bodyPr wrap="none" rtlCol="0">
            <a:spAutoFit/>
          </a:bodyPr>
          <a:lstStyle/>
          <a:p>
            <a:r>
              <a:rPr lang="en-US" dirty="0"/>
              <a:t>They might win the game. &lt;/s&gt;</a:t>
            </a:r>
          </a:p>
        </p:txBody>
      </p:sp>
      <p:sp>
        <p:nvSpPr>
          <p:cNvPr id="33" name="Arrow: Up 32">
            <a:extLst>
              <a:ext uri="{FF2B5EF4-FFF2-40B4-BE49-F238E27FC236}">
                <a16:creationId xmlns:a16="http://schemas.microsoft.com/office/drawing/2014/main" id="{5629EAA8-B364-7EFD-F17D-150C36A47145}"/>
              </a:ext>
            </a:extLst>
          </p:cNvPr>
          <p:cNvSpPr/>
          <p:nvPr/>
        </p:nvSpPr>
        <p:spPr>
          <a:xfrm>
            <a:off x="8488559" y="4919724"/>
            <a:ext cx="352338" cy="310392"/>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TextBox 33">
            <a:extLst>
              <a:ext uri="{FF2B5EF4-FFF2-40B4-BE49-F238E27FC236}">
                <a16:creationId xmlns:a16="http://schemas.microsoft.com/office/drawing/2014/main" id="{D35F4FC9-63E3-1B69-4124-D1AB5155D373}"/>
              </a:ext>
            </a:extLst>
          </p:cNvPr>
          <p:cNvSpPr txBox="1"/>
          <p:nvPr/>
        </p:nvSpPr>
        <p:spPr>
          <a:xfrm>
            <a:off x="7246990" y="5376433"/>
            <a:ext cx="3450496" cy="369332"/>
          </a:xfrm>
          <a:prstGeom prst="rect">
            <a:avLst/>
          </a:prstGeom>
          <a:noFill/>
        </p:spPr>
        <p:txBody>
          <a:bodyPr wrap="none" rtlCol="0">
            <a:spAutoFit/>
          </a:bodyPr>
          <a:lstStyle/>
          <a:p>
            <a:r>
              <a:rPr lang="en-US" dirty="0"/>
              <a:t>&lt;s&gt; They might win the game. &lt;/s&gt;</a:t>
            </a:r>
          </a:p>
        </p:txBody>
      </p:sp>
      <p:sp>
        <p:nvSpPr>
          <p:cNvPr id="35" name="Arrow: Up 34">
            <a:extLst>
              <a:ext uri="{FF2B5EF4-FFF2-40B4-BE49-F238E27FC236}">
                <a16:creationId xmlns:a16="http://schemas.microsoft.com/office/drawing/2014/main" id="{4D939840-7601-C6CB-5F0F-0AB92C45C272}"/>
              </a:ext>
            </a:extLst>
          </p:cNvPr>
          <p:cNvSpPr/>
          <p:nvPr/>
        </p:nvSpPr>
        <p:spPr>
          <a:xfrm>
            <a:off x="8490020" y="3722618"/>
            <a:ext cx="352338" cy="310392"/>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35">
            <a:extLst>
              <a:ext uri="{FF2B5EF4-FFF2-40B4-BE49-F238E27FC236}">
                <a16:creationId xmlns:a16="http://schemas.microsoft.com/office/drawing/2014/main" id="{33F4C118-ADEB-3FAA-F226-4CEACCB40A22}"/>
              </a:ext>
            </a:extLst>
          </p:cNvPr>
          <p:cNvSpPr/>
          <p:nvPr/>
        </p:nvSpPr>
        <p:spPr>
          <a:xfrm>
            <a:off x="318734" y="5007807"/>
            <a:ext cx="2835479" cy="5704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BEM Encoder</a:t>
            </a:r>
          </a:p>
        </p:txBody>
      </p:sp>
      <p:sp>
        <p:nvSpPr>
          <p:cNvPr id="37" name="TextBox 36">
            <a:extLst>
              <a:ext uri="{FF2B5EF4-FFF2-40B4-BE49-F238E27FC236}">
                <a16:creationId xmlns:a16="http://schemas.microsoft.com/office/drawing/2014/main" id="{C5667EC5-5828-DA37-9419-032100AD66C4}"/>
              </a:ext>
            </a:extLst>
          </p:cNvPr>
          <p:cNvSpPr txBox="1"/>
          <p:nvPr/>
        </p:nvSpPr>
        <p:spPr>
          <a:xfrm>
            <a:off x="427396" y="6123543"/>
            <a:ext cx="2618153" cy="369332"/>
          </a:xfrm>
          <a:prstGeom prst="rect">
            <a:avLst/>
          </a:prstGeom>
          <a:noFill/>
        </p:spPr>
        <p:txBody>
          <a:bodyPr wrap="none" rtlCol="0">
            <a:spAutoFit/>
          </a:bodyPr>
          <a:lstStyle/>
          <a:p>
            <a:r>
              <a:rPr lang="en-US" dirty="0"/>
              <a:t>They </a:t>
            </a:r>
            <a:r>
              <a:rPr lang="en-US" dirty="0">
                <a:highlight>
                  <a:srgbClr val="FFFF00"/>
                </a:highlight>
              </a:rPr>
              <a:t>might</a:t>
            </a:r>
            <a:r>
              <a:rPr lang="en-US" dirty="0"/>
              <a:t> win the game.</a:t>
            </a:r>
          </a:p>
        </p:txBody>
      </p:sp>
      <p:sp>
        <p:nvSpPr>
          <p:cNvPr id="38" name="Arrow: Up 37">
            <a:extLst>
              <a:ext uri="{FF2B5EF4-FFF2-40B4-BE49-F238E27FC236}">
                <a16:creationId xmlns:a16="http://schemas.microsoft.com/office/drawing/2014/main" id="{B155B86C-6DC0-681C-E529-52E7E729DB63}"/>
              </a:ext>
            </a:extLst>
          </p:cNvPr>
          <p:cNvSpPr/>
          <p:nvPr/>
        </p:nvSpPr>
        <p:spPr>
          <a:xfrm>
            <a:off x="1560303" y="5750234"/>
            <a:ext cx="352338" cy="310392"/>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Arrow: Up 38">
            <a:extLst>
              <a:ext uri="{FF2B5EF4-FFF2-40B4-BE49-F238E27FC236}">
                <a16:creationId xmlns:a16="http://schemas.microsoft.com/office/drawing/2014/main" id="{F7FF20B5-D463-1FAF-BCCE-F05368A043C2}"/>
              </a:ext>
            </a:extLst>
          </p:cNvPr>
          <p:cNvSpPr/>
          <p:nvPr/>
        </p:nvSpPr>
        <p:spPr>
          <a:xfrm>
            <a:off x="1560303" y="4510761"/>
            <a:ext cx="352338" cy="310392"/>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39">
            <a:extLst>
              <a:ext uri="{FF2B5EF4-FFF2-40B4-BE49-F238E27FC236}">
                <a16:creationId xmlns:a16="http://schemas.microsoft.com/office/drawing/2014/main" id="{0BA30705-6A49-28C3-4F26-A3D205250039}"/>
              </a:ext>
            </a:extLst>
          </p:cNvPr>
          <p:cNvSpPr/>
          <p:nvPr/>
        </p:nvSpPr>
        <p:spPr>
          <a:xfrm>
            <a:off x="838456" y="3839644"/>
            <a:ext cx="193342" cy="503339"/>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41" name="Rectangle 40">
            <a:extLst>
              <a:ext uri="{FF2B5EF4-FFF2-40B4-BE49-F238E27FC236}">
                <a16:creationId xmlns:a16="http://schemas.microsoft.com/office/drawing/2014/main" id="{8BBED3CD-792D-3B6B-9FD1-EF63418B54C2}"/>
              </a:ext>
            </a:extLst>
          </p:cNvPr>
          <p:cNvSpPr/>
          <p:nvPr/>
        </p:nvSpPr>
        <p:spPr>
          <a:xfrm>
            <a:off x="1239927" y="3839643"/>
            <a:ext cx="193342" cy="503339"/>
          </a:xfrm>
          <a:prstGeom prst="rect">
            <a:avLst/>
          </a:prstGeom>
          <a:solidFill>
            <a:srgbClr val="FFFF00"/>
          </a:solidFill>
          <a:ln>
            <a:solidFill>
              <a:schemeClr val="tx1">
                <a:lumMod val="65000"/>
                <a:lumOff val="35000"/>
              </a:schemeClr>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dirty="0"/>
          </a:p>
        </p:txBody>
      </p:sp>
      <p:sp>
        <p:nvSpPr>
          <p:cNvPr id="42" name="Rectangle 41">
            <a:extLst>
              <a:ext uri="{FF2B5EF4-FFF2-40B4-BE49-F238E27FC236}">
                <a16:creationId xmlns:a16="http://schemas.microsoft.com/office/drawing/2014/main" id="{E6CC1898-374A-4C1C-4B21-5410153A5187}"/>
              </a:ext>
            </a:extLst>
          </p:cNvPr>
          <p:cNvSpPr/>
          <p:nvPr/>
        </p:nvSpPr>
        <p:spPr>
          <a:xfrm>
            <a:off x="1641398" y="3839642"/>
            <a:ext cx="193342" cy="503339"/>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43" name="Rectangle 42">
            <a:extLst>
              <a:ext uri="{FF2B5EF4-FFF2-40B4-BE49-F238E27FC236}">
                <a16:creationId xmlns:a16="http://schemas.microsoft.com/office/drawing/2014/main" id="{DE5983E8-0789-3091-C553-E92767EE9141}"/>
              </a:ext>
            </a:extLst>
          </p:cNvPr>
          <p:cNvSpPr/>
          <p:nvPr/>
        </p:nvSpPr>
        <p:spPr>
          <a:xfrm>
            <a:off x="2042869" y="3839641"/>
            <a:ext cx="193342" cy="503339"/>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44" name="Rectangle 43">
            <a:extLst>
              <a:ext uri="{FF2B5EF4-FFF2-40B4-BE49-F238E27FC236}">
                <a16:creationId xmlns:a16="http://schemas.microsoft.com/office/drawing/2014/main" id="{FAD46B2F-F3DD-E4FC-9C20-F7F238E44F74}"/>
              </a:ext>
            </a:extLst>
          </p:cNvPr>
          <p:cNvSpPr/>
          <p:nvPr/>
        </p:nvSpPr>
        <p:spPr>
          <a:xfrm>
            <a:off x="2444340" y="3839640"/>
            <a:ext cx="193342" cy="503339"/>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53" name="Rectangle 52">
            <a:extLst>
              <a:ext uri="{FF2B5EF4-FFF2-40B4-BE49-F238E27FC236}">
                <a16:creationId xmlns:a16="http://schemas.microsoft.com/office/drawing/2014/main" id="{75E2119A-F98B-2F25-025F-39D01A41F153}"/>
              </a:ext>
            </a:extLst>
          </p:cNvPr>
          <p:cNvSpPr/>
          <p:nvPr/>
        </p:nvSpPr>
        <p:spPr>
          <a:xfrm>
            <a:off x="4223638" y="3319102"/>
            <a:ext cx="193342" cy="503339"/>
          </a:xfrm>
          <a:prstGeom prst="rect">
            <a:avLst/>
          </a:prstGeom>
          <a:solidFill>
            <a:srgbClr val="FFFF00"/>
          </a:solidFill>
          <a:ln>
            <a:solidFill>
              <a:schemeClr val="tx1">
                <a:lumMod val="65000"/>
                <a:lumOff val="35000"/>
              </a:schemeClr>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dirty="0"/>
          </a:p>
        </p:txBody>
      </p:sp>
      <p:sp>
        <p:nvSpPr>
          <p:cNvPr id="54" name="Rectangle 53">
            <a:extLst>
              <a:ext uri="{FF2B5EF4-FFF2-40B4-BE49-F238E27FC236}">
                <a16:creationId xmlns:a16="http://schemas.microsoft.com/office/drawing/2014/main" id="{CE8897A6-FABF-7CD4-2BAB-B9C5ED15A95E}"/>
              </a:ext>
            </a:extLst>
          </p:cNvPr>
          <p:cNvSpPr/>
          <p:nvPr/>
        </p:nvSpPr>
        <p:spPr>
          <a:xfrm>
            <a:off x="4625109" y="3319102"/>
            <a:ext cx="193342" cy="503339"/>
          </a:xfrm>
          <a:prstGeom prst="rect">
            <a:avLst/>
          </a:prstGeom>
          <a:solidFill>
            <a:srgbClr val="FFFF00"/>
          </a:solidFill>
          <a:ln>
            <a:solidFill>
              <a:schemeClr val="tx1">
                <a:lumMod val="65000"/>
                <a:lumOff val="35000"/>
              </a:schemeClr>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dirty="0"/>
          </a:p>
        </p:txBody>
      </p:sp>
      <p:sp>
        <p:nvSpPr>
          <p:cNvPr id="55" name="Rectangle 54">
            <a:extLst>
              <a:ext uri="{FF2B5EF4-FFF2-40B4-BE49-F238E27FC236}">
                <a16:creationId xmlns:a16="http://schemas.microsoft.com/office/drawing/2014/main" id="{A4A9E69B-533A-B37C-56F5-7A916810F3D7}"/>
              </a:ext>
            </a:extLst>
          </p:cNvPr>
          <p:cNvSpPr/>
          <p:nvPr/>
        </p:nvSpPr>
        <p:spPr>
          <a:xfrm>
            <a:off x="5026580" y="3319102"/>
            <a:ext cx="193342" cy="503339"/>
          </a:xfrm>
          <a:prstGeom prst="rect">
            <a:avLst/>
          </a:prstGeom>
          <a:solidFill>
            <a:srgbClr val="FFFF00"/>
          </a:solidFill>
          <a:ln>
            <a:solidFill>
              <a:schemeClr val="tx1">
                <a:lumMod val="65000"/>
                <a:lumOff val="35000"/>
              </a:schemeClr>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dirty="0"/>
          </a:p>
        </p:txBody>
      </p:sp>
      <p:cxnSp>
        <p:nvCxnSpPr>
          <p:cNvPr id="29" name="Connector: Curved 28">
            <a:extLst>
              <a:ext uri="{FF2B5EF4-FFF2-40B4-BE49-F238E27FC236}">
                <a16:creationId xmlns:a16="http://schemas.microsoft.com/office/drawing/2014/main" id="{53E62F5F-7B8F-EE52-A758-01849DFAE78B}"/>
              </a:ext>
            </a:extLst>
          </p:cNvPr>
          <p:cNvCxnSpPr>
            <a:cxnSpLocks/>
            <a:stCxn id="41" idx="0"/>
          </p:cNvCxnSpPr>
          <p:nvPr/>
        </p:nvCxnSpPr>
        <p:spPr>
          <a:xfrm rot="5400000" flipH="1" flipV="1">
            <a:off x="2336740" y="2500793"/>
            <a:ext cx="338709" cy="2338993"/>
          </a:xfrm>
          <a:prstGeom prst="curvedConnector2">
            <a:avLst/>
          </a:prstGeom>
          <a:ln>
            <a:tailEnd type="triangle"/>
          </a:ln>
        </p:spPr>
        <p:style>
          <a:lnRef idx="1">
            <a:schemeClr val="accent1"/>
          </a:lnRef>
          <a:fillRef idx="0">
            <a:schemeClr val="accent1"/>
          </a:fillRef>
          <a:effectRef idx="0">
            <a:schemeClr val="accent1"/>
          </a:effectRef>
          <a:fontRef idx="minor">
            <a:schemeClr val="tx1"/>
          </a:fontRef>
        </p:style>
      </p:cxnSp>
      <p:sp>
        <p:nvSpPr>
          <p:cNvPr id="3" name="Rectangle 2">
            <a:extLst>
              <a:ext uri="{FF2B5EF4-FFF2-40B4-BE49-F238E27FC236}">
                <a16:creationId xmlns:a16="http://schemas.microsoft.com/office/drawing/2014/main" id="{ECE26981-3257-A59E-10C4-EFB90F21876C}"/>
              </a:ext>
            </a:extLst>
          </p:cNvPr>
          <p:cNvSpPr/>
          <p:nvPr/>
        </p:nvSpPr>
        <p:spPr>
          <a:xfrm>
            <a:off x="2845811" y="3834438"/>
            <a:ext cx="193342" cy="503339"/>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4" name="Rectangle: Rounded Corners 3">
            <a:extLst>
              <a:ext uri="{FF2B5EF4-FFF2-40B4-BE49-F238E27FC236}">
                <a16:creationId xmlns:a16="http://schemas.microsoft.com/office/drawing/2014/main" id="{EA757E49-6180-2857-38B0-1F2212F7F608}"/>
              </a:ext>
            </a:extLst>
          </p:cNvPr>
          <p:cNvSpPr/>
          <p:nvPr/>
        </p:nvSpPr>
        <p:spPr>
          <a:xfrm>
            <a:off x="205666" y="3223610"/>
            <a:ext cx="2976328" cy="3537917"/>
          </a:xfrm>
          <a:prstGeom prst="roundRect">
            <a:avLst/>
          </a:prstGeom>
          <a:noFill/>
          <a:ln w="9525" cap="flat" cmpd="sng" algn="ctr">
            <a:solidFill>
              <a:schemeClr val="dk1"/>
            </a:solidFill>
            <a:prstDash val="dash"/>
            <a:round/>
            <a:headEnd type="none" w="med" len="med"/>
            <a:tailEnd type="none" w="med" len="med"/>
          </a:ln>
        </p:spPr>
        <p:style>
          <a:lnRef idx="0">
            <a:scrgbClr r="0" g="0" b="0"/>
          </a:lnRef>
          <a:fillRef idx="0">
            <a:scrgbClr r="0" g="0" b="0"/>
          </a:fillRef>
          <a:effectRef idx="0">
            <a:scrgbClr r="0" g="0" b="0"/>
          </a:effectRef>
          <a:fontRef idx="minor">
            <a:schemeClr val="dk1"/>
          </a:fontRef>
        </p:style>
        <p:txBody>
          <a:bodyPr rtlCol="0" anchor="ctr"/>
          <a:lstStyle/>
          <a:p>
            <a:pPr algn="ctr"/>
            <a:endParaRPr lang="en-US"/>
          </a:p>
        </p:txBody>
      </p:sp>
      <p:sp>
        <p:nvSpPr>
          <p:cNvPr id="5" name="TextBox 4">
            <a:extLst>
              <a:ext uri="{FF2B5EF4-FFF2-40B4-BE49-F238E27FC236}">
                <a16:creationId xmlns:a16="http://schemas.microsoft.com/office/drawing/2014/main" id="{2C4037AA-EB4E-04E0-F63B-A066F45F5895}"/>
              </a:ext>
            </a:extLst>
          </p:cNvPr>
          <p:cNvSpPr txBox="1"/>
          <p:nvPr/>
        </p:nvSpPr>
        <p:spPr>
          <a:xfrm>
            <a:off x="487485" y="1968013"/>
            <a:ext cx="2694509" cy="1200329"/>
          </a:xfrm>
          <a:prstGeom prst="rect">
            <a:avLst/>
          </a:prstGeom>
          <a:noFill/>
        </p:spPr>
        <p:txBody>
          <a:bodyPr wrap="square" rtlCol="0">
            <a:spAutoFit/>
          </a:bodyPr>
          <a:lstStyle/>
          <a:p>
            <a:pPr marL="285750" indent="-285750">
              <a:buFont typeface="Arial" panose="020B0604020202020204" pitchFamily="34" charset="0"/>
              <a:buChar char="•"/>
            </a:pPr>
            <a:r>
              <a:rPr lang="en-US" dirty="0"/>
              <a:t>Resolve meaning</a:t>
            </a:r>
          </a:p>
          <a:p>
            <a:pPr marL="285750" indent="-285750">
              <a:buFont typeface="Arial" panose="020B0604020202020204" pitchFamily="34" charset="0"/>
              <a:buChar char="•"/>
            </a:pPr>
            <a:r>
              <a:rPr lang="en-US" dirty="0"/>
              <a:t>Context invariant (doesn’t encode other words in sentence)</a:t>
            </a:r>
          </a:p>
        </p:txBody>
      </p:sp>
    </p:spTree>
    <p:extLst>
      <p:ext uri="{BB962C8B-B14F-4D97-AF65-F5344CB8AC3E}">
        <p14:creationId xmlns:p14="http://schemas.microsoft.com/office/powerpoint/2010/main" val="16548574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A19991-3C20-B0CD-B5B8-7815C9104127}"/>
              </a:ext>
            </a:extLst>
          </p:cNvPr>
          <p:cNvSpPr>
            <a:spLocks noGrp="1"/>
          </p:cNvSpPr>
          <p:nvPr>
            <p:ph type="title"/>
          </p:nvPr>
        </p:nvSpPr>
        <p:spPr/>
        <p:txBody>
          <a:bodyPr/>
          <a:lstStyle/>
          <a:p>
            <a:r>
              <a:rPr lang="en-US" dirty="0"/>
              <a:t>Self-supervised Decoder Training</a:t>
            </a:r>
          </a:p>
        </p:txBody>
      </p:sp>
      <p:sp>
        <p:nvSpPr>
          <p:cNvPr id="6" name="Rectangle 5">
            <a:extLst>
              <a:ext uri="{FF2B5EF4-FFF2-40B4-BE49-F238E27FC236}">
                <a16:creationId xmlns:a16="http://schemas.microsoft.com/office/drawing/2014/main" id="{28602AC0-7C39-B5CC-D9F5-21B23CF50D0C}"/>
              </a:ext>
            </a:extLst>
          </p:cNvPr>
          <p:cNvSpPr/>
          <p:nvPr/>
        </p:nvSpPr>
        <p:spPr>
          <a:xfrm>
            <a:off x="3302445" y="5007807"/>
            <a:ext cx="2835479" cy="570452"/>
          </a:xfrm>
          <a:prstGeom prst="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BART Encoder</a:t>
            </a:r>
          </a:p>
        </p:txBody>
      </p:sp>
      <p:sp>
        <p:nvSpPr>
          <p:cNvPr id="7" name="TextBox 6">
            <a:extLst>
              <a:ext uri="{FF2B5EF4-FFF2-40B4-BE49-F238E27FC236}">
                <a16:creationId xmlns:a16="http://schemas.microsoft.com/office/drawing/2014/main" id="{B84DFA40-7D1A-AF55-93CC-607C3E6ABECF}"/>
              </a:ext>
            </a:extLst>
          </p:cNvPr>
          <p:cNvSpPr txBox="1"/>
          <p:nvPr/>
        </p:nvSpPr>
        <p:spPr>
          <a:xfrm>
            <a:off x="3940226" y="6123543"/>
            <a:ext cx="1559914" cy="369332"/>
          </a:xfrm>
          <a:prstGeom prst="rect">
            <a:avLst/>
          </a:prstGeom>
          <a:noFill/>
        </p:spPr>
        <p:txBody>
          <a:bodyPr wrap="none" rtlCol="0">
            <a:spAutoFit/>
          </a:bodyPr>
          <a:lstStyle/>
          <a:p>
            <a:r>
              <a:rPr lang="en-US" dirty="0"/>
              <a:t>&lt;s&gt; might &lt;/s&gt;</a:t>
            </a:r>
          </a:p>
        </p:txBody>
      </p:sp>
      <p:sp>
        <p:nvSpPr>
          <p:cNvPr id="8" name="Arrow: Up 7">
            <a:extLst>
              <a:ext uri="{FF2B5EF4-FFF2-40B4-BE49-F238E27FC236}">
                <a16:creationId xmlns:a16="http://schemas.microsoft.com/office/drawing/2014/main" id="{F73936EF-0DF7-D8A2-6343-9E6EABA997CB}"/>
              </a:ext>
            </a:extLst>
          </p:cNvPr>
          <p:cNvSpPr/>
          <p:nvPr/>
        </p:nvSpPr>
        <p:spPr>
          <a:xfrm>
            <a:off x="4544014" y="5750234"/>
            <a:ext cx="352338" cy="310392"/>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Arrow: Up 8">
            <a:extLst>
              <a:ext uri="{FF2B5EF4-FFF2-40B4-BE49-F238E27FC236}">
                <a16:creationId xmlns:a16="http://schemas.microsoft.com/office/drawing/2014/main" id="{F6107B96-4132-BD92-678E-CB4DA7C80BAC}"/>
              </a:ext>
            </a:extLst>
          </p:cNvPr>
          <p:cNvSpPr/>
          <p:nvPr/>
        </p:nvSpPr>
        <p:spPr>
          <a:xfrm>
            <a:off x="4544014" y="4510761"/>
            <a:ext cx="352338" cy="310392"/>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5510849-3EB9-3CF7-E242-3208C13A4A8F}"/>
              </a:ext>
            </a:extLst>
          </p:cNvPr>
          <p:cNvSpPr/>
          <p:nvPr/>
        </p:nvSpPr>
        <p:spPr>
          <a:xfrm>
            <a:off x="4223638" y="3820770"/>
            <a:ext cx="193342" cy="503339"/>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979DDA63-4842-924E-9C45-88B741ABF488}"/>
              </a:ext>
            </a:extLst>
          </p:cNvPr>
          <p:cNvSpPr/>
          <p:nvPr/>
        </p:nvSpPr>
        <p:spPr>
          <a:xfrm>
            <a:off x="4625109" y="3820769"/>
            <a:ext cx="193342" cy="503339"/>
          </a:xfrm>
          <a:prstGeom prst="rect">
            <a:avLst/>
          </a:prstGeom>
          <a:solidFill>
            <a:schemeClr val="accent6"/>
          </a:solidFill>
          <a:ln>
            <a:solidFill>
              <a:schemeClr val="tx1">
                <a:lumMod val="65000"/>
                <a:lumOff val="35000"/>
              </a:schemeClr>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649CB675-2F9B-A2A8-1F0D-3829D5DFA22A}"/>
              </a:ext>
            </a:extLst>
          </p:cNvPr>
          <p:cNvSpPr/>
          <p:nvPr/>
        </p:nvSpPr>
        <p:spPr>
          <a:xfrm>
            <a:off x="5026580" y="3820768"/>
            <a:ext cx="193342" cy="503339"/>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cxnSp>
        <p:nvCxnSpPr>
          <p:cNvPr id="30" name="Connector: Curved 29">
            <a:extLst>
              <a:ext uri="{FF2B5EF4-FFF2-40B4-BE49-F238E27FC236}">
                <a16:creationId xmlns:a16="http://schemas.microsoft.com/office/drawing/2014/main" id="{C9374614-6D91-7EDC-2746-D68D3476B4DD}"/>
              </a:ext>
            </a:extLst>
          </p:cNvPr>
          <p:cNvCxnSpPr>
            <a:cxnSpLocks/>
          </p:cNvCxnSpPr>
          <p:nvPr/>
        </p:nvCxnSpPr>
        <p:spPr>
          <a:xfrm>
            <a:off x="5681019" y="3839640"/>
            <a:ext cx="1458012" cy="622883"/>
          </a:xfrm>
          <a:prstGeom prst="curvedConnector3">
            <a:avLst/>
          </a:prstGeom>
          <a:ln>
            <a:tailEnd type="triangle"/>
          </a:ln>
        </p:spPr>
        <p:style>
          <a:lnRef idx="1">
            <a:schemeClr val="accent1"/>
          </a:lnRef>
          <a:fillRef idx="0">
            <a:schemeClr val="accent1"/>
          </a:fillRef>
          <a:effectRef idx="0">
            <a:schemeClr val="accent1"/>
          </a:effectRef>
          <a:fontRef idx="minor">
            <a:schemeClr val="tx1"/>
          </a:fontRef>
        </p:style>
      </p:cxnSp>
      <p:sp>
        <p:nvSpPr>
          <p:cNvPr id="31" name="Rectangle 30">
            <a:extLst>
              <a:ext uri="{FF2B5EF4-FFF2-40B4-BE49-F238E27FC236}">
                <a16:creationId xmlns:a16="http://schemas.microsoft.com/office/drawing/2014/main" id="{EAFF98D2-EB95-63A1-C664-19102D17C620}"/>
              </a:ext>
            </a:extLst>
          </p:cNvPr>
          <p:cNvSpPr/>
          <p:nvPr/>
        </p:nvSpPr>
        <p:spPr>
          <a:xfrm>
            <a:off x="7246990" y="4177297"/>
            <a:ext cx="2835479" cy="570452"/>
          </a:xfrm>
          <a:prstGeom prst="rect">
            <a:avLst/>
          </a:prstGeom>
          <a:solidFill>
            <a:schemeClr val="accent6"/>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BART Decoder</a:t>
            </a:r>
          </a:p>
        </p:txBody>
      </p:sp>
      <p:sp>
        <p:nvSpPr>
          <p:cNvPr id="32" name="TextBox 31">
            <a:extLst>
              <a:ext uri="{FF2B5EF4-FFF2-40B4-BE49-F238E27FC236}">
                <a16:creationId xmlns:a16="http://schemas.microsoft.com/office/drawing/2014/main" id="{4B6CD32D-0C50-C55B-F2F0-6DDABB32B278}"/>
              </a:ext>
            </a:extLst>
          </p:cNvPr>
          <p:cNvSpPr txBox="1"/>
          <p:nvPr/>
        </p:nvSpPr>
        <p:spPr>
          <a:xfrm>
            <a:off x="7146142" y="3223610"/>
            <a:ext cx="3076996" cy="369332"/>
          </a:xfrm>
          <a:prstGeom prst="rect">
            <a:avLst/>
          </a:prstGeom>
          <a:noFill/>
        </p:spPr>
        <p:txBody>
          <a:bodyPr wrap="none" rtlCol="0">
            <a:spAutoFit/>
          </a:bodyPr>
          <a:lstStyle/>
          <a:p>
            <a:r>
              <a:rPr lang="en-US" dirty="0"/>
              <a:t>They might win the game. &lt;/s&gt;</a:t>
            </a:r>
          </a:p>
        </p:txBody>
      </p:sp>
      <p:sp>
        <p:nvSpPr>
          <p:cNvPr id="33" name="Arrow: Up 32">
            <a:extLst>
              <a:ext uri="{FF2B5EF4-FFF2-40B4-BE49-F238E27FC236}">
                <a16:creationId xmlns:a16="http://schemas.microsoft.com/office/drawing/2014/main" id="{5629EAA8-B364-7EFD-F17D-150C36A47145}"/>
              </a:ext>
            </a:extLst>
          </p:cNvPr>
          <p:cNvSpPr/>
          <p:nvPr/>
        </p:nvSpPr>
        <p:spPr>
          <a:xfrm>
            <a:off x="8488559" y="4919724"/>
            <a:ext cx="352338" cy="310392"/>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TextBox 33">
            <a:extLst>
              <a:ext uri="{FF2B5EF4-FFF2-40B4-BE49-F238E27FC236}">
                <a16:creationId xmlns:a16="http://schemas.microsoft.com/office/drawing/2014/main" id="{D35F4FC9-63E3-1B69-4124-D1AB5155D373}"/>
              </a:ext>
            </a:extLst>
          </p:cNvPr>
          <p:cNvSpPr txBox="1"/>
          <p:nvPr/>
        </p:nvSpPr>
        <p:spPr>
          <a:xfrm>
            <a:off x="7246990" y="5376433"/>
            <a:ext cx="3450496" cy="369332"/>
          </a:xfrm>
          <a:prstGeom prst="rect">
            <a:avLst/>
          </a:prstGeom>
          <a:noFill/>
        </p:spPr>
        <p:txBody>
          <a:bodyPr wrap="none" rtlCol="0">
            <a:spAutoFit/>
          </a:bodyPr>
          <a:lstStyle/>
          <a:p>
            <a:r>
              <a:rPr lang="en-US" dirty="0"/>
              <a:t>&lt;s&gt; They might win the game. &lt;/s&gt;</a:t>
            </a:r>
          </a:p>
        </p:txBody>
      </p:sp>
      <p:sp>
        <p:nvSpPr>
          <p:cNvPr id="35" name="Arrow: Up 34">
            <a:extLst>
              <a:ext uri="{FF2B5EF4-FFF2-40B4-BE49-F238E27FC236}">
                <a16:creationId xmlns:a16="http://schemas.microsoft.com/office/drawing/2014/main" id="{4D939840-7601-C6CB-5F0F-0AB92C45C272}"/>
              </a:ext>
            </a:extLst>
          </p:cNvPr>
          <p:cNvSpPr/>
          <p:nvPr/>
        </p:nvSpPr>
        <p:spPr>
          <a:xfrm>
            <a:off x="8490020" y="3722618"/>
            <a:ext cx="352338" cy="310392"/>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35">
            <a:extLst>
              <a:ext uri="{FF2B5EF4-FFF2-40B4-BE49-F238E27FC236}">
                <a16:creationId xmlns:a16="http://schemas.microsoft.com/office/drawing/2014/main" id="{33F4C118-ADEB-3FAA-F226-4CEACCB40A22}"/>
              </a:ext>
            </a:extLst>
          </p:cNvPr>
          <p:cNvSpPr/>
          <p:nvPr/>
        </p:nvSpPr>
        <p:spPr>
          <a:xfrm>
            <a:off x="318734" y="5007807"/>
            <a:ext cx="2835479" cy="5704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BEM Encoder</a:t>
            </a:r>
          </a:p>
        </p:txBody>
      </p:sp>
      <p:sp>
        <p:nvSpPr>
          <p:cNvPr id="37" name="TextBox 36">
            <a:extLst>
              <a:ext uri="{FF2B5EF4-FFF2-40B4-BE49-F238E27FC236}">
                <a16:creationId xmlns:a16="http://schemas.microsoft.com/office/drawing/2014/main" id="{C5667EC5-5828-DA37-9419-032100AD66C4}"/>
              </a:ext>
            </a:extLst>
          </p:cNvPr>
          <p:cNvSpPr txBox="1"/>
          <p:nvPr/>
        </p:nvSpPr>
        <p:spPr>
          <a:xfrm>
            <a:off x="427396" y="6123543"/>
            <a:ext cx="2618153" cy="369332"/>
          </a:xfrm>
          <a:prstGeom prst="rect">
            <a:avLst/>
          </a:prstGeom>
          <a:noFill/>
        </p:spPr>
        <p:txBody>
          <a:bodyPr wrap="none" rtlCol="0">
            <a:spAutoFit/>
          </a:bodyPr>
          <a:lstStyle/>
          <a:p>
            <a:r>
              <a:rPr lang="en-US" dirty="0"/>
              <a:t>They </a:t>
            </a:r>
            <a:r>
              <a:rPr lang="en-US" dirty="0">
                <a:highlight>
                  <a:srgbClr val="FFFF00"/>
                </a:highlight>
              </a:rPr>
              <a:t>might</a:t>
            </a:r>
            <a:r>
              <a:rPr lang="en-US" dirty="0"/>
              <a:t> win the game.</a:t>
            </a:r>
          </a:p>
        </p:txBody>
      </p:sp>
      <p:sp>
        <p:nvSpPr>
          <p:cNvPr id="38" name="Arrow: Up 37">
            <a:extLst>
              <a:ext uri="{FF2B5EF4-FFF2-40B4-BE49-F238E27FC236}">
                <a16:creationId xmlns:a16="http://schemas.microsoft.com/office/drawing/2014/main" id="{B155B86C-6DC0-681C-E529-52E7E729DB63}"/>
              </a:ext>
            </a:extLst>
          </p:cNvPr>
          <p:cNvSpPr/>
          <p:nvPr/>
        </p:nvSpPr>
        <p:spPr>
          <a:xfrm>
            <a:off x="1560303" y="5750234"/>
            <a:ext cx="352338" cy="310392"/>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Arrow: Up 38">
            <a:extLst>
              <a:ext uri="{FF2B5EF4-FFF2-40B4-BE49-F238E27FC236}">
                <a16:creationId xmlns:a16="http://schemas.microsoft.com/office/drawing/2014/main" id="{F7FF20B5-D463-1FAF-BCCE-F05368A043C2}"/>
              </a:ext>
            </a:extLst>
          </p:cNvPr>
          <p:cNvSpPr/>
          <p:nvPr/>
        </p:nvSpPr>
        <p:spPr>
          <a:xfrm>
            <a:off x="1560303" y="4510761"/>
            <a:ext cx="352338" cy="310392"/>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39">
            <a:extLst>
              <a:ext uri="{FF2B5EF4-FFF2-40B4-BE49-F238E27FC236}">
                <a16:creationId xmlns:a16="http://schemas.microsoft.com/office/drawing/2014/main" id="{0BA30705-6A49-28C3-4F26-A3D205250039}"/>
              </a:ext>
            </a:extLst>
          </p:cNvPr>
          <p:cNvSpPr/>
          <p:nvPr/>
        </p:nvSpPr>
        <p:spPr>
          <a:xfrm>
            <a:off x="838456" y="3839644"/>
            <a:ext cx="193342" cy="503339"/>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41" name="Rectangle 40">
            <a:extLst>
              <a:ext uri="{FF2B5EF4-FFF2-40B4-BE49-F238E27FC236}">
                <a16:creationId xmlns:a16="http://schemas.microsoft.com/office/drawing/2014/main" id="{8BBED3CD-792D-3B6B-9FD1-EF63418B54C2}"/>
              </a:ext>
            </a:extLst>
          </p:cNvPr>
          <p:cNvSpPr/>
          <p:nvPr/>
        </p:nvSpPr>
        <p:spPr>
          <a:xfrm>
            <a:off x="1239927" y="3839643"/>
            <a:ext cx="193342" cy="503339"/>
          </a:xfrm>
          <a:prstGeom prst="rect">
            <a:avLst/>
          </a:prstGeom>
          <a:solidFill>
            <a:srgbClr val="FFFF00"/>
          </a:solidFill>
          <a:ln>
            <a:solidFill>
              <a:schemeClr val="tx1">
                <a:lumMod val="65000"/>
                <a:lumOff val="35000"/>
              </a:schemeClr>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dirty="0"/>
          </a:p>
        </p:txBody>
      </p:sp>
      <p:sp>
        <p:nvSpPr>
          <p:cNvPr id="42" name="Rectangle 41">
            <a:extLst>
              <a:ext uri="{FF2B5EF4-FFF2-40B4-BE49-F238E27FC236}">
                <a16:creationId xmlns:a16="http://schemas.microsoft.com/office/drawing/2014/main" id="{E6CC1898-374A-4C1C-4B21-5410153A5187}"/>
              </a:ext>
            </a:extLst>
          </p:cNvPr>
          <p:cNvSpPr/>
          <p:nvPr/>
        </p:nvSpPr>
        <p:spPr>
          <a:xfrm>
            <a:off x="1641398" y="3839642"/>
            <a:ext cx="193342" cy="503339"/>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43" name="Rectangle 42">
            <a:extLst>
              <a:ext uri="{FF2B5EF4-FFF2-40B4-BE49-F238E27FC236}">
                <a16:creationId xmlns:a16="http://schemas.microsoft.com/office/drawing/2014/main" id="{DE5983E8-0789-3091-C553-E92767EE9141}"/>
              </a:ext>
            </a:extLst>
          </p:cNvPr>
          <p:cNvSpPr/>
          <p:nvPr/>
        </p:nvSpPr>
        <p:spPr>
          <a:xfrm>
            <a:off x="2042869" y="3839641"/>
            <a:ext cx="193342" cy="503339"/>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44" name="Rectangle 43">
            <a:extLst>
              <a:ext uri="{FF2B5EF4-FFF2-40B4-BE49-F238E27FC236}">
                <a16:creationId xmlns:a16="http://schemas.microsoft.com/office/drawing/2014/main" id="{FAD46B2F-F3DD-E4FC-9C20-F7F238E44F74}"/>
              </a:ext>
            </a:extLst>
          </p:cNvPr>
          <p:cNvSpPr/>
          <p:nvPr/>
        </p:nvSpPr>
        <p:spPr>
          <a:xfrm>
            <a:off x="2444340" y="3839640"/>
            <a:ext cx="193342" cy="503339"/>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53" name="Rectangle 52">
            <a:extLst>
              <a:ext uri="{FF2B5EF4-FFF2-40B4-BE49-F238E27FC236}">
                <a16:creationId xmlns:a16="http://schemas.microsoft.com/office/drawing/2014/main" id="{75E2119A-F98B-2F25-025F-39D01A41F153}"/>
              </a:ext>
            </a:extLst>
          </p:cNvPr>
          <p:cNvSpPr/>
          <p:nvPr/>
        </p:nvSpPr>
        <p:spPr>
          <a:xfrm>
            <a:off x="4223638" y="3319102"/>
            <a:ext cx="193342" cy="503339"/>
          </a:xfrm>
          <a:prstGeom prst="rect">
            <a:avLst/>
          </a:prstGeom>
          <a:solidFill>
            <a:srgbClr val="FFFF00"/>
          </a:solidFill>
          <a:ln>
            <a:solidFill>
              <a:schemeClr val="tx1">
                <a:lumMod val="65000"/>
                <a:lumOff val="35000"/>
              </a:schemeClr>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dirty="0"/>
          </a:p>
        </p:txBody>
      </p:sp>
      <p:sp>
        <p:nvSpPr>
          <p:cNvPr id="54" name="Rectangle 53">
            <a:extLst>
              <a:ext uri="{FF2B5EF4-FFF2-40B4-BE49-F238E27FC236}">
                <a16:creationId xmlns:a16="http://schemas.microsoft.com/office/drawing/2014/main" id="{CE8897A6-FABF-7CD4-2BAB-B9C5ED15A95E}"/>
              </a:ext>
            </a:extLst>
          </p:cNvPr>
          <p:cNvSpPr/>
          <p:nvPr/>
        </p:nvSpPr>
        <p:spPr>
          <a:xfrm>
            <a:off x="4625109" y="3319102"/>
            <a:ext cx="193342" cy="503339"/>
          </a:xfrm>
          <a:prstGeom prst="rect">
            <a:avLst/>
          </a:prstGeom>
          <a:solidFill>
            <a:srgbClr val="FFFF00"/>
          </a:solidFill>
          <a:ln>
            <a:solidFill>
              <a:schemeClr val="tx1">
                <a:lumMod val="65000"/>
                <a:lumOff val="35000"/>
              </a:schemeClr>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dirty="0"/>
          </a:p>
        </p:txBody>
      </p:sp>
      <p:sp>
        <p:nvSpPr>
          <p:cNvPr id="55" name="Rectangle 54">
            <a:extLst>
              <a:ext uri="{FF2B5EF4-FFF2-40B4-BE49-F238E27FC236}">
                <a16:creationId xmlns:a16="http://schemas.microsoft.com/office/drawing/2014/main" id="{A4A9E69B-533A-B37C-56F5-7A916810F3D7}"/>
              </a:ext>
            </a:extLst>
          </p:cNvPr>
          <p:cNvSpPr/>
          <p:nvPr/>
        </p:nvSpPr>
        <p:spPr>
          <a:xfrm>
            <a:off x="5026580" y="3319102"/>
            <a:ext cx="193342" cy="503339"/>
          </a:xfrm>
          <a:prstGeom prst="rect">
            <a:avLst/>
          </a:prstGeom>
          <a:solidFill>
            <a:srgbClr val="FFFF00"/>
          </a:solidFill>
          <a:ln>
            <a:solidFill>
              <a:schemeClr val="tx1">
                <a:lumMod val="65000"/>
                <a:lumOff val="35000"/>
              </a:schemeClr>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dirty="0"/>
          </a:p>
        </p:txBody>
      </p:sp>
      <p:cxnSp>
        <p:nvCxnSpPr>
          <p:cNvPr id="29" name="Connector: Curved 28">
            <a:extLst>
              <a:ext uri="{FF2B5EF4-FFF2-40B4-BE49-F238E27FC236}">
                <a16:creationId xmlns:a16="http://schemas.microsoft.com/office/drawing/2014/main" id="{53E62F5F-7B8F-EE52-A758-01849DFAE78B}"/>
              </a:ext>
            </a:extLst>
          </p:cNvPr>
          <p:cNvCxnSpPr>
            <a:cxnSpLocks/>
            <a:stCxn id="41" idx="0"/>
          </p:cNvCxnSpPr>
          <p:nvPr/>
        </p:nvCxnSpPr>
        <p:spPr>
          <a:xfrm rot="5400000" flipH="1" flipV="1">
            <a:off x="2336740" y="2500793"/>
            <a:ext cx="338709" cy="2338993"/>
          </a:xfrm>
          <a:prstGeom prst="curvedConnector2">
            <a:avLst/>
          </a:prstGeom>
          <a:ln>
            <a:tailEnd type="triangle"/>
          </a:ln>
        </p:spPr>
        <p:style>
          <a:lnRef idx="1">
            <a:schemeClr val="accent1"/>
          </a:lnRef>
          <a:fillRef idx="0">
            <a:schemeClr val="accent1"/>
          </a:fillRef>
          <a:effectRef idx="0">
            <a:schemeClr val="accent1"/>
          </a:effectRef>
          <a:fontRef idx="minor">
            <a:schemeClr val="tx1"/>
          </a:fontRef>
        </p:style>
      </p:cxnSp>
      <p:sp>
        <p:nvSpPr>
          <p:cNvPr id="3" name="Rectangle 2">
            <a:extLst>
              <a:ext uri="{FF2B5EF4-FFF2-40B4-BE49-F238E27FC236}">
                <a16:creationId xmlns:a16="http://schemas.microsoft.com/office/drawing/2014/main" id="{ECE26981-3257-A59E-10C4-EFB90F21876C}"/>
              </a:ext>
            </a:extLst>
          </p:cNvPr>
          <p:cNvSpPr/>
          <p:nvPr/>
        </p:nvSpPr>
        <p:spPr>
          <a:xfrm>
            <a:off x="2845811" y="3834438"/>
            <a:ext cx="193342" cy="503339"/>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4" name="Rectangle: Rounded Corners 3">
            <a:extLst>
              <a:ext uri="{FF2B5EF4-FFF2-40B4-BE49-F238E27FC236}">
                <a16:creationId xmlns:a16="http://schemas.microsoft.com/office/drawing/2014/main" id="{EA757E49-6180-2857-38B0-1F2212F7F608}"/>
              </a:ext>
            </a:extLst>
          </p:cNvPr>
          <p:cNvSpPr/>
          <p:nvPr/>
        </p:nvSpPr>
        <p:spPr>
          <a:xfrm>
            <a:off x="205666" y="3223610"/>
            <a:ext cx="2976328" cy="3537917"/>
          </a:xfrm>
          <a:prstGeom prst="roundRect">
            <a:avLst/>
          </a:prstGeom>
          <a:noFill/>
          <a:ln w="9525" cap="flat" cmpd="sng" algn="ctr">
            <a:solidFill>
              <a:schemeClr val="dk1"/>
            </a:solidFill>
            <a:prstDash val="dash"/>
            <a:round/>
            <a:headEnd type="none" w="med" len="med"/>
            <a:tailEnd type="none" w="med" len="med"/>
          </a:ln>
        </p:spPr>
        <p:style>
          <a:lnRef idx="0">
            <a:scrgbClr r="0" g="0" b="0"/>
          </a:lnRef>
          <a:fillRef idx="0">
            <a:scrgbClr r="0" g="0" b="0"/>
          </a:fillRef>
          <a:effectRef idx="0">
            <a:scrgbClr r="0" g="0" b="0"/>
          </a:effectRef>
          <a:fontRef idx="minor">
            <a:schemeClr val="dk1"/>
          </a:fontRef>
        </p:style>
        <p:txBody>
          <a:bodyPr rtlCol="0" anchor="ctr"/>
          <a:lstStyle/>
          <a:p>
            <a:pPr algn="ctr"/>
            <a:endParaRPr lang="en-US"/>
          </a:p>
        </p:txBody>
      </p:sp>
      <p:sp>
        <p:nvSpPr>
          <p:cNvPr id="5" name="TextBox 4">
            <a:extLst>
              <a:ext uri="{FF2B5EF4-FFF2-40B4-BE49-F238E27FC236}">
                <a16:creationId xmlns:a16="http://schemas.microsoft.com/office/drawing/2014/main" id="{2C4037AA-EB4E-04E0-F63B-A066F45F5895}"/>
              </a:ext>
            </a:extLst>
          </p:cNvPr>
          <p:cNvSpPr txBox="1"/>
          <p:nvPr/>
        </p:nvSpPr>
        <p:spPr>
          <a:xfrm>
            <a:off x="487485" y="1968013"/>
            <a:ext cx="2694509" cy="1200329"/>
          </a:xfrm>
          <a:prstGeom prst="rect">
            <a:avLst/>
          </a:prstGeom>
          <a:noFill/>
        </p:spPr>
        <p:txBody>
          <a:bodyPr wrap="square" rtlCol="0">
            <a:spAutoFit/>
          </a:bodyPr>
          <a:lstStyle/>
          <a:p>
            <a:pPr marL="285750" indent="-285750">
              <a:buFont typeface="Arial" panose="020B0604020202020204" pitchFamily="34" charset="0"/>
              <a:buChar char="•"/>
            </a:pPr>
            <a:r>
              <a:rPr lang="en-US" dirty="0"/>
              <a:t>Resolve meaning</a:t>
            </a:r>
          </a:p>
          <a:p>
            <a:pPr marL="285750" indent="-285750">
              <a:buFont typeface="Arial" panose="020B0604020202020204" pitchFamily="34" charset="0"/>
              <a:buChar char="•"/>
            </a:pPr>
            <a:r>
              <a:rPr lang="en-US" dirty="0"/>
              <a:t>Context invariant (doesn’t encode other words in sentence)</a:t>
            </a:r>
          </a:p>
        </p:txBody>
      </p:sp>
      <p:sp>
        <p:nvSpPr>
          <p:cNvPr id="13" name="Rectangle: Rounded Corners 12">
            <a:extLst>
              <a:ext uri="{FF2B5EF4-FFF2-40B4-BE49-F238E27FC236}">
                <a16:creationId xmlns:a16="http://schemas.microsoft.com/office/drawing/2014/main" id="{8AEA659B-0421-55B6-D0C0-2BA3029B1AB3}"/>
              </a:ext>
            </a:extLst>
          </p:cNvPr>
          <p:cNvSpPr/>
          <p:nvPr/>
        </p:nvSpPr>
        <p:spPr>
          <a:xfrm>
            <a:off x="3256194" y="3223609"/>
            <a:ext cx="2976328" cy="3537917"/>
          </a:xfrm>
          <a:prstGeom prst="roundRect">
            <a:avLst/>
          </a:prstGeom>
          <a:noFill/>
          <a:ln w="9525" cap="flat" cmpd="sng" algn="ctr">
            <a:solidFill>
              <a:schemeClr val="dk1"/>
            </a:solidFill>
            <a:prstDash val="dash"/>
            <a:round/>
            <a:headEnd type="none" w="med" len="med"/>
            <a:tailEnd type="none" w="med" len="med"/>
          </a:ln>
        </p:spPr>
        <p:style>
          <a:lnRef idx="0">
            <a:scrgbClr r="0" g="0" b="0"/>
          </a:lnRef>
          <a:fillRef idx="0">
            <a:scrgbClr r="0" g="0" b="0"/>
          </a:fillRef>
          <a:effectRef idx="0">
            <a:scrgbClr r="0" g="0" b="0"/>
          </a:effectRef>
          <a:fontRef idx="minor">
            <a:schemeClr val="dk1"/>
          </a:fontRef>
        </p:style>
        <p:txBody>
          <a:bodyPr rtlCol="0" anchor="ctr"/>
          <a:lstStyle/>
          <a:p>
            <a:pPr algn="ctr"/>
            <a:endParaRPr lang="en-US"/>
          </a:p>
        </p:txBody>
      </p:sp>
      <p:sp>
        <p:nvSpPr>
          <p:cNvPr id="14" name="TextBox 13">
            <a:extLst>
              <a:ext uri="{FF2B5EF4-FFF2-40B4-BE49-F238E27FC236}">
                <a16:creationId xmlns:a16="http://schemas.microsoft.com/office/drawing/2014/main" id="{A797A441-BFFE-95AF-71C4-352E455C6155}"/>
              </a:ext>
            </a:extLst>
          </p:cNvPr>
          <p:cNvSpPr txBox="1"/>
          <p:nvPr/>
        </p:nvSpPr>
        <p:spPr>
          <a:xfrm>
            <a:off x="3538013" y="1968013"/>
            <a:ext cx="2694509" cy="923330"/>
          </a:xfrm>
          <a:prstGeom prst="rect">
            <a:avLst/>
          </a:prstGeom>
          <a:noFill/>
        </p:spPr>
        <p:txBody>
          <a:bodyPr wrap="square" rtlCol="0">
            <a:spAutoFit/>
          </a:bodyPr>
          <a:lstStyle/>
          <a:p>
            <a:pPr marL="285750" indent="-285750">
              <a:buFont typeface="Arial" panose="020B0604020202020204" pitchFamily="34" charset="0"/>
              <a:buChar char="•"/>
            </a:pPr>
            <a:r>
              <a:rPr lang="en-US" dirty="0"/>
              <a:t>Indicate target word</a:t>
            </a:r>
          </a:p>
          <a:p>
            <a:pPr marL="285750" indent="-285750">
              <a:buFont typeface="Arial" panose="020B0604020202020204" pitchFamily="34" charset="0"/>
              <a:buChar char="•"/>
            </a:pPr>
            <a:r>
              <a:rPr lang="en-US" dirty="0"/>
              <a:t>Static word representation</a:t>
            </a:r>
          </a:p>
        </p:txBody>
      </p:sp>
    </p:spTree>
    <p:extLst>
      <p:ext uri="{BB962C8B-B14F-4D97-AF65-F5344CB8AC3E}">
        <p14:creationId xmlns:p14="http://schemas.microsoft.com/office/powerpoint/2010/main" val="12687992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7827A9-4C5A-14B8-1190-5B49937A25CB}"/>
              </a:ext>
            </a:extLst>
          </p:cNvPr>
          <p:cNvSpPr>
            <a:spLocks noGrp="1"/>
          </p:cNvSpPr>
          <p:nvPr>
            <p:ph type="title"/>
          </p:nvPr>
        </p:nvSpPr>
        <p:spPr/>
        <p:txBody>
          <a:bodyPr/>
          <a:lstStyle/>
          <a:p>
            <a:r>
              <a:rPr lang="en-US" dirty="0"/>
              <a:t>Importance of BEM</a:t>
            </a:r>
          </a:p>
        </p:txBody>
      </p:sp>
      <p:sp>
        <p:nvSpPr>
          <p:cNvPr id="3" name="Content Placeholder 2">
            <a:extLst>
              <a:ext uri="{FF2B5EF4-FFF2-40B4-BE49-F238E27FC236}">
                <a16:creationId xmlns:a16="http://schemas.microsoft.com/office/drawing/2014/main" id="{BD1AEA84-9D86-7AC9-3DF0-31E3061D30C0}"/>
              </a:ext>
            </a:extLst>
          </p:cNvPr>
          <p:cNvSpPr>
            <a:spLocks noGrp="1"/>
          </p:cNvSpPr>
          <p:nvPr>
            <p:ph idx="1"/>
          </p:nvPr>
        </p:nvSpPr>
        <p:spPr>
          <a:xfrm>
            <a:off x="838200" y="1967668"/>
            <a:ext cx="10515600" cy="4351338"/>
          </a:xfrm>
        </p:spPr>
        <p:txBody>
          <a:bodyPr/>
          <a:lstStyle/>
          <a:p>
            <a:r>
              <a:rPr lang="en-US" dirty="0"/>
              <a:t>BERT makes sentence reconstruction trivial</a:t>
            </a:r>
          </a:p>
          <a:p>
            <a:endParaRPr lang="en-US" dirty="0"/>
          </a:p>
          <a:p>
            <a:r>
              <a:rPr lang="en-US" dirty="0"/>
              <a:t>BERT encodes surrounding words</a:t>
            </a:r>
          </a:p>
          <a:p>
            <a:endParaRPr lang="en-US" dirty="0"/>
          </a:p>
          <a:p>
            <a:r>
              <a:rPr lang="en-US" dirty="0"/>
              <a:t>BEM creates context-invariant representation based on WSD objective </a:t>
            </a:r>
            <a:r>
              <a:rPr lang="en-US" dirty="0">
                <a:sym typeface="Wingdings" panose="05000000000000000000" pitchFamily="2" charset="2"/>
              </a:rPr>
              <a:t> cross-entropy is only slightly lower than vanilla autoregressive model during training</a:t>
            </a:r>
            <a:endParaRPr lang="en-US" dirty="0"/>
          </a:p>
        </p:txBody>
      </p:sp>
    </p:spTree>
    <p:extLst>
      <p:ext uri="{BB962C8B-B14F-4D97-AF65-F5344CB8AC3E}">
        <p14:creationId xmlns:p14="http://schemas.microsoft.com/office/powerpoint/2010/main" val="42268797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A19991-3C20-B0CD-B5B8-7815C9104127}"/>
              </a:ext>
            </a:extLst>
          </p:cNvPr>
          <p:cNvSpPr>
            <a:spLocks noGrp="1"/>
          </p:cNvSpPr>
          <p:nvPr>
            <p:ph type="title"/>
          </p:nvPr>
        </p:nvSpPr>
        <p:spPr/>
        <p:txBody>
          <a:bodyPr/>
          <a:lstStyle/>
          <a:p>
            <a:r>
              <a:rPr lang="en-US" dirty="0"/>
              <a:t>Text Generation</a:t>
            </a:r>
          </a:p>
        </p:txBody>
      </p:sp>
      <mc:AlternateContent xmlns:mc="http://schemas.openxmlformats.org/markup-compatibility/2006">
        <mc:Choice xmlns:a14="http://schemas.microsoft.com/office/drawing/2010/main" Requires="a14">
          <p:sp>
            <p:nvSpPr>
              <p:cNvPr id="3" name="Content Placeholder 2">
                <a:extLst>
                  <a:ext uri="{FF2B5EF4-FFF2-40B4-BE49-F238E27FC236}">
                    <a16:creationId xmlns:a16="http://schemas.microsoft.com/office/drawing/2014/main" id="{10E94838-E0A5-FB5F-B39C-EA54137C1007}"/>
                  </a:ext>
                </a:extLst>
              </p:cNvPr>
              <p:cNvSpPr>
                <a:spLocks noGrp="1"/>
              </p:cNvSpPr>
              <p:nvPr>
                <p:ph idx="1"/>
              </p:nvPr>
            </p:nvSpPr>
            <p:spPr/>
            <p:txBody>
              <a:bodyPr>
                <a:normAutofit/>
              </a:bodyPr>
              <a:lstStyle/>
              <a:p>
                <a:r>
                  <a:rPr lang="en-US" dirty="0"/>
                  <a:t>Pass example sentence with same target sense through BEM encoder to get fixed-length embedding</a:t>
                </a:r>
              </a:p>
              <a:p>
                <a:endParaRPr lang="en-US" dirty="0"/>
              </a:p>
              <a:p>
                <a:r>
                  <a:rPr lang="en-US" dirty="0"/>
                  <a:t>Pass target word through BART encoder</a:t>
                </a:r>
              </a:p>
              <a:p>
                <a:endParaRPr lang="en-US" dirty="0"/>
              </a:p>
              <a:p>
                <a:r>
                  <a:rPr lang="en-US" dirty="0"/>
                  <a:t>Decode using BART: Generate text using top-k decoding. If target word already appears in generated sentence, set first token’s logit to </a:t>
                </a:r>
                <a14:m>
                  <m:oMath xmlns:m="http://schemas.openxmlformats.org/officeDocument/2006/math">
                    <m:r>
                      <a:rPr lang="en-US" b="0" i="1" smtClean="0">
                        <a:latin typeface="Cambria Math" panose="02040503050406030204" pitchFamily="18" charset="0"/>
                      </a:rPr>
                      <m:t>−</m:t>
                    </m:r>
                    <m:r>
                      <a:rPr lang="en-US" b="0" i="1" smtClean="0">
                        <a:latin typeface="Cambria Math" panose="02040503050406030204" pitchFamily="18" charset="0"/>
                      </a:rPr>
                      <m:t>∞</m:t>
                    </m:r>
                    <m:r>
                      <a:rPr lang="en-US" b="0" i="1" smtClean="0">
                        <a:latin typeface="Cambria Math" panose="02040503050406030204" pitchFamily="18" charset="0"/>
                      </a:rPr>
                      <m:t> </m:t>
                    </m:r>
                  </m:oMath>
                </a14:m>
                <a:r>
                  <a:rPr lang="en-US" dirty="0"/>
                  <a:t>for remainder of decoding.</a:t>
                </a:r>
              </a:p>
              <a:p>
                <a:endParaRPr lang="en-US" dirty="0"/>
              </a:p>
            </p:txBody>
          </p:sp>
        </mc:Choice>
        <mc:Fallback>
          <p:sp>
            <p:nvSpPr>
              <p:cNvPr id="3" name="Content Placeholder 2">
                <a:extLst>
                  <a:ext uri="{FF2B5EF4-FFF2-40B4-BE49-F238E27FC236}">
                    <a16:creationId xmlns:a16="http://schemas.microsoft.com/office/drawing/2014/main" id="{10E94838-E0A5-FB5F-B39C-EA54137C1007}"/>
                  </a:ext>
                </a:extLst>
              </p:cNvPr>
              <p:cNvSpPr>
                <a:spLocks noGrp="1" noRot="1" noChangeAspect="1" noMove="1" noResize="1" noEditPoints="1" noAdjustHandles="1" noChangeArrowheads="1" noChangeShapeType="1" noTextEdit="1"/>
              </p:cNvSpPr>
              <p:nvPr>
                <p:ph idx="1"/>
              </p:nvPr>
            </p:nvSpPr>
            <p:spPr>
              <a:blipFill>
                <a:blip r:embed="rId2"/>
                <a:stretch>
                  <a:fillRect l="-1043" t="-2241" r="-754"/>
                </a:stretch>
              </a:blipFill>
            </p:spPr>
            <p:txBody>
              <a:bodyPr/>
              <a:lstStyle/>
              <a:p>
                <a:r>
                  <a:rPr lang="en-US">
                    <a:noFill/>
                  </a:rPr>
                  <a:t> </a:t>
                </a:r>
              </a:p>
            </p:txBody>
          </p:sp>
        </mc:Fallback>
      </mc:AlternateContent>
    </p:spTree>
    <p:extLst>
      <p:ext uri="{BB962C8B-B14F-4D97-AF65-F5344CB8AC3E}">
        <p14:creationId xmlns:p14="http://schemas.microsoft.com/office/powerpoint/2010/main" val="4328862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DBFC53-DFD2-21B4-80DB-F707963FB932}"/>
              </a:ext>
            </a:extLst>
          </p:cNvPr>
          <p:cNvSpPr>
            <a:spLocks noGrp="1"/>
          </p:cNvSpPr>
          <p:nvPr>
            <p:ph type="title"/>
          </p:nvPr>
        </p:nvSpPr>
        <p:spPr/>
        <p:txBody>
          <a:bodyPr/>
          <a:lstStyle/>
          <a:p>
            <a:r>
              <a:rPr lang="en-US" dirty="0"/>
              <a:t>Examples</a:t>
            </a:r>
          </a:p>
        </p:txBody>
      </p:sp>
      <p:sp>
        <p:nvSpPr>
          <p:cNvPr id="3" name="Content Placeholder 2">
            <a:extLst>
              <a:ext uri="{FF2B5EF4-FFF2-40B4-BE49-F238E27FC236}">
                <a16:creationId xmlns:a16="http://schemas.microsoft.com/office/drawing/2014/main" id="{A184639C-D30E-A52C-59AC-9D2775F56885}"/>
              </a:ext>
            </a:extLst>
          </p:cNvPr>
          <p:cNvSpPr>
            <a:spLocks noGrp="1"/>
          </p:cNvSpPr>
          <p:nvPr>
            <p:ph idx="1"/>
          </p:nvPr>
        </p:nvSpPr>
        <p:spPr/>
        <p:txBody>
          <a:bodyPr/>
          <a:lstStyle/>
          <a:p>
            <a:r>
              <a:rPr lang="en-US" dirty="0"/>
              <a:t>Input: “The two decided to get together tomorrow to discuss the terms of the </a:t>
            </a:r>
            <a:r>
              <a:rPr lang="en-US" u="sng" dirty="0"/>
              <a:t>contract</a:t>
            </a:r>
            <a:r>
              <a:rPr lang="en-US" dirty="0"/>
              <a:t>.”</a:t>
            </a:r>
          </a:p>
          <a:p>
            <a:endParaRPr lang="en-US" dirty="0"/>
          </a:p>
          <a:p>
            <a:r>
              <a:rPr lang="en-US" dirty="0"/>
              <a:t>Output: </a:t>
            </a:r>
          </a:p>
          <a:p>
            <a:pPr lvl="1"/>
            <a:r>
              <a:rPr lang="en-US" dirty="0"/>
              <a:t>“and she wanted me to come with her and sign our contract.”</a:t>
            </a:r>
          </a:p>
          <a:p>
            <a:pPr lvl="1"/>
            <a:r>
              <a:rPr lang="en-US" dirty="0"/>
              <a:t>“so </a:t>
            </a:r>
            <a:r>
              <a:rPr lang="en-US" dirty="0" err="1"/>
              <a:t>i</a:t>
            </a:r>
            <a:r>
              <a:rPr lang="en-US" dirty="0"/>
              <a:t> am going to stay here until we finalize the contract, '' she explained.”</a:t>
            </a:r>
          </a:p>
          <a:p>
            <a:pPr lvl="1"/>
            <a:r>
              <a:rPr lang="en-US" dirty="0"/>
              <a:t>“he would not let them make any money until they had final negotiations of the contract.”</a:t>
            </a:r>
          </a:p>
        </p:txBody>
      </p:sp>
    </p:spTree>
    <p:extLst>
      <p:ext uri="{BB962C8B-B14F-4D97-AF65-F5344CB8AC3E}">
        <p14:creationId xmlns:p14="http://schemas.microsoft.com/office/powerpoint/2010/main" val="32262461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DBFC53-DFD2-21B4-80DB-F707963FB932}"/>
              </a:ext>
            </a:extLst>
          </p:cNvPr>
          <p:cNvSpPr>
            <a:spLocks noGrp="1"/>
          </p:cNvSpPr>
          <p:nvPr>
            <p:ph type="title"/>
          </p:nvPr>
        </p:nvSpPr>
        <p:spPr/>
        <p:txBody>
          <a:bodyPr/>
          <a:lstStyle/>
          <a:p>
            <a:r>
              <a:rPr lang="en-US" dirty="0"/>
              <a:t>Examples</a:t>
            </a:r>
          </a:p>
        </p:txBody>
      </p:sp>
      <p:sp>
        <p:nvSpPr>
          <p:cNvPr id="3" name="Content Placeholder 2">
            <a:extLst>
              <a:ext uri="{FF2B5EF4-FFF2-40B4-BE49-F238E27FC236}">
                <a16:creationId xmlns:a16="http://schemas.microsoft.com/office/drawing/2014/main" id="{A184639C-D30E-A52C-59AC-9D2775F56885}"/>
              </a:ext>
            </a:extLst>
          </p:cNvPr>
          <p:cNvSpPr>
            <a:spLocks noGrp="1"/>
          </p:cNvSpPr>
          <p:nvPr>
            <p:ph idx="1"/>
          </p:nvPr>
        </p:nvSpPr>
        <p:spPr/>
        <p:txBody>
          <a:bodyPr/>
          <a:lstStyle/>
          <a:p>
            <a:r>
              <a:rPr lang="en-US" dirty="0"/>
              <a:t>Input: "If he stayed here much longer, he thought he might </a:t>
            </a:r>
            <a:r>
              <a:rPr lang="en-US" u="sng" dirty="0"/>
              <a:t>contract</a:t>
            </a:r>
            <a:r>
              <a:rPr lang="en-US" dirty="0"/>
              <a:t> a disease."</a:t>
            </a:r>
          </a:p>
          <a:p>
            <a:endParaRPr lang="en-US" dirty="0"/>
          </a:p>
          <a:p>
            <a:r>
              <a:rPr lang="en-US" dirty="0"/>
              <a:t>Output: </a:t>
            </a:r>
          </a:p>
          <a:p>
            <a:pPr lvl="1"/>
            <a:r>
              <a:rPr lang="en-US" dirty="0"/>
              <a:t>“he was in a coma, meaning he might contract an ulcer.”</a:t>
            </a:r>
          </a:p>
          <a:p>
            <a:pPr lvl="1"/>
            <a:r>
              <a:rPr lang="en-US" dirty="0"/>
              <a:t>“he wasn't sure he would contract an illness like that.”</a:t>
            </a:r>
          </a:p>
          <a:p>
            <a:pPr lvl="1"/>
            <a:r>
              <a:rPr lang="en-US" dirty="0"/>
              <a:t>“this means that his lungs wouldn't contract something called the bronchial disease.”</a:t>
            </a:r>
          </a:p>
        </p:txBody>
      </p:sp>
    </p:spTree>
    <p:extLst>
      <p:ext uri="{BB962C8B-B14F-4D97-AF65-F5344CB8AC3E}">
        <p14:creationId xmlns:p14="http://schemas.microsoft.com/office/powerpoint/2010/main" val="75826908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55BF9C-8EC5-7A73-D6AE-A02362C9BF63}"/>
              </a:ext>
            </a:extLst>
          </p:cNvPr>
          <p:cNvSpPr>
            <a:spLocks noGrp="1"/>
          </p:cNvSpPr>
          <p:nvPr>
            <p:ph type="title"/>
          </p:nvPr>
        </p:nvSpPr>
        <p:spPr/>
        <p:txBody>
          <a:bodyPr/>
          <a:lstStyle/>
          <a:p>
            <a:r>
              <a:rPr lang="en-US" dirty="0"/>
              <a:t>Evaluations</a:t>
            </a:r>
          </a:p>
        </p:txBody>
      </p:sp>
      <p:sp>
        <p:nvSpPr>
          <p:cNvPr id="3" name="Content Placeholder 2">
            <a:extLst>
              <a:ext uri="{FF2B5EF4-FFF2-40B4-BE49-F238E27FC236}">
                <a16:creationId xmlns:a16="http://schemas.microsoft.com/office/drawing/2014/main" id="{9F727271-2CF1-4B50-C335-2A7CD672208E}"/>
              </a:ext>
            </a:extLst>
          </p:cNvPr>
          <p:cNvSpPr>
            <a:spLocks noGrp="1"/>
          </p:cNvSpPr>
          <p:nvPr>
            <p:ph idx="1"/>
          </p:nvPr>
        </p:nvSpPr>
        <p:spPr/>
        <p:txBody>
          <a:bodyPr/>
          <a:lstStyle/>
          <a:p>
            <a:r>
              <a:rPr lang="en-US" dirty="0"/>
              <a:t>Word-in-Context</a:t>
            </a:r>
          </a:p>
          <a:p>
            <a:endParaRPr lang="en-US" dirty="0"/>
          </a:p>
          <a:p>
            <a:r>
              <a:rPr lang="en-US" dirty="0"/>
              <a:t>Word Sense Disambiguation</a:t>
            </a:r>
          </a:p>
          <a:p>
            <a:endParaRPr lang="en-US" dirty="0"/>
          </a:p>
          <a:p>
            <a:r>
              <a:rPr lang="en-US" dirty="0"/>
              <a:t>Human evaluations</a:t>
            </a:r>
          </a:p>
        </p:txBody>
      </p:sp>
    </p:spTree>
    <p:extLst>
      <p:ext uri="{BB962C8B-B14F-4D97-AF65-F5344CB8AC3E}">
        <p14:creationId xmlns:p14="http://schemas.microsoft.com/office/powerpoint/2010/main" val="17199534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97603D-3C6F-C75F-6228-2D88859E1A5E}"/>
              </a:ext>
            </a:extLst>
          </p:cNvPr>
          <p:cNvSpPr>
            <a:spLocks noGrp="1"/>
          </p:cNvSpPr>
          <p:nvPr>
            <p:ph type="title"/>
          </p:nvPr>
        </p:nvSpPr>
        <p:spPr/>
        <p:txBody>
          <a:bodyPr/>
          <a:lstStyle/>
          <a:p>
            <a:r>
              <a:rPr lang="en-US" dirty="0"/>
              <a:t>Conclusions</a:t>
            </a:r>
          </a:p>
        </p:txBody>
      </p:sp>
      <p:sp>
        <p:nvSpPr>
          <p:cNvPr id="3" name="Content Placeholder 2">
            <a:extLst>
              <a:ext uri="{FF2B5EF4-FFF2-40B4-BE49-F238E27FC236}">
                <a16:creationId xmlns:a16="http://schemas.microsoft.com/office/drawing/2014/main" id="{EBA59F92-ADAF-721C-6ABE-D6B2E78E5B8F}"/>
              </a:ext>
            </a:extLst>
          </p:cNvPr>
          <p:cNvSpPr>
            <a:spLocks noGrp="1"/>
          </p:cNvSpPr>
          <p:nvPr>
            <p:ph idx="1"/>
          </p:nvPr>
        </p:nvSpPr>
        <p:spPr>
          <a:xfrm>
            <a:off x="838200" y="2029812"/>
            <a:ext cx="10515600" cy="4351338"/>
          </a:xfrm>
        </p:spPr>
        <p:txBody>
          <a:bodyPr/>
          <a:lstStyle/>
          <a:p>
            <a:r>
              <a:rPr lang="en-US" dirty="0"/>
              <a:t>Self-supervised approach for generating sentences with a target word sense</a:t>
            </a:r>
          </a:p>
          <a:p>
            <a:endParaRPr lang="en-US" dirty="0"/>
          </a:p>
          <a:p>
            <a:r>
              <a:rPr lang="en-US" dirty="0"/>
              <a:t>Future applications include data augmentation and construction of dictionaries for low-resourced languages</a:t>
            </a:r>
          </a:p>
        </p:txBody>
      </p:sp>
    </p:spTree>
    <p:extLst>
      <p:ext uri="{BB962C8B-B14F-4D97-AF65-F5344CB8AC3E}">
        <p14:creationId xmlns:p14="http://schemas.microsoft.com/office/powerpoint/2010/main" val="21816559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A19991-3C20-B0CD-B5B8-7815C9104127}"/>
              </a:ext>
            </a:extLst>
          </p:cNvPr>
          <p:cNvSpPr>
            <a:spLocks noGrp="1"/>
          </p:cNvSpPr>
          <p:nvPr>
            <p:ph type="title"/>
          </p:nvPr>
        </p:nvSpPr>
        <p:spPr/>
        <p:txBody>
          <a:bodyPr/>
          <a:lstStyle/>
          <a:p>
            <a:r>
              <a:rPr lang="en-US" dirty="0"/>
              <a:t>Goal</a:t>
            </a:r>
          </a:p>
        </p:txBody>
      </p:sp>
      <p:sp>
        <p:nvSpPr>
          <p:cNvPr id="3" name="Content Placeholder 2">
            <a:extLst>
              <a:ext uri="{FF2B5EF4-FFF2-40B4-BE49-F238E27FC236}">
                <a16:creationId xmlns:a16="http://schemas.microsoft.com/office/drawing/2014/main" id="{10E94838-E0A5-FB5F-B39C-EA54137C1007}"/>
              </a:ext>
            </a:extLst>
          </p:cNvPr>
          <p:cNvSpPr>
            <a:spLocks noGrp="1"/>
          </p:cNvSpPr>
          <p:nvPr>
            <p:ph idx="1"/>
          </p:nvPr>
        </p:nvSpPr>
        <p:spPr/>
        <p:txBody>
          <a:bodyPr>
            <a:normAutofit/>
          </a:bodyPr>
          <a:lstStyle/>
          <a:p>
            <a:r>
              <a:rPr lang="en-US" dirty="0"/>
              <a:t>Generate sentences using BART by encouraging the target word to appear in the sentence with the desired definition (sense).</a:t>
            </a:r>
          </a:p>
          <a:p>
            <a:endParaRPr lang="en-US" dirty="0"/>
          </a:p>
          <a:p>
            <a:r>
              <a:rPr lang="en-US" dirty="0"/>
              <a:t>Ex: cool (fashionable and attractive at the time; often skilled or socially adept) - “It's not cool to arrive at a party too early“</a:t>
            </a:r>
          </a:p>
          <a:p>
            <a:endParaRPr lang="en-US" dirty="0"/>
          </a:p>
          <a:p>
            <a:r>
              <a:rPr lang="en-US" dirty="0"/>
              <a:t>Ex: cool, chill, cool down (loose heat) -  "The air cooled considerably after the thunderstorm"</a:t>
            </a:r>
          </a:p>
          <a:p>
            <a:endParaRPr lang="en-US" dirty="0"/>
          </a:p>
        </p:txBody>
      </p:sp>
    </p:spTree>
    <p:extLst>
      <p:ext uri="{BB962C8B-B14F-4D97-AF65-F5344CB8AC3E}">
        <p14:creationId xmlns:p14="http://schemas.microsoft.com/office/powerpoint/2010/main" val="542448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D95B8E-7AA7-3A27-0D64-8E49C031C0C5}"/>
              </a:ext>
            </a:extLst>
          </p:cNvPr>
          <p:cNvSpPr>
            <a:spLocks noGrp="1"/>
          </p:cNvSpPr>
          <p:nvPr>
            <p:ph type="title"/>
          </p:nvPr>
        </p:nvSpPr>
        <p:spPr/>
        <p:txBody>
          <a:bodyPr/>
          <a:lstStyle/>
          <a:p>
            <a:r>
              <a:rPr lang="en-US" dirty="0"/>
              <a:t>Approach</a:t>
            </a:r>
          </a:p>
        </p:txBody>
      </p:sp>
      <mc:AlternateContent xmlns:mc="http://schemas.openxmlformats.org/markup-compatibility/2006">
        <mc:Choice xmlns:a14="http://schemas.microsoft.com/office/drawing/2010/main" Requires="a14">
          <p:sp>
            <p:nvSpPr>
              <p:cNvPr id="3" name="Content Placeholder 2">
                <a:extLst>
                  <a:ext uri="{FF2B5EF4-FFF2-40B4-BE49-F238E27FC236}">
                    <a16:creationId xmlns:a16="http://schemas.microsoft.com/office/drawing/2014/main" id="{FB367D90-CA4A-5C96-3D53-3F360A84E8B9}"/>
                  </a:ext>
                </a:extLst>
              </p:cNvPr>
              <p:cNvSpPr>
                <a:spLocks noGrp="1"/>
              </p:cNvSpPr>
              <p:nvPr>
                <p:ph idx="1"/>
              </p:nvPr>
            </p:nvSpPr>
            <p:spPr>
              <a:xfrm>
                <a:off x="838200" y="1690689"/>
                <a:ext cx="10515600" cy="4923176"/>
              </a:xfrm>
            </p:spPr>
            <p:txBody>
              <a:bodyPr>
                <a:normAutofit fontScale="92500" lnSpcReduction="10000"/>
              </a:bodyPr>
              <a:lstStyle/>
              <a:p>
                <a:r>
                  <a:rPr lang="en-US" dirty="0"/>
                  <a:t>Vanilla autoregressive generation models the probability of a sequence </a:t>
                </a:r>
                <a14:m>
                  <m:oMath xmlns:m="http://schemas.openxmlformats.org/officeDocument/2006/math">
                    <m:r>
                      <a:rPr lang="en-US" b="0" i="1" smtClean="0">
                        <a:latin typeface="Cambria Math" panose="02040503050406030204" pitchFamily="18" charset="0"/>
                      </a:rPr>
                      <m:t>𝑌</m:t>
                    </m:r>
                  </m:oMath>
                </a14:m>
                <a:r>
                  <a:rPr lang="en-US" dirty="0"/>
                  <a:t>:</a:t>
                </a:r>
              </a:p>
              <a:p>
                <a:endParaRPr lang="en-US" dirty="0"/>
              </a:p>
              <a:p>
                <a:pPr marL="0" indent="0" algn="ctr">
                  <a:buNone/>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𝑝</m:t>
                      </m:r>
                      <m:d>
                        <m:dPr>
                          <m:ctrlPr>
                            <a:rPr lang="en-US" b="0" i="1" smtClean="0">
                              <a:latin typeface="Cambria Math" panose="02040503050406030204" pitchFamily="18" charset="0"/>
                            </a:rPr>
                          </m:ctrlPr>
                        </m:dPr>
                        <m:e>
                          <m:r>
                            <a:rPr lang="en-US" b="0" i="1" smtClean="0">
                              <a:latin typeface="Cambria Math" panose="02040503050406030204" pitchFamily="18" charset="0"/>
                            </a:rPr>
                            <m:t>𝑌</m:t>
                          </m:r>
                        </m:e>
                      </m:d>
                      <m:r>
                        <a:rPr lang="en-US" b="0" i="1" smtClean="0">
                          <a:latin typeface="Cambria Math" panose="02040503050406030204" pitchFamily="18" charset="0"/>
                        </a:rPr>
                        <m:t>=</m:t>
                      </m:r>
                      <m:nary>
                        <m:naryPr>
                          <m:chr m:val="∏"/>
                          <m:ctrlPr>
                            <a:rPr lang="en-US" b="0" i="1" smtClean="0">
                              <a:latin typeface="Cambria Math" panose="02040503050406030204" pitchFamily="18" charset="0"/>
                            </a:rPr>
                          </m:ctrlPr>
                        </m:naryPr>
                        <m:sub>
                          <m:r>
                            <a:rPr lang="en-US" b="0" i="1" smtClean="0">
                              <a:latin typeface="Cambria Math" panose="02040503050406030204" pitchFamily="18" charset="0"/>
                            </a:rPr>
                            <m:t>𝑡</m:t>
                          </m:r>
                          <m:r>
                            <a:rPr lang="en-US" b="0" i="1" smtClean="0">
                              <a:latin typeface="Cambria Math" panose="02040503050406030204" pitchFamily="18" charset="0"/>
                            </a:rPr>
                            <m:t>=0</m:t>
                          </m:r>
                        </m:sub>
                        <m:sup>
                          <m:r>
                            <a:rPr lang="en-US" b="0" i="1" smtClean="0">
                              <a:latin typeface="Cambria Math" panose="02040503050406030204" pitchFamily="18" charset="0"/>
                            </a:rPr>
                            <m:t>𝑁</m:t>
                          </m:r>
                          <m:r>
                            <a:rPr lang="en-US" b="0" i="1" smtClean="0">
                              <a:latin typeface="Cambria Math" panose="02040503050406030204" pitchFamily="18" charset="0"/>
                            </a:rPr>
                            <m:t>−1</m:t>
                          </m:r>
                        </m:sup>
                        <m:e>
                          <m:sSub>
                            <m:sSubPr>
                              <m:ctrlPr>
                                <a:rPr lang="en-US" i="1">
                                  <a:latin typeface="Cambria Math" panose="02040503050406030204" pitchFamily="18" charset="0"/>
                                </a:rPr>
                              </m:ctrlPr>
                            </m:sSubPr>
                            <m:e>
                              <m:r>
                                <a:rPr lang="en-US" i="1">
                                  <a:latin typeface="Cambria Math" panose="02040503050406030204" pitchFamily="18" charset="0"/>
                                </a:rPr>
                                <m:t>𝑝</m:t>
                              </m:r>
                            </m:e>
                            <m:sub>
                              <m:r>
                                <a:rPr lang="en-US" i="1">
                                  <a:latin typeface="Cambria Math" panose="02040503050406030204" pitchFamily="18" charset="0"/>
                                </a:rPr>
                                <m:t>𝜃</m:t>
                              </m:r>
                            </m:sub>
                          </m:sSub>
                          <m:r>
                            <a:rPr lang="en-US" i="1">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𝑦</m:t>
                              </m:r>
                            </m:e>
                            <m:sub>
                              <m:r>
                                <a:rPr lang="en-US" i="1">
                                  <a:latin typeface="Cambria Math" panose="02040503050406030204" pitchFamily="18" charset="0"/>
                                </a:rPr>
                                <m:t>𝑡</m:t>
                              </m:r>
                            </m:sub>
                          </m:sSub>
                          <m:r>
                            <a:rPr lang="en-US" i="1">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𝑦</m:t>
                              </m:r>
                            </m:e>
                            <m:sub>
                              <m:r>
                                <a:rPr lang="en-US" i="1">
                                  <a:latin typeface="Cambria Math" panose="02040503050406030204" pitchFamily="18" charset="0"/>
                                </a:rPr>
                                <m:t>&lt;</m:t>
                              </m:r>
                              <m:r>
                                <a:rPr lang="en-US" i="1">
                                  <a:latin typeface="Cambria Math" panose="02040503050406030204" pitchFamily="18" charset="0"/>
                                </a:rPr>
                                <m:t>𝑡</m:t>
                              </m:r>
                            </m:sub>
                          </m:sSub>
                          <m:r>
                            <a:rPr lang="en-US" i="1">
                              <a:latin typeface="Cambria Math" panose="02040503050406030204" pitchFamily="18" charset="0"/>
                            </a:rPr>
                            <m:t>)</m:t>
                          </m:r>
                        </m:e>
                      </m:nary>
                    </m:oMath>
                  </m:oMathPara>
                </a14:m>
                <a:endParaRPr lang="en-US" dirty="0"/>
              </a:p>
              <a:p>
                <a:endParaRPr lang="en-US" dirty="0"/>
              </a:p>
              <a:p>
                <a:r>
                  <a:rPr lang="en-US" dirty="0"/>
                  <a:t>In this work, we additionally condition on the target word </a:t>
                </a:r>
                <a14:m>
                  <m:oMath xmlns:m="http://schemas.openxmlformats.org/officeDocument/2006/math">
                    <m:r>
                      <a:rPr lang="en-US" b="0" i="1" smtClean="0">
                        <a:latin typeface="Cambria Math" panose="02040503050406030204" pitchFamily="18" charset="0"/>
                      </a:rPr>
                      <m:t>𝑤</m:t>
                    </m:r>
                  </m:oMath>
                </a14:m>
                <a:r>
                  <a:rPr lang="en-US" dirty="0"/>
                  <a:t> and the contextual representation </a:t>
                </a:r>
                <a14:m>
                  <m:oMath xmlns:m="http://schemas.openxmlformats.org/officeDocument/2006/math">
                    <m:r>
                      <a:rPr lang="en-US" b="0" i="1" smtClean="0">
                        <a:latin typeface="Cambria Math" panose="02040503050406030204" pitchFamily="18" charset="0"/>
                      </a:rPr>
                      <m:t>𝑐</m:t>
                    </m:r>
                  </m:oMath>
                </a14:m>
                <a:r>
                  <a:rPr lang="en-US" dirty="0"/>
                  <a:t> of that word from another sentence where it has the desired sense:</a:t>
                </a:r>
              </a:p>
              <a:p>
                <a:endParaRPr lang="en-US" dirty="0"/>
              </a:p>
              <a:p>
                <a:pPr marL="0" indent="0" algn="ctr">
                  <a:buNone/>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𝑝</m:t>
                      </m:r>
                      <m:d>
                        <m:dPr>
                          <m:ctrlPr>
                            <a:rPr lang="en-US" b="0" i="1" smtClean="0">
                              <a:latin typeface="Cambria Math" panose="02040503050406030204" pitchFamily="18" charset="0"/>
                            </a:rPr>
                          </m:ctrlPr>
                        </m:dPr>
                        <m:e>
                          <m:r>
                            <a:rPr lang="en-US" b="0" i="1" smtClean="0">
                              <a:latin typeface="Cambria Math" panose="02040503050406030204" pitchFamily="18" charset="0"/>
                            </a:rPr>
                            <m:t>𝑌</m:t>
                          </m:r>
                        </m:e>
                      </m:d>
                      <m:r>
                        <a:rPr lang="en-US" b="0" i="1" smtClean="0">
                          <a:latin typeface="Cambria Math" panose="02040503050406030204" pitchFamily="18" charset="0"/>
                        </a:rPr>
                        <m:t>=</m:t>
                      </m:r>
                      <m:nary>
                        <m:naryPr>
                          <m:chr m:val="∏"/>
                          <m:ctrlPr>
                            <a:rPr lang="en-US" b="0" i="1" smtClean="0">
                              <a:latin typeface="Cambria Math" panose="02040503050406030204" pitchFamily="18" charset="0"/>
                            </a:rPr>
                          </m:ctrlPr>
                        </m:naryPr>
                        <m:sub>
                          <m:r>
                            <a:rPr lang="en-US" b="0" i="1" smtClean="0">
                              <a:latin typeface="Cambria Math" panose="02040503050406030204" pitchFamily="18" charset="0"/>
                            </a:rPr>
                            <m:t>𝑡</m:t>
                          </m:r>
                          <m:r>
                            <a:rPr lang="en-US" b="0" i="1" smtClean="0">
                              <a:latin typeface="Cambria Math" panose="02040503050406030204" pitchFamily="18" charset="0"/>
                            </a:rPr>
                            <m:t>=0</m:t>
                          </m:r>
                        </m:sub>
                        <m:sup>
                          <m:r>
                            <a:rPr lang="en-US" b="0" i="1" smtClean="0">
                              <a:latin typeface="Cambria Math" panose="02040503050406030204" pitchFamily="18" charset="0"/>
                            </a:rPr>
                            <m:t>𝑁</m:t>
                          </m:r>
                          <m:r>
                            <a:rPr lang="en-US" b="0" i="1" smtClean="0">
                              <a:latin typeface="Cambria Math" panose="02040503050406030204" pitchFamily="18" charset="0"/>
                            </a:rPr>
                            <m:t>−1</m:t>
                          </m:r>
                        </m:sup>
                        <m:e>
                          <m:sSub>
                            <m:sSubPr>
                              <m:ctrlPr>
                                <a:rPr lang="en-US" i="1">
                                  <a:latin typeface="Cambria Math" panose="02040503050406030204" pitchFamily="18" charset="0"/>
                                </a:rPr>
                              </m:ctrlPr>
                            </m:sSubPr>
                            <m:e>
                              <m:r>
                                <a:rPr lang="en-US" i="1">
                                  <a:latin typeface="Cambria Math" panose="02040503050406030204" pitchFamily="18" charset="0"/>
                                </a:rPr>
                                <m:t>𝑝</m:t>
                              </m:r>
                            </m:e>
                            <m:sub>
                              <m:r>
                                <a:rPr lang="en-US" i="1">
                                  <a:latin typeface="Cambria Math" panose="02040503050406030204" pitchFamily="18" charset="0"/>
                                </a:rPr>
                                <m:t>𝜃</m:t>
                              </m:r>
                            </m:sub>
                          </m:sSub>
                          <m:r>
                            <a:rPr lang="en-US" i="1">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𝑦</m:t>
                              </m:r>
                            </m:e>
                            <m:sub>
                              <m:r>
                                <a:rPr lang="en-US" i="1">
                                  <a:latin typeface="Cambria Math" panose="02040503050406030204" pitchFamily="18" charset="0"/>
                                </a:rPr>
                                <m:t>𝑡</m:t>
                              </m:r>
                            </m:sub>
                          </m:sSub>
                          <m:r>
                            <a:rPr lang="en-US" i="1">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𝑦</m:t>
                              </m:r>
                            </m:e>
                            <m:sub>
                              <m:r>
                                <a:rPr lang="en-US" i="1">
                                  <a:latin typeface="Cambria Math" panose="02040503050406030204" pitchFamily="18" charset="0"/>
                                </a:rPr>
                                <m:t>&lt;</m:t>
                              </m:r>
                              <m:r>
                                <a:rPr lang="en-US" i="1">
                                  <a:latin typeface="Cambria Math" panose="02040503050406030204" pitchFamily="18" charset="0"/>
                                </a:rPr>
                                <m:t>𝑡</m:t>
                              </m:r>
                            </m:sub>
                          </m:sSub>
                          <m:r>
                            <a:rPr lang="en-US" b="0" i="1" smtClean="0">
                              <a:latin typeface="Cambria Math" panose="02040503050406030204" pitchFamily="18" charset="0"/>
                            </a:rPr>
                            <m:t>,</m:t>
                          </m:r>
                          <m:r>
                            <a:rPr lang="en-US" b="0" i="1" smtClean="0">
                              <a:latin typeface="Cambria Math" panose="02040503050406030204" pitchFamily="18" charset="0"/>
                            </a:rPr>
                            <m:t>𝑤</m:t>
                          </m:r>
                          <m:r>
                            <a:rPr lang="en-US" b="0" i="1" smtClean="0">
                              <a:latin typeface="Cambria Math" panose="02040503050406030204" pitchFamily="18" charset="0"/>
                            </a:rPr>
                            <m:t>, </m:t>
                          </m:r>
                          <m:r>
                            <a:rPr lang="en-US" b="0" i="1" smtClean="0">
                              <a:latin typeface="Cambria Math" panose="02040503050406030204" pitchFamily="18" charset="0"/>
                            </a:rPr>
                            <m:t>𝑐</m:t>
                          </m:r>
                          <m:r>
                            <a:rPr lang="en-US" i="1">
                              <a:latin typeface="Cambria Math" panose="02040503050406030204" pitchFamily="18" charset="0"/>
                            </a:rPr>
                            <m:t>)</m:t>
                          </m:r>
                        </m:e>
                      </m:nary>
                    </m:oMath>
                  </m:oMathPara>
                </a14:m>
                <a:endParaRPr lang="en-US" dirty="0"/>
              </a:p>
              <a:p>
                <a:pPr marL="0" indent="0" algn="ctr">
                  <a:buNone/>
                </a:pPr>
                <a:endParaRPr lang="en-US" dirty="0"/>
              </a:p>
            </p:txBody>
          </p:sp>
        </mc:Choice>
        <mc:Fallback>
          <p:sp>
            <p:nvSpPr>
              <p:cNvPr id="3" name="Content Placeholder 2">
                <a:extLst>
                  <a:ext uri="{FF2B5EF4-FFF2-40B4-BE49-F238E27FC236}">
                    <a16:creationId xmlns:a16="http://schemas.microsoft.com/office/drawing/2014/main" id="{FB367D90-CA4A-5C96-3D53-3F360A84E8B9}"/>
                  </a:ext>
                </a:extLst>
              </p:cNvPr>
              <p:cNvSpPr>
                <a:spLocks noGrp="1" noRot="1" noChangeAspect="1" noMove="1" noResize="1" noEditPoints="1" noAdjustHandles="1" noChangeArrowheads="1" noChangeShapeType="1" noTextEdit="1"/>
              </p:cNvSpPr>
              <p:nvPr>
                <p:ph idx="1"/>
              </p:nvPr>
            </p:nvSpPr>
            <p:spPr>
              <a:xfrm>
                <a:off x="838200" y="1690689"/>
                <a:ext cx="10515600" cy="4923176"/>
              </a:xfrm>
              <a:blipFill>
                <a:blip r:embed="rId2"/>
                <a:stretch>
                  <a:fillRect l="-928" t="-2475"/>
                </a:stretch>
              </a:blipFill>
            </p:spPr>
            <p:txBody>
              <a:bodyPr/>
              <a:lstStyle/>
              <a:p>
                <a:r>
                  <a:rPr lang="en-US">
                    <a:noFill/>
                  </a:rPr>
                  <a:t> </a:t>
                </a:r>
              </a:p>
            </p:txBody>
          </p:sp>
        </mc:Fallback>
      </mc:AlternateContent>
    </p:spTree>
    <p:extLst>
      <p:ext uri="{BB962C8B-B14F-4D97-AF65-F5344CB8AC3E}">
        <p14:creationId xmlns:p14="http://schemas.microsoft.com/office/powerpoint/2010/main" val="15438203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A19991-3C20-B0CD-B5B8-7815C9104127}"/>
              </a:ext>
            </a:extLst>
          </p:cNvPr>
          <p:cNvSpPr>
            <a:spLocks noGrp="1"/>
          </p:cNvSpPr>
          <p:nvPr>
            <p:ph type="title"/>
          </p:nvPr>
        </p:nvSpPr>
        <p:spPr/>
        <p:txBody>
          <a:bodyPr/>
          <a:lstStyle/>
          <a:p>
            <a:r>
              <a:rPr lang="en-US" dirty="0"/>
              <a:t>Approach</a:t>
            </a:r>
          </a:p>
        </p:txBody>
      </p:sp>
      <mc:AlternateContent xmlns:mc="http://schemas.openxmlformats.org/markup-compatibility/2006">
        <mc:Choice xmlns:a14="http://schemas.microsoft.com/office/drawing/2010/main" Requires="a14">
          <p:sp>
            <p:nvSpPr>
              <p:cNvPr id="3" name="Content Placeholder 2">
                <a:extLst>
                  <a:ext uri="{FF2B5EF4-FFF2-40B4-BE49-F238E27FC236}">
                    <a16:creationId xmlns:a16="http://schemas.microsoft.com/office/drawing/2014/main" id="{10E94838-E0A5-FB5F-B39C-EA54137C1007}"/>
                  </a:ext>
                </a:extLst>
              </p:cNvPr>
              <p:cNvSpPr>
                <a:spLocks noGrp="1"/>
              </p:cNvSpPr>
              <p:nvPr>
                <p:ph idx="1"/>
              </p:nvPr>
            </p:nvSpPr>
            <p:spPr/>
            <p:txBody>
              <a:bodyPr>
                <a:normAutofit/>
              </a:bodyPr>
              <a:lstStyle/>
              <a:p>
                <a:r>
                  <a:rPr lang="en-US" dirty="0"/>
                  <a:t>Two components:</a:t>
                </a:r>
              </a:p>
              <a:p>
                <a:endParaRPr lang="en-US" dirty="0"/>
              </a:p>
              <a:p>
                <a:pPr lvl="1"/>
                <a:r>
                  <a:rPr lang="en-US" dirty="0"/>
                  <a:t>Contextual word encoder: Use pretrained Bi-Encoder Model (BEM) (</a:t>
                </a:r>
                <a:r>
                  <a:rPr lang="en-US" dirty="0">
                    <a:hlinkClick r:id="rId2"/>
                  </a:rPr>
                  <a:t>https://aclanthology.org/2020.acl-main.95.pdf</a:t>
                </a:r>
                <a:r>
                  <a:rPr lang="en-US" dirty="0"/>
                  <a:t>)</a:t>
                </a:r>
              </a:p>
              <a:p>
                <a:pPr lvl="1"/>
                <a:endParaRPr lang="en-US" dirty="0"/>
              </a:p>
              <a:p>
                <a:pPr lvl="1"/>
                <a:r>
                  <a:rPr lang="en-US" dirty="0"/>
                  <a:t>Conditional text generator: BART – given meaning representation </a:t>
                </a:r>
                <a14:m>
                  <m:oMath xmlns:m="http://schemas.openxmlformats.org/officeDocument/2006/math">
                    <m:r>
                      <a:rPr lang="en-US" b="0" i="1" smtClean="0">
                        <a:latin typeface="Cambria Math" panose="02040503050406030204" pitchFamily="18" charset="0"/>
                      </a:rPr>
                      <m:t>𝑐</m:t>
                    </m:r>
                  </m:oMath>
                </a14:m>
                <a:r>
                  <a:rPr lang="en-US" dirty="0"/>
                  <a:t> from BEM and the target word </a:t>
                </a:r>
                <a14:m>
                  <m:oMath xmlns:m="http://schemas.openxmlformats.org/officeDocument/2006/math">
                    <m:r>
                      <a:rPr lang="en-US" b="0" i="1" smtClean="0">
                        <a:latin typeface="Cambria Math" panose="02040503050406030204" pitchFamily="18" charset="0"/>
                      </a:rPr>
                      <m:t>𝑤</m:t>
                    </m:r>
                  </m:oMath>
                </a14:m>
                <a:r>
                  <a:rPr lang="en-US" dirty="0"/>
                  <a:t>, generate a sentence with the target word having the desired sense.</a:t>
                </a:r>
              </a:p>
              <a:p>
                <a:endParaRPr lang="en-US" dirty="0"/>
              </a:p>
            </p:txBody>
          </p:sp>
        </mc:Choice>
        <mc:Fallback>
          <p:sp>
            <p:nvSpPr>
              <p:cNvPr id="3" name="Content Placeholder 2">
                <a:extLst>
                  <a:ext uri="{FF2B5EF4-FFF2-40B4-BE49-F238E27FC236}">
                    <a16:creationId xmlns:a16="http://schemas.microsoft.com/office/drawing/2014/main" id="{10E94838-E0A5-FB5F-B39C-EA54137C1007}"/>
                  </a:ext>
                </a:extLst>
              </p:cNvPr>
              <p:cNvSpPr>
                <a:spLocks noGrp="1" noRot="1" noChangeAspect="1" noMove="1" noResize="1" noEditPoints="1" noAdjustHandles="1" noChangeArrowheads="1" noChangeShapeType="1" noTextEdit="1"/>
              </p:cNvSpPr>
              <p:nvPr>
                <p:ph idx="1"/>
              </p:nvPr>
            </p:nvSpPr>
            <p:spPr>
              <a:blipFill>
                <a:blip r:embed="rId3"/>
                <a:stretch>
                  <a:fillRect l="-1043" t="-2241" r="-870"/>
                </a:stretch>
              </a:blipFill>
            </p:spPr>
            <p:txBody>
              <a:bodyPr/>
              <a:lstStyle/>
              <a:p>
                <a:r>
                  <a:rPr lang="en-US">
                    <a:noFill/>
                  </a:rPr>
                  <a:t> </a:t>
                </a:r>
              </a:p>
            </p:txBody>
          </p:sp>
        </mc:Fallback>
      </mc:AlternateContent>
    </p:spTree>
    <p:extLst>
      <p:ext uri="{BB962C8B-B14F-4D97-AF65-F5344CB8AC3E}">
        <p14:creationId xmlns:p14="http://schemas.microsoft.com/office/powerpoint/2010/main" val="42683210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BFAA75-DA61-E2F4-C11A-CB1BA19EC738}"/>
              </a:ext>
            </a:extLst>
          </p:cNvPr>
          <p:cNvSpPr>
            <a:spLocks noGrp="1"/>
          </p:cNvSpPr>
          <p:nvPr>
            <p:ph type="title"/>
          </p:nvPr>
        </p:nvSpPr>
        <p:spPr>
          <a:xfrm>
            <a:off x="838199" y="291090"/>
            <a:ext cx="10515599" cy="932688"/>
          </a:xfrm>
        </p:spPr>
        <p:txBody>
          <a:bodyPr vert="horz" lIns="91440" tIns="45720" rIns="91440" bIns="45720" rtlCol="0" anchor="b">
            <a:normAutofit/>
          </a:bodyPr>
          <a:lstStyle/>
          <a:p>
            <a:r>
              <a:rPr lang="en-US" sz="5400" kern="1200">
                <a:solidFill>
                  <a:schemeClr val="tx1"/>
                </a:solidFill>
                <a:latin typeface="+mj-lt"/>
                <a:ea typeface="+mj-ea"/>
                <a:cs typeface="+mj-cs"/>
              </a:rPr>
              <a:t>BEM</a:t>
            </a:r>
          </a:p>
        </p:txBody>
      </p:sp>
      <p:pic>
        <p:nvPicPr>
          <p:cNvPr id="5" name="Content Placeholder 4" descr="Diagram&#10;&#10;Description automatically generated">
            <a:extLst>
              <a:ext uri="{FF2B5EF4-FFF2-40B4-BE49-F238E27FC236}">
                <a16:creationId xmlns:a16="http://schemas.microsoft.com/office/drawing/2014/main" id="{73B69083-8BA4-7012-0B9F-BBDBA2493B06}"/>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89020" y="2157273"/>
            <a:ext cx="10813959" cy="3784885"/>
          </a:xfrm>
          <a:prstGeom prst="rect">
            <a:avLst/>
          </a:prstGeom>
        </p:spPr>
      </p:pic>
    </p:spTree>
    <p:extLst>
      <p:ext uri="{BB962C8B-B14F-4D97-AF65-F5344CB8AC3E}">
        <p14:creationId xmlns:p14="http://schemas.microsoft.com/office/powerpoint/2010/main" val="24384766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BFAA75-DA61-E2F4-C11A-CB1BA19EC738}"/>
              </a:ext>
            </a:extLst>
          </p:cNvPr>
          <p:cNvSpPr>
            <a:spLocks noGrp="1"/>
          </p:cNvSpPr>
          <p:nvPr>
            <p:ph type="title"/>
          </p:nvPr>
        </p:nvSpPr>
        <p:spPr>
          <a:xfrm>
            <a:off x="838199" y="291090"/>
            <a:ext cx="10515599" cy="932688"/>
          </a:xfrm>
        </p:spPr>
        <p:txBody>
          <a:bodyPr vert="horz" lIns="91440" tIns="45720" rIns="91440" bIns="45720" rtlCol="0" anchor="b">
            <a:normAutofit/>
          </a:bodyPr>
          <a:lstStyle/>
          <a:p>
            <a:r>
              <a:rPr lang="en-US" sz="5400" kern="1200">
                <a:solidFill>
                  <a:schemeClr val="tx1"/>
                </a:solidFill>
                <a:latin typeface="+mj-lt"/>
                <a:ea typeface="+mj-ea"/>
                <a:cs typeface="+mj-cs"/>
              </a:rPr>
              <a:t>BEM</a:t>
            </a:r>
          </a:p>
        </p:txBody>
      </p:sp>
      <p:pic>
        <p:nvPicPr>
          <p:cNvPr id="5" name="Content Placeholder 4" descr="Diagram&#10;&#10;Description automatically generated">
            <a:extLst>
              <a:ext uri="{FF2B5EF4-FFF2-40B4-BE49-F238E27FC236}">
                <a16:creationId xmlns:a16="http://schemas.microsoft.com/office/drawing/2014/main" id="{73B69083-8BA4-7012-0B9F-BBDBA2493B06}"/>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89020" y="2157273"/>
            <a:ext cx="10813959" cy="3784885"/>
          </a:xfrm>
          <a:prstGeom prst="rect">
            <a:avLst/>
          </a:prstGeom>
        </p:spPr>
      </p:pic>
      <p:sp>
        <p:nvSpPr>
          <p:cNvPr id="3" name="Rectangle: Rounded Corners 2">
            <a:extLst>
              <a:ext uri="{FF2B5EF4-FFF2-40B4-BE49-F238E27FC236}">
                <a16:creationId xmlns:a16="http://schemas.microsoft.com/office/drawing/2014/main" id="{3347FE3A-E969-3FDA-F7D8-82B483876148}"/>
              </a:ext>
            </a:extLst>
          </p:cNvPr>
          <p:cNvSpPr/>
          <p:nvPr/>
        </p:nvSpPr>
        <p:spPr>
          <a:xfrm>
            <a:off x="689020" y="2725445"/>
            <a:ext cx="3439097" cy="3293615"/>
          </a:xfrm>
          <a:prstGeom prst="roundRect">
            <a:avLst/>
          </a:prstGeom>
          <a:noFill/>
          <a:ln w="9525" cap="flat" cmpd="sng" algn="ctr">
            <a:solidFill>
              <a:schemeClr val="dk1"/>
            </a:solidFill>
            <a:prstDash val="lgDash"/>
            <a:round/>
            <a:headEnd type="none" w="med" len="med"/>
            <a:tailEnd type="none" w="med" len="med"/>
          </a:ln>
        </p:spPr>
        <p:style>
          <a:lnRef idx="0">
            <a:scrgbClr r="0" g="0" b="0"/>
          </a:lnRef>
          <a:fillRef idx="0">
            <a:scrgbClr r="0" g="0" b="0"/>
          </a:fillRef>
          <a:effectRef idx="0">
            <a:scrgbClr r="0" g="0" b="0"/>
          </a:effectRef>
          <a:fontRef idx="minor">
            <a:schemeClr val="dk1"/>
          </a:fontRef>
        </p:style>
        <p:txBody>
          <a:bodyPr rtlCol="0" anchor="ctr"/>
          <a:lstStyle/>
          <a:p>
            <a:pPr algn="ctr"/>
            <a:endParaRPr lang="en-US"/>
          </a:p>
        </p:txBody>
      </p:sp>
      <p:sp>
        <p:nvSpPr>
          <p:cNvPr id="4" name="TextBox 3">
            <a:extLst>
              <a:ext uri="{FF2B5EF4-FFF2-40B4-BE49-F238E27FC236}">
                <a16:creationId xmlns:a16="http://schemas.microsoft.com/office/drawing/2014/main" id="{A1C62694-9861-622A-F2F5-8417191FE87D}"/>
              </a:ext>
            </a:extLst>
          </p:cNvPr>
          <p:cNvSpPr txBox="1"/>
          <p:nvPr/>
        </p:nvSpPr>
        <p:spPr>
          <a:xfrm>
            <a:off x="1083077" y="2079114"/>
            <a:ext cx="2787588" cy="646331"/>
          </a:xfrm>
          <a:prstGeom prst="rect">
            <a:avLst/>
          </a:prstGeom>
          <a:noFill/>
        </p:spPr>
        <p:txBody>
          <a:bodyPr wrap="square" rtlCol="0">
            <a:spAutoFit/>
          </a:bodyPr>
          <a:lstStyle/>
          <a:p>
            <a:r>
              <a:rPr lang="en-US" dirty="0"/>
              <a:t>We condition on the output of the context encoder</a:t>
            </a:r>
          </a:p>
        </p:txBody>
      </p:sp>
      <p:sp>
        <p:nvSpPr>
          <p:cNvPr id="7" name="Rectangle: Rounded Corners 6">
            <a:extLst>
              <a:ext uri="{FF2B5EF4-FFF2-40B4-BE49-F238E27FC236}">
                <a16:creationId xmlns:a16="http://schemas.microsoft.com/office/drawing/2014/main" id="{B5214D84-DB09-1016-5F51-C26ECF991292}"/>
              </a:ext>
            </a:extLst>
          </p:cNvPr>
          <p:cNvSpPr/>
          <p:nvPr/>
        </p:nvSpPr>
        <p:spPr>
          <a:xfrm>
            <a:off x="3391270" y="4190260"/>
            <a:ext cx="390617" cy="710214"/>
          </a:xfrm>
          <a:prstGeom prst="roundRect">
            <a:avLst/>
          </a:prstGeom>
          <a:solidFill>
            <a:schemeClr val="accent6">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6624425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D6E2AB-2BAC-AE56-4F51-83CA5475B266}"/>
              </a:ext>
            </a:extLst>
          </p:cNvPr>
          <p:cNvSpPr>
            <a:spLocks noGrp="1"/>
          </p:cNvSpPr>
          <p:nvPr>
            <p:ph type="title"/>
          </p:nvPr>
        </p:nvSpPr>
        <p:spPr/>
        <p:txBody>
          <a:bodyPr/>
          <a:lstStyle/>
          <a:p>
            <a:r>
              <a:rPr lang="en-US" dirty="0"/>
              <a:t>BART</a:t>
            </a:r>
          </a:p>
        </p:txBody>
      </p:sp>
      <p:pic>
        <p:nvPicPr>
          <p:cNvPr id="5" name="Content Placeholder 4" descr="Diagram&#10;&#10;Description automatically generated">
            <a:extLst>
              <a:ext uri="{FF2B5EF4-FFF2-40B4-BE49-F238E27FC236}">
                <a16:creationId xmlns:a16="http://schemas.microsoft.com/office/drawing/2014/main" id="{4CE14754-6704-28D9-F718-7398D9A398B7}"/>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302069" y="752455"/>
            <a:ext cx="4127555" cy="5843608"/>
          </a:xfrm>
        </p:spPr>
      </p:pic>
    </p:spTree>
    <p:extLst>
      <p:ext uri="{BB962C8B-B14F-4D97-AF65-F5344CB8AC3E}">
        <p14:creationId xmlns:p14="http://schemas.microsoft.com/office/powerpoint/2010/main" val="25483791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D6E2AB-2BAC-AE56-4F51-83CA5475B266}"/>
              </a:ext>
            </a:extLst>
          </p:cNvPr>
          <p:cNvSpPr>
            <a:spLocks noGrp="1"/>
          </p:cNvSpPr>
          <p:nvPr>
            <p:ph type="title"/>
          </p:nvPr>
        </p:nvSpPr>
        <p:spPr/>
        <p:txBody>
          <a:bodyPr/>
          <a:lstStyle/>
          <a:p>
            <a:r>
              <a:rPr lang="en-US" dirty="0"/>
              <a:t>BART</a:t>
            </a:r>
          </a:p>
        </p:txBody>
      </p:sp>
      <p:pic>
        <p:nvPicPr>
          <p:cNvPr id="5" name="Content Placeholder 4" descr="Diagram&#10;&#10;Description automatically generated">
            <a:extLst>
              <a:ext uri="{FF2B5EF4-FFF2-40B4-BE49-F238E27FC236}">
                <a16:creationId xmlns:a16="http://schemas.microsoft.com/office/drawing/2014/main" id="{4CE14754-6704-28D9-F718-7398D9A398B7}"/>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302069" y="752455"/>
            <a:ext cx="4127555" cy="5843608"/>
          </a:xfrm>
        </p:spPr>
      </p:pic>
      <p:sp>
        <p:nvSpPr>
          <p:cNvPr id="6" name="Rectangle: Rounded Corners 5">
            <a:extLst>
              <a:ext uri="{FF2B5EF4-FFF2-40B4-BE49-F238E27FC236}">
                <a16:creationId xmlns:a16="http://schemas.microsoft.com/office/drawing/2014/main" id="{5573C5FE-0C3A-7424-B66B-B724E95D3D26}"/>
              </a:ext>
            </a:extLst>
          </p:cNvPr>
          <p:cNvSpPr/>
          <p:nvPr/>
        </p:nvSpPr>
        <p:spPr>
          <a:xfrm>
            <a:off x="4216893" y="2574524"/>
            <a:ext cx="2237173" cy="3918351"/>
          </a:xfrm>
          <a:prstGeom prst="roundRect">
            <a:avLst/>
          </a:prstGeom>
          <a:solidFill>
            <a:schemeClr val="accent5">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4F7E0FD6-5DED-0A5E-C39A-225B52E4A615}"/>
              </a:ext>
            </a:extLst>
          </p:cNvPr>
          <p:cNvSpPr txBox="1"/>
          <p:nvPr/>
        </p:nvSpPr>
        <p:spPr>
          <a:xfrm>
            <a:off x="4858585" y="2196193"/>
            <a:ext cx="953787" cy="369332"/>
          </a:xfrm>
          <a:prstGeom prst="rect">
            <a:avLst/>
          </a:prstGeom>
          <a:noFill/>
        </p:spPr>
        <p:txBody>
          <a:bodyPr wrap="none" rtlCol="0">
            <a:spAutoFit/>
          </a:bodyPr>
          <a:lstStyle/>
          <a:p>
            <a:r>
              <a:rPr lang="en-US" dirty="0"/>
              <a:t>Encoder</a:t>
            </a:r>
          </a:p>
        </p:txBody>
      </p:sp>
    </p:spTree>
    <p:extLst>
      <p:ext uri="{BB962C8B-B14F-4D97-AF65-F5344CB8AC3E}">
        <p14:creationId xmlns:p14="http://schemas.microsoft.com/office/powerpoint/2010/main" val="40033539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D6E2AB-2BAC-AE56-4F51-83CA5475B266}"/>
              </a:ext>
            </a:extLst>
          </p:cNvPr>
          <p:cNvSpPr>
            <a:spLocks noGrp="1"/>
          </p:cNvSpPr>
          <p:nvPr>
            <p:ph type="title"/>
          </p:nvPr>
        </p:nvSpPr>
        <p:spPr/>
        <p:txBody>
          <a:bodyPr/>
          <a:lstStyle/>
          <a:p>
            <a:r>
              <a:rPr lang="en-US" dirty="0"/>
              <a:t>BART</a:t>
            </a:r>
          </a:p>
        </p:txBody>
      </p:sp>
      <p:pic>
        <p:nvPicPr>
          <p:cNvPr id="5" name="Content Placeholder 4" descr="Diagram&#10;&#10;Description automatically generated">
            <a:extLst>
              <a:ext uri="{FF2B5EF4-FFF2-40B4-BE49-F238E27FC236}">
                <a16:creationId xmlns:a16="http://schemas.microsoft.com/office/drawing/2014/main" id="{4CE14754-6704-28D9-F718-7398D9A398B7}"/>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302069" y="752455"/>
            <a:ext cx="4127555" cy="5843608"/>
          </a:xfrm>
        </p:spPr>
      </p:pic>
      <p:sp>
        <p:nvSpPr>
          <p:cNvPr id="6" name="Rectangle: Rounded Corners 5">
            <a:extLst>
              <a:ext uri="{FF2B5EF4-FFF2-40B4-BE49-F238E27FC236}">
                <a16:creationId xmlns:a16="http://schemas.microsoft.com/office/drawing/2014/main" id="{5573C5FE-0C3A-7424-B66B-B724E95D3D26}"/>
              </a:ext>
            </a:extLst>
          </p:cNvPr>
          <p:cNvSpPr/>
          <p:nvPr/>
        </p:nvSpPr>
        <p:spPr>
          <a:xfrm>
            <a:off x="4216893" y="2574524"/>
            <a:ext cx="2237173" cy="3918351"/>
          </a:xfrm>
          <a:prstGeom prst="roundRect">
            <a:avLst/>
          </a:prstGeom>
          <a:solidFill>
            <a:schemeClr val="accent5">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4F7E0FD6-5DED-0A5E-C39A-225B52E4A615}"/>
              </a:ext>
            </a:extLst>
          </p:cNvPr>
          <p:cNvSpPr txBox="1"/>
          <p:nvPr/>
        </p:nvSpPr>
        <p:spPr>
          <a:xfrm>
            <a:off x="4858585" y="2196193"/>
            <a:ext cx="953787" cy="369332"/>
          </a:xfrm>
          <a:prstGeom prst="rect">
            <a:avLst/>
          </a:prstGeom>
          <a:noFill/>
        </p:spPr>
        <p:txBody>
          <a:bodyPr wrap="none" rtlCol="0">
            <a:spAutoFit/>
          </a:bodyPr>
          <a:lstStyle/>
          <a:p>
            <a:r>
              <a:rPr lang="en-US" dirty="0"/>
              <a:t>Encoder</a:t>
            </a:r>
          </a:p>
        </p:txBody>
      </p:sp>
      <p:sp>
        <p:nvSpPr>
          <p:cNvPr id="8" name="Rectangle: Rounded Corners 7">
            <a:extLst>
              <a:ext uri="{FF2B5EF4-FFF2-40B4-BE49-F238E27FC236}">
                <a16:creationId xmlns:a16="http://schemas.microsoft.com/office/drawing/2014/main" id="{9E5BD8B2-42E4-30FE-1AA8-D403DD67DD16}"/>
              </a:ext>
            </a:extLst>
          </p:cNvPr>
          <p:cNvSpPr/>
          <p:nvPr/>
        </p:nvSpPr>
        <p:spPr>
          <a:xfrm>
            <a:off x="6454066" y="752455"/>
            <a:ext cx="2060734" cy="5843608"/>
          </a:xfrm>
          <a:prstGeom prst="roundRect">
            <a:avLst/>
          </a:prstGeom>
          <a:solidFill>
            <a:schemeClr val="accent6">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619ACDD4-89FB-D9C2-AF0E-434893510B42}"/>
              </a:ext>
            </a:extLst>
          </p:cNvPr>
          <p:cNvSpPr txBox="1"/>
          <p:nvPr/>
        </p:nvSpPr>
        <p:spPr>
          <a:xfrm>
            <a:off x="6995517" y="383123"/>
            <a:ext cx="977832" cy="369332"/>
          </a:xfrm>
          <a:prstGeom prst="rect">
            <a:avLst/>
          </a:prstGeom>
          <a:noFill/>
        </p:spPr>
        <p:txBody>
          <a:bodyPr wrap="none" rtlCol="0">
            <a:spAutoFit/>
          </a:bodyPr>
          <a:lstStyle/>
          <a:p>
            <a:r>
              <a:rPr lang="en-US" dirty="0"/>
              <a:t>Decoder</a:t>
            </a:r>
          </a:p>
        </p:txBody>
      </p:sp>
    </p:spTree>
    <p:extLst>
      <p:ext uri="{BB962C8B-B14F-4D97-AF65-F5344CB8AC3E}">
        <p14:creationId xmlns:p14="http://schemas.microsoft.com/office/powerpoint/2010/main" val="208583975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43487</TotalTime>
  <Words>699</Words>
  <Application>Microsoft Office PowerPoint</Application>
  <PresentationFormat>Widescreen</PresentationFormat>
  <Paragraphs>104</Paragraphs>
  <Slides>19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Arial</vt:lpstr>
      <vt:lpstr>Calibri</vt:lpstr>
      <vt:lpstr>Calibri Light</vt:lpstr>
      <vt:lpstr>Cambria Math</vt:lpstr>
      <vt:lpstr>Office Theme</vt:lpstr>
      <vt:lpstr>Generating Sense-specific Example Sentences with BART</vt:lpstr>
      <vt:lpstr>Goal</vt:lpstr>
      <vt:lpstr>Approach</vt:lpstr>
      <vt:lpstr>Approach</vt:lpstr>
      <vt:lpstr>BEM</vt:lpstr>
      <vt:lpstr>BEM</vt:lpstr>
      <vt:lpstr>BART</vt:lpstr>
      <vt:lpstr>BART</vt:lpstr>
      <vt:lpstr>BART</vt:lpstr>
      <vt:lpstr>Self-supervised Decoder Training</vt:lpstr>
      <vt:lpstr>Self-supervised Decoder Training</vt:lpstr>
      <vt:lpstr>Self-supervised Decoder Training</vt:lpstr>
      <vt:lpstr>Self-supervised Decoder Training</vt:lpstr>
      <vt:lpstr>Importance of BEM</vt:lpstr>
      <vt:lpstr>Text Generation</vt:lpstr>
      <vt:lpstr>Examples</vt:lpstr>
      <vt:lpstr>Examples</vt:lpstr>
      <vt:lpstr>Evaluations</vt:lpstr>
      <vt:lpstr>Conclusions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Generating Sense-specific Example Sentences</dc:title>
  <dc:creator>Harvill, John Bowman</dc:creator>
  <cp:lastModifiedBy>Harvill, John Bowman</cp:lastModifiedBy>
  <cp:revision>133</cp:revision>
  <dcterms:created xsi:type="dcterms:W3CDTF">2022-07-16T23:56:06Z</dcterms:created>
  <dcterms:modified xsi:type="dcterms:W3CDTF">2022-10-14T21:18:39Z</dcterms:modified>
</cp:coreProperties>
</file>