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59" r:id="rId6"/>
    <p:sldId id="270" r:id="rId7"/>
    <p:sldId id="261" r:id="rId8"/>
    <p:sldId id="262" r:id="rId9"/>
    <p:sldId id="265" r:id="rId10"/>
    <p:sldId id="266" r:id="rId11"/>
    <p:sldId id="263" r:id="rId12"/>
    <p:sldId id="264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344" r:id="rId21"/>
    <p:sldId id="353" r:id="rId22"/>
    <p:sldId id="354" r:id="rId23"/>
    <p:sldId id="336" r:id="rId24"/>
    <p:sldId id="340" r:id="rId25"/>
    <p:sldId id="355" r:id="rId26"/>
    <p:sldId id="356" r:id="rId27"/>
    <p:sldId id="357" r:id="rId28"/>
    <p:sldId id="358" r:id="rId29"/>
    <p:sldId id="359" r:id="rId30"/>
    <p:sldId id="360" r:id="rId31"/>
    <p:sldId id="3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DBE"/>
    <a:srgbClr val="0617FE"/>
    <a:srgbClr val="FC6204"/>
    <a:srgbClr val="FDF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1B29-BD6E-3F47-A189-543CED4F4E29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D9DBD-B13A-0A43-B34B-FC878BBF0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57531-070D-4FA3-B379-580FD64F63A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0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57531-070D-4FA3-B379-580FD64F63A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13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57531-070D-4FA3-B379-580FD64F63A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571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57531-070D-4FA3-B379-580FD64F63A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19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57531-070D-4FA3-B379-580FD64F63A3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57531-070D-4FA3-B379-580FD64F63A3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9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57531-070D-4FA3-B379-580FD64F63A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12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0975-E949-754C-B426-A67C99259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18EDC-0AC6-924F-977F-9821C725F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06B16-FFFD-D048-A0D6-B5B12316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47CEF-D924-ED46-8F2D-9CFCAA59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DDD9-847C-C448-8717-0ED64BB4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507-7216-FA41-8029-453F6DC6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C975B-CE77-8C47-8879-1957F5B7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D53F-D5DD-9C42-A8EE-C2F2BE68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CABD3-6CFF-AF46-8F7D-8BD48376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57FD7-4CBD-8140-B4F5-AB913D72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A2E84-8D5B-BE4C-BC89-4FC2C2CF9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343B2-C8A6-C146-B869-25387901F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FECFC-8112-A540-858E-D843127F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9D05-5E4D-0F46-AB95-FC6084A0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525C9-F0ED-6747-B062-A734D2C6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972C-EB72-0840-B119-BB2FC6A2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A414-5AA8-7540-81AE-60571A51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89E9-A343-B94E-B3D0-83043932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5D282-C448-F146-8AB3-45792553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5C9FE-88DF-934C-A137-DE8D9112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C136-80D5-004C-8540-45AD61B9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2A9E8-BBE7-9D43-94DB-44961F1E8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189-30C5-9347-879A-4E283CD8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C4ACC-5CA9-BE44-BF57-ECD11820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40F54-F30D-0B43-AAD6-C1023C7B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6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7CB9-7499-7F43-939C-A4B5828F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5198-DCF1-4544-972E-5294E980D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B8C82-D981-924D-9EA8-5331B42E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37F7-E829-4147-A71B-A85027F0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5F542-371C-5E4F-B53A-15782948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D2855-CEFC-1848-90A8-31C8638C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939F-58FB-8A4F-9369-7F1F605C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A5A7B-2A7D-C541-8905-D7BDF350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25A21-FDDC-5540-8E2C-335B0A928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A503-EC82-7940-BC53-324B3F3BD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204DB-570C-E242-AC11-4B46D283F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4518D-44A3-4446-8739-A46F4220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EE75A-621A-F441-9FA1-54B2026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4B834-A5AB-3F41-92ED-1C8C646B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82AC-1DA4-6247-AE4F-E0AB9EF3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1FD2F-29BA-F940-A943-DA27555A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F4BF4-C665-2742-9BC9-149A9F58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968A3-8A4C-4445-B920-31D99A53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E812A8-FCED-5D4D-89A3-AEA7131C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525A8-B93E-2241-9FCF-129CC76B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C815E-401B-F047-8309-3E4D01E7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2081-41D0-BB45-837B-FBB97AB7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05776-063E-3A46-B170-9FA31009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B198C-A005-B84D-BDFF-5789C7A3D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BF55F-B5F6-1441-9FE8-8D005C95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63B6D-969F-8E4C-8E61-A80A2517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00080-D299-BE42-838B-FC5962DA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F872-73C8-494E-B465-1378FEDF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8E7C6-B127-2740-99EA-C5B7FDB8E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EDE6E-3715-244C-8480-DBE794F66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710A4-CB8D-8242-A772-A56EF5A5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June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340C6-D87A-8A4D-9A71-FE340A99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0306-8928-7840-A466-E1452188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71A17-A3F1-834B-AF48-4229C0B8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19EBF-72B1-3340-9A75-C539B720E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221F6-68E8-3D41-8299-BA30AEEB0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June 14,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A64F3-EEB0-9041-AEE3-0487D8EF3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037BD-051B-D041-B85A-4912019AC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304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eath_valley_flowers_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.png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24.emf"/><Relationship Id="rId18" Type="http://schemas.openxmlformats.org/officeDocument/2006/relationships/image" Target="../media/image690.png"/><Relationship Id="rId3" Type="http://schemas.openxmlformats.org/officeDocument/2006/relationships/image" Target="../media/image54.png"/><Relationship Id="rId21" Type="http://schemas.openxmlformats.org/officeDocument/2006/relationships/image" Target="../media/image720.png"/><Relationship Id="rId7" Type="http://schemas.openxmlformats.org/officeDocument/2006/relationships/image" Target="../media/image58.png"/><Relationship Id="rId12" Type="http://schemas.openxmlformats.org/officeDocument/2006/relationships/image" Target="../media/image23.emf"/><Relationship Id="rId17" Type="http://schemas.openxmlformats.org/officeDocument/2006/relationships/image" Target="../media/image68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jpg"/><Relationship Id="rId20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620.png"/><Relationship Id="rId5" Type="http://schemas.openxmlformats.org/officeDocument/2006/relationships/image" Target="../media/image560.png"/><Relationship Id="rId15" Type="http://schemas.openxmlformats.org/officeDocument/2006/relationships/image" Target="../media/image25.emf"/><Relationship Id="rId23" Type="http://schemas.openxmlformats.org/officeDocument/2006/relationships/image" Target="../media/image740.png"/><Relationship Id="rId10" Type="http://schemas.openxmlformats.org/officeDocument/2006/relationships/image" Target="../media/image610.png"/><Relationship Id="rId19" Type="http://schemas.openxmlformats.org/officeDocument/2006/relationships/image" Target="../media/image700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Relationship Id="rId14" Type="http://schemas.openxmlformats.org/officeDocument/2006/relationships/image" Target="../media/image650.png"/><Relationship Id="rId22" Type="http://schemas.openxmlformats.org/officeDocument/2006/relationships/image" Target="../media/image7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openxmlformats.org/officeDocument/2006/relationships/image" Target="../media/image27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notesSlide" Target="../notesSlides/notesSlide5.xm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microsoft.com/office/2007/relationships/media" Target="../media/media8.wav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slideLayout" Target="../slideLayouts/slideLayout4.xml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audio" Target="../media/media15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microsoft.com/office/2007/relationships/media" Target="../media/media15.wav"/><Relationship Id="rId5" Type="http://schemas.microsoft.com/office/2007/relationships/media" Target="../media/media12.wav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ethnologue.com/enterprise-faq/how-many-languages-world-are-unwritten-0" TargetMode="External"/><Relationship Id="rId7" Type="http://schemas.openxmlformats.org/officeDocument/2006/relationships/hyperlink" Target="https://catalogue.elra.info/en-us/repository/browse/ELRA-S0206/" TargetMode="External"/><Relationship Id="rId2" Type="http://schemas.openxmlformats.org/officeDocument/2006/relationships/hyperlink" Target="https://www.ethnologue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remap.elra.info/" TargetMode="External"/><Relationship Id="rId5" Type="http://schemas.openxmlformats.org/officeDocument/2006/relationships/hyperlink" Target="https://github.com/festvox/datasets-CMU_Wilderness" TargetMode="External"/><Relationship Id="rId4" Type="http://schemas.openxmlformats.org/officeDocument/2006/relationships/hyperlink" Target="https://phoible.org/" TargetMode="Externa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6204"/>
            </a:gs>
            <a:gs pos="100000">
              <a:srgbClr val="0617FE"/>
            </a:gs>
            <a:gs pos="98000">
              <a:srgbClr val="0617FE"/>
            </a:gs>
            <a:gs pos="100000">
              <a:srgbClr val="0617FE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89DE-EE6B-B248-9DFF-C734CFFF0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4" y="2258407"/>
            <a:ext cx="3318447" cy="3796404"/>
          </a:xfrm>
        </p:spPr>
        <p:txBody>
          <a:bodyPr anchor="t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</a:rPr>
              <a:t>Providing Speech Technology to Under-Resourced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3827E-A329-534B-BDD4-5C7C29C7E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332" y="525971"/>
            <a:ext cx="3318447" cy="1166906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Mark Hasegawa-Johnson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June 16, 2021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11D526-5C8B-FA4D-A728-C0F50131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-1"/>
            <a:ext cx="8139671" cy="68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B82C3D-29AB-AE4C-BD0B-E7E6D1E714E5}"/>
              </a:ext>
            </a:extLst>
          </p:cNvPr>
          <p:cNvSpPr/>
          <p:nvPr/>
        </p:nvSpPr>
        <p:spPr>
          <a:xfrm>
            <a:off x="4038602" y="6516312"/>
            <a:ext cx="8084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Image: Gnu Free Documentation License.  </a:t>
            </a:r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Brocken </a:t>
            </a:r>
            <a:r>
              <a:rPr lang="en-US" sz="16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Inaglory</a:t>
            </a:r>
            <a:r>
              <a:rPr lang="en-US" sz="1600" dirty="0">
                <a:solidFill>
                  <a:schemeClr val="bg1"/>
                </a:solidFill>
              </a:rPr>
              <a:t>, April 2005. </a:t>
            </a:r>
          </a:p>
        </p:txBody>
      </p:sp>
    </p:spTree>
    <p:extLst>
      <p:ext uri="{BB962C8B-B14F-4D97-AF65-F5344CB8AC3E}">
        <p14:creationId xmlns:p14="http://schemas.microsoft.com/office/powerpoint/2010/main" val="90200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AAA8-9149-AE46-AD83-B3B88FD0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Phone/Phone Token inventory discovery</a:t>
            </a:r>
            <a:br>
              <a:rPr lang="en-US" dirty="0"/>
            </a:br>
            <a:r>
              <a:rPr lang="en-US" sz="2400" dirty="0" err="1"/>
              <a:t>Zelasko</a:t>
            </a:r>
            <a:r>
              <a:rPr lang="en-US" sz="2400" dirty="0"/>
              <a:t> et al., in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4BBA1-C83A-4D47-9F47-D7CAD061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9" y="1774006"/>
            <a:ext cx="11837767" cy="42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7689-95F8-3040-AB3C-D62C2FEA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Phone inventory discovery: it is difficult to discover the phones in a language with lexical tone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B1C19-9713-984B-B7D6-5851C427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07" y="1526246"/>
            <a:ext cx="6801213" cy="533175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408BB5-CEB0-0642-9F8F-A13C7AB8A902}"/>
              </a:ext>
            </a:extLst>
          </p:cNvPr>
          <p:cNvCxnSpPr/>
          <p:nvPr/>
        </p:nvCxnSpPr>
        <p:spPr>
          <a:xfrm flipH="1">
            <a:off x="9366068" y="2312126"/>
            <a:ext cx="135853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731D80-3A8E-174D-8A6A-10D375C740D2}"/>
              </a:ext>
            </a:extLst>
          </p:cNvPr>
          <p:cNvCxnSpPr/>
          <p:nvPr/>
        </p:nvCxnSpPr>
        <p:spPr>
          <a:xfrm flipH="1">
            <a:off x="9374775" y="2987045"/>
            <a:ext cx="135853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CD4D65-07C8-3342-AEB5-660B51010F48}"/>
              </a:ext>
            </a:extLst>
          </p:cNvPr>
          <p:cNvCxnSpPr/>
          <p:nvPr/>
        </p:nvCxnSpPr>
        <p:spPr>
          <a:xfrm flipH="1">
            <a:off x="9370419" y="3322327"/>
            <a:ext cx="135853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6169C4-D29C-7340-A7B1-E6B91005D585}"/>
              </a:ext>
            </a:extLst>
          </p:cNvPr>
          <p:cNvCxnSpPr/>
          <p:nvPr/>
        </p:nvCxnSpPr>
        <p:spPr>
          <a:xfrm flipH="1">
            <a:off x="9379126" y="5603976"/>
            <a:ext cx="135853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DD72CF-1916-5741-880F-D9AC292D4051}"/>
              </a:ext>
            </a:extLst>
          </p:cNvPr>
          <p:cNvCxnSpPr/>
          <p:nvPr/>
        </p:nvCxnSpPr>
        <p:spPr>
          <a:xfrm flipH="1">
            <a:off x="9387833" y="6265831"/>
            <a:ext cx="135853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391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DB28-441B-B641-8C1E-024AC399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2" y="20836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Phone token inventory discovery: 50-84% F1 score in all tested languages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EBBE2-0EE1-BA4E-9AE8-9777AB53B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528" y="1523128"/>
            <a:ext cx="6788944" cy="53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3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93B70A-E0FB-FF4F-9107-02BD026E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21590"/>
            <a:ext cx="6096000" cy="4982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01F2FE-76F2-CE4D-BDA8-E06B2A70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8" y="182243"/>
            <a:ext cx="10983686" cy="1424487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Measuring the similarity of phone tokens based on the frequency of their confusions</a:t>
            </a:r>
            <a:br>
              <a:rPr lang="en-US" dirty="0"/>
            </a:br>
            <a:r>
              <a:rPr lang="en-US" sz="2700" dirty="0" err="1"/>
              <a:t>Zelasko</a:t>
            </a:r>
            <a:r>
              <a:rPr lang="en-US" sz="2700" dirty="0"/>
              <a:t> et al., in review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02E80F-CE4D-DE4E-A6EB-1A9DBB3C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099" y="2697482"/>
            <a:ext cx="6080549" cy="4147456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B0CAC7E8-013B-484C-9933-36F08BF6EEC1}"/>
              </a:ext>
            </a:extLst>
          </p:cNvPr>
          <p:cNvSpPr/>
          <p:nvPr/>
        </p:nvSpPr>
        <p:spPr>
          <a:xfrm>
            <a:off x="2795451" y="6348549"/>
            <a:ext cx="3526972" cy="429869"/>
          </a:xfrm>
          <a:custGeom>
            <a:avLst/>
            <a:gdLst>
              <a:gd name="connsiteX0" fmla="*/ 0 w 3526972"/>
              <a:gd name="connsiteY0" fmla="*/ 0 h 429869"/>
              <a:gd name="connsiteX1" fmla="*/ 2155372 w 3526972"/>
              <a:gd name="connsiteY1" fmla="*/ 418011 h 429869"/>
              <a:gd name="connsiteX2" fmla="*/ 3526972 w 3526972"/>
              <a:gd name="connsiteY2" fmla="*/ 274320 h 42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6972" h="429869">
                <a:moveTo>
                  <a:pt x="0" y="0"/>
                </a:moveTo>
                <a:cubicBezTo>
                  <a:pt x="783771" y="186145"/>
                  <a:pt x="1567543" y="372291"/>
                  <a:pt x="2155372" y="418011"/>
                </a:cubicBezTo>
                <a:cubicBezTo>
                  <a:pt x="2743201" y="463731"/>
                  <a:pt x="3135086" y="369025"/>
                  <a:pt x="3526972" y="27432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3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7A3608-90DC-604C-8739-D6BD97917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617"/>
            <a:ext cx="12192000" cy="3171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254AE-F5A0-1B43-9265-8D2B42E9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0" y="38551"/>
            <a:ext cx="10515600" cy="1325563"/>
          </a:xfrm>
        </p:spPr>
        <p:txBody>
          <a:bodyPr/>
          <a:lstStyle/>
          <a:p>
            <a:r>
              <a:rPr lang="en-US" dirty="0"/>
              <a:t>Measuring the similarity of phone tokens based on the frequency of their confusions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8EE2A-5D55-1549-8E30-719AC1E60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818" y="3526972"/>
            <a:ext cx="8471521" cy="3292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4678F5-1A01-C04E-BCA8-60F7635E7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" y="4010299"/>
            <a:ext cx="3778096" cy="243748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D7FE4BA-97CC-4941-A340-1B743308F463}"/>
              </a:ext>
            </a:extLst>
          </p:cNvPr>
          <p:cNvSpPr/>
          <p:nvPr/>
        </p:nvSpPr>
        <p:spPr>
          <a:xfrm>
            <a:off x="1763486" y="3122023"/>
            <a:ext cx="548640" cy="3069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431FC6-1332-994C-80E6-6725C487326C}"/>
              </a:ext>
            </a:extLst>
          </p:cNvPr>
          <p:cNvSpPr/>
          <p:nvPr/>
        </p:nvSpPr>
        <p:spPr>
          <a:xfrm>
            <a:off x="2965267" y="4284617"/>
            <a:ext cx="500187" cy="21613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292897-2FEF-5740-A3EE-67779CC40357}"/>
              </a:ext>
            </a:extLst>
          </p:cNvPr>
          <p:cNvSpPr/>
          <p:nvPr/>
        </p:nvSpPr>
        <p:spPr>
          <a:xfrm>
            <a:off x="2194560" y="3122023"/>
            <a:ext cx="1029511" cy="306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8EF760-9156-C64E-8A90-61723F1D9ABC}"/>
              </a:ext>
            </a:extLst>
          </p:cNvPr>
          <p:cNvSpPr/>
          <p:nvPr/>
        </p:nvSpPr>
        <p:spPr>
          <a:xfrm rot="19660606">
            <a:off x="1279821" y="4282315"/>
            <a:ext cx="1355270" cy="2165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CA8225-2CBC-3D4B-901A-8C6433E3029F}"/>
              </a:ext>
            </a:extLst>
          </p:cNvPr>
          <p:cNvSpPr/>
          <p:nvPr/>
        </p:nvSpPr>
        <p:spPr>
          <a:xfrm>
            <a:off x="3274423" y="3091540"/>
            <a:ext cx="500187" cy="3570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62B027-91DA-EA4E-8FE1-1ADEB8C4181B}"/>
              </a:ext>
            </a:extLst>
          </p:cNvPr>
          <p:cNvSpPr/>
          <p:nvPr/>
        </p:nvSpPr>
        <p:spPr>
          <a:xfrm>
            <a:off x="3365864" y="4254136"/>
            <a:ext cx="500187" cy="17547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CBB76C-C9CB-E84A-B84A-95E93E934A99}"/>
              </a:ext>
            </a:extLst>
          </p:cNvPr>
          <p:cNvSpPr/>
          <p:nvPr/>
        </p:nvSpPr>
        <p:spPr>
          <a:xfrm>
            <a:off x="3831776" y="3008810"/>
            <a:ext cx="622655" cy="478973"/>
          </a:xfrm>
          <a:prstGeom prst="ellipse">
            <a:avLst/>
          </a:prstGeom>
          <a:noFill/>
          <a:ln w="38100">
            <a:solidFill>
              <a:srgbClr val="FC6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D1F3E6-D35A-5D4B-B9D6-C97E6A8E28C0}"/>
              </a:ext>
            </a:extLst>
          </p:cNvPr>
          <p:cNvSpPr/>
          <p:nvPr/>
        </p:nvSpPr>
        <p:spPr>
          <a:xfrm rot="19622986">
            <a:off x="882189" y="4135746"/>
            <a:ext cx="622655" cy="2329905"/>
          </a:xfrm>
          <a:prstGeom prst="ellipse">
            <a:avLst/>
          </a:prstGeom>
          <a:noFill/>
          <a:ln w="38100">
            <a:solidFill>
              <a:srgbClr val="FC6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86CB85-013D-E541-8162-A5BBA5FCE209}"/>
              </a:ext>
            </a:extLst>
          </p:cNvPr>
          <p:cNvSpPr/>
          <p:nvPr/>
        </p:nvSpPr>
        <p:spPr>
          <a:xfrm>
            <a:off x="4393467" y="2922791"/>
            <a:ext cx="2007333" cy="60418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256118-6305-154A-B97E-51120654BE4A}"/>
              </a:ext>
            </a:extLst>
          </p:cNvPr>
          <p:cNvSpPr/>
          <p:nvPr/>
        </p:nvSpPr>
        <p:spPr>
          <a:xfrm>
            <a:off x="6150707" y="4429375"/>
            <a:ext cx="3437430" cy="7085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FE7B28-32EA-8140-A497-7DA6095E56BC}"/>
              </a:ext>
            </a:extLst>
          </p:cNvPr>
          <p:cNvSpPr/>
          <p:nvPr/>
        </p:nvSpPr>
        <p:spPr>
          <a:xfrm>
            <a:off x="6374670" y="2970688"/>
            <a:ext cx="496393" cy="517096"/>
          </a:xfrm>
          <a:prstGeom prst="ellipse">
            <a:avLst/>
          </a:prstGeom>
          <a:noFill/>
          <a:ln w="38100">
            <a:solidFill>
              <a:srgbClr val="061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1341A9-8DEF-6F47-B6E2-BE73B55E46A3}"/>
              </a:ext>
            </a:extLst>
          </p:cNvPr>
          <p:cNvSpPr/>
          <p:nvPr/>
        </p:nvSpPr>
        <p:spPr>
          <a:xfrm>
            <a:off x="4937760" y="4468564"/>
            <a:ext cx="1406422" cy="926396"/>
          </a:xfrm>
          <a:prstGeom prst="ellipse">
            <a:avLst/>
          </a:prstGeom>
          <a:noFill/>
          <a:ln w="38100">
            <a:solidFill>
              <a:srgbClr val="061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B17835-295C-4146-A6B1-DF0BB3595D86}"/>
              </a:ext>
            </a:extLst>
          </p:cNvPr>
          <p:cNvSpPr/>
          <p:nvPr/>
        </p:nvSpPr>
        <p:spPr>
          <a:xfrm>
            <a:off x="6827518" y="2966332"/>
            <a:ext cx="357053" cy="51709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F27D35-8C87-404D-A70D-2BC8CB2E04BD}"/>
              </a:ext>
            </a:extLst>
          </p:cNvPr>
          <p:cNvSpPr/>
          <p:nvPr/>
        </p:nvSpPr>
        <p:spPr>
          <a:xfrm>
            <a:off x="11447428" y="4398893"/>
            <a:ext cx="357053" cy="86543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279910-99DA-914C-8E0D-21E8C40EC1FE}"/>
              </a:ext>
            </a:extLst>
          </p:cNvPr>
          <p:cNvSpPr/>
          <p:nvPr/>
        </p:nvSpPr>
        <p:spPr>
          <a:xfrm>
            <a:off x="7136674" y="3014228"/>
            <a:ext cx="609600" cy="469200"/>
          </a:xfrm>
          <a:prstGeom prst="ellipse">
            <a:avLst/>
          </a:prstGeom>
          <a:noFill/>
          <a:ln w="38100">
            <a:solidFill>
              <a:srgbClr val="E97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AEFBEF-BF90-C948-BAAF-F0E59EFDF95B}"/>
              </a:ext>
            </a:extLst>
          </p:cNvPr>
          <p:cNvSpPr/>
          <p:nvPr/>
        </p:nvSpPr>
        <p:spPr>
          <a:xfrm>
            <a:off x="5029197" y="4081029"/>
            <a:ext cx="5355773" cy="387535"/>
          </a:xfrm>
          <a:prstGeom prst="ellipse">
            <a:avLst/>
          </a:prstGeom>
          <a:noFill/>
          <a:ln w="38100">
            <a:solidFill>
              <a:srgbClr val="E97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404A944-6934-B240-9439-A22BB8F00D8C}"/>
              </a:ext>
            </a:extLst>
          </p:cNvPr>
          <p:cNvSpPr/>
          <p:nvPr/>
        </p:nvSpPr>
        <p:spPr>
          <a:xfrm>
            <a:off x="7746274" y="3039288"/>
            <a:ext cx="496393" cy="4692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8F83D8-5630-B14F-88D9-A60CAC65DC74}"/>
              </a:ext>
            </a:extLst>
          </p:cNvPr>
          <p:cNvSpPr/>
          <p:nvPr/>
        </p:nvSpPr>
        <p:spPr>
          <a:xfrm>
            <a:off x="9609908" y="4354288"/>
            <a:ext cx="496393" cy="4692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970159-3ED3-F44A-8464-672532C0CCB3}"/>
              </a:ext>
            </a:extLst>
          </p:cNvPr>
          <p:cNvCxnSpPr>
            <a:cxnSpLocks/>
            <a:stCxn id="10" idx="4"/>
            <a:endCxn id="11" idx="1"/>
          </p:cNvCxnSpPr>
          <p:nvPr/>
        </p:nvCxnSpPr>
        <p:spPr>
          <a:xfrm>
            <a:off x="2037806" y="3429000"/>
            <a:ext cx="1000712" cy="117213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8B04BD-1140-8347-A6B5-681FEB090764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1911537" y="3429000"/>
            <a:ext cx="797779" cy="103956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1AFAA3-1820-004E-AB4C-08FEDEED7CD3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556892" y="3419442"/>
            <a:ext cx="59066" cy="834694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11DEC3-05D4-1A4F-B83D-71A3784BEE24}"/>
              </a:ext>
            </a:extLst>
          </p:cNvPr>
          <p:cNvCxnSpPr>
            <a:cxnSpLocks/>
            <a:stCxn id="16" idx="4"/>
            <a:endCxn id="17" idx="6"/>
          </p:cNvCxnSpPr>
          <p:nvPr/>
        </p:nvCxnSpPr>
        <p:spPr>
          <a:xfrm flipH="1">
            <a:off x="1454765" y="3487783"/>
            <a:ext cx="2688339" cy="1643582"/>
          </a:xfrm>
          <a:prstGeom prst="line">
            <a:avLst/>
          </a:prstGeom>
          <a:ln w="63500">
            <a:solidFill>
              <a:srgbClr val="FC6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A033DF-D241-654F-92D3-6BEFD7664209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397134" y="3526972"/>
            <a:ext cx="1003666" cy="1042169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E4AA96-A324-0D41-964B-B0D6F84BCCAC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6013267" y="3487784"/>
            <a:ext cx="609600" cy="1081357"/>
          </a:xfrm>
          <a:prstGeom prst="line">
            <a:avLst/>
          </a:prstGeom>
          <a:ln w="63500">
            <a:solidFill>
              <a:srgbClr val="0617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F74379A-F7A1-CF4F-A715-F6A981E96791}"/>
              </a:ext>
            </a:extLst>
          </p:cNvPr>
          <p:cNvCxnSpPr>
            <a:cxnSpLocks/>
          </p:cNvCxnSpPr>
          <p:nvPr/>
        </p:nvCxnSpPr>
        <p:spPr>
          <a:xfrm>
            <a:off x="7001691" y="3508488"/>
            <a:ext cx="4624264" cy="929594"/>
          </a:xfrm>
          <a:prstGeom prst="line">
            <a:avLst/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02E6A4-56D4-E745-A3DA-B0A9E6427F74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7441474" y="3483428"/>
            <a:ext cx="304800" cy="613797"/>
          </a:xfrm>
          <a:prstGeom prst="line">
            <a:avLst/>
          </a:prstGeom>
          <a:ln w="63500">
            <a:solidFill>
              <a:srgbClr val="E97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98B54CE-3933-6A49-8254-A893EBA6F2BE}"/>
              </a:ext>
            </a:extLst>
          </p:cNvPr>
          <p:cNvCxnSpPr>
            <a:cxnSpLocks/>
            <a:stCxn id="26" idx="5"/>
            <a:endCxn id="27" idx="1"/>
          </p:cNvCxnSpPr>
          <p:nvPr/>
        </p:nvCxnSpPr>
        <p:spPr>
          <a:xfrm>
            <a:off x="8169972" y="3439775"/>
            <a:ext cx="1512631" cy="983226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89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B0AE-D2A8-A946-B748-8CA26AD3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Speech Technology to Under-Resourced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DC1A-4D3D-E348-B1AC-3E38D96BA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Languages without speech technology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Phones and phonemes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Multilingual and cross-lingual end-to-end phone transcription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Error patterns in cross-lingual phonetic transcription</a:t>
            </a:r>
          </a:p>
          <a:p>
            <a:r>
              <a:rPr lang="en-US" dirty="0"/>
              <a:t>Groups for whom speech recognition does not work well</a:t>
            </a:r>
          </a:p>
          <a:p>
            <a:pPr lvl="1"/>
            <a:r>
              <a:rPr lang="en-US" dirty="0"/>
              <a:t>Fairness in automatic speech recognition</a:t>
            </a:r>
          </a:p>
          <a:p>
            <a:pPr lvl="1"/>
            <a:r>
              <a:rPr lang="en-US" dirty="0"/>
              <a:t>Counterfactual fairness</a:t>
            </a:r>
          </a:p>
          <a:p>
            <a:pPr lvl="1"/>
            <a:r>
              <a:rPr lang="en-US" dirty="0"/>
              <a:t>Matching the embeddings of factual and counterfactual speakers</a:t>
            </a:r>
          </a:p>
        </p:txBody>
      </p:sp>
    </p:spTree>
    <p:extLst>
      <p:ext uri="{BB962C8B-B14F-4D97-AF65-F5344CB8AC3E}">
        <p14:creationId xmlns:p14="http://schemas.microsoft.com/office/powerpoint/2010/main" val="3680372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CB50-F265-284D-BD90-3CFEEE5F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Fairness, Accountability and Transparency (</a:t>
            </a:r>
            <a:r>
              <a:rPr lang="en-US" dirty="0" err="1"/>
              <a:t>FAccT</a:t>
            </a:r>
            <a:r>
              <a:rPr lang="en-US" dirty="0"/>
              <a:t>) in Human-Computer Interaction (HCI)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95723-7377-6947-9BE7-D4B10AF6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7897" cy="4351338"/>
          </a:xfrm>
        </p:spPr>
        <p:txBody>
          <a:bodyPr/>
          <a:lstStyle/>
          <a:p>
            <a:r>
              <a:rPr lang="en-US" dirty="0" err="1"/>
              <a:t>FAccT</a:t>
            </a:r>
            <a:r>
              <a:rPr lang="en-US" dirty="0"/>
              <a:t> has received a lot of attention </a:t>
            </a:r>
            <a:r>
              <a:rPr lang="en-US" dirty="0" err="1"/>
              <a:t>w.r.t.</a:t>
            </a:r>
            <a:r>
              <a:rPr lang="en-US" dirty="0"/>
              <a:t> AI systems that make decisions, e.g., college admission, employment, parole</a:t>
            </a:r>
          </a:p>
          <a:p>
            <a:r>
              <a:rPr lang="en-US" dirty="0"/>
              <a:t>AI for HCI does not make decisions, it just helps people to accomplish things, therefore its fairness has received less scrutiny.</a:t>
            </a:r>
          </a:p>
        </p:txBody>
      </p:sp>
      <p:pic>
        <p:nvPicPr>
          <p:cNvPr id="7" name="Graphic 6" descr="Office worker male with solid fill">
            <a:extLst>
              <a:ext uri="{FF2B5EF4-FFF2-40B4-BE49-F238E27FC236}">
                <a16:creationId xmlns:a16="http://schemas.microsoft.com/office/drawing/2014/main" id="{FA166CD7-1621-1047-ABD1-70D26AE50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0866" y="2551675"/>
            <a:ext cx="914400" cy="914400"/>
          </a:xfrm>
          <a:prstGeom prst="rect">
            <a:avLst/>
          </a:prstGeom>
        </p:spPr>
      </p:pic>
      <p:pic>
        <p:nvPicPr>
          <p:cNvPr id="14" name="Graphic 13" descr="Robot with solid fill">
            <a:extLst>
              <a:ext uri="{FF2B5EF4-FFF2-40B4-BE49-F238E27FC236}">
                <a16:creationId xmlns:a16="http://schemas.microsoft.com/office/drawing/2014/main" id="{142B09DD-4A93-FF43-8514-26CC24418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1686" y="3639069"/>
            <a:ext cx="914400" cy="914400"/>
          </a:xfrm>
          <a:prstGeom prst="rect">
            <a:avLst/>
          </a:prstGeom>
        </p:spPr>
      </p:pic>
      <p:sp>
        <p:nvSpPr>
          <p:cNvPr id="15" name="Oval Callout 14">
            <a:extLst>
              <a:ext uri="{FF2B5EF4-FFF2-40B4-BE49-F238E27FC236}">
                <a16:creationId xmlns:a16="http://schemas.microsoft.com/office/drawing/2014/main" id="{813B7BD6-F8BC-FA48-B550-79245E8D85AB}"/>
              </a:ext>
            </a:extLst>
          </p:cNvPr>
          <p:cNvSpPr/>
          <p:nvPr/>
        </p:nvSpPr>
        <p:spPr>
          <a:xfrm>
            <a:off x="8679632" y="2032087"/>
            <a:ext cx="1910106" cy="6556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need some information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154FFF5E-74E6-5646-9B11-687936DD12A9}"/>
              </a:ext>
            </a:extLst>
          </p:cNvPr>
          <p:cNvSpPr/>
          <p:nvPr/>
        </p:nvSpPr>
        <p:spPr>
          <a:xfrm>
            <a:off x="7470501" y="2370312"/>
            <a:ext cx="1134989" cy="11865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 me help you.</a:t>
            </a:r>
          </a:p>
        </p:txBody>
      </p:sp>
      <p:sp>
        <p:nvSpPr>
          <p:cNvPr id="17" name="Or 16">
            <a:extLst>
              <a:ext uri="{FF2B5EF4-FFF2-40B4-BE49-F238E27FC236}">
                <a16:creationId xmlns:a16="http://schemas.microsoft.com/office/drawing/2014/main" id="{CD4AC938-9A46-D048-8A40-B18863657B00}"/>
              </a:ext>
            </a:extLst>
          </p:cNvPr>
          <p:cNvSpPr/>
          <p:nvPr/>
        </p:nvSpPr>
        <p:spPr>
          <a:xfrm>
            <a:off x="8654918" y="3815586"/>
            <a:ext cx="550869" cy="552533"/>
          </a:xfrm>
          <a:prstGeom prst="flowChartOr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Wreath outline">
            <a:extLst>
              <a:ext uri="{FF2B5EF4-FFF2-40B4-BE49-F238E27FC236}">
                <a16:creationId xmlns:a16="http://schemas.microsoft.com/office/drawing/2014/main" id="{5C063D86-A78F-C14B-BF0A-466E7726A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68507" y="4726465"/>
            <a:ext cx="914400" cy="9144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047AF2-5AEF-9D48-B61C-A0D2E1B4B5C9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flipH="1">
            <a:off x="8930353" y="3466075"/>
            <a:ext cx="7713" cy="34951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A15D3-A529-334E-A65C-0D1A28DA1210}"/>
              </a:ext>
            </a:extLst>
          </p:cNvPr>
          <p:cNvCxnSpPr>
            <a:cxnSpLocks/>
            <a:stCxn id="14" idx="3"/>
            <a:endCxn id="17" idx="2"/>
          </p:cNvCxnSpPr>
          <p:nvPr/>
        </p:nvCxnSpPr>
        <p:spPr>
          <a:xfrm flipV="1">
            <a:off x="8246086" y="4091853"/>
            <a:ext cx="408832" cy="44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AF1E95-B06A-7F42-BC17-D223A40D5539}"/>
              </a:ext>
            </a:extLst>
          </p:cNvPr>
          <p:cNvCxnSpPr>
            <a:cxnSpLocks/>
            <a:stCxn id="17" idx="4"/>
            <a:endCxn id="20" idx="0"/>
          </p:cNvCxnSpPr>
          <p:nvPr/>
        </p:nvCxnSpPr>
        <p:spPr>
          <a:xfrm flipH="1">
            <a:off x="8925707" y="4368119"/>
            <a:ext cx="4646" cy="35834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421D579-130B-484F-A18B-9DED289BFC0D}"/>
              </a:ext>
            </a:extLst>
          </p:cNvPr>
          <p:cNvSpPr txBox="1"/>
          <p:nvPr/>
        </p:nvSpPr>
        <p:spPr>
          <a:xfrm>
            <a:off x="7691087" y="4998313"/>
            <a:ext cx="90281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58724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95723-7377-6947-9BE7-D4B10AF6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7897" cy="4667250"/>
          </a:xfrm>
        </p:spPr>
        <p:txBody>
          <a:bodyPr>
            <a:normAutofit/>
          </a:bodyPr>
          <a:lstStyle/>
          <a:p>
            <a:r>
              <a:rPr lang="en-US" dirty="0"/>
              <a:t>An AI system works best when it’s seen lots of training examples</a:t>
            </a:r>
          </a:p>
          <a:p>
            <a:r>
              <a:rPr lang="en-US" dirty="0"/>
              <a:t>If it has seen fewer examples of successful outcomes for a particular gender, race, age, educational status, or type of disability, then it will be less effective in helping them.</a:t>
            </a:r>
          </a:p>
          <a:p>
            <a:r>
              <a:rPr lang="en-US" dirty="0"/>
              <a:t>The result: AI exacerbates inequality.</a:t>
            </a:r>
          </a:p>
        </p:txBody>
      </p:sp>
      <p:pic>
        <p:nvPicPr>
          <p:cNvPr id="19" name="Graphic 18" descr="Robot with solid fill">
            <a:extLst>
              <a:ext uri="{FF2B5EF4-FFF2-40B4-BE49-F238E27FC236}">
                <a16:creationId xmlns:a16="http://schemas.microsoft.com/office/drawing/2014/main" id="{8E881AD1-CD8F-684E-836D-17163D265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037" y="5373142"/>
            <a:ext cx="914400" cy="914400"/>
          </a:xfrm>
          <a:prstGeom prst="rect">
            <a:avLst/>
          </a:prstGeom>
        </p:spPr>
      </p:pic>
      <p:sp>
        <p:nvSpPr>
          <p:cNvPr id="21" name="Oval Callout 20">
            <a:extLst>
              <a:ext uri="{FF2B5EF4-FFF2-40B4-BE49-F238E27FC236}">
                <a16:creationId xmlns:a16="http://schemas.microsoft.com/office/drawing/2014/main" id="{C2F97A5D-CB83-B648-A786-02D55A2F42B7}"/>
              </a:ext>
            </a:extLst>
          </p:cNvPr>
          <p:cNvSpPr/>
          <p:nvPr/>
        </p:nvSpPr>
        <p:spPr>
          <a:xfrm>
            <a:off x="8665983" y="3852659"/>
            <a:ext cx="1910106" cy="6556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need some information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69758DD3-83F1-3D4C-86DA-3D82C2318EE3}"/>
              </a:ext>
            </a:extLst>
          </p:cNvPr>
          <p:cNvSpPr/>
          <p:nvPr/>
        </p:nvSpPr>
        <p:spPr>
          <a:xfrm>
            <a:off x="7289197" y="3725091"/>
            <a:ext cx="1369043" cy="15658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don’t know what you are saying.</a:t>
            </a:r>
          </a:p>
        </p:txBody>
      </p:sp>
      <p:sp>
        <p:nvSpPr>
          <p:cNvPr id="24" name="Or 23">
            <a:extLst>
              <a:ext uri="{FF2B5EF4-FFF2-40B4-BE49-F238E27FC236}">
                <a16:creationId xmlns:a16="http://schemas.microsoft.com/office/drawing/2014/main" id="{FBAA0017-B953-444F-BE39-3C04F6F20467}"/>
              </a:ext>
            </a:extLst>
          </p:cNvPr>
          <p:cNvSpPr/>
          <p:nvPr/>
        </p:nvSpPr>
        <p:spPr>
          <a:xfrm>
            <a:off x="8641269" y="5549659"/>
            <a:ext cx="550869" cy="552533"/>
          </a:xfrm>
          <a:prstGeom prst="flowChartOr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Wreath outline">
            <a:extLst>
              <a:ext uri="{FF2B5EF4-FFF2-40B4-BE49-F238E27FC236}">
                <a16:creationId xmlns:a16="http://schemas.microsoft.com/office/drawing/2014/main" id="{A4F1AE35-40E2-E043-A01D-C408D6C80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0888" y="6411110"/>
            <a:ext cx="368878" cy="368878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130BB3-6735-C848-84FF-1DBD9C7332B7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8916704" y="5200148"/>
            <a:ext cx="7713" cy="34951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B6C268-E43A-7D44-B0C9-CC0F20C06E5B}"/>
              </a:ext>
            </a:extLst>
          </p:cNvPr>
          <p:cNvCxnSpPr>
            <a:cxnSpLocks/>
            <a:stCxn id="19" idx="3"/>
            <a:endCxn id="24" idx="2"/>
          </p:cNvCxnSpPr>
          <p:nvPr/>
        </p:nvCxnSpPr>
        <p:spPr>
          <a:xfrm flipV="1">
            <a:off x="8232437" y="5825926"/>
            <a:ext cx="408832" cy="44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2D987B-9138-B74F-9093-F789C524E68E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8916704" y="6102192"/>
            <a:ext cx="16213" cy="35834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02C28BA-4016-0A47-8C32-B7322697344E}"/>
              </a:ext>
            </a:extLst>
          </p:cNvPr>
          <p:cNvSpPr txBox="1"/>
          <p:nvPr/>
        </p:nvSpPr>
        <p:spPr>
          <a:xfrm>
            <a:off x="7887505" y="6238115"/>
            <a:ext cx="902811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Smaller</a:t>
            </a:r>
          </a:p>
          <a:p>
            <a:r>
              <a:rPr lang="en-US" dirty="0"/>
              <a:t>Success</a:t>
            </a:r>
          </a:p>
        </p:txBody>
      </p:sp>
      <p:pic>
        <p:nvPicPr>
          <p:cNvPr id="32" name="Graphic 31" descr="Office worker female with solid fill">
            <a:extLst>
              <a:ext uri="{FF2B5EF4-FFF2-40B4-BE49-F238E27FC236}">
                <a16:creationId xmlns:a16="http://schemas.microsoft.com/office/drawing/2014/main" id="{A2A65223-A0A0-9D45-BDFF-9164F12DF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5443" y="4331052"/>
            <a:ext cx="914400" cy="914400"/>
          </a:xfrm>
          <a:prstGeom prst="rect">
            <a:avLst/>
          </a:prstGeom>
        </p:spPr>
      </p:pic>
      <p:pic>
        <p:nvPicPr>
          <p:cNvPr id="69" name="Graphic 68" descr="Office worker male with solid fill">
            <a:extLst>
              <a:ext uri="{FF2B5EF4-FFF2-40B4-BE49-F238E27FC236}">
                <a16:creationId xmlns:a16="http://schemas.microsoft.com/office/drawing/2014/main" id="{EB9DE3AE-7742-6B4B-A10E-B73B60744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41277" y="589064"/>
            <a:ext cx="914400" cy="914400"/>
          </a:xfrm>
          <a:prstGeom prst="rect">
            <a:avLst/>
          </a:prstGeom>
        </p:spPr>
      </p:pic>
      <p:pic>
        <p:nvPicPr>
          <p:cNvPr id="70" name="Graphic 69" descr="Robot with solid fill">
            <a:extLst>
              <a:ext uri="{FF2B5EF4-FFF2-40B4-BE49-F238E27FC236}">
                <a16:creationId xmlns:a16="http://schemas.microsoft.com/office/drawing/2014/main" id="{8B8F0418-EC36-764B-A4FA-8193B5D6D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2097" y="1676458"/>
            <a:ext cx="914400" cy="914400"/>
          </a:xfrm>
          <a:prstGeom prst="rect">
            <a:avLst/>
          </a:prstGeom>
        </p:spPr>
      </p:pic>
      <p:sp>
        <p:nvSpPr>
          <p:cNvPr id="71" name="Oval Callout 70">
            <a:extLst>
              <a:ext uri="{FF2B5EF4-FFF2-40B4-BE49-F238E27FC236}">
                <a16:creationId xmlns:a16="http://schemas.microsoft.com/office/drawing/2014/main" id="{66561D29-37B7-B741-88E4-34BE2AABDD17}"/>
              </a:ext>
            </a:extLst>
          </p:cNvPr>
          <p:cNvSpPr/>
          <p:nvPr/>
        </p:nvSpPr>
        <p:spPr>
          <a:xfrm>
            <a:off x="6940043" y="69476"/>
            <a:ext cx="1910106" cy="6556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need some information</a:t>
            </a:r>
          </a:p>
        </p:txBody>
      </p:sp>
      <p:sp>
        <p:nvSpPr>
          <p:cNvPr id="72" name="Oval Callout 71">
            <a:extLst>
              <a:ext uri="{FF2B5EF4-FFF2-40B4-BE49-F238E27FC236}">
                <a16:creationId xmlns:a16="http://schemas.microsoft.com/office/drawing/2014/main" id="{6E990612-78D3-6444-B208-56A926E042C8}"/>
              </a:ext>
            </a:extLst>
          </p:cNvPr>
          <p:cNvSpPr/>
          <p:nvPr/>
        </p:nvSpPr>
        <p:spPr>
          <a:xfrm>
            <a:off x="5730912" y="407701"/>
            <a:ext cx="1134989" cy="11865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 me help you.</a:t>
            </a:r>
          </a:p>
        </p:txBody>
      </p:sp>
      <p:sp>
        <p:nvSpPr>
          <p:cNvPr id="73" name="Or 72">
            <a:extLst>
              <a:ext uri="{FF2B5EF4-FFF2-40B4-BE49-F238E27FC236}">
                <a16:creationId xmlns:a16="http://schemas.microsoft.com/office/drawing/2014/main" id="{CA3CD440-D3B4-5141-8CA1-D0995B98E9C8}"/>
              </a:ext>
            </a:extLst>
          </p:cNvPr>
          <p:cNvSpPr/>
          <p:nvPr/>
        </p:nvSpPr>
        <p:spPr>
          <a:xfrm>
            <a:off x="6915329" y="1852975"/>
            <a:ext cx="550869" cy="552533"/>
          </a:xfrm>
          <a:prstGeom prst="flowChartOr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Graphic 73" descr="Wreath outline">
            <a:extLst>
              <a:ext uri="{FF2B5EF4-FFF2-40B4-BE49-F238E27FC236}">
                <a16:creationId xmlns:a16="http://schemas.microsoft.com/office/drawing/2014/main" id="{6C0C23F8-32B6-7647-9831-C0A49F25A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8918" y="2763854"/>
            <a:ext cx="914400" cy="914400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F4069D9-FAF4-8147-8389-358FBA071D20}"/>
              </a:ext>
            </a:extLst>
          </p:cNvPr>
          <p:cNvCxnSpPr>
            <a:cxnSpLocks/>
            <a:stCxn id="69" idx="2"/>
            <a:endCxn id="73" idx="0"/>
          </p:cNvCxnSpPr>
          <p:nvPr/>
        </p:nvCxnSpPr>
        <p:spPr>
          <a:xfrm flipH="1">
            <a:off x="7190764" y="1503464"/>
            <a:ext cx="7713" cy="34951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7CF23E2-D210-984B-8A53-DC126B16B530}"/>
              </a:ext>
            </a:extLst>
          </p:cNvPr>
          <p:cNvCxnSpPr>
            <a:cxnSpLocks/>
            <a:stCxn id="70" idx="3"/>
            <a:endCxn id="73" idx="2"/>
          </p:cNvCxnSpPr>
          <p:nvPr/>
        </p:nvCxnSpPr>
        <p:spPr>
          <a:xfrm flipV="1">
            <a:off x="6506497" y="2129242"/>
            <a:ext cx="408832" cy="44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52F1A81-6A6F-A849-94F0-5D9A68CFCB5F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7186118" y="2405508"/>
            <a:ext cx="4646" cy="35834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BB5EA38-15C4-D347-B75D-A137795A73D1}"/>
              </a:ext>
            </a:extLst>
          </p:cNvPr>
          <p:cNvSpPr txBox="1"/>
          <p:nvPr/>
        </p:nvSpPr>
        <p:spPr>
          <a:xfrm>
            <a:off x="5951498" y="3035702"/>
            <a:ext cx="90281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Success</a:t>
            </a:r>
          </a:p>
        </p:txBody>
      </p:sp>
      <p:pic>
        <p:nvPicPr>
          <p:cNvPr id="89" name="Graphic 88" descr="Office worker male with solid fill">
            <a:extLst>
              <a:ext uri="{FF2B5EF4-FFF2-40B4-BE49-F238E27FC236}">
                <a16:creationId xmlns:a16="http://schemas.microsoft.com/office/drawing/2014/main" id="{9D513D13-781E-904B-8B46-0061ADB00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558" y="551897"/>
            <a:ext cx="914400" cy="914400"/>
          </a:xfrm>
          <a:prstGeom prst="rect">
            <a:avLst/>
          </a:prstGeom>
        </p:spPr>
      </p:pic>
      <p:pic>
        <p:nvPicPr>
          <p:cNvPr id="90" name="Graphic 89" descr="Robot with solid fill">
            <a:extLst>
              <a:ext uri="{FF2B5EF4-FFF2-40B4-BE49-F238E27FC236}">
                <a16:creationId xmlns:a16="http://schemas.microsoft.com/office/drawing/2014/main" id="{88BFD0F5-5098-824C-A8EA-1D838A29F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3378" y="1639291"/>
            <a:ext cx="914400" cy="914400"/>
          </a:xfrm>
          <a:prstGeom prst="rect">
            <a:avLst/>
          </a:prstGeom>
        </p:spPr>
      </p:pic>
      <p:sp>
        <p:nvSpPr>
          <p:cNvPr id="91" name="Oval Callout 90">
            <a:extLst>
              <a:ext uri="{FF2B5EF4-FFF2-40B4-BE49-F238E27FC236}">
                <a16:creationId xmlns:a16="http://schemas.microsoft.com/office/drawing/2014/main" id="{36547E53-1987-534E-8735-F7C342200F4C}"/>
              </a:ext>
            </a:extLst>
          </p:cNvPr>
          <p:cNvSpPr/>
          <p:nvPr/>
        </p:nvSpPr>
        <p:spPr>
          <a:xfrm>
            <a:off x="10181324" y="32309"/>
            <a:ext cx="1910106" cy="6556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need some information</a:t>
            </a:r>
          </a:p>
        </p:txBody>
      </p:sp>
      <p:sp>
        <p:nvSpPr>
          <p:cNvPr id="92" name="Oval Callout 91">
            <a:extLst>
              <a:ext uri="{FF2B5EF4-FFF2-40B4-BE49-F238E27FC236}">
                <a16:creationId xmlns:a16="http://schemas.microsoft.com/office/drawing/2014/main" id="{0736CE90-AADB-FF46-836A-7751D0B1D446}"/>
              </a:ext>
            </a:extLst>
          </p:cNvPr>
          <p:cNvSpPr/>
          <p:nvPr/>
        </p:nvSpPr>
        <p:spPr>
          <a:xfrm>
            <a:off x="8972193" y="370534"/>
            <a:ext cx="1134989" cy="11865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 me help you.</a:t>
            </a:r>
          </a:p>
        </p:txBody>
      </p:sp>
      <p:sp>
        <p:nvSpPr>
          <p:cNvPr id="93" name="Or 92">
            <a:extLst>
              <a:ext uri="{FF2B5EF4-FFF2-40B4-BE49-F238E27FC236}">
                <a16:creationId xmlns:a16="http://schemas.microsoft.com/office/drawing/2014/main" id="{192EE97B-1D38-D84B-A33F-ED159645A745}"/>
              </a:ext>
            </a:extLst>
          </p:cNvPr>
          <p:cNvSpPr/>
          <p:nvPr/>
        </p:nvSpPr>
        <p:spPr>
          <a:xfrm>
            <a:off x="10156610" y="1815808"/>
            <a:ext cx="550869" cy="552533"/>
          </a:xfrm>
          <a:prstGeom prst="flowChartOr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Graphic 93" descr="Wreath outline">
            <a:extLst>
              <a:ext uri="{FF2B5EF4-FFF2-40B4-BE49-F238E27FC236}">
                <a16:creationId xmlns:a16="http://schemas.microsoft.com/office/drawing/2014/main" id="{A022E371-CCE3-344A-AD07-CC28F1C86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0199" y="2726687"/>
            <a:ext cx="914400" cy="914400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3DD7186-B8D9-2D40-A142-80227E6970FD}"/>
              </a:ext>
            </a:extLst>
          </p:cNvPr>
          <p:cNvCxnSpPr>
            <a:cxnSpLocks/>
            <a:stCxn id="89" idx="2"/>
            <a:endCxn id="93" idx="0"/>
          </p:cNvCxnSpPr>
          <p:nvPr/>
        </p:nvCxnSpPr>
        <p:spPr>
          <a:xfrm flipH="1">
            <a:off x="10432045" y="1466297"/>
            <a:ext cx="7713" cy="34951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1D9D9E0-AE09-D441-85A4-7EB4A2F72287}"/>
              </a:ext>
            </a:extLst>
          </p:cNvPr>
          <p:cNvCxnSpPr>
            <a:cxnSpLocks/>
            <a:stCxn id="90" idx="3"/>
            <a:endCxn id="93" idx="2"/>
          </p:cNvCxnSpPr>
          <p:nvPr/>
        </p:nvCxnSpPr>
        <p:spPr>
          <a:xfrm flipV="1">
            <a:off x="9747778" y="2092075"/>
            <a:ext cx="408832" cy="44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5F90F81-BEF9-BE41-A564-CCD12BB75B20}"/>
              </a:ext>
            </a:extLst>
          </p:cNvPr>
          <p:cNvCxnSpPr>
            <a:cxnSpLocks/>
            <a:stCxn id="93" idx="4"/>
            <a:endCxn id="94" idx="0"/>
          </p:cNvCxnSpPr>
          <p:nvPr/>
        </p:nvCxnSpPr>
        <p:spPr>
          <a:xfrm flipH="1">
            <a:off x="10427399" y="2368341"/>
            <a:ext cx="4646" cy="35834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476AB31B-9B3B-CA45-9052-EBA084477E2E}"/>
              </a:ext>
            </a:extLst>
          </p:cNvPr>
          <p:cNvSpPr txBox="1"/>
          <p:nvPr/>
        </p:nvSpPr>
        <p:spPr>
          <a:xfrm>
            <a:off x="9192779" y="2998535"/>
            <a:ext cx="90281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88702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ECBB-EF82-144D-A724-228E9632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4" y="1674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Automatic Speech Recognition Word Error Rates (WER)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18CD0-D0FD-E24D-863D-D8687F0A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847"/>
            <a:ext cx="10515600" cy="52177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Gender: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Women &gt; Men (51% &gt; 38%: </a:t>
            </a:r>
            <a:r>
              <a:rPr lang="en-US" sz="2000" dirty="0" err="1"/>
              <a:t>Tatman</a:t>
            </a:r>
            <a:r>
              <a:rPr lang="en-US" sz="2000" dirty="0"/>
              <a:t>, 2017, YouTube captioning)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Women &gt; Men (61% &gt; 47%: </a:t>
            </a:r>
            <a:r>
              <a:rPr lang="en-US" sz="2000" dirty="0" err="1"/>
              <a:t>Garnerin</a:t>
            </a:r>
            <a:r>
              <a:rPr lang="en-US" sz="2000" dirty="0"/>
              <a:t> et al., 2019, European broadcast news)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Black Men &gt; Black Women (41% &gt; 30%: </a:t>
            </a:r>
            <a:r>
              <a:rPr lang="en-US" sz="2000" dirty="0" err="1"/>
              <a:t>Koenecke</a:t>
            </a:r>
            <a:r>
              <a:rPr lang="en-US" sz="2000" dirty="0"/>
              <a:t> et al., 2020)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Dialect: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Scottish &gt; American (53% &gt; 42%: </a:t>
            </a:r>
            <a:r>
              <a:rPr lang="en-US" sz="2000" dirty="0" err="1"/>
              <a:t>Tatman</a:t>
            </a:r>
            <a:r>
              <a:rPr lang="en-US" sz="2000" dirty="0"/>
              <a:t>, 2017)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Race: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Black &gt; White (35% &gt; 19%: </a:t>
            </a:r>
            <a:r>
              <a:rPr lang="en-US" sz="2000" dirty="0" err="1"/>
              <a:t>Koenecke</a:t>
            </a:r>
            <a:r>
              <a:rPr lang="en-US" sz="2000" dirty="0"/>
              <a:t>: avg of Amazon, Apple, Google, IBM, Microsoft)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Disability: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People w/Cerebral Palsy &gt; People w/o (41% &gt; 33%: Issa et al., in review)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041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F650-328F-6148-B7EF-1DCB75F0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2" y="1674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Database Collection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7D0B-50D4-2F47-844A-B5BC8874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847"/>
            <a:ext cx="10515600" cy="46987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UASpeech</a:t>
            </a:r>
            <a:r>
              <a:rPr lang="en-US" dirty="0"/>
              <a:t>: dysarthria as a symptom of Cerebral Palsy (Kim et al., 2008)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Perhaps 3.2 hours</a:t>
            </a:r>
          </a:p>
          <a:p>
            <a:pPr>
              <a:lnSpc>
                <a:spcPct val="120000"/>
              </a:lnSpc>
            </a:pPr>
            <a:r>
              <a:rPr lang="en-US" dirty="0"/>
              <a:t>CORAAL (Corpus of Regional African American Languages, Kendall et al., 2018)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Perhaps 200 hours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… but …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/>
              <a:t>Librispeech</a:t>
            </a:r>
            <a:r>
              <a:rPr lang="en-US" dirty="0"/>
              <a:t>: largest publicly available corpus of General American English speech: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1000 hours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Librivox</a:t>
            </a:r>
            <a:r>
              <a:rPr lang="en-US" dirty="0"/>
              <a:t> Complete (</a:t>
            </a:r>
            <a:r>
              <a:rPr lang="en-US" dirty="0" err="1"/>
              <a:t>Baevski</a:t>
            </a:r>
            <a:r>
              <a:rPr lang="en-US" dirty="0"/>
              <a:t> et al., 2020):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10,000 hours</a:t>
            </a:r>
          </a:p>
        </p:txBody>
      </p:sp>
    </p:spTree>
    <p:extLst>
      <p:ext uri="{BB962C8B-B14F-4D97-AF65-F5344CB8AC3E}">
        <p14:creationId xmlns:p14="http://schemas.microsoft.com/office/powerpoint/2010/main" val="158672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B0AE-D2A8-A946-B748-8CA26AD3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Speech Technology to Under-Resourced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DC1A-4D3D-E348-B1AC-3E38D96BA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Languages without speech technology</a:t>
            </a:r>
          </a:p>
          <a:p>
            <a:pPr lvl="1"/>
            <a:r>
              <a:rPr lang="en-US" dirty="0"/>
              <a:t>Phones and phonemes</a:t>
            </a:r>
          </a:p>
          <a:p>
            <a:pPr lvl="1"/>
            <a:r>
              <a:rPr lang="en-US" dirty="0"/>
              <a:t>Multilingual and cross-lingual end-to-end phone transcription</a:t>
            </a:r>
          </a:p>
          <a:p>
            <a:pPr lvl="1"/>
            <a:r>
              <a:rPr lang="en-US" dirty="0"/>
              <a:t>Error patterns in cross-lingual phonetic transcription</a:t>
            </a:r>
          </a:p>
          <a:p>
            <a:r>
              <a:rPr lang="en-US" dirty="0"/>
              <a:t>Groups for whom speech recognition does not work well</a:t>
            </a:r>
          </a:p>
          <a:p>
            <a:pPr lvl="1"/>
            <a:r>
              <a:rPr lang="en-US" dirty="0"/>
              <a:t>Fairness in automatic speech recognition</a:t>
            </a:r>
          </a:p>
          <a:p>
            <a:pPr lvl="1"/>
            <a:r>
              <a:rPr lang="en-US" dirty="0"/>
              <a:t>Counterfactually fair automatic 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255292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59D2816-319F-EA4F-9459-DACD6BF1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2" y="177925"/>
            <a:ext cx="11469128" cy="1388630"/>
          </a:xfrm>
        </p:spPr>
        <p:txBody>
          <a:bodyPr>
            <a:normAutofit/>
          </a:bodyPr>
          <a:lstStyle/>
          <a:p>
            <a:r>
              <a:rPr lang="en-US" sz="3600" dirty="0"/>
              <a:t>Counterfactually Fair Automatic Speech Recognition</a:t>
            </a:r>
            <a:br>
              <a:rPr lang="en-US" sz="3600" dirty="0"/>
            </a:br>
            <a:r>
              <a:rPr lang="en-US" sz="2400" dirty="0" err="1"/>
              <a:t>Sarı</a:t>
            </a:r>
            <a:r>
              <a:rPr lang="en-US" sz="2400" dirty="0"/>
              <a:t>, Hasegawa-Johnson &amp; </a:t>
            </a:r>
            <a:r>
              <a:rPr lang="en-US" sz="2400" dirty="0" err="1"/>
              <a:t>Yoo</a:t>
            </a:r>
            <a:r>
              <a:rPr lang="en-US" sz="2400" dirty="0"/>
              <a:t>, in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/>
              <p:nvPr/>
            </p:nvSpPr>
            <p:spPr>
              <a:xfrm>
                <a:off x="3482621" y="2761675"/>
                <a:ext cx="693683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1" y="2761675"/>
                <a:ext cx="693683" cy="6096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/>
              <p:nvPr/>
            </p:nvSpPr>
            <p:spPr>
              <a:xfrm>
                <a:off x="4387076" y="3557766"/>
                <a:ext cx="693683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76" y="3557766"/>
                <a:ext cx="693683" cy="609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/>
              <p:nvPr/>
            </p:nvSpPr>
            <p:spPr>
              <a:xfrm>
                <a:off x="3488441" y="4344050"/>
                <a:ext cx="693683" cy="609600"/>
              </a:xfrm>
              <a:prstGeom prst="ellipse">
                <a:avLst/>
              </a:prstGeom>
              <a:noFill/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41" y="4344050"/>
                <a:ext cx="693683" cy="6096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6C5BF4-DC9C-A949-91C3-75D19B4C6BFC}"/>
              </a:ext>
            </a:extLst>
          </p:cNvPr>
          <p:cNvCxnSpPr>
            <a:cxnSpLocks/>
            <a:stCxn id="2" idx="5"/>
            <a:endCxn id="5" idx="1"/>
          </p:cNvCxnSpPr>
          <p:nvPr/>
        </p:nvCxnSpPr>
        <p:spPr>
          <a:xfrm>
            <a:off x="4074716" y="3282001"/>
            <a:ext cx="413948" cy="36503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D99ED4-B433-1347-9D0B-EB311DB0EA26}"/>
              </a:ext>
            </a:extLst>
          </p:cNvPr>
          <p:cNvCxnSpPr>
            <a:cxnSpLocks/>
            <a:stCxn id="7" idx="7"/>
            <a:endCxn id="5" idx="3"/>
          </p:cNvCxnSpPr>
          <p:nvPr/>
        </p:nvCxnSpPr>
        <p:spPr>
          <a:xfrm flipV="1">
            <a:off x="4080536" y="4078092"/>
            <a:ext cx="408128" cy="35523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8638" y="2358158"/>
                <a:ext cx="6355060" cy="3102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Some assumptions: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000" dirty="0"/>
                  <a:t> protected attribute (gender, race, dialect, age, education, disability)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000" dirty="0"/>
                  <a:t> text of the words that are spoken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time alignment of text to audio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000" dirty="0"/>
                  <a:t> person-independent acoustic signal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2000" dirty="0"/>
                  <a:t> person-dependent acoustic signal</a:t>
                </a:r>
              </a:p>
            </p:txBody>
          </p:sp>
        </mc:Choice>
        <mc:Fallback xmlns="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38" y="2358158"/>
                <a:ext cx="6355060" cy="3102731"/>
              </a:xfrm>
              <a:prstGeom prst="rect">
                <a:avLst/>
              </a:prstGeom>
              <a:blipFill>
                <a:blip r:embed="rId6"/>
                <a:stretch>
                  <a:fillRect l="-998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/>
              <p:nvPr/>
            </p:nvSpPr>
            <p:spPr>
              <a:xfrm>
                <a:off x="2256880" y="4348169"/>
                <a:ext cx="693683" cy="609600"/>
              </a:xfrm>
              <a:prstGeom prst="ellipse">
                <a:avLst/>
              </a:prstGeom>
              <a:noFill/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880" y="4348169"/>
                <a:ext cx="693683" cy="6096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635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/>
              <p:nvPr/>
            </p:nvSpPr>
            <p:spPr>
              <a:xfrm>
                <a:off x="1000609" y="4352285"/>
                <a:ext cx="693683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9" y="4352285"/>
                <a:ext cx="693683" cy="6096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33D1DC-9FA6-8444-BF4E-E108CA7F89F3}"/>
              </a:ext>
            </a:extLst>
          </p:cNvPr>
          <p:cNvCxnSpPr>
            <a:cxnSpLocks/>
            <a:stCxn id="37" idx="6"/>
            <a:endCxn id="36" idx="2"/>
          </p:cNvCxnSpPr>
          <p:nvPr/>
        </p:nvCxnSpPr>
        <p:spPr>
          <a:xfrm flipV="1">
            <a:off x="1694292" y="4652969"/>
            <a:ext cx="562588" cy="41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5385BA-5092-D543-BA88-9EE985CDCC74}"/>
              </a:ext>
            </a:extLst>
          </p:cNvPr>
          <p:cNvCxnSpPr>
            <a:cxnSpLocks/>
            <a:stCxn id="36" idx="6"/>
            <a:endCxn id="7" idx="2"/>
          </p:cNvCxnSpPr>
          <p:nvPr/>
        </p:nvCxnSpPr>
        <p:spPr>
          <a:xfrm flipV="1">
            <a:off x="2950563" y="4648850"/>
            <a:ext cx="537878" cy="411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999184B-1F95-424B-84A0-F28435066827}"/>
              </a:ext>
            </a:extLst>
          </p:cNvPr>
          <p:cNvSpPr/>
          <p:nvPr/>
        </p:nvSpPr>
        <p:spPr>
          <a:xfrm>
            <a:off x="914407" y="5589317"/>
            <a:ext cx="452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circles denote unobserved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Filled circles denote variables that are observed during training</a:t>
            </a:r>
          </a:p>
        </p:txBody>
      </p:sp>
    </p:spTree>
    <p:extLst>
      <p:ext uri="{BB962C8B-B14F-4D97-AF65-F5344CB8AC3E}">
        <p14:creationId xmlns:p14="http://schemas.microsoft.com/office/powerpoint/2010/main" val="104142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/>
              <p:nvPr/>
            </p:nvSpPr>
            <p:spPr>
              <a:xfrm>
                <a:off x="3482621" y="2761663"/>
                <a:ext cx="693683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1" y="2761663"/>
                <a:ext cx="693683" cy="6096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/>
              <p:nvPr/>
            </p:nvSpPr>
            <p:spPr>
              <a:xfrm>
                <a:off x="4387076" y="3557754"/>
                <a:ext cx="693683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76" y="3557754"/>
                <a:ext cx="693683" cy="609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/>
              <p:nvPr/>
            </p:nvSpPr>
            <p:spPr>
              <a:xfrm>
                <a:off x="3488441" y="4344038"/>
                <a:ext cx="693683" cy="609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41" y="4344038"/>
                <a:ext cx="693683" cy="6096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6C5BF4-DC9C-A949-91C3-75D19B4C6BFC}"/>
              </a:ext>
            </a:extLst>
          </p:cNvPr>
          <p:cNvCxnSpPr>
            <a:cxnSpLocks/>
            <a:stCxn id="2" idx="5"/>
            <a:endCxn id="5" idx="1"/>
          </p:cNvCxnSpPr>
          <p:nvPr/>
        </p:nvCxnSpPr>
        <p:spPr>
          <a:xfrm>
            <a:off x="4074716" y="3281989"/>
            <a:ext cx="413948" cy="36503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D99ED4-B433-1347-9D0B-EB311DB0EA26}"/>
              </a:ext>
            </a:extLst>
          </p:cNvPr>
          <p:cNvCxnSpPr>
            <a:cxnSpLocks/>
            <a:stCxn id="7" idx="7"/>
            <a:endCxn id="5" idx="3"/>
          </p:cNvCxnSpPr>
          <p:nvPr/>
        </p:nvCxnSpPr>
        <p:spPr>
          <a:xfrm flipV="1">
            <a:off x="4080536" y="4078080"/>
            <a:ext cx="408128" cy="35523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8638" y="2358146"/>
                <a:ext cx="6355060" cy="3102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Abduction:</a:t>
                </a:r>
              </a:p>
              <a:p>
                <a:r>
                  <a:rPr lang="en-US" sz="2000" dirty="0"/>
                  <a:t>Infer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38" y="2358146"/>
                <a:ext cx="6355060" cy="3102731"/>
              </a:xfrm>
              <a:prstGeom prst="rect">
                <a:avLst/>
              </a:prstGeom>
              <a:blipFill>
                <a:blip r:embed="rId6"/>
                <a:stretch>
                  <a:fillRect l="-998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/>
              <p:nvPr/>
            </p:nvSpPr>
            <p:spPr>
              <a:xfrm>
                <a:off x="2256880" y="4348157"/>
                <a:ext cx="693683" cy="609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880" y="4348157"/>
                <a:ext cx="693683" cy="6096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635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/>
              <p:nvPr/>
            </p:nvSpPr>
            <p:spPr>
              <a:xfrm>
                <a:off x="1000609" y="4352273"/>
                <a:ext cx="693683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9" y="4352273"/>
                <a:ext cx="693683" cy="6096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33D1DC-9FA6-8444-BF4E-E108CA7F89F3}"/>
              </a:ext>
            </a:extLst>
          </p:cNvPr>
          <p:cNvCxnSpPr>
            <a:cxnSpLocks/>
            <a:stCxn id="37" idx="6"/>
            <a:endCxn id="36" idx="2"/>
          </p:cNvCxnSpPr>
          <p:nvPr/>
        </p:nvCxnSpPr>
        <p:spPr>
          <a:xfrm flipV="1">
            <a:off x="1694292" y="4652957"/>
            <a:ext cx="562588" cy="41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5385BA-5092-D543-BA88-9EE985CDCC74}"/>
              </a:ext>
            </a:extLst>
          </p:cNvPr>
          <p:cNvCxnSpPr>
            <a:cxnSpLocks/>
            <a:stCxn id="36" idx="6"/>
            <a:endCxn id="7" idx="2"/>
          </p:cNvCxnSpPr>
          <p:nvPr/>
        </p:nvCxnSpPr>
        <p:spPr>
          <a:xfrm flipV="1">
            <a:off x="2950563" y="4648838"/>
            <a:ext cx="537878" cy="411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1929DDE2-444B-B948-A2D1-8092B38F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2" y="177925"/>
            <a:ext cx="11469128" cy="1388630"/>
          </a:xfrm>
        </p:spPr>
        <p:txBody>
          <a:bodyPr>
            <a:normAutofit/>
          </a:bodyPr>
          <a:lstStyle/>
          <a:p>
            <a:r>
              <a:rPr lang="en-US" sz="3600" dirty="0"/>
              <a:t>Counterfactually Fair Automatic Speech Recognition</a:t>
            </a:r>
            <a:br>
              <a:rPr lang="en-US" sz="3600" dirty="0"/>
            </a:br>
            <a:r>
              <a:rPr lang="en-US" sz="2400" dirty="0" err="1"/>
              <a:t>Sarı</a:t>
            </a:r>
            <a:r>
              <a:rPr lang="en-US" sz="2400" dirty="0"/>
              <a:t>, Hasegawa-Johnson &amp; </a:t>
            </a:r>
            <a:r>
              <a:rPr lang="en-US" sz="2400" dirty="0" err="1"/>
              <a:t>Yoo</a:t>
            </a:r>
            <a:r>
              <a:rPr lang="en-US" sz="2400" dirty="0"/>
              <a:t>, in review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2A0B75-89A2-384C-AAAD-9A39A148B4CA}"/>
              </a:ext>
            </a:extLst>
          </p:cNvPr>
          <p:cNvSpPr/>
          <p:nvPr/>
        </p:nvSpPr>
        <p:spPr>
          <a:xfrm>
            <a:off x="914407" y="5589317"/>
            <a:ext cx="452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Lightly-shaded circles denote variables whose values are inferred based on models of joint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23172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/>
              <p:nvPr/>
            </p:nvSpPr>
            <p:spPr>
              <a:xfrm>
                <a:off x="3482621" y="2761663"/>
                <a:ext cx="693683" cy="609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1" y="2761663"/>
                <a:ext cx="693683" cy="6096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/>
              <p:nvPr/>
            </p:nvSpPr>
            <p:spPr>
              <a:xfrm>
                <a:off x="4387076" y="3557754"/>
                <a:ext cx="693683" cy="609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76" y="3557754"/>
                <a:ext cx="693683" cy="609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/>
              <p:nvPr/>
            </p:nvSpPr>
            <p:spPr>
              <a:xfrm>
                <a:off x="3488441" y="4344038"/>
                <a:ext cx="693683" cy="609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41" y="4344038"/>
                <a:ext cx="693683" cy="6096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6C5BF4-DC9C-A949-91C3-75D19B4C6BFC}"/>
              </a:ext>
            </a:extLst>
          </p:cNvPr>
          <p:cNvCxnSpPr>
            <a:cxnSpLocks/>
            <a:stCxn id="2" idx="5"/>
            <a:endCxn id="5" idx="1"/>
          </p:cNvCxnSpPr>
          <p:nvPr/>
        </p:nvCxnSpPr>
        <p:spPr>
          <a:xfrm>
            <a:off x="4074716" y="3281989"/>
            <a:ext cx="413948" cy="36503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D99ED4-B433-1347-9D0B-EB311DB0EA26}"/>
              </a:ext>
            </a:extLst>
          </p:cNvPr>
          <p:cNvCxnSpPr>
            <a:cxnSpLocks/>
            <a:stCxn id="7" idx="7"/>
            <a:endCxn id="5" idx="3"/>
          </p:cNvCxnSpPr>
          <p:nvPr/>
        </p:nvCxnSpPr>
        <p:spPr>
          <a:xfrm flipV="1">
            <a:off x="4080536" y="4078080"/>
            <a:ext cx="408128" cy="35523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8638" y="2358146"/>
                <a:ext cx="6355060" cy="3102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Action:</a:t>
                </a:r>
              </a:p>
              <a:p>
                <a:r>
                  <a:rPr lang="en-US" sz="2000" dirty="0"/>
                  <a:t>Change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(e.g., male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female, old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/>
                  <a:t>young, etc.). </a:t>
                </a:r>
              </a:p>
              <a:p>
                <a:r>
                  <a:rPr lang="en-US" sz="2000" dirty="0"/>
                  <a:t>Change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, using the new value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, and the previously inferred value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38" y="2358146"/>
                <a:ext cx="6355060" cy="3102731"/>
              </a:xfrm>
              <a:prstGeom prst="rect">
                <a:avLst/>
              </a:prstGeom>
              <a:blipFill>
                <a:blip r:embed="rId6"/>
                <a:stretch>
                  <a:fillRect l="-998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/>
              <p:nvPr/>
            </p:nvSpPr>
            <p:spPr>
              <a:xfrm>
                <a:off x="2256880" y="4348157"/>
                <a:ext cx="693683" cy="609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880" y="4348157"/>
                <a:ext cx="693683" cy="6096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635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/>
              <p:nvPr/>
            </p:nvSpPr>
            <p:spPr>
              <a:xfrm>
                <a:off x="1000609" y="4352273"/>
                <a:ext cx="693683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9" y="4352273"/>
                <a:ext cx="693683" cy="6096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33D1DC-9FA6-8444-BF4E-E108CA7F89F3}"/>
              </a:ext>
            </a:extLst>
          </p:cNvPr>
          <p:cNvCxnSpPr>
            <a:cxnSpLocks/>
            <a:stCxn id="37" idx="6"/>
            <a:endCxn id="36" idx="2"/>
          </p:cNvCxnSpPr>
          <p:nvPr/>
        </p:nvCxnSpPr>
        <p:spPr>
          <a:xfrm flipV="1">
            <a:off x="1694292" y="4652957"/>
            <a:ext cx="562588" cy="41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5385BA-5092-D543-BA88-9EE985CDCC74}"/>
              </a:ext>
            </a:extLst>
          </p:cNvPr>
          <p:cNvCxnSpPr>
            <a:cxnSpLocks/>
            <a:stCxn id="36" idx="6"/>
            <a:endCxn id="7" idx="2"/>
          </p:cNvCxnSpPr>
          <p:nvPr/>
        </p:nvCxnSpPr>
        <p:spPr>
          <a:xfrm flipV="1">
            <a:off x="2950563" y="4648838"/>
            <a:ext cx="537878" cy="411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F197DA9-843D-8C46-988E-4A4ABC0C6E41}"/>
              </a:ext>
            </a:extLst>
          </p:cNvPr>
          <p:cNvSpPr/>
          <p:nvPr/>
        </p:nvSpPr>
        <p:spPr>
          <a:xfrm>
            <a:off x="914407" y="5589317"/>
            <a:ext cx="452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in color denotes counterfactual action upon a variable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178330-FEF4-254D-BB53-8D7D4E7A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2" y="177925"/>
            <a:ext cx="11469128" cy="1388630"/>
          </a:xfrm>
        </p:spPr>
        <p:txBody>
          <a:bodyPr>
            <a:normAutofit/>
          </a:bodyPr>
          <a:lstStyle/>
          <a:p>
            <a:r>
              <a:rPr lang="en-US" sz="3600" dirty="0"/>
              <a:t>Counterfactually Fair Automatic Speech Recognition</a:t>
            </a:r>
            <a:br>
              <a:rPr lang="en-US" sz="3600" dirty="0"/>
            </a:br>
            <a:r>
              <a:rPr lang="en-US" sz="2400" dirty="0" err="1"/>
              <a:t>Sarı</a:t>
            </a:r>
            <a:r>
              <a:rPr lang="en-US" sz="2400" dirty="0"/>
              <a:t>, Hasegawa-Johnson &amp; </a:t>
            </a:r>
            <a:r>
              <a:rPr lang="en-US" sz="2400" dirty="0" err="1"/>
              <a:t>Yoo</a:t>
            </a:r>
            <a:r>
              <a:rPr lang="en-US" sz="2400" dirty="0"/>
              <a:t>, in review</a:t>
            </a:r>
          </a:p>
        </p:txBody>
      </p:sp>
    </p:spTree>
    <p:extLst>
      <p:ext uri="{BB962C8B-B14F-4D97-AF65-F5344CB8AC3E}">
        <p14:creationId xmlns:p14="http://schemas.microsoft.com/office/powerpoint/2010/main" val="2267758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035B2B4-58C5-4343-9EF0-4D5BD01E8C2F}"/>
              </a:ext>
            </a:extLst>
          </p:cNvPr>
          <p:cNvGrpSpPr/>
          <p:nvPr/>
        </p:nvGrpSpPr>
        <p:grpSpPr>
          <a:xfrm>
            <a:off x="1755837" y="1873543"/>
            <a:ext cx="8753673" cy="3110915"/>
            <a:chOff x="115690" y="318085"/>
            <a:chExt cx="11943763" cy="451860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25AB9B50-E22C-9942-9B94-A466C6753B73}"/>
                </a:ext>
              </a:extLst>
            </p:cNvPr>
            <p:cNvSpPr/>
            <p:nvPr/>
          </p:nvSpPr>
          <p:spPr>
            <a:xfrm rot="5400000">
              <a:off x="4352142" y="394699"/>
              <a:ext cx="4257291" cy="4247875"/>
            </a:xfrm>
            <a:prstGeom prst="roundRect">
              <a:avLst>
                <a:gd name="adj" fmla="val 4857"/>
              </a:avLst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FD25D651-B068-C44A-9AFB-C20D1545121C}"/>
                </a:ext>
              </a:extLst>
            </p:cNvPr>
            <p:cNvSpPr/>
            <p:nvPr/>
          </p:nvSpPr>
          <p:spPr>
            <a:xfrm>
              <a:off x="5801714" y="2853213"/>
              <a:ext cx="3269007" cy="1983476"/>
            </a:xfrm>
            <a:prstGeom prst="roundRect">
              <a:avLst>
                <a:gd name="adj" fmla="val 1192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Times" pitchFamily="2" charset="0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9D3B980-CC5A-DE4E-9F14-2AD1817A61B0}"/>
                </a:ext>
              </a:extLst>
            </p:cNvPr>
            <p:cNvSpPr/>
            <p:nvPr/>
          </p:nvSpPr>
          <p:spPr>
            <a:xfrm rot="5400000">
              <a:off x="9244569" y="861872"/>
              <a:ext cx="2358322" cy="1414569"/>
            </a:xfrm>
            <a:prstGeom prst="roundRect">
              <a:avLst>
                <a:gd name="adj" fmla="val 10030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67B309D-B4E0-1540-B33A-88AC9990021B}"/>
                </a:ext>
              </a:extLst>
            </p:cNvPr>
            <p:cNvSpPr/>
            <p:nvPr/>
          </p:nvSpPr>
          <p:spPr>
            <a:xfrm rot="5400000">
              <a:off x="1515230" y="2478019"/>
              <a:ext cx="1857197" cy="2481326"/>
            </a:xfrm>
            <a:prstGeom prst="roundRect">
              <a:avLst>
                <a:gd name="adj" fmla="val 10030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74A731F-E7F7-534D-9169-0BCB927656A8}"/>
                </a:ext>
              </a:extLst>
            </p:cNvPr>
            <p:cNvSpPr/>
            <p:nvPr/>
          </p:nvSpPr>
          <p:spPr>
            <a:xfrm rot="5400000">
              <a:off x="1264649" y="328469"/>
              <a:ext cx="2358363" cy="2481327"/>
            </a:xfrm>
            <a:prstGeom prst="roundRect">
              <a:avLst>
                <a:gd name="adj" fmla="val 10030"/>
              </a:avLst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9A449F1B-C6CC-0544-85D6-2C005F0BA598}"/>
                    </a:ext>
                  </a:extLst>
                </p:cNvPr>
                <p:cNvSpPr/>
                <p:nvPr/>
              </p:nvSpPr>
              <p:spPr>
                <a:xfrm rot="5400000">
                  <a:off x="1110628" y="1469526"/>
                  <a:ext cx="2053090" cy="38818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altLang="zh-CN" sz="11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1 ConvNorm </a:t>
                  </a:r>
                  <a14:m>
                    <m:oMath xmlns:m="http://schemas.openxmlformats.org/officeDocument/2006/math">
                      <m:r>
                        <a:rPr lang="en-US" sz="11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×3</m:t>
                      </m:r>
                    </m:oMath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4" name="Rounded Rectangle 223">
                  <a:extLst>
                    <a:ext uri="{FF2B5EF4-FFF2-40B4-BE49-F238E27FC236}">
                      <a16:creationId xmlns:a16="http://schemas.microsoft.com/office/drawing/2014/main" id="{9A449F1B-C6CC-0544-85D6-2C005F0BA5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10628" y="1469526"/>
                  <a:ext cx="2053090" cy="388189"/>
                </a:xfrm>
                <a:prstGeom prst="roundRect">
                  <a:avLst/>
                </a:prstGeom>
                <a:blipFill>
                  <a:blip r:embed="rId3"/>
                  <a:stretch>
                    <a:fillRect l="-4000"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3F3B96A-2710-4B4B-BB3A-DC6DFADA24C0}"/>
                </a:ext>
              </a:extLst>
            </p:cNvPr>
            <p:cNvSpPr/>
            <p:nvPr/>
          </p:nvSpPr>
          <p:spPr>
            <a:xfrm rot="5400000">
              <a:off x="1922020" y="1666489"/>
              <a:ext cx="1659152" cy="388189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 dirty="0">
                <a:solidFill>
                  <a:srgbClr val="4472C4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740C21DD-84FD-F046-A75F-42E1F24D9EF5}"/>
                    </a:ext>
                  </a:extLst>
                </p:cNvPr>
                <p:cNvSpPr/>
                <p:nvPr/>
              </p:nvSpPr>
              <p:spPr>
                <a:xfrm rot="5400000">
                  <a:off x="1418337" y="3443516"/>
                  <a:ext cx="1452068" cy="38818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LSTM</a:t>
                  </a:r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1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</m:oMath>
                  </a14:m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226" name="Rounded Rectangle 225">
                  <a:extLst>
                    <a:ext uri="{FF2B5EF4-FFF2-40B4-BE49-F238E27FC236}">
                      <a16:creationId xmlns:a16="http://schemas.microsoft.com/office/drawing/2014/main" id="{740C21DD-84FD-F046-A75F-42E1F24D9E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18337" y="3443516"/>
                  <a:ext cx="1452068" cy="388189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864E728-31BE-CB45-A4C9-B33670A41052}"/>
                </a:ext>
              </a:extLst>
            </p:cNvPr>
            <p:cNvSpPr/>
            <p:nvPr/>
          </p:nvSpPr>
          <p:spPr>
            <a:xfrm rot="5400000">
              <a:off x="2575247" y="3462802"/>
              <a:ext cx="1445500" cy="38818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Times" pitchFamily="2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Full Connect</a:t>
              </a: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41267F79-5CF8-1F49-88B8-BCF2BCEFD70D}"/>
                    </a:ext>
                  </a:extLst>
                </p:cNvPr>
                <p:cNvSpPr/>
                <p:nvPr/>
              </p:nvSpPr>
              <p:spPr>
                <a:xfrm rot="5400000">
                  <a:off x="1840074" y="1272556"/>
                  <a:ext cx="1659152" cy="38818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BLSTM</a:t>
                  </a:r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1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×2</m:t>
                      </m:r>
                    </m:oMath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8" name="Rounded Rectangle 227">
                  <a:extLst>
                    <a:ext uri="{FF2B5EF4-FFF2-40B4-BE49-F238E27FC236}">
                      <a16:creationId xmlns:a16="http://schemas.microsoft.com/office/drawing/2014/main" id="{41267F79-5CF8-1F49-88B8-BCF2BCEFD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840074" y="1272556"/>
                  <a:ext cx="1659152" cy="38818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C8213517-CF75-2240-B17A-67E47C9060B9}"/>
                    </a:ext>
                  </a:extLst>
                </p:cNvPr>
                <p:cNvSpPr/>
                <p:nvPr/>
              </p:nvSpPr>
              <p:spPr>
                <a:xfrm rot="5400000">
                  <a:off x="4802123" y="1470960"/>
                  <a:ext cx="2053089" cy="38818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altLang="zh-CN" sz="11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1 ConvNorm </a:t>
                  </a:r>
                  <a14:m>
                    <m:oMath xmlns:m="http://schemas.openxmlformats.org/officeDocument/2006/math">
                      <m:r>
                        <a:rPr lang="en-US" sz="11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×3</m:t>
                      </m:r>
                    </m:oMath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9" name="Rounded Rectangle 228">
                  <a:extLst>
                    <a:ext uri="{FF2B5EF4-FFF2-40B4-BE49-F238E27FC236}">
                      <a16:creationId xmlns:a16="http://schemas.microsoft.com/office/drawing/2014/main" id="{C8213517-CF75-2240-B17A-67E47C9060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802123" y="1470960"/>
                  <a:ext cx="2053089" cy="388189"/>
                </a:xfrm>
                <a:prstGeom prst="roundRect">
                  <a:avLst/>
                </a:prstGeom>
                <a:blipFill>
                  <a:blip r:embed="rId6"/>
                  <a:stretch>
                    <a:fillRect l="-4167"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35D0E330-C654-9A42-92B4-9AF20503C673}"/>
                    </a:ext>
                  </a:extLst>
                </p:cNvPr>
                <p:cNvSpPr/>
                <p:nvPr/>
              </p:nvSpPr>
              <p:spPr>
                <a:xfrm rot="5400000">
                  <a:off x="5335905" y="1470957"/>
                  <a:ext cx="2053085" cy="38818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LSTM</a:t>
                  </a:r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1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1100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0" name="Rounded Rectangle 229">
                  <a:extLst>
                    <a:ext uri="{FF2B5EF4-FFF2-40B4-BE49-F238E27FC236}">
                      <a16:creationId xmlns:a16="http://schemas.microsoft.com/office/drawing/2014/main" id="{35D0E330-C654-9A42-92B4-9AF20503C6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335905" y="1470957"/>
                  <a:ext cx="2053085" cy="388189"/>
                </a:xfrm>
                <a:prstGeom prst="roundRect">
                  <a:avLst/>
                </a:prstGeom>
                <a:blipFill>
                  <a:blip r:embed="rId7"/>
                  <a:stretch>
                    <a:fillRect l="-4000"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1DAB8839-9697-8F46-892B-9FAAF9E67C42}"/>
                    </a:ext>
                  </a:extLst>
                </p:cNvPr>
                <p:cNvSpPr/>
                <p:nvPr/>
              </p:nvSpPr>
              <p:spPr>
                <a:xfrm rot="5400000">
                  <a:off x="5866041" y="1469524"/>
                  <a:ext cx="2053085" cy="38818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en-US" altLang="zh-CN" sz="11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1 Conv</a:t>
                  </a:r>
                </a:p>
              </p:txBody>
            </p:sp>
          </mc:Choice>
          <mc:Fallback xmlns="">
            <p:sp>
              <p:nvSpPr>
                <p:cNvPr id="231" name="Rounded Rectangle 230">
                  <a:extLst>
                    <a:ext uri="{FF2B5EF4-FFF2-40B4-BE49-F238E27FC236}">
                      <a16:creationId xmlns:a16="http://schemas.microsoft.com/office/drawing/2014/main" id="{1DAB8839-9697-8F46-892B-9FAAF9E67C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866041" y="1469524"/>
                  <a:ext cx="2053085" cy="388189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FE35A372-E2CC-C446-8D72-9199D234783B}"/>
                    </a:ext>
                  </a:extLst>
                </p:cNvPr>
                <p:cNvSpPr/>
                <p:nvPr/>
              </p:nvSpPr>
              <p:spPr>
                <a:xfrm rot="5400000">
                  <a:off x="6952914" y="1469526"/>
                  <a:ext cx="2053089" cy="38818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altLang="zh-CN" sz="11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1 ConvNorm</a:t>
                  </a:r>
                </a:p>
              </p:txBody>
            </p:sp>
          </mc:Choice>
          <mc:Fallback xmlns="">
            <p:sp>
              <p:nvSpPr>
                <p:cNvPr id="232" name="Rounded Rectangle 231">
                  <a:extLst>
                    <a:ext uri="{FF2B5EF4-FFF2-40B4-BE49-F238E27FC236}">
                      <a16:creationId xmlns:a16="http://schemas.microsoft.com/office/drawing/2014/main" id="{FE35A372-E2CC-C446-8D72-9199D23478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952914" y="1469526"/>
                  <a:ext cx="2053089" cy="388189"/>
                </a:xfrm>
                <a:prstGeom prst="roundRect">
                  <a:avLst/>
                </a:prstGeom>
                <a:blipFill>
                  <a:blip r:embed="rId9"/>
                  <a:stretch>
                    <a:fillRect l="-4000"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F9C3DDC5-1E02-3744-BB37-BD8BE23BE1F3}"/>
                    </a:ext>
                  </a:extLst>
                </p:cNvPr>
                <p:cNvSpPr/>
                <p:nvPr/>
              </p:nvSpPr>
              <p:spPr>
                <a:xfrm rot="5400000">
                  <a:off x="6414372" y="1469526"/>
                  <a:ext cx="2053089" cy="38818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altLang="zh-CN" sz="11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1 ConvNorm </a:t>
                  </a:r>
                  <a14:m>
                    <m:oMath xmlns:m="http://schemas.openxmlformats.org/officeDocument/2006/math">
                      <m:r>
                        <a:rPr lang="en-US" sz="11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×4</m:t>
                      </m:r>
                    </m:oMath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3" name="Rounded Rectangle 232">
                  <a:extLst>
                    <a:ext uri="{FF2B5EF4-FFF2-40B4-BE49-F238E27FC236}">
                      <a16:creationId xmlns:a16="http://schemas.microsoft.com/office/drawing/2014/main" id="{F9C3DDC5-1E02-3744-BB37-BD8BE23BE1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414372" y="1469526"/>
                  <a:ext cx="2053089" cy="388189"/>
                </a:xfrm>
                <a:prstGeom prst="roundRect">
                  <a:avLst/>
                </a:prstGeom>
                <a:blipFill>
                  <a:blip r:embed="rId10"/>
                  <a:stretch>
                    <a:fillRect l="-4000"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59D4BA04-4F28-3442-95F9-7A01A0C0BDFC}"/>
                </a:ext>
              </a:extLst>
            </p:cNvPr>
            <p:cNvSpPr/>
            <p:nvPr/>
          </p:nvSpPr>
          <p:spPr>
            <a:xfrm rot="5400000">
              <a:off x="4237710" y="925774"/>
              <a:ext cx="988068" cy="38819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Times" pitchFamily="2" charset="0"/>
                  <a:ea typeface="等线" panose="02010600030101010101" pitchFamily="2" charset="-122"/>
                  <a:cs typeface="Times New Roman" panose="02020603050405020304" pitchFamily="18" charset="0"/>
                </a:rPr>
                <a:t>Up1</a:t>
              </a: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CE769091-897A-9048-AAFE-94E21516D317}"/>
                </a:ext>
              </a:extLst>
            </p:cNvPr>
            <p:cNvSpPr/>
            <p:nvPr/>
          </p:nvSpPr>
          <p:spPr>
            <a:xfrm rot="5400000">
              <a:off x="3400878" y="2317087"/>
              <a:ext cx="3746556" cy="38818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Times" pitchFamily="2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Concatenate</a:t>
              </a: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ounded Rectangle 53">
                  <a:extLst>
                    <a:ext uri="{FF2B5EF4-FFF2-40B4-BE49-F238E27FC236}">
                      <a16:creationId xmlns:a16="http://schemas.microsoft.com/office/drawing/2014/main" id="{163F5760-A09C-B54F-B33D-451935830A10}"/>
                    </a:ext>
                  </a:extLst>
                </p:cNvPr>
                <p:cNvSpPr/>
                <p:nvPr/>
              </p:nvSpPr>
              <p:spPr>
                <a:xfrm>
                  <a:off x="1833613" y="318085"/>
                  <a:ext cx="6771112" cy="388189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:r>
                    <a:rPr lang="en-US" altLang="zh-CN" sz="105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512   32</a:t>
                  </a:r>
                  <a14:m>
                    <m:oMath xmlns:m="http://schemas.openxmlformats.org/officeDocument/2006/math">
                      <m:r>
                        <a:rPr lang="en-US" altLang="zh-CN" sz="105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</m:oMath>
                  </a14:m>
                  <a:r>
                    <a:rPr lang="en-US" altLang="zh-CN" sz="105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2                                                   320      512    1024      80       512       80</a:t>
                  </a:r>
                  <a:endParaRPr lang="en-US" sz="105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6" name="Rounded Rectangle 235">
                  <a:extLst>
                    <a:ext uri="{FF2B5EF4-FFF2-40B4-BE49-F238E27FC236}">
                      <a16:creationId xmlns:a16="http://schemas.microsoft.com/office/drawing/2014/main" id="{163F5760-A09C-B54F-B33D-451935830A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613" y="318085"/>
                  <a:ext cx="6771112" cy="388189"/>
                </a:xfrm>
                <a:prstGeom prst="roundRect">
                  <a:avLst/>
                </a:prstGeom>
                <a:blipFill>
                  <a:blip r:embed="rId11"/>
                  <a:stretch>
                    <a:fillRect b="-9091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7926BAB-82C6-1748-97C5-9ADCF7191584}"/>
                </a:ext>
              </a:extLst>
            </p:cNvPr>
            <p:cNvSpPr/>
            <p:nvPr/>
          </p:nvSpPr>
          <p:spPr>
            <a:xfrm>
              <a:off x="1859683" y="4330296"/>
              <a:ext cx="6490878" cy="38818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altLang="zh-CN" sz="1050" kern="0" dirty="0">
                  <a:solidFill>
                    <a:prstClr val="black"/>
                  </a:solidFill>
                  <a:latin typeface="Times" pitchFamily="2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768                  256                                                                           80</a:t>
              </a:r>
              <a:endParaRPr lang="en-US" sz="105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1D18BAC-7418-0B48-9E35-94FA85D86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2822" t="19548" r="9896" b="19666"/>
            <a:stretch/>
          </p:blipFill>
          <p:spPr>
            <a:xfrm rot="16200000">
              <a:off x="8332484" y="1240326"/>
              <a:ext cx="1656658" cy="868680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44CEED1-9905-3C4F-9D1F-434C71781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12553" t="18930" r="9971" b="19358"/>
            <a:stretch/>
          </p:blipFill>
          <p:spPr>
            <a:xfrm rot="16200000">
              <a:off x="-271904" y="1210741"/>
              <a:ext cx="1627810" cy="852619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7A3D2FC1-A33C-D249-99A9-49140AB4F99D}"/>
                    </a:ext>
                  </a:extLst>
                </p:cNvPr>
                <p:cNvSpPr/>
                <p:nvPr/>
              </p:nvSpPr>
              <p:spPr>
                <a:xfrm rot="5400000">
                  <a:off x="1236030" y="1981204"/>
                  <a:ext cx="653860" cy="388189"/>
                </a:xfrm>
                <a:prstGeom prst="round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</m:e>
                        </m:d>
                      </m:oMath>
                    </m:oMathPara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0" name="Rounded Rectangle 239">
                  <a:extLst>
                    <a:ext uri="{FF2B5EF4-FFF2-40B4-BE49-F238E27FC236}">
                      <a16:creationId xmlns:a16="http://schemas.microsoft.com/office/drawing/2014/main" id="{7A3D2FC1-A33C-D249-99A9-49140AB4F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236030" y="1981204"/>
                  <a:ext cx="653860" cy="388189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7ACB9B4-CD03-C14F-8690-E0F826B978FA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>
              <a:off x="1757055" y="2175299"/>
              <a:ext cx="19815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6641D02-9782-0741-8D7F-E0B01BB3B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2398" t="19013" r="9883" b="19408"/>
            <a:stretch/>
          </p:blipFill>
          <p:spPr>
            <a:xfrm rot="16200000">
              <a:off x="-262950" y="3214236"/>
              <a:ext cx="1605141" cy="847862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8211783-22CD-F942-B333-E8FF64B57CE2}"/>
                </a:ext>
              </a:extLst>
            </p:cNvPr>
            <p:cNvCxnSpPr>
              <a:cxnSpLocks/>
              <a:stCxn id="60" idx="2"/>
              <a:endCxn id="44" idx="2"/>
            </p:cNvCxnSpPr>
            <p:nvPr/>
          </p:nvCxnSpPr>
          <p:spPr>
            <a:xfrm flipV="1">
              <a:off x="963552" y="3637611"/>
              <a:ext cx="986725" cy="5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586EA8CA-E497-334F-B860-3F60D12EC74A}"/>
                </a:ext>
              </a:extLst>
            </p:cNvPr>
            <p:cNvSpPr/>
            <p:nvPr/>
          </p:nvSpPr>
          <p:spPr>
            <a:xfrm>
              <a:off x="1200051" y="327934"/>
              <a:ext cx="565610" cy="38818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D184B2A1-B26C-644F-90EF-DACAE9DC1B4A}"/>
                </a:ext>
              </a:extLst>
            </p:cNvPr>
            <p:cNvSpPr/>
            <p:nvPr/>
          </p:nvSpPr>
          <p:spPr>
            <a:xfrm>
              <a:off x="1197977" y="4242025"/>
              <a:ext cx="565610" cy="38818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(b)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498EA931-37D4-5949-819F-8F8FF4E1A2BE}"/>
                </a:ext>
              </a:extLst>
            </p:cNvPr>
            <p:cNvSpPr/>
            <p:nvPr/>
          </p:nvSpPr>
          <p:spPr>
            <a:xfrm>
              <a:off x="5380342" y="4255129"/>
              <a:ext cx="565264" cy="38818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(c)</a:t>
              </a:r>
            </a:p>
          </p:txBody>
        </p:sp>
        <p:pic>
          <p:nvPicPr>
            <p:cNvPr id="65" name="Picture 6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57B6FF8-4F12-0845-A971-A1469EF6E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ysClr val="windowText" lastClr="000000">
                  <a:tint val="45000"/>
                  <a:satMod val="400000"/>
                </a:sysClr>
              </a:duotone>
            </a:blip>
            <a:srcRect l="13558" t="14129" r="10627" b="15750"/>
            <a:stretch/>
          </p:blipFill>
          <p:spPr>
            <a:xfrm rot="5400000">
              <a:off x="10792151" y="1394176"/>
              <a:ext cx="1609228" cy="5735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ounded Rectangle 65">
                  <a:extLst>
                    <a:ext uri="{FF2B5EF4-FFF2-40B4-BE49-F238E27FC236}">
                      <a16:creationId xmlns:a16="http://schemas.microsoft.com/office/drawing/2014/main" id="{9846725B-2471-4241-94DC-1EB5B4AE1977}"/>
                    </a:ext>
                  </a:extLst>
                </p:cNvPr>
                <p:cNvSpPr/>
                <p:nvPr/>
              </p:nvSpPr>
              <p:spPr>
                <a:xfrm>
                  <a:off x="282723" y="372130"/>
                  <a:ext cx="565610" cy="388189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8" name="Rounded Rectangle 247">
                  <a:extLst>
                    <a:ext uri="{FF2B5EF4-FFF2-40B4-BE49-F238E27FC236}">
                      <a16:creationId xmlns:a16="http://schemas.microsoft.com/office/drawing/2014/main" id="{9846725B-2471-4241-94DC-1EB5B4AE19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3" y="372130"/>
                  <a:ext cx="565610" cy="388189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>
                  <a:extLst>
                    <a:ext uri="{FF2B5EF4-FFF2-40B4-BE49-F238E27FC236}">
                      <a16:creationId xmlns:a16="http://schemas.microsoft.com/office/drawing/2014/main" id="{CDB563FA-7516-1B4F-A76D-FA95C3E5E290}"/>
                    </a:ext>
                  </a:extLst>
                </p:cNvPr>
                <p:cNvSpPr/>
                <p:nvPr/>
              </p:nvSpPr>
              <p:spPr>
                <a:xfrm>
                  <a:off x="282723" y="2466532"/>
                  <a:ext cx="565610" cy="388189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9" name="Rounded Rectangle 248">
                  <a:extLst>
                    <a:ext uri="{FF2B5EF4-FFF2-40B4-BE49-F238E27FC236}">
                      <a16:creationId xmlns:a16="http://schemas.microsoft.com/office/drawing/2014/main" id="{CDB563FA-7516-1B4F-A76D-FA95C3E5E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23" y="2466532"/>
                  <a:ext cx="565610" cy="388189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7DEE7D69-0566-3140-97D7-D1F35C3B03DC}"/>
                    </a:ext>
                  </a:extLst>
                </p:cNvPr>
                <p:cNvSpPr/>
                <p:nvPr/>
              </p:nvSpPr>
              <p:spPr>
                <a:xfrm>
                  <a:off x="8785523" y="389950"/>
                  <a:ext cx="565610" cy="388189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1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1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1→2</m:t>
                            </m:r>
                          </m:sub>
                        </m:sSub>
                      </m:oMath>
                    </m:oMathPara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0" name="Rounded Rectangle 249">
                  <a:extLst>
                    <a:ext uri="{FF2B5EF4-FFF2-40B4-BE49-F238E27FC236}">
                      <a16:creationId xmlns:a16="http://schemas.microsoft.com/office/drawing/2014/main" id="{7DEE7D69-0566-3140-97D7-D1F35C3B03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5523" y="389950"/>
                  <a:ext cx="565610" cy="388189"/>
                </a:xfrm>
                <a:prstGeom prst="roundRect">
                  <a:avLst/>
                </a:prstGeom>
                <a:blipFill>
                  <a:blip r:embed="rId19"/>
                  <a:stretch>
                    <a:fillRect r="-3030"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7F87EF0C-0013-F149-A115-F1FE9F5B3329}"/>
                </a:ext>
              </a:extLst>
            </p:cNvPr>
            <p:cNvSpPr/>
            <p:nvPr/>
          </p:nvSpPr>
          <p:spPr>
            <a:xfrm rot="5400000">
              <a:off x="2816925" y="925773"/>
              <a:ext cx="988067" cy="38818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Down1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DD05BAD-BB45-444B-AE21-EF5BE18481F6}"/>
                </a:ext>
              </a:extLst>
            </p:cNvPr>
            <p:cNvCxnSpPr>
              <a:cxnSpLocks/>
            </p:cNvCxnSpPr>
            <p:nvPr/>
          </p:nvCxnSpPr>
          <p:spPr>
            <a:xfrm>
              <a:off x="2863207" y="877950"/>
              <a:ext cx="253658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arrow" w="med" len="med"/>
            </a:ln>
            <a:effectLst/>
          </p:spPr>
        </p:cxn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85D8AC97-E6C8-9D46-AED1-17FC1C5A8099}"/>
                </a:ext>
              </a:extLst>
            </p:cNvPr>
            <p:cNvSpPr/>
            <p:nvPr/>
          </p:nvSpPr>
          <p:spPr>
            <a:xfrm rot="5400000">
              <a:off x="2811503" y="1986349"/>
              <a:ext cx="988067" cy="38818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Down2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9E6B536C-153C-0745-BC27-495308A1EE0E}"/>
                </a:ext>
              </a:extLst>
            </p:cNvPr>
            <p:cNvSpPr/>
            <p:nvPr/>
          </p:nvSpPr>
          <p:spPr>
            <a:xfrm rot="5400000">
              <a:off x="1988873" y="3464333"/>
              <a:ext cx="1452066" cy="38818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Last Output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BA200A2-264A-B445-ABAB-E00E5B8DDD4B}"/>
                </a:ext>
              </a:extLst>
            </p:cNvPr>
            <p:cNvCxnSpPr>
              <a:cxnSpLocks/>
            </p:cNvCxnSpPr>
            <p:nvPr/>
          </p:nvCxnSpPr>
          <p:spPr>
            <a:xfrm>
              <a:off x="2936672" y="2414119"/>
              <a:ext cx="17477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F355DD00-931D-4A48-9F56-273AAC1FA65D}"/>
                    </a:ext>
                  </a:extLst>
                </p:cNvPr>
                <p:cNvSpPr/>
                <p:nvPr/>
              </p:nvSpPr>
              <p:spPr>
                <a:xfrm>
                  <a:off x="3798724" y="934105"/>
                  <a:ext cx="565610" cy="388189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1→</m:t>
                            </m:r>
                          </m:sub>
                        </m:sSub>
                      </m:oMath>
                    </m:oMathPara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6" name="Rounded Rectangle 255">
                  <a:extLst>
                    <a:ext uri="{FF2B5EF4-FFF2-40B4-BE49-F238E27FC236}">
                      <a16:creationId xmlns:a16="http://schemas.microsoft.com/office/drawing/2014/main" id="{F355DD00-931D-4A48-9F56-273AAC1FA6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724" y="934105"/>
                  <a:ext cx="565610" cy="388189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F253B95-5244-054A-AA56-A8E6DA50C481}"/>
                </a:ext>
              </a:extLst>
            </p:cNvPr>
            <p:cNvCxnSpPr>
              <a:cxnSpLocks/>
              <a:stCxn id="69" idx="0"/>
            </p:cNvCxnSpPr>
            <p:nvPr/>
          </p:nvCxnSpPr>
          <p:spPr>
            <a:xfrm>
              <a:off x="3505053" y="1119868"/>
              <a:ext cx="374441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5C03419-F5F9-E64A-8130-80FD307DD711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4205155" y="1119870"/>
              <a:ext cx="33249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9E7C3254-1DD2-1846-822A-1DF71B63DB47}"/>
                </a:ext>
              </a:extLst>
            </p:cNvPr>
            <p:cNvSpPr/>
            <p:nvPr/>
          </p:nvSpPr>
          <p:spPr>
            <a:xfrm rot="5400000">
              <a:off x="4231471" y="1986348"/>
              <a:ext cx="988067" cy="38819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Times" pitchFamily="2" charset="0"/>
                  <a:ea typeface="等线" panose="02010600030101010101" pitchFamily="2" charset="-122"/>
                  <a:cs typeface="Times New Roman" panose="02020603050405020304" pitchFamily="18" charset="0"/>
                </a:rPr>
                <a:t>Up2</a:t>
              </a: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8602538E-7814-EB45-AC9D-6BBB197DA203}"/>
                    </a:ext>
                  </a:extLst>
                </p:cNvPr>
                <p:cNvSpPr/>
                <p:nvPr/>
              </p:nvSpPr>
              <p:spPr>
                <a:xfrm>
                  <a:off x="3776118" y="2015942"/>
                  <a:ext cx="565610" cy="388189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1←</m:t>
                            </m:r>
                          </m:sub>
                        </m:sSub>
                      </m:oMath>
                    </m:oMathPara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0" name="Rounded Rectangle 259">
                  <a:extLst>
                    <a:ext uri="{FF2B5EF4-FFF2-40B4-BE49-F238E27FC236}">
                      <a16:creationId xmlns:a16="http://schemas.microsoft.com/office/drawing/2014/main" id="{8602538E-7814-EB45-AC9D-6BBB197DA2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6118" y="2015942"/>
                  <a:ext cx="565610" cy="388189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487268-CB86-1F49-8BE6-74F88826D5E5}"/>
                </a:ext>
              </a:extLst>
            </p:cNvPr>
            <p:cNvCxnSpPr>
              <a:cxnSpLocks/>
            </p:cNvCxnSpPr>
            <p:nvPr/>
          </p:nvCxnSpPr>
          <p:spPr>
            <a:xfrm>
              <a:off x="3505053" y="2208496"/>
              <a:ext cx="36576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398A254-DE8B-8B4C-BAB7-A08327865836}"/>
                </a:ext>
              </a:extLst>
            </p:cNvPr>
            <p:cNvCxnSpPr>
              <a:cxnSpLocks/>
            </p:cNvCxnSpPr>
            <p:nvPr/>
          </p:nvCxnSpPr>
          <p:spPr>
            <a:xfrm>
              <a:off x="4178220" y="2208496"/>
              <a:ext cx="36576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4F98A5F0-46F7-A042-B77D-5FD4EEF968A1}"/>
                </a:ext>
              </a:extLst>
            </p:cNvPr>
            <p:cNvSpPr/>
            <p:nvPr/>
          </p:nvSpPr>
          <p:spPr>
            <a:xfrm rot="5400000">
              <a:off x="4006659" y="3461050"/>
              <a:ext cx="1445500" cy="38818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Times" pitchFamily="2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Copy</a:t>
              </a: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ounded Rectangle 81">
                  <a:extLst>
                    <a:ext uri="{FF2B5EF4-FFF2-40B4-BE49-F238E27FC236}">
                      <a16:creationId xmlns:a16="http://schemas.microsoft.com/office/drawing/2014/main" id="{E59EC857-814E-304E-87D5-30BBAD35A2B4}"/>
                    </a:ext>
                  </a:extLst>
                </p:cNvPr>
                <p:cNvSpPr/>
                <p:nvPr/>
              </p:nvSpPr>
              <p:spPr>
                <a:xfrm>
                  <a:off x="3763759" y="3482532"/>
                  <a:ext cx="565610" cy="388189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1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4" name="Rounded Rectangle 263">
                  <a:extLst>
                    <a:ext uri="{FF2B5EF4-FFF2-40B4-BE49-F238E27FC236}">
                      <a16:creationId xmlns:a16="http://schemas.microsoft.com/office/drawing/2014/main" id="{E59EC857-814E-304E-87D5-30BBAD35A2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759" y="3482532"/>
                  <a:ext cx="565610" cy="388189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F22D5DB-5832-734D-B621-D8823DFAD4CC}"/>
                </a:ext>
              </a:extLst>
            </p:cNvPr>
            <p:cNvCxnSpPr>
              <a:cxnSpLocks/>
            </p:cNvCxnSpPr>
            <p:nvPr/>
          </p:nvCxnSpPr>
          <p:spPr>
            <a:xfrm>
              <a:off x="3519588" y="3675086"/>
              <a:ext cx="36576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2942814-BB71-3640-A8E0-5213A942DE74}"/>
                </a:ext>
              </a:extLst>
            </p:cNvPr>
            <p:cNvCxnSpPr>
              <a:cxnSpLocks/>
            </p:cNvCxnSpPr>
            <p:nvPr/>
          </p:nvCxnSpPr>
          <p:spPr>
            <a:xfrm>
              <a:off x="4179308" y="3675086"/>
              <a:ext cx="36576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96D73D-8A91-2C4B-9CCD-6648016B15EB}"/>
                </a:ext>
              </a:extLst>
            </p:cNvPr>
            <p:cNvCxnSpPr>
              <a:cxnSpLocks/>
              <a:stCxn id="50" idx="0"/>
            </p:cNvCxnSpPr>
            <p:nvPr/>
          </p:nvCxnSpPr>
          <p:spPr>
            <a:xfrm>
              <a:off x="8173553" y="1663621"/>
              <a:ext cx="545528" cy="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F4510AD-4483-4948-9994-591FAC2F986C}"/>
                </a:ext>
              </a:extLst>
            </p:cNvPr>
            <p:cNvGrpSpPr/>
            <p:nvPr/>
          </p:nvGrpSpPr>
          <p:grpSpPr>
            <a:xfrm>
              <a:off x="8234978" y="1473593"/>
              <a:ext cx="344529" cy="379988"/>
              <a:chOff x="5477352" y="2816795"/>
              <a:chExt cx="344529" cy="379988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759ABA3C-C521-6043-A75C-2A556A5A5F8D}"/>
                  </a:ext>
                </a:extLst>
              </p:cNvPr>
              <p:cNvSpPr/>
              <p:nvPr/>
            </p:nvSpPr>
            <p:spPr>
              <a:xfrm>
                <a:off x="5534150" y="2896124"/>
                <a:ext cx="228600" cy="2286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CB84279E-5500-C94E-85D3-0A51ABCB7364}"/>
                  </a:ext>
                </a:extLst>
              </p:cNvPr>
              <p:cNvSpPr txBox="1"/>
              <p:nvPr/>
            </p:nvSpPr>
            <p:spPr>
              <a:xfrm>
                <a:off x="5477352" y="2816795"/>
                <a:ext cx="344529" cy="37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100" kern="0" dirty="0">
                    <a:solidFill>
                      <a:prstClr val="black"/>
                    </a:solidFill>
                    <a:latin typeface="Times" pitchFamily="2" charset="0"/>
                  </a:rPr>
                  <a:t>+</a:t>
                </a: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EB21E66-5079-0145-8035-A9C404AF2F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1675" y="1781522"/>
              <a:ext cx="0" cy="97636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>
                  <a:extLst>
                    <a:ext uri="{FF2B5EF4-FFF2-40B4-BE49-F238E27FC236}">
                      <a16:creationId xmlns:a16="http://schemas.microsoft.com/office/drawing/2014/main" id="{3829767F-F500-E344-BFF1-54BEF0A60F1E}"/>
                    </a:ext>
                  </a:extLst>
                </p:cNvPr>
                <p:cNvSpPr/>
                <p:nvPr/>
              </p:nvSpPr>
              <p:spPr>
                <a:xfrm rot="5400000">
                  <a:off x="9032778" y="1462460"/>
                  <a:ext cx="2035848" cy="38818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altLang="zh-CN" sz="1100" kern="0" dirty="0">
                      <a:solidFill>
                        <a:prstClr val="black"/>
                      </a:solidFill>
                      <a:latin typeface="Times" pitchFamily="2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Deconv</a:t>
                  </a:r>
                  <a:r>
                    <a:rPr lang="en-US" sz="1100" kern="0" dirty="0">
                      <a:solidFill>
                        <a:prstClr val="black"/>
                      </a:solidFill>
                      <a:latin typeface="Times" pitchFamily="2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100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sz="1100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a14:m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2" name="Rounded Rectangle 271">
                  <a:extLst>
                    <a:ext uri="{FF2B5EF4-FFF2-40B4-BE49-F238E27FC236}">
                      <a16:creationId xmlns:a16="http://schemas.microsoft.com/office/drawing/2014/main" id="{3829767F-F500-E344-BFF1-54BEF0A60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032778" y="1462460"/>
                  <a:ext cx="2035848" cy="388189"/>
                </a:xfrm>
                <a:prstGeom prst="round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6A6C4853-BD06-464D-9D9C-33207204C6F6}"/>
                </a:ext>
              </a:extLst>
            </p:cNvPr>
            <p:cNvSpPr/>
            <p:nvPr/>
          </p:nvSpPr>
          <p:spPr>
            <a:xfrm rot="5400000">
              <a:off x="9567933" y="1455069"/>
              <a:ext cx="2035848" cy="38818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00" kern="0" dirty="0" err="1">
                  <a:solidFill>
                    <a:prstClr val="black"/>
                  </a:solidFill>
                  <a:latin typeface="Times" pitchFamily="2" charset="0"/>
                  <a:ea typeface="等线" panose="02010600030101010101" pitchFamily="2" charset="-122"/>
                  <a:cs typeface="Times New Roman" panose="02020603050405020304" pitchFamily="18" charset="0"/>
                </a:rPr>
                <a:t>WaveNet</a:t>
              </a: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90998A2-BCC1-0C4E-B8D3-F9F6DB883899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>
              <a:off x="954970" y="2175299"/>
              <a:ext cx="41389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D97924D-B518-DE46-B391-DACA5EB3D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486" y="1116657"/>
              <a:ext cx="986725" cy="5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A90D289-8997-AA49-9D08-4688AF00B9DE}"/>
                </a:ext>
              </a:extLst>
            </p:cNvPr>
            <p:cNvCxnSpPr>
              <a:cxnSpLocks/>
            </p:cNvCxnSpPr>
            <p:nvPr/>
          </p:nvCxnSpPr>
          <p:spPr>
            <a:xfrm>
              <a:off x="9595153" y="1668238"/>
              <a:ext cx="26004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8EE8288-D1C5-B646-80CF-6921D68301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95303" y="1686410"/>
              <a:ext cx="47289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CA78F1E-F7E9-A444-9B1F-A5CD17937409}"/>
                </a:ext>
              </a:extLst>
            </p:cNvPr>
            <p:cNvGrpSpPr/>
            <p:nvPr/>
          </p:nvGrpSpPr>
          <p:grpSpPr>
            <a:xfrm>
              <a:off x="5888738" y="2945157"/>
              <a:ext cx="6117626" cy="1698162"/>
              <a:chOff x="5888738" y="2819955"/>
              <a:chExt cx="6658018" cy="1823364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185" name="Rounded Rectangle 184">
                <a:extLst>
                  <a:ext uri="{FF2B5EF4-FFF2-40B4-BE49-F238E27FC236}">
                    <a16:creationId xmlns:a16="http://schemas.microsoft.com/office/drawing/2014/main" id="{A0BF7B10-1C78-3A40-A0E6-62F4919BC466}"/>
                  </a:ext>
                </a:extLst>
              </p:cNvPr>
              <p:cNvSpPr/>
              <p:nvPr/>
            </p:nvSpPr>
            <p:spPr>
              <a:xfrm rot="5400000">
                <a:off x="6633464" y="2088333"/>
                <a:ext cx="1810260" cy="3299711"/>
              </a:xfrm>
              <a:prstGeom prst="roundRect">
                <a:avLst>
                  <a:gd name="adj" fmla="val 10030"/>
                </a:avLst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Rounded Rectangle 185">
                <a:extLst>
                  <a:ext uri="{FF2B5EF4-FFF2-40B4-BE49-F238E27FC236}">
                    <a16:creationId xmlns:a16="http://schemas.microsoft.com/office/drawing/2014/main" id="{0C7BB404-2925-9847-8EBD-3A4CC4741694}"/>
                  </a:ext>
                </a:extLst>
              </p:cNvPr>
              <p:cNvSpPr/>
              <p:nvPr/>
            </p:nvSpPr>
            <p:spPr>
              <a:xfrm rot="5400000">
                <a:off x="9991771" y="2075229"/>
                <a:ext cx="1810260" cy="3299711"/>
              </a:xfrm>
              <a:prstGeom prst="roundRect">
                <a:avLst>
                  <a:gd name="adj" fmla="val 10030"/>
                </a:avLst>
              </a:prstGeom>
              <a:grp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B1D8DFB-2939-574D-AE7F-0C11DBFCB174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6892583" y="2690161"/>
              <a:ext cx="0" cy="6773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44344B0-E09B-6943-8D01-4147FC59D8CE}"/>
                </a:ext>
              </a:extLst>
            </p:cNvPr>
            <p:cNvCxnSpPr>
              <a:cxnSpLocks/>
            </p:cNvCxnSpPr>
            <p:nvPr/>
          </p:nvCxnSpPr>
          <p:spPr>
            <a:xfrm>
              <a:off x="6892586" y="2757891"/>
              <a:ext cx="153253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92C749EE-DE35-A940-9323-9F9B31379147}"/>
                </a:ext>
              </a:extLst>
            </p:cNvPr>
            <p:cNvSpPr/>
            <p:nvPr/>
          </p:nvSpPr>
          <p:spPr>
            <a:xfrm rot="5400000">
              <a:off x="6282593" y="3463406"/>
              <a:ext cx="988067" cy="38818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Down1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3149A3-B450-4C4D-BFA2-FD2B28E3DDFD}"/>
                </a:ext>
              </a:extLst>
            </p:cNvPr>
            <p:cNvGrpSpPr/>
            <p:nvPr/>
          </p:nvGrpSpPr>
          <p:grpSpPr>
            <a:xfrm>
              <a:off x="6007595" y="3091698"/>
              <a:ext cx="490631" cy="1122659"/>
              <a:chOff x="6292536" y="4783981"/>
              <a:chExt cx="345057" cy="763436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E47D41B3-3786-CA46-8C25-10E8E537C79D}"/>
                  </a:ext>
                </a:extLst>
              </p:cNvPr>
              <p:cNvSpPr/>
              <p:nvPr/>
            </p:nvSpPr>
            <p:spPr>
              <a:xfrm>
                <a:off x="6292536" y="478398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937EF0C7-AB5E-0848-B794-C570868B7DFC}"/>
                  </a:ext>
                </a:extLst>
              </p:cNvPr>
              <p:cNvSpPr/>
              <p:nvPr/>
            </p:nvSpPr>
            <p:spPr>
              <a:xfrm>
                <a:off x="6292536" y="490187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8C4C9008-EF5C-C94B-85BE-24CF88627122}"/>
                  </a:ext>
                </a:extLst>
              </p:cNvPr>
              <p:cNvSpPr/>
              <p:nvPr/>
            </p:nvSpPr>
            <p:spPr>
              <a:xfrm>
                <a:off x="6292536" y="5019769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1C6B22A-D01A-D541-99C7-7E38AF2C2320}"/>
                  </a:ext>
                </a:extLst>
              </p:cNvPr>
              <p:cNvSpPr/>
              <p:nvPr/>
            </p:nvSpPr>
            <p:spPr>
              <a:xfrm>
                <a:off x="6292536" y="5137663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5F4454F8-DE7A-8344-AFDE-C5AEC981EAD2}"/>
                  </a:ext>
                </a:extLst>
              </p:cNvPr>
              <p:cNvSpPr/>
              <p:nvPr/>
            </p:nvSpPr>
            <p:spPr>
              <a:xfrm>
                <a:off x="6292536" y="5255557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BD9D7395-1AD0-534A-9B9B-2B0F28A290EE}"/>
                  </a:ext>
                </a:extLst>
              </p:cNvPr>
              <p:cNvSpPr/>
              <p:nvPr/>
            </p:nvSpPr>
            <p:spPr>
              <a:xfrm>
                <a:off x="6292536" y="537345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4A5816DC-04F3-B440-A9B7-8DE511AFF823}"/>
                  </a:ext>
                </a:extLst>
              </p:cNvPr>
              <p:cNvSpPr/>
              <p:nvPr/>
            </p:nvSpPr>
            <p:spPr>
              <a:xfrm>
                <a:off x="6292536" y="549134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</p:grp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C12D636-9A07-3E45-B789-F2019F5935C6}"/>
                </a:ext>
              </a:extLst>
            </p:cNvPr>
            <p:cNvSpPr/>
            <p:nvPr/>
          </p:nvSpPr>
          <p:spPr>
            <a:xfrm rot="5400000">
              <a:off x="7354856" y="3455949"/>
              <a:ext cx="988068" cy="38819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Times" pitchFamily="2" charset="0"/>
                  <a:ea typeface="等线" panose="02010600030101010101" pitchFamily="2" charset="-122"/>
                  <a:cs typeface="Times New Roman" panose="02020603050405020304" pitchFamily="18" charset="0"/>
                </a:rPr>
                <a:t>Up1</a:t>
              </a: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5D5ACC1-5D28-8E4C-BD0E-C1BB655F22A7}"/>
                </a:ext>
              </a:extLst>
            </p:cNvPr>
            <p:cNvGrpSpPr/>
            <p:nvPr/>
          </p:nvGrpSpPr>
          <p:grpSpPr>
            <a:xfrm>
              <a:off x="7065285" y="3093501"/>
              <a:ext cx="490631" cy="1122659"/>
              <a:chOff x="6292536" y="4783981"/>
              <a:chExt cx="345057" cy="763436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CD82B6E0-52D6-4B4E-8418-3FF6C5E28DFB}"/>
                  </a:ext>
                </a:extLst>
              </p:cNvPr>
              <p:cNvSpPr/>
              <p:nvPr/>
            </p:nvSpPr>
            <p:spPr>
              <a:xfrm>
                <a:off x="6292536" y="478398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0F1ECC0-9283-AF4E-999C-5B81ECD02D04}"/>
                  </a:ext>
                </a:extLst>
              </p:cNvPr>
              <p:cNvSpPr/>
              <p:nvPr/>
            </p:nvSpPr>
            <p:spPr>
              <a:xfrm>
                <a:off x="6292536" y="490187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FAD398B-10DB-B54E-B165-CACC7560B0EB}"/>
                  </a:ext>
                </a:extLst>
              </p:cNvPr>
              <p:cNvSpPr/>
              <p:nvPr/>
            </p:nvSpPr>
            <p:spPr>
              <a:xfrm>
                <a:off x="6292536" y="5019769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0E501353-9476-9840-BCEE-7AF569486F70}"/>
                  </a:ext>
                </a:extLst>
              </p:cNvPr>
              <p:cNvSpPr/>
              <p:nvPr/>
            </p:nvSpPr>
            <p:spPr>
              <a:xfrm>
                <a:off x="6292536" y="5137663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944F7EB-8D87-D343-B628-70796D879126}"/>
                  </a:ext>
                </a:extLst>
              </p:cNvPr>
              <p:cNvSpPr/>
              <p:nvPr/>
            </p:nvSpPr>
            <p:spPr>
              <a:xfrm>
                <a:off x="6292536" y="5255557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A464A953-03D7-594E-8AEA-A4E3B972030B}"/>
                  </a:ext>
                </a:extLst>
              </p:cNvPr>
              <p:cNvSpPr/>
              <p:nvPr/>
            </p:nvSpPr>
            <p:spPr>
              <a:xfrm>
                <a:off x="6292536" y="537345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BB61E687-1798-EF42-B797-FE13559DD6B9}"/>
                  </a:ext>
                </a:extLst>
              </p:cNvPr>
              <p:cNvSpPr/>
              <p:nvPr/>
            </p:nvSpPr>
            <p:spPr>
              <a:xfrm>
                <a:off x="6292536" y="549134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59FC3D5-154C-834F-8DF7-0454EE8FF543}"/>
                </a:ext>
              </a:extLst>
            </p:cNvPr>
            <p:cNvSpPr/>
            <p:nvPr/>
          </p:nvSpPr>
          <p:spPr>
            <a:xfrm>
              <a:off x="7049356" y="3039870"/>
              <a:ext cx="598432" cy="335691"/>
            </a:xfrm>
            <a:prstGeom prst="rect">
              <a:avLst/>
            </a:prstGeom>
            <a:solidFill>
              <a:sysClr val="window" lastClr="FFFFFF">
                <a:lumMod val="95000"/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Times" pitchFamily="2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F0D1D4E-1999-0941-8508-889974B88C87}"/>
                </a:ext>
              </a:extLst>
            </p:cNvPr>
            <p:cNvSpPr/>
            <p:nvPr/>
          </p:nvSpPr>
          <p:spPr>
            <a:xfrm>
              <a:off x="7031459" y="3591245"/>
              <a:ext cx="598432" cy="335691"/>
            </a:xfrm>
            <a:prstGeom prst="rect">
              <a:avLst/>
            </a:prstGeom>
            <a:solidFill>
              <a:sysClr val="window" lastClr="FFFFFF">
                <a:lumMod val="95000"/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Times" pitchFamily="2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DE11893-38F9-7149-A533-A4A9C71DF259}"/>
                </a:ext>
              </a:extLst>
            </p:cNvPr>
            <p:cNvGrpSpPr/>
            <p:nvPr/>
          </p:nvGrpSpPr>
          <p:grpSpPr>
            <a:xfrm>
              <a:off x="8130086" y="3091698"/>
              <a:ext cx="490631" cy="1122659"/>
              <a:chOff x="6292536" y="4783981"/>
              <a:chExt cx="345057" cy="763436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DB5B415-30B8-AD4D-84AC-5DA0CE1794F2}"/>
                  </a:ext>
                </a:extLst>
              </p:cNvPr>
              <p:cNvSpPr/>
              <p:nvPr/>
            </p:nvSpPr>
            <p:spPr>
              <a:xfrm>
                <a:off x="6292536" y="478398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00B4E95-EA5F-0242-A135-AAEB7ABB215D}"/>
                  </a:ext>
                </a:extLst>
              </p:cNvPr>
              <p:cNvSpPr/>
              <p:nvPr/>
            </p:nvSpPr>
            <p:spPr>
              <a:xfrm>
                <a:off x="6292536" y="490187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5E63283-B18B-5F45-8490-4C2BB22CAF01}"/>
                  </a:ext>
                </a:extLst>
              </p:cNvPr>
              <p:cNvSpPr/>
              <p:nvPr/>
            </p:nvSpPr>
            <p:spPr>
              <a:xfrm>
                <a:off x="6292536" y="5019769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08BF10D-73F9-8648-832F-BA2A1D187148}"/>
                  </a:ext>
                </a:extLst>
              </p:cNvPr>
              <p:cNvSpPr/>
              <p:nvPr/>
            </p:nvSpPr>
            <p:spPr>
              <a:xfrm>
                <a:off x="6292536" y="5137663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7B075FA3-6376-7F4B-95F5-21AFC0553657}"/>
                  </a:ext>
                </a:extLst>
              </p:cNvPr>
              <p:cNvSpPr/>
              <p:nvPr/>
            </p:nvSpPr>
            <p:spPr>
              <a:xfrm>
                <a:off x="6292536" y="5255557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5751E35-5D30-8946-9118-B799BCC8F1D3}"/>
                  </a:ext>
                </a:extLst>
              </p:cNvPr>
              <p:cNvSpPr/>
              <p:nvPr/>
            </p:nvSpPr>
            <p:spPr>
              <a:xfrm>
                <a:off x="6292536" y="537345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F5470998-3E8D-FC4C-8B4F-0E74B22303C7}"/>
                  </a:ext>
                </a:extLst>
              </p:cNvPr>
              <p:cNvSpPr/>
              <p:nvPr/>
            </p:nvSpPr>
            <p:spPr>
              <a:xfrm>
                <a:off x="6292536" y="549134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94A9D3F-8102-2A4C-BD3C-C5525700F156}"/>
                </a:ext>
              </a:extLst>
            </p:cNvPr>
            <p:cNvGrpSpPr/>
            <p:nvPr/>
          </p:nvGrpSpPr>
          <p:grpSpPr>
            <a:xfrm>
              <a:off x="8463294" y="3110805"/>
              <a:ext cx="339612" cy="388189"/>
              <a:chOff x="4642926" y="580848"/>
              <a:chExt cx="145517" cy="247288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34217AA-2B52-CD46-A03D-6826914ADAD3}"/>
                  </a:ext>
                </a:extLst>
              </p:cNvPr>
              <p:cNvGrpSpPr/>
              <p:nvPr/>
            </p:nvGrpSpPr>
            <p:grpSpPr>
              <a:xfrm>
                <a:off x="4675152" y="691495"/>
                <a:ext cx="74042" cy="129056"/>
                <a:chOff x="5008701" y="536576"/>
                <a:chExt cx="880923" cy="523339"/>
              </a:xfrm>
            </p:grpSpPr>
            <p:sp>
              <p:nvSpPr>
                <p:cNvPr id="162" name="Arc 161">
                  <a:extLst>
                    <a:ext uri="{FF2B5EF4-FFF2-40B4-BE49-F238E27FC236}">
                      <a16:creationId xmlns:a16="http://schemas.microsoft.com/office/drawing/2014/main" id="{056253F7-B174-C046-BBE2-FFB193522813}"/>
                    </a:ext>
                  </a:extLst>
                </p:cNvPr>
                <p:cNvSpPr/>
                <p:nvPr/>
              </p:nvSpPr>
              <p:spPr>
                <a:xfrm>
                  <a:off x="5008701" y="536576"/>
                  <a:ext cx="880918" cy="521346"/>
                </a:xfrm>
                <a:prstGeom prst="arc">
                  <a:avLst>
                    <a:gd name="adj1" fmla="val 16200000"/>
                    <a:gd name="adj2" fmla="val 525490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63" name="Arc 162">
                  <a:extLst>
                    <a:ext uri="{FF2B5EF4-FFF2-40B4-BE49-F238E27FC236}">
                      <a16:creationId xmlns:a16="http://schemas.microsoft.com/office/drawing/2014/main" id="{C99B045C-0170-F14F-9698-554E908EE5AB}"/>
                    </a:ext>
                  </a:extLst>
                </p:cNvPr>
                <p:cNvSpPr/>
                <p:nvPr/>
              </p:nvSpPr>
              <p:spPr>
                <a:xfrm>
                  <a:off x="5008706" y="538569"/>
                  <a:ext cx="880918" cy="521346"/>
                </a:xfrm>
                <a:prstGeom prst="arc">
                  <a:avLst>
                    <a:gd name="adj1" fmla="val 19879347"/>
                    <a:gd name="adj2" fmla="val 5412452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BCAAB51-B4EB-C146-AE32-8612E02C1F8E}"/>
                  </a:ext>
                </a:extLst>
              </p:cNvPr>
              <p:cNvGrpSpPr/>
              <p:nvPr/>
            </p:nvGrpSpPr>
            <p:grpSpPr>
              <a:xfrm>
                <a:off x="4642926" y="580848"/>
                <a:ext cx="145517" cy="247288"/>
                <a:chOff x="5008701" y="536576"/>
                <a:chExt cx="880923" cy="523339"/>
              </a:xfrm>
            </p:grpSpPr>
            <p:sp>
              <p:nvSpPr>
                <p:cNvPr id="160" name="Arc 159">
                  <a:extLst>
                    <a:ext uri="{FF2B5EF4-FFF2-40B4-BE49-F238E27FC236}">
                      <a16:creationId xmlns:a16="http://schemas.microsoft.com/office/drawing/2014/main" id="{015CCEA1-42DD-674F-A1AF-9CD5E04B32C8}"/>
                    </a:ext>
                  </a:extLst>
                </p:cNvPr>
                <p:cNvSpPr/>
                <p:nvPr/>
              </p:nvSpPr>
              <p:spPr>
                <a:xfrm>
                  <a:off x="5008701" y="536576"/>
                  <a:ext cx="880918" cy="521346"/>
                </a:xfrm>
                <a:prstGeom prst="arc">
                  <a:avLst>
                    <a:gd name="adj1" fmla="val 16200000"/>
                    <a:gd name="adj2" fmla="val 525490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61" name="Arc 160">
                  <a:extLst>
                    <a:ext uri="{FF2B5EF4-FFF2-40B4-BE49-F238E27FC236}">
                      <a16:creationId xmlns:a16="http://schemas.microsoft.com/office/drawing/2014/main" id="{50951D24-4679-584C-B492-0BFC3F9AA5B9}"/>
                    </a:ext>
                  </a:extLst>
                </p:cNvPr>
                <p:cNvSpPr/>
                <p:nvPr/>
              </p:nvSpPr>
              <p:spPr>
                <a:xfrm>
                  <a:off x="5008706" y="538569"/>
                  <a:ext cx="880918" cy="521346"/>
                </a:xfrm>
                <a:prstGeom prst="arc">
                  <a:avLst>
                    <a:gd name="adj1" fmla="val 19879347"/>
                    <a:gd name="adj2" fmla="val 5412452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2F1F858-EC17-244E-9F9E-1C3C7DAB8786}"/>
                </a:ext>
              </a:extLst>
            </p:cNvPr>
            <p:cNvGrpSpPr/>
            <p:nvPr/>
          </p:nvGrpSpPr>
          <p:grpSpPr>
            <a:xfrm>
              <a:off x="8463294" y="3630643"/>
              <a:ext cx="339612" cy="388189"/>
              <a:chOff x="4642926" y="580848"/>
              <a:chExt cx="145517" cy="247288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74A156B0-BE0E-5647-8812-8AADBC880534}"/>
                  </a:ext>
                </a:extLst>
              </p:cNvPr>
              <p:cNvGrpSpPr/>
              <p:nvPr/>
            </p:nvGrpSpPr>
            <p:grpSpPr>
              <a:xfrm>
                <a:off x="4675152" y="691495"/>
                <a:ext cx="74042" cy="129056"/>
                <a:chOff x="5008701" y="536576"/>
                <a:chExt cx="880923" cy="523339"/>
              </a:xfrm>
            </p:grpSpPr>
            <p:sp>
              <p:nvSpPr>
                <p:cNvPr id="156" name="Arc 155">
                  <a:extLst>
                    <a:ext uri="{FF2B5EF4-FFF2-40B4-BE49-F238E27FC236}">
                      <a16:creationId xmlns:a16="http://schemas.microsoft.com/office/drawing/2014/main" id="{A5371428-2F0A-B343-A8E8-F42D28EBDC7C}"/>
                    </a:ext>
                  </a:extLst>
                </p:cNvPr>
                <p:cNvSpPr/>
                <p:nvPr/>
              </p:nvSpPr>
              <p:spPr>
                <a:xfrm>
                  <a:off x="5008701" y="536576"/>
                  <a:ext cx="880918" cy="521346"/>
                </a:xfrm>
                <a:prstGeom prst="arc">
                  <a:avLst>
                    <a:gd name="adj1" fmla="val 16200000"/>
                    <a:gd name="adj2" fmla="val 525490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57" name="Arc 156">
                  <a:extLst>
                    <a:ext uri="{FF2B5EF4-FFF2-40B4-BE49-F238E27FC236}">
                      <a16:creationId xmlns:a16="http://schemas.microsoft.com/office/drawing/2014/main" id="{4F8751CE-A2EF-224E-A25E-E8AC6819416A}"/>
                    </a:ext>
                  </a:extLst>
                </p:cNvPr>
                <p:cNvSpPr/>
                <p:nvPr/>
              </p:nvSpPr>
              <p:spPr>
                <a:xfrm>
                  <a:off x="5008706" y="538569"/>
                  <a:ext cx="880918" cy="521346"/>
                </a:xfrm>
                <a:prstGeom prst="arc">
                  <a:avLst>
                    <a:gd name="adj1" fmla="val 19879347"/>
                    <a:gd name="adj2" fmla="val 5412452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4ADBCAD-6315-1D4A-BECC-1B3CB8785EA3}"/>
                  </a:ext>
                </a:extLst>
              </p:cNvPr>
              <p:cNvGrpSpPr/>
              <p:nvPr/>
            </p:nvGrpSpPr>
            <p:grpSpPr>
              <a:xfrm>
                <a:off x="4642926" y="580848"/>
                <a:ext cx="145517" cy="247288"/>
                <a:chOff x="5008701" y="536576"/>
                <a:chExt cx="880923" cy="523339"/>
              </a:xfrm>
            </p:grpSpPr>
            <p:sp>
              <p:nvSpPr>
                <p:cNvPr id="154" name="Arc 153">
                  <a:extLst>
                    <a:ext uri="{FF2B5EF4-FFF2-40B4-BE49-F238E27FC236}">
                      <a16:creationId xmlns:a16="http://schemas.microsoft.com/office/drawing/2014/main" id="{B75A0748-702E-3849-8C9A-A966A07D5C72}"/>
                    </a:ext>
                  </a:extLst>
                </p:cNvPr>
                <p:cNvSpPr/>
                <p:nvPr/>
              </p:nvSpPr>
              <p:spPr>
                <a:xfrm>
                  <a:off x="5008701" y="536576"/>
                  <a:ext cx="880918" cy="521346"/>
                </a:xfrm>
                <a:prstGeom prst="arc">
                  <a:avLst>
                    <a:gd name="adj1" fmla="val 16200000"/>
                    <a:gd name="adj2" fmla="val 525490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55" name="Arc 154">
                  <a:extLst>
                    <a:ext uri="{FF2B5EF4-FFF2-40B4-BE49-F238E27FC236}">
                      <a16:creationId xmlns:a16="http://schemas.microsoft.com/office/drawing/2014/main" id="{52DCE40B-1AA2-BD41-82D7-9E98E120B718}"/>
                    </a:ext>
                  </a:extLst>
                </p:cNvPr>
                <p:cNvSpPr/>
                <p:nvPr/>
              </p:nvSpPr>
              <p:spPr>
                <a:xfrm>
                  <a:off x="5008706" y="538569"/>
                  <a:ext cx="880918" cy="521346"/>
                </a:xfrm>
                <a:prstGeom prst="arc">
                  <a:avLst>
                    <a:gd name="adj1" fmla="val 19879347"/>
                    <a:gd name="adj2" fmla="val 5412452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</p:grpSp>
        </p:grp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49BB7550-1099-9949-837C-3FAAA8719729}"/>
                </a:ext>
              </a:extLst>
            </p:cNvPr>
            <p:cNvSpPr/>
            <p:nvPr/>
          </p:nvSpPr>
          <p:spPr>
            <a:xfrm rot="5400000">
              <a:off x="9370622" y="3463406"/>
              <a:ext cx="988067" cy="388189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Down2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286C00C-FC1D-9C4B-9602-5255EFA0A528}"/>
                </a:ext>
              </a:extLst>
            </p:cNvPr>
            <p:cNvGrpSpPr/>
            <p:nvPr/>
          </p:nvGrpSpPr>
          <p:grpSpPr>
            <a:xfrm>
              <a:off x="9095624" y="3091698"/>
              <a:ext cx="490631" cy="1122659"/>
              <a:chOff x="6292536" y="4783981"/>
              <a:chExt cx="345057" cy="763436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D148A21-2239-BA43-A760-FD59AAADFBDD}"/>
                  </a:ext>
                </a:extLst>
              </p:cNvPr>
              <p:cNvSpPr/>
              <p:nvPr/>
            </p:nvSpPr>
            <p:spPr>
              <a:xfrm>
                <a:off x="6292536" y="478398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C866CDFF-F8C2-C84D-B672-91BE115FC366}"/>
                  </a:ext>
                </a:extLst>
              </p:cNvPr>
              <p:cNvSpPr/>
              <p:nvPr/>
            </p:nvSpPr>
            <p:spPr>
              <a:xfrm>
                <a:off x="6292536" y="490187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CFF251D-2672-5944-B0C2-716C3563FBB1}"/>
                  </a:ext>
                </a:extLst>
              </p:cNvPr>
              <p:cNvSpPr/>
              <p:nvPr/>
            </p:nvSpPr>
            <p:spPr>
              <a:xfrm>
                <a:off x="6292536" y="5019769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49A4319E-C2E2-EA4F-8C15-75920BD793C3}"/>
                  </a:ext>
                </a:extLst>
              </p:cNvPr>
              <p:cNvSpPr/>
              <p:nvPr/>
            </p:nvSpPr>
            <p:spPr>
              <a:xfrm>
                <a:off x="6292536" y="5137663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A3D8AD6-1DEC-E441-A40D-8477FC9E6F23}"/>
                  </a:ext>
                </a:extLst>
              </p:cNvPr>
              <p:cNvSpPr/>
              <p:nvPr/>
            </p:nvSpPr>
            <p:spPr>
              <a:xfrm>
                <a:off x="6292536" y="5255557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3A33EB7D-160F-6F44-9A83-1F8CDE1ED783}"/>
                  </a:ext>
                </a:extLst>
              </p:cNvPr>
              <p:cNvSpPr/>
              <p:nvPr/>
            </p:nvSpPr>
            <p:spPr>
              <a:xfrm>
                <a:off x="6292536" y="537345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E70EA33-DAD0-1D43-BEF3-35CEAA2BD906}"/>
                  </a:ext>
                </a:extLst>
              </p:cNvPr>
              <p:cNvSpPr/>
              <p:nvPr/>
            </p:nvSpPr>
            <p:spPr>
              <a:xfrm>
                <a:off x="6292536" y="549134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</p:grp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A3F1673E-3ABD-3C4E-B956-6C72F7E9E13B}"/>
                </a:ext>
              </a:extLst>
            </p:cNvPr>
            <p:cNvSpPr/>
            <p:nvPr/>
          </p:nvSpPr>
          <p:spPr>
            <a:xfrm rot="5400000">
              <a:off x="10442885" y="3455949"/>
              <a:ext cx="988068" cy="388192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100" kern="0" dirty="0">
                  <a:solidFill>
                    <a:prstClr val="black"/>
                  </a:solidFill>
                  <a:latin typeface="Times" pitchFamily="2" charset="0"/>
                  <a:ea typeface="等线" panose="02010600030101010101" pitchFamily="2" charset="-122"/>
                  <a:cs typeface="Times New Roman" panose="02020603050405020304" pitchFamily="18" charset="0"/>
                </a:rPr>
                <a:t>Up2</a:t>
              </a:r>
              <a:endParaRPr lang="en-US" sz="1100" kern="0" dirty="0">
                <a:solidFill>
                  <a:prstClr val="black"/>
                </a:solidFill>
                <a:latin typeface="Times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78B46F7-0B07-DE45-A6AF-66FE375B6668}"/>
                </a:ext>
              </a:extLst>
            </p:cNvPr>
            <p:cNvGrpSpPr/>
            <p:nvPr/>
          </p:nvGrpSpPr>
          <p:grpSpPr>
            <a:xfrm>
              <a:off x="10153314" y="3093501"/>
              <a:ext cx="490631" cy="1122659"/>
              <a:chOff x="6292536" y="4783981"/>
              <a:chExt cx="345057" cy="763436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0311417-C0F4-E04A-B978-CFF926E4ACEA}"/>
                  </a:ext>
                </a:extLst>
              </p:cNvPr>
              <p:cNvSpPr/>
              <p:nvPr/>
            </p:nvSpPr>
            <p:spPr>
              <a:xfrm>
                <a:off x="6292536" y="478398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E1AE07D-D2E0-FD43-957F-DEAA25192FB7}"/>
                  </a:ext>
                </a:extLst>
              </p:cNvPr>
              <p:cNvSpPr/>
              <p:nvPr/>
            </p:nvSpPr>
            <p:spPr>
              <a:xfrm>
                <a:off x="6292536" y="490187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BE2129A6-BED7-7E49-B704-5B18E2350CC6}"/>
                  </a:ext>
                </a:extLst>
              </p:cNvPr>
              <p:cNvSpPr/>
              <p:nvPr/>
            </p:nvSpPr>
            <p:spPr>
              <a:xfrm>
                <a:off x="6292536" y="5019769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72D7D7CC-F6AB-1441-A35B-DB4CAF2E79A6}"/>
                  </a:ext>
                </a:extLst>
              </p:cNvPr>
              <p:cNvSpPr/>
              <p:nvPr/>
            </p:nvSpPr>
            <p:spPr>
              <a:xfrm>
                <a:off x="6292536" y="5137663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6CC0D6AB-836D-7041-8C80-26DC14BE8171}"/>
                  </a:ext>
                </a:extLst>
              </p:cNvPr>
              <p:cNvSpPr/>
              <p:nvPr/>
            </p:nvSpPr>
            <p:spPr>
              <a:xfrm>
                <a:off x="6292536" y="5255557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71485FB-38B1-AA45-BB02-B95C58BB12D2}"/>
                  </a:ext>
                </a:extLst>
              </p:cNvPr>
              <p:cNvSpPr/>
              <p:nvPr/>
            </p:nvSpPr>
            <p:spPr>
              <a:xfrm>
                <a:off x="6292536" y="537345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B5F109F2-6415-A348-BDD9-4877B9D00BFD}"/>
                  </a:ext>
                </a:extLst>
              </p:cNvPr>
              <p:cNvSpPr/>
              <p:nvPr/>
            </p:nvSpPr>
            <p:spPr>
              <a:xfrm>
                <a:off x="6292536" y="549134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1C4C789-B344-CD4E-A73F-242BD2709F23}"/>
                </a:ext>
              </a:extLst>
            </p:cNvPr>
            <p:cNvSpPr/>
            <p:nvPr/>
          </p:nvSpPr>
          <p:spPr>
            <a:xfrm>
              <a:off x="10137385" y="3232910"/>
              <a:ext cx="598432" cy="335691"/>
            </a:xfrm>
            <a:prstGeom prst="rect">
              <a:avLst/>
            </a:prstGeom>
            <a:solidFill>
              <a:sysClr val="window" lastClr="FFFFFF">
                <a:lumMod val="95000"/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Times" pitchFamily="2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965D184-765C-2D4B-A4C3-D64A231E54F1}"/>
                </a:ext>
              </a:extLst>
            </p:cNvPr>
            <p:cNvSpPr/>
            <p:nvPr/>
          </p:nvSpPr>
          <p:spPr>
            <a:xfrm>
              <a:off x="10119488" y="3763965"/>
              <a:ext cx="598432" cy="335691"/>
            </a:xfrm>
            <a:prstGeom prst="rect">
              <a:avLst/>
            </a:prstGeom>
            <a:solidFill>
              <a:sysClr val="window" lastClr="FFFFFF">
                <a:lumMod val="95000"/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Times" pitchFamily="2" charset="0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B3EAE0-21B8-0048-8F30-135B70EDC2A2}"/>
                </a:ext>
              </a:extLst>
            </p:cNvPr>
            <p:cNvGrpSpPr/>
            <p:nvPr/>
          </p:nvGrpSpPr>
          <p:grpSpPr>
            <a:xfrm>
              <a:off x="11218115" y="3091698"/>
              <a:ext cx="490631" cy="1122659"/>
              <a:chOff x="6292536" y="4783981"/>
              <a:chExt cx="345057" cy="763436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0EF4A57-E2F8-EB40-9D4D-74F50E91E2EF}"/>
                  </a:ext>
                </a:extLst>
              </p:cNvPr>
              <p:cNvSpPr/>
              <p:nvPr/>
            </p:nvSpPr>
            <p:spPr>
              <a:xfrm>
                <a:off x="6292536" y="478398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8778A1A-9D8D-A84E-92BD-FA1589753AA8}"/>
                  </a:ext>
                </a:extLst>
              </p:cNvPr>
              <p:cNvSpPr/>
              <p:nvPr/>
            </p:nvSpPr>
            <p:spPr>
              <a:xfrm>
                <a:off x="6292536" y="490187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321B199-8FE7-414B-8FE5-5206E518A76F}"/>
                  </a:ext>
                </a:extLst>
              </p:cNvPr>
              <p:cNvSpPr/>
              <p:nvPr/>
            </p:nvSpPr>
            <p:spPr>
              <a:xfrm>
                <a:off x="6292536" y="5019769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15072337-4C51-9E45-B560-0724CFC19F45}"/>
                  </a:ext>
                </a:extLst>
              </p:cNvPr>
              <p:cNvSpPr/>
              <p:nvPr/>
            </p:nvSpPr>
            <p:spPr>
              <a:xfrm>
                <a:off x="6292536" y="5137663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FDFE547-8C9C-EE40-A36A-D91BD7DAB70C}"/>
                  </a:ext>
                </a:extLst>
              </p:cNvPr>
              <p:cNvSpPr/>
              <p:nvPr/>
            </p:nvSpPr>
            <p:spPr>
              <a:xfrm>
                <a:off x="6292536" y="5255557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7597F95-C873-354C-920C-B1341144ED8F}"/>
                  </a:ext>
                </a:extLst>
              </p:cNvPr>
              <p:cNvSpPr/>
              <p:nvPr/>
            </p:nvSpPr>
            <p:spPr>
              <a:xfrm>
                <a:off x="6292536" y="5373451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FE8A681-2172-2B49-BB41-8A2D569BD5CD}"/>
                  </a:ext>
                </a:extLst>
              </p:cNvPr>
              <p:cNvSpPr/>
              <p:nvPr/>
            </p:nvSpPr>
            <p:spPr>
              <a:xfrm>
                <a:off x="6292536" y="5491345"/>
                <a:ext cx="345057" cy="5607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kern="0">
                  <a:ln w="28575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Times" pitchFamily="2" charset="0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9C9411-33EF-7B43-991D-D2693B9A925D}"/>
                </a:ext>
              </a:extLst>
            </p:cNvPr>
            <p:cNvGrpSpPr/>
            <p:nvPr/>
          </p:nvGrpSpPr>
          <p:grpSpPr>
            <a:xfrm flipV="1">
              <a:off x="11551323" y="3100645"/>
              <a:ext cx="339612" cy="388189"/>
              <a:chOff x="4642926" y="580848"/>
              <a:chExt cx="145517" cy="247288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041A82CC-013C-D24B-8206-F691DF6754AC}"/>
                  </a:ext>
                </a:extLst>
              </p:cNvPr>
              <p:cNvGrpSpPr/>
              <p:nvPr/>
            </p:nvGrpSpPr>
            <p:grpSpPr>
              <a:xfrm>
                <a:off x="4675152" y="691495"/>
                <a:ext cx="74042" cy="129056"/>
                <a:chOff x="5008701" y="536576"/>
                <a:chExt cx="880923" cy="523339"/>
              </a:xfrm>
            </p:grpSpPr>
            <p:sp>
              <p:nvSpPr>
                <p:cNvPr id="129" name="Arc 128">
                  <a:extLst>
                    <a:ext uri="{FF2B5EF4-FFF2-40B4-BE49-F238E27FC236}">
                      <a16:creationId xmlns:a16="http://schemas.microsoft.com/office/drawing/2014/main" id="{C35C40C1-2B82-BD4F-88FD-3ABB2A757A71}"/>
                    </a:ext>
                  </a:extLst>
                </p:cNvPr>
                <p:cNvSpPr/>
                <p:nvPr/>
              </p:nvSpPr>
              <p:spPr>
                <a:xfrm>
                  <a:off x="5008701" y="536576"/>
                  <a:ext cx="880918" cy="521346"/>
                </a:xfrm>
                <a:prstGeom prst="arc">
                  <a:avLst>
                    <a:gd name="adj1" fmla="val 16200000"/>
                    <a:gd name="adj2" fmla="val 525490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30" name="Arc 129">
                  <a:extLst>
                    <a:ext uri="{FF2B5EF4-FFF2-40B4-BE49-F238E27FC236}">
                      <a16:creationId xmlns:a16="http://schemas.microsoft.com/office/drawing/2014/main" id="{B536155F-1355-DD4F-B1E8-1C746CE30C02}"/>
                    </a:ext>
                  </a:extLst>
                </p:cNvPr>
                <p:cNvSpPr/>
                <p:nvPr/>
              </p:nvSpPr>
              <p:spPr>
                <a:xfrm>
                  <a:off x="5008706" y="538569"/>
                  <a:ext cx="880918" cy="521346"/>
                </a:xfrm>
                <a:prstGeom prst="arc">
                  <a:avLst>
                    <a:gd name="adj1" fmla="val 19879347"/>
                    <a:gd name="adj2" fmla="val 5412452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2BE9FF39-3A6D-694C-8F2E-5A62CC191DBE}"/>
                  </a:ext>
                </a:extLst>
              </p:cNvPr>
              <p:cNvGrpSpPr/>
              <p:nvPr/>
            </p:nvGrpSpPr>
            <p:grpSpPr>
              <a:xfrm>
                <a:off x="4642926" y="580848"/>
                <a:ext cx="145517" cy="247288"/>
                <a:chOff x="5008701" y="536576"/>
                <a:chExt cx="880923" cy="523339"/>
              </a:xfrm>
            </p:grpSpPr>
            <p:sp>
              <p:nvSpPr>
                <p:cNvPr id="127" name="Arc 126">
                  <a:extLst>
                    <a:ext uri="{FF2B5EF4-FFF2-40B4-BE49-F238E27FC236}">
                      <a16:creationId xmlns:a16="http://schemas.microsoft.com/office/drawing/2014/main" id="{1E0F0028-AB90-0A45-A05E-D77FE10AFDA8}"/>
                    </a:ext>
                  </a:extLst>
                </p:cNvPr>
                <p:cNvSpPr/>
                <p:nvPr/>
              </p:nvSpPr>
              <p:spPr>
                <a:xfrm>
                  <a:off x="5008701" y="536576"/>
                  <a:ext cx="880918" cy="521346"/>
                </a:xfrm>
                <a:prstGeom prst="arc">
                  <a:avLst>
                    <a:gd name="adj1" fmla="val 16200000"/>
                    <a:gd name="adj2" fmla="val 525490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28" name="Arc 127">
                  <a:extLst>
                    <a:ext uri="{FF2B5EF4-FFF2-40B4-BE49-F238E27FC236}">
                      <a16:creationId xmlns:a16="http://schemas.microsoft.com/office/drawing/2014/main" id="{E62DE558-892E-1041-9F7A-874459364CB1}"/>
                    </a:ext>
                  </a:extLst>
                </p:cNvPr>
                <p:cNvSpPr/>
                <p:nvPr/>
              </p:nvSpPr>
              <p:spPr>
                <a:xfrm>
                  <a:off x="5008706" y="538569"/>
                  <a:ext cx="880918" cy="521346"/>
                </a:xfrm>
                <a:prstGeom prst="arc">
                  <a:avLst>
                    <a:gd name="adj1" fmla="val 19879347"/>
                    <a:gd name="adj2" fmla="val 5412452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FC43A88-81B3-5640-A2E4-C7659114912E}"/>
                </a:ext>
              </a:extLst>
            </p:cNvPr>
            <p:cNvGrpSpPr/>
            <p:nvPr/>
          </p:nvGrpSpPr>
          <p:grpSpPr>
            <a:xfrm flipV="1">
              <a:off x="11551323" y="3620483"/>
              <a:ext cx="339612" cy="388189"/>
              <a:chOff x="4642926" y="580848"/>
              <a:chExt cx="145517" cy="247288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6C46110B-F327-C043-9425-DCB44A5C86D0}"/>
                  </a:ext>
                </a:extLst>
              </p:cNvPr>
              <p:cNvGrpSpPr/>
              <p:nvPr/>
            </p:nvGrpSpPr>
            <p:grpSpPr>
              <a:xfrm>
                <a:off x="4675152" y="691495"/>
                <a:ext cx="74042" cy="129056"/>
                <a:chOff x="5008701" y="536576"/>
                <a:chExt cx="880923" cy="523339"/>
              </a:xfrm>
            </p:grpSpPr>
            <p:sp>
              <p:nvSpPr>
                <p:cNvPr id="123" name="Arc 122">
                  <a:extLst>
                    <a:ext uri="{FF2B5EF4-FFF2-40B4-BE49-F238E27FC236}">
                      <a16:creationId xmlns:a16="http://schemas.microsoft.com/office/drawing/2014/main" id="{0E25B798-0BD0-8140-8686-A3DA49A7E940}"/>
                    </a:ext>
                  </a:extLst>
                </p:cNvPr>
                <p:cNvSpPr/>
                <p:nvPr/>
              </p:nvSpPr>
              <p:spPr>
                <a:xfrm>
                  <a:off x="5008701" y="536576"/>
                  <a:ext cx="880918" cy="521346"/>
                </a:xfrm>
                <a:prstGeom prst="arc">
                  <a:avLst>
                    <a:gd name="adj1" fmla="val 16200000"/>
                    <a:gd name="adj2" fmla="val 525490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24" name="Arc 123">
                  <a:extLst>
                    <a:ext uri="{FF2B5EF4-FFF2-40B4-BE49-F238E27FC236}">
                      <a16:creationId xmlns:a16="http://schemas.microsoft.com/office/drawing/2014/main" id="{638C16F7-28F4-5541-9AA3-D7747686106A}"/>
                    </a:ext>
                  </a:extLst>
                </p:cNvPr>
                <p:cNvSpPr/>
                <p:nvPr/>
              </p:nvSpPr>
              <p:spPr>
                <a:xfrm>
                  <a:off x="5008706" y="538569"/>
                  <a:ext cx="880918" cy="521346"/>
                </a:xfrm>
                <a:prstGeom prst="arc">
                  <a:avLst>
                    <a:gd name="adj1" fmla="val 19879347"/>
                    <a:gd name="adj2" fmla="val 5412452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431D7F55-ACB2-FB4A-886E-5FE4F928DEB9}"/>
                  </a:ext>
                </a:extLst>
              </p:cNvPr>
              <p:cNvGrpSpPr/>
              <p:nvPr/>
            </p:nvGrpSpPr>
            <p:grpSpPr>
              <a:xfrm>
                <a:off x="4642926" y="580848"/>
                <a:ext cx="145517" cy="247288"/>
                <a:chOff x="5008701" y="536576"/>
                <a:chExt cx="880923" cy="523339"/>
              </a:xfrm>
            </p:grpSpPr>
            <p:sp>
              <p:nvSpPr>
                <p:cNvPr id="121" name="Arc 120">
                  <a:extLst>
                    <a:ext uri="{FF2B5EF4-FFF2-40B4-BE49-F238E27FC236}">
                      <a16:creationId xmlns:a16="http://schemas.microsoft.com/office/drawing/2014/main" id="{CAECB5E0-24B9-694F-A947-4F61CDDD63D2}"/>
                    </a:ext>
                  </a:extLst>
                </p:cNvPr>
                <p:cNvSpPr/>
                <p:nvPr/>
              </p:nvSpPr>
              <p:spPr>
                <a:xfrm>
                  <a:off x="5008701" y="536576"/>
                  <a:ext cx="880918" cy="521346"/>
                </a:xfrm>
                <a:prstGeom prst="arc">
                  <a:avLst>
                    <a:gd name="adj1" fmla="val 16200000"/>
                    <a:gd name="adj2" fmla="val 525490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  <p:sp>
              <p:nvSpPr>
                <p:cNvPr id="122" name="Arc 121">
                  <a:extLst>
                    <a:ext uri="{FF2B5EF4-FFF2-40B4-BE49-F238E27FC236}">
                      <a16:creationId xmlns:a16="http://schemas.microsoft.com/office/drawing/2014/main" id="{F5B0A82B-21A7-3E4C-9867-09482CBE7D4E}"/>
                    </a:ext>
                  </a:extLst>
                </p:cNvPr>
                <p:cNvSpPr/>
                <p:nvPr/>
              </p:nvSpPr>
              <p:spPr>
                <a:xfrm>
                  <a:off x="5008706" y="538569"/>
                  <a:ext cx="880918" cy="521346"/>
                </a:xfrm>
                <a:prstGeom prst="arc">
                  <a:avLst>
                    <a:gd name="adj1" fmla="val 19879347"/>
                    <a:gd name="adj2" fmla="val 5412452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headEnd type="triangle" w="med" len="me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1100" kern="0">
                    <a:solidFill>
                      <a:prstClr val="black"/>
                    </a:solidFill>
                    <a:latin typeface="Times" pitchFamily="2" charset="0"/>
                  </a:endParaRPr>
                </a:p>
              </p:txBody>
            </p:sp>
          </p:grp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B4106A8-40ED-1848-AC0A-96635A61C0EA}"/>
                </a:ext>
              </a:extLst>
            </p:cNvPr>
            <p:cNvSpPr/>
            <p:nvPr/>
          </p:nvSpPr>
          <p:spPr>
            <a:xfrm>
              <a:off x="7021155" y="4094428"/>
              <a:ext cx="598432" cy="335691"/>
            </a:xfrm>
            <a:prstGeom prst="rect">
              <a:avLst/>
            </a:prstGeom>
            <a:solidFill>
              <a:sysClr val="window" lastClr="FFFFFF">
                <a:lumMod val="95000"/>
                <a:alpha val="8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kern="0">
                <a:solidFill>
                  <a:prstClr val="white"/>
                </a:solidFill>
                <a:latin typeface="Times" pitchFamily="2" charset="0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945948EE-EDCC-BE46-8B2E-0C80EDD3B955}"/>
                </a:ext>
              </a:extLst>
            </p:cNvPr>
            <p:cNvSpPr/>
            <p:nvPr/>
          </p:nvSpPr>
          <p:spPr>
            <a:xfrm>
              <a:off x="10702936" y="375939"/>
              <a:ext cx="565264" cy="38818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(d)</a:t>
              </a: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90DC19B5-7B6A-A14A-BD1E-65DD4AD9A163}"/>
                </a:ext>
              </a:extLst>
            </p:cNvPr>
            <p:cNvSpPr/>
            <p:nvPr/>
          </p:nvSpPr>
          <p:spPr>
            <a:xfrm>
              <a:off x="8425122" y="4273910"/>
              <a:ext cx="565264" cy="38818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(e)</a:t>
              </a: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58040A5E-92B4-2449-B5A9-392ECB90BC7B}"/>
                </a:ext>
              </a:extLst>
            </p:cNvPr>
            <p:cNvSpPr/>
            <p:nvPr/>
          </p:nvSpPr>
          <p:spPr>
            <a:xfrm>
              <a:off x="11494189" y="4282023"/>
              <a:ext cx="565264" cy="388189"/>
            </a:xfrm>
            <a:prstGeom prst="round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Times" pitchFamily="2" charset="0"/>
                  <a:cs typeface="Times New Roman" panose="02020603050405020304" pitchFamily="18" charset="0"/>
                </a:rPr>
                <a:t>(f)</a:t>
              </a: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C14053E9-FA39-EC49-A56D-A7DE7CB3BCA2}"/>
              </a:ext>
            </a:extLst>
          </p:cNvPr>
          <p:cNvSpPr txBox="1"/>
          <p:nvPr/>
        </p:nvSpPr>
        <p:spPr>
          <a:xfrm>
            <a:off x="2482126" y="1627448"/>
            <a:ext cx="19600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Content Encoder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02C1B03-B44E-7441-A860-1F5ED7E65352}"/>
              </a:ext>
            </a:extLst>
          </p:cNvPr>
          <p:cNvSpPr txBox="1"/>
          <p:nvPr/>
        </p:nvSpPr>
        <p:spPr>
          <a:xfrm>
            <a:off x="2443068" y="4820833"/>
            <a:ext cx="19600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Speaker Encoder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4B285C8-0E75-FC49-9518-CC35FADC2C77}"/>
              </a:ext>
            </a:extLst>
          </p:cNvPr>
          <p:cNvSpPr txBox="1"/>
          <p:nvPr/>
        </p:nvSpPr>
        <p:spPr>
          <a:xfrm>
            <a:off x="5861570" y="1627448"/>
            <a:ext cx="19600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Decoder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6A86A3C-46E0-7D40-B608-647FDF8A48D8}"/>
              </a:ext>
            </a:extLst>
          </p:cNvPr>
          <p:cNvSpPr txBox="1"/>
          <p:nvPr/>
        </p:nvSpPr>
        <p:spPr>
          <a:xfrm>
            <a:off x="8776632" y="1355558"/>
            <a:ext cx="19600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Spectrogram Inverter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45D6D971-B39C-A541-A716-9A53F4B37114}"/>
              </a:ext>
            </a:extLst>
          </p:cNvPr>
          <p:cNvSpPr/>
          <p:nvPr/>
        </p:nvSpPr>
        <p:spPr bwMode="auto">
          <a:xfrm>
            <a:off x="3419912" y="1910750"/>
            <a:ext cx="1906551" cy="16544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sz="2200">
              <a:solidFill>
                <a:srgbClr val="00B2EF"/>
              </a:solidFill>
              <a:latin typeface="Arial" charset="0"/>
            </a:endParaRPr>
          </a:p>
        </p:txBody>
      </p:sp>
      <p:sp>
        <p:nvSpPr>
          <p:cNvPr id="194" name="Title 1">
            <a:extLst>
              <a:ext uri="{FF2B5EF4-FFF2-40B4-BE49-F238E27FC236}">
                <a16:creationId xmlns:a16="http://schemas.microsoft.com/office/drawing/2014/main" id="{586CBDCA-7349-C74E-B391-AADFE621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2" y="167415"/>
            <a:ext cx="11469128" cy="1325563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AutoVC</a:t>
            </a:r>
            <a:r>
              <a:rPr lang="en-US" sz="3600" dirty="0"/>
              <a:t>: Zero-shot voice style transfer with only autoencoder loss </a:t>
            </a:r>
            <a:br>
              <a:rPr lang="en-US" sz="3600" dirty="0"/>
            </a:br>
            <a:r>
              <a:rPr lang="en-US" sz="2700" dirty="0"/>
              <a:t>Qian, Zhang, Chang, Yang, and Hasegawa-Johnson, 2019</a:t>
            </a:r>
          </a:p>
        </p:txBody>
      </p:sp>
    </p:spTree>
    <p:extLst>
      <p:ext uri="{BB962C8B-B14F-4D97-AF65-F5344CB8AC3E}">
        <p14:creationId xmlns:p14="http://schemas.microsoft.com/office/powerpoint/2010/main" val="129656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0F35FDA-13C2-494E-904B-75B9C8005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641" y="1556793"/>
            <a:ext cx="8034222" cy="44076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UI Light" panose="020B0502040204020203" pitchFamily="34" charset="0"/>
              </a:rPr>
              <a:t>To hear is to believe</a:t>
            </a:r>
          </a:p>
          <a:p>
            <a:r>
              <a:rPr lang="en-US" sz="2400" dirty="0">
                <a:latin typeface="Segoe UI Light" panose="020B0502040204020203" pitchFamily="34" charset="0"/>
              </a:rPr>
              <a:t>Here are the reference speakers, in their own voices:</a:t>
            </a:r>
          </a:p>
          <a:p>
            <a:endParaRPr lang="en-US" sz="2400" dirty="0">
              <a:latin typeface="Segoe UI Light" panose="020B0502040204020203" pitchFamily="34" charset="0"/>
            </a:endParaRPr>
          </a:p>
          <a:p>
            <a:endParaRPr lang="en-US" sz="2400" dirty="0">
              <a:latin typeface="Segoe UI Light" panose="020B0502040204020203" pitchFamily="34" charset="0"/>
            </a:endParaRPr>
          </a:p>
          <a:p>
            <a:endParaRPr lang="en-US" sz="2400" dirty="0">
              <a:latin typeface="Segoe UI Light" panose="020B0502040204020203" pitchFamily="34" charset="0"/>
            </a:endParaRPr>
          </a:p>
          <a:p>
            <a:r>
              <a:rPr lang="en-US" sz="2400" dirty="0">
                <a:latin typeface="Segoe UI Light" panose="020B0502040204020203" pitchFamily="34" charset="0"/>
              </a:rPr>
              <a:t>Adversarial game: Utterance will be “Please call Stella.”  All three (T1, T2, and T3) are resynthesized from the content code of one (T1, T2, or T3).  Which one?</a:t>
            </a:r>
          </a:p>
          <a:p>
            <a:r>
              <a:rPr lang="en-US" sz="2400" dirty="0">
                <a:latin typeface="Segoe UI Light" panose="020B0502040204020203" pitchFamily="34" charset="0"/>
              </a:rPr>
              <a:t>Who is Sa? T1, T2 or T3?</a:t>
            </a:r>
          </a:p>
          <a:p>
            <a:r>
              <a:rPr lang="en-US" sz="2400" dirty="0">
                <a:latin typeface="Segoe UI Light" panose="020B0502040204020203" pitchFamily="34" charset="0"/>
              </a:rPr>
              <a:t>Who is Sb? T1, T2 or T3?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32C715-F92C-2245-97B9-CED64BB28773}"/>
              </a:ext>
            </a:extLst>
          </p:cNvPr>
          <p:cNvGraphicFramePr>
            <a:graphicFrameLocks noGrp="1"/>
          </p:cNvGraphicFramePr>
          <p:nvPr/>
        </p:nvGraphicFramePr>
        <p:xfrm>
          <a:off x="2711624" y="2564904"/>
          <a:ext cx="6096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3237894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408399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628228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21938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84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58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66279"/>
                  </a:ext>
                </a:extLst>
              </a:tr>
            </a:tbl>
          </a:graphicData>
        </a:graphic>
      </p:graphicFrame>
      <p:pic>
        <p:nvPicPr>
          <p:cNvPr id="8" name="p225_002">
            <a:hlinkClick r:id="" action="ppaction://media"/>
            <a:extLst>
              <a:ext uri="{FF2B5EF4-FFF2-40B4-BE49-F238E27FC236}">
                <a16:creationId xmlns:a16="http://schemas.microsoft.com/office/drawing/2014/main" id="{63CF3D9A-3512-B64D-9749-5F2E654569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61630" y="2525418"/>
            <a:ext cx="402336" cy="402336"/>
          </a:xfrm>
          <a:prstGeom prst="rect">
            <a:avLst/>
          </a:prstGeom>
        </p:spPr>
      </p:pic>
      <p:pic>
        <p:nvPicPr>
          <p:cNvPr id="9" name="p226_002">
            <a:hlinkClick r:id="" action="ppaction://media"/>
            <a:extLst>
              <a:ext uri="{FF2B5EF4-FFF2-40B4-BE49-F238E27FC236}">
                <a16:creationId xmlns:a16="http://schemas.microsoft.com/office/drawing/2014/main" id="{9F040CBC-3BBD-584D-ABE5-3BDAB53920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445425" y="2545400"/>
            <a:ext cx="402336" cy="402336"/>
          </a:xfrm>
          <a:prstGeom prst="rect">
            <a:avLst/>
          </a:prstGeom>
        </p:spPr>
      </p:pic>
      <p:pic>
        <p:nvPicPr>
          <p:cNvPr id="10" name="p228_002">
            <a:hlinkClick r:id="" action="ppaction://media"/>
            <a:extLst>
              <a:ext uri="{FF2B5EF4-FFF2-40B4-BE49-F238E27FC236}">
                <a16:creationId xmlns:a16="http://schemas.microsoft.com/office/drawing/2014/main" id="{D7E005BE-735F-B046-A91C-5B0A16AD20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942351" y="2545400"/>
            <a:ext cx="402336" cy="402336"/>
          </a:xfrm>
          <a:prstGeom prst="rect">
            <a:avLst/>
          </a:prstGeom>
        </p:spPr>
      </p:pic>
      <p:pic>
        <p:nvPicPr>
          <p:cNvPr id="14" name="p226_p225_1000000">
            <a:hlinkClick r:id="" action="ppaction://media"/>
            <a:extLst>
              <a:ext uri="{FF2B5EF4-FFF2-40B4-BE49-F238E27FC236}">
                <a16:creationId xmlns:a16="http://schemas.microsoft.com/office/drawing/2014/main" id="{533DF506-BC47-2049-A1D0-8EFEC32A7AE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666356" y="3295497"/>
            <a:ext cx="402336" cy="402336"/>
          </a:xfrm>
          <a:prstGeom prst="rect">
            <a:avLst/>
          </a:prstGeom>
        </p:spPr>
      </p:pic>
      <p:pic>
        <p:nvPicPr>
          <p:cNvPr id="15" name="p226_p226_1000000">
            <a:hlinkClick r:id="" action="ppaction://media"/>
            <a:extLst>
              <a:ext uri="{FF2B5EF4-FFF2-40B4-BE49-F238E27FC236}">
                <a16:creationId xmlns:a16="http://schemas.microsoft.com/office/drawing/2014/main" id="{A61FB50E-8CFA-6B4E-8150-2413CEC3785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13537" y="3274346"/>
            <a:ext cx="402336" cy="402336"/>
          </a:xfrm>
          <a:prstGeom prst="rect">
            <a:avLst/>
          </a:prstGeom>
        </p:spPr>
      </p:pic>
      <p:pic>
        <p:nvPicPr>
          <p:cNvPr id="16" name="p226_p228_1000000">
            <a:hlinkClick r:id="" action="ppaction://media"/>
            <a:extLst>
              <a:ext uri="{FF2B5EF4-FFF2-40B4-BE49-F238E27FC236}">
                <a16:creationId xmlns:a16="http://schemas.microsoft.com/office/drawing/2014/main" id="{6247DAE5-59D4-8A4F-811D-9303203FEBD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717277" y="3274029"/>
            <a:ext cx="402336" cy="402336"/>
          </a:xfrm>
          <a:prstGeom prst="rect">
            <a:avLst/>
          </a:prstGeom>
        </p:spPr>
      </p:pic>
      <p:pic>
        <p:nvPicPr>
          <p:cNvPr id="17" name="p228_p225_1000000">
            <a:hlinkClick r:id="" action="ppaction://media"/>
            <a:extLst>
              <a:ext uri="{FF2B5EF4-FFF2-40B4-BE49-F238E27FC236}">
                <a16:creationId xmlns:a16="http://schemas.microsoft.com/office/drawing/2014/main" id="{BB038FA0-E737-544D-B2DD-A8EB5063A77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667582" y="2901802"/>
            <a:ext cx="402336" cy="402336"/>
          </a:xfrm>
          <a:prstGeom prst="rect">
            <a:avLst/>
          </a:prstGeom>
        </p:spPr>
      </p:pic>
      <p:pic>
        <p:nvPicPr>
          <p:cNvPr id="18" name="p228_p226_1000000">
            <a:hlinkClick r:id="" action="ppaction://media"/>
            <a:extLst>
              <a:ext uri="{FF2B5EF4-FFF2-40B4-BE49-F238E27FC236}">
                <a16:creationId xmlns:a16="http://schemas.microsoft.com/office/drawing/2014/main" id="{B5F7F6E4-967F-3143-AEC5-8C7D0566C92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21602" y="2932616"/>
            <a:ext cx="402336" cy="402336"/>
          </a:xfrm>
          <a:prstGeom prst="rect">
            <a:avLst/>
          </a:prstGeom>
        </p:spPr>
      </p:pic>
      <p:pic>
        <p:nvPicPr>
          <p:cNvPr id="19" name="p228_p228_1000000">
            <a:hlinkClick r:id="" action="ppaction://media"/>
            <a:extLst>
              <a:ext uri="{FF2B5EF4-FFF2-40B4-BE49-F238E27FC236}">
                <a16:creationId xmlns:a16="http://schemas.microsoft.com/office/drawing/2014/main" id="{35042F1B-483A-6B44-B4F3-DA0FB0B45BE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720989" y="2909466"/>
            <a:ext cx="402336" cy="4023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355034E3-6EE2-BF40-A268-3964C10C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2" y="167415"/>
            <a:ext cx="11469128" cy="1325563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AutoVC</a:t>
            </a:r>
            <a:r>
              <a:rPr lang="en-US" sz="3600" dirty="0"/>
              <a:t>: Zero-shot voice style transfer with only autoencoder loss </a:t>
            </a:r>
            <a:br>
              <a:rPr lang="en-US" sz="3600" dirty="0"/>
            </a:br>
            <a:r>
              <a:rPr lang="en-US" sz="2700" dirty="0"/>
              <a:t>Qian, Zhang, Chang, Yang, and Hasegawa-Johnson, 2019</a:t>
            </a:r>
          </a:p>
        </p:txBody>
      </p:sp>
    </p:spTree>
    <p:extLst>
      <p:ext uri="{BB962C8B-B14F-4D97-AF65-F5344CB8AC3E}">
        <p14:creationId xmlns:p14="http://schemas.microsoft.com/office/powerpoint/2010/main" val="83897868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/>
              <p:nvPr/>
            </p:nvSpPr>
            <p:spPr>
              <a:xfrm>
                <a:off x="3482621" y="2761665"/>
                <a:ext cx="693683" cy="609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1" y="2761665"/>
                <a:ext cx="693683" cy="6096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/>
              <p:nvPr/>
            </p:nvSpPr>
            <p:spPr>
              <a:xfrm>
                <a:off x="4387076" y="3557756"/>
                <a:ext cx="693683" cy="609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76" y="3557756"/>
                <a:ext cx="693683" cy="609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/>
              <p:nvPr/>
            </p:nvSpPr>
            <p:spPr>
              <a:xfrm>
                <a:off x="3488441" y="4344040"/>
                <a:ext cx="693683" cy="6096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41" y="4344040"/>
                <a:ext cx="693683" cy="6096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6C5BF4-DC9C-A949-91C3-75D19B4C6BFC}"/>
              </a:ext>
            </a:extLst>
          </p:cNvPr>
          <p:cNvCxnSpPr>
            <a:cxnSpLocks/>
            <a:stCxn id="2" idx="5"/>
            <a:endCxn id="5" idx="1"/>
          </p:cNvCxnSpPr>
          <p:nvPr/>
        </p:nvCxnSpPr>
        <p:spPr>
          <a:xfrm>
            <a:off x="4074716" y="3281991"/>
            <a:ext cx="413948" cy="36503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D99ED4-B433-1347-9D0B-EB311DB0EA26}"/>
              </a:ext>
            </a:extLst>
          </p:cNvPr>
          <p:cNvCxnSpPr>
            <a:cxnSpLocks/>
            <a:stCxn id="7" idx="7"/>
            <a:endCxn id="5" idx="3"/>
          </p:cNvCxnSpPr>
          <p:nvPr/>
        </p:nvCxnSpPr>
        <p:spPr>
          <a:xfrm flipV="1">
            <a:off x="4080536" y="4078082"/>
            <a:ext cx="408128" cy="35523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8638" y="2358148"/>
                <a:ext cx="6355060" cy="3102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/>
                  <a:t>Prediction:</a:t>
                </a:r>
              </a:p>
              <a:p>
                <a:r>
                  <a:rPr lang="en-US" sz="2000" dirty="0"/>
                  <a:t>Re-compute the values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from the modified versions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38" y="2358148"/>
                <a:ext cx="6355060" cy="3102731"/>
              </a:xfrm>
              <a:prstGeom prst="rect">
                <a:avLst/>
              </a:prstGeom>
              <a:blipFill>
                <a:blip r:embed="rId6"/>
                <a:stretch>
                  <a:fillRect l="-998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/>
              <p:nvPr/>
            </p:nvSpPr>
            <p:spPr>
              <a:xfrm>
                <a:off x="2256880" y="4348159"/>
                <a:ext cx="693683" cy="6096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880" y="4348159"/>
                <a:ext cx="693683" cy="6096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635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/>
              <p:nvPr/>
            </p:nvSpPr>
            <p:spPr>
              <a:xfrm>
                <a:off x="1000609" y="4352275"/>
                <a:ext cx="693683" cy="609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9" y="4352275"/>
                <a:ext cx="693683" cy="6096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33D1DC-9FA6-8444-BF4E-E108CA7F89F3}"/>
              </a:ext>
            </a:extLst>
          </p:cNvPr>
          <p:cNvCxnSpPr>
            <a:cxnSpLocks/>
            <a:stCxn id="37" idx="6"/>
            <a:endCxn id="36" idx="2"/>
          </p:cNvCxnSpPr>
          <p:nvPr/>
        </p:nvCxnSpPr>
        <p:spPr>
          <a:xfrm flipV="1">
            <a:off x="1694292" y="4652959"/>
            <a:ext cx="562588" cy="41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5385BA-5092-D543-BA88-9EE985CDCC74}"/>
              </a:ext>
            </a:extLst>
          </p:cNvPr>
          <p:cNvCxnSpPr>
            <a:cxnSpLocks/>
            <a:stCxn id="36" idx="6"/>
            <a:endCxn id="7" idx="2"/>
          </p:cNvCxnSpPr>
          <p:nvPr/>
        </p:nvCxnSpPr>
        <p:spPr>
          <a:xfrm flipV="1">
            <a:off x="2950563" y="4648840"/>
            <a:ext cx="537878" cy="411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DEB7A6A-081B-0A46-930E-A72D3E8D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2" y="177925"/>
            <a:ext cx="11469128" cy="1388630"/>
          </a:xfrm>
        </p:spPr>
        <p:txBody>
          <a:bodyPr>
            <a:normAutofit/>
          </a:bodyPr>
          <a:lstStyle/>
          <a:p>
            <a:r>
              <a:rPr lang="en-US" sz="3600" dirty="0"/>
              <a:t>Counterfactually Fair Automatic Speech Recognition</a:t>
            </a:r>
            <a:br>
              <a:rPr lang="en-US" sz="3600" dirty="0"/>
            </a:br>
            <a:r>
              <a:rPr lang="en-US" sz="2400" dirty="0" err="1"/>
              <a:t>Sarı</a:t>
            </a:r>
            <a:r>
              <a:rPr lang="en-US" sz="2400" dirty="0"/>
              <a:t>, Hasegawa-Johnson &amp; </a:t>
            </a:r>
            <a:r>
              <a:rPr lang="en-US" sz="2400" dirty="0" err="1"/>
              <a:t>Yoo</a:t>
            </a:r>
            <a:r>
              <a:rPr lang="en-US" sz="2400" dirty="0"/>
              <a:t>, in review</a:t>
            </a:r>
          </a:p>
        </p:txBody>
      </p:sp>
    </p:spTree>
    <p:extLst>
      <p:ext uri="{BB962C8B-B14F-4D97-AF65-F5344CB8AC3E}">
        <p14:creationId xmlns:p14="http://schemas.microsoft.com/office/powerpoint/2010/main" val="196191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/>
              <p:nvPr/>
            </p:nvSpPr>
            <p:spPr>
              <a:xfrm>
                <a:off x="3482621" y="2761666"/>
                <a:ext cx="693683" cy="609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1D9451DA-7E2E-514E-8184-32D30ACF6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21" y="2761666"/>
                <a:ext cx="693683" cy="6096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/>
              <p:nvPr/>
            </p:nvSpPr>
            <p:spPr>
              <a:xfrm>
                <a:off x="4387076" y="3557757"/>
                <a:ext cx="693683" cy="609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9C9613-2024-9F40-9FF3-2D637BE39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076" y="3557757"/>
                <a:ext cx="693683" cy="6096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/>
              <p:nvPr/>
            </p:nvSpPr>
            <p:spPr>
              <a:xfrm>
                <a:off x="3488441" y="4344041"/>
                <a:ext cx="693683" cy="609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98F7545-DD9D-2842-AFAB-81612D703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41" y="4344041"/>
                <a:ext cx="693683" cy="6096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6C5BF4-DC9C-A949-91C3-75D19B4C6BFC}"/>
              </a:ext>
            </a:extLst>
          </p:cNvPr>
          <p:cNvCxnSpPr>
            <a:cxnSpLocks/>
            <a:stCxn id="2" idx="5"/>
            <a:endCxn id="5" idx="1"/>
          </p:cNvCxnSpPr>
          <p:nvPr/>
        </p:nvCxnSpPr>
        <p:spPr>
          <a:xfrm>
            <a:off x="4074716" y="3281992"/>
            <a:ext cx="413948" cy="36503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D99ED4-B433-1347-9D0B-EB311DB0EA26}"/>
              </a:ext>
            </a:extLst>
          </p:cNvPr>
          <p:cNvCxnSpPr>
            <a:cxnSpLocks/>
            <a:stCxn id="7" idx="7"/>
            <a:endCxn id="5" idx="3"/>
          </p:cNvCxnSpPr>
          <p:nvPr/>
        </p:nvCxnSpPr>
        <p:spPr>
          <a:xfrm flipV="1">
            <a:off x="4080536" y="4078083"/>
            <a:ext cx="408128" cy="35523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8638" y="960421"/>
                <a:ext cx="6702448" cy="53881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u="sng" dirty="0"/>
                  <a:t>Counterfactual Speech Recognizer Training</a:t>
                </a:r>
                <a:r>
                  <a:rPr lang="en-US" sz="2000" dirty="0"/>
                  <a:t>:  Train the neural net so that the values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do not change when you change the values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CTC loss estimates </a:t>
                </a:r>
                <a:r>
                  <a:rPr lang="en-US" sz="2000" u="sng" dirty="0"/>
                  <a:t>character error rate on real speech</a:t>
                </a:r>
                <a:r>
                  <a:rPr lang="en-US" sz="2000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1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CF loss estimates </a:t>
                </a:r>
                <a:r>
                  <a:rPr lang="en-US" sz="2000" u="sng" dirty="0"/>
                  <a:t>error rate on counterfactual speech</a:t>
                </a:r>
                <a:r>
                  <a:rPr lang="en-US" sz="2000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Counterfactual logit matching: </a:t>
                </a:r>
                <a:r>
                  <a:rPr lang="en-US" sz="2000" u="sng" dirty="0"/>
                  <a:t>how different are the system’s responses</a:t>
                </a:r>
                <a:r>
                  <a:rPr lang="en-US" sz="2000" dirty="0"/>
                  <a:t> to factual vs. counterfactual speech?</a:t>
                </a:r>
              </a:p>
            </p:txBody>
          </p:sp>
        </mc:Choice>
        <mc:Fallback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CD992FE7-2966-6F4B-96ED-C34BEAE30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38" y="960421"/>
                <a:ext cx="6702448" cy="5388125"/>
              </a:xfrm>
              <a:prstGeom prst="rect">
                <a:avLst/>
              </a:prstGeom>
              <a:blipFill>
                <a:blip r:embed="rId6"/>
                <a:stretch>
                  <a:fillRect l="-945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/>
              <p:nvPr/>
            </p:nvSpPr>
            <p:spPr>
              <a:xfrm>
                <a:off x="2256880" y="4348160"/>
                <a:ext cx="693683" cy="6096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593FDF3-94E8-404F-9D3C-55116FF31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880" y="4348160"/>
                <a:ext cx="693683" cy="6096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/>
              <p:nvPr/>
            </p:nvSpPr>
            <p:spPr>
              <a:xfrm>
                <a:off x="1000609" y="4352276"/>
                <a:ext cx="693683" cy="6096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F6F8CD5-6D30-F44D-BEBB-5DE05B4B5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9" y="4352276"/>
                <a:ext cx="693683" cy="6096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33D1DC-9FA6-8444-BF4E-E108CA7F89F3}"/>
              </a:ext>
            </a:extLst>
          </p:cNvPr>
          <p:cNvCxnSpPr>
            <a:cxnSpLocks/>
            <a:stCxn id="37" idx="6"/>
            <a:endCxn id="36" idx="2"/>
          </p:cNvCxnSpPr>
          <p:nvPr/>
        </p:nvCxnSpPr>
        <p:spPr>
          <a:xfrm flipV="1">
            <a:off x="1694292" y="4652960"/>
            <a:ext cx="562588" cy="41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5385BA-5092-D543-BA88-9EE985CDCC74}"/>
              </a:ext>
            </a:extLst>
          </p:cNvPr>
          <p:cNvCxnSpPr>
            <a:cxnSpLocks/>
            <a:stCxn id="36" idx="6"/>
            <a:endCxn id="7" idx="2"/>
          </p:cNvCxnSpPr>
          <p:nvPr/>
        </p:nvCxnSpPr>
        <p:spPr>
          <a:xfrm flipV="1">
            <a:off x="2950563" y="4648841"/>
            <a:ext cx="537878" cy="411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FC94A30-BA6E-AC44-8C21-2DC06484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2" y="177925"/>
            <a:ext cx="11469128" cy="1388630"/>
          </a:xfrm>
        </p:spPr>
        <p:txBody>
          <a:bodyPr>
            <a:normAutofit/>
          </a:bodyPr>
          <a:lstStyle/>
          <a:p>
            <a:r>
              <a:rPr lang="en-US" sz="3600" dirty="0"/>
              <a:t>Counterfactually Fair Automatic Speech Recognition</a:t>
            </a:r>
            <a:br>
              <a:rPr lang="en-US" sz="3600" dirty="0"/>
            </a:br>
            <a:r>
              <a:rPr lang="en-US" sz="2400" dirty="0" err="1"/>
              <a:t>Sarı</a:t>
            </a:r>
            <a:r>
              <a:rPr lang="en-US" sz="2400" dirty="0"/>
              <a:t>, Hasegawa-Johnson &amp; </a:t>
            </a:r>
            <a:r>
              <a:rPr lang="en-US" sz="2400" dirty="0" err="1"/>
              <a:t>Yoo</a:t>
            </a:r>
            <a:r>
              <a:rPr lang="en-US" sz="2400" dirty="0"/>
              <a:t>, in review</a:t>
            </a:r>
          </a:p>
        </p:txBody>
      </p:sp>
      <p:pic>
        <p:nvPicPr>
          <p:cNvPr id="6" name="Picture 5" descr="A picture containing text, watch, clock, gauge&#10;&#10;Description automatically generated">
            <a:extLst>
              <a:ext uri="{FF2B5EF4-FFF2-40B4-BE49-F238E27FC236}">
                <a16:creationId xmlns:a16="http://schemas.microsoft.com/office/drawing/2014/main" id="{4498FCAF-0C9F-B740-B033-A1FB9E05E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275" y="2225692"/>
            <a:ext cx="6943725" cy="100012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EEFCCA9-9822-2645-93B0-92EEF8B9E2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9189" y="2477041"/>
            <a:ext cx="1524000" cy="428625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3F0064A-E88D-194E-8FF8-DBFB19D76F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2579" y="3542392"/>
            <a:ext cx="5467350" cy="809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D4A5EA-D44D-6447-A442-F9109BF6B1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4609" y="5015238"/>
            <a:ext cx="5810250" cy="638175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75E32FD3-2689-8842-A66B-63DF700190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3748" y="5575853"/>
            <a:ext cx="57435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713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713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EE04-85AC-DC42-9DBC-05F4C5D4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error rate, averaged across all speakers, as a function of counterfactual training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CD51D-0481-374D-9670-DC99A3A12F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282443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CTC = 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to be independent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LogProb</a:t>
                </a:r>
                <a:r>
                  <a:rPr lang="en-US" dirty="0"/>
                  <a:t> =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to be independent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Post =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to be conditionally independent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CD51D-0481-374D-9670-DC99A3A12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2824434"/>
              </a:xfrm>
              <a:blipFill>
                <a:blip r:embed="rId2"/>
                <a:stretch>
                  <a:fillRect l="-2200" t="-4911" b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FE3841-A85D-CC45-89CA-2674D7FD0C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6789"/>
            <a:ext cx="5181600" cy="388900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CC9801-4037-5C41-BA18-28A15075C063}"/>
              </a:ext>
            </a:extLst>
          </p:cNvPr>
          <p:cNvSpPr/>
          <p:nvPr/>
        </p:nvSpPr>
        <p:spPr>
          <a:xfrm>
            <a:off x="784302" y="4878878"/>
            <a:ext cx="5235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CER (character error rate) = a measure of average performance across all groups</a:t>
            </a:r>
          </a:p>
        </p:txBody>
      </p:sp>
    </p:spTree>
    <p:extLst>
      <p:ext uri="{BB962C8B-B14F-4D97-AF65-F5344CB8AC3E}">
        <p14:creationId xmlns:p14="http://schemas.microsoft.com/office/powerpoint/2010/main" val="655227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EE04-85AC-DC42-9DBC-05F4C5D4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 deviation of error rate across speakers, as a function of counterfactual training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CD51D-0481-374D-9670-DC99A3A12F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132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Training criterion = speech recognizer loss +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(counterfactual matching loss)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ACD51D-0481-374D-9670-DC99A3A12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1325563"/>
              </a:xfrm>
              <a:blipFill>
                <a:blip r:embed="rId2"/>
                <a:stretch>
                  <a:fillRect l="-2445" t="-754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FE3841-A85D-CC45-89CA-2674D7FD0C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172201" y="2056789"/>
            <a:ext cx="5181598" cy="388900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90BA6-8ECB-7644-B33D-E0A00C3B927F}"/>
              </a:ext>
            </a:extLst>
          </p:cNvPr>
          <p:cNvSpPr/>
          <p:nvPr/>
        </p:nvSpPr>
        <p:spPr>
          <a:xfrm>
            <a:off x="784302" y="4878878"/>
            <a:ext cx="5235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Stdev</a:t>
            </a:r>
            <a:r>
              <a:rPr lang="en-US" sz="2800" dirty="0"/>
              <a:t> (of error rate, across speakers) = a measure of unfairness of the ASR</a:t>
            </a:r>
          </a:p>
        </p:txBody>
      </p:sp>
    </p:spTree>
    <p:extLst>
      <p:ext uri="{BB962C8B-B14F-4D97-AF65-F5344CB8AC3E}">
        <p14:creationId xmlns:p14="http://schemas.microsoft.com/office/powerpoint/2010/main" val="416709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EE04-85AC-DC42-9DBC-05F4C5D4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Counterfactual training </a:t>
            </a:r>
            <a:r>
              <a:rPr lang="en-US" dirty="0" err="1"/>
              <a:t>w.r.t.</a:t>
            </a:r>
            <a:r>
              <a:rPr lang="en-US" dirty="0"/>
              <a:t> different types of protected attributes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1283005-7FFF-CC44-8465-8EFBE7619CA5}"/>
              </a:ext>
            </a:extLst>
          </p:cNvPr>
          <p:cNvGraphicFramePr>
            <a:graphicFrameLocks noGrp="1"/>
          </p:cNvGraphicFramePr>
          <p:nvPr/>
        </p:nvGraphicFramePr>
        <p:xfrm>
          <a:off x="339124" y="1727527"/>
          <a:ext cx="7315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19587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2400302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106834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2727079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944745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65171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CER – Avg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CER – </a:t>
                      </a:r>
                      <a:r>
                        <a:rPr lang="en-US" sz="2400" dirty="0" err="1"/>
                        <a:t>Stdev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CER:M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CER:F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CER: M-F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7767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Baseline – no 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94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w/Speaker 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93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Counterfactual for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1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Counterfactual for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33.3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3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Counterfactual for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348775"/>
                  </a:ext>
                </a:extLst>
              </a:tr>
            </a:tbl>
          </a:graphicData>
        </a:graphic>
      </p:graphicFrame>
      <p:pic>
        <p:nvPicPr>
          <p:cNvPr id="10" name="male.wav" descr="male.wav">
            <a:hlinkClick r:id="" action="ppaction://media"/>
            <a:extLst>
              <a:ext uri="{FF2B5EF4-FFF2-40B4-BE49-F238E27FC236}">
                <a16:creationId xmlns:a16="http://schemas.microsoft.com/office/drawing/2014/main" id="{3DAEE0F5-555C-DC42-9AA8-40A61EA03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12452" y="4172530"/>
            <a:ext cx="812800" cy="812800"/>
          </a:xfrm>
          <a:prstGeom prst="rect">
            <a:avLst/>
          </a:prstGeom>
        </p:spPr>
      </p:pic>
      <p:pic>
        <p:nvPicPr>
          <p:cNvPr id="12" name="female.wav" descr="female.wav">
            <a:hlinkClick r:id="" action="ppaction://media"/>
            <a:extLst>
              <a:ext uri="{FF2B5EF4-FFF2-40B4-BE49-F238E27FC236}">
                <a16:creationId xmlns:a16="http://schemas.microsoft.com/office/drawing/2014/main" id="{4323718C-2CE2-054B-B74B-6740A9BF3A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54968" y="4155769"/>
            <a:ext cx="812800" cy="812800"/>
          </a:xfrm>
          <a:prstGeom prst="rect">
            <a:avLst/>
          </a:prstGeom>
        </p:spPr>
      </p:pic>
      <p:pic>
        <p:nvPicPr>
          <p:cNvPr id="13" name="old.wav" descr="old.wav">
            <a:hlinkClick r:id="" action="ppaction://media"/>
            <a:extLst>
              <a:ext uri="{FF2B5EF4-FFF2-40B4-BE49-F238E27FC236}">
                <a16:creationId xmlns:a16="http://schemas.microsoft.com/office/drawing/2014/main" id="{0B2EAFA6-C799-A548-A4E1-666C360F4E5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54968" y="4998541"/>
            <a:ext cx="812800" cy="812800"/>
          </a:xfrm>
          <a:prstGeom prst="rect">
            <a:avLst/>
          </a:prstGeom>
        </p:spPr>
      </p:pic>
      <p:pic>
        <p:nvPicPr>
          <p:cNvPr id="14" name="young.wav" descr="young.wav">
            <a:hlinkClick r:id="" action="ppaction://media"/>
            <a:extLst>
              <a:ext uri="{FF2B5EF4-FFF2-40B4-BE49-F238E27FC236}">
                <a16:creationId xmlns:a16="http://schemas.microsoft.com/office/drawing/2014/main" id="{4F268384-D26E-D54D-A759-91586439EE7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16271" y="5009051"/>
            <a:ext cx="812800" cy="812800"/>
          </a:xfrm>
          <a:prstGeom prst="rect">
            <a:avLst/>
          </a:prstGeom>
        </p:spPr>
      </p:pic>
      <p:pic>
        <p:nvPicPr>
          <p:cNvPr id="15" name="lowedu.wav" descr="lowedu.wav">
            <a:hlinkClick r:id="" action="ppaction://media"/>
            <a:extLst>
              <a:ext uri="{FF2B5EF4-FFF2-40B4-BE49-F238E27FC236}">
                <a16:creationId xmlns:a16="http://schemas.microsoft.com/office/drawing/2014/main" id="{06A63C8B-2B8F-E94B-B610-FDD34771A8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05757" y="5849873"/>
            <a:ext cx="812800" cy="812800"/>
          </a:xfrm>
          <a:prstGeom prst="rect">
            <a:avLst/>
          </a:prstGeom>
        </p:spPr>
      </p:pic>
      <p:pic>
        <p:nvPicPr>
          <p:cNvPr id="16" name="highedu.wav" descr="highedu.wav">
            <a:hlinkClick r:id="" action="ppaction://media"/>
            <a:extLst>
              <a:ext uri="{FF2B5EF4-FFF2-40B4-BE49-F238E27FC236}">
                <a16:creationId xmlns:a16="http://schemas.microsoft.com/office/drawing/2014/main" id="{FA58CF74-9E40-9A44-B9EB-BB86B051A49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97007" y="5839364"/>
            <a:ext cx="812800" cy="812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FB0B748-40DC-8A49-BC34-D4134303EEB7}"/>
              </a:ext>
            </a:extLst>
          </p:cNvPr>
          <p:cNvSpPr/>
          <p:nvPr/>
        </p:nvSpPr>
        <p:spPr>
          <a:xfrm>
            <a:off x="8165785" y="4400471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Male: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1DC415-FDD7-864E-A454-E8E14EC9379F}"/>
              </a:ext>
            </a:extLst>
          </p:cNvPr>
          <p:cNvSpPr/>
          <p:nvPr/>
        </p:nvSpPr>
        <p:spPr>
          <a:xfrm>
            <a:off x="10283614" y="4384708"/>
            <a:ext cx="928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Female: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742877-B86D-1D4B-974E-D4B0F0219E79}"/>
              </a:ext>
            </a:extLst>
          </p:cNvPr>
          <p:cNvSpPr/>
          <p:nvPr/>
        </p:nvSpPr>
        <p:spPr>
          <a:xfrm>
            <a:off x="10467545" y="5209769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Older: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8F1DC6-7726-4D4D-BF9F-CAF36BB5304A}"/>
              </a:ext>
            </a:extLst>
          </p:cNvPr>
          <p:cNvSpPr/>
          <p:nvPr/>
        </p:nvSpPr>
        <p:spPr>
          <a:xfrm>
            <a:off x="7971344" y="5225534"/>
            <a:ext cx="101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Younger: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1E4529-5EF5-E24E-A332-D4DFA6185AF5}"/>
              </a:ext>
            </a:extLst>
          </p:cNvPr>
          <p:cNvSpPr/>
          <p:nvPr/>
        </p:nvSpPr>
        <p:spPr>
          <a:xfrm>
            <a:off x="8092212" y="5934982"/>
            <a:ext cx="869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</a:t>
            </a:r>
          </a:p>
          <a:p>
            <a:r>
              <a:rPr lang="en-US" dirty="0"/>
              <a:t>School: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DDAD74-35C9-F74D-9069-884715C88E0E}"/>
              </a:ext>
            </a:extLst>
          </p:cNvPr>
          <p:cNvSpPr/>
          <p:nvPr/>
        </p:nvSpPr>
        <p:spPr>
          <a:xfrm>
            <a:off x="10357186" y="6045340"/>
            <a:ext cx="93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College:</a:t>
            </a:r>
          </a:p>
        </p:txBody>
      </p:sp>
    </p:spTree>
    <p:extLst>
      <p:ext uri="{BB962C8B-B14F-4D97-AF65-F5344CB8AC3E}">
        <p14:creationId xmlns:p14="http://schemas.microsoft.com/office/powerpoint/2010/main" val="13772050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06E8-A060-FF45-83CA-D6440684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Phoneme = language-dependent and discrete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3EE76-ECE0-E945-A845-D998C951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phoneme is the smallest potential unit of difference between similar words recognizable as different to the native.  </a:t>
            </a:r>
          </a:p>
          <a:p>
            <a:pPr marL="0" indent="0" algn="ctr">
              <a:buNone/>
            </a:pPr>
            <a:r>
              <a:rPr lang="en-US" dirty="0"/>
              <a:t>Given a correct native word, the replacement of one or more phonemes by other phonemes (capable of occurring in the same position) results in a native word other than that intended, or a native-like nonsense word.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r">
              <a:buNone/>
            </a:pPr>
            <a:r>
              <a:rPr lang="en-US" dirty="0"/>
              <a:t>- Morris Swadesh, “The Phonemic Principle,” 1934</a:t>
            </a:r>
          </a:p>
        </p:txBody>
      </p:sp>
    </p:spTree>
    <p:extLst>
      <p:ext uri="{BB962C8B-B14F-4D97-AF65-F5344CB8AC3E}">
        <p14:creationId xmlns:p14="http://schemas.microsoft.com/office/powerpoint/2010/main" val="4039742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ABFE5-9761-6349-8A24-8326E0E9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F768-C890-2044-86E5-45B0DD333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51473" cy="4351338"/>
          </a:xfrm>
        </p:spPr>
        <p:txBody>
          <a:bodyPr/>
          <a:lstStyle/>
          <a:p>
            <a:r>
              <a:rPr lang="en-US" dirty="0"/>
              <a:t>Speaker adaptation reduces average error rate, but increases unfairness (standard deviation among speakers, and M-F gap)</a:t>
            </a:r>
          </a:p>
          <a:p>
            <a:r>
              <a:rPr lang="en-US" dirty="0"/>
              <a:t>Counterfactual training:</a:t>
            </a:r>
          </a:p>
          <a:p>
            <a:pPr lvl="1"/>
            <a:r>
              <a:rPr lang="en-US" dirty="0"/>
              <a:t>Achieves average error rate better than a speaker-independent system, but worse than a speaker-adaptive system</a:t>
            </a:r>
          </a:p>
          <a:p>
            <a:pPr lvl="1"/>
            <a:r>
              <a:rPr lang="en-US" dirty="0"/>
              <a:t>Achieves fairness which is much better than either baseline</a:t>
            </a:r>
          </a:p>
          <a:p>
            <a:pPr lvl="1"/>
            <a:r>
              <a:rPr lang="en-US" dirty="0"/>
              <a:t>By forcing the latent variables to be independent of gender/age/education, counterfactual training significantly improves performance of the high-error group, while leaving error rates for the  low-error group unchanged or slightly worse.</a:t>
            </a:r>
          </a:p>
        </p:txBody>
      </p:sp>
    </p:spTree>
    <p:extLst>
      <p:ext uri="{BB962C8B-B14F-4D97-AF65-F5344CB8AC3E}">
        <p14:creationId xmlns:p14="http://schemas.microsoft.com/office/powerpoint/2010/main" val="3399997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5400-4914-C749-9EEF-4F0B67FF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71C84-9366-F34F-88EF-8439CCB1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speech technology is useful for some people, not others.</a:t>
            </a:r>
          </a:p>
          <a:p>
            <a:r>
              <a:rPr lang="en-US" dirty="0"/>
              <a:t>Training acoustic models using the IPA gives us a way to port ASR across language boundaries.</a:t>
            </a:r>
          </a:p>
          <a:p>
            <a:pPr lvl="1"/>
            <a:r>
              <a:rPr lang="en-US" dirty="0"/>
              <a:t>Error rates are high, but…</a:t>
            </a:r>
          </a:p>
          <a:p>
            <a:pPr lvl="1"/>
            <a:r>
              <a:rPr lang="en-US" dirty="0"/>
              <a:t>the errors tend to replace each phone token with one that has similar manner or place </a:t>
            </a:r>
            <a:r>
              <a:rPr lang="en-US"/>
              <a:t>of articulation.</a:t>
            </a:r>
            <a:endParaRPr lang="en-US" dirty="0"/>
          </a:p>
          <a:p>
            <a:r>
              <a:rPr lang="en-US" dirty="0"/>
              <a:t>Voice conversion gives us methods for generating synthetic training data for under-served populations.</a:t>
            </a:r>
          </a:p>
          <a:p>
            <a:pPr lvl="1"/>
            <a:r>
              <a:rPr lang="en-US" dirty="0"/>
              <a:t>Counter-factual fairness: the outcome should be unchanged by counterfactual voice conversion.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8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4454-C5BC-AB40-911D-951F5849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05" y="286747"/>
            <a:ext cx="7443651" cy="1325563"/>
          </a:xfrm>
        </p:spPr>
        <p:txBody>
          <a:bodyPr/>
          <a:lstStyle/>
          <a:p>
            <a:r>
              <a:rPr lang="en-US" dirty="0"/>
              <a:t>Language-dependent 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BBF5-1139-3844-AE4F-3489CF84F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39" y="1510316"/>
            <a:ext cx="6434958" cy="5342430"/>
          </a:xfrm>
        </p:spPr>
        <p:txBody>
          <a:bodyPr>
            <a:normAutofit/>
          </a:bodyPr>
          <a:lstStyle/>
          <a:p>
            <a:r>
              <a:rPr lang="en-US" dirty="0"/>
              <a:t>ASR uses language-dependent phone sets</a:t>
            </a:r>
          </a:p>
          <a:p>
            <a:r>
              <a:rPr lang="en-US" dirty="0"/>
              <a:t>= phonemes plus a few extra symbols (flap, schwa, released vs. unreleased stops).</a:t>
            </a:r>
          </a:p>
          <a:p>
            <a:r>
              <a:rPr lang="en-US" dirty="0"/>
              <a:t>Example: Flap (/DX/, /</a:t>
            </a:r>
            <a:r>
              <a:rPr lang="en-US" dirty="0" err="1"/>
              <a:t>ɾ</a:t>
            </a:r>
            <a:r>
              <a:rPr lang="en-US" dirty="0"/>
              <a:t>/) is not a phoneme of English – replacing /d/ by /</a:t>
            </a:r>
            <a:r>
              <a:rPr lang="en-US" dirty="0" err="1"/>
              <a:t>ɾ</a:t>
            </a:r>
            <a:r>
              <a:rPr lang="en-US" dirty="0"/>
              <a:t>/ might make a word sound funny, but it wouldn’t change its meaning – but ASR works better if we have different models for /</a:t>
            </a:r>
            <a:r>
              <a:rPr lang="en-US" dirty="0" err="1"/>
              <a:t>ɾ</a:t>
            </a:r>
            <a:r>
              <a:rPr lang="en-US" dirty="0"/>
              <a:t>/ and /d/.</a:t>
            </a:r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D5540F37-B104-0940-B3DE-C37E09AF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539" y="12250"/>
            <a:ext cx="5082296" cy="68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1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3655-6171-F241-B46B-8E19913C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Language-independent phones: the International Phonetic 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38C0-819F-8740-A6FC-7B4E88CB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8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Ladefoged</a:t>
            </a:r>
            <a:r>
              <a:rPr lang="en-US" dirty="0"/>
              <a:t>, 1989: the IPA is organized around two principles.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Phonetic principle: “[p] is a shorthand way of designating the intersection of the categories voiceless, bilabial, and plosive; [m] is the intersection of the categories voiced, bilabial, and nasal; and so on.”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Linguistic principle: “the sounds that are represented are primarily those that distinguish one word from another” (in at least one language).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phonetic principle means we can use IPA to train a phone model in one language that might be portable to another language.  The linguistic principle protects us, somewhat, from trying to learn things that are irrelevant to the speech-to-text task in any language.</a:t>
            </a:r>
          </a:p>
        </p:txBody>
      </p:sp>
    </p:spTree>
    <p:extLst>
      <p:ext uri="{BB962C8B-B14F-4D97-AF65-F5344CB8AC3E}">
        <p14:creationId xmlns:p14="http://schemas.microsoft.com/office/powerpoint/2010/main" val="385961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DFEC-6D8F-C24D-A51F-7C2C5A6C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languages lack speech technology?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3FAD-75CA-F547-99E9-85BBD5A8BA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err="1">
                <a:hlinkClick r:id="rId2"/>
              </a:rPr>
              <a:t>Ethnologue</a:t>
            </a:r>
            <a:r>
              <a:rPr lang="en-US" dirty="0"/>
              <a:t>: there are 7000 languages in the world</a:t>
            </a:r>
          </a:p>
          <a:p>
            <a:r>
              <a:rPr lang="en-US" i="1" dirty="0">
                <a:hlinkClick r:id="rId3"/>
              </a:rPr>
              <a:t>Ethnologue</a:t>
            </a:r>
            <a:r>
              <a:rPr lang="en-US" dirty="0"/>
              <a:t>: about 4000 of them have a writing system (2000 have </a:t>
            </a:r>
            <a:r>
              <a:rPr lang="en-US" dirty="0">
                <a:hlinkClick r:id="rId4"/>
              </a:rPr>
              <a:t>published phone sets</a:t>
            </a:r>
            <a:r>
              <a:rPr lang="en-US" dirty="0"/>
              <a:t>)</a:t>
            </a:r>
          </a:p>
          <a:p>
            <a:r>
              <a:rPr lang="en-US" i="1" dirty="0">
                <a:hlinkClick r:id="rId5"/>
              </a:rPr>
              <a:t>Wilderness corpus</a:t>
            </a:r>
            <a:r>
              <a:rPr lang="en-US" dirty="0"/>
              <a:t>: transcribed speech (New Testament) exist for 700.</a:t>
            </a:r>
          </a:p>
          <a:p>
            <a:r>
              <a:rPr lang="en-US" i="1" dirty="0">
                <a:hlinkClick r:id="rId6"/>
              </a:rPr>
              <a:t>LREMap</a:t>
            </a:r>
            <a:r>
              <a:rPr lang="en-US" dirty="0"/>
              <a:t>: Speech and/or NLP articles have been written about 97 languages (including classical and sign languages).</a:t>
            </a:r>
          </a:p>
          <a:p>
            <a:r>
              <a:rPr lang="en-US" i="1" dirty="0">
                <a:hlinkClick r:id="rId7"/>
              </a:rPr>
              <a:t>Globalphone</a:t>
            </a:r>
            <a:r>
              <a:rPr lang="en-US" dirty="0"/>
              <a:t>: ASR with error rate &lt; 50% exists for about 22.</a:t>
            </a:r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CC914727-0E31-8D44-8FD9-83871B43401B}"/>
              </a:ext>
            </a:extLst>
          </p:cNvPr>
          <p:cNvGrpSpPr/>
          <p:nvPr/>
        </p:nvGrpSpPr>
        <p:grpSpPr>
          <a:xfrm>
            <a:off x="6172202" y="1742500"/>
            <a:ext cx="5934926" cy="4642462"/>
            <a:chOff x="-139700" y="-88900"/>
            <a:chExt cx="9390348" cy="6454966"/>
          </a:xfrm>
        </p:grpSpPr>
        <p:pic>
          <p:nvPicPr>
            <p:cNvPr id="6" name="pasted-image.png">
              <a:extLst>
                <a:ext uri="{FF2B5EF4-FFF2-40B4-BE49-F238E27FC236}">
                  <a16:creationId xmlns:a16="http://schemas.microsoft.com/office/drawing/2014/main" id="{6DBCDBA8-8074-1442-BDAA-4E5EA578E688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9110949" cy="60739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37140C-DDD7-4949-9529-B768E0FBD8E7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-139700" y="-88900"/>
              <a:ext cx="9390349" cy="645496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78223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EB284846-AB0C-1B49-B50C-9D1221373B0B}"/>
              </a:ext>
            </a:extLst>
          </p:cNvPr>
          <p:cNvCxnSpPr>
            <a:cxnSpLocks/>
          </p:cNvCxnSpPr>
          <p:nvPr/>
        </p:nvCxnSpPr>
        <p:spPr>
          <a:xfrm>
            <a:off x="6429282" y="3456808"/>
            <a:ext cx="2989038" cy="38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A8935A66-27C7-724A-8CB0-F39D65B4EAB2}"/>
              </a:ext>
            </a:extLst>
          </p:cNvPr>
          <p:cNvCxnSpPr>
            <a:cxnSpLocks/>
          </p:cNvCxnSpPr>
          <p:nvPr/>
        </p:nvCxnSpPr>
        <p:spPr>
          <a:xfrm>
            <a:off x="4265180" y="3226032"/>
            <a:ext cx="5166203" cy="46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DFF405-BF60-DF47-AC52-0669283D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5" y="116929"/>
            <a:ext cx="10515600" cy="575374"/>
          </a:xfrm>
        </p:spPr>
        <p:txBody>
          <a:bodyPr>
            <a:normAutofit fontScale="90000"/>
          </a:bodyPr>
          <a:lstStyle/>
          <a:p>
            <a:r>
              <a:rPr lang="en-US" dirty="0"/>
              <a:t>A paradigm for cross-language ASR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544774FB-087C-0D4D-BDAC-47E881C8B2F9}"/>
              </a:ext>
            </a:extLst>
          </p:cNvPr>
          <p:cNvSpPr/>
          <p:nvPr/>
        </p:nvSpPr>
        <p:spPr>
          <a:xfrm>
            <a:off x="1828816" y="5812972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9E5B6D32-BC8B-F246-A4A9-ECD535C56503}"/>
              </a:ext>
            </a:extLst>
          </p:cNvPr>
          <p:cNvSpPr/>
          <p:nvPr/>
        </p:nvSpPr>
        <p:spPr>
          <a:xfrm>
            <a:off x="1981216" y="5808616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31C34B2C-E7F2-D645-BA10-4B57942BC51E}"/>
              </a:ext>
            </a:extLst>
          </p:cNvPr>
          <p:cNvSpPr/>
          <p:nvPr/>
        </p:nvSpPr>
        <p:spPr>
          <a:xfrm>
            <a:off x="2133616" y="5804260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D6F83731-22A1-3F4C-A1E1-0337416DF956}"/>
              </a:ext>
            </a:extLst>
          </p:cNvPr>
          <p:cNvSpPr/>
          <p:nvPr/>
        </p:nvSpPr>
        <p:spPr>
          <a:xfrm>
            <a:off x="2286016" y="5799904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DEB026F1-1029-6C43-B0A2-998093CF7760}"/>
              </a:ext>
            </a:extLst>
          </p:cNvPr>
          <p:cNvSpPr/>
          <p:nvPr/>
        </p:nvSpPr>
        <p:spPr>
          <a:xfrm>
            <a:off x="2438416" y="580861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7F05CEAE-7CAD-D64E-AB52-CBD5C3A2F124}"/>
              </a:ext>
            </a:extLst>
          </p:cNvPr>
          <p:cNvSpPr/>
          <p:nvPr/>
        </p:nvSpPr>
        <p:spPr>
          <a:xfrm>
            <a:off x="2590816" y="5804255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FB6BA1DF-E389-784B-A45E-4A075AD81B62}"/>
              </a:ext>
            </a:extLst>
          </p:cNvPr>
          <p:cNvSpPr/>
          <p:nvPr/>
        </p:nvSpPr>
        <p:spPr>
          <a:xfrm>
            <a:off x="2743216" y="5812962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60F4FF0C-6367-6C41-972D-AD194FBD69E5}"/>
              </a:ext>
            </a:extLst>
          </p:cNvPr>
          <p:cNvSpPr/>
          <p:nvPr/>
        </p:nvSpPr>
        <p:spPr>
          <a:xfrm>
            <a:off x="2895616" y="5795543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589C0DC9-D494-1F40-87F2-251D06E7BCC9}"/>
              </a:ext>
            </a:extLst>
          </p:cNvPr>
          <p:cNvSpPr/>
          <p:nvPr/>
        </p:nvSpPr>
        <p:spPr>
          <a:xfrm>
            <a:off x="3048016" y="5804250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A5E7A0F0-939D-9442-8C57-47DC585547DB}"/>
              </a:ext>
            </a:extLst>
          </p:cNvPr>
          <p:cNvSpPr/>
          <p:nvPr/>
        </p:nvSpPr>
        <p:spPr>
          <a:xfrm>
            <a:off x="3200416" y="581295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8087894-24DF-1841-A197-7748A1ED1581}"/>
              </a:ext>
            </a:extLst>
          </p:cNvPr>
          <p:cNvSpPr/>
          <p:nvPr/>
        </p:nvSpPr>
        <p:spPr>
          <a:xfrm>
            <a:off x="3352816" y="580860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9166A274-EDDA-EF4D-9089-7D2B7DD607C4}"/>
              </a:ext>
            </a:extLst>
          </p:cNvPr>
          <p:cNvSpPr/>
          <p:nvPr/>
        </p:nvSpPr>
        <p:spPr>
          <a:xfrm>
            <a:off x="3505216" y="581730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CEFDFD55-8AC5-6A40-A043-8D7A64A59321}"/>
              </a:ext>
            </a:extLst>
          </p:cNvPr>
          <p:cNvSpPr/>
          <p:nvPr/>
        </p:nvSpPr>
        <p:spPr>
          <a:xfrm>
            <a:off x="1981216" y="539060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81E508D3-3C9B-4B42-9B7F-70890F8725C0}"/>
              </a:ext>
            </a:extLst>
          </p:cNvPr>
          <p:cNvSpPr/>
          <p:nvPr/>
        </p:nvSpPr>
        <p:spPr>
          <a:xfrm>
            <a:off x="2133616" y="5386252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AB3932F3-6A22-5C4B-8C36-3517FB977057}"/>
              </a:ext>
            </a:extLst>
          </p:cNvPr>
          <p:cNvSpPr/>
          <p:nvPr/>
        </p:nvSpPr>
        <p:spPr>
          <a:xfrm>
            <a:off x="2286016" y="5381896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62121D05-4ECA-D749-A1B8-B7C141186258}"/>
              </a:ext>
            </a:extLst>
          </p:cNvPr>
          <p:cNvSpPr/>
          <p:nvPr/>
        </p:nvSpPr>
        <p:spPr>
          <a:xfrm>
            <a:off x="2438416" y="5377540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6BD1CA5E-842C-4B45-A434-EB09595A4F3F}"/>
              </a:ext>
            </a:extLst>
          </p:cNvPr>
          <p:cNvSpPr/>
          <p:nvPr/>
        </p:nvSpPr>
        <p:spPr>
          <a:xfrm>
            <a:off x="2590816" y="538624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C17F0208-8F94-7E41-B0A5-364CFA1F2C74}"/>
              </a:ext>
            </a:extLst>
          </p:cNvPr>
          <p:cNvSpPr/>
          <p:nvPr/>
        </p:nvSpPr>
        <p:spPr>
          <a:xfrm>
            <a:off x="2743216" y="538189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FE529FAD-B49D-1F44-9AEC-3EC8EA181878}"/>
              </a:ext>
            </a:extLst>
          </p:cNvPr>
          <p:cNvSpPr/>
          <p:nvPr/>
        </p:nvSpPr>
        <p:spPr>
          <a:xfrm>
            <a:off x="2895616" y="539059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A7E86DD-1511-B946-B929-A42A58DE8115}"/>
              </a:ext>
            </a:extLst>
          </p:cNvPr>
          <p:cNvSpPr/>
          <p:nvPr/>
        </p:nvSpPr>
        <p:spPr>
          <a:xfrm>
            <a:off x="3048016" y="537317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ACB1798C-AAC3-F84A-80E6-A9D4B1F9DC4F}"/>
              </a:ext>
            </a:extLst>
          </p:cNvPr>
          <p:cNvSpPr/>
          <p:nvPr/>
        </p:nvSpPr>
        <p:spPr>
          <a:xfrm>
            <a:off x="3200416" y="5381886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4354755-D50A-FA48-8424-9C86C9127FB6}"/>
              </a:ext>
            </a:extLst>
          </p:cNvPr>
          <p:cNvSpPr/>
          <p:nvPr/>
        </p:nvSpPr>
        <p:spPr>
          <a:xfrm>
            <a:off x="3352816" y="5390593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B03BF74-8E40-D14F-A842-62A7FEBC5E11}"/>
              </a:ext>
            </a:extLst>
          </p:cNvPr>
          <p:cNvSpPr/>
          <p:nvPr/>
        </p:nvSpPr>
        <p:spPr>
          <a:xfrm>
            <a:off x="2120553" y="512064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006E34F-7926-AF4C-BC49-AE2AB4FE8F01}"/>
              </a:ext>
            </a:extLst>
          </p:cNvPr>
          <p:cNvCxnSpPr>
            <a:stCxn id="26" idx="0"/>
            <a:endCxn id="51" idx="4"/>
          </p:cNvCxnSpPr>
          <p:nvPr/>
        </p:nvCxnSpPr>
        <p:spPr>
          <a:xfrm flipH="1" flipV="1">
            <a:off x="2191310" y="5238206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589BAEB-79A8-FE47-A4B6-EA6631716A4C}"/>
              </a:ext>
            </a:extLst>
          </p:cNvPr>
          <p:cNvSpPr/>
          <p:nvPr/>
        </p:nvSpPr>
        <p:spPr>
          <a:xfrm>
            <a:off x="2272953" y="512934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F34FCAD-4516-5F42-A8B7-E63A50827468}"/>
              </a:ext>
            </a:extLst>
          </p:cNvPr>
          <p:cNvSpPr/>
          <p:nvPr/>
        </p:nvSpPr>
        <p:spPr>
          <a:xfrm>
            <a:off x="2425353" y="512499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9FEDB8D-4E1A-DF46-9842-61CE53D53584}"/>
              </a:ext>
            </a:extLst>
          </p:cNvPr>
          <p:cNvSpPr/>
          <p:nvPr/>
        </p:nvSpPr>
        <p:spPr>
          <a:xfrm>
            <a:off x="2577753" y="513369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7EF1422-0AA0-024A-A750-89E39CA2E67E}"/>
              </a:ext>
            </a:extLst>
          </p:cNvPr>
          <p:cNvSpPr/>
          <p:nvPr/>
        </p:nvSpPr>
        <p:spPr>
          <a:xfrm>
            <a:off x="2730153" y="512934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916E40D-40D3-204E-939F-CD03E67C324C}"/>
              </a:ext>
            </a:extLst>
          </p:cNvPr>
          <p:cNvSpPr/>
          <p:nvPr/>
        </p:nvSpPr>
        <p:spPr>
          <a:xfrm>
            <a:off x="2882553" y="512498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88B0EC6-0677-A548-A882-23BD9D2BCFFD}"/>
              </a:ext>
            </a:extLst>
          </p:cNvPr>
          <p:cNvSpPr/>
          <p:nvPr/>
        </p:nvSpPr>
        <p:spPr>
          <a:xfrm>
            <a:off x="3034953" y="513369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F58603-D21C-7B4D-8EB3-CDCA89BBCED5}"/>
              </a:ext>
            </a:extLst>
          </p:cNvPr>
          <p:cNvSpPr/>
          <p:nvPr/>
        </p:nvSpPr>
        <p:spPr>
          <a:xfrm>
            <a:off x="3187353" y="512933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12CEE83-5199-D146-AAF5-C20D22130AB5}"/>
              </a:ext>
            </a:extLst>
          </p:cNvPr>
          <p:cNvSpPr/>
          <p:nvPr/>
        </p:nvSpPr>
        <p:spPr>
          <a:xfrm>
            <a:off x="3339753" y="512498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ABB7400-25A3-5B48-B45F-D84DA2D51689}"/>
              </a:ext>
            </a:extLst>
          </p:cNvPr>
          <p:cNvSpPr/>
          <p:nvPr/>
        </p:nvSpPr>
        <p:spPr>
          <a:xfrm>
            <a:off x="3492153" y="513368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F0915EF-16D7-A147-8B89-DBE7BD7DD7FF}"/>
              </a:ext>
            </a:extLst>
          </p:cNvPr>
          <p:cNvCxnSpPr>
            <a:cxnSpLocks/>
            <a:stCxn id="35" idx="0"/>
            <a:endCxn id="51" idx="4"/>
          </p:cNvCxnSpPr>
          <p:nvPr/>
        </p:nvCxnSpPr>
        <p:spPr>
          <a:xfrm flipH="1" flipV="1">
            <a:off x="2191310" y="5238206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08C49BB-D62C-0E4E-8A26-5FE4F3236CA6}"/>
              </a:ext>
            </a:extLst>
          </p:cNvPr>
          <p:cNvCxnSpPr>
            <a:cxnSpLocks/>
            <a:stCxn id="26" idx="0"/>
            <a:endCxn id="56" idx="4"/>
          </p:cNvCxnSpPr>
          <p:nvPr/>
        </p:nvCxnSpPr>
        <p:spPr>
          <a:xfrm flipV="1">
            <a:off x="2204373" y="5251264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2CAE14B-A69F-0048-BDF5-81926E166EE4}"/>
              </a:ext>
            </a:extLst>
          </p:cNvPr>
          <p:cNvCxnSpPr>
            <a:cxnSpLocks/>
            <a:stCxn id="35" idx="0"/>
            <a:endCxn id="56" idx="4"/>
          </p:cNvCxnSpPr>
          <p:nvPr/>
        </p:nvCxnSpPr>
        <p:spPr>
          <a:xfrm flipH="1" flipV="1">
            <a:off x="2648510" y="5251264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57795E7-9F44-6F4A-9D22-0E961319BD93}"/>
              </a:ext>
            </a:extLst>
          </p:cNvPr>
          <p:cNvCxnSpPr>
            <a:cxnSpLocks/>
            <a:stCxn id="26" idx="0"/>
            <a:endCxn id="59" idx="4"/>
          </p:cNvCxnSpPr>
          <p:nvPr/>
        </p:nvCxnSpPr>
        <p:spPr>
          <a:xfrm flipV="1">
            <a:off x="2204373" y="5251259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DB5D604-10BA-4C46-912F-656A58778620}"/>
              </a:ext>
            </a:extLst>
          </p:cNvPr>
          <p:cNvCxnSpPr>
            <a:cxnSpLocks/>
            <a:stCxn id="59" idx="4"/>
            <a:endCxn id="35" idx="0"/>
          </p:cNvCxnSpPr>
          <p:nvPr/>
        </p:nvCxnSpPr>
        <p:spPr>
          <a:xfrm>
            <a:off x="3105710" y="5251259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1F86932-92FC-4145-A570-DA91E6BC674A}"/>
              </a:ext>
            </a:extLst>
          </p:cNvPr>
          <p:cNvCxnSpPr>
            <a:cxnSpLocks/>
            <a:stCxn id="62" idx="4"/>
            <a:endCxn id="26" idx="0"/>
          </p:cNvCxnSpPr>
          <p:nvPr/>
        </p:nvCxnSpPr>
        <p:spPr>
          <a:xfrm flipH="1">
            <a:off x="2204373" y="5251254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5624FE8-6372-9542-BF1F-2182ED23D64F}"/>
              </a:ext>
            </a:extLst>
          </p:cNvPr>
          <p:cNvCxnSpPr>
            <a:cxnSpLocks/>
            <a:stCxn id="62" idx="4"/>
            <a:endCxn id="35" idx="0"/>
          </p:cNvCxnSpPr>
          <p:nvPr/>
        </p:nvCxnSpPr>
        <p:spPr>
          <a:xfrm>
            <a:off x="3562910" y="5251254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7E1103F2-143C-C84D-8C53-F4B06303D488}"/>
              </a:ext>
            </a:extLst>
          </p:cNvPr>
          <p:cNvSpPr/>
          <p:nvPr/>
        </p:nvSpPr>
        <p:spPr>
          <a:xfrm>
            <a:off x="2116197" y="485503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E9B1C59-0835-8C40-A7CD-8B2896EC49C4}"/>
              </a:ext>
            </a:extLst>
          </p:cNvPr>
          <p:cNvCxnSpPr>
            <a:endCxn id="85" idx="4"/>
          </p:cNvCxnSpPr>
          <p:nvPr/>
        </p:nvCxnSpPr>
        <p:spPr>
          <a:xfrm flipH="1" flipV="1">
            <a:off x="2186954" y="4972596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9665488C-3E02-FB4E-9CB1-59D4FE0E6073}"/>
              </a:ext>
            </a:extLst>
          </p:cNvPr>
          <p:cNvSpPr/>
          <p:nvPr/>
        </p:nvSpPr>
        <p:spPr>
          <a:xfrm>
            <a:off x="2268597" y="486373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28A2D8F-B65B-F945-92C3-BB0C10D82538}"/>
              </a:ext>
            </a:extLst>
          </p:cNvPr>
          <p:cNvSpPr/>
          <p:nvPr/>
        </p:nvSpPr>
        <p:spPr>
          <a:xfrm>
            <a:off x="2420997" y="485938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AB5F28-55BF-4340-8113-669FFAF1DA5C}"/>
              </a:ext>
            </a:extLst>
          </p:cNvPr>
          <p:cNvSpPr/>
          <p:nvPr/>
        </p:nvSpPr>
        <p:spPr>
          <a:xfrm>
            <a:off x="2573397" y="486808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69AAF23-B234-8347-B10E-EB3B645CA5F7}"/>
              </a:ext>
            </a:extLst>
          </p:cNvPr>
          <p:cNvSpPr/>
          <p:nvPr/>
        </p:nvSpPr>
        <p:spPr>
          <a:xfrm>
            <a:off x="2725797" y="486373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2227B11-FE5C-6543-A7BD-FF7B5CEAC1A8}"/>
              </a:ext>
            </a:extLst>
          </p:cNvPr>
          <p:cNvSpPr/>
          <p:nvPr/>
        </p:nvSpPr>
        <p:spPr>
          <a:xfrm>
            <a:off x="2878197" y="485937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4E53938-0315-154D-864C-6F4A7C412F80}"/>
              </a:ext>
            </a:extLst>
          </p:cNvPr>
          <p:cNvSpPr/>
          <p:nvPr/>
        </p:nvSpPr>
        <p:spPr>
          <a:xfrm>
            <a:off x="3030597" y="486808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C401611-B5EC-C04C-8A5A-0F13006390D7}"/>
              </a:ext>
            </a:extLst>
          </p:cNvPr>
          <p:cNvSpPr/>
          <p:nvPr/>
        </p:nvSpPr>
        <p:spPr>
          <a:xfrm>
            <a:off x="3182997" y="486372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1DA3763-1FCC-C346-A42E-5719198D123D}"/>
              </a:ext>
            </a:extLst>
          </p:cNvPr>
          <p:cNvSpPr/>
          <p:nvPr/>
        </p:nvSpPr>
        <p:spPr>
          <a:xfrm>
            <a:off x="3335397" y="485937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041FC27-251B-354C-B05C-FE083EADAA05}"/>
              </a:ext>
            </a:extLst>
          </p:cNvPr>
          <p:cNvSpPr/>
          <p:nvPr/>
        </p:nvSpPr>
        <p:spPr>
          <a:xfrm>
            <a:off x="3487797" y="486807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74010E2-6B80-F24C-8A3C-2787230BAF7F}"/>
              </a:ext>
            </a:extLst>
          </p:cNvPr>
          <p:cNvCxnSpPr>
            <a:cxnSpLocks/>
            <a:endCxn id="85" idx="4"/>
          </p:cNvCxnSpPr>
          <p:nvPr/>
        </p:nvCxnSpPr>
        <p:spPr>
          <a:xfrm flipH="1" flipV="1">
            <a:off x="2186954" y="4972596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B43CF4D-18D3-4443-80B2-8B4810847A0C}"/>
              </a:ext>
            </a:extLst>
          </p:cNvPr>
          <p:cNvCxnSpPr>
            <a:cxnSpLocks/>
            <a:endCxn id="89" idx="4"/>
          </p:cNvCxnSpPr>
          <p:nvPr/>
        </p:nvCxnSpPr>
        <p:spPr>
          <a:xfrm flipV="1">
            <a:off x="2200017" y="4985654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D9C1A59-85E0-4A4A-8649-ECB3938FA157}"/>
              </a:ext>
            </a:extLst>
          </p:cNvPr>
          <p:cNvCxnSpPr>
            <a:cxnSpLocks/>
            <a:endCxn id="89" idx="4"/>
          </p:cNvCxnSpPr>
          <p:nvPr/>
        </p:nvCxnSpPr>
        <p:spPr>
          <a:xfrm flipH="1" flipV="1">
            <a:off x="2644154" y="4985654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9CA6FF2-5FA0-E441-AC33-492B8C521863}"/>
              </a:ext>
            </a:extLst>
          </p:cNvPr>
          <p:cNvCxnSpPr>
            <a:cxnSpLocks/>
            <a:endCxn id="92" idx="4"/>
          </p:cNvCxnSpPr>
          <p:nvPr/>
        </p:nvCxnSpPr>
        <p:spPr>
          <a:xfrm flipV="1">
            <a:off x="2200017" y="4985649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17E0F95-DFAC-EF4E-A928-9D0B2CEF4854}"/>
              </a:ext>
            </a:extLst>
          </p:cNvPr>
          <p:cNvCxnSpPr>
            <a:cxnSpLocks/>
            <a:stCxn id="92" idx="4"/>
          </p:cNvCxnSpPr>
          <p:nvPr/>
        </p:nvCxnSpPr>
        <p:spPr>
          <a:xfrm>
            <a:off x="3101354" y="4985649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4377591-5758-A743-8BFE-4049376B6E31}"/>
              </a:ext>
            </a:extLst>
          </p:cNvPr>
          <p:cNvCxnSpPr>
            <a:cxnSpLocks/>
            <a:stCxn id="95" idx="4"/>
          </p:cNvCxnSpPr>
          <p:nvPr/>
        </p:nvCxnSpPr>
        <p:spPr>
          <a:xfrm flipH="1">
            <a:off x="2200017" y="4985644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081E2EE-347F-CB46-900F-A37BD74AA090}"/>
              </a:ext>
            </a:extLst>
          </p:cNvPr>
          <p:cNvCxnSpPr>
            <a:cxnSpLocks/>
            <a:stCxn id="95" idx="4"/>
          </p:cNvCxnSpPr>
          <p:nvPr/>
        </p:nvCxnSpPr>
        <p:spPr>
          <a:xfrm>
            <a:off x="3558554" y="4985644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DD0183C4-E57B-E744-89C2-C7886456EE4C}"/>
              </a:ext>
            </a:extLst>
          </p:cNvPr>
          <p:cNvSpPr/>
          <p:nvPr/>
        </p:nvSpPr>
        <p:spPr>
          <a:xfrm>
            <a:off x="2098778" y="457635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02BB31D-C74D-4B40-98E8-FF69C4AB2F4E}"/>
              </a:ext>
            </a:extLst>
          </p:cNvPr>
          <p:cNvCxnSpPr>
            <a:endCxn id="103" idx="4"/>
          </p:cNvCxnSpPr>
          <p:nvPr/>
        </p:nvCxnSpPr>
        <p:spPr>
          <a:xfrm flipH="1" flipV="1">
            <a:off x="2169535" y="4693921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52C73BCD-B77B-7141-81A8-CD69488EBD0B}"/>
              </a:ext>
            </a:extLst>
          </p:cNvPr>
          <p:cNvSpPr/>
          <p:nvPr/>
        </p:nvSpPr>
        <p:spPr>
          <a:xfrm>
            <a:off x="2251178" y="458506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EEAF06B-389B-6340-8F76-3255E36D6435}"/>
              </a:ext>
            </a:extLst>
          </p:cNvPr>
          <p:cNvSpPr/>
          <p:nvPr/>
        </p:nvSpPr>
        <p:spPr>
          <a:xfrm>
            <a:off x="2403578" y="458070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BBF327A-ED01-484A-8890-95830C125761}"/>
              </a:ext>
            </a:extLst>
          </p:cNvPr>
          <p:cNvSpPr/>
          <p:nvPr/>
        </p:nvSpPr>
        <p:spPr>
          <a:xfrm>
            <a:off x="2555978" y="458941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779EA8E-3C0A-0646-8147-47C32CEC3CE0}"/>
              </a:ext>
            </a:extLst>
          </p:cNvPr>
          <p:cNvSpPr/>
          <p:nvPr/>
        </p:nvSpPr>
        <p:spPr>
          <a:xfrm>
            <a:off x="2708378" y="458505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DFAF24B-5EA0-5746-A90F-58C7A0FB1B3D}"/>
              </a:ext>
            </a:extLst>
          </p:cNvPr>
          <p:cNvSpPr/>
          <p:nvPr/>
        </p:nvSpPr>
        <p:spPr>
          <a:xfrm>
            <a:off x="2860778" y="458070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62E1C34-B839-C443-9B71-240A97A98906}"/>
              </a:ext>
            </a:extLst>
          </p:cNvPr>
          <p:cNvSpPr/>
          <p:nvPr/>
        </p:nvSpPr>
        <p:spPr>
          <a:xfrm>
            <a:off x="3013178" y="458940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9BF9296-ED9F-F842-B27B-B269A7695393}"/>
              </a:ext>
            </a:extLst>
          </p:cNvPr>
          <p:cNvSpPr/>
          <p:nvPr/>
        </p:nvSpPr>
        <p:spPr>
          <a:xfrm>
            <a:off x="3165578" y="458505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73C1682-E57E-4647-A7B3-9D1666F737BF}"/>
              </a:ext>
            </a:extLst>
          </p:cNvPr>
          <p:cNvSpPr/>
          <p:nvPr/>
        </p:nvSpPr>
        <p:spPr>
          <a:xfrm>
            <a:off x="3317978" y="458069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5FF2D16-8DE8-E248-9E3F-1091780EEF0A}"/>
              </a:ext>
            </a:extLst>
          </p:cNvPr>
          <p:cNvSpPr/>
          <p:nvPr/>
        </p:nvSpPr>
        <p:spPr>
          <a:xfrm>
            <a:off x="3470378" y="458940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426874A-9835-5846-9DFB-0B27EF1EA1E7}"/>
              </a:ext>
            </a:extLst>
          </p:cNvPr>
          <p:cNvCxnSpPr>
            <a:cxnSpLocks/>
            <a:endCxn id="103" idx="4"/>
          </p:cNvCxnSpPr>
          <p:nvPr/>
        </p:nvCxnSpPr>
        <p:spPr>
          <a:xfrm flipH="1" flipV="1">
            <a:off x="2169535" y="4693921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E64F828-02C1-4643-AB61-031AC33A6423}"/>
              </a:ext>
            </a:extLst>
          </p:cNvPr>
          <p:cNvCxnSpPr>
            <a:cxnSpLocks/>
            <a:endCxn id="107" idx="4"/>
          </p:cNvCxnSpPr>
          <p:nvPr/>
        </p:nvCxnSpPr>
        <p:spPr>
          <a:xfrm flipV="1">
            <a:off x="2182598" y="4706979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EDB1AA3-A3EA-9543-BFC1-2AD63039CDA1}"/>
              </a:ext>
            </a:extLst>
          </p:cNvPr>
          <p:cNvCxnSpPr>
            <a:cxnSpLocks/>
            <a:endCxn id="107" idx="4"/>
          </p:cNvCxnSpPr>
          <p:nvPr/>
        </p:nvCxnSpPr>
        <p:spPr>
          <a:xfrm flipH="1" flipV="1">
            <a:off x="2626735" y="4706979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8C5310D-FB2B-A34F-88EB-CDA4E0719ABE}"/>
              </a:ext>
            </a:extLst>
          </p:cNvPr>
          <p:cNvCxnSpPr>
            <a:cxnSpLocks/>
            <a:endCxn id="110" idx="4"/>
          </p:cNvCxnSpPr>
          <p:nvPr/>
        </p:nvCxnSpPr>
        <p:spPr>
          <a:xfrm flipV="1">
            <a:off x="2182598" y="4706974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3C28E5C-5DAE-DE47-BDED-4BC02F4261AE}"/>
              </a:ext>
            </a:extLst>
          </p:cNvPr>
          <p:cNvCxnSpPr>
            <a:cxnSpLocks/>
            <a:stCxn id="110" idx="4"/>
          </p:cNvCxnSpPr>
          <p:nvPr/>
        </p:nvCxnSpPr>
        <p:spPr>
          <a:xfrm>
            <a:off x="3083935" y="4706974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3130570-5AB0-CE47-B7C9-6FB588E9D8E9}"/>
              </a:ext>
            </a:extLst>
          </p:cNvPr>
          <p:cNvCxnSpPr>
            <a:cxnSpLocks/>
            <a:stCxn id="113" idx="4"/>
          </p:cNvCxnSpPr>
          <p:nvPr/>
        </p:nvCxnSpPr>
        <p:spPr>
          <a:xfrm flipH="1">
            <a:off x="2182598" y="4706969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65363E9-9334-DF47-B2A9-8FB39B0A5A5D}"/>
              </a:ext>
            </a:extLst>
          </p:cNvPr>
          <p:cNvCxnSpPr>
            <a:cxnSpLocks/>
            <a:stCxn id="113" idx="4"/>
          </p:cNvCxnSpPr>
          <p:nvPr/>
        </p:nvCxnSpPr>
        <p:spPr>
          <a:xfrm>
            <a:off x="3541135" y="4706969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03599FE7-4325-D94C-BB09-6FA92D053F1C}"/>
              </a:ext>
            </a:extLst>
          </p:cNvPr>
          <p:cNvSpPr txBox="1"/>
          <p:nvPr/>
        </p:nvSpPr>
        <p:spPr>
          <a:xfrm>
            <a:off x="2038904" y="412786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A1D7E06-4498-4245-9DA9-4C4B6BB65821}"/>
              </a:ext>
            </a:extLst>
          </p:cNvPr>
          <p:cNvSpPr txBox="1"/>
          <p:nvPr/>
        </p:nvSpPr>
        <p:spPr>
          <a:xfrm>
            <a:off x="2168447" y="41296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876A748-DC8F-B046-ABD2-D1EAED39EC4B}"/>
              </a:ext>
            </a:extLst>
          </p:cNvPr>
          <p:cNvSpPr txBox="1"/>
          <p:nvPr/>
        </p:nvSpPr>
        <p:spPr>
          <a:xfrm>
            <a:off x="2338262" y="414271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5250D2-8F07-B243-91BF-DEE9A88EA5D0}"/>
              </a:ext>
            </a:extLst>
          </p:cNvPr>
          <p:cNvSpPr txBox="1"/>
          <p:nvPr/>
        </p:nvSpPr>
        <p:spPr>
          <a:xfrm>
            <a:off x="2495010" y="413439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2251AFD-8ABD-3B4C-9C83-3A438ED47237}"/>
              </a:ext>
            </a:extLst>
          </p:cNvPr>
          <p:cNvSpPr txBox="1"/>
          <p:nvPr/>
        </p:nvSpPr>
        <p:spPr>
          <a:xfrm>
            <a:off x="2651760" y="414092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ʃ</a:t>
            </a:r>
            <a:endParaRPr lang="en-US" dirty="0"/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BF14429-8049-4746-A664-F33D881AC960}"/>
              </a:ext>
            </a:extLst>
          </p:cNvPr>
          <p:cNvCxnSpPr/>
          <p:nvPr/>
        </p:nvCxnSpPr>
        <p:spPr>
          <a:xfrm flipH="1" flipV="1">
            <a:off x="2152116" y="4415246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79436B9-6BF6-2944-AE53-B2CAA5433E26}"/>
              </a:ext>
            </a:extLst>
          </p:cNvPr>
          <p:cNvCxnSpPr/>
          <p:nvPr/>
        </p:nvCxnSpPr>
        <p:spPr>
          <a:xfrm flipH="1" flipV="1">
            <a:off x="2304516" y="4423953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7682ADE-0B24-214D-8BB3-1204115DA20B}"/>
              </a:ext>
            </a:extLst>
          </p:cNvPr>
          <p:cNvCxnSpPr/>
          <p:nvPr/>
        </p:nvCxnSpPr>
        <p:spPr>
          <a:xfrm flipH="1" flipV="1">
            <a:off x="2456916" y="4419597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E4757D6-A742-144C-A5D4-6F54AAE3DF05}"/>
              </a:ext>
            </a:extLst>
          </p:cNvPr>
          <p:cNvCxnSpPr/>
          <p:nvPr/>
        </p:nvCxnSpPr>
        <p:spPr>
          <a:xfrm flipH="1" flipV="1">
            <a:off x="2609316" y="4428304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73B0042-9018-C74A-BC49-E3DC35D4B198}"/>
              </a:ext>
            </a:extLst>
          </p:cNvPr>
          <p:cNvCxnSpPr/>
          <p:nvPr/>
        </p:nvCxnSpPr>
        <p:spPr>
          <a:xfrm flipH="1" flipV="1">
            <a:off x="2761716" y="4437011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4F9FE46-EEE1-BC42-8CE3-2DB8BEED4A00}"/>
              </a:ext>
            </a:extLst>
          </p:cNvPr>
          <p:cNvCxnSpPr/>
          <p:nvPr/>
        </p:nvCxnSpPr>
        <p:spPr>
          <a:xfrm flipH="1" flipV="1">
            <a:off x="2914116" y="4445718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43BC4E8-2A8E-E047-B87F-2E4897F0CDEC}"/>
              </a:ext>
            </a:extLst>
          </p:cNvPr>
          <p:cNvCxnSpPr/>
          <p:nvPr/>
        </p:nvCxnSpPr>
        <p:spPr>
          <a:xfrm flipH="1" flipV="1">
            <a:off x="3066516" y="4428299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515D484-6A8A-424B-826A-9976EBD5B47F}"/>
              </a:ext>
            </a:extLst>
          </p:cNvPr>
          <p:cNvCxnSpPr/>
          <p:nvPr/>
        </p:nvCxnSpPr>
        <p:spPr>
          <a:xfrm flipH="1" flipV="1">
            <a:off x="3218916" y="4437006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084ED38-E699-5A43-A371-4EC6190D1B9B}"/>
              </a:ext>
            </a:extLst>
          </p:cNvPr>
          <p:cNvCxnSpPr/>
          <p:nvPr/>
        </p:nvCxnSpPr>
        <p:spPr>
          <a:xfrm flipH="1" flipV="1">
            <a:off x="3371316" y="4432650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F64A4B5-5F4D-234D-AA7A-C623FBAC42C4}"/>
              </a:ext>
            </a:extLst>
          </p:cNvPr>
          <p:cNvCxnSpPr/>
          <p:nvPr/>
        </p:nvCxnSpPr>
        <p:spPr>
          <a:xfrm flipH="1" flipV="1">
            <a:off x="3523716" y="4441357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1D5EB7FF-483C-BB45-B6F8-D97F5CE0C852}"/>
              </a:ext>
            </a:extLst>
          </p:cNvPr>
          <p:cNvSpPr txBox="1"/>
          <p:nvPr/>
        </p:nvSpPr>
        <p:spPr>
          <a:xfrm>
            <a:off x="2390367" y="141078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speech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D1413C7-36C7-5946-AF5B-6ADC17F7274F}"/>
              </a:ext>
            </a:extLst>
          </p:cNvPr>
          <p:cNvSpPr txBox="1"/>
          <p:nvPr/>
        </p:nvSpPr>
        <p:spPr>
          <a:xfrm>
            <a:off x="2529704" y="283029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spitʃ</a:t>
            </a:r>
            <a:endParaRPr lang="en-US" dirty="0"/>
          </a:p>
        </p:txBody>
      </p:sp>
      <p:sp>
        <p:nvSpPr>
          <p:cNvPr id="139" name="Trapezoid 138">
            <a:extLst>
              <a:ext uri="{FF2B5EF4-FFF2-40B4-BE49-F238E27FC236}">
                <a16:creationId xmlns:a16="http://schemas.microsoft.com/office/drawing/2014/main" id="{F0849BBB-4D74-5A45-9D8C-2CBBD3D031E4}"/>
              </a:ext>
            </a:extLst>
          </p:cNvPr>
          <p:cNvSpPr/>
          <p:nvPr/>
        </p:nvSpPr>
        <p:spPr>
          <a:xfrm rot="5400000">
            <a:off x="3373021" y="2863467"/>
            <a:ext cx="719551" cy="1038640"/>
          </a:xfrm>
          <a:prstGeom prst="trapezoid">
            <a:avLst/>
          </a:prstGeom>
          <a:solidFill>
            <a:srgbClr val="FC6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cross-entropy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D110929-C221-1847-A4D2-EDF129C5DF9B}"/>
              </a:ext>
            </a:extLst>
          </p:cNvPr>
          <p:cNvSpPr txBox="1"/>
          <p:nvPr/>
        </p:nvSpPr>
        <p:spPr>
          <a:xfrm>
            <a:off x="34692" y="1406436"/>
            <a:ext cx="16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Text: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547FC3D-B008-0643-A07D-5D22D48FDAFD}"/>
              </a:ext>
            </a:extLst>
          </p:cNvPr>
          <p:cNvSpPr/>
          <p:nvPr/>
        </p:nvSpPr>
        <p:spPr>
          <a:xfrm>
            <a:off x="2023332" y="1997642"/>
            <a:ext cx="1587470" cy="64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LanguageNet</a:t>
            </a:r>
            <a:r>
              <a:rPr lang="en-US" dirty="0"/>
              <a:t> G2P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338156A-F932-F348-AC10-6FE0743C366A}"/>
              </a:ext>
            </a:extLst>
          </p:cNvPr>
          <p:cNvSpPr txBox="1"/>
          <p:nvPr/>
        </p:nvSpPr>
        <p:spPr>
          <a:xfrm>
            <a:off x="43399" y="2773684"/>
            <a:ext cx="19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 Phones: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E5A805A-BB31-AF4E-B96F-D42B6CD42B8C}"/>
              </a:ext>
            </a:extLst>
          </p:cNvPr>
          <p:cNvSpPr txBox="1"/>
          <p:nvPr/>
        </p:nvSpPr>
        <p:spPr>
          <a:xfrm>
            <a:off x="39043" y="4127868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Hypothesis Phones: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BE2DD6D-B781-AB47-A339-6DD570FDC29B}"/>
              </a:ext>
            </a:extLst>
          </p:cNvPr>
          <p:cNvSpPr txBox="1"/>
          <p:nvPr/>
        </p:nvSpPr>
        <p:spPr>
          <a:xfrm>
            <a:off x="34687" y="6305013"/>
            <a:ext cx="153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Spectrograms: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4F2E2D-D16D-8246-A5E0-FEDA87C6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38" y="6196525"/>
            <a:ext cx="2028678" cy="6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388E9AE2-1D05-4A43-918D-D4A07BBBDAD3}"/>
              </a:ext>
            </a:extLst>
          </p:cNvPr>
          <p:cNvCxnSpPr>
            <a:stCxn id="136" idx="2"/>
            <a:endCxn id="141" idx="0"/>
          </p:cNvCxnSpPr>
          <p:nvPr/>
        </p:nvCxnSpPr>
        <p:spPr>
          <a:xfrm>
            <a:off x="2813721" y="1780118"/>
            <a:ext cx="3346" cy="217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13D3112-BAEA-594D-BF4E-1AAE0F952312}"/>
              </a:ext>
            </a:extLst>
          </p:cNvPr>
          <p:cNvCxnSpPr>
            <a:cxnSpLocks/>
          </p:cNvCxnSpPr>
          <p:nvPr/>
        </p:nvCxnSpPr>
        <p:spPr>
          <a:xfrm>
            <a:off x="2817067" y="2639824"/>
            <a:ext cx="2941" cy="190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DF2F130D-933A-814B-90FC-4A7151D1419C}"/>
              </a:ext>
            </a:extLst>
          </p:cNvPr>
          <p:cNvCxnSpPr>
            <a:cxnSpLocks/>
          </p:cNvCxnSpPr>
          <p:nvPr/>
        </p:nvCxnSpPr>
        <p:spPr>
          <a:xfrm>
            <a:off x="2898386" y="3199622"/>
            <a:ext cx="3346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8DB96B92-CE8C-E645-815B-476A32B68A49}"/>
              </a:ext>
            </a:extLst>
          </p:cNvPr>
          <p:cNvCxnSpPr>
            <a:cxnSpLocks/>
          </p:cNvCxnSpPr>
          <p:nvPr/>
        </p:nvCxnSpPr>
        <p:spPr>
          <a:xfrm>
            <a:off x="2743216" y="3574093"/>
            <a:ext cx="4854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6C9741E-C82A-D247-97D5-4A8BABE0CA2E}"/>
              </a:ext>
            </a:extLst>
          </p:cNvPr>
          <p:cNvCxnSpPr>
            <a:cxnSpLocks/>
            <a:stCxn id="125" idx="0"/>
          </p:cNvCxnSpPr>
          <p:nvPr/>
        </p:nvCxnSpPr>
        <p:spPr>
          <a:xfrm flipH="1" flipV="1">
            <a:off x="2770423" y="3574093"/>
            <a:ext cx="921" cy="56683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1970A70-9BF9-E541-8272-BADEF9BC2DD9}"/>
              </a:ext>
            </a:extLst>
          </p:cNvPr>
          <p:cNvCxnSpPr>
            <a:cxnSpLocks/>
          </p:cNvCxnSpPr>
          <p:nvPr/>
        </p:nvCxnSpPr>
        <p:spPr>
          <a:xfrm flipH="1" flipV="1">
            <a:off x="2927179" y="3143016"/>
            <a:ext cx="1" cy="5660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riangle 172">
            <a:extLst>
              <a:ext uri="{FF2B5EF4-FFF2-40B4-BE49-F238E27FC236}">
                <a16:creationId xmlns:a16="http://schemas.microsoft.com/office/drawing/2014/main" id="{2D50BE74-E685-524A-A873-09647086E577}"/>
              </a:ext>
            </a:extLst>
          </p:cNvPr>
          <p:cNvSpPr/>
          <p:nvPr/>
        </p:nvSpPr>
        <p:spPr>
          <a:xfrm>
            <a:off x="4005981" y="582167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riangle 173">
            <a:extLst>
              <a:ext uri="{FF2B5EF4-FFF2-40B4-BE49-F238E27FC236}">
                <a16:creationId xmlns:a16="http://schemas.microsoft.com/office/drawing/2014/main" id="{FBC24DD7-9856-A44D-8415-BB6615663395}"/>
              </a:ext>
            </a:extLst>
          </p:cNvPr>
          <p:cNvSpPr/>
          <p:nvPr/>
        </p:nvSpPr>
        <p:spPr>
          <a:xfrm>
            <a:off x="4158381" y="5817323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riangle 174">
            <a:extLst>
              <a:ext uri="{FF2B5EF4-FFF2-40B4-BE49-F238E27FC236}">
                <a16:creationId xmlns:a16="http://schemas.microsoft.com/office/drawing/2014/main" id="{1AE53AB4-BDE0-234E-A87D-464343D064F7}"/>
              </a:ext>
            </a:extLst>
          </p:cNvPr>
          <p:cNvSpPr/>
          <p:nvPr/>
        </p:nvSpPr>
        <p:spPr>
          <a:xfrm>
            <a:off x="4310781" y="581296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riangle 175">
            <a:extLst>
              <a:ext uri="{FF2B5EF4-FFF2-40B4-BE49-F238E27FC236}">
                <a16:creationId xmlns:a16="http://schemas.microsoft.com/office/drawing/2014/main" id="{C3A8E868-A839-5647-8728-7B39BCA0E9DC}"/>
              </a:ext>
            </a:extLst>
          </p:cNvPr>
          <p:cNvSpPr/>
          <p:nvPr/>
        </p:nvSpPr>
        <p:spPr>
          <a:xfrm>
            <a:off x="4463181" y="580861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riangle 176">
            <a:extLst>
              <a:ext uri="{FF2B5EF4-FFF2-40B4-BE49-F238E27FC236}">
                <a16:creationId xmlns:a16="http://schemas.microsoft.com/office/drawing/2014/main" id="{AB2E4D80-FF1D-354E-8DE8-A7EFD092D22E}"/>
              </a:ext>
            </a:extLst>
          </p:cNvPr>
          <p:cNvSpPr/>
          <p:nvPr/>
        </p:nvSpPr>
        <p:spPr>
          <a:xfrm>
            <a:off x="4615581" y="581731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riangle 177">
            <a:extLst>
              <a:ext uri="{FF2B5EF4-FFF2-40B4-BE49-F238E27FC236}">
                <a16:creationId xmlns:a16="http://schemas.microsoft.com/office/drawing/2014/main" id="{3D965DF9-4C7F-BE4A-9074-815BD5DB6F1C}"/>
              </a:ext>
            </a:extLst>
          </p:cNvPr>
          <p:cNvSpPr/>
          <p:nvPr/>
        </p:nvSpPr>
        <p:spPr>
          <a:xfrm>
            <a:off x="4767981" y="5812962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riangle 178">
            <a:extLst>
              <a:ext uri="{FF2B5EF4-FFF2-40B4-BE49-F238E27FC236}">
                <a16:creationId xmlns:a16="http://schemas.microsoft.com/office/drawing/2014/main" id="{0A76BAF6-FB14-1E48-8AC6-9D769EDBA77F}"/>
              </a:ext>
            </a:extLst>
          </p:cNvPr>
          <p:cNvSpPr/>
          <p:nvPr/>
        </p:nvSpPr>
        <p:spPr>
          <a:xfrm>
            <a:off x="4920381" y="582166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riangle 179">
            <a:extLst>
              <a:ext uri="{FF2B5EF4-FFF2-40B4-BE49-F238E27FC236}">
                <a16:creationId xmlns:a16="http://schemas.microsoft.com/office/drawing/2014/main" id="{67D84B08-3900-C94C-B769-9E1683CFADA3}"/>
              </a:ext>
            </a:extLst>
          </p:cNvPr>
          <p:cNvSpPr/>
          <p:nvPr/>
        </p:nvSpPr>
        <p:spPr>
          <a:xfrm>
            <a:off x="5072781" y="5804250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riangle 180">
            <a:extLst>
              <a:ext uri="{FF2B5EF4-FFF2-40B4-BE49-F238E27FC236}">
                <a16:creationId xmlns:a16="http://schemas.microsoft.com/office/drawing/2014/main" id="{03640A27-2880-7C4F-804B-4CC3BAF53794}"/>
              </a:ext>
            </a:extLst>
          </p:cNvPr>
          <p:cNvSpPr/>
          <p:nvPr/>
        </p:nvSpPr>
        <p:spPr>
          <a:xfrm>
            <a:off x="5225181" y="581295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riangle 181">
            <a:extLst>
              <a:ext uri="{FF2B5EF4-FFF2-40B4-BE49-F238E27FC236}">
                <a16:creationId xmlns:a16="http://schemas.microsoft.com/office/drawing/2014/main" id="{62C53DDC-F31C-AC47-8954-4B6639EDCEC2}"/>
              </a:ext>
            </a:extLst>
          </p:cNvPr>
          <p:cNvSpPr/>
          <p:nvPr/>
        </p:nvSpPr>
        <p:spPr>
          <a:xfrm>
            <a:off x="5377581" y="5821664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riangle 182">
            <a:extLst>
              <a:ext uri="{FF2B5EF4-FFF2-40B4-BE49-F238E27FC236}">
                <a16:creationId xmlns:a16="http://schemas.microsoft.com/office/drawing/2014/main" id="{F3C9C49A-DD6F-334E-A0AE-E58EF4076D7B}"/>
              </a:ext>
            </a:extLst>
          </p:cNvPr>
          <p:cNvSpPr/>
          <p:nvPr/>
        </p:nvSpPr>
        <p:spPr>
          <a:xfrm>
            <a:off x="5529981" y="581730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riangle 183">
            <a:extLst>
              <a:ext uri="{FF2B5EF4-FFF2-40B4-BE49-F238E27FC236}">
                <a16:creationId xmlns:a16="http://schemas.microsoft.com/office/drawing/2014/main" id="{4E85C333-EE64-EC42-BBBD-1E2CD9237D47}"/>
              </a:ext>
            </a:extLst>
          </p:cNvPr>
          <p:cNvSpPr/>
          <p:nvPr/>
        </p:nvSpPr>
        <p:spPr>
          <a:xfrm>
            <a:off x="5682381" y="5826015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riangle 184">
            <a:extLst>
              <a:ext uri="{FF2B5EF4-FFF2-40B4-BE49-F238E27FC236}">
                <a16:creationId xmlns:a16="http://schemas.microsoft.com/office/drawing/2014/main" id="{496405DD-4CAD-D54A-B93E-1014408B5C7F}"/>
              </a:ext>
            </a:extLst>
          </p:cNvPr>
          <p:cNvSpPr/>
          <p:nvPr/>
        </p:nvSpPr>
        <p:spPr>
          <a:xfrm>
            <a:off x="4158381" y="5399315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riangle 185">
            <a:extLst>
              <a:ext uri="{FF2B5EF4-FFF2-40B4-BE49-F238E27FC236}">
                <a16:creationId xmlns:a16="http://schemas.microsoft.com/office/drawing/2014/main" id="{35A597EF-8CC5-CD4B-98AC-C180A427A80D}"/>
              </a:ext>
            </a:extLst>
          </p:cNvPr>
          <p:cNvSpPr/>
          <p:nvPr/>
        </p:nvSpPr>
        <p:spPr>
          <a:xfrm>
            <a:off x="4310781" y="539495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riangle 186">
            <a:extLst>
              <a:ext uri="{FF2B5EF4-FFF2-40B4-BE49-F238E27FC236}">
                <a16:creationId xmlns:a16="http://schemas.microsoft.com/office/drawing/2014/main" id="{5632DE2D-A146-1044-9D9F-9B01331468B8}"/>
              </a:ext>
            </a:extLst>
          </p:cNvPr>
          <p:cNvSpPr/>
          <p:nvPr/>
        </p:nvSpPr>
        <p:spPr>
          <a:xfrm>
            <a:off x="4463181" y="5390603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riangle 187">
            <a:extLst>
              <a:ext uri="{FF2B5EF4-FFF2-40B4-BE49-F238E27FC236}">
                <a16:creationId xmlns:a16="http://schemas.microsoft.com/office/drawing/2014/main" id="{82A07909-5170-C348-931C-F16A47A417E4}"/>
              </a:ext>
            </a:extLst>
          </p:cNvPr>
          <p:cNvSpPr/>
          <p:nvPr/>
        </p:nvSpPr>
        <p:spPr>
          <a:xfrm>
            <a:off x="4615581" y="538624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riangle 188">
            <a:extLst>
              <a:ext uri="{FF2B5EF4-FFF2-40B4-BE49-F238E27FC236}">
                <a16:creationId xmlns:a16="http://schemas.microsoft.com/office/drawing/2014/main" id="{7397CD4F-4C58-7845-B54C-D4644A09F6E6}"/>
              </a:ext>
            </a:extLst>
          </p:cNvPr>
          <p:cNvSpPr/>
          <p:nvPr/>
        </p:nvSpPr>
        <p:spPr>
          <a:xfrm>
            <a:off x="4767981" y="5394954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riangle 189">
            <a:extLst>
              <a:ext uri="{FF2B5EF4-FFF2-40B4-BE49-F238E27FC236}">
                <a16:creationId xmlns:a16="http://schemas.microsoft.com/office/drawing/2014/main" id="{E5ACC5F3-87DB-8841-BD0D-7F2B5A172FCF}"/>
              </a:ext>
            </a:extLst>
          </p:cNvPr>
          <p:cNvSpPr/>
          <p:nvPr/>
        </p:nvSpPr>
        <p:spPr>
          <a:xfrm>
            <a:off x="4920381" y="539059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riangle 190">
            <a:extLst>
              <a:ext uri="{FF2B5EF4-FFF2-40B4-BE49-F238E27FC236}">
                <a16:creationId xmlns:a16="http://schemas.microsoft.com/office/drawing/2014/main" id="{29E2CEA6-1149-1943-82F9-4FDBD2FE9C52}"/>
              </a:ext>
            </a:extLst>
          </p:cNvPr>
          <p:cNvSpPr/>
          <p:nvPr/>
        </p:nvSpPr>
        <p:spPr>
          <a:xfrm>
            <a:off x="5072781" y="5399305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riangle 191">
            <a:extLst>
              <a:ext uri="{FF2B5EF4-FFF2-40B4-BE49-F238E27FC236}">
                <a16:creationId xmlns:a16="http://schemas.microsoft.com/office/drawing/2014/main" id="{D58C9200-8F57-4A4A-8867-CF51465B77F9}"/>
              </a:ext>
            </a:extLst>
          </p:cNvPr>
          <p:cNvSpPr/>
          <p:nvPr/>
        </p:nvSpPr>
        <p:spPr>
          <a:xfrm>
            <a:off x="5225181" y="5381886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riangle 192">
            <a:extLst>
              <a:ext uri="{FF2B5EF4-FFF2-40B4-BE49-F238E27FC236}">
                <a16:creationId xmlns:a16="http://schemas.microsoft.com/office/drawing/2014/main" id="{2072100C-418F-C642-B75F-316CDF5A8E67}"/>
              </a:ext>
            </a:extLst>
          </p:cNvPr>
          <p:cNvSpPr/>
          <p:nvPr/>
        </p:nvSpPr>
        <p:spPr>
          <a:xfrm>
            <a:off x="5377581" y="5390593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riangle 193">
            <a:extLst>
              <a:ext uri="{FF2B5EF4-FFF2-40B4-BE49-F238E27FC236}">
                <a16:creationId xmlns:a16="http://schemas.microsoft.com/office/drawing/2014/main" id="{26E7BEAF-72C1-A043-9877-4929A64B0E50}"/>
              </a:ext>
            </a:extLst>
          </p:cNvPr>
          <p:cNvSpPr/>
          <p:nvPr/>
        </p:nvSpPr>
        <p:spPr>
          <a:xfrm>
            <a:off x="5529981" y="5399300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2133B9D3-EC0F-A448-B1CB-98CA3C466E0D}"/>
              </a:ext>
            </a:extLst>
          </p:cNvPr>
          <p:cNvSpPr/>
          <p:nvPr/>
        </p:nvSpPr>
        <p:spPr>
          <a:xfrm>
            <a:off x="4297718" y="512934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7839E3A7-AB52-5040-8336-5DEE954B7C97}"/>
              </a:ext>
            </a:extLst>
          </p:cNvPr>
          <p:cNvCxnSpPr>
            <a:stCxn id="185" idx="0"/>
            <a:endCxn id="195" idx="4"/>
          </p:cNvCxnSpPr>
          <p:nvPr/>
        </p:nvCxnSpPr>
        <p:spPr>
          <a:xfrm flipH="1" flipV="1">
            <a:off x="4368475" y="5246913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>
            <a:extLst>
              <a:ext uri="{FF2B5EF4-FFF2-40B4-BE49-F238E27FC236}">
                <a16:creationId xmlns:a16="http://schemas.microsoft.com/office/drawing/2014/main" id="{E38989DF-B834-9D48-B015-BE31581771EB}"/>
              </a:ext>
            </a:extLst>
          </p:cNvPr>
          <p:cNvSpPr/>
          <p:nvPr/>
        </p:nvSpPr>
        <p:spPr>
          <a:xfrm>
            <a:off x="4450118" y="513805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9951E62F-ECCE-234E-A1F2-6377CCB187C1}"/>
              </a:ext>
            </a:extLst>
          </p:cNvPr>
          <p:cNvSpPr/>
          <p:nvPr/>
        </p:nvSpPr>
        <p:spPr>
          <a:xfrm>
            <a:off x="4602518" y="513369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E2ADB364-4612-4145-B779-F48692FD9D78}"/>
              </a:ext>
            </a:extLst>
          </p:cNvPr>
          <p:cNvSpPr/>
          <p:nvPr/>
        </p:nvSpPr>
        <p:spPr>
          <a:xfrm>
            <a:off x="4754918" y="514240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11D7E550-124C-B145-B12B-B513A07D2379}"/>
              </a:ext>
            </a:extLst>
          </p:cNvPr>
          <p:cNvSpPr/>
          <p:nvPr/>
        </p:nvSpPr>
        <p:spPr>
          <a:xfrm>
            <a:off x="4907318" y="513804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12D9DE68-63CE-F24E-9D24-EDFF970F28CB}"/>
              </a:ext>
            </a:extLst>
          </p:cNvPr>
          <p:cNvSpPr/>
          <p:nvPr/>
        </p:nvSpPr>
        <p:spPr>
          <a:xfrm>
            <a:off x="5059718" y="513369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E24BA0F9-8CEE-FB4F-931B-E94AE6E04DD7}"/>
              </a:ext>
            </a:extLst>
          </p:cNvPr>
          <p:cNvSpPr/>
          <p:nvPr/>
        </p:nvSpPr>
        <p:spPr>
          <a:xfrm>
            <a:off x="5212118" y="514240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3C129738-0B3E-FD4E-99D7-22A3073B0FAE}"/>
              </a:ext>
            </a:extLst>
          </p:cNvPr>
          <p:cNvSpPr/>
          <p:nvPr/>
        </p:nvSpPr>
        <p:spPr>
          <a:xfrm>
            <a:off x="5364518" y="513804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01A46EE-3A46-F84F-89D5-5C79A322D7ED}"/>
              </a:ext>
            </a:extLst>
          </p:cNvPr>
          <p:cNvSpPr/>
          <p:nvPr/>
        </p:nvSpPr>
        <p:spPr>
          <a:xfrm>
            <a:off x="5516918" y="513368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B9321312-0107-F64B-8267-562E985B98D0}"/>
              </a:ext>
            </a:extLst>
          </p:cNvPr>
          <p:cNvSpPr/>
          <p:nvPr/>
        </p:nvSpPr>
        <p:spPr>
          <a:xfrm>
            <a:off x="5669318" y="514239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5426DC5-EB1C-F648-B1A7-49BE77EDCAD9}"/>
              </a:ext>
            </a:extLst>
          </p:cNvPr>
          <p:cNvCxnSpPr>
            <a:cxnSpLocks/>
            <a:stCxn id="194" idx="0"/>
            <a:endCxn id="195" idx="4"/>
          </p:cNvCxnSpPr>
          <p:nvPr/>
        </p:nvCxnSpPr>
        <p:spPr>
          <a:xfrm flipH="1" flipV="1">
            <a:off x="4368475" y="5246913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97F7968-6BDE-E644-9304-10334CBB3244}"/>
              </a:ext>
            </a:extLst>
          </p:cNvPr>
          <p:cNvCxnSpPr>
            <a:cxnSpLocks/>
            <a:stCxn id="185" idx="0"/>
            <a:endCxn id="199" idx="4"/>
          </p:cNvCxnSpPr>
          <p:nvPr/>
        </p:nvCxnSpPr>
        <p:spPr>
          <a:xfrm flipV="1">
            <a:off x="4381538" y="5259971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58BEA01A-BF6D-A245-AA11-2D03A09D321F}"/>
              </a:ext>
            </a:extLst>
          </p:cNvPr>
          <p:cNvCxnSpPr>
            <a:cxnSpLocks/>
            <a:stCxn id="194" idx="0"/>
            <a:endCxn id="199" idx="4"/>
          </p:cNvCxnSpPr>
          <p:nvPr/>
        </p:nvCxnSpPr>
        <p:spPr>
          <a:xfrm flipH="1" flipV="1">
            <a:off x="4825675" y="5259971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68F0D35-0FE5-7C41-80B0-BD7964D8623A}"/>
              </a:ext>
            </a:extLst>
          </p:cNvPr>
          <p:cNvCxnSpPr>
            <a:cxnSpLocks/>
            <a:stCxn id="185" idx="0"/>
            <a:endCxn id="202" idx="4"/>
          </p:cNvCxnSpPr>
          <p:nvPr/>
        </p:nvCxnSpPr>
        <p:spPr>
          <a:xfrm flipV="1">
            <a:off x="4381538" y="5259966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FEB1E90-EA54-B448-BE85-C5AEF90D0591}"/>
              </a:ext>
            </a:extLst>
          </p:cNvPr>
          <p:cNvCxnSpPr>
            <a:cxnSpLocks/>
            <a:stCxn id="202" idx="4"/>
            <a:endCxn id="194" idx="0"/>
          </p:cNvCxnSpPr>
          <p:nvPr/>
        </p:nvCxnSpPr>
        <p:spPr>
          <a:xfrm>
            <a:off x="5282875" y="5259966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4E8E6A3-EE00-1742-9726-A789833032C5}"/>
              </a:ext>
            </a:extLst>
          </p:cNvPr>
          <p:cNvCxnSpPr>
            <a:cxnSpLocks/>
            <a:stCxn id="205" idx="4"/>
            <a:endCxn id="185" idx="0"/>
          </p:cNvCxnSpPr>
          <p:nvPr/>
        </p:nvCxnSpPr>
        <p:spPr>
          <a:xfrm flipH="1">
            <a:off x="4381538" y="5259961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A346894C-91DA-8E4A-96CF-672738DED232}"/>
              </a:ext>
            </a:extLst>
          </p:cNvPr>
          <p:cNvCxnSpPr>
            <a:cxnSpLocks/>
          </p:cNvCxnSpPr>
          <p:nvPr/>
        </p:nvCxnSpPr>
        <p:spPr>
          <a:xfrm>
            <a:off x="5740075" y="5246898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9B66BD9D-9A4A-174F-9208-7331AD802F69}"/>
              </a:ext>
            </a:extLst>
          </p:cNvPr>
          <p:cNvSpPr/>
          <p:nvPr/>
        </p:nvSpPr>
        <p:spPr>
          <a:xfrm>
            <a:off x="4293362" y="486373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4998F39-DCB5-FD4C-A64A-3F787932939F}"/>
              </a:ext>
            </a:extLst>
          </p:cNvPr>
          <p:cNvCxnSpPr>
            <a:endCxn id="213" idx="4"/>
          </p:cNvCxnSpPr>
          <p:nvPr/>
        </p:nvCxnSpPr>
        <p:spPr>
          <a:xfrm flipH="1" flipV="1">
            <a:off x="4364119" y="4981303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Oval 214">
            <a:extLst>
              <a:ext uri="{FF2B5EF4-FFF2-40B4-BE49-F238E27FC236}">
                <a16:creationId xmlns:a16="http://schemas.microsoft.com/office/drawing/2014/main" id="{9D335982-B2BE-3A44-93FA-535296D06F0F}"/>
              </a:ext>
            </a:extLst>
          </p:cNvPr>
          <p:cNvSpPr/>
          <p:nvPr/>
        </p:nvSpPr>
        <p:spPr>
          <a:xfrm>
            <a:off x="4445762" y="487244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17B93033-7410-1548-91E1-9F7D5EB384A2}"/>
              </a:ext>
            </a:extLst>
          </p:cNvPr>
          <p:cNvSpPr/>
          <p:nvPr/>
        </p:nvSpPr>
        <p:spPr>
          <a:xfrm>
            <a:off x="4598162" y="486808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060B861A-F7EF-5845-A96A-8B4C556B16CB}"/>
              </a:ext>
            </a:extLst>
          </p:cNvPr>
          <p:cNvSpPr/>
          <p:nvPr/>
        </p:nvSpPr>
        <p:spPr>
          <a:xfrm>
            <a:off x="4750562" y="487679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3F8C090A-F136-FA46-8956-11C562653E1E}"/>
              </a:ext>
            </a:extLst>
          </p:cNvPr>
          <p:cNvSpPr/>
          <p:nvPr/>
        </p:nvSpPr>
        <p:spPr>
          <a:xfrm>
            <a:off x="4902962" y="487243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5ABED779-E10E-134A-BB58-93697B88EC98}"/>
              </a:ext>
            </a:extLst>
          </p:cNvPr>
          <p:cNvSpPr/>
          <p:nvPr/>
        </p:nvSpPr>
        <p:spPr>
          <a:xfrm>
            <a:off x="5055362" y="486808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0E221721-949E-0F40-BEC5-28E93FB41872}"/>
              </a:ext>
            </a:extLst>
          </p:cNvPr>
          <p:cNvSpPr/>
          <p:nvPr/>
        </p:nvSpPr>
        <p:spPr>
          <a:xfrm>
            <a:off x="5207762" y="487679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282CABF-79FC-8247-9986-4D7847BA2167}"/>
              </a:ext>
            </a:extLst>
          </p:cNvPr>
          <p:cNvSpPr/>
          <p:nvPr/>
        </p:nvSpPr>
        <p:spPr>
          <a:xfrm>
            <a:off x="5360162" y="487243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39D352FC-0058-5440-801E-8056D20FC74F}"/>
              </a:ext>
            </a:extLst>
          </p:cNvPr>
          <p:cNvSpPr/>
          <p:nvPr/>
        </p:nvSpPr>
        <p:spPr>
          <a:xfrm>
            <a:off x="5512562" y="486807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C112AD53-87F1-1349-8FFA-B3FBC69EB3F2}"/>
              </a:ext>
            </a:extLst>
          </p:cNvPr>
          <p:cNvSpPr/>
          <p:nvPr/>
        </p:nvSpPr>
        <p:spPr>
          <a:xfrm>
            <a:off x="5664962" y="487678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CB8C2AF2-AEFB-F74F-87D0-AE6B39545D6B}"/>
              </a:ext>
            </a:extLst>
          </p:cNvPr>
          <p:cNvCxnSpPr>
            <a:cxnSpLocks/>
            <a:endCxn id="213" idx="4"/>
          </p:cNvCxnSpPr>
          <p:nvPr/>
        </p:nvCxnSpPr>
        <p:spPr>
          <a:xfrm flipH="1" flipV="1">
            <a:off x="4364119" y="4981303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9D59BFC6-F60E-464E-9A8B-F83A25754E2F}"/>
              </a:ext>
            </a:extLst>
          </p:cNvPr>
          <p:cNvCxnSpPr>
            <a:cxnSpLocks/>
            <a:endCxn id="217" idx="4"/>
          </p:cNvCxnSpPr>
          <p:nvPr/>
        </p:nvCxnSpPr>
        <p:spPr>
          <a:xfrm flipV="1">
            <a:off x="4377182" y="4994361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46EA90E4-8225-8F4B-8413-D46CC173B832}"/>
              </a:ext>
            </a:extLst>
          </p:cNvPr>
          <p:cNvCxnSpPr>
            <a:cxnSpLocks/>
            <a:endCxn id="217" idx="4"/>
          </p:cNvCxnSpPr>
          <p:nvPr/>
        </p:nvCxnSpPr>
        <p:spPr>
          <a:xfrm flipH="1" flipV="1">
            <a:off x="4821319" y="4994361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0BC34A34-1E23-7144-97DA-8283C9B27A17}"/>
              </a:ext>
            </a:extLst>
          </p:cNvPr>
          <p:cNvCxnSpPr>
            <a:cxnSpLocks/>
            <a:endCxn id="220" idx="4"/>
          </p:cNvCxnSpPr>
          <p:nvPr/>
        </p:nvCxnSpPr>
        <p:spPr>
          <a:xfrm flipV="1">
            <a:off x="4377182" y="4994356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40089527-780E-524E-BB8E-CB1C4970BB86}"/>
              </a:ext>
            </a:extLst>
          </p:cNvPr>
          <p:cNvCxnSpPr>
            <a:cxnSpLocks/>
            <a:stCxn id="220" idx="4"/>
          </p:cNvCxnSpPr>
          <p:nvPr/>
        </p:nvCxnSpPr>
        <p:spPr>
          <a:xfrm>
            <a:off x="5278519" y="4994356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A7CC253-2E16-7E40-A197-90C13BCF7AC4}"/>
              </a:ext>
            </a:extLst>
          </p:cNvPr>
          <p:cNvCxnSpPr>
            <a:cxnSpLocks/>
            <a:stCxn id="223" idx="4"/>
          </p:cNvCxnSpPr>
          <p:nvPr/>
        </p:nvCxnSpPr>
        <p:spPr>
          <a:xfrm flipH="1">
            <a:off x="4377182" y="4994351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8BA1A652-C8CF-404B-8B66-598F7A0B700E}"/>
              </a:ext>
            </a:extLst>
          </p:cNvPr>
          <p:cNvCxnSpPr>
            <a:cxnSpLocks/>
          </p:cNvCxnSpPr>
          <p:nvPr/>
        </p:nvCxnSpPr>
        <p:spPr>
          <a:xfrm>
            <a:off x="5735719" y="4981288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Oval 230">
            <a:extLst>
              <a:ext uri="{FF2B5EF4-FFF2-40B4-BE49-F238E27FC236}">
                <a16:creationId xmlns:a16="http://schemas.microsoft.com/office/drawing/2014/main" id="{28860312-6DCF-7A48-A7D2-A60BF0A8A1C4}"/>
              </a:ext>
            </a:extLst>
          </p:cNvPr>
          <p:cNvSpPr/>
          <p:nvPr/>
        </p:nvSpPr>
        <p:spPr>
          <a:xfrm>
            <a:off x="4275943" y="458506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2E248C13-7C17-DC4C-84A0-6C6B523141D8}"/>
              </a:ext>
            </a:extLst>
          </p:cNvPr>
          <p:cNvCxnSpPr>
            <a:endCxn id="231" idx="4"/>
          </p:cNvCxnSpPr>
          <p:nvPr/>
        </p:nvCxnSpPr>
        <p:spPr>
          <a:xfrm flipH="1" flipV="1">
            <a:off x="4346700" y="4702628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:a16="http://schemas.microsoft.com/office/drawing/2014/main" id="{BE7D92FC-BBED-3D4E-9913-4694CDFA6781}"/>
              </a:ext>
            </a:extLst>
          </p:cNvPr>
          <p:cNvSpPr/>
          <p:nvPr/>
        </p:nvSpPr>
        <p:spPr>
          <a:xfrm>
            <a:off x="4428343" y="459376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C15DBE7A-DA60-3147-A457-839765662DF0}"/>
              </a:ext>
            </a:extLst>
          </p:cNvPr>
          <p:cNvSpPr/>
          <p:nvPr/>
        </p:nvSpPr>
        <p:spPr>
          <a:xfrm>
            <a:off x="4580743" y="458941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3805ADD2-E88F-9F4F-A17F-E6574530F284}"/>
              </a:ext>
            </a:extLst>
          </p:cNvPr>
          <p:cNvSpPr/>
          <p:nvPr/>
        </p:nvSpPr>
        <p:spPr>
          <a:xfrm>
            <a:off x="4733143" y="459812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9811325D-6B4F-4C48-A398-2F2E13A5471D}"/>
              </a:ext>
            </a:extLst>
          </p:cNvPr>
          <p:cNvSpPr/>
          <p:nvPr/>
        </p:nvSpPr>
        <p:spPr>
          <a:xfrm>
            <a:off x="4885543" y="459376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3102CC0A-EA1E-F547-92D5-09407CBA88C7}"/>
              </a:ext>
            </a:extLst>
          </p:cNvPr>
          <p:cNvSpPr/>
          <p:nvPr/>
        </p:nvSpPr>
        <p:spPr>
          <a:xfrm>
            <a:off x="5037943" y="458940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1A87F92A-5D0E-C046-9369-CCB98BAC77EB}"/>
              </a:ext>
            </a:extLst>
          </p:cNvPr>
          <p:cNvSpPr/>
          <p:nvPr/>
        </p:nvSpPr>
        <p:spPr>
          <a:xfrm>
            <a:off x="5190343" y="459811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F96BC3F8-F71F-BF4F-8C11-A7CD307699E8}"/>
              </a:ext>
            </a:extLst>
          </p:cNvPr>
          <p:cNvSpPr/>
          <p:nvPr/>
        </p:nvSpPr>
        <p:spPr>
          <a:xfrm>
            <a:off x="5342743" y="459375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283B4663-25B6-FE40-AB85-4D904B640641}"/>
              </a:ext>
            </a:extLst>
          </p:cNvPr>
          <p:cNvSpPr/>
          <p:nvPr/>
        </p:nvSpPr>
        <p:spPr>
          <a:xfrm>
            <a:off x="5495143" y="458940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6C4BEA76-6387-E141-A3FB-64D578A272A5}"/>
              </a:ext>
            </a:extLst>
          </p:cNvPr>
          <p:cNvSpPr/>
          <p:nvPr/>
        </p:nvSpPr>
        <p:spPr>
          <a:xfrm>
            <a:off x="5647543" y="459811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DDA8D501-0AAB-C949-836F-DD54D0714D14}"/>
              </a:ext>
            </a:extLst>
          </p:cNvPr>
          <p:cNvCxnSpPr>
            <a:cxnSpLocks/>
            <a:endCxn id="231" idx="4"/>
          </p:cNvCxnSpPr>
          <p:nvPr/>
        </p:nvCxnSpPr>
        <p:spPr>
          <a:xfrm flipH="1" flipV="1">
            <a:off x="4346700" y="4702628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3C64F9BC-96CC-974D-A86B-2BDA823D6450}"/>
              </a:ext>
            </a:extLst>
          </p:cNvPr>
          <p:cNvCxnSpPr>
            <a:cxnSpLocks/>
            <a:endCxn id="235" idx="4"/>
          </p:cNvCxnSpPr>
          <p:nvPr/>
        </p:nvCxnSpPr>
        <p:spPr>
          <a:xfrm flipV="1">
            <a:off x="4359763" y="4715686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276BCF25-27B6-B44F-B5F5-153406F13C82}"/>
              </a:ext>
            </a:extLst>
          </p:cNvPr>
          <p:cNvCxnSpPr>
            <a:cxnSpLocks/>
            <a:endCxn id="235" idx="4"/>
          </p:cNvCxnSpPr>
          <p:nvPr/>
        </p:nvCxnSpPr>
        <p:spPr>
          <a:xfrm flipH="1" flipV="1">
            <a:off x="4803900" y="4715686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825256AB-F5E2-5843-B852-A11524B003DF}"/>
              </a:ext>
            </a:extLst>
          </p:cNvPr>
          <p:cNvCxnSpPr>
            <a:cxnSpLocks/>
            <a:endCxn id="238" idx="4"/>
          </p:cNvCxnSpPr>
          <p:nvPr/>
        </p:nvCxnSpPr>
        <p:spPr>
          <a:xfrm flipV="1">
            <a:off x="4359763" y="4715681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A56C91E-18D1-EE40-8A99-AB4FE3E486E6}"/>
              </a:ext>
            </a:extLst>
          </p:cNvPr>
          <p:cNvCxnSpPr>
            <a:cxnSpLocks/>
            <a:stCxn id="238" idx="4"/>
          </p:cNvCxnSpPr>
          <p:nvPr/>
        </p:nvCxnSpPr>
        <p:spPr>
          <a:xfrm>
            <a:off x="5261100" y="4715681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73B04BFE-780D-DA49-99BF-72D257791D5C}"/>
              </a:ext>
            </a:extLst>
          </p:cNvPr>
          <p:cNvCxnSpPr>
            <a:cxnSpLocks/>
            <a:stCxn id="241" idx="4"/>
          </p:cNvCxnSpPr>
          <p:nvPr/>
        </p:nvCxnSpPr>
        <p:spPr>
          <a:xfrm flipH="1">
            <a:off x="4359763" y="4715676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C1484342-AD44-B04D-9791-AB419744281D}"/>
              </a:ext>
            </a:extLst>
          </p:cNvPr>
          <p:cNvCxnSpPr>
            <a:cxnSpLocks/>
            <a:stCxn id="241" idx="4"/>
          </p:cNvCxnSpPr>
          <p:nvPr/>
        </p:nvCxnSpPr>
        <p:spPr>
          <a:xfrm>
            <a:off x="5718300" y="4715676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0C79BC9A-6BA4-AB4E-939E-9F07A07DE52C}"/>
              </a:ext>
            </a:extLst>
          </p:cNvPr>
          <p:cNvSpPr txBox="1"/>
          <p:nvPr/>
        </p:nvSpPr>
        <p:spPr>
          <a:xfrm>
            <a:off x="4229132" y="413656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BA4316A3-B21E-024F-9E12-69D286380E21}"/>
              </a:ext>
            </a:extLst>
          </p:cNvPr>
          <p:cNvSpPr txBox="1"/>
          <p:nvPr/>
        </p:nvSpPr>
        <p:spPr>
          <a:xfrm>
            <a:off x="4358675" y="4138358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ʰ</a:t>
            </a:r>
            <a:endParaRPr lang="en-US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F3569AA-7F4A-8D43-8039-7404A01B790A}"/>
              </a:ext>
            </a:extLst>
          </p:cNvPr>
          <p:cNvSpPr txBox="1"/>
          <p:nvPr/>
        </p:nvSpPr>
        <p:spPr>
          <a:xfrm>
            <a:off x="4502364" y="41383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FB02495-CDC4-9741-B746-367322A9EE11}"/>
              </a:ext>
            </a:extLst>
          </p:cNvPr>
          <p:cNvSpPr txBox="1"/>
          <p:nvPr/>
        </p:nvSpPr>
        <p:spPr>
          <a:xfrm>
            <a:off x="4646049" y="4143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203E05D0-DABC-E947-8DD2-F7B29E0D9256}"/>
              </a:ext>
            </a:extLst>
          </p:cNvPr>
          <p:cNvSpPr txBox="1"/>
          <p:nvPr/>
        </p:nvSpPr>
        <p:spPr>
          <a:xfrm>
            <a:off x="4815862" y="4149633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˨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D1BFD313-7388-A748-BC91-6694FDE5B80E}"/>
              </a:ext>
            </a:extLst>
          </p:cNvPr>
          <p:cNvCxnSpPr/>
          <p:nvPr/>
        </p:nvCxnSpPr>
        <p:spPr>
          <a:xfrm flipH="1" flipV="1">
            <a:off x="4329281" y="4423953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97A22F02-5781-2D46-9ED5-AD15D5954D19}"/>
              </a:ext>
            </a:extLst>
          </p:cNvPr>
          <p:cNvCxnSpPr/>
          <p:nvPr/>
        </p:nvCxnSpPr>
        <p:spPr>
          <a:xfrm flipH="1" flipV="1">
            <a:off x="4481681" y="4432660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AFB94355-4504-E145-9893-3D73592473C2}"/>
              </a:ext>
            </a:extLst>
          </p:cNvPr>
          <p:cNvCxnSpPr/>
          <p:nvPr/>
        </p:nvCxnSpPr>
        <p:spPr>
          <a:xfrm flipH="1" flipV="1">
            <a:off x="4634081" y="4428304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DE66E24A-75A2-C045-B1D1-6553AC2FAD63}"/>
              </a:ext>
            </a:extLst>
          </p:cNvPr>
          <p:cNvCxnSpPr/>
          <p:nvPr/>
        </p:nvCxnSpPr>
        <p:spPr>
          <a:xfrm flipH="1" flipV="1">
            <a:off x="4786481" y="4437011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A0D0A744-8A83-404D-9B91-734504C51C22}"/>
              </a:ext>
            </a:extLst>
          </p:cNvPr>
          <p:cNvCxnSpPr/>
          <p:nvPr/>
        </p:nvCxnSpPr>
        <p:spPr>
          <a:xfrm flipH="1" flipV="1">
            <a:off x="4938881" y="4445718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707D2B5-8F59-6D48-99B3-5892953884D0}"/>
              </a:ext>
            </a:extLst>
          </p:cNvPr>
          <p:cNvCxnSpPr/>
          <p:nvPr/>
        </p:nvCxnSpPr>
        <p:spPr>
          <a:xfrm flipH="1" flipV="1">
            <a:off x="5091281" y="4454425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4C59D737-3F01-184A-9539-3D41B00B48D4}"/>
              </a:ext>
            </a:extLst>
          </p:cNvPr>
          <p:cNvCxnSpPr/>
          <p:nvPr/>
        </p:nvCxnSpPr>
        <p:spPr>
          <a:xfrm flipH="1" flipV="1">
            <a:off x="5243681" y="4437006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9CFD0A9A-3583-C843-A8CB-35FC02ACFBBE}"/>
              </a:ext>
            </a:extLst>
          </p:cNvPr>
          <p:cNvCxnSpPr/>
          <p:nvPr/>
        </p:nvCxnSpPr>
        <p:spPr>
          <a:xfrm flipH="1" flipV="1">
            <a:off x="5396081" y="4445713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04928FCC-3314-3E46-A2E2-B8CB226C3D85}"/>
              </a:ext>
            </a:extLst>
          </p:cNvPr>
          <p:cNvCxnSpPr/>
          <p:nvPr/>
        </p:nvCxnSpPr>
        <p:spPr>
          <a:xfrm flipH="1" flipV="1">
            <a:off x="5548481" y="4441357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15688891-A741-AA43-B12D-244FD185B951}"/>
              </a:ext>
            </a:extLst>
          </p:cNvPr>
          <p:cNvCxnSpPr/>
          <p:nvPr/>
        </p:nvCxnSpPr>
        <p:spPr>
          <a:xfrm flipH="1" flipV="1">
            <a:off x="5700881" y="4450064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DD2879D6-A1BF-1F4C-A189-8F54B331D3A8}"/>
              </a:ext>
            </a:extLst>
          </p:cNvPr>
          <p:cNvSpPr txBox="1"/>
          <p:nvPr/>
        </p:nvSpPr>
        <p:spPr>
          <a:xfrm>
            <a:off x="4672036" y="14194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口语</a:t>
            </a:r>
            <a:endParaRPr lang="en-US"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BE32BBF8-2712-3947-8282-E3A4C9D79512}"/>
              </a:ext>
            </a:extLst>
          </p:cNvPr>
          <p:cNvSpPr txBox="1"/>
          <p:nvPr/>
        </p:nvSpPr>
        <p:spPr>
          <a:xfrm>
            <a:off x="4380296" y="2812871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kʰou</a:t>
            </a:r>
            <a:r>
              <a:rPr lang="en-US" dirty="0"/>
              <a:t>˨˩˦y˨˩˦ </a:t>
            </a:r>
          </a:p>
        </p:txBody>
      </p:sp>
      <p:sp>
        <p:nvSpPr>
          <p:cNvPr id="266" name="Trapezoid 265">
            <a:extLst>
              <a:ext uri="{FF2B5EF4-FFF2-40B4-BE49-F238E27FC236}">
                <a16:creationId xmlns:a16="http://schemas.microsoft.com/office/drawing/2014/main" id="{9E48353A-071F-794E-BBB8-BAF5A95E8D67}"/>
              </a:ext>
            </a:extLst>
          </p:cNvPr>
          <p:cNvSpPr/>
          <p:nvPr/>
        </p:nvSpPr>
        <p:spPr>
          <a:xfrm rot="5400000">
            <a:off x="5550186" y="3107306"/>
            <a:ext cx="719551" cy="1038640"/>
          </a:xfrm>
          <a:prstGeom prst="trapezoid">
            <a:avLst/>
          </a:prstGeom>
          <a:solidFill>
            <a:srgbClr val="FC6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cross-entropy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4554741-1DCF-E241-BAE1-B8AA4036CD66}"/>
              </a:ext>
            </a:extLst>
          </p:cNvPr>
          <p:cNvSpPr/>
          <p:nvPr/>
        </p:nvSpPr>
        <p:spPr>
          <a:xfrm>
            <a:off x="4200497" y="2006349"/>
            <a:ext cx="1587470" cy="64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LanguageNet</a:t>
            </a:r>
            <a:r>
              <a:rPr lang="en-US" dirty="0"/>
              <a:t> G2P</a:t>
            </a:r>
          </a:p>
        </p:txBody>
      </p:sp>
      <p:pic>
        <p:nvPicPr>
          <p:cNvPr id="268" name="Picture 2">
            <a:extLst>
              <a:ext uri="{FF2B5EF4-FFF2-40B4-BE49-F238E27FC236}">
                <a16:creationId xmlns:a16="http://schemas.microsoft.com/office/drawing/2014/main" id="{32DB9592-5238-E94B-9485-A793FC00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03" y="6205232"/>
            <a:ext cx="2028678" cy="6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0044252E-41D3-E54A-94B1-D4EE8653AB5D}"/>
              </a:ext>
            </a:extLst>
          </p:cNvPr>
          <p:cNvCxnSpPr>
            <a:stCxn id="264" idx="2"/>
            <a:endCxn id="267" idx="0"/>
          </p:cNvCxnSpPr>
          <p:nvPr/>
        </p:nvCxnSpPr>
        <p:spPr>
          <a:xfrm flipH="1">
            <a:off x="4994232" y="1788825"/>
            <a:ext cx="970" cy="217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DD11442C-3BEA-9844-B952-5FE698DDEED1}"/>
              </a:ext>
            </a:extLst>
          </p:cNvPr>
          <p:cNvCxnSpPr>
            <a:cxnSpLocks/>
          </p:cNvCxnSpPr>
          <p:nvPr/>
        </p:nvCxnSpPr>
        <p:spPr>
          <a:xfrm>
            <a:off x="4902791" y="2648531"/>
            <a:ext cx="2941" cy="190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DED980C1-128E-0845-9BC4-24AA84AFD097}"/>
              </a:ext>
            </a:extLst>
          </p:cNvPr>
          <p:cNvCxnSpPr>
            <a:cxnSpLocks/>
          </p:cNvCxnSpPr>
          <p:nvPr/>
        </p:nvCxnSpPr>
        <p:spPr>
          <a:xfrm>
            <a:off x="4920381" y="3574093"/>
            <a:ext cx="48985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3105AA49-894C-6544-942E-7940F8E80AA1}"/>
              </a:ext>
            </a:extLst>
          </p:cNvPr>
          <p:cNvCxnSpPr>
            <a:cxnSpLocks/>
          </p:cNvCxnSpPr>
          <p:nvPr/>
        </p:nvCxnSpPr>
        <p:spPr>
          <a:xfrm>
            <a:off x="5071195" y="3765682"/>
            <a:ext cx="3346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DECAB41E-F2ED-A74F-A695-8E86D88C620C}"/>
              </a:ext>
            </a:extLst>
          </p:cNvPr>
          <p:cNvCxnSpPr>
            <a:cxnSpLocks/>
          </p:cNvCxnSpPr>
          <p:nvPr/>
        </p:nvCxnSpPr>
        <p:spPr>
          <a:xfrm flipV="1">
            <a:off x="5072781" y="3742563"/>
            <a:ext cx="0" cy="3853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463837D-B7C9-F74A-B558-302F420629E3}"/>
              </a:ext>
            </a:extLst>
          </p:cNvPr>
          <p:cNvCxnSpPr>
            <a:cxnSpLocks/>
          </p:cNvCxnSpPr>
          <p:nvPr/>
        </p:nvCxnSpPr>
        <p:spPr>
          <a:xfrm flipV="1">
            <a:off x="4934526" y="3138664"/>
            <a:ext cx="0" cy="46155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A11DB657-F5A7-0444-9FF6-4D5EC5206C16}"/>
              </a:ext>
            </a:extLst>
          </p:cNvPr>
          <p:cNvSpPr txBox="1"/>
          <p:nvPr/>
        </p:nvSpPr>
        <p:spPr>
          <a:xfrm>
            <a:off x="6940639" y="14282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คำพูด</a:t>
            </a:r>
            <a:endParaRPr lang="en-US" dirty="0"/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4543AEDC-30FB-A34B-98B0-64C6CFFC810A}"/>
              </a:ext>
            </a:extLst>
          </p:cNvPr>
          <p:cNvSpPr txBox="1"/>
          <p:nvPr/>
        </p:nvSpPr>
        <p:spPr>
          <a:xfrm>
            <a:off x="6583587" y="2847704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kʰa</a:t>
            </a:r>
            <a:r>
              <a:rPr lang="en-US" dirty="0"/>
              <a:t>˨˩</a:t>
            </a:r>
            <a:r>
              <a:rPr lang="en-US" dirty="0" err="1"/>
              <a:t>mpʰu</a:t>
            </a:r>
            <a:r>
              <a:rPr lang="en-US" dirty="0"/>
              <a:t>ː˦d</a:t>
            </a:r>
          </a:p>
        </p:txBody>
      </p:sp>
      <p:sp>
        <p:nvSpPr>
          <p:cNvPr id="368" name="Trapezoid 367">
            <a:extLst>
              <a:ext uri="{FF2B5EF4-FFF2-40B4-BE49-F238E27FC236}">
                <a16:creationId xmlns:a16="http://schemas.microsoft.com/office/drawing/2014/main" id="{B44A3A26-CB9E-A044-9C3C-D67843E8FAF0}"/>
              </a:ext>
            </a:extLst>
          </p:cNvPr>
          <p:cNvSpPr/>
          <p:nvPr/>
        </p:nvSpPr>
        <p:spPr>
          <a:xfrm rot="5400000">
            <a:off x="7779600" y="3325023"/>
            <a:ext cx="719551" cy="1038640"/>
          </a:xfrm>
          <a:prstGeom prst="trapezoid">
            <a:avLst/>
          </a:prstGeom>
          <a:solidFill>
            <a:srgbClr val="FC6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cross-entropy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75ED32B0-9A81-714E-9CFD-8A74EDA21202}"/>
              </a:ext>
            </a:extLst>
          </p:cNvPr>
          <p:cNvSpPr/>
          <p:nvPr/>
        </p:nvSpPr>
        <p:spPr>
          <a:xfrm>
            <a:off x="6429911" y="2015056"/>
            <a:ext cx="1587470" cy="64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LanguageNet</a:t>
            </a:r>
            <a:r>
              <a:rPr lang="en-US" dirty="0"/>
              <a:t> G2P</a:t>
            </a:r>
          </a:p>
        </p:txBody>
      </p:sp>
      <p:pic>
        <p:nvPicPr>
          <p:cNvPr id="370" name="Picture 2">
            <a:extLst>
              <a:ext uri="{FF2B5EF4-FFF2-40B4-BE49-F238E27FC236}">
                <a16:creationId xmlns:a16="http://schemas.microsoft.com/office/drawing/2014/main" id="{2099CD61-46BA-E942-A9BF-A43410C1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17" y="6213939"/>
            <a:ext cx="2028678" cy="6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60593F87-D225-BB4A-9C67-F440DDE50A7A}"/>
              </a:ext>
            </a:extLst>
          </p:cNvPr>
          <p:cNvCxnSpPr>
            <a:stCxn id="366" idx="2"/>
            <a:endCxn id="369" idx="0"/>
          </p:cNvCxnSpPr>
          <p:nvPr/>
        </p:nvCxnSpPr>
        <p:spPr>
          <a:xfrm>
            <a:off x="7222928" y="1797532"/>
            <a:ext cx="718" cy="217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F7028C78-BDDF-5F49-8351-8DE45BB6F5A1}"/>
              </a:ext>
            </a:extLst>
          </p:cNvPr>
          <p:cNvCxnSpPr>
            <a:cxnSpLocks/>
          </p:cNvCxnSpPr>
          <p:nvPr/>
        </p:nvCxnSpPr>
        <p:spPr>
          <a:xfrm>
            <a:off x="7262835" y="2657238"/>
            <a:ext cx="2941" cy="190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94ADCAC2-68FC-2647-AEF0-E7921E66598D}"/>
              </a:ext>
            </a:extLst>
          </p:cNvPr>
          <p:cNvCxnSpPr>
            <a:cxnSpLocks/>
          </p:cNvCxnSpPr>
          <p:nvPr/>
        </p:nvCxnSpPr>
        <p:spPr>
          <a:xfrm>
            <a:off x="7304965" y="3595861"/>
            <a:ext cx="3346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4D74FA8F-E995-3E49-87D6-B5ED09DB93BC}"/>
              </a:ext>
            </a:extLst>
          </p:cNvPr>
          <p:cNvCxnSpPr>
            <a:cxnSpLocks/>
          </p:cNvCxnSpPr>
          <p:nvPr/>
        </p:nvCxnSpPr>
        <p:spPr>
          <a:xfrm>
            <a:off x="7300609" y="3944206"/>
            <a:ext cx="3346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1E2B8193-42A3-CE4B-9D4C-468874C9C608}"/>
              </a:ext>
            </a:extLst>
          </p:cNvPr>
          <p:cNvCxnSpPr>
            <a:cxnSpLocks/>
          </p:cNvCxnSpPr>
          <p:nvPr/>
        </p:nvCxnSpPr>
        <p:spPr>
          <a:xfrm flipH="1" flipV="1">
            <a:off x="7321616" y="3944983"/>
            <a:ext cx="1" cy="21335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9C02FEFC-958F-DE40-89A2-9AA6C5ECD847}"/>
              </a:ext>
            </a:extLst>
          </p:cNvPr>
          <p:cNvCxnSpPr>
            <a:cxnSpLocks/>
          </p:cNvCxnSpPr>
          <p:nvPr/>
        </p:nvCxnSpPr>
        <p:spPr>
          <a:xfrm flipV="1">
            <a:off x="7320695" y="3173494"/>
            <a:ext cx="1" cy="41366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riangle 376">
            <a:extLst>
              <a:ext uri="{FF2B5EF4-FFF2-40B4-BE49-F238E27FC236}">
                <a16:creationId xmlns:a16="http://schemas.microsoft.com/office/drawing/2014/main" id="{66B3CC5D-A745-F742-9BBF-B9FA6D3FE698}"/>
              </a:ext>
            </a:extLst>
          </p:cNvPr>
          <p:cNvSpPr/>
          <p:nvPr/>
        </p:nvSpPr>
        <p:spPr>
          <a:xfrm>
            <a:off x="10019279" y="582603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Triangle 377">
            <a:extLst>
              <a:ext uri="{FF2B5EF4-FFF2-40B4-BE49-F238E27FC236}">
                <a16:creationId xmlns:a16="http://schemas.microsoft.com/office/drawing/2014/main" id="{A7B0FD77-530A-C946-AB3E-71A5553B8F10}"/>
              </a:ext>
            </a:extLst>
          </p:cNvPr>
          <p:cNvSpPr/>
          <p:nvPr/>
        </p:nvSpPr>
        <p:spPr>
          <a:xfrm>
            <a:off x="10171679" y="5821675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riangle 378">
            <a:extLst>
              <a:ext uri="{FF2B5EF4-FFF2-40B4-BE49-F238E27FC236}">
                <a16:creationId xmlns:a16="http://schemas.microsoft.com/office/drawing/2014/main" id="{3190BC7C-1483-464F-B7F0-85779F72ED06}"/>
              </a:ext>
            </a:extLst>
          </p:cNvPr>
          <p:cNvSpPr/>
          <p:nvPr/>
        </p:nvSpPr>
        <p:spPr>
          <a:xfrm>
            <a:off x="10324079" y="581731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riangle 379">
            <a:extLst>
              <a:ext uri="{FF2B5EF4-FFF2-40B4-BE49-F238E27FC236}">
                <a16:creationId xmlns:a16="http://schemas.microsoft.com/office/drawing/2014/main" id="{4C496D57-5492-1349-82EB-15EAF2836AFF}"/>
              </a:ext>
            </a:extLst>
          </p:cNvPr>
          <p:cNvSpPr/>
          <p:nvPr/>
        </p:nvSpPr>
        <p:spPr>
          <a:xfrm>
            <a:off x="10476479" y="5812963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Triangle 380">
            <a:extLst>
              <a:ext uri="{FF2B5EF4-FFF2-40B4-BE49-F238E27FC236}">
                <a16:creationId xmlns:a16="http://schemas.microsoft.com/office/drawing/2014/main" id="{3A49EF3C-B755-DC4C-AFC8-931C077D30A3}"/>
              </a:ext>
            </a:extLst>
          </p:cNvPr>
          <p:cNvSpPr/>
          <p:nvPr/>
        </p:nvSpPr>
        <p:spPr>
          <a:xfrm>
            <a:off x="10628879" y="5821670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riangle 381">
            <a:extLst>
              <a:ext uri="{FF2B5EF4-FFF2-40B4-BE49-F238E27FC236}">
                <a16:creationId xmlns:a16="http://schemas.microsoft.com/office/drawing/2014/main" id="{F0FD070C-7F9F-D64A-B468-FD627FB016ED}"/>
              </a:ext>
            </a:extLst>
          </p:cNvPr>
          <p:cNvSpPr/>
          <p:nvPr/>
        </p:nvSpPr>
        <p:spPr>
          <a:xfrm>
            <a:off x="10781279" y="5817314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Triangle 382">
            <a:extLst>
              <a:ext uri="{FF2B5EF4-FFF2-40B4-BE49-F238E27FC236}">
                <a16:creationId xmlns:a16="http://schemas.microsoft.com/office/drawing/2014/main" id="{4BA4B202-3BBE-7D48-B5AF-F1AD5C543486}"/>
              </a:ext>
            </a:extLst>
          </p:cNvPr>
          <p:cNvSpPr/>
          <p:nvPr/>
        </p:nvSpPr>
        <p:spPr>
          <a:xfrm>
            <a:off x="10933679" y="582602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riangle 383">
            <a:extLst>
              <a:ext uri="{FF2B5EF4-FFF2-40B4-BE49-F238E27FC236}">
                <a16:creationId xmlns:a16="http://schemas.microsoft.com/office/drawing/2014/main" id="{95DB417E-11D4-E249-945B-2046BBE557F6}"/>
              </a:ext>
            </a:extLst>
          </p:cNvPr>
          <p:cNvSpPr/>
          <p:nvPr/>
        </p:nvSpPr>
        <p:spPr>
          <a:xfrm>
            <a:off x="11086079" y="5808602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Triangle 384">
            <a:extLst>
              <a:ext uri="{FF2B5EF4-FFF2-40B4-BE49-F238E27FC236}">
                <a16:creationId xmlns:a16="http://schemas.microsoft.com/office/drawing/2014/main" id="{9886C0FE-262B-6843-BBF1-DF889A79285A}"/>
              </a:ext>
            </a:extLst>
          </p:cNvPr>
          <p:cNvSpPr/>
          <p:nvPr/>
        </p:nvSpPr>
        <p:spPr>
          <a:xfrm>
            <a:off x="11238479" y="581730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Triangle 385">
            <a:extLst>
              <a:ext uri="{FF2B5EF4-FFF2-40B4-BE49-F238E27FC236}">
                <a16:creationId xmlns:a16="http://schemas.microsoft.com/office/drawing/2014/main" id="{EF015113-A798-3342-9D98-DC38218C9A60}"/>
              </a:ext>
            </a:extLst>
          </p:cNvPr>
          <p:cNvSpPr/>
          <p:nvPr/>
        </p:nvSpPr>
        <p:spPr>
          <a:xfrm>
            <a:off x="11390879" y="5826016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riangle 386">
            <a:extLst>
              <a:ext uri="{FF2B5EF4-FFF2-40B4-BE49-F238E27FC236}">
                <a16:creationId xmlns:a16="http://schemas.microsoft.com/office/drawing/2014/main" id="{B226690E-08E9-0C49-9120-F2323D6D1715}"/>
              </a:ext>
            </a:extLst>
          </p:cNvPr>
          <p:cNvSpPr/>
          <p:nvPr/>
        </p:nvSpPr>
        <p:spPr>
          <a:xfrm>
            <a:off x="11543279" y="5821660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Triangle 387">
            <a:extLst>
              <a:ext uri="{FF2B5EF4-FFF2-40B4-BE49-F238E27FC236}">
                <a16:creationId xmlns:a16="http://schemas.microsoft.com/office/drawing/2014/main" id="{C61A1FBA-B44D-5749-ABE5-070E5DF7D894}"/>
              </a:ext>
            </a:extLst>
          </p:cNvPr>
          <p:cNvSpPr/>
          <p:nvPr/>
        </p:nvSpPr>
        <p:spPr>
          <a:xfrm>
            <a:off x="11695679" y="583036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Triangle 388">
            <a:extLst>
              <a:ext uri="{FF2B5EF4-FFF2-40B4-BE49-F238E27FC236}">
                <a16:creationId xmlns:a16="http://schemas.microsoft.com/office/drawing/2014/main" id="{5A3EC0C4-D574-F444-8E93-02B9B61F703E}"/>
              </a:ext>
            </a:extLst>
          </p:cNvPr>
          <p:cNvSpPr/>
          <p:nvPr/>
        </p:nvSpPr>
        <p:spPr>
          <a:xfrm>
            <a:off x="10171679" y="540366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Triangle 389">
            <a:extLst>
              <a:ext uri="{FF2B5EF4-FFF2-40B4-BE49-F238E27FC236}">
                <a16:creationId xmlns:a16="http://schemas.microsoft.com/office/drawing/2014/main" id="{E682C76A-C843-4146-B55C-4746DEB6A988}"/>
              </a:ext>
            </a:extLst>
          </p:cNvPr>
          <p:cNvSpPr/>
          <p:nvPr/>
        </p:nvSpPr>
        <p:spPr>
          <a:xfrm>
            <a:off x="10324079" y="539931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Triangle 390">
            <a:extLst>
              <a:ext uri="{FF2B5EF4-FFF2-40B4-BE49-F238E27FC236}">
                <a16:creationId xmlns:a16="http://schemas.microsoft.com/office/drawing/2014/main" id="{37ADA2D9-462C-EB42-BB27-15390181C0D6}"/>
              </a:ext>
            </a:extLst>
          </p:cNvPr>
          <p:cNvSpPr/>
          <p:nvPr/>
        </p:nvSpPr>
        <p:spPr>
          <a:xfrm>
            <a:off x="10476479" y="5394955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Triangle 391">
            <a:extLst>
              <a:ext uri="{FF2B5EF4-FFF2-40B4-BE49-F238E27FC236}">
                <a16:creationId xmlns:a16="http://schemas.microsoft.com/office/drawing/2014/main" id="{1444FB97-E96E-A74F-A39C-ABF76C878961}"/>
              </a:ext>
            </a:extLst>
          </p:cNvPr>
          <p:cNvSpPr/>
          <p:nvPr/>
        </p:nvSpPr>
        <p:spPr>
          <a:xfrm>
            <a:off x="10628879" y="539059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Triangle 392">
            <a:extLst>
              <a:ext uri="{FF2B5EF4-FFF2-40B4-BE49-F238E27FC236}">
                <a16:creationId xmlns:a16="http://schemas.microsoft.com/office/drawing/2014/main" id="{B7E261A3-CD23-E842-A1DA-680AFDF665AE}"/>
              </a:ext>
            </a:extLst>
          </p:cNvPr>
          <p:cNvSpPr/>
          <p:nvPr/>
        </p:nvSpPr>
        <p:spPr>
          <a:xfrm>
            <a:off x="10781279" y="5399306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Triangle 393">
            <a:extLst>
              <a:ext uri="{FF2B5EF4-FFF2-40B4-BE49-F238E27FC236}">
                <a16:creationId xmlns:a16="http://schemas.microsoft.com/office/drawing/2014/main" id="{F58E26C9-75FE-D548-9FB9-A05D53E0E7C3}"/>
              </a:ext>
            </a:extLst>
          </p:cNvPr>
          <p:cNvSpPr/>
          <p:nvPr/>
        </p:nvSpPr>
        <p:spPr>
          <a:xfrm>
            <a:off x="10933679" y="5394950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Triangle 394">
            <a:extLst>
              <a:ext uri="{FF2B5EF4-FFF2-40B4-BE49-F238E27FC236}">
                <a16:creationId xmlns:a16="http://schemas.microsoft.com/office/drawing/2014/main" id="{C5ECA768-3618-134B-8C92-6B3D5858457D}"/>
              </a:ext>
            </a:extLst>
          </p:cNvPr>
          <p:cNvSpPr/>
          <p:nvPr/>
        </p:nvSpPr>
        <p:spPr>
          <a:xfrm>
            <a:off x="11086079" y="540365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Triangle 395">
            <a:extLst>
              <a:ext uri="{FF2B5EF4-FFF2-40B4-BE49-F238E27FC236}">
                <a16:creationId xmlns:a16="http://schemas.microsoft.com/office/drawing/2014/main" id="{22B799A6-1937-E34E-BFDB-B91CF53F8CAE}"/>
              </a:ext>
            </a:extLst>
          </p:cNvPr>
          <p:cNvSpPr/>
          <p:nvPr/>
        </p:nvSpPr>
        <p:spPr>
          <a:xfrm>
            <a:off x="11238479" y="538623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Triangle 396">
            <a:extLst>
              <a:ext uri="{FF2B5EF4-FFF2-40B4-BE49-F238E27FC236}">
                <a16:creationId xmlns:a16="http://schemas.microsoft.com/office/drawing/2014/main" id="{0638DB2C-0E08-B448-A797-D062FAF9FE8C}"/>
              </a:ext>
            </a:extLst>
          </p:cNvPr>
          <p:cNvSpPr/>
          <p:nvPr/>
        </p:nvSpPr>
        <p:spPr>
          <a:xfrm>
            <a:off x="11390879" y="5394945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Triangle 397">
            <a:extLst>
              <a:ext uri="{FF2B5EF4-FFF2-40B4-BE49-F238E27FC236}">
                <a16:creationId xmlns:a16="http://schemas.microsoft.com/office/drawing/2014/main" id="{77F3C7D7-F261-2B4E-BF0C-CDA3C49A1028}"/>
              </a:ext>
            </a:extLst>
          </p:cNvPr>
          <p:cNvSpPr/>
          <p:nvPr/>
        </p:nvSpPr>
        <p:spPr>
          <a:xfrm>
            <a:off x="11543279" y="5403652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6AFB322E-9DE1-824C-B72D-3A79ACD070ED}"/>
              </a:ext>
            </a:extLst>
          </p:cNvPr>
          <p:cNvSpPr/>
          <p:nvPr/>
        </p:nvSpPr>
        <p:spPr>
          <a:xfrm>
            <a:off x="10311016" y="513369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335DC0B1-DD1F-3646-B246-E4282CC628B7}"/>
              </a:ext>
            </a:extLst>
          </p:cNvPr>
          <p:cNvCxnSpPr>
            <a:stCxn id="389" idx="0"/>
            <a:endCxn id="399" idx="4"/>
          </p:cNvCxnSpPr>
          <p:nvPr/>
        </p:nvCxnSpPr>
        <p:spPr>
          <a:xfrm flipH="1" flipV="1">
            <a:off x="10381773" y="5251265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Oval 400">
            <a:extLst>
              <a:ext uri="{FF2B5EF4-FFF2-40B4-BE49-F238E27FC236}">
                <a16:creationId xmlns:a16="http://schemas.microsoft.com/office/drawing/2014/main" id="{B383718F-B168-A143-AEDD-A67BB77FB416}"/>
              </a:ext>
            </a:extLst>
          </p:cNvPr>
          <p:cNvSpPr/>
          <p:nvPr/>
        </p:nvSpPr>
        <p:spPr>
          <a:xfrm>
            <a:off x="10463416" y="514240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6882ED25-3BF3-004F-8182-E60F82EEB9AA}"/>
              </a:ext>
            </a:extLst>
          </p:cNvPr>
          <p:cNvSpPr/>
          <p:nvPr/>
        </p:nvSpPr>
        <p:spPr>
          <a:xfrm>
            <a:off x="10615816" y="513805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FD390AE0-952E-914B-98BE-4FCC9EB80853}"/>
              </a:ext>
            </a:extLst>
          </p:cNvPr>
          <p:cNvSpPr/>
          <p:nvPr/>
        </p:nvSpPr>
        <p:spPr>
          <a:xfrm>
            <a:off x="10768216" y="514675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647CB426-A60F-D448-B5B8-C5FBC2248236}"/>
              </a:ext>
            </a:extLst>
          </p:cNvPr>
          <p:cNvSpPr/>
          <p:nvPr/>
        </p:nvSpPr>
        <p:spPr>
          <a:xfrm>
            <a:off x="10920616" y="514240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AB69F39A-0500-0F49-B74A-6BBF522FE19D}"/>
              </a:ext>
            </a:extLst>
          </p:cNvPr>
          <p:cNvSpPr/>
          <p:nvPr/>
        </p:nvSpPr>
        <p:spPr>
          <a:xfrm>
            <a:off x="11073016" y="513804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3F1B9060-66D1-B149-8B40-2B90A2C795C2}"/>
              </a:ext>
            </a:extLst>
          </p:cNvPr>
          <p:cNvSpPr/>
          <p:nvPr/>
        </p:nvSpPr>
        <p:spPr>
          <a:xfrm>
            <a:off x="11225416" y="514675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A2C13FCB-ED59-1E4B-A9A9-02959757C8D7}"/>
              </a:ext>
            </a:extLst>
          </p:cNvPr>
          <p:cNvSpPr/>
          <p:nvPr/>
        </p:nvSpPr>
        <p:spPr>
          <a:xfrm>
            <a:off x="11377816" y="514239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A9EDC17B-535B-0E49-8915-AE2D6466EDD0}"/>
              </a:ext>
            </a:extLst>
          </p:cNvPr>
          <p:cNvSpPr/>
          <p:nvPr/>
        </p:nvSpPr>
        <p:spPr>
          <a:xfrm>
            <a:off x="11530216" y="513804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1E5CB905-5822-9D4A-9B7E-2E2EA5A08F7D}"/>
              </a:ext>
            </a:extLst>
          </p:cNvPr>
          <p:cNvSpPr/>
          <p:nvPr/>
        </p:nvSpPr>
        <p:spPr>
          <a:xfrm>
            <a:off x="11682616" y="514674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1101BE0F-156B-124C-987D-D6B62A8FA837}"/>
              </a:ext>
            </a:extLst>
          </p:cNvPr>
          <p:cNvCxnSpPr>
            <a:cxnSpLocks/>
            <a:stCxn id="398" idx="0"/>
            <a:endCxn id="399" idx="4"/>
          </p:cNvCxnSpPr>
          <p:nvPr/>
        </p:nvCxnSpPr>
        <p:spPr>
          <a:xfrm flipH="1" flipV="1">
            <a:off x="10381773" y="5251265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4C49245B-80E6-F843-8209-30513E6C8304}"/>
              </a:ext>
            </a:extLst>
          </p:cNvPr>
          <p:cNvCxnSpPr>
            <a:cxnSpLocks/>
            <a:stCxn id="389" idx="0"/>
            <a:endCxn id="403" idx="4"/>
          </p:cNvCxnSpPr>
          <p:nvPr/>
        </p:nvCxnSpPr>
        <p:spPr>
          <a:xfrm flipV="1">
            <a:off x="10394836" y="5264323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4A50DE22-AE1D-5F4E-81C3-2F13434EF520}"/>
              </a:ext>
            </a:extLst>
          </p:cNvPr>
          <p:cNvCxnSpPr>
            <a:cxnSpLocks/>
            <a:stCxn id="398" idx="0"/>
            <a:endCxn id="403" idx="4"/>
          </p:cNvCxnSpPr>
          <p:nvPr/>
        </p:nvCxnSpPr>
        <p:spPr>
          <a:xfrm flipH="1" flipV="1">
            <a:off x="10838973" y="5264323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49441825-A720-BB4D-8043-3418B3EFB70B}"/>
              </a:ext>
            </a:extLst>
          </p:cNvPr>
          <p:cNvCxnSpPr>
            <a:cxnSpLocks/>
            <a:stCxn id="389" idx="0"/>
            <a:endCxn id="406" idx="4"/>
          </p:cNvCxnSpPr>
          <p:nvPr/>
        </p:nvCxnSpPr>
        <p:spPr>
          <a:xfrm flipV="1">
            <a:off x="10394836" y="5264318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9EFF721F-9448-5944-8204-9C57CB70E277}"/>
              </a:ext>
            </a:extLst>
          </p:cNvPr>
          <p:cNvCxnSpPr>
            <a:cxnSpLocks/>
            <a:stCxn id="406" idx="4"/>
            <a:endCxn id="398" idx="0"/>
          </p:cNvCxnSpPr>
          <p:nvPr/>
        </p:nvCxnSpPr>
        <p:spPr>
          <a:xfrm>
            <a:off x="11296173" y="5264318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0392889A-9EAB-EC46-8D74-7E718C9F32E1}"/>
              </a:ext>
            </a:extLst>
          </p:cNvPr>
          <p:cNvCxnSpPr>
            <a:cxnSpLocks/>
            <a:stCxn id="409" idx="4"/>
            <a:endCxn id="389" idx="0"/>
          </p:cNvCxnSpPr>
          <p:nvPr/>
        </p:nvCxnSpPr>
        <p:spPr>
          <a:xfrm flipH="1">
            <a:off x="10394836" y="5264313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F39E2D04-D784-9045-B4EB-211EFDD23027}"/>
              </a:ext>
            </a:extLst>
          </p:cNvPr>
          <p:cNvCxnSpPr>
            <a:cxnSpLocks/>
            <a:stCxn id="409" idx="4"/>
            <a:endCxn id="398" idx="0"/>
          </p:cNvCxnSpPr>
          <p:nvPr/>
        </p:nvCxnSpPr>
        <p:spPr>
          <a:xfrm>
            <a:off x="11753373" y="5264313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Oval 416">
            <a:extLst>
              <a:ext uri="{FF2B5EF4-FFF2-40B4-BE49-F238E27FC236}">
                <a16:creationId xmlns:a16="http://schemas.microsoft.com/office/drawing/2014/main" id="{7B772E94-A467-604B-8596-C89DD77DF40A}"/>
              </a:ext>
            </a:extLst>
          </p:cNvPr>
          <p:cNvSpPr/>
          <p:nvPr/>
        </p:nvSpPr>
        <p:spPr>
          <a:xfrm>
            <a:off x="10306660" y="486808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D85C90DB-53A9-4840-BE3C-52B6E598ABFA}"/>
              </a:ext>
            </a:extLst>
          </p:cNvPr>
          <p:cNvCxnSpPr>
            <a:endCxn id="417" idx="4"/>
          </p:cNvCxnSpPr>
          <p:nvPr/>
        </p:nvCxnSpPr>
        <p:spPr>
          <a:xfrm flipH="1" flipV="1">
            <a:off x="10377417" y="4985655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Oval 418">
            <a:extLst>
              <a:ext uri="{FF2B5EF4-FFF2-40B4-BE49-F238E27FC236}">
                <a16:creationId xmlns:a16="http://schemas.microsoft.com/office/drawing/2014/main" id="{2EC43E68-9A27-6F45-A119-A3A7CA9E27C5}"/>
              </a:ext>
            </a:extLst>
          </p:cNvPr>
          <p:cNvSpPr/>
          <p:nvPr/>
        </p:nvSpPr>
        <p:spPr>
          <a:xfrm>
            <a:off x="10459060" y="487679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1D01DB1F-A4AE-1344-8342-CD45486A0A66}"/>
              </a:ext>
            </a:extLst>
          </p:cNvPr>
          <p:cNvSpPr/>
          <p:nvPr/>
        </p:nvSpPr>
        <p:spPr>
          <a:xfrm>
            <a:off x="10611460" y="487244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AF400FF2-FCF8-8542-83F2-84735B1E3797}"/>
              </a:ext>
            </a:extLst>
          </p:cNvPr>
          <p:cNvSpPr/>
          <p:nvPr/>
        </p:nvSpPr>
        <p:spPr>
          <a:xfrm>
            <a:off x="10763860" y="488114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BAD998B3-3230-4E45-B47A-9983B9D96C9E}"/>
              </a:ext>
            </a:extLst>
          </p:cNvPr>
          <p:cNvSpPr/>
          <p:nvPr/>
        </p:nvSpPr>
        <p:spPr>
          <a:xfrm>
            <a:off x="10916260" y="487679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A51BE9A0-BE98-6B43-9A68-0A138DBC20ED}"/>
              </a:ext>
            </a:extLst>
          </p:cNvPr>
          <p:cNvSpPr/>
          <p:nvPr/>
        </p:nvSpPr>
        <p:spPr>
          <a:xfrm>
            <a:off x="11068660" y="487243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DCC061CE-CB0E-E645-BBE7-3DF13061A191}"/>
              </a:ext>
            </a:extLst>
          </p:cNvPr>
          <p:cNvSpPr/>
          <p:nvPr/>
        </p:nvSpPr>
        <p:spPr>
          <a:xfrm>
            <a:off x="11221060" y="488114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797D99CF-881B-A746-97A7-2B6AE3A31EFB}"/>
              </a:ext>
            </a:extLst>
          </p:cNvPr>
          <p:cNvSpPr/>
          <p:nvPr/>
        </p:nvSpPr>
        <p:spPr>
          <a:xfrm>
            <a:off x="11373460" y="487678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03E78431-6D42-4E4F-B9E1-9C7FDFD47451}"/>
              </a:ext>
            </a:extLst>
          </p:cNvPr>
          <p:cNvSpPr/>
          <p:nvPr/>
        </p:nvSpPr>
        <p:spPr>
          <a:xfrm>
            <a:off x="11525860" y="487243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FC96A341-59D7-1B41-ABB3-59133D84DF1F}"/>
              </a:ext>
            </a:extLst>
          </p:cNvPr>
          <p:cNvSpPr/>
          <p:nvPr/>
        </p:nvSpPr>
        <p:spPr>
          <a:xfrm>
            <a:off x="11678260" y="488113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433791DA-B7D1-9644-9682-DC31F6646831}"/>
              </a:ext>
            </a:extLst>
          </p:cNvPr>
          <p:cNvCxnSpPr>
            <a:cxnSpLocks/>
            <a:endCxn id="417" idx="4"/>
          </p:cNvCxnSpPr>
          <p:nvPr/>
        </p:nvCxnSpPr>
        <p:spPr>
          <a:xfrm flipH="1" flipV="1">
            <a:off x="10377417" y="4985655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1C224C98-E743-9F42-B167-E1957D8B2BDD}"/>
              </a:ext>
            </a:extLst>
          </p:cNvPr>
          <p:cNvCxnSpPr>
            <a:cxnSpLocks/>
            <a:endCxn id="421" idx="4"/>
          </p:cNvCxnSpPr>
          <p:nvPr/>
        </p:nvCxnSpPr>
        <p:spPr>
          <a:xfrm flipV="1">
            <a:off x="10390480" y="4998713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F4F5933-01C7-2B44-9239-07B5615BD041}"/>
              </a:ext>
            </a:extLst>
          </p:cNvPr>
          <p:cNvCxnSpPr>
            <a:cxnSpLocks/>
            <a:endCxn id="421" idx="4"/>
          </p:cNvCxnSpPr>
          <p:nvPr/>
        </p:nvCxnSpPr>
        <p:spPr>
          <a:xfrm flipH="1" flipV="1">
            <a:off x="10834617" y="4998713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69AD6CBE-2966-DB4E-8FE3-61CC4C50B914}"/>
              </a:ext>
            </a:extLst>
          </p:cNvPr>
          <p:cNvCxnSpPr>
            <a:cxnSpLocks/>
            <a:endCxn id="424" idx="4"/>
          </p:cNvCxnSpPr>
          <p:nvPr/>
        </p:nvCxnSpPr>
        <p:spPr>
          <a:xfrm flipV="1">
            <a:off x="10390480" y="4998708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463BE936-6593-8945-A641-84FBB53C0DC5}"/>
              </a:ext>
            </a:extLst>
          </p:cNvPr>
          <p:cNvCxnSpPr>
            <a:cxnSpLocks/>
            <a:stCxn id="424" idx="4"/>
          </p:cNvCxnSpPr>
          <p:nvPr/>
        </p:nvCxnSpPr>
        <p:spPr>
          <a:xfrm>
            <a:off x="11291817" y="4998708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C720F837-CB97-2346-B2B1-095F7A89C647}"/>
              </a:ext>
            </a:extLst>
          </p:cNvPr>
          <p:cNvCxnSpPr>
            <a:cxnSpLocks/>
            <a:stCxn id="427" idx="4"/>
          </p:cNvCxnSpPr>
          <p:nvPr/>
        </p:nvCxnSpPr>
        <p:spPr>
          <a:xfrm flipH="1">
            <a:off x="10390480" y="4998703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93E6152-3DFA-444C-BE44-E9BEBB5FC900}"/>
              </a:ext>
            </a:extLst>
          </p:cNvPr>
          <p:cNvCxnSpPr>
            <a:cxnSpLocks/>
            <a:stCxn id="427" idx="4"/>
          </p:cNvCxnSpPr>
          <p:nvPr/>
        </p:nvCxnSpPr>
        <p:spPr>
          <a:xfrm>
            <a:off x="11749017" y="4998703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Oval 434">
            <a:extLst>
              <a:ext uri="{FF2B5EF4-FFF2-40B4-BE49-F238E27FC236}">
                <a16:creationId xmlns:a16="http://schemas.microsoft.com/office/drawing/2014/main" id="{E5961EEC-69D7-6F4E-BB79-8FBFCF60311E}"/>
              </a:ext>
            </a:extLst>
          </p:cNvPr>
          <p:cNvSpPr/>
          <p:nvPr/>
        </p:nvSpPr>
        <p:spPr>
          <a:xfrm>
            <a:off x="10289241" y="458941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544CBBB4-D3A5-664B-96E1-6FD23783A8E5}"/>
              </a:ext>
            </a:extLst>
          </p:cNvPr>
          <p:cNvCxnSpPr>
            <a:endCxn id="435" idx="4"/>
          </p:cNvCxnSpPr>
          <p:nvPr/>
        </p:nvCxnSpPr>
        <p:spPr>
          <a:xfrm flipH="1" flipV="1">
            <a:off x="10359998" y="4706980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Oval 436">
            <a:extLst>
              <a:ext uri="{FF2B5EF4-FFF2-40B4-BE49-F238E27FC236}">
                <a16:creationId xmlns:a16="http://schemas.microsoft.com/office/drawing/2014/main" id="{45FEB8F7-9785-3046-9727-51DF032B28D8}"/>
              </a:ext>
            </a:extLst>
          </p:cNvPr>
          <p:cNvSpPr/>
          <p:nvPr/>
        </p:nvSpPr>
        <p:spPr>
          <a:xfrm>
            <a:off x="10441641" y="459812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3799ADF3-EBA5-134D-BCA1-19677286B72A}"/>
              </a:ext>
            </a:extLst>
          </p:cNvPr>
          <p:cNvSpPr/>
          <p:nvPr/>
        </p:nvSpPr>
        <p:spPr>
          <a:xfrm>
            <a:off x="10594041" y="459376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3D4637D5-2390-3541-BA7D-EEF03BC12375}"/>
              </a:ext>
            </a:extLst>
          </p:cNvPr>
          <p:cNvSpPr/>
          <p:nvPr/>
        </p:nvSpPr>
        <p:spPr>
          <a:xfrm>
            <a:off x="10746441" y="460247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09D13A15-281C-C949-AD64-0FC145145D3F}"/>
              </a:ext>
            </a:extLst>
          </p:cNvPr>
          <p:cNvSpPr/>
          <p:nvPr/>
        </p:nvSpPr>
        <p:spPr>
          <a:xfrm>
            <a:off x="10898841" y="459811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01C31367-898D-2045-B3F4-F9D5475D5822}"/>
              </a:ext>
            </a:extLst>
          </p:cNvPr>
          <p:cNvSpPr/>
          <p:nvPr/>
        </p:nvSpPr>
        <p:spPr>
          <a:xfrm>
            <a:off x="11051241" y="4593760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ADCD3257-C0C9-E24A-B524-945C16CDFE42}"/>
              </a:ext>
            </a:extLst>
          </p:cNvPr>
          <p:cNvSpPr/>
          <p:nvPr/>
        </p:nvSpPr>
        <p:spPr>
          <a:xfrm>
            <a:off x="11203641" y="460246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9E0A1C55-E472-4D43-AF12-0DD19C68765E}"/>
              </a:ext>
            </a:extLst>
          </p:cNvPr>
          <p:cNvSpPr/>
          <p:nvPr/>
        </p:nvSpPr>
        <p:spPr>
          <a:xfrm>
            <a:off x="11356041" y="459811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FCFF55BD-490D-3C42-AED6-20DBDFAC079C}"/>
              </a:ext>
            </a:extLst>
          </p:cNvPr>
          <p:cNvSpPr/>
          <p:nvPr/>
        </p:nvSpPr>
        <p:spPr>
          <a:xfrm>
            <a:off x="11508441" y="4593755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67CF1122-E20D-9646-A741-6242D7F55829}"/>
              </a:ext>
            </a:extLst>
          </p:cNvPr>
          <p:cNvSpPr/>
          <p:nvPr/>
        </p:nvSpPr>
        <p:spPr>
          <a:xfrm>
            <a:off x="11660841" y="460246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6C9CFDE3-DECD-0D4A-8B05-162CBFE68F38}"/>
              </a:ext>
            </a:extLst>
          </p:cNvPr>
          <p:cNvCxnSpPr>
            <a:cxnSpLocks/>
            <a:endCxn id="435" idx="4"/>
          </p:cNvCxnSpPr>
          <p:nvPr/>
        </p:nvCxnSpPr>
        <p:spPr>
          <a:xfrm flipH="1" flipV="1">
            <a:off x="10359998" y="4706980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ADDFE613-A232-4945-9C01-404EEADD8140}"/>
              </a:ext>
            </a:extLst>
          </p:cNvPr>
          <p:cNvCxnSpPr>
            <a:cxnSpLocks/>
            <a:endCxn id="439" idx="4"/>
          </p:cNvCxnSpPr>
          <p:nvPr/>
        </p:nvCxnSpPr>
        <p:spPr>
          <a:xfrm flipV="1">
            <a:off x="10373061" y="4720038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40D0FF93-4D69-434E-839B-D7F8CE49F87E}"/>
              </a:ext>
            </a:extLst>
          </p:cNvPr>
          <p:cNvCxnSpPr>
            <a:cxnSpLocks/>
            <a:endCxn id="439" idx="4"/>
          </p:cNvCxnSpPr>
          <p:nvPr/>
        </p:nvCxnSpPr>
        <p:spPr>
          <a:xfrm flipH="1" flipV="1">
            <a:off x="10817198" y="4720038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3C184CE6-D57E-2140-A702-99A21E04286B}"/>
              </a:ext>
            </a:extLst>
          </p:cNvPr>
          <p:cNvCxnSpPr>
            <a:cxnSpLocks/>
            <a:endCxn id="442" idx="4"/>
          </p:cNvCxnSpPr>
          <p:nvPr/>
        </p:nvCxnSpPr>
        <p:spPr>
          <a:xfrm flipV="1">
            <a:off x="10373061" y="4720033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9A4C930C-6D1D-E749-857B-0FD023CC4076}"/>
              </a:ext>
            </a:extLst>
          </p:cNvPr>
          <p:cNvCxnSpPr>
            <a:cxnSpLocks/>
            <a:stCxn id="442" idx="4"/>
          </p:cNvCxnSpPr>
          <p:nvPr/>
        </p:nvCxnSpPr>
        <p:spPr>
          <a:xfrm>
            <a:off x="11274398" y="4720033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36287996-D4F1-DF4B-B8C6-D9483B881A5C}"/>
              </a:ext>
            </a:extLst>
          </p:cNvPr>
          <p:cNvCxnSpPr>
            <a:cxnSpLocks/>
            <a:stCxn id="445" idx="4"/>
          </p:cNvCxnSpPr>
          <p:nvPr/>
        </p:nvCxnSpPr>
        <p:spPr>
          <a:xfrm flipH="1">
            <a:off x="10373061" y="4720028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3F9EA243-A64A-6D4E-9272-A71D0D52F400}"/>
              </a:ext>
            </a:extLst>
          </p:cNvPr>
          <p:cNvCxnSpPr>
            <a:cxnSpLocks/>
            <a:stCxn id="445" idx="4"/>
          </p:cNvCxnSpPr>
          <p:nvPr/>
        </p:nvCxnSpPr>
        <p:spPr>
          <a:xfrm>
            <a:off x="11731598" y="4720028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 452">
            <a:extLst>
              <a:ext uri="{FF2B5EF4-FFF2-40B4-BE49-F238E27FC236}">
                <a16:creationId xmlns:a16="http://schemas.microsoft.com/office/drawing/2014/main" id="{67CD2860-385E-1241-81F4-3524E3AAA48F}"/>
              </a:ext>
            </a:extLst>
          </p:cNvPr>
          <p:cNvSpPr txBox="1"/>
          <p:nvPr/>
        </p:nvSpPr>
        <p:spPr>
          <a:xfrm>
            <a:off x="10203243" y="41409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836FB092-B69F-E043-85E8-97254486EA7F}"/>
              </a:ext>
            </a:extLst>
          </p:cNvPr>
          <p:cNvSpPr txBox="1"/>
          <p:nvPr/>
        </p:nvSpPr>
        <p:spPr>
          <a:xfrm>
            <a:off x="10345849" y="414271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ɑ</a:t>
            </a:r>
            <a:endParaRPr lang="en-US" dirty="0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1CBD5DC4-5B08-FB4A-93A7-4448943CE782}"/>
              </a:ext>
            </a:extLst>
          </p:cNvPr>
          <p:cNvSpPr txBox="1"/>
          <p:nvPr/>
        </p:nvSpPr>
        <p:spPr>
          <a:xfrm>
            <a:off x="10515664" y="41427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ʁ</a:t>
            </a:r>
            <a:endParaRPr lang="en-US" dirty="0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4865CB09-81A3-2D43-9969-B233FBBC1529}"/>
              </a:ext>
            </a:extLst>
          </p:cNvPr>
          <p:cNvSpPr txBox="1"/>
          <p:nvPr/>
        </p:nvSpPr>
        <p:spPr>
          <a:xfrm>
            <a:off x="10659349" y="41474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7455E1D3-8B77-7847-B77D-444E8C8FAB9E}"/>
              </a:ext>
            </a:extLst>
          </p:cNvPr>
          <p:cNvCxnSpPr/>
          <p:nvPr/>
        </p:nvCxnSpPr>
        <p:spPr>
          <a:xfrm flipH="1" flipV="1">
            <a:off x="10342579" y="4428305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E146552B-F648-2445-A22B-B5983A511609}"/>
              </a:ext>
            </a:extLst>
          </p:cNvPr>
          <p:cNvCxnSpPr/>
          <p:nvPr/>
        </p:nvCxnSpPr>
        <p:spPr>
          <a:xfrm flipH="1" flipV="1">
            <a:off x="10494979" y="4437012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96FB65AF-653C-A941-A736-FE5E19470189}"/>
              </a:ext>
            </a:extLst>
          </p:cNvPr>
          <p:cNvCxnSpPr/>
          <p:nvPr/>
        </p:nvCxnSpPr>
        <p:spPr>
          <a:xfrm flipH="1" flipV="1">
            <a:off x="10647379" y="4432656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1EDD0BC4-CB6C-BE48-9620-3E5DBF18352D}"/>
              </a:ext>
            </a:extLst>
          </p:cNvPr>
          <p:cNvCxnSpPr/>
          <p:nvPr/>
        </p:nvCxnSpPr>
        <p:spPr>
          <a:xfrm flipH="1" flipV="1">
            <a:off x="10799779" y="4441363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4672D647-7716-A54E-994C-DA3DA99547F5}"/>
              </a:ext>
            </a:extLst>
          </p:cNvPr>
          <p:cNvCxnSpPr/>
          <p:nvPr/>
        </p:nvCxnSpPr>
        <p:spPr>
          <a:xfrm flipH="1" flipV="1">
            <a:off x="10952179" y="4450070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3F205837-820A-E845-9217-945C369D8F64}"/>
              </a:ext>
            </a:extLst>
          </p:cNvPr>
          <p:cNvCxnSpPr/>
          <p:nvPr/>
        </p:nvCxnSpPr>
        <p:spPr>
          <a:xfrm flipH="1" flipV="1">
            <a:off x="11104579" y="4458777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D47E2DBB-FF5E-A940-813D-55A58E56D03F}"/>
              </a:ext>
            </a:extLst>
          </p:cNvPr>
          <p:cNvCxnSpPr/>
          <p:nvPr/>
        </p:nvCxnSpPr>
        <p:spPr>
          <a:xfrm flipH="1" flipV="1">
            <a:off x="11256979" y="4441358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D761A059-5867-6240-9A97-D77839EB3C09}"/>
              </a:ext>
            </a:extLst>
          </p:cNvPr>
          <p:cNvCxnSpPr/>
          <p:nvPr/>
        </p:nvCxnSpPr>
        <p:spPr>
          <a:xfrm flipH="1" flipV="1">
            <a:off x="11409379" y="4450065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D26B4DBF-848C-4B44-9EAA-5BEC48B65A52}"/>
              </a:ext>
            </a:extLst>
          </p:cNvPr>
          <p:cNvCxnSpPr/>
          <p:nvPr/>
        </p:nvCxnSpPr>
        <p:spPr>
          <a:xfrm flipH="1" flipV="1">
            <a:off x="11561779" y="4445709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3D956D31-713C-EB41-BE2D-BB7BFD62F645}"/>
              </a:ext>
            </a:extLst>
          </p:cNvPr>
          <p:cNvCxnSpPr/>
          <p:nvPr/>
        </p:nvCxnSpPr>
        <p:spPr>
          <a:xfrm flipH="1" flipV="1">
            <a:off x="11714179" y="4454416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2" name="Picture 2">
            <a:extLst>
              <a:ext uri="{FF2B5EF4-FFF2-40B4-BE49-F238E27FC236}">
                <a16:creationId xmlns:a16="http://schemas.microsoft.com/office/drawing/2014/main" id="{DE60A590-6548-0149-AFE3-360ED194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01" y="6209584"/>
            <a:ext cx="2028678" cy="6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Rectangle 171">
            <a:extLst>
              <a:ext uri="{FF2B5EF4-FFF2-40B4-BE49-F238E27FC236}">
                <a16:creationId xmlns:a16="http://schemas.microsoft.com/office/drawing/2014/main" id="{C069BEEE-DEAB-F840-8AC9-B266C5A10CFD}"/>
              </a:ext>
            </a:extLst>
          </p:cNvPr>
          <p:cNvSpPr/>
          <p:nvPr/>
        </p:nvSpPr>
        <p:spPr>
          <a:xfrm>
            <a:off x="4971854" y="4145673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˩</a:t>
            </a: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53FDD421-2C4E-E74D-96AE-F9A327C068F8}"/>
              </a:ext>
            </a:extLst>
          </p:cNvPr>
          <p:cNvSpPr/>
          <p:nvPr/>
        </p:nvSpPr>
        <p:spPr>
          <a:xfrm>
            <a:off x="5127330" y="4145675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˦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A7A8AA8D-F379-C447-A1D8-A311894AB21D}"/>
              </a:ext>
            </a:extLst>
          </p:cNvPr>
          <p:cNvSpPr/>
          <p:nvPr/>
        </p:nvSpPr>
        <p:spPr>
          <a:xfrm>
            <a:off x="5282156" y="415873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DC91FCDB-91AD-4549-95EE-50A4C3CBD1BC}"/>
              </a:ext>
            </a:extLst>
          </p:cNvPr>
          <p:cNvSpPr/>
          <p:nvPr/>
        </p:nvSpPr>
        <p:spPr>
          <a:xfrm>
            <a:off x="5437068" y="4158733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˨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5816C659-FEA7-A044-AB20-4448A80E04AD}"/>
              </a:ext>
            </a:extLst>
          </p:cNvPr>
          <p:cNvSpPr/>
          <p:nvPr/>
        </p:nvSpPr>
        <p:spPr>
          <a:xfrm>
            <a:off x="5567699" y="4158736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˩</a:t>
            </a:r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C136FD24-837C-A945-B89F-81E4482333A6}"/>
              </a:ext>
            </a:extLst>
          </p:cNvPr>
          <p:cNvSpPr/>
          <p:nvPr/>
        </p:nvSpPr>
        <p:spPr>
          <a:xfrm>
            <a:off x="5821718" y="515110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DD0B148E-676D-6D44-94A9-B6C7553A06F0}"/>
              </a:ext>
            </a:extLst>
          </p:cNvPr>
          <p:cNvCxnSpPr>
            <a:cxnSpLocks/>
            <a:stCxn id="485" idx="4"/>
          </p:cNvCxnSpPr>
          <p:nvPr/>
        </p:nvCxnSpPr>
        <p:spPr>
          <a:xfrm>
            <a:off x="5892475" y="5268668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Oval 486">
            <a:extLst>
              <a:ext uri="{FF2B5EF4-FFF2-40B4-BE49-F238E27FC236}">
                <a16:creationId xmlns:a16="http://schemas.microsoft.com/office/drawing/2014/main" id="{F21A18EC-3216-A142-9666-B9827C3B8738}"/>
              </a:ext>
            </a:extLst>
          </p:cNvPr>
          <p:cNvSpPr/>
          <p:nvPr/>
        </p:nvSpPr>
        <p:spPr>
          <a:xfrm>
            <a:off x="5817362" y="488549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8D9544B5-18DD-1041-A25D-5E7D11B80511}"/>
              </a:ext>
            </a:extLst>
          </p:cNvPr>
          <p:cNvCxnSpPr>
            <a:cxnSpLocks/>
            <a:stCxn id="487" idx="4"/>
          </p:cNvCxnSpPr>
          <p:nvPr/>
        </p:nvCxnSpPr>
        <p:spPr>
          <a:xfrm>
            <a:off x="5888119" y="5003058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Oval 488">
            <a:extLst>
              <a:ext uri="{FF2B5EF4-FFF2-40B4-BE49-F238E27FC236}">
                <a16:creationId xmlns:a16="http://schemas.microsoft.com/office/drawing/2014/main" id="{1C613B6B-F34B-C64F-8208-3349CB064EDF}"/>
              </a:ext>
            </a:extLst>
          </p:cNvPr>
          <p:cNvSpPr/>
          <p:nvPr/>
        </p:nvSpPr>
        <p:spPr>
          <a:xfrm>
            <a:off x="5799943" y="460681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1F20B811-E071-5646-B921-55D72056C54C}"/>
              </a:ext>
            </a:extLst>
          </p:cNvPr>
          <p:cNvCxnSpPr>
            <a:cxnSpLocks/>
            <a:stCxn id="489" idx="4"/>
          </p:cNvCxnSpPr>
          <p:nvPr/>
        </p:nvCxnSpPr>
        <p:spPr>
          <a:xfrm>
            <a:off x="5870700" y="4724383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60381FE2-8D80-C647-981F-5EF170F53962}"/>
              </a:ext>
            </a:extLst>
          </p:cNvPr>
          <p:cNvCxnSpPr/>
          <p:nvPr/>
        </p:nvCxnSpPr>
        <p:spPr>
          <a:xfrm flipH="1" flipV="1">
            <a:off x="5853281" y="4458771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" name="Triangle 491">
            <a:extLst>
              <a:ext uri="{FF2B5EF4-FFF2-40B4-BE49-F238E27FC236}">
                <a16:creationId xmlns:a16="http://schemas.microsoft.com/office/drawing/2014/main" id="{09A54DBD-326A-AB47-9173-E28387CAE63E}"/>
              </a:ext>
            </a:extLst>
          </p:cNvPr>
          <p:cNvSpPr/>
          <p:nvPr/>
        </p:nvSpPr>
        <p:spPr>
          <a:xfrm>
            <a:off x="5682381" y="5394944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E42A787B-12D3-E04F-BFD4-133BFD88B7E9}"/>
              </a:ext>
            </a:extLst>
          </p:cNvPr>
          <p:cNvSpPr/>
          <p:nvPr/>
        </p:nvSpPr>
        <p:spPr>
          <a:xfrm>
            <a:off x="5707619" y="4145670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˦</a:t>
            </a:r>
          </a:p>
        </p:txBody>
      </p:sp>
      <p:sp>
        <p:nvSpPr>
          <p:cNvPr id="499" name="Triangle 498">
            <a:extLst>
              <a:ext uri="{FF2B5EF4-FFF2-40B4-BE49-F238E27FC236}">
                <a16:creationId xmlns:a16="http://schemas.microsoft.com/office/drawing/2014/main" id="{11FC6E98-B23A-BC46-8EE6-C8416243718A}"/>
              </a:ext>
            </a:extLst>
          </p:cNvPr>
          <p:cNvSpPr/>
          <p:nvPr/>
        </p:nvSpPr>
        <p:spPr>
          <a:xfrm>
            <a:off x="6222335" y="5817323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Triangle 499">
            <a:extLst>
              <a:ext uri="{FF2B5EF4-FFF2-40B4-BE49-F238E27FC236}">
                <a16:creationId xmlns:a16="http://schemas.microsoft.com/office/drawing/2014/main" id="{D4670BEC-0B05-4F4F-806A-D1F4315719E0}"/>
              </a:ext>
            </a:extLst>
          </p:cNvPr>
          <p:cNvSpPr/>
          <p:nvPr/>
        </p:nvSpPr>
        <p:spPr>
          <a:xfrm>
            <a:off x="6374735" y="581296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Triangle 500">
            <a:extLst>
              <a:ext uri="{FF2B5EF4-FFF2-40B4-BE49-F238E27FC236}">
                <a16:creationId xmlns:a16="http://schemas.microsoft.com/office/drawing/2014/main" id="{6C25149C-CB9A-3D4F-9863-2C4BA0EEFB63}"/>
              </a:ext>
            </a:extLst>
          </p:cNvPr>
          <p:cNvSpPr/>
          <p:nvPr/>
        </p:nvSpPr>
        <p:spPr>
          <a:xfrm>
            <a:off x="6527135" y="580861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Triangle 501">
            <a:extLst>
              <a:ext uri="{FF2B5EF4-FFF2-40B4-BE49-F238E27FC236}">
                <a16:creationId xmlns:a16="http://schemas.microsoft.com/office/drawing/2014/main" id="{E7523734-8C9E-FA44-BCC8-18B07A887EE7}"/>
              </a:ext>
            </a:extLst>
          </p:cNvPr>
          <p:cNvSpPr/>
          <p:nvPr/>
        </p:nvSpPr>
        <p:spPr>
          <a:xfrm>
            <a:off x="6679535" y="5804255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Triangle 502">
            <a:extLst>
              <a:ext uri="{FF2B5EF4-FFF2-40B4-BE49-F238E27FC236}">
                <a16:creationId xmlns:a16="http://schemas.microsoft.com/office/drawing/2014/main" id="{71B35F7A-7408-B247-B23F-75779BE51B38}"/>
              </a:ext>
            </a:extLst>
          </p:cNvPr>
          <p:cNvSpPr/>
          <p:nvPr/>
        </p:nvSpPr>
        <p:spPr>
          <a:xfrm>
            <a:off x="6831935" y="5812962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Triangle 503">
            <a:extLst>
              <a:ext uri="{FF2B5EF4-FFF2-40B4-BE49-F238E27FC236}">
                <a16:creationId xmlns:a16="http://schemas.microsoft.com/office/drawing/2014/main" id="{C91A8DCA-AB4B-1247-BABA-1B8EEC8A1E3F}"/>
              </a:ext>
            </a:extLst>
          </p:cNvPr>
          <p:cNvSpPr/>
          <p:nvPr/>
        </p:nvSpPr>
        <p:spPr>
          <a:xfrm>
            <a:off x="6984335" y="5808606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Triangle 504">
            <a:extLst>
              <a:ext uri="{FF2B5EF4-FFF2-40B4-BE49-F238E27FC236}">
                <a16:creationId xmlns:a16="http://schemas.microsoft.com/office/drawing/2014/main" id="{D4A0FD3A-C623-9542-AA2E-42528F6F5432}"/>
              </a:ext>
            </a:extLst>
          </p:cNvPr>
          <p:cNvSpPr/>
          <p:nvPr/>
        </p:nvSpPr>
        <p:spPr>
          <a:xfrm>
            <a:off x="7136735" y="5817313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Triangle 505">
            <a:extLst>
              <a:ext uri="{FF2B5EF4-FFF2-40B4-BE49-F238E27FC236}">
                <a16:creationId xmlns:a16="http://schemas.microsoft.com/office/drawing/2014/main" id="{300DC729-9FAE-D84D-B715-322996FEA859}"/>
              </a:ext>
            </a:extLst>
          </p:cNvPr>
          <p:cNvSpPr/>
          <p:nvPr/>
        </p:nvSpPr>
        <p:spPr>
          <a:xfrm>
            <a:off x="7289135" y="5799894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Triangle 506">
            <a:extLst>
              <a:ext uri="{FF2B5EF4-FFF2-40B4-BE49-F238E27FC236}">
                <a16:creationId xmlns:a16="http://schemas.microsoft.com/office/drawing/2014/main" id="{D2B24437-8FEE-854A-86C6-44821C5BCD4D}"/>
              </a:ext>
            </a:extLst>
          </p:cNvPr>
          <p:cNvSpPr/>
          <p:nvPr/>
        </p:nvSpPr>
        <p:spPr>
          <a:xfrm>
            <a:off x="7441535" y="580860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Triangle 507">
            <a:extLst>
              <a:ext uri="{FF2B5EF4-FFF2-40B4-BE49-F238E27FC236}">
                <a16:creationId xmlns:a16="http://schemas.microsoft.com/office/drawing/2014/main" id="{8D86F988-2E09-E74E-82BB-8CAB7A9DAF2F}"/>
              </a:ext>
            </a:extLst>
          </p:cNvPr>
          <p:cNvSpPr/>
          <p:nvPr/>
        </p:nvSpPr>
        <p:spPr>
          <a:xfrm>
            <a:off x="7593935" y="581730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Triangle 508">
            <a:extLst>
              <a:ext uri="{FF2B5EF4-FFF2-40B4-BE49-F238E27FC236}">
                <a16:creationId xmlns:a16="http://schemas.microsoft.com/office/drawing/2014/main" id="{7370FE87-0606-ED48-93A4-515915B1E89E}"/>
              </a:ext>
            </a:extLst>
          </p:cNvPr>
          <p:cNvSpPr/>
          <p:nvPr/>
        </p:nvSpPr>
        <p:spPr>
          <a:xfrm>
            <a:off x="7746335" y="5812952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Triangle 509">
            <a:extLst>
              <a:ext uri="{FF2B5EF4-FFF2-40B4-BE49-F238E27FC236}">
                <a16:creationId xmlns:a16="http://schemas.microsoft.com/office/drawing/2014/main" id="{237087E2-A46F-EA4F-A4F1-C4219AAC86E0}"/>
              </a:ext>
            </a:extLst>
          </p:cNvPr>
          <p:cNvSpPr/>
          <p:nvPr/>
        </p:nvSpPr>
        <p:spPr>
          <a:xfrm>
            <a:off x="7898735" y="582165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Triangle 510">
            <a:extLst>
              <a:ext uri="{FF2B5EF4-FFF2-40B4-BE49-F238E27FC236}">
                <a16:creationId xmlns:a16="http://schemas.microsoft.com/office/drawing/2014/main" id="{E95C1FD1-EB91-9A42-917F-7CED57544EDF}"/>
              </a:ext>
            </a:extLst>
          </p:cNvPr>
          <p:cNvSpPr/>
          <p:nvPr/>
        </p:nvSpPr>
        <p:spPr>
          <a:xfrm>
            <a:off x="6374735" y="539495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Triangle 511">
            <a:extLst>
              <a:ext uri="{FF2B5EF4-FFF2-40B4-BE49-F238E27FC236}">
                <a16:creationId xmlns:a16="http://schemas.microsoft.com/office/drawing/2014/main" id="{C373406F-4FCA-5B46-93C9-4FC7D8F7AB74}"/>
              </a:ext>
            </a:extLst>
          </p:cNvPr>
          <p:cNvSpPr/>
          <p:nvPr/>
        </p:nvSpPr>
        <p:spPr>
          <a:xfrm>
            <a:off x="6527135" y="5390603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Triangle 512">
            <a:extLst>
              <a:ext uri="{FF2B5EF4-FFF2-40B4-BE49-F238E27FC236}">
                <a16:creationId xmlns:a16="http://schemas.microsoft.com/office/drawing/2014/main" id="{7C31A94F-EEBB-C14F-8FAC-8795428C1CB5}"/>
              </a:ext>
            </a:extLst>
          </p:cNvPr>
          <p:cNvSpPr/>
          <p:nvPr/>
        </p:nvSpPr>
        <p:spPr>
          <a:xfrm>
            <a:off x="6679535" y="538624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Triangle 513">
            <a:extLst>
              <a:ext uri="{FF2B5EF4-FFF2-40B4-BE49-F238E27FC236}">
                <a16:creationId xmlns:a16="http://schemas.microsoft.com/office/drawing/2014/main" id="{B42937FF-7614-6A4E-9458-134B0F3C60F4}"/>
              </a:ext>
            </a:extLst>
          </p:cNvPr>
          <p:cNvSpPr/>
          <p:nvPr/>
        </p:nvSpPr>
        <p:spPr>
          <a:xfrm>
            <a:off x="6831935" y="5381891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Triangle 514">
            <a:extLst>
              <a:ext uri="{FF2B5EF4-FFF2-40B4-BE49-F238E27FC236}">
                <a16:creationId xmlns:a16="http://schemas.microsoft.com/office/drawing/2014/main" id="{0840A947-19FB-C44F-9C07-F84F26AEB7E9}"/>
              </a:ext>
            </a:extLst>
          </p:cNvPr>
          <p:cNvSpPr/>
          <p:nvPr/>
        </p:nvSpPr>
        <p:spPr>
          <a:xfrm>
            <a:off x="6984335" y="539059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Triangle 515">
            <a:extLst>
              <a:ext uri="{FF2B5EF4-FFF2-40B4-BE49-F238E27FC236}">
                <a16:creationId xmlns:a16="http://schemas.microsoft.com/office/drawing/2014/main" id="{3764A2E4-63A3-3547-AD9C-20DE39056D81}"/>
              </a:ext>
            </a:extLst>
          </p:cNvPr>
          <p:cNvSpPr/>
          <p:nvPr/>
        </p:nvSpPr>
        <p:spPr>
          <a:xfrm>
            <a:off x="7136735" y="5386242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Triangle 516">
            <a:extLst>
              <a:ext uri="{FF2B5EF4-FFF2-40B4-BE49-F238E27FC236}">
                <a16:creationId xmlns:a16="http://schemas.microsoft.com/office/drawing/2014/main" id="{23136476-8559-944D-8B62-4586164400CF}"/>
              </a:ext>
            </a:extLst>
          </p:cNvPr>
          <p:cNvSpPr/>
          <p:nvPr/>
        </p:nvSpPr>
        <p:spPr>
          <a:xfrm>
            <a:off x="7289135" y="5394949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Triangle 517">
            <a:extLst>
              <a:ext uri="{FF2B5EF4-FFF2-40B4-BE49-F238E27FC236}">
                <a16:creationId xmlns:a16="http://schemas.microsoft.com/office/drawing/2014/main" id="{82D614A2-0098-4E4E-915F-20C7791C3E97}"/>
              </a:ext>
            </a:extLst>
          </p:cNvPr>
          <p:cNvSpPr/>
          <p:nvPr/>
        </p:nvSpPr>
        <p:spPr>
          <a:xfrm>
            <a:off x="7441535" y="5377530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Triangle 518">
            <a:extLst>
              <a:ext uri="{FF2B5EF4-FFF2-40B4-BE49-F238E27FC236}">
                <a16:creationId xmlns:a16="http://schemas.microsoft.com/office/drawing/2014/main" id="{A90E4604-F547-E546-B198-42A4B6D10CA1}"/>
              </a:ext>
            </a:extLst>
          </p:cNvPr>
          <p:cNvSpPr/>
          <p:nvPr/>
        </p:nvSpPr>
        <p:spPr>
          <a:xfrm>
            <a:off x="7593935" y="5386237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Triangle 519">
            <a:extLst>
              <a:ext uri="{FF2B5EF4-FFF2-40B4-BE49-F238E27FC236}">
                <a16:creationId xmlns:a16="http://schemas.microsoft.com/office/drawing/2014/main" id="{3AE316F4-BDD4-1949-AEA6-4447BA14A592}"/>
              </a:ext>
            </a:extLst>
          </p:cNvPr>
          <p:cNvSpPr/>
          <p:nvPr/>
        </p:nvSpPr>
        <p:spPr>
          <a:xfrm>
            <a:off x="7746335" y="5394944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ACD1166A-6596-A54C-80E2-9F054DFD1C4C}"/>
              </a:ext>
            </a:extLst>
          </p:cNvPr>
          <p:cNvSpPr/>
          <p:nvPr/>
        </p:nvSpPr>
        <p:spPr>
          <a:xfrm>
            <a:off x="6514072" y="512499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90715B9E-7E22-4744-B59A-1174200412C0}"/>
              </a:ext>
            </a:extLst>
          </p:cNvPr>
          <p:cNvCxnSpPr>
            <a:stCxn id="511" idx="0"/>
            <a:endCxn id="521" idx="4"/>
          </p:cNvCxnSpPr>
          <p:nvPr/>
        </p:nvCxnSpPr>
        <p:spPr>
          <a:xfrm flipH="1" flipV="1">
            <a:off x="6584829" y="5242557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Oval 522">
            <a:extLst>
              <a:ext uri="{FF2B5EF4-FFF2-40B4-BE49-F238E27FC236}">
                <a16:creationId xmlns:a16="http://schemas.microsoft.com/office/drawing/2014/main" id="{9B1A79E5-1FB5-4242-B344-6C1A28D56B40}"/>
              </a:ext>
            </a:extLst>
          </p:cNvPr>
          <p:cNvSpPr/>
          <p:nvPr/>
        </p:nvSpPr>
        <p:spPr>
          <a:xfrm>
            <a:off x="6666472" y="513369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500CDFAD-95B3-744B-8C37-34FC5644DF8A}"/>
              </a:ext>
            </a:extLst>
          </p:cNvPr>
          <p:cNvSpPr/>
          <p:nvPr/>
        </p:nvSpPr>
        <p:spPr>
          <a:xfrm>
            <a:off x="6818872" y="512934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664EDFEA-6547-1A48-8F41-AA5484DEE5D9}"/>
              </a:ext>
            </a:extLst>
          </p:cNvPr>
          <p:cNvSpPr/>
          <p:nvPr/>
        </p:nvSpPr>
        <p:spPr>
          <a:xfrm>
            <a:off x="6971272" y="513804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1EB6A05E-5993-DD45-B4C5-D3512256DDB9}"/>
              </a:ext>
            </a:extLst>
          </p:cNvPr>
          <p:cNvSpPr/>
          <p:nvPr/>
        </p:nvSpPr>
        <p:spPr>
          <a:xfrm>
            <a:off x="7123672" y="513369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FB2398DD-BF84-2940-B25F-FD405E456CB4}"/>
              </a:ext>
            </a:extLst>
          </p:cNvPr>
          <p:cNvSpPr/>
          <p:nvPr/>
        </p:nvSpPr>
        <p:spPr>
          <a:xfrm>
            <a:off x="7276072" y="512933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4F199958-3034-AF41-9204-4A150329E047}"/>
              </a:ext>
            </a:extLst>
          </p:cNvPr>
          <p:cNvSpPr/>
          <p:nvPr/>
        </p:nvSpPr>
        <p:spPr>
          <a:xfrm>
            <a:off x="7428472" y="513804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B197D7DE-2FEF-394F-87B5-ED09E3803AFD}"/>
              </a:ext>
            </a:extLst>
          </p:cNvPr>
          <p:cNvSpPr/>
          <p:nvPr/>
        </p:nvSpPr>
        <p:spPr>
          <a:xfrm>
            <a:off x="7580872" y="513368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B0735413-CC40-084C-BD60-7982E493C381}"/>
              </a:ext>
            </a:extLst>
          </p:cNvPr>
          <p:cNvSpPr/>
          <p:nvPr/>
        </p:nvSpPr>
        <p:spPr>
          <a:xfrm>
            <a:off x="7733272" y="512933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87C27482-5B21-9E43-9A27-FBC86D2C0B62}"/>
              </a:ext>
            </a:extLst>
          </p:cNvPr>
          <p:cNvSpPr/>
          <p:nvPr/>
        </p:nvSpPr>
        <p:spPr>
          <a:xfrm>
            <a:off x="7885672" y="513803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E53EE9C7-2774-1E48-B037-307C3AD4A22C}"/>
              </a:ext>
            </a:extLst>
          </p:cNvPr>
          <p:cNvCxnSpPr>
            <a:cxnSpLocks/>
            <a:stCxn id="520" idx="0"/>
            <a:endCxn id="521" idx="4"/>
          </p:cNvCxnSpPr>
          <p:nvPr/>
        </p:nvCxnSpPr>
        <p:spPr>
          <a:xfrm flipH="1" flipV="1">
            <a:off x="6584829" y="5242557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A13E1846-B3E7-3C4D-88F6-1EC64BE0A586}"/>
              </a:ext>
            </a:extLst>
          </p:cNvPr>
          <p:cNvCxnSpPr>
            <a:cxnSpLocks/>
            <a:stCxn id="511" idx="0"/>
            <a:endCxn id="525" idx="4"/>
          </p:cNvCxnSpPr>
          <p:nvPr/>
        </p:nvCxnSpPr>
        <p:spPr>
          <a:xfrm flipV="1">
            <a:off x="6597892" y="5255615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85B81DEA-8594-5546-B50C-FAB99F3BC29A}"/>
              </a:ext>
            </a:extLst>
          </p:cNvPr>
          <p:cNvCxnSpPr>
            <a:cxnSpLocks/>
            <a:stCxn id="520" idx="0"/>
            <a:endCxn id="525" idx="4"/>
          </p:cNvCxnSpPr>
          <p:nvPr/>
        </p:nvCxnSpPr>
        <p:spPr>
          <a:xfrm flipH="1" flipV="1">
            <a:off x="7042029" y="5255615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9400CFF0-DE93-E24F-98F0-5A229E169ED2}"/>
              </a:ext>
            </a:extLst>
          </p:cNvPr>
          <p:cNvCxnSpPr>
            <a:cxnSpLocks/>
            <a:stCxn id="511" idx="0"/>
            <a:endCxn id="528" idx="4"/>
          </p:cNvCxnSpPr>
          <p:nvPr/>
        </p:nvCxnSpPr>
        <p:spPr>
          <a:xfrm flipV="1">
            <a:off x="6597892" y="5255610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56A04705-F690-C647-8177-B865E6FAD816}"/>
              </a:ext>
            </a:extLst>
          </p:cNvPr>
          <p:cNvCxnSpPr>
            <a:cxnSpLocks/>
            <a:stCxn id="528" idx="4"/>
            <a:endCxn id="520" idx="0"/>
          </p:cNvCxnSpPr>
          <p:nvPr/>
        </p:nvCxnSpPr>
        <p:spPr>
          <a:xfrm>
            <a:off x="7499229" y="5255610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id="{16894742-8E43-994B-B195-25E781E3B97E}"/>
              </a:ext>
            </a:extLst>
          </p:cNvPr>
          <p:cNvCxnSpPr>
            <a:cxnSpLocks/>
            <a:stCxn id="531" idx="4"/>
            <a:endCxn id="511" idx="0"/>
          </p:cNvCxnSpPr>
          <p:nvPr/>
        </p:nvCxnSpPr>
        <p:spPr>
          <a:xfrm flipH="1">
            <a:off x="6597892" y="5255605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6F9C29A2-854C-BE4F-A6AC-BC50F69321AB}"/>
              </a:ext>
            </a:extLst>
          </p:cNvPr>
          <p:cNvCxnSpPr>
            <a:cxnSpLocks/>
          </p:cNvCxnSpPr>
          <p:nvPr/>
        </p:nvCxnSpPr>
        <p:spPr>
          <a:xfrm>
            <a:off x="7956429" y="5242542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Oval 538">
            <a:extLst>
              <a:ext uri="{FF2B5EF4-FFF2-40B4-BE49-F238E27FC236}">
                <a16:creationId xmlns:a16="http://schemas.microsoft.com/office/drawing/2014/main" id="{BBB46D4B-77F2-B847-A5E0-A6D73ABEF894}"/>
              </a:ext>
            </a:extLst>
          </p:cNvPr>
          <p:cNvSpPr/>
          <p:nvPr/>
        </p:nvSpPr>
        <p:spPr>
          <a:xfrm>
            <a:off x="6509716" y="485938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15232C57-7330-124C-9BB4-0E327305D09E}"/>
              </a:ext>
            </a:extLst>
          </p:cNvPr>
          <p:cNvCxnSpPr>
            <a:endCxn id="539" idx="4"/>
          </p:cNvCxnSpPr>
          <p:nvPr/>
        </p:nvCxnSpPr>
        <p:spPr>
          <a:xfrm flipH="1" flipV="1">
            <a:off x="6580473" y="4976947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1" name="Oval 540">
            <a:extLst>
              <a:ext uri="{FF2B5EF4-FFF2-40B4-BE49-F238E27FC236}">
                <a16:creationId xmlns:a16="http://schemas.microsoft.com/office/drawing/2014/main" id="{E306605D-92BB-F343-9A49-3A09B034B84F}"/>
              </a:ext>
            </a:extLst>
          </p:cNvPr>
          <p:cNvSpPr/>
          <p:nvPr/>
        </p:nvSpPr>
        <p:spPr>
          <a:xfrm>
            <a:off x="6662116" y="486808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46C04221-77CB-444A-8209-4A69A9E7D088}"/>
              </a:ext>
            </a:extLst>
          </p:cNvPr>
          <p:cNvSpPr/>
          <p:nvPr/>
        </p:nvSpPr>
        <p:spPr>
          <a:xfrm>
            <a:off x="6814516" y="486373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8485EDE9-815E-D64C-AA03-A165457846C1}"/>
              </a:ext>
            </a:extLst>
          </p:cNvPr>
          <p:cNvSpPr/>
          <p:nvPr/>
        </p:nvSpPr>
        <p:spPr>
          <a:xfrm>
            <a:off x="6966916" y="487243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9CAD3973-63C1-F74E-AE7C-7CD7FD01D4DC}"/>
              </a:ext>
            </a:extLst>
          </p:cNvPr>
          <p:cNvSpPr/>
          <p:nvPr/>
        </p:nvSpPr>
        <p:spPr>
          <a:xfrm>
            <a:off x="7119316" y="486808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2146EEE6-2EE3-A44A-85EA-FBBD776DBE4B}"/>
              </a:ext>
            </a:extLst>
          </p:cNvPr>
          <p:cNvSpPr/>
          <p:nvPr/>
        </p:nvSpPr>
        <p:spPr>
          <a:xfrm>
            <a:off x="7271716" y="486372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177ABCB1-A5BE-3E4E-B8E7-7D101D8D1839}"/>
              </a:ext>
            </a:extLst>
          </p:cNvPr>
          <p:cNvSpPr/>
          <p:nvPr/>
        </p:nvSpPr>
        <p:spPr>
          <a:xfrm>
            <a:off x="7424116" y="487243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19C30F0B-21A7-C044-9F23-194112C7806B}"/>
              </a:ext>
            </a:extLst>
          </p:cNvPr>
          <p:cNvSpPr/>
          <p:nvPr/>
        </p:nvSpPr>
        <p:spPr>
          <a:xfrm>
            <a:off x="7576516" y="486807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B7073855-400A-9147-9976-0806E99960D5}"/>
              </a:ext>
            </a:extLst>
          </p:cNvPr>
          <p:cNvSpPr/>
          <p:nvPr/>
        </p:nvSpPr>
        <p:spPr>
          <a:xfrm>
            <a:off x="7728916" y="486372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6343FDF7-55A5-744F-8F26-149B0742BB45}"/>
              </a:ext>
            </a:extLst>
          </p:cNvPr>
          <p:cNvSpPr/>
          <p:nvPr/>
        </p:nvSpPr>
        <p:spPr>
          <a:xfrm>
            <a:off x="7881316" y="487242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708D97AF-FB01-0F48-B662-BD44A21841CE}"/>
              </a:ext>
            </a:extLst>
          </p:cNvPr>
          <p:cNvCxnSpPr>
            <a:cxnSpLocks/>
            <a:endCxn id="539" idx="4"/>
          </p:cNvCxnSpPr>
          <p:nvPr/>
        </p:nvCxnSpPr>
        <p:spPr>
          <a:xfrm flipH="1" flipV="1">
            <a:off x="6580473" y="4976947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52C3F070-FF2E-5B4C-8965-1444F3376024}"/>
              </a:ext>
            </a:extLst>
          </p:cNvPr>
          <p:cNvCxnSpPr>
            <a:cxnSpLocks/>
            <a:endCxn id="543" idx="4"/>
          </p:cNvCxnSpPr>
          <p:nvPr/>
        </p:nvCxnSpPr>
        <p:spPr>
          <a:xfrm flipV="1">
            <a:off x="6593536" y="4990005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965C69F7-BFA2-DB46-8E7F-6FCA565727AB}"/>
              </a:ext>
            </a:extLst>
          </p:cNvPr>
          <p:cNvCxnSpPr>
            <a:cxnSpLocks/>
            <a:endCxn id="543" idx="4"/>
          </p:cNvCxnSpPr>
          <p:nvPr/>
        </p:nvCxnSpPr>
        <p:spPr>
          <a:xfrm flipH="1" flipV="1">
            <a:off x="7037673" y="4990005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Connector 552">
            <a:extLst>
              <a:ext uri="{FF2B5EF4-FFF2-40B4-BE49-F238E27FC236}">
                <a16:creationId xmlns:a16="http://schemas.microsoft.com/office/drawing/2014/main" id="{8799572C-920C-5746-A997-C08CD2812557}"/>
              </a:ext>
            </a:extLst>
          </p:cNvPr>
          <p:cNvCxnSpPr>
            <a:cxnSpLocks/>
            <a:endCxn id="546" idx="4"/>
          </p:cNvCxnSpPr>
          <p:nvPr/>
        </p:nvCxnSpPr>
        <p:spPr>
          <a:xfrm flipV="1">
            <a:off x="6593536" y="4990000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9033AB59-F3B2-3549-941C-8BDFBA42F20A}"/>
              </a:ext>
            </a:extLst>
          </p:cNvPr>
          <p:cNvCxnSpPr>
            <a:cxnSpLocks/>
            <a:stCxn id="546" idx="4"/>
          </p:cNvCxnSpPr>
          <p:nvPr/>
        </p:nvCxnSpPr>
        <p:spPr>
          <a:xfrm>
            <a:off x="7494873" y="4990000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378B5400-4DF0-764C-819E-889E20A6D0CC}"/>
              </a:ext>
            </a:extLst>
          </p:cNvPr>
          <p:cNvCxnSpPr>
            <a:cxnSpLocks/>
            <a:stCxn id="549" idx="4"/>
          </p:cNvCxnSpPr>
          <p:nvPr/>
        </p:nvCxnSpPr>
        <p:spPr>
          <a:xfrm flipH="1">
            <a:off x="6593536" y="4989995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Connector 555">
            <a:extLst>
              <a:ext uri="{FF2B5EF4-FFF2-40B4-BE49-F238E27FC236}">
                <a16:creationId xmlns:a16="http://schemas.microsoft.com/office/drawing/2014/main" id="{45317691-4B01-3246-8736-B1231D8CBFC1}"/>
              </a:ext>
            </a:extLst>
          </p:cNvPr>
          <p:cNvCxnSpPr>
            <a:cxnSpLocks/>
          </p:cNvCxnSpPr>
          <p:nvPr/>
        </p:nvCxnSpPr>
        <p:spPr>
          <a:xfrm>
            <a:off x="7952073" y="4976932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Oval 556">
            <a:extLst>
              <a:ext uri="{FF2B5EF4-FFF2-40B4-BE49-F238E27FC236}">
                <a16:creationId xmlns:a16="http://schemas.microsoft.com/office/drawing/2014/main" id="{651D0B61-24B1-D34E-A977-841EB14D205B}"/>
              </a:ext>
            </a:extLst>
          </p:cNvPr>
          <p:cNvSpPr/>
          <p:nvPr/>
        </p:nvSpPr>
        <p:spPr>
          <a:xfrm>
            <a:off x="6492297" y="458070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8" name="Straight Connector 557">
            <a:extLst>
              <a:ext uri="{FF2B5EF4-FFF2-40B4-BE49-F238E27FC236}">
                <a16:creationId xmlns:a16="http://schemas.microsoft.com/office/drawing/2014/main" id="{CC32B028-458C-964B-9C54-E29566276A4A}"/>
              </a:ext>
            </a:extLst>
          </p:cNvPr>
          <p:cNvCxnSpPr>
            <a:endCxn id="557" idx="4"/>
          </p:cNvCxnSpPr>
          <p:nvPr/>
        </p:nvCxnSpPr>
        <p:spPr>
          <a:xfrm flipH="1" flipV="1">
            <a:off x="6563054" y="4698272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Oval 558">
            <a:extLst>
              <a:ext uri="{FF2B5EF4-FFF2-40B4-BE49-F238E27FC236}">
                <a16:creationId xmlns:a16="http://schemas.microsoft.com/office/drawing/2014/main" id="{CAA76DD6-06B7-F442-A2B7-20C6C8042843}"/>
              </a:ext>
            </a:extLst>
          </p:cNvPr>
          <p:cNvSpPr/>
          <p:nvPr/>
        </p:nvSpPr>
        <p:spPr>
          <a:xfrm>
            <a:off x="6644697" y="458941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id="{8C78E4C0-970D-3741-A328-CF0D697EADB2}"/>
              </a:ext>
            </a:extLst>
          </p:cNvPr>
          <p:cNvSpPr/>
          <p:nvPr/>
        </p:nvSpPr>
        <p:spPr>
          <a:xfrm>
            <a:off x="6797097" y="458505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B82527C1-5957-5A45-BD87-344EBC39288B}"/>
              </a:ext>
            </a:extLst>
          </p:cNvPr>
          <p:cNvSpPr/>
          <p:nvPr/>
        </p:nvSpPr>
        <p:spPr>
          <a:xfrm>
            <a:off x="6949497" y="459376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id="{0AACBC4B-6498-F247-9099-F195520EB955}"/>
              </a:ext>
            </a:extLst>
          </p:cNvPr>
          <p:cNvSpPr/>
          <p:nvPr/>
        </p:nvSpPr>
        <p:spPr>
          <a:xfrm>
            <a:off x="7101897" y="4589408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3ECD18C8-4BFF-4B40-9D72-39C0A86B15A5}"/>
              </a:ext>
            </a:extLst>
          </p:cNvPr>
          <p:cNvSpPr/>
          <p:nvPr/>
        </p:nvSpPr>
        <p:spPr>
          <a:xfrm>
            <a:off x="7254297" y="4585052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id="{EC153D35-6918-8748-8E28-23C27CC16303}"/>
              </a:ext>
            </a:extLst>
          </p:cNvPr>
          <p:cNvSpPr/>
          <p:nvPr/>
        </p:nvSpPr>
        <p:spPr>
          <a:xfrm>
            <a:off x="7406697" y="4593759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1238BAD7-7750-1343-85F9-9E4BD0C0DB36}"/>
              </a:ext>
            </a:extLst>
          </p:cNvPr>
          <p:cNvSpPr/>
          <p:nvPr/>
        </p:nvSpPr>
        <p:spPr>
          <a:xfrm>
            <a:off x="7559097" y="4589403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id="{85109A1C-1FBB-AC45-8D95-8C81B7EE49CE}"/>
              </a:ext>
            </a:extLst>
          </p:cNvPr>
          <p:cNvSpPr/>
          <p:nvPr/>
        </p:nvSpPr>
        <p:spPr>
          <a:xfrm>
            <a:off x="7711497" y="4585047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id="{9698D790-6A18-8841-9FC0-69F60B8FD4A6}"/>
              </a:ext>
            </a:extLst>
          </p:cNvPr>
          <p:cNvSpPr/>
          <p:nvPr/>
        </p:nvSpPr>
        <p:spPr>
          <a:xfrm>
            <a:off x="7863897" y="4593754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40144A71-1AB0-5046-ACA7-7618EE45F622}"/>
              </a:ext>
            </a:extLst>
          </p:cNvPr>
          <p:cNvCxnSpPr>
            <a:cxnSpLocks/>
            <a:endCxn id="557" idx="4"/>
          </p:cNvCxnSpPr>
          <p:nvPr/>
        </p:nvCxnSpPr>
        <p:spPr>
          <a:xfrm flipH="1" flipV="1">
            <a:off x="6563054" y="4698272"/>
            <a:ext cx="1384663" cy="1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75872392-D0B8-4A40-97EE-2F15B83E5A06}"/>
              </a:ext>
            </a:extLst>
          </p:cNvPr>
          <p:cNvCxnSpPr>
            <a:cxnSpLocks/>
            <a:endCxn id="561" idx="4"/>
          </p:cNvCxnSpPr>
          <p:nvPr/>
        </p:nvCxnSpPr>
        <p:spPr>
          <a:xfrm flipV="1">
            <a:off x="6576117" y="4711330"/>
            <a:ext cx="444137" cy="139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360C336D-E9BF-0B4E-B9DD-5FA1ABD01107}"/>
              </a:ext>
            </a:extLst>
          </p:cNvPr>
          <p:cNvCxnSpPr>
            <a:cxnSpLocks/>
            <a:endCxn id="561" idx="4"/>
          </p:cNvCxnSpPr>
          <p:nvPr/>
        </p:nvCxnSpPr>
        <p:spPr>
          <a:xfrm flipH="1" flipV="1">
            <a:off x="7020254" y="4711330"/>
            <a:ext cx="927463" cy="13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D9AE4398-F60D-9445-A334-95EA772C43E3}"/>
              </a:ext>
            </a:extLst>
          </p:cNvPr>
          <p:cNvCxnSpPr>
            <a:cxnSpLocks/>
            <a:endCxn id="564" idx="4"/>
          </p:cNvCxnSpPr>
          <p:nvPr/>
        </p:nvCxnSpPr>
        <p:spPr>
          <a:xfrm flipV="1">
            <a:off x="6576117" y="4711325"/>
            <a:ext cx="901337" cy="139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DE78F96C-1E12-FC4D-9B5A-F6A11AEBCD34}"/>
              </a:ext>
            </a:extLst>
          </p:cNvPr>
          <p:cNvCxnSpPr>
            <a:cxnSpLocks/>
            <a:stCxn id="564" idx="4"/>
          </p:cNvCxnSpPr>
          <p:nvPr/>
        </p:nvCxnSpPr>
        <p:spPr>
          <a:xfrm>
            <a:off x="7477454" y="4711325"/>
            <a:ext cx="470263" cy="13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280B496C-BE09-0346-9D59-558786E5982F}"/>
              </a:ext>
            </a:extLst>
          </p:cNvPr>
          <p:cNvCxnSpPr>
            <a:cxnSpLocks/>
            <a:stCxn id="567" idx="4"/>
          </p:cNvCxnSpPr>
          <p:nvPr/>
        </p:nvCxnSpPr>
        <p:spPr>
          <a:xfrm flipH="1">
            <a:off x="6576117" y="4711320"/>
            <a:ext cx="1358537" cy="13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0E454D84-F167-6244-A190-C99E6E30BD16}"/>
              </a:ext>
            </a:extLst>
          </p:cNvPr>
          <p:cNvCxnSpPr>
            <a:cxnSpLocks/>
            <a:stCxn id="567" idx="4"/>
          </p:cNvCxnSpPr>
          <p:nvPr/>
        </p:nvCxnSpPr>
        <p:spPr>
          <a:xfrm>
            <a:off x="7934654" y="4711320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" name="TextBox 574">
            <a:extLst>
              <a:ext uri="{FF2B5EF4-FFF2-40B4-BE49-F238E27FC236}">
                <a16:creationId xmlns:a16="http://schemas.microsoft.com/office/drawing/2014/main" id="{A3960A1C-765A-C84E-9BC1-8910F72B659A}"/>
              </a:ext>
            </a:extLst>
          </p:cNvPr>
          <p:cNvSpPr txBox="1"/>
          <p:nvPr/>
        </p:nvSpPr>
        <p:spPr>
          <a:xfrm>
            <a:off x="6718718" y="414706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24EC1533-4270-484E-8CB6-BCCDF588617F}"/>
              </a:ext>
            </a:extLst>
          </p:cNvPr>
          <p:cNvSpPr txBox="1"/>
          <p:nvPr/>
        </p:nvSpPr>
        <p:spPr>
          <a:xfrm>
            <a:off x="6862397" y="4145277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˨</a:t>
            </a:r>
          </a:p>
        </p:txBody>
      </p: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D6AF8AD6-646F-FA44-A00E-04A2FC842239}"/>
              </a:ext>
            </a:extLst>
          </p:cNvPr>
          <p:cNvCxnSpPr/>
          <p:nvPr/>
        </p:nvCxnSpPr>
        <p:spPr>
          <a:xfrm flipH="1" flipV="1">
            <a:off x="6545635" y="4419597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DB6A24AF-1105-014E-909A-C9D0AAE98D94}"/>
              </a:ext>
            </a:extLst>
          </p:cNvPr>
          <p:cNvCxnSpPr/>
          <p:nvPr/>
        </p:nvCxnSpPr>
        <p:spPr>
          <a:xfrm flipH="1" flipV="1">
            <a:off x="6698035" y="4428304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25A07CDA-C978-D34F-A401-9CEE6533734F}"/>
              </a:ext>
            </a:extLst>
          </p:cNvPr>
          <p:cNvCxnSpPr/>
          <p:nvPr/>
        </p:nvCxnSpPr>
        <p:spPr>
          <a:xfrm flipH="1" flipV="1">
            <a:off x="6850435" y="4423948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BA605609-26B7-D74C-9F52-E95034C8D290}"/>
              </a:ext>
            </a:extLst>
          </p:cNvPr>
          <p:cNvCxnSpPr/>
          <p:nvPr/>
        </p:nvCxnSpPr>
        <p:spPr>
          <a:xfrm flipH="1" flipV="1">
            <a:off x="7002835" y="4432655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073D05A5-D837-2C4A-B48E-91427AD56E73}"/>
              </a:ext>
            </a:extLst>
          </p:cNvPr>
          <p:cNvCxnSpPr/>
          <p:nvPr/>
        </p:nvCxnSpPr>
        <p:spPr>
          <a:xfrm flipH="1" flipV="1">
            <a:off x="7155235" y="4441362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0C6F759F-030D-874C-955E-5A9DD62CC122}"/>
              </a:ext>
            </a:extLst>
          </p:cNvPr>
          <p:cNvCxnSpPr/>
          <p:nvPr/>
        </p:nvCxnSpPr>
        <p:spPr>
          <a:xfrm flipH="1" flipV="1">
            <a:off x="7307635" y="4450069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12663F00-3F1E-4E4C-8C5F-2FC0D8D63AFB}"/>
              </a:ext>
            </a:extLst>
          </p:cNvPr>
          <p:cNvCxnSpPr/>
          <p:nvPr/>
        </p:nvCxnSpPr>
        <p:spPr>
          <a:xfrm flipH="1" flipV="1">
            <a:off x="7460035" y="4432650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FD167CAD-404D-404C-9DF4-04FFB15DDC1B}"/>
              </a:ext>
            </a:extLst>
          </p:cNvPr>
          <p:cNvCxnSpPr/>
          <p:nvPr/>
        </p:nvCxnSpPr>
        <p:spPr>
          <a:xfrm flipH="1" flipV="1">
            <a:off x="7612435" y="4441357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id="{6CE3CDF8-2742-AC4D-BCBC-C740C0043420}"/>
              </a:ext>
            </a:extLst>
          </p:cNvPr>
          <p:cNvCxnSpPr/>
          <p:nvPr/>
        </p:nvCxnSpPr>
        <p:spPr>
          <a:xfrm flipH="1" flipV="1">
            <a:off x="7764835" y="4437001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5DA99C3A-2680-6F4D-852A-90F08F17F8BE}"/>
              </a:ext>
            </a:extLst>
          </p:cNvPr>
          <p:cNvCxnSpPr/>
          <p:nvPr/>
        </p:nvCxnSpPr>
        <p:spPr>
          <a:xfrm flipH="1" flipV="1">
            <a:off x="7917235" y="4445708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Rectangle 587">
            <a:extLst>
              <a:ext uri="{FF2B5EF4-FFF2-40B4-BE49-F238E27FC236}">
                <a16:creationId xmlns:a16="http://schemas.microsoft.com/office/drawing/2014/main" id="{BF0A23C5-DDF9-9741-9AC6-DE5A3202FE1B}"/>
              </a:ext>
            </a:extLst>
          </p:cNvPr>
          <p:cNvSpPr/>
          <p:nvPr/>
        </p:nvSpPr>
        <p:spPr>
          <a:xfrm>
            <a:off x="7005326" y="4141317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˩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0F79BC96-1A48-1D4F-9CDF-135C6A359CD7}"/>
              </a:ext>
            </a:extLst>
          </p:cNvPr>
          <p:cNvSpPr/>
          <p:nvPr/>
        </p:nvSpPr>
        <p:spPr>
          <a:xfrm>
            <a:off x="7330621" y="414131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4E9D1921-A932-5E42-914F-408B9C088E6C}"/>
              </a:ext>
            </a:extLst>
          </p:cNvPr>
          <p:cNvSpPr/>
          <p:nvPr/>
        </p:nvSpPr>
        <p:spPr>
          <a:xfrm>
            <a:off x="7485447" y="4154382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ʰ</a:t>
            </a:r>
            <a:endParaRPr lang="en-US" dirty="0"/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id="{2465752A-C0F0-574D-AB81-A0A08EEF4195}"/>
              </a:ext>
            </a:extLst>
          </p:cNvPr>
          <p:cNvSpPr/>
          <p:nvPr/>
        </p:nvSpPr>
        <p:spPr>
          <a:xfrm>
            <a:off x="7614233" y="414131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89EC1561-90C4-7A4A-9380-D5CC7A4C5FA3}"/>
              </a:ext>
            </a:extLst>
          </p:cNvPr>
          <p:cNvSpPr/>
          <p:nvPr/>
        </p:nvSpPr>
        <p:spPr>
          <a:xfrm>
            <a:off x="7784053" y="415438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ː</a:t>
            </a:r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3D4D549D-CEB3-3E43-AFA6-0A2ED5D51D50}"/>
              </a:ext>
            </a:extLst>
          </p:cNvPr>
          <p:cNvSpPr/>
          <p:nvPr/>
        </p:nvSpPr>
        <p:spPr>
          <a:xfrm>
            <a:off x="8038072" y="514674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2E00F6A1-76B5-8B49-998D-BCFB76B4768D}"/>
              </a:ext>
            </a:extLst>
          </p:cNvPr>
          <p:cNvCxnSpPr>
            <a:cxnSpLocks/>
            <a:stCxn id="593" idx="4"/>
          </p:cNvCxnSpPr>
          <p:nvPr/>
        </p:nvCxnSpPr>
        <p:spPr>
          <a:xfrm>
            <a:off x="8108829" y="5264312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" name="Oval 594">
            <a:extLst>
              <a:ext uri="{FF2B5EF4-FFF2-40B4-BE49-F238E27FC236}">
                <a16:creationId xmlns:a16="http://schemas.microsoft.com/office/drawing/2014/main" id="{890ADB96-F10B-524B-91DD-84275CF585F0}"/>
              </a:ext>
            </a:extLst>
          </p:cNvPr>
          <p:cNvSpPr/>
          <p:nvPr/>
        </p:nvSpPr>
        <p:spPr>
          <a:xfrm>
            <a:off x="8033716" y="4881136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501B2AFB-13CA-CF49-99B7-EC575005D19B}"/>
              </a:ext>
            </a:extLst>
          </p:cNvPr>
          <p:cNvCxnSpPr>
            <a:cxnSpLocks/>
            <a:stCxn id="595" idx="4"/>
          </p:cNvCxnSpPr>
          <p:nvPr/>
        </p:nvCxnSpPr>
        <p:spPr>
          <a:xfrm>
            <a:off x="8104473" y="4998702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Oval 596">
            <a:extLst>
              <a:ext uri="{FF2B5EF4-FFF2-40B4-BE49-F238E27FC236}">
                <a16:creationId xmlns:a16="http://schemas.microsoft.com/office/drawing/2014/main" id="{D2CD4466-19C1-1846-A449-3E28F9EB9232}"/>
              </a:ext>
            </a:extLst>
          </p:cNvPr>
          <p:cNvSpPr/>
          <p:nvPr/>
        </p:nvSpPr>
        <p:spPr>
          <a:xfrm>
            <a:off x="8016297" y="4602461"/>
            <a:ext cx="141514" cy="117566"/>
          </a:xfrm>
          <a:prstGeom prst="ellips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B9BA8F88-A050-FD45-A5EB-E86BDB485104}"/>
              </a:ext>
            </a:extLst>
          </p:cNvPr>
          <p:cNvCxnSpPr>
            <a:cxnSpLocks/>
            <a:stCxn id="597" idx="4"/>
          </p:cNvCxnSpPr>
          <p:nvPr/>
        </p:nvCxnSpPr>
        <p:spPr>
          <a:xfrm>
            <a:off x="8087054" y="4720027"/>
            <a:ext cx="13063" cy="13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B0BB2999-5720-2146-A2D2-DC57D5012A9C}"/>
              </a:ext>
            </a:extLst>
          </p:cNvPr>
          <p:cNvCxnSpPr/>
          <p:nvPr/>
        </p:nvCxnSpPr>
        <p:spPr>
          <a:xfrm flipH="1" flipV="1">
            <a:off x="8069635" y="4454415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Triangle 599">
            <a:extLst>
              <a:ext uri="{FF2B5EF4-FFF2-40B4-BE49-F238E27FC236}">
                <a16:creationId xmlns:a16="http://schemas.microsoft.com/office/drawing/2014/main" id="{618E9567-0547-694F-B460-B4042FC34093}"/>
              </a:ext>
            </a:extLst>
          </p:cNvPr>
          <p:cNvSpPr/>
          <p:nvPr/>
        </p:nvSpPr>
        <p:spPr>
          <a:xfrm>
            <a:off x="7898735" y="5390588"/>
            <a:ext cx="446314" cy="365760"/>
          </a:xfrm>
          <a:prstGeom prst="triangle">
            <a:avLst/>
          </a:prstGeom>
          <a:solidFill>
            <a:srgbClr val="E97D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22BA96C5-F7D3-864F-9F05-6605708DDDA9}"/>
              </a:ext>
            </a:extLst>
          </p:cNvPr>
          <p:cNvSpPr/>
          <p:nvPr/>
        </p:nvSpPr>
        <p:spPr>
          <a:xfrm>
            <a:off x="7923973" y="4141314"/>
            <a:ext cx="27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˦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5C130908-E066-524C-9332-DD1DC30C0D78}"/>
              </a:ext>
            </a:extLst>
          </p:cNvPr>
          <p:cNvSpPr txBox="1"/>
          <p:nvPr/>
        </p:nvSpPr>
        <p:spPr>
          <a:xfrm>
            <a:off x="6406278" y="414527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A82ECBD2-C8AC-3842-B80E-7F8F4A5A7023}"/>
              </a:ext>
            </a:extLst>
          </p:cNvPr>
          <p:cNvSpPr txBox="1"/>
          <p:nvPr/>
        </p:nvSpPr>
        <p:spPr>
          <a:xfrm>
            <a:off x="6575010" y="4134003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ʰ</a:t>
            </a:r>
            <a:endParaRPr lang="en-US" dirty="0"/>
          </a:p>
        </p:txBody>
      </p: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B8128C1B-ECF8-CB43-896E-FAB649C4EE48}"/>
              </a:ext>
            </a:extLst>
          </p:cNvPr>
          <p:cNvCxnSpPr/>
          <p:nvPr/>
        </p:nvCxnSpPr>
        <p:spPr>
          <a:xfrm flipH="1" flipV="1">
            <a:off x="6545616" y="4445724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F998344D-2072-F143-8ED9-EA33213CF4A8}"/>
              </a:ext>
            </a:extLst>
          </p:cNvPr>
          <p:cNvCxnSpPr/>
          <p:nvPr/>
        </p:nvCxnSpPr>
        <p:spPr>
          <a:xfrm flipH="1" flipV="1">
            <a:off x="6698016" y="4454431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E5BEA020-4E8E-DA4C-A25D-BB56C06EF89A}"/>
              </a:ext>
            </a:extLst>
          </p:cNvPr>
          <p:cNvCxnSpPr/>
          <p:nvPr/>
        </p:nvCxnSpPr>
        <p:spPr>
          <a:xfrm flipH="1" flipV="1">
            <a:off x="6850416" y="4450075"/>
            <a:ext cx="13063" cy="15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Rectangle 606">
            <a:extLst>
              <a:ext uri="{FF2B5EF4-FFF2-40B4-BE49-F238E27FC236}">
                <a16:creationId xmlns:a16="http://schemas.microsoft.com/office/drawing/2014/main" id="{49E7AA19-E09E-2846-8F96-66D8BE7E0FC1}"/>
              </a:ext>
            </a:extLst>
          </p:cNvPr>
          <p:cNvSpPr/>
          <p:nvPr/>
        </p:nvSpPr>
        <p:spPr>
          <a:xfrm>
            <a:off x="7130320" y="4150026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608" name="TextBox 607">
            <a:extLst>
              <a:ext uri="{FF2B5EF4-FFF2-40B4-BE49-F238E27FC236}">
                <a16:creationId xmlns:a16="http://schemas.microsoft.com/office/drawing/2014/main" id="{DF44DF94-B305-FA43-9071-E6C1D6BAF52D}"/>
              </a:ext>
            </a:extLst>
          </p:cNvPr>
          <p:cNvSpPr txBox="1"/>
          <p:nvPr/>
        </p:nvSpPr>
        <p:spPr>
          <a:xfrm>
            <a:off x="10837875" y="415616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B3C021D6-5FCF-F949-9E3E-07D048D93823}"/>
              </a:ext>
            </a:extLst>
          </p:cNvPr>
          <p:cNvCxnSpPr>
            <a:cxnSpLocks/>
          </p:cNvCxnSpPr>
          <p:nvPr/>
        </p:nvCxnSpPr>
        <p:spPr>
          <a:xfrm>
            <a:off x="8658696" y="3687588"/>
            <a:ext cx="7596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0FBB0F1E-6823-554E-B63F-2B2B543D6137}"/>
              </a:ext>
            </a:extLst>
          </p:cNvPr>
          <p:cNvCxnSpPr>
            <a:cxnSpLocks/>
            <a:stCxn id="631" idx="1"/>
          </p:cNvCxnSpPr>
          <p:nvPr/>
        </p:nvCxnSpPr>
        <p:spPr>
          <a:xfrm flipH="1">
            <a:off x="8580111" y="4663444"/>
            <a:ext cx="943602" cy="31784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1" name="Rectangle 630">
            <a:extLst>
              <a:ext uri="{FF2B5EF4-FFF2-40B4-BE49-F238E27FC236}">
                <a16:creationId xmlns:a16="http://schemas.microsoft.com/office/drawing/2014/main" id="{E934045C-901D-4E48-A1CB-712E76F34339}"/>
              </a:ext>
            </a:extLst>
          </p:cNvPr>
          <p:cNvSpPr/>
          <p:nvPr/>
        </p:nvSpPr>
        <p:spPr>
          <a:xfrm rot="16200000">
            <a:off x="8794694" y="3785647"/>
            <a:ext cx="1458036" cy="297557"/>
          </a:xfrm>
          <a:prstGeom prst="rect">
            <a:avLst/>
          </a:prstGeom>
          <a:solidFill>
            <a:srgbClr val="FC6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Back-Prop</a:t>
            </a:r>
          </a:p>
        </p:txBody>
      </p:sp>
      <p:sp>
        <p:nvSpPr>
          <p:cNvPr id="636" name="Title 1">
            <a:extLst>
              <a:ext uri="{FF2B5EF4-FFF2-40B4-BE49-F238E27FC236}">
                <a16:creationId xmlns:a16="http://schemas.microsoft.com/office/drawing/2014/main" id="{0C96BD91-D56B-F248-922B-49CF14888A63}"/>
              </a:ext>
            </a:extLst>
          </p:cNvPr>
          <p:cNvSpPr txBox="1">
            <a:spLocks/>
          </p:cNvSpPr>
          <p:nvPr/>
        </p:nvSpPr>
        <p:spPr>
          <a:xfrm>
            <a:off x="3119855" y="935538"/>
            <a:ext cx="4088710" cy="57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/>
              <a:t>training languages</a:t>
            </a:r>
          </a:p>
        </p:txBody>
      </p:sp>
      <p:sp>
        <p:nvSpPr>
          <p:cNvPr id="637" name="Title 1">
            <a:extLst>
              <a:ext uri="{FF2B5EF4-FFF2-40B4-BE49-F238E27FC236}">
                <a16:creationId xmlns:a16="http://schemas.microsoft.com/office/drawing/2014/main" id="{842E7836-3F25-804F-BFEC-9189B4A11065}"/>
              </a:ext>
            </a:extLst>
          </p:cNvPr>
          <p:cNvSpPr txBox="1">
            <a:spLocks/>
          </p:cNvSpPr>
          <p:nvPr/>
        </p:nvSpPr>
        <p:spPr>
          <a:xfrm>
            <a:off x="9966958" y="983434"/>
            <a:ext cx="2214215" cy="57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/>
              <a:t>test language</a:t>
            </a:r>
          </a:p>
        </p:txBody>
      </p: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A4CE31B3-4180-6B40-8D90-02DE5A40E452}"/>
              </a:ext>
            </a:extLst>
          </p:cNvPr>
          <p:cNvCxnSpPr>
            <a:cxnSpLocks/>
          </p:cNvCxnSpPr>
          <p:nvPr/>
        </p:nvCxnSpPr>
        <p:spPr>
          <a:xfrm>
            <a:off x="8317576" y="5930537"/>
            <a:ext cx="1740808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TextBox 640">
            <a:extLst>
              <a:ext uri="{FF2B5EF4-FFF2-40B4-BE49-F238E27FC236}">
                <a16:creationId xmlns:a16="http://schemas.microsoft.com/office/drawing/2014/main" id="{760A1A1B-AF04-7F49-8CB5-FBFEFC23AF9B}"/>
              </a:ext>
            </a:extLst>
          </p:cNvPr>
          <p:cNvSpPr txBox="1"/>
          <p:nvPr/>
        </p:nvSpPr>
        <p:spPr>
          <a:xfrm>
            <a:off x="8459270" y="5314399"/>
            <a:ext cx="142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parameters</a:t>
            </a:r>
          </a:p>
        </p:txBody>
      </p:sp>
    </p:spTree>
    <p:extLst>
      <p:ext uri="{BB962C8B-B14F-4D97-AF65-F5344CB8AC3E}">
        <p14:creationId xmlns:p14="http://schemas.microsoft.com/office/powerpoint/2010/main" val="325961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EC8F-F472-9E46-8217-685ECAB9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count the errors?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0BE2A-CE67-304C-8FDD-F5BDE053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Phone Error Rate (PER) = standard metric</a:t>
            </a:r>
          </a:p>
          <a:p>
            <a:pPr lvl="1"/>
            <a:r>
              <a:rPr lang="en-US" dirty="0"/>
              <a:t>Reference transcript of a Thai word (6 phones): </a:t>
            </a:r>
          </a:p>
          <a:p>
            <a:pPr marL="457200" lvl="1" indent="0" algn="ctr">
              <a:buNone/>
            </a:pPr>
            <a:r>
              <a:rPr lang="en-US" dirty="0" err="1"/>
              <a:t>kʰ</a:t>
            </a:r>
            <a:r>
              <a:rPr lang="en-US" dirty="0"/>
              <a:t>  a˨˩  m  </a:t>
            </a:r>
            <a:r>
              <a:rPr lang="en-US" dirty="0" err="1"/>
              <a:t>pʰ</a:t>
            </a:r>
            <a:r>
              <a:rPr lang="en-US" dirty="0"/>
              <a:t>  uː˦   d</a:t>
            </a:r>
          </a:p>
          <a:p>
            <a:pPr lvl="1"/>
            <a:r>
              <a:rPr lang="en-US" dirty="0"/>
              <a:t>67% PER:  </a:t>
            </a:r>
          </a:p>
          <a:p>
            <a:pPr marL="457200" lvl="1" indent="0" algn="ctr">
              <a:buNone/>
            </a:pPr>
            <a:r>
              <a:rPr lang="en-US" dirty="0"/>
              <a:t>k a m p u d</a:t>
            </a:r>
          </a:p>
          <a:p>
            <a:r>
              <a:rPr lang="en-US" dirty="0"/>
              <a:t>Phone Token Error Rate (PTER) = count the number of substitutions, insertions or deletions of IPA characters</a:t>
            </a:r>
          </a:p>
          <a:p>
            <a:pPr lvl="1"/>
            <a:r>
              <a:rPr lang="en-US" dirty="0"/>
              <a:t>Reference transcript with 12 phone tokens: </a:t>
            </a:r>
          </a:p>
          <a:p>
            <a:pPr marL="457200" lvl="1" indent="0" algn="ctr">
              <a:buNone/>
            </a:pPr>
            <a:r>
              <a:rPr lang="en-US" dirty="0"/>
              <a:t>k </a:t>
            </a:r>
            <a:r>
              <a:rPr lang="en-US" dirty="0" err="1"/>
              <a:t>ʰ</a:t>
            </a:r>
            <a:r>
              <a:rPr lang="en-US" dirty="0"/>
              <a:t>  a ˨ ˩  m  p </a:t>
            </a:r>
            <a:r>
              <a:rPr lang="en-US" dirty="0" err="1"/>
              <a:t>ʰ</a:t>
            </a:r>
            <a:r>
              <a:rPr lang="en-US" dirty="0"/>
              <a:t>  u ː ˦   d</a:t>
            </a:r>
          </a:p>
          <a:p>
            <a:pPr lvl="1"/>
            <a:r>
              <a:rPr lang="en-US" dirty="0"/>
              <a:t>50% PTER:</a:t>
            </a:r>
          </a:p>
          <a:p>
            <a:pPr marL="457200" lvl="1" indent="0" algn="ctr">
              <a:buNone/>
            </a:pPr>
            <a:r>
              <a:rPr lang="en-US" dirty="0"/>
              <a:t>k a m p u d</a:t>
            </a:r>
          </a:p>
        </p:txBody>
      </p:sp>
    </p:spTree>
    <p:extLst>
      <p:ext uri="{BB962C8B-B14F-4D97-AF65-F5344CB8AC3E}">
        <p14:creationId xmlns:p14="http://schemas.microsoft.com/office/powerpoint/2010/main" val="179016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E207-1848-7B4D-B36F-9D2894DE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Multilingual and Cross-lingual PER and PTER</a:t>
            </a:r>
            <a:br>
              <a:rPr lang="en-US" dirty="0"/>
            </a:br>
            <a:r>
              <a:rPr lang="en-US" sz="2400" dirty="0" err="1"/>
              <a:t>Zelasko</a:t>
            </a:r>
            <a:r>
              <a:rPr lang="en-US" sz="2400" dirty="0"/>
              <a:t> et al., in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C48-4EBE-914E-951E-59B71AEE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1668869"/>
            <a:ext cx="4493660" cy="4351338"/>
          </a:xfrm>
        </p:spPr>
        <p:txBody>
          <a:bodyPr>
            <a:normAutofit/>
          </a:bodyPr>
          <a:lstStyle/>
          <a:p>
            <a:r>
              <a:rPr lang="en-US" dirty="0"/>
              <a:t>Multi-lingual (test language is part of the training set) is always better than cross-lingual</a:t>
            </a:r>
          </a:p>
          <a:p>
            <a:r>
              <a:rPr lang="en-US" dirty="0"/>
              <a:t>Multi: clean audio (</a:t>
            </a:r>
            <a:r>
              <a:rPr lang="en-US" dirty="0" err="1"/>
              <a:t>GlobalPhone</a:t>
            </a:r>
            <a:r>
              <a:rPr lang="en-US" dirty="0"/>
              <a:t>) better than noisy audio (Babel)</a:t>
            </a:r>
          </a:p>
          <a:p>
            <a:r>
              <a:rPr lang="en-US" dirty="0"/>
              <a:t>Cross: tone languages challenging even with clean audio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805A9-575E-F546-B19B-595B19D9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779" y="1593669"/>
            <a:ext cx="7455855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5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2068</Words>
  <Application>Microsoft Macintosh PowerPoint</Application>
  <PresentationFormat>Widescreen</PresentationFormat>
  <Paragraphs>342</Paragraphs>
  <Slides>31</Slides>
  <Notes>7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Segoe UI Light</vt:lpstr>
      <vt:lpstr>Times</vt:lpstr>
      <vt:lpstr>Office Theme</vt:lpstr>
      <vt:lpstr>Providing Speech Technology to Under-Resourced Communities</vt:lpstr>
      <vt:lpstr>Providing Speech Technology to Under-Resourced Communities</vt:lpstr>
      <vt:lpstr>Phoneme = language-dependent and discrete</vt:lpstr>
      <vt:lpstr>Language-dependent phones</vt:lpstr>
      <vt:lpstr>Language-independent phones: the International Phonetic Alphabet</vt:lpstr>
      <vt:lpstr>How many languages lack speech technology? </vt:lpstr>
      <vt:lpstr>A paradigm for cross-language ASR</vt:lpstr>
      <vt:lpstr>How should we count the errors?</vt:lpstr>
      <vt:lpstr>Multilingual and Cross-lingual PER and PTER Zelasko et al., in review</vt:lpstr>
      <vt:lpstr>Phone/Phone Token inventory discovery Zelasko et al., in review</vt:lpstr>
      <vt:lpstr>Phone inventory discovery: it is difficult to discover the phones in a language with lexical tone</vt:lpstr>
      <vt:lpstr>Phone token inventory discovery: 50-84% F1 score in all tested languages</vt:lpstr>
      <vt:lpstr>Measuring the similarity of phone tokens based on the frequency of their confusions Zelasko et al., in review</vt:lpstr>
      <vt:lpstr>Measuring the similarity of phone tokens based on the frequency of their confusions</vt:lpstr>
      <vt:lpstr>Providing Speech Technology to Under-Resourced Communities</vt:lpstr>
      <vt:lpstr>Fairness, Accountability and Transparency (FAccT) in Human-Computer Interaction (HCI)</vt:lpstr>
      <vt:lpstr>PowerPoint Presentation</vt:lpstr>
      <vt:lpstr>Automatic Speech Recognition Word Error Rates (WER)</vt:lpstr>
      <vt:lpstr>Database Collection Efforts</vt:lpstr>
      <vt:lpstr>Counterfactually Fair Automatic Speech Recognition Sarı, Hasegawa-Johnson &amp; Yoo, in review</vt:lpstr>
      <vt:lpstr>Counterfactually Fair Automatic Speech Recognition Sarı, Hasegawa-Johnson &amp; Yoo, in review</vt:lpstr>
      <vt:lpstr>Counterfactually Fair Automatic Speech Recognition Sarı, Hasegawa-Johnson &amp; Yoo, in review</vt:lpstr>
      <vt:lpstr>AutoVC: Zero-shot voice style transfer with only autoencoder loss  Qian, Zhang, Chang, Yang, and Hasegawa-Johnson, 2019</vt:lpstr>
      <vt:lpstr>AutoVC: Zero-shot voice style transfer with only autoencoder loss  Qian, Zhang, Chang, Yang, and Hasegawa-Johnson, 2019</vt:lpstr>
      <vt:lpstr>Counterfactually Fair Automatic Speech Recognition Sarı, Hasegawa-Johnson &amp; Yoo, in review</vt:lpstr>
      <vt:lpstr>Counterfactually Fair Automatic Speech Recognition Sarı, Hasegawa-Johnson &amp; Yoo, in review</vt:lpstr>
      <vt:lpstr>Average error rate, averaged across all speakers, as a function of counterfactual training weight</vt:lpstr>
      <vt:lpstr>Standard deviation of error rate across speakers, as a function of counterfactual training weight</vt:lpstr>
      <vt:lpstr>Counterfactual training w.r.t. different types of protected attributes</vt:lpstr>
      <vt:lpstr>Observations</vt:lpstr>
      <vt:lpstr>General 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Speech Technology to Under-Resourced Communities</dc:title>
  <dc:creator>Hasegawa-Johnson, Mark Allan</dc:creator>
  <cp:lastModifiedBy>Hasegawa-Johnson, Mark Allan</cp:lastModifiedBy>
  <cp:revision>34</cp:revision>
  <dcterms:created xsi:type="dcterms:W3CDTF">2021-06-05T23:35:34Z</dcterms:created>
  <dcterms:modified xsi:type="dcterms:W3CDTF">2021-06-14T19:37:28Z</dcterms:modified>
</cp:coreProperties>
</file>