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15"/>
  </p:notesMasterIdLst>
  <p:handoutMasterIdLst>
    <p:handoutMasterId r:id="rId16"/>
  </p:handoutMasterIdLst>
  <p:sldIdLst>
    <p:sldId id="800" r:id="rId3"/>
    <p:sldId id="804" r:id="rId4"/>
    <p:sldId id="806" r:id="rId5"/>
    <p:sldId id="807" r:id="rId6"/>
    <p:sldId id="808" r:id="rId7"/>
    <p:sldId id="809" r:id="rId8"/>
    <p:sldId id="811" r:id="rId9"/>
    <p:sldId id="813" r:id="rId10"/>
    <p:sldId id="810" r:id="rId11"/>
    <p:sldId id="814" r:id="rId12"/>
    <p:sldId id="805" r:id="rId13"/>
    <p:sldId id="812" r:id="rId14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6"/>
    <a:srgbClr val="DE4D3A"/>
    <a:srgbClr val="142958"/>
    <a:srgbClr val="15274B"/>
    <a:srgbClr val="F16322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316" autoAdjust="0"/>
  </p:normalViewPr>
  <p:slideViewPr>
    <p:cSldViewPr snapToGrid="0" snapToObjects="1">
      <p:cViewPr varScale="1">
        <p:scale>
          <a:sx n="113" d="100"/>
          <a:sy n="113" d="100"/>
        </p:scale>
        <p:origin x="464" y="184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064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10/19/21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10/19/21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" y="5698404"/>
            <a:ext cx="4446031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72772"/>
            <a:ext cx="13817600" cy="599627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09" y="7353309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6.png"/><Relationship Id="rId5" Type="http://schemas.microsoft.com/office/2007/relationships/media" Target="../media/media3.wav"/><Relationship Id="rId10" Type="http://schemas.openxmlformats.org/officeDocument/2006/relationships/image" Target="../media/image15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137" y="568138"/>
            <a:ext cx="13095325" cy="742950"/>
          </a:xfrm>
        </p:spPr>
        <p:txBody>
          <a:bodyPr/>
          <a:lstStyle/>
          <a:p>
            <a:pPr algn="ctr"/>
            <a:r>
              <a:rPr lang="en-US" sz="4400" dirty="0"/>
              <a:t>SpeechSplit 2: Unsupervised Speech Disentanglement Without Exhaustive Bottleneck Tuning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0627" y="2242425"/>
            <a:ext cx="12736405" cy="327310"/>
          </a:xfrm>
        </p:spPr>
        <p:txBody>
          <a:bodyPr/>
          <a:lstStyle/>
          <a:p>
            <a:pPr algn="ctr"/>
            <a:r>
              <a:rPr lang="en-US" dirty="0"/>
              <a:t>Chak Ho Chan, Kaizhi Qian, Yang Zhang, Mark Hasegawa-Johnson</a:t>
            </a:r>
          </a:p>
        </p:txBody>
      </p:sp>
    </p:spTree>
    <p:extLst>
      <p:ext uri="{BB962C8B-B14F-4D97-AF65-F5344CB8AC3E}">
        <p14:creationId xmlns:p14="http://schemas.microsoft.com/office/powerpoint/2010/main" val="341849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5" y="1644510"/>
            <a:ext cx="12428042" cy="5061090"/>
          </a:xfrm>
        </p:spPr>
        <p:txBody>
          <a:bodyPr/>
          <a:lstStyle/>
          <a:p>
            <a:r>
              <a:rPr lang="en-US" sz="3600" dirty="0"/>
              <a:t>Leveraging signal processing methods, the proposed method achieves comparable performance in speech disentanglement without laborious bottleneck tuning</a:t>
            </a:r>
          </a:p>
          <a:p>
            <a:r>
              <a:rPr lang="en-US" sz="3600" dirty="0"/>
              <a:t>No need to fine-tune the bottleneck for different applications and corpus</a:t>
            </a:r>
          </a:p>
          <a:p>
            <a:r>
              <a:rPr lang="en-US" sz="3600" dirty="0"/>
              <a:t>Future work: apply the work to improving atypical speech recognition, e.g., dysarthric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5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/>
              <a:t>K. Zhou, Berrak Sisman, and H. Li, “VAW-GAN for dis-entanglement and recomposition of emotional elementsin speech,”ArXiv, vol. abs/2011.02314, 2020.</a:t>
            </a:r>
          </a:p>
          <a:p>
            <a:r>
              <a:rPr lang="en-US" sz="2400"/>
              <a:t>K. Zhou, Berrak Sisman, and H. Li, “VAW-GAN for dis-entanglement and recomposition of emotional elementsin speech,”ArXiv, vol. abs/2011.02314, 2020.</a:t>
            </a:r>
          </a:p>
          <a:p>
            <a:r>
              <a:rPr lang="en-US" sz="2400"/>
              <a:t>Janek Ebbers, Michael Kuhlmann, Tobias Cord-Landwehr, and Reinhold Haeb-Umbach, “Contrastivepredictive coding supported factorized variational au-toencoder for unsupervised learning of disentangledspeech representations,” in IEEEInternational Conference on Acoustics, Speech and Sig-nal Processing (ICASSP), 2021, pp. 3860–3864.</a:t>
            </a:r>
          </a:p>
          <a:p>
            <a:r>
              <a:rPr lang="en-US" sz="2400"/>
              <a:t>Kaizhi Qian, Yang Zhang, Shiyu Chang, MarkHasegawa-Johnson, and David Cox,“Unsupervisedspeech decomposition via triple information bottle-neck,” inProceedings of the 37th International Con-ference on Machine Learning, 2020, pp. 7836–7846.</a:t>
            </a:r>
            <a:endParaRPr lang="en-US" sz="2400" dirty="0"/>
          </a:p>
          <a:p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0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/>
              <a:t>Navdeep Jaitly and Geoffrey E. Hinton, “Vocal TractLength Perturbation (VTLP) improves speech recogni-tion,” inIn International Conference on Machine Learn-ing (ICML), 2013.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5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Speech contains very rich and complex information</a:t>
            </a:r>
          </a:p>
          <a:p>
            <a:r>
              <a:rPr lang="en-US" sz="3600" dirty="0"/>
              <a:t>Challenge: It is hard to modify a particular aspect of speech(duration, pitch, timbre, etc.) while keeping the others unchanged</a:t>
            </a:r>
          </a:p>
          <a:p>
            <a:r>
              <a:rPr lang="en-US" sz="3600" dirty="0"/>
              <a:t>Solution: Speech Disentanglement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VAE-based(Hsu et al., 2017)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GAN-based(Zhou et al., 2020)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Contrastive Learning(Ebbers et al., 2021)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6298174" cy="5082540"/>
          </a:xfrm>
        </p:spPr>
        <p:txBody>
          <a:bodyPr/>
          <a:lstStyle/>
          <a:p>
            <a:r>
              <a:rPr lang="en-US" sz="3600" dirty="0"/>
              <a:t>So far, most approaches only focus on converting a single attribute(timbre)</a:t>
            </a:r>
          </a:p>
          <a:p>
            <a:r>
              <a:rPr lang="en-US" sz="3600" dirty="0"/>
              <a:t>SpeechSplit(Qian et al., 2020) disentangles speech into four components: rhythm, content, pitch, and timbre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BF018-A0F1-4342-9741-8364E165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51" y="1381760"/>
            <a:ext cx="412733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7573818" cy="5082540"/>
          </a:xfrm>
        </p:spPr>
        <p:txBody>
          <a:bodyPr/>
          <a:lstStyle/>
          <a:p>
            <a:r>
              <a:rPr lang="en-US" sz="2400" dirty="0"/>
              <a:t>Why does it work?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Random resampling corrupts the rhythm information in the content and pitch encoder inputs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Carefully tune the rhythm encoder bottleneck so that it only encodes rhythm but not content/pitch/timbre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Carefully tune the content encoder bottleneck so that it only encodes content but not pitch/timbre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Carefully tune the pitch encoder bottleneck and normalize the pitch contour so that it only encodes pitch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BF018-A0F1-4342-9741-8364E165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51" y="1381760"/>
            <a:ext cx="412733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6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5" y="1633220"/>
            <a:ext cx="7935063" cy="5082540"/>
          </a:xfrm>
        </p:spPr>
        <p:txBody>
          <a:bodyPr/>
          <a:lstStyle/>
          <a:p>
            <a:r>
              <a:rPr lang="en-US" sz="2400" dirty="0"/>
              <a:t>Why does it work?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Random resampling corrupts the rhythm information in the content and pitch encoder inputs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Carefully tune the rhythm encoder bottleneck so that it only encodes rhythm but not content/pitch/timbre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Carefully tune the content encoder bottleneck so that it only encodes content but not pitch/timbre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Carefully tune the pitch encoder bottleneck and normalize the pitch contour so that it only encodes pitch</a:t>
            </a:r>
          </a:p>
          <a:p>
            <a:r>
              <a:rPr lang="en-US" sz="2400" dirty="0"/>
              <a:t>Problem: Exhaustive bottleneck 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BF018-A0F1-4342-9741-8364E165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18" y="1381760"/>
            <a:ext cx="412733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5" y="1633220"/>
            <a:ext cx="7844753" cy="4461840"/>
          </a:xfrm>
        </p:spPr>
        <p:txBody>
          <a:bodyPr/>
          <a:lstStyle/>
          <a:p>
            <a:r>
              <a:rPr lang="en-US" sz="2400" dirty="0"/>
              <a:t>SpeechSplit 2: Solve the bottleneck tuning issue in SpeechSplit using signal processing methods</a:t>
            </a:r>
          </a:p>
          <a:p>
            <a:r>
              <a:rPr lang="en-US" sz="2400" dirty="0"/>
              <a:t>Step 1: Remove the pitch dynamics along time in speech(“pitch smoother”)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Analyze the signal using WORLD analyzer, which extracts spectral envelope, F0 contour, and aperiodicity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For each utterance, replace the F0 contour with its mean value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Resynthesize the signal using WORLD synthesizer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C172D-7CD9-0742-A90B-0AD6054FC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240" y="1633217"/>
            <a:ext cx="3951626" cy="50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9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2250246"/>
            <a:ext cx="7844753" cy="4461840"/>
          </a:xfrm>
        </p:spPr>
        <p:txBody>
          <a:bodyPr/>
          <a:lstStyle/>
          <a:p>
            <a:r>
              <a:rPr lang="en-US" sz="2400" dirty="0"/>
              <a:t>Step 2: Corrupt the timbre information using Vocal Tract Length Perturbation(</a:t>
            </a:r>
            <a:r>
              <a:rPr lang="en-US" sz="2400"/>
              <a:t>Jaitly et al., 2013)</a:t>
            </a:r>
          </a:p>
          <a:p>
            <a:r>
              <a:rPr lang="en-US" sz="2400" dirty="0"/>
              <a:t>Step 3: With both pitch and timbre components removed, randomly resample the processed spectrogram and feed it into the content encoder</a:t>
            </a:r>
          </a:p>
          <a:p>
            <a:r>
              <a:rPr lang="en-US" sz="2400" dirty="0"/>
              <a:t>Step 4: Extract the corresponding spectral envelope and feed it into the rhythm encoder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Proposed Method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A71C3-8958-FC4A-A314-1FFD9F1F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240" y="1633217"/>
            <a:ext cx="3951626" cy="50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5" y="1644510"/>
            <a:ext cx="6919063" cy="3627402"/>
          </a:xfrm>
        </p:spPr>
        <p:txBody>
          <a:bodyPr/>
          <a:lstStyle/>
          <a:p>
            <a:r>
              <a:rPr lang="en-US" sz="1800" dirty="0"/>
              <a:t>Train both models using small and large bottleneck settings</a:t>
            </a:r>
          </a:p>
          <a:p>
            <a:r>
              <a:rPr lang="en-US" sz="1800" dirty="0"/>
              <a:t>Perform subjective evaluations on Amazon Mechanical Turk(MTurk)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For each model, apply rhythm-, pitch- and timbre-only conversions between utterance pairs that are conceptually distinct in these aspects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Each pair and the converted result are presented to 5 subjects on MTurk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The subjects are asked to select which reference is closer to the converted utterance in terms of all three aspects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Measure the</a:t>
            </a:r>
            <a:r>
              <a:rPr lang="en-US" sz="1800" i="1" dirty="0"/>
              <a:t> conversion rate, </a:t>
            </a:r>
            <a:r>
              <a:rPr lang="en-US" sz="1800" dirty="0"/>
              <a:t>defined as the percentage of subjects who select the target utterance</a:t>
            </a:r>
            <a:endParaRPr lang="en-US" sz="1800" i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49814-ABB8-2740-923C-3F6DD017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58" y="5271912"/>
            <a:ext cx="4372648" cy="1557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E3AEC-AE5C-4E4F-B5BD-F2B6D072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38" y="494367"/>
            <a:ext cx="5137736" cy="65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697B9-C3FD-49F0-9184-0B17050A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414" y="1633220"/>
            <a:ext cx="6298175" cy="508254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Original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VTLP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PS+VTLP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D81E6-5773-435D-9F3E-4A269163C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263A-F07B-4CAC-ACB8-B10E987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86141-A601-8C4F-9E77-161AB17B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7589" y="2253920"/>
            <a:ext cx="6298175" cy="4461840"/>
          </a:xfrm>
          <a:prstGeom prst="rect">
            <a:avLst/>
          </a:prstGeom>
        </p:spPr>
      </p:pic>
      <p:pic>
        <p:nvPicPr>
          <p:cNvPr id="5" name="original.wav" descr="original.wav">
            <a:hlinkClick r:id="" action="ppaction://media"/>
            <a:extLst>
              <a:ext uri="{FF2B5EF4-FFF2-40B4-BE49-F238E27FC236}">
                <a16:creationId xmlns:a16="http://schemas.microsoft.com/office/drawing/2014/main" id="{D2D51878-57F7-1742-A918-ACAE72466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31066" y="1847520"/>
            <a:ext cx="812800" cy="812800"/>
          </a:xfrm>
          <a:prstGeom prst="rect">
            <a:avLst/>
          </a:prstGeom>
        </p:spPr>
      </p:pic>
      <p:pic>
        <p:nvPicPr>
          <p:cNvPr id="8" name="ps.wav" descr="ps.wav">
            <a:hlinkClick r:id="" action="ppaction://media"/>
            <a:extLst>
              <a:ext uri="{FF2B5EF4-FFF2-40B4-BE49-F238E27FC236}">
                <a16:creationId xmlns:a16="http://schemas.microsoft.com/office/drawing/2014/main" id="{AC6456A5-9281-D444-8FF6-7E305BEE15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30555" y="3183372"/>
            <a:ext cx="812800" cy="812800"/>
          </a:xfrm>
          <a:prstGeom prst="rect">
            <a:avLst/>
          </a:prstGeom>
        </p:spPr>
      </p:pic>
      <p:pic>
        <p:nvPicPr>
          <p:cNvPr id="9" name="vtlp.wav" descr="vtlp.wav">
            <a:hlinkClick r:id="" action="ppaction://media"/>
            <a:extLst>
              <a:ext uri="{FF2B5EF4-FFF2-40B4-BE49-F238E27FC236}">
                <a16:creationId xmlns:a16="http://schemas.microsoft.com/office/drawing/2014/main" id="{AF9B394F-547C-5E4D-BB2D-D065345B82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30555" y="4519224"/>
            <a:ext cx="812800" cy="812800"/>
          </a:xfrm>
          <a:prstGeom prst="rect">
            <a:avLst/>
          </a:prstGeom>
        </p:spPr>
      </p:pic>
      <p:pic>
        <p:nvPicPr>
          <p:cNvPr id="10" name="ps_vtlp.wav" descr="ps_vtlp.wav">
            <a:hlinkClick r:id="" action="ppaction://media"/>
            <a:extLst>
              <a:ext uri="{FF2B5EF4-FFF2-40B4-BE49-F238E27FC236}">
                <a16:creationId xmlns:a16="http://schemas.microsoft.com/office/drawing/2014/main" id="{F309B166-A516-894D-90E7-D06BD09F931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30555" y="585507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7BA5E-491E-C245-8222-927F97703614}"/>
              </a:ext>
            </a:extLst>
          </p:cNvPr>
          <p:cNvSpPr txBox="1"/>
          <p:nvPr/>
        </p:nvSpPr>
        <p:spPr>
          <a:xfrm>
            <a:off x="5339561" y="7283076"/>
            <a:ext cx="317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https://biggytruck.github.io/</a:t>
            </a:r>
          </a:p>
        </p:txBody>
      </p:sp>
    </p:spTree>
    <p:extLst>
      <p:ext uri="{BB962C8B-B14F-4D97-AF65-F5344CB8AC3E}">
        <p14:creationId xmlns:p14="http://schemas.microsoft.com/office/powerpoint/2010/main" val="1854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8F2C015B-08DA-4D33-A097-92A25A4914F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BDEAF2F8-B4E1-4E05-9616-81582DAAA3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ECE-Grainger-Template-16X9 (1)</Template>
  <TotalTime>1278</TotalTime>
  <Words>754</Words>
  <Application>Microsoft Macintosh PowerPoint</Application>
  <PresentationFormat>Custom</PresentationFormat>
  <Paragraphs>77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OfficinaSansITCStd Book</vt:lpstr>
      <vt:lpstr>Arial</vt:lpstr>
      <vt:lpstr>Arial Narrow</vt:lpstr>
      <vt:lpstr>Calibri</vt:lpstr>
      <vt:lpstr>Courier New</vt:lpstr>
      <vt:lpstr>Wingdings</vt:lpstr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Harvill, John Bowman</dc:creator>
  <cp:lastModifiedBy>Chan, Chak Ho</cp:lastModifiedBy>
  <cp:revision>66</cp:revision>
  <cp:lastPrinted>2016-12-15T22:22:15Z</cp:lastPrinted>
  <dcterms:created xsi:type="dcterms:W3CDTF">2020-10-14T04:17:23Z</dcterms:created>
  <dcterms:modified xsi:type="dcterms:W3CDTF">2021-10-19T20:59:49Z</dcterms:modified>
</cp:coreProperties>
</file>