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4" r:id="rId8"/>
    <p:sldId id="265" r:id="rId9"/>
    <p:sldId id="266" r:id="rId10"/>
    <p:sldId id="267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44"/>
  </p:normalViewPr>
  <p:slideViewPr>
    <p:cSldViewPr snapToGrid="0">
      <p:cViewPr varScale="1">
        <p:scale>
          <a:sx n="119" d="100"/>
          <a:sy n="119" d="100"/>
        </p:scale>
        <p:origin x="8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FEEF5-222F-4093-CFC4-DC2D61C98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B880E-13EE-6A0F-DCD2-4C2649A1D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AD808-DC4D-451C-599D-433F9EA4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47165-4D5F-9175-9BC6-C3371754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70A97-8BC3-B473-28E4-AE9B69FF0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5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BCF8-5D76-F4C6-C80F-6F34FB3FF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72C2C4-1345-163F-AAC8-55C3580FC1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3182B-CB6B-958F-839E-A8584656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94EB5-53A9-2BCA-A0FD-FE647541D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C9511-A30C-B40D-2CDF-021D6DB5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2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B2B9C8-7F84-1D7A-B15A-AAA1716C96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8EF2FD-8825-AB92-1718-68CF3B9D0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E0353-65E8-FD07-B516-DC0F35FB1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DAB6B-0510-E6B2-6120-BD06BFB74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2E0B7-1574-D3DB-D53B-6CB5D45F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18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A45C1-C1E4-18D4-32C1-3A9C7937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E34E4-69E1-8CCB-D9C0-3914D7AB2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A5147-137E-C8D9-9E61-F9B2652BF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31633-7FB8-82E4-A4EC-7A7D499F2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ED76C-A29A-B87F-93C2-3BC893AEE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6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D09B7-F159-8D8E-D85B-23A62C0D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4DE02-1C16-4E4F-4CE2-067D80EB6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40BA5-7B06-7B7A-C0A6-948A4127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C04C1-D293-FAEE-0270-D056967BC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A3C5D-96A4-D225-82E3-C6ABC77FD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4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AAD1B-BB5A-77C4-E95A-E15E9CFC5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2C3F7-9A8A-BEFC-6B6A-F8766910E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7C76A-2614-2C79-884B-4919374DB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BD647-6D26-646E-ABE2-260FED21A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340FD-52E2-1164-1C50-4CDF1C6E0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065DBD-DFFA-6167-5EB9-1EAC57302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42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2E709-8221-419E-611B-6375B9E0E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9E061-46BE-1A22-23BA-79DC10A42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FA7837-9BB2-64D7-9E91-3DC9D1E5A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0993DD-2AFA-3580-A810-D878B48FC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E2449D-82CF-E386-6208-C82F27539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41C402-1433-9396-11CD-E7B5F8CED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07774E-EA48-70F5-BC18-2ACA5F41E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0D97CA-4C17-F228-35F6-ECB6C403B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8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F04A9-A64D-92C0-195D-373509411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71F4E2-C346-9BE4-0F0C-5225402E5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F0C114-6710-8C58-1A8B-5A6F66D73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6E0ABC-2498-BC65-A005-9F65B5CF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6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190A46-D8FF-C9C5-260E-5F050B5E3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482756-8522-8A93-4E63-3F568E61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5AAB6-F294-BA95-6D98-568F1256B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005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1903D-9C0D-80AF-97D6-4D59A471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A3504-4338-BBAD-6C71-D29602F74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F4EF3B-A25F-7B60-7FDF-4C7B05DFA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F14AA-8DDD-2B14-63BD-AF41C89FB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30A32-B9CA-F649-AC4A-C9FE8996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E09809-3A9A-8F28-F72D-EC360BC8B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53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EAFB1-14A0-1210-8993-3F3F5C6C1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32DB98-AF9E-D039-E63D-3EEF7981B5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C5F2C3-847C-DAB4-132F-B7F95C298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4EBBF-8F6E-26DA-3149-9E954BC87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7C065-A22D-30EC-189B-0D43259F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663C0F-9FF8-F85B-3171-A858A32F8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B85EB9-B4EF-9712-C4F3-4280225D7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A0ABD-9AD4-E8C5-0F15-7846EAEB6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1BFFF-7CA4-FEC8-A77C-EC49F431B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E943AE-D23C-E24F-AA07-5F376760FE93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6AB3D-C57D-DDC1-DB01-F495F465F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D7DC2-23A8-2358-AACA-E86B3AD85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AAFB2F-DD5B-F14B-BB4D-75039B83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63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84E01-2515-86FF-38EA-A03077EDD0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 Class Problem Solving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31222-0CBF-25D4-F283-8125C49D9A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CS/ECE 541</a:t>
            </a:r>
          </a:p>
        </p:txBody>
      </p:sp>
    </p:spTree>
    <p:extLst>
      <p:ext uri="{BB962C8B-B14F-4D97-AF65-F5344CB8AC3E}">
        <p14:creationId xmlns:p14="http://schemas.microsoft.com/office/powerpoint/2010/main" val="1102385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7862D-56F5-EF9A-44F1-88660BDDA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F7234-2B66-BDB2-20DB-3C7902D0D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#4 Solution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523707-D632-9DE6-71DF-A3E41857C604}"/>
              </a:ext>
            </a:extLst>
          </p:cNvPr>
          <p:cNvSpPr/>
          <p:nvPr/>
        </p:nvSpPr>
        <p:spPr>
          <a:xfrm>
            <a:off x="4482376" y="3076687"/>
            <a:ext cx="129092" cy="76379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3666239-C1BC-5712-1047-47A6A6FACF2E}"/>
              </a:ext>
            </a:extLst>
          </p:cNvPr>
          <p:cNvSpPr/>
          <p:nvPr/>
        </p:nvSpPr>
        <p:spPr>
          <a:xfrm>
            <a:off x="5568875" y="2382935"/>
            <a:ext cx="516367" cy="5163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4C8FD98-B0F9-1E19-8308-34A217D70CF7}"/>
              </a:ext>
            </a:extLst>
          </p:cNvPr>
          <p:cNvSpPr/>
          <p:nvPr/>
        </p:nvSpPr>
        <p:spPr>
          <a:xfrm>
            <a:off x="5581449" y="4214308"/>
            <a:ext cx="516367" cy="5163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8F6EDA-8376-185E-8659-3BD1EEE17DE0}"/>
              </a:ext>
            </a:extLst>
          </p:cNvPr>
          <p:cNvSpPr txBox="1"/>
          <p:nvPr/>
        </p:nvSpPr>
        <p:spPr>
          <a:xfrm>
            <a:off x="5224734" y="3632087"/>
            <a:ext cx="1308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E-W green, </a:t>
            </a:r>
          </a:p>
          <a:p>
            <a:pPr algn="ctr"/>
            <a:r>
              <a:rPr lang="en-US" dirty="0"/>
              <a:t>N-S 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BF4D2D-43FB-47EE-9EDD-DCE3DEAC3CB5}"/>
              </a:ext>
            </a:extLst>
          </p:cNvPr>
          <p:cNvSpPr txBox="1"/>
          <p:nvPr/>
        </p:nvSpPr>
        <p:spPr>
          <a:xfrm>
            <a:off x="5169969" y="1726362"/>
            <a:ext cx="12721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N-S green, </a:t>
            </a:r>
          </a:p>
          <a:p>
            <a:pPr algn="ctr"/>
            <a:r>
              <a:rPr lang="en-US" dirty="0"/>
              <a:t>E-W red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DADF1B-4D71-E8F6-ABE2-889FB148E926}"/>
              </a:ext>
            </a:extLst>
          </p:cNvPr>
          <p:cNvSpPr txBox="1"/>
          <p:nvPr/>
        </p:nvSpPr>
        <p:spPr>
          <a:xfrm>
            <a:off x="3978071" y="385710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= 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29642C-3858-1833-617C-76FA08D1A7B5}"/>
              </a:ext>
            </a:extLst>
          </p:cNvPr>
          <p:cNvSpPr/>
          <p:nvPr/>
        </p:nvSpPr>
        <p:spPr>
          <a:xfrm>
            <a:off x="7258541" y="3076687"/>
            <a:ext cx="129092" cy="76379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9DF7B1-3D16-D633-AAAE-DF993E9D4596}"/>
              </a:ext>
            </a:extLst>
          </p:cNvPr>
          <p:cNvSpPr txBox="1"/>
          <p:nvPr/>
        </p:nvSpPr>
        <p:spPr>
          <a:xfrm>
            <a:off x="6883328" y="2705265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=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868E41-4741-8871-5789-85691CBCEBEE}"/>
              </a:ext>
            </a:extLst>
          </p:cNvPr>
          <p:cNvCxnSpPr>
            <a:cxnSpLocks/>
            <a:stCxn id="8" idx="2"/>
          </p:cNvCxnSpPr>
          <p:nvPr/>
        </p:nvCxnSpPr>
        <p:spPr>
          <a:xfrm flipH="1" flipV="1">
            <a:off x="3878155" y="4464539"/>
            <a:ext cx="1703294" cy="79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F3046C-E7B3-219C-412B-7A064E17AA9F}"/>
              </a:ext>
            </a:extLst>
          </p:cNvPr>
          <p:cNvCxnSpPr>
            <a:cxnSpLocks/>
          </p:cNvCxnSpPr>
          <p:nvPr/>
        </p:nvCxnSpPr>
        <p:spPr>
          <a:xfrm flipV="1">
            <a:off x="3878155" y="3458583"/>
            <a:ext cx="0" cy="10031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73A5D39-33FC-658E-2A64-36BCE0F03A07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3878155" y="3458584"/>
            <a:ext cx="60422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426D86B-9ED1-312D-6B48-45E06CA86A5B}"/>
              </a:ext>
            </a:extLst>
          </p:cNvPr>
          <p:cNvCxnSpPr>
            <a:cxnSpLocks/>
          </p:cNvCxnSpPr>
          <p:nvPr/>
        </p:nvCxnSpPr>
        <p:spPr>
          <a:xfrm flipH="1">
            <a:off x="4622225" y="3479815"/>
            <a:ext cx="5477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6C249C3-E646-19D9-F6C5-027E7095A538}"/>
              </a:ext>
            </a:extLst>
          </p:cNvPr>
          <p:cNvCxnSpPr>
            <a:cxnSpLocks/>
          </p:cNvCxnSpPr>
          <p:nvPr/>
        </p:nvCxnSpPr>
        <p:spPr>
          <a:xfrm>
            <a:off x="5169969" y="2667897"/>
            <a:ext cx="0" cy="801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5A5D6F7-6FE3-20B9-58DA-7A6E14B1C21E}"/>
              </a:ext>
            </a:extLst>
          </p:cNvPr>
          <p:cNvCxnSpPr>
            <a:cxnSpLocks/>
          </p:cNvCxnSpPr>
          <p:nvPr/>
        </p:nvCxnSpPr>
        <p:spPr>
          <a:xfrm>
            <a:off x="5179475" y="2667897"/>
            <a:ext cx="4209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9565C65-1A81-9A38-5671-1F1028817E4C}"/>
              </a:ext>
            </a:extLst>
          </p:cNvPr>
          <p:cNvCxnSpPr>
            <a:cxnSpLocks/>
          </p:cNvCxnSpPr>
          <p:nvPr/>
        </p:nvCxnSpPr>
        <p:spPr>
          <a:xfrm flipH="1">
            <a:off x="6085242" y="2667897"/>
            <a:ext cx="5686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7C53762-D6CF-AAB5-C002-06B2FF5B20C7}"/>
              </a:ext>
            </a:extLst>
          </p:cNvPr>
          <p:cNvCxnSpPr>
            <a:cxnSpLocks/>
          </p:cNvCxnSpPr>
          <p:nvPr/>
        </p:nvCxnSpPr>
        <p:spPr>
          <a:xfrm>
            <a:off x="6640503" y="2656907"/>
            <a:ext cx="0" cy="801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4E1D626-0021-334E-31D2-08A64C9F0548}"/>
              </a:ext>
            </a:extLst>
          </p:cNvPr>
          <p:cNvCxnSpPr>
            <a:cxnSpLocks/>
          </p:cNvCxnSpPr>
          <p:nvPr/>
        </p:nvCxnSpPr>
        <p:spPr>
          <a:xfrm>
            <a:off x="6640503" y="3458583"/>
            <a:ext cx="60422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AD95A4F-75FE-1896-76F8-67DDA1CEBADF}"/>
              </a:ext>
            </a:extLst>
          </p:cNvPr>
          <p:cNvCxnSpPr>
            <a:cxnSpLocks/>
          </p:cNvCxnSpPr>
          <p:nvPr/>
        </p:nvCxnSpPr>
        <p:spPr>
          <a:xfrm flipH="1">
            <a:off x="7387632" y="3479815"/>
            <a:ext cx="5477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C0BF52F-1349-BFD0-EF88-904BEF76C1D4}"/>
              </a:ext>
            </a:extLst>
          </p:cNvPr>
          <p:cNvCxnSpPr>
            <a:cxnSpLocks/>
          </p:cNvCxnSpPr>
          <p:nvPr/>
        </p:nvCxnSpPr>
        <p:spPr>
          <a:xfrm>
            <a:off x="7929446" y="3476742"/>
            <a:ext cx="5930" cy="9917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A226342-57BF-CE14-7F1E-97B58697282F}"/>
              </a:ext>
            </a:extLst>
          </p:cNvPr>
          <p:cNvCxnSpPr>
            <a:cxnSpLocks/>
          </p:cNvCxnSpPr>
          <p:nvPr/>
        </p:nvCxnSpPr>
        <p:spPr>
          <a:xfrm flipH="1">
            <a:off x="6113216" y="4468515"/>
            <a:ext cx="181623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066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08E93-5837-F682-78D6-B06FEBCEC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4A55F-CCF3-12DB-2B66-48BA5DFDA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#5 Solution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689CF7-668A-86BD-812D-03BB496C3471}"/>
              </a:ext>
            </a:extLst>
          </p:cNvPr>
          <p:cNvSpPr/>
          <p:nvPr/>
        </p:nvSpPr>
        <p:spPr>
          <a:xfrm>
            <a:off x="2811713" y="3942318"/>
            <a:ext cx="129092" cy="76379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D0A538E-EE29-C421-2E5F-277190E0161E}"/>
              </a:ext>
            </a:extLst>
          </p:cNvPr>
          <p:cNvSpPr/>
          <p:nvPr/>
        </p:nvSpPr>
        <p:spPr>
          <a:xfrm>
            <a:off x="6530952" y="2555594"/>
            <a:ext cx="516367" cy="5163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241DA2-31F8-1CBD-2E75-937FDF807770}"/>
              </a:ext>
            </a:extLst>
          </p:cNvPr>
          <p:cNvSpPr/>
          <p:nvPr/>
        </p:nvSpPr>
        <p:spPr>
          <a:xfrm>
            <a:off x="3393286" y="4084190"/>
            <a:ext cx="516367" cy="5163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8DA0DE-41FF-5F6B-D0B7-09A5A9EBC2B2}"/>
              </a:ext>
            </a:extLst>
          </p:cNvPr>
          <p:cNvSpPr txBox="1"/>
          <p:nvPr/>
        </p:nvSpPr>
        <p:spPr>
          <a:xfrm>
            <a:off x="4129532" y="6032956"/>
            <a:ext cx="1308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E-W green, </a:t>
            </a:r>
          </a:p>
          <a:p>
            <a:pPr algn="ctr"/>
            <a:r>
              <a:rPr lang="en-US" dirty="0"/>
              <a:t>N-S 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E2D75A-7D45-ECA5-4125-F49045B99CEA}"/>
              </a:ext>
            </a:extLst>
          </p:cNvPr>
          <p:cNvSpPr txBox="1"/>
          <p:nvPr/>
        </p:nvSpPr>
        <p:spPr>
          <a:xfrm>
            <a:off x="6096000" y="1909263"/>
            <a:ext cx="12721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N-S green, </a:t>
            </a:r>
          </a:p>
          <a:p>
            <a:pPr algn="ctr"/>
            <a:r>
              <a:rPr lang="en-US" dirty="0"/>
              <a:t>E-W red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EBBB9B-31BC-7EC1-D45E-F37C84689FD6}"/>
              </a:ext>
            </a:extLst>
          </p:cNvPr>
          <p:cNvSpPr txBox="1"/>
          <p:nvPr/>
        </p:nvSpPr>
        <p:spPr>
          <a:xfrm>
            <a:off x="3706416" y="3569101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=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1E748A-22EE-BA61-BA7D-819CA73E8248}"/>
              </a:ext>
            </a:extLst>
          </p:cNvPr>
          <p:cNvSpPr/>
          <p:nvPr/>
        </p:nvSpPr>
        <p:spPr>
          <a:xfrm>
            <a:off x="5877808" y="3953307"/>
            <a:ext cx="129092" cy="76379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3B15A4-1258-1672-C09A-347E3C78EF8E}"/>
              </a:ext>
            </a:extLst>
          </p:cNvPr>
          <p:cNvSpPr txBox="1"/>
          <p:nvPr/>
        </p:nvSpPr>
        <p:spPr>
          <a:xfrm>
            <a:off x="2371954" y="3557073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=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6D05D0C-F0F3-3EF3-2E39-813B8EA6D01B}"/>
              </a:ext>
            </a:extLst>
          </p:cNvPr>
          <p:cNvCxnSpPr>
            <a:cxnSpLocks/>
          </p:cNvCxnSpPr>
          <p:nvPr/>
        </p:nvCxnSpPr>
        <p:spPr>
          <a:xfrm>
            <a:off x="4831685" y="3071961"/>
            <a:ext cx="0" cy="24343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9715890-B57A-A4A8-45DE-043468AAF408}"/>
              </a:ext>
            </a:extLst>
          </p:cNvPr>
          <p:cNvCxnSpPr>
            <a:cxnSpLocks/>
          </p:cNvCxnSpPr>
          <p:nvPr/>
        </p:nvCxnSpPr>
        <p:spPr>
          <a:xfrm flipV="1">
            <a:off x="3651469" y="2813777"/>
            <a:ext cx="0" cy="12514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69007DA-4D75-663C-13D6-0E794DCEE7CA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207492" y="4324215"/>
            <a:ext cx="60422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1672F3-413B-4E09-36AC-BB7434C5C020}"/>
              </a:ext>
            </a:extLst>
          </p:cNvPr>
          <p:cNvCxnSpPr>
            <a:cxnSpLocks/>
          </p:cNvCxnSpPr>
          <p:nvPr/>
        </p:nvCxnSpPr>
        <p:spPr>
          <a:xfrm flipH="1">
            <a:off x="6006900" y="4313571"/>
            <a:ext cx="7912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D67D07A-9DCB-B6E4-584F-BABB16E1C886}"/>
              </a:ext>
            </a:extLst>
          </p:cNvPr>
          <p:cNvCxnSpPr>
            <a:cxnSpLocks/>
          </p:cNvCxnSpPr>
          <p:nvPr/>
        </p:nvCxnSpPr>
        <p:spPr>
          <a:xfrm flipH="1">
            <a:off x="2940805" y="4593388"/>
            <a:ext cx="21987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526D1AD-543B-9117-F048-787DA224753E}"/>
              </a:ext>
            </a:extLst>
          </p:cNvPr>
          <p:cNvCxnSpPr>
            <a:cxnSpLocks/>
          </p:cNvCxnSpPr>
          <p:nvPr/>
        </p:nvCxnSpPr>
        <p:spPr>
          <a:xfrm>
            <a:off x="5174044" y="2281294"/>
            <a:ext cx="0" cy="902031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C5CF562-5970-AE5C-70C6-9434D2D0242A}"/>
              </a:ext>
            </a:extLst>
          </p:cNvPr>
          <p:cNvCxnSpPr>
            <a:cxnSpLocks/>
          </p:cNvCxnSpPr>
          <p:nvPr/>
        </p:nvCxnSpPr>
        <p:spPr>
          <a:xfrm>
            <a:off x="7335165" y="2802126"/>
            <a:ext cx="0" cy="15114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1CFAE68-3E7C-896E-5908-C852556C35E1}"/>
              </a:ext>
            </a:extLst>
          </p:cNvPr>
          <p:cNvCxnSpPr>
            <a:cxnSpLocks/>
          </p:cNvCxnSpPr>
          <p:nvPr/>
        </p:nvCxnSpPr>
        <p:spPr>
          <a:xfrm>
            <a:off x="2940805" y="4335205"/>
            <a:ext cx="4397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DF257CF-66CA-2AEB-C8F0-3465719AD8E6}"/>
              </a:ext>
            </a:extLst>
          </p:cNvPr>
          <p:cNvSpPr/>
          <p:nvPr/>
        </p:nvSpPr>
        <p:spPr>
          <a:xfrm>
            <a:off x="4327459" y="3988496"/>
            <a:ext cx="129092" cy="76379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511E2C-5747-BDCD-C360-266A5AEA208A}"/>
              </a:ext>
            </a:extLst>
          </p:cNvPr>
          <p:cNvCxnSpPr>
            <a:cxnSpLocks/>
          </p:cNvCxnSpPr>
          <p:nvPr/>
        </p:nvCxnSpPr>
        <p:spPr>
          <a:xfrm>
            <a:off x="3909653" y="4342373"/>
            <a:ext cx="4397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A61E901-3DFE-DD1A-0291-943024A28305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456551" y="4370393"/>
            <a:ext cx="224749" cy="0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57ECBF6-3AEB-6F41-49C9-ED0675DAF0FD}"/>
              </a:ext>
            </a:extLst>
          </p:cNvPr>
          <p:cNvSpPr txBox="1"/>
          <p:nvPr/>
        </p:nvSpPr>
        <p:spPr>
          <a:xfrm>
            <a:off x="5430928" y="3557073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= 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A12ED09-012A-4104-48DE-131D17EAEFCA}"/>
              </a:ext>
            </a:extLst>
          </p:cNvPr>
          <p:cNvSpPr/>
          <p:nvPr/>
        </p:nvSpPr>
        <p:spPr>
          <a:xfrm>
            <a:off x="7770073" y="3979759"/>
            <a:ext cx="129092" cy="76379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2F8034-0BF9-9EFE-DC75-0E18999C5D8F}"/>
              </a:ext>
            </a:extLst>
          </p:cNvPr>
          <p:cNvSpPr txBox="1"/>
          <p:nvPr/>
        </p:nvSpPr>
        <p:spPr>
          <a:xfrm>
            <a:off x="7394860" y="3557073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= 1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4797E21-A3AE-061D-7026-4FCFCDDEDD66}"/>
              </a:ext>
            </a:extLst>
          </p:cNvPr>
          <p:cNvCxnSpPr>
            <a:cxnSpLocks/>
          </p:cNvCxnSpPr>
          <p:nvPr/>
        </p:nvCxnSpPr>
        <p:spPr>
          <a:xfrm>
            <a:off x="5186082" y="2777201"/>
            <a:ext cx="134967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2C5D9C9-8877-3DCD-A144-208ECFB259AF}"/>
              </a:ext>
            </a:extLst>
          </p:cNvPr>
          <p:cNvCxnSpPr>
            <a:cxnSpLocks/>
            <a:endCxn id="7" idx="4"/>
          </p:cNvCxnSpPr>
          <p:nvPr/>
        </p:nvCxnSpPr>
        <p:spPr>
          <a:xfrm flipH="1" flipV="1">
            <a:off x="6789136" y="3071961"/>
            <a:ext cx="8980" cy="1241610"/>
          </a:xfrm>
          <a:prstGeom prst="line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74CC66C-BC26-3667-6440-6E24BE0F3746}"/>
              </a:ext>
            </a:extLst>
          </p:cNvPr>
          <p:cNvCxnSpPr>
            <a:cxnSpLocks/>
          </p:cNvCxnSpPr>
          <p:nvPr/>
        </p:nvCxnSpPr>
        <p:spPr>
          <a:xfrm flipH="1">
            <a:off x="7047319" y="2794173"/>
            <a:ext cx="2829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A6536AA-E8C5-5A95-89E0-D184CA11D7F2}"/>
              </a:ext>
            </a:extLst>
          </p:cNvPr>
          <p:cNvCxnSpPr>
            <a:cxnSpLocks/>
          </p:cNvCxnSpPr>
          <p:nvPr/>
        </p:nvCxnSpPr>
        <p:spPr>
          <a:xfrm>
            <a:off x="7330315" y="4323773"/>
            <a:ext cx="4397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57934408-D2D7-16F1-92DD-61F222C72DFB}"/>
              </a:ext>
            </a:extLst>
          </p:cNvPr>
          <p:cNvSpPr/>
          <p:nvPr/>
        </p:nvSpPr>
        <p:spPr>
          <a:xfrm>
            <a:off x="4577890" y="5483257"/>
            <a:ext cx="516367" cy="5163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441048F-C5E1-F783-F713-E934C64EAD72}"/>
              </a:ext>
            </a:extLst>
          </p:cNvPr>
          <p:cNvSpPr/>
          <p:nvPr/>
        </p:nvSpPr>
        <p:spPr>
          <a:xfrm>
            <a:off x="4229957" y="2122798"/>
            <a:ext cx="516367" cy="5163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15FD9B7-E4C9-DEB7-6B74-58835BBE3E10}"/>
              </a:ext>
            </a:extLst>
          </p:cNvPr>
          <p:cNvCxnSpPr>
            <a:cxnSpLocks/>
          </p:cNvCxnSpPr>
          <p:nvPr/>
        </p:nvCxnSpPr>
        <p:spPr>
          <a:xfrm>
            <a:off x="4735312" y="2459007"/>
            <a:ext cx="4397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9E2F0DC4-6C2F-87A9-8F6E-3A76CE1512E3}"/>
              </a:ext>
            </a:extLst>
          </p:cNvPr>
          <p:cNvSpPr txBox="1"/>
          <p:nvPr/>
        </p:nvSpPr>
        <p:spPr>
          <a:xfrm>
            <a:off x="4057573" y="1762959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sensor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700FE5A-584E-74C8-18F6-A7BC9A033845}"/>
              </a:ext>
            </a:extLst>
          </p:cNvPr>
          <p:cNvCxnSpPr>
            <a:cxnSpLocks/>
          </p:cNvCxnSpPr>
          <p:nvPr/>
        </p:nvCxnSpPr>
        <p:spPr>
          <a:xfrm>
            <a:off x="3651469" y="2815929"/>
            <a:ext cx="15346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A1E36D6-F55F-9C1C-ED10-C7DDE844A503}"/>
              </a:ext>
            </a:extLst>
          </p:cNvPr>
          <p:cNvCxnSpPr>
            <a:cxnSpLocks/>
          </p:cNvCxnSpPr>
          <p:nvPr/>
        </p:nvCxnSpPr>
        <p:spPr>
          <a:xfrm>
            <a:off x="4831685" y="3071961"/>
            <a:ext cx="3230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092B989-7F6C-0560-F303-6FC2F066762E}"/>
              </a:ext>
            </a:extLst>
          </p:cNvPr>
          <p:cNvCxnSpPr>
            <a:cxnSpLocks/>
          </p:cNvCxnSpPr>
          <p:nvPr/>
        </p:nvCxnSpPr>
        <p:spPr>
          <a:xfrm flipV="1">
            <a:off x="2207492" y="4323773"/>
            <a:ext cx="0" cy="14176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29BD114-D9AD-477D-FE71-A8D66EA336EA}"/>
              </a:ext>
            </a:extLst>
          </p:cNvPr>
          <p:cNvCxnSpPr>
            <a:cxnSpLocks/>
            <a:endCxn id="43" idx="2"/>
          </p:cNvCxnSpPr>
          <p:nvPr/>
        </p:nvCxnSpPr>
        <p:spPr>
          <a:xfrm>
            <a:off x="2207492" y="5741441"/>
            <a:ext cx="23703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16CEB55-376F-0AE3-BA8B-2A3BD478EDD9}"/>
              </a:ext>
            </a:extLst>
          </p:cNvPr>
          <p:cNvCxnSpPr>
            <a:cxnSpLocks/>
          </p:cNvCxnSpPr>
          <p:nvPr/>
        </p:nvCxnSpPr>
        <p:spPr>
          <a:xfrm flipV="1">
            <a:off x="3160684" y="4581957"/>
            <a:ext cx="0" cy="6484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1FDD6EEB-861F-D349-4BD9-FDFA772FEEC7}"/>
              </a:ext>
            </a:extLst>
          </p:cNvPr>
          <p:cNvCxnSpPr>
            <a:cxnSpLocks/>
            <a:endCxn id="43" idx="1"/>
          </p:cNvCxnSpPr>
          <p:nvPr/>
        </p:nvCxnSpPr>
        <p:spPr>
          <a:xfrm>
            <a:off x="3160684" y="5263362"/>
            <a:ext cx="1492826" cy="2955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725A3AE-18D9-0535-C22D-E07B1EF3C6EA}"/>
              </a:ext>
            </a:extLst>
          </p:cNvPr>
          <p:cNvCxnSpPr>
            <a:cxnSpLocks/>
          </p:cNvCxnSpPr>
          <p:nvPr/>
        </p:nvCxnSpPr>
        <p:spPr>
          <a:xfrm>
            <a:off x="4662958" y="4370392"/>
            <a:ext cx="71824" cy="11359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0FAA207-352F-2813-872A-B184B2154627}"/>
              </a:ext>
            </a:extLst>
          </p:cNvPr>
          <p:cNvCxnSpPr>
            <a:cxnSpLocks/>
          </p:cNvCxnSpPr>
          <p:nvPr/>
        </p:nvCxnSpPr>
        <p:spPr>
          <a:xfrm>
            <a:off x="5438160" y="4345388"/>
            <a:ext cx="4397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144F9B0-C786-54E2-729A-F895D0E41555}"/>
              </a:ext>
            </a:extLst>
          </p:cNvPr>
          <p:cNvCxnSpPr>
            <a:cxnSpLocks/>
          </p:cNvCxnSpPr>
          <p:nvPr/>
        </p:nvCxnSpPr>
        <p:spPr>
          <a:xfrm flipV="1">
            <a:off x="5024462" y="4361655"/>
            <a:ext cx="413698" cy="11972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9712D9AF-0E33-00A2-70C6-ECF1D60AE14C}"/>
              </a:ext>
            </a:extLst>
          </p:cNvPr>
          <p:cNvCxnSpPr>
            <a:cxnSpLocks/>
          </p:cNvCxnSpPr>
          <p:nvPr/>
        </p:nvCxnSpPr>
        <p:spPr>
          <a:xfrm flipH="1">
            <a:off x="7899164" y="4342373"/>
            <a:ext cx="3913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B88751A-E395-532B-AC6F-2031B4E5BD77}"/>
              </a:ext>
            </a:extLst>
          </p:cNvPr>
          <p:cNvCxnSpPr>
            <a:cxnSpLocks/>
          </p:cNvCxnSpPr>
          <p:nvPr/>
        </p:nvCxnSpPr>
        <p:spPr>
          <a:xfrm flipV="1">
            <a:off x="8290560" y="4342373"/>
            <a:ext cx="0" cy="13990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83AE803C-9B1B-0134-FD7E-01C93E2BE580}"/>
              </a:ext>
            </a:extLst>
          </p:cNvPr>
          <p:cNvCxnSpPr>
            <a:cxnSpLocks/>
          </p:cNvCxnSpPr>
          <p:nvPr/>
        </p:nvCxnSpPr>
        <p:spPr>
          <a:xfrm flipH="1">
            <a:off x="5102909" y="5732792"/>
            <a:ext cx="318765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59679F8C-1D34-31D1-787F-3C15205CF348}"/>
              </a:ext>
            </a:extLst>
          </p:cNvPr>
          <p:cNvSpPr/>
          <p:nvPr/>
        </p:nvSpPr>
        <p:spPr>
          <a:xfrm>
            <a:off x="4986255" y="3795689"/>
            <a:ext cx="516367" cy="5163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0438030-C5FB-71FE-CF12-1B2DBAAB8980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4472383" y="4053873"/>
            <a:ext cx="513872" cy="303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54E0178-9078-71CF-EBBE-EC67103F1273}"/>
              </a:ext>
            </a:extLst>
          </p:cNvPr>
          <p:cNvCxnSpPr>
            <a:cxnSpLocks/>
            <a:stCxn id="4" idx="6"/>
          </p:cNvCxnSpPr>
          <p:nvPr/>
        </p:nvCxnSpPr>
        <p:spPr>
          <a:xfrm>
            <a:off x="5502622" y="4053873"/>
            <a:ext cx="358298" cy="303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2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1257E-5A38-82A2-B924-86FF8BC96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6F8AEF-2F8B-412D-FE76-52B84D479E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41530"/>
                <a:ext cx="10515600" cy="52959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Let there be three die, in colors red ( R ), blue ( B ), and yellow ( Y ). Suppose they are all fair, rolled independently, and consider their sum R+B+Y.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what values of x does the probability below exist, and for each what is its probability?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i="0" dirty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 | </m:t>
                              </m:r>
                              <m:d>
                                <m:dPr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d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  <m:r>
                                <a:rPr lang="en-US" b="0" i="1" dirty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d>
                                <m:dPr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</m:d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=5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26F8AEF-2F8B-412D-FE76-52B84D479E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41530"/>
                <a:ext cx="10515600" cy="5295937"/>
              </a:xfrm>
              <a:blipFill>
                <a:blip r:embed="rId2"/>
                <a:stretch>
                  <a:fillRect l="-1206" t="-1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7865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5BD8C-69A9-DED3-9B12-71FBF4612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E0462-8541-FFFC-C121-EAD63D693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1D7EF0-A36F-2189-AD84-3BEE234606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41530"/>
                <a:ext cx="10952181" cy="52959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dirty="0"/>
                  <a:t>Imagine that a security monitoring station uses an IDS to detect intrusions.   Suppose that historically we have learned that 1 in 10,000 connection attempts are malicious.   Let A be the event of a malicious connection, so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0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func>
                    <m:r>
                      <a:rPr lang="en-US" sz="2400" i="0" dirty="0">
                        <a:latin typeface="Cambria Math" panose="02040503050406030204" pitchFamily="18" charset="0"/>
                      </a:rPr>
                      <m:t>=0.0001</m:t>
                    </m:r>
                  </m:oMath>
                </a14:m>
                <a:r>
                  <a:rPr lang="en-US" sz="2400" dirty="0"/>
                  <a:t> .</a:t>
                </a:r>
              </a:p>
              <a:p>
                <a:pPr marL="0" indent="0">
                  <a:buNone/>
                </a:pPr>
                <a:r>
                  <a:rPr lang="en-US" sz="2400" dirty="0"/>
                  <a:t>Suppose the IDS has a 99.9% chance of detecting a malicious connection, i.e., let D be the event of </a:t>
                </a:r>
                <a:r>
                  <a:rPr lang="en-US" sz="2400" i="1" dirty="0"/>
                  <a:t>reporting</a:t>
                </a:r>
                <a:r>
                  <a:rPr lang="en-US" sz="2400" dirty="0"/>
                  <a:t> a malicious connection, so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0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400" i="0" dirty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func>
                    <m:r>
                      <a:rPr lang="en-US" sz="2400" i="0" dirty="0">
                        <a:latin typeface="Cambria Math" panose="02040503050406030204" pitchFamily="18" charset="0"/>
                      </a:rPr>
                      <m:t>=0.99</m:t>
                    </m:r>
                    <m:r>
                      <a:rPr lang="en-US" sz="2400" b="0" i="0" dirty="0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US" sz="2400" dirty="0"/>
                  <a:t> .</a:t>
                </a:r>
              </a:p>
              <a:p>
                <a:pPr marL="0" indent="0">
                  <a:buNone/>
                </a:pPr>
                <a:r>
                  <a:rPr lang="en-US" sz="2400" dirty="0"/>
                  <a:t>Further suppose the IDS has a false alarm probability of 0.001, i.e.,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0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400" i="0" dirty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acc>
                              <m:accPr>
                                <m:chr m:val="̅"/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acc>
                          </m:e>
                        </m:d>
                      </m:e>
                    </m:func>
                    <m:r>
                      <a:rPr lang="en-US" sz="2400" i="0" dirty="0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sz="2400" b="0" i="0" dirty="0" smtClean="0">
                        <a:latin typeface="Cambria Math" panose="02040503050406030204" pitchFamily="18" charset="0"/>
                      </a:rPr>
                      <m:t>001</m:t>
                    </m:r>
                  </m:oMath>
                </a14:m>
                <a:r>
                  <a:rPr lang="en-US" sz="2400" dirty="0"/>
                  <a:t> .</a:t>
                </a:r>
              </a:p>
              <a:p>
                <a:pPr marL="0" indent="0">
                  <a:buNone/>
                </a:pPr>
                <a:r>
                  <a:rPr lang="en-US" sz="2400" dirty="0"/>
                  <a:t>Given that the IDS reports an intrusion, what is the probability that an intrusion occurred, e.g.,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0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400" i="0" dirty="0" smtClean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dirty="0"/>
                  <a:t> ?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1D7EF0-A36F-2189-AD84-3BEE23460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41530"/>
                <a:ext cx="10952181" cy="5295937"/>
              </a:xfrm>
              <a:blipFill>
                <a:blip r:embed="rId2"/>
                <a:stretch>
                  <a:fillRect l="-810" t="-1675" r="-3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0370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D4C71-0618-ECA7-1263-1DE19BC83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D345-9F8F-5D0F-F7DA-F0599B8CF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BADF9C-18CB-9172-D746-77FDB76462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41530"/>
                <a:ext cx="10952181" cy="5295937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Now suppose that for the scenario of Problem #2, we have also evidence related to the source of the connection request.   In particular, let event R be that the source IP address of the connection has poor reputation, and that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0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400" i="0" dirty="0" smtClean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func>
                    <m:r>
                      <a:rPr lang="en-US" sz="2400" i="0" dirty="0" smtClean="0">
                        <a:latin typeface="Cambria Math" panose="02040503050406030204" pitchFamily="18" charset="0"/>
                      </a:rPr>
                      <m:t>=0.80</m:t>
                    </m:r>
                    <m:r>
                      <m:rPr>
                        <m:nor/>
                      </m:rPr>
                      <a:rPr lang="en-US" sz="2400" i="0" dirty="0" smtClean="0">
                        <a:latin typeface="Cambria Math" panose="02040503050406030204" pitchFamily="18" charset="0"/>
                      </a:rPr>
                      <m:t> and </m:t>
                    </m:r>
                    <m:func>
                      <m:funcPr>
                        <m:ctrlPr>
                          <a:rPr lang="en-US" sz="2400" i="0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400" i="0" dirty="0" smtClean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acc>
                              <m:accPr>
                                <m:chr m:val="̅"/>
                                <m:ctrlP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acc>
                          </m:e>
                        </m:d>
                      </m:e>
                    </m:func>
                    <m:r>
                      <a:rPr lang="en-US" sz="2400" i="0" dirty="0" smtClean="0">
                        <a:latin typeface="Cambria Math" panose="02040503050406030204" pitchFamily="18" charset="0"/>
                      </a:rPr>
                      <m:t>=0.05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Meaning that 80% of malicious connections come from IP addresses with bad reputation, and only 5% of benign connections come from such IP addresses.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Suppose further that D and R are conditionally independent on A, and conditionally independent 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2400" dirty="0"/>
                  <a:t>, i.e.,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0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400" i="0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400" i="0" dirty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func>
                    <m:r>
                      <a:rPr lang="en-US" sz="2400" i="0" dirty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i="0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400" i="0" dirty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func>
                    <m:func>
                      <m:funcPr>
                        <m:ctrlPr>
                          <a:rPr lang="en-US" sz="2400" i="0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400" i="0" dirty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dirty="0"/>
                  <a:t>,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1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acc>
                              <m:accPr>
                                <m:chr m:val="̅"/>
                                <m:ctrlP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acc>
                          </m:e>
                        </m:d>
                      </m:e>
                    </m:func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1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acc>
                              <m:accPr>
                                <m:chr m:val="̅"/>
                                <m:ctrlP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acc>
                          </m:e>
                        </m:d>
                      </m:e>
                    </m:func>
                    <m:func>
                      <m:func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1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acc>
                              <m:accPr>
                                <m:chr m:val="̅"/>
                                <m:ctrlP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endParaRPr lang="en-US" sz="24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/>
                  <a:t>How does the probability of a malicious connection change given both D and R, i.e., what 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0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400" i="0" dirty="0" smtClean="0">
                                <a:latin typeface="Cambria Math" panose="02040503050406030204" pitchFamily="18" charset="0"/>
                              </a:rPr>
                              <m:t> | 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sz="2400" i="0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dirty="0"/>
                  <a:t>?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BADF9C-18CB-9172-D746-77FDB76462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41530"/>
                <a:ext cx="10952181" cy="5295937"/>
              </a:xfrm>
              <a:blipFill>
                <a:blip r:embed="rId2"/>
                <a:stretch>
                  <a:fillRect l="-810" t="-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952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3607B-9E24-59D1-5E05-B6847BDB2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EEDB-5EDA-E02A-BFC4-0EC7F4C7A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8D9BE-A0B0-A8C5-E6CE-A511B3D5B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41530"/>
            <a:ext cx="10952181" cy="52959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Imagine an intersection controlled by a traffic light.  The East-West road is dominant and has green light cycles that are 4 minutes in length.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The North-South road has green light cycles that are 1 minute in length.   We ignore yellow lights.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Model this system with a timed Petri net where the times associated with timed transitions is constant (and the transition is labeled by the duration) and which includes one place such that when non-empty causes green to be shown on East-West and red on North-South, and another place that when non-empty cause green to be shown on North-South and red on East-West.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00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C5D79-C4D1-0C4F-B259-71E23E1EE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912C1-9CA5-E0CD-9407-4BC5CE857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0DFF0-5920-6ED8-ADC9-90D21462C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41530"/>
            <a:ext cx="10952181" cy="52959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Modify the Petri net of Problem #4 to include a sensor on the North-South road such that if a N-S vehicle stops at a red light in the 2</a:t>
            </a:r>
            <a:r>
              <a:rPr lang="en-US" sz="2400" baseline="30000" dirty="0"/>
              <a:t>nd</a:t>
            </a:r>
            <a:r>
              <a:rPr lang="en-US" sz="2400" dirty="0"/>
              <a:t> or 3</a:t>
            </a:r>
            <a:r>
              <a:rPr lang="en-US" sz="2400" baseline="30000" dirty="0"/>
              <a:t>rd</a:t>
            </a:r>
            <a:r>
              <a:rPr lang="en-US" sz="2400" dirty="0"/>
              <a:t> minute of the East-West green cycle, N-S is immediately given green for a minute, and then the East-West route restarts its 4-minute green cycle.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60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CAFE1-5FA7-D16B-7F03-3FB6159CC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A9998-23E3-9651-D9EE-DC70F2A81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#1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28DF286-87AA-94DD-2B3F-925FC157F2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41530"/>
                <a:ext cx="10515600" cy="529593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/>
                  <a:t>Given B+R=3 and R+Y=5 we can immediately write down all possibilities.  B and R must both be less than 3, and if we choose R we can specify both B and Y, and hence X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The conditional probability of interest is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i="0" dirty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i="0" dirty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=3,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=5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000" i="0" dirty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i="0" dirty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=3,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 dirty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  <m:r>
                                    <a:rPr lang="en-US" sz="2000" i="0" dirty="0">
                                      <a:latin typeface="Cambria Math" panose="02040503050406030204" pitchFamily="18" charset="0"/>
                                    </a:rPr>
                                    <m:t>=5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We see from the table that there are only two rolls that give the probability in the denominator, each has probability (1/6)</a:t>
                </a:r>
                <a:r>
                  <a:rPr lang="en-US" sz="2000" baseline="30000" dirty="0"/>
                  <a:t>3 </a:t>
                </a:r>
                <a:r>
                  <a:rPr lang="en-US" sz="2000" dirty="0"/>
                  <a:t>, so the denominator has value 2* (1/6)</a:t>
                </a:r>
                <a:r>
                  <a:rPr lang="en-US" sz="2000" baseline="30000" dirty="0"/>
                  <a:t>3 </a:t>
                </a:r>
                <a:r>
                  <a:rPr lang="en-US" sz="2000" dirty="0"/>
                  <a:t> For X=6 there is only one roll that satisfies all three summing conditions, that roll has probability (1/6)</a:t>
                </a:r>
                <a:r>
                  <a:rPr lang="en-US" sz="2000" baseline="30000" dirty="0"/>
                  <a:t>3 </a:t>
                </a:r>
                <a:r>
                  <a:rPr lang="en-US" sz="2000" dirty="0"/>
                  <a:t>, so for X=6 the ratio is ½, likewise for X=7.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28DF286-87AA-94DD-2B3F-925FC157F2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41530"/>
                <a:ext cx="10515600" cy="5295937"/>
              </a:xfrm>
              <a:blipFill>
                <a:blip r:embed="rId2"/>
                <a:stretch>
                  <a:fillRect l="-724" t="-1196" r="-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DF5611-57EF-C44E-462E-0F74907FD6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309975"/>
              </p:ext>
            </p:extLst>
          </p:nvPr>
        </p:nvGraphicFramePr>
        <p:xfrm>
          <a:off x="2236394" y="2017462"/>
          <a:ext cx="8128002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92694055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981105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48515638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70768243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8568999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20528072"/>
                    </a:ext>
                  </a:extLst>
                </a:gridCol>
              </a:tblGrid>
              <a:tr h="274186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(B+R)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(R+Y)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X=B+R+Y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084998"/>
                  </a:ext>
                </a:extLst>
              </a:tr>
              <a:tr h="274186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233654"/>
                  </a:ext>
                </a:extLst>
              </a:tr>
              <a:tr h="274186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801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9056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71C18-654B-4276-0299-DA8864CA3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ABF8F-CC3E-4F59-F01B-EB676DCD0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#2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9DDB2D-8EC1-7F05-3CCC-F2BECD2C13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41530"/>
                <a:ext cx="10952181" cy="5295937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eqArr>
                        <m:eqArr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unc>
                            <m:func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 | </m:t>
                                  </m:r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</m:d>
                            </m:e>
                          </m:func>
                          <m:r>
                            <m:rPr>
                              <m:aln/>
                            </m:rPr>
                            <a:rPr lang="en-US" i="1" dirty="0" smtClean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 dirty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 dirty="0" smtClean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 dirty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 dirty="0" smtClean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func>
                            </m:den>
                          </m:f>
                        </m:e>
                        <m:e/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aln/>
                            </m:rPr>
                            <a:rPr lang="en-US" i="1" dirty="0" smtClean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0.999∗0.0001</m:t>
                              </m:r>
                            </m:num>
                            <m:den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0.999∗0.0001+0.001∗0.9999</m:t>
                              </m:r>
                            </m:den>
                          </m:f>
                        </m:e>
                        <m:e/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aln/>
                            </m:rPr>
                            <a:rPr lang="en-US" i="1" dirty="0" smtClean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≈0.0908</m:t>
                          </m:r>
                        </m:e>
                      </m:eqAr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9DDB2D-8EC1-7F05-3CCC-F2BECD2C13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41530"/>
                <a:ext cx="10952181" cy="529593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545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4D11E-8BDC-B98C-A774-CE25162E4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5E22-5A54-A0C0-DCFC-8B245B97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en-US" sz="3600" dirty="0"/>
              <a:t>Problem #3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107C3C-CB52-F46C-5E73-EA9934AA0A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41530"/>
                <a:ext cx="10952181" cy="529593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eqArr>
                        <m:eqArr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unc>
                            <m:funcPr>
                              <m:ctrlPr>
                                <a:rPr lang="en-US" i="0" dirty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dirty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 | 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  <m: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d>
                            </m:e>
                          </m:func>
                          <m:r>
                            <m:rPr>
                              <m:aln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0" dirty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func>
                            </m:den>
                          </m:f>
                        </m:e>
                        <m:e/>
                        <m:e>
                          <m:r>
                            <m:rPr>
                              <m:aln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0" dirty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  <m:r>
                                        <a:rPr lang="en-US" i="0" dirty="0">
                                          <a:latin typeface="Cambria Math" panose="02040503050406030204" pitchFamily="18" charset="0"/>
                                        </a:rPr>
                                        <m:t> | 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func>
                              <m:func>
                                <m:funcPr>
                                  <m:ctrl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func>
                            </m:den>
                          </m:f>
                        </m:e>
                        <m:e/>
                        <m:e>
                          <m:r>
                            <m:rPr>
                              <m:aln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0" dirty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i="0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0.999∗0.8∗0.0001</m:t>
                              </m:r>
                            </m:num>
                            <m:den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0.999∗0.8∗0.0001+0.001∗ 0.05∗0.9999</m:t>
                              </m:r>
                            </m:den>
                          </m:f>
                        </m:e>
                        <m:e/>
                        <m:e>
                          <m:r>
                            <m:rPr>
                              <m:aln/>
                            </m:rPr>
                            <a:rPr lang="en-US" i="0" dirty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0" dirty="0">
                              <a:latin typeface="Cambria Math" panose="02040503050406030204" pitchFamily="18" charset="0"/>
                            </a:rPr>
                            <m:t>≈0.615</m:t>
                          </m:r>
                        </m:e>
                      </m:eqAr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107C3C-CB52-F46C-5E73-EA9934AA0A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41530"/>
                <a:ext cx="10952181" cy="529593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8389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729</Words>
  <Application>Microsoft Macintosh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Cambria Math</vt:lpstr>
      <vt:lpstr>Office Theme</vt:lpstr>
      <vt:lpstr>In Class Problem Solving 1</vt:lpstr>
      <vt:lpstr>Problem #1</vt:lpstr>
      <vt:lpstr>Problem #2</vt:lpstr>
      <vt:lpstr>Problem #3</vt:lpstr>
      <vt:lpstr>Problem #4</vt:lpstr>
      <vt:lpstr>Problem #5</vt:lpstr>
      <vt:lpstr>Problem #1 Solution</vt:lpstr>
      <vt:lpstr>Problem #2 Solution</vt:lpstr>
      <vt:lpstr>Problem #3 Solution</vt:lpstr>
      <vt:lpstr>Problem #4 Solution</vt:lpstr>
      <vt:lpstr>Problem #5 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Nicol, David Malcolm</dc:creator>
  <cp:lastModifiedBy>Nicol, David Malcolm</cp:lastModifiedBy>
  <cp:revision>6</cp:revision>
  <dcterms:created xsi:type="dcterms:W3CDTF">2026-09-01T22:35:54Z</dcterms:created>
  <dcterms:modified xsi:type="dcterms:W3CDTF">2026-09-03T16:22:09Z</dcterms:modified>
</cp:coreProperties>
</file>