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28" r:id="rId2"/>
    <p:sldId id="380" r:id="rId3"/>
    <p:sldId id="381" r:id="rId4"/>
    <p:sldId id="382" r:id="rId5"/>
    <p:sldId id="383" r:id="rId6"/>
    <p:sldId id="385" r:id="rId7"/>
    <p:sldId id="384" r:id="rId8"/>
    <p:sldId id="386" r:id="rId9"/>
    <p:sldId id="387" r:id="rId10"/>
    <p:sldId id="388" r:id="rId11"/>
    <p:sldId id="389" r:id="rId12"/>
    <p:sldId id="336" r:id="rId13"/>
    <p:sldId id="350" r:id="rId14"/>
    <p:sldId id="339" r:id="rId15"/>
    <p:sldId id="333" r:id="rId16"/>
    <p:sldId id="337" r:id="rId17"/>
    <p:sldId id="340" r:id="rId18"/>
    <p:sldId id="351" r:id="rId19"/>
    <p:sldId id="334" r:id="rId20"/>
    <p:sldId id="335" r:id="rId21"/>
    <p:sldId id="341" r:id="rId22"/>
    <p:sldId id="342" r:id="rId23"/>
    <p:sldId id="343" r:id="rId24"/>
    <p:sldId id="344" r:id="rId25"/>
    <p:sldId id="345" r:id="rId26"/>
    <p:sldId id="286" r:id="rId27"/>
    <p:sldId id="347" r:id="rId28"/>
    <p:sldId id="348" r:id="rId29"/>
    <p:sldId id="352" r:id="rId30"/>
    <p:sldId id="349" r:id="rId31"/>
    <p:sldId id="354" r:id="rId32"/>
    <p:sldId id="390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1A2"/>
    <a:srgbClr val="13294A"/>
    <a:srgbClr val="FF5F05"/>
    <a:srgbClr val="13294B"/>
    <a:srgbClr val="C84113"/>
    <a:srgbClr val="3B6C35"/>
    <a:srgbClr val="4B868E"/>
    <a:srgbClr val="FBB24D"/>
    <a:srgbClr val="F05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29" autoAdjust="0"/>
    <p:restoredTop sz="95712" autoAdjust="0"/>
  </p:normalViewPr>
  <p:slideViewPr>
    <p:cSldViewPr snapToGrid="0">
      <p:cViewPr varScale="1">
        <p:scale>
          <a:sx n="120" d="100"/>
          <a:sy n="120" d="100"/>
        </p:scale>
        <p:origin x="952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43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E1E9AA-346A-B3D9-794E-D00029D397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F56AFA-A4B7-7466-6AF7-3B946230D3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4678F-55F8-4A98-B438-1921114C3F78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ABE0AD-401D-551F-84BA-B7639FBB7EB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A98A03-EC06-4230-C305-6B23873923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E4B95-DB27-469E-87AB-81525EE3E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172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260D9-9A89-466D-AB9E-AB8EEEC5B27F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6F0D5-1438-4C96-931F-854E0BFC2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7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Accent">
            <a:extLst>
              <a:ext uri="{FF2B5EF4-FFF2-40B4-BE49-F238E27FC236}">
                <a16:creationId xmlns:a16="http://schemas.microsoft.com/office/drawing/2014/main" id="{A4CD8BB7-0ED5-85FC-E344-1C112A4EB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95872" y="1832610"/>
            <a:ext cx="95250" cy="3192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6C5F9852-BDFC-7251-F9A8-98DEA10266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3131" y="1958297"/>
            <a:ext cx="8569236" cy="1614486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497620D0-FD2F-C1C0-438F-BA156FAA85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5601" y="3489452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8" name="Date Placeholder">
            <a:extLst>
              <a:ext uri="{FF2B5EF4-FFF2-40B4-BE49-F238E27FC236}">
                <a16:creationId xmlns:a16="http://schemas.microsoft.com/office/drawing/2014/main" id="{D3A57C1C-6F1A-1705-E0D4-BE50DA8625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85601" y="4257421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210019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Accent">
            <a:extLst>
              <a:ext uri="{FF2B5EF4-FFF2-40B4-BE49-F238E27FC236}">
                <a16:creationId xmlns:a16="http://schemas.microsoft.com/office/drawing/2014/main" id="{774D0FFC-1870-3AC0-2920-9F9EA3F5B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95872" y="1832610"/>
            <a:ext cx="95250" cy="3192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967BB4B5-6DC9-4239-4EE4-8B3B8C0683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3131" y="1958297"/>
            <a:ext cx="8569236" cy="1614486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Department/unit name placeholder">
            <a:extLst>
              <a:ext uri="{FF2B5EF4-FFF2-40B4-BE49-F238E27FC236}">
                <a16:creationId xmlns:a16="http://schemas.microsoft.com/office/drawing/2014/main" id="{9CCA8B6C-53BF-DD2E-3863-4C11197357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5601" y="3489452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10" name="Date Placeholder">
            <a:extLst>
              <a:ext uri="{FF2B5EF4-FFF2-40B4-BE49-F238E27FC236}">
                <a16:creationId xmlns:a16="http://schemas.microsoft.com/office/drawing/2014/main" id="{609F09B9-AFB9-1195-67C0-6A06E8B361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85601" y="4257421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27539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ckground">
            <a:extLst>
              <a:ext uri="{FF2B5EF4-FFF2-40B4-BE49-F238E27FC236}">
                <a16:creationId xmlns:a16="http://schemas.microsoft.com/office/drawing/2014/main" id="{5C2C3DC9-CBAF-E0AA-9E07-BE81DC638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2306" y="1388"/>
            <a:ext cx="12169853" cy="6856612"/>
          </a:xfrm>
          <a:prstGeom prst="rect">
            <a:avLst/>
          </a:prstGeom>
        </p:spPr>
      </p:pic>
      <p:sp>
        <p:nvSpPr>
          <p:cNvPr id="8" name="Title 6">
            <a:extLst>
              <a:ext uri="{FF2B5EF4-FFF2-40B4-BE49-F238E27FC236}">
                <a16:creationId xmlns:a16="http://schemas.microsoft.com/office/drawing/2014/main" id="{7BC0581F-68FE-3796-A22D-5418171CE3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63545"/>
            <a:ext cx="12189530" cy="1614487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Department/Unit name Placeholder">
            <a:extLst>
              <a:ext uri="{FF2B5EF4-FFF2-40B4-BE49-F238E27FC236}">
                <a16:creationId xmlns:a16="http://schemas.microsoft.com/office/drawing/2014/main" id="{3E44D2A3-C965-C633-19E4-D7543644A7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1" y="3694701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A11F428D-6D39-7B6D-AFE8-65D4134A99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500134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8819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id="{68582E55-19DE-D3A6-A102-BEE797FEFA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63545"/>
            <a:ext cx="12189530" cy="1614487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Department/Name Placeholder">
            <a:extLst>
              <a:ext uri="{FF2B5EF4-FFF2-40B4-BE49-F238E27FC236}">
                <a16:creationId xmlns:a16="http://schemas.microsoft.com/office/drawing/2014/main" id="{87E33E8E-94EC-D6F0-814A-4EDAFDEC86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1" y="3694701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53FE06C4-A829-23E6-0677-AB297591F4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500134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14258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Accent">
            <a:extLst>
              <a:ext uri="{FF2B5EF4-FFF2-40B4-BE49-F238E27FC236}">
                <a16:creationId xmlns:a16="http://schemas.microsoft.com/office/drawing/2014/main" id="{BBEA2DE4-2385-495C-A616-BF4D8C4AE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90650" y="1832610"/>
            <a:ext cx="95250" cy="31927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4A50B919-1C53-82C7-0ADF-4D7B60644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24" name="Subtitle Placeholder">
            <a:extLst>
              <a:ext uri="{FF2B5EF4-FFF2-40B4-BE49-F238E27FC236}">
                <a16:creationId xmlns:a16="http://schemas.microsoft.com/office/drawing/2014/main" id="{E14BE4D4-A7FC-9557-3271-D4088C04E7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27542" y="3603292"/>
            <a:ext cx="9470733" cy="142209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Department/unit name Placeholder">
            <a:extLst>
              <a:ext uri="{FF2B5EF4-FFF2-40B4-BE49-F238E27FC236}">
                <a16:creationId xmlns:a16="http://schemas.microsoft.com/office/drawing/2014/main" id="{5CA5320C-70CA-7F64-3D32-B994D01BD6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26" name="Slide Number Placeholder">
            <a:extLst>
              <a:ext uri="{FF2B5EF4-FFF2-40B4-BE49-F238E27FC236}">
                <a16:creationId xmlns:a16="http://schemas.microsoft.com/office/drawing/2014/main" id="{2D0D6A88-2FF4-ED2F-DB76-9BB2C9C00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84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">
            <a:extLst>
              <a:ext uri="{FF2B5EF4-FFF2-40B4-BE49-F238E27FC236}">
                <a16:creationId xmlns:a16="http://schemas.microsoft.com/office/drawing/2014/main" id="{9022AEE9-9854-64A4-8425-2C701E7B8A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9" name="Subtitle Placeholder">
            <a:extLst>
              <a:ext uri="{FF2B5EF4-FFF2-40B4-BE49-F238E27FC236}">
                <a16:creationId xmlns:a16="http://schemas.microsoft.com/office/drawing/2014/main" id="{06092AA5-D5FE-2CF4-EDF1-CED258F3F2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27542" y="3603292"/>
            <a:ext cx="9470733" cy="142209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1A96EBAC-4595-0697-28AB-2D82831393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B004C974-18EE-90F8-50C2-6B74362B7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Block I">
            <a:extLst>
              <a:ext uri="{FF2B5EF4-FFF2-40B4-BE49-F238E27FC236}">
                <a16:creationId xmlns:a16="http://schemas.microsoft.com/office/drawing/2014/main" id="{3E350A29-B6BE-D4A6-8C18-8BC49742B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31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DB230F21-1FBA-D776-0144-95076DA26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5E21822-BD18-9D54-B62B-8E5D54BCF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821C561A-593E-301C-B500-CFB0D9532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944" y="6273996"/>
            <a:ext cx="12289770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49E958-07C5-7AB3-98F4-60F566978C67}"/>
              </a:ext>
            </a:extLst>
          </p:cNvPr>
          <p:cNvSpPr/>
          <p:nvPr userDrawn="1"/>
        </p:nvSpPr>
        <p:spPr>
          <a:xfrm>
            <a:off x="1320800" y="1832610"/>
            <a:ext cx="177800" cy="1325563"/>
          </a:xfrm>
          <a:prstGeom prst="rect">
            <a:avLst/>
          </a:prstGeom>
          <a:solidFill>
            <a:schemeClr val="bg2"/>
          </a:solidFill>
          <a:ln>
            <a:solidFill>
              <a:srgbClr val="1329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lock I">
            <a:extLst>
              <a:ext uri="{FF2B5EF4-FFF2-40B4-BE49-F238E27FC236}">
                <a16:creationId xmlns:a16="http://schemas.microsoft.com/office/drawing/2014/main" id="{4EDEA31A-A5E6-DE04-2F01-9BC11CB15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333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">
            <a:extLst>
              <a:ext uri="{FF2B5EF4-FFF2-40B4-BE49-F238E27FC236}">
                <a16:creationId xmlns:a16="http://schemas.microsoft.com/office/drawing/2014/main" id="{C8C38F5E-9BC0-719F-02FF-D9B0010B4E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8" name="Subtitle Placeholder">
            <a:extLst>
              <a:ext uri="{FF2B5EF4-FFF2-40B4-BE49-F238E27FC236}">
                <a16:creationId xmlns:a16="http://schemas.microsoft.com/office/drawing/2014/main" id="{93DA8837-8538-EC91-4522-8F7D0204BE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27542" y="3603292"/>
            <a:ext cx="9470733" cy="142209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C3874A56-F068-73F4-0F8E-2728FC25B4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FD4F4EDB-DDC3-8969-B1D8-C97542C1E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73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">
            <a:extLst>
              <a:ext uri="{FF2B5EF4-FFF2-40B4-BE49-F238E27FC236}">
                <a16:creationId xmlns:a16="http://schemas.microsoft.com/office/drawing/2014/main" id="{F7E785B2-7E34-E0D4-0458-2031C0247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7996"/>
            <a:ext cx="10515600" cy="1325563"/>
          </a:xfrm>
        </p:spPr>
        <p:txBody>
          <a:bodyPr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14" name="Department/Unit name Placeholder">
            <a:extLst>
              <a:ext uri="{FF2B5EF4-FFF2-40B4-BE49-F238E27FC236}">
                <a16:creationId xmlns:a16="http://schemas.microsoft.com/office/drawing/2014/main" id="{43F3769A-076E-8C78-317D-5BCB57976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576D1151-1586-A4CD-17CD-700A8ECAB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970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1E358E9E-D14A-D868-718C-3F41147F1E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7996"/>
            <a:ext cx="10515600" cy="1325563"/>
          </a:xfrm>
        </p:spPr>
        <p:txBody>
          <a:bodyPr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5A4D42FD-F2CE-B461-42FC-B7365425E0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C86609E-3488-AC7D-5BCD-1999D3DF7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533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background">
            <a:extLst>
              <a:ext uri="{FF2B5EF4-FFF2-40B4-BE49-F238E27FC236}">
                <a16:creationId xmlns:a16="http://schemas.microsoft.com/office/drawing/2014/main" id="{0D56C456-94C5-4B92-7452-76C649BE7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944" y="6273996"/>
            <a:ext cx="12289770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Title Accent">
            <a:extLst>
              <a:ext uri="{FF2B5EF4-FFF2-40B4-BE49-F238E27FC236}">
                <a16:creationId xmlns:a16="http://schemas.microsoft.com/office/drawing/2014/main" id="{D0364173-A96F-9FE3-06E5-5B39DC86E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258483" y="547964"/>
            <a:ext cx="664135" cy="123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F2F5268-A885-7E39-998A-D50E2D26FA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66536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F48C7DE-94AB-9076-4335-F5D9A305B38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795749"/>
            <a:ext cx="10370190" cy="412030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08AAFB27-B643-3132-E0CD-89C471BF4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Block I">
            <a:extLst>
              <a:ext uri="{FF2B5EF4-FFF2-40B4-BE49-F238E27FC236}">
                <a16:creationId xmlns:a16="http://schemas.microsoft.com/office/drawing/2014/main" id="{D2135B21-9A7D-A711-B081-DD16BCAA4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51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Accent">
            <a:extLst>
              <a:ext uri="{FF2B5EF4-FFF2-40B4-BE49-F238E27FC236}">
                <a16:creationId xmlns:a16="http://schemas.microsoft.com/office/drawing/2014/main" id="{EC828380-4544-4F96-B8A5-DCC905DD2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80743D9-A6A8-DB12-6B2E-147C038068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9" name="Subheading">
            <a:extLst>
              <a:ext uri="{FF2B5EF4-FFF2-40B4-BE49-F238E27FC236}">
                <a16:creationId xmlns:a16="http://schemas.microsoft.com/office/drawing/2014/main" id="{CC490E05-74DB-0E53-9364-2C3ADCC6A2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1913536"/>
            <a:ext cx="10370191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5611F233-E768-987E-50BE-BF98E82C82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2688805"/>
            <a:ext cx="10370190" cy="96314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Subheading 2">
            <a:extLst>
              <a:ext uri="{FF2B5EF4-FFF2-40B4-BE49-F238E27FC236}">
                <a16:creationId xmlns:a16="http://schemas.microsoft.com/office/drawing/2014/main" id="{2D3D518F-FED5-7E25-12CE-FCBE9431A5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4228" y="3957788"/>
            <a:ext cx="10370191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9071244-DD24-D83B-A3BC-DF4D85E087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2463" y="4733057"/>
            <a:ext cx="10370190" cy="96314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D04B6268-443E-C233-94CE-19E2240CBF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DEPT OF ECE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Block I">
            <a:extLst>
              <a:ext uri="{FF2B5EF4-FFF2-40B4-BE49-F238E27FC236}">
                <a16:creationId xmlns:a16="http://schemas.microsoft.com/office/drawing/2014/main" id="{BCD24BCF-D4FF-2834-08C4-1A9F858345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04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accent">
            <a:extLst>
              <a:ext uri="{FF2B5EF4-FFF2-40B4-BE49-F238E27FC236}">
                <a16:creationId xmlns:a16="http://schemas.microsoft.com/office/drawing/2014/main" id="{115AD324-E2E1-9400-B6BC-49D0C5F6A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71844C4-2CEE-3AA9-FDAD-BAF322CBD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25" name="Subhead Placeholder - left">
            <a:extLst>
              <a:ext uri="{FF2B5EF4-FFF2-40B4-BE49-F238E27FC236}">
                <a16:creationId xmlns:a16="http://schemas.microsoft.com/office/drawing/2014/main" id="{4F21266B-E068-C84F-857F-629382CE95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8" name="Text Placeholder - left">
            <a:extLst>
              <a:ext uri="{FF2B5EF4-FFF2-40B4-BE49-F238E27FC236}">
                <a16:creationId xmlns:a16="http://schemas.microsoft.com/office/drawing/2014/main" id="{E378921D-C904-2C44-DAD3-10FCD05155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1081" y="2774950"/>
            <a:ext cx="4876417" cy="2668588"/>
          </a:xfr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buFont typeface="Courier New" panose="02070309020205020404" pitchFamily="49" charset="0"/>
              <a:buChar char="o"/>
              <a:defRPr sz="1800"/>
            </a:lvl2pPr>
            <a:lvl3pPr marL="1143000" indent="-228600">
              <a:buFont typeface="Courier New" panose="02070309020205020404" pitchFamily="49" charset="0"/>
              <a:buChar char="o"/>
              <a:defRPr sz="1800"/>
            </a:lvl3pPr>
            <a:lvl4pPr marL="1600200" indent="-228600">
              <a:buFont typeface="Courier New" panose="02070309020205020404" pitchFamily="49" charset="0"/>
              <a:buChar char="o"/>
              <a:defRPr/>
            </a:lvl4pPr>
            <a:lvl5pPr marL="2057400" indent="-228600"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Subhead Placeholder - right">
            <a:extLst>
              <a:ext uri="{FF2B5EF4-FFF2-40B4-BE49-F238E27FC236}">
                <a16:creationId xmlns:a16="http://schemas.microsoft.com/office/drawing/2014/main" id="{EEBD4F98-6476-56B5-5D6A-FDFCA46BF70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48002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30" name="Text Placeholder -right">
            <a:extLst>
              <a:ext uri="{FF2B5EF4-FFF2-40B4-BE49-F238E27FC236}">
                <a16:creationId xmlns:a16="http://schemas.microsoft.com/office/drawing/2014/main" id="{E6AC3C03-BBBE-A121-29AB-D885327950B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4855" y="2774797"/>
            <a:ext cx="4876417" cy="2668588"/>
          </a:xfr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buFont typeface="Courier New" panose="02070309020205020404" pitchFamily="49" charset="0"/>
              <a:buChar char="o"/>
              <a:defRPr sz="1800"/>
            </a:lvl2pPr>
            <a:lvl3pPr marL="1143000" indent="-228600">
              <a:buFont typeface="Courier New" panose="02070309020205020404" pitchFamily="49" charset="0"/>
              <a:buChar char="o"/>
              <a:defRPr sz="1800"/>
            </a:lvl3pPr>
            <a:lvl4pPr marL="1600200" indent="-228600">
              <a:buFont typeface="Courier New" panose="02070309020205020404" pitchFamily="49" charset="0"/>
              <a:buChar char="o"/>
              <a:defRPr/>
            </a:lvl4pPr>
            <a:lvl5pPr marL="2057400" indent="-228600"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epartment/unit name Placeholder">
            <a:extLst>
              <a:ext uri="{FF2B5EF4-FFF2-40B4-BE49-F238E27FC236}">
                <a16:creationId xmlns:a16="http://schemas.microsoft.com/office/drawing/2014/main" id="{447F6171-D545-B452-563D-EFB2AE9666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DEPT OF ECE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Block I">
            <a:extLst>
              <a:ext uri="{FF2B5EF4-FFF2-40B4-BE49-F238E27FC236}">
                <a16:creationId xmlns:a16="http://schemas.microsoft.com/office/drawing/2014/main" id="{7DC232BF-C32C-D3A7-967A-747F9B788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101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E00EE44-1662-6C19-8EEE-4473520AD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EC33744-A502-FBC7-B1D3-73DF0C333B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9" name="Subhead Placeholder - left">
            <a:extLst>
              <a:ext uri="{FF2B5EF4-FFF2-40B4-BE49-F238E27FC236}">
                <a16:creationId xmlns:a16="http://schemas.microsoft.com/office/drawing/2014/main" id="{CC490E05-74DB-0E53-9364-2C3ADCC6A2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5611F233-E768-987E-50BE-BF98E82C82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2785267"/>
            <a:ext cx="4876417" cy="2155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head Placeholder - right">
            <a:extLst>
              <a:ext uri="{FF2B5EF4-FFF2-40B4-BE49-F238E27FC236}">
                <a16:creationId xmlns:a16="http://schemas.microsoft.com/office/drawing/2014/main" id="{224424D1-87E7-3962-19AA-DA17D1EABB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48002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629D8EC-3306-885D-34FB-A593175BDA5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46237" y="2785267"/>
            <a:ext cx="4876417" cy="2155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epartment/Unit name Placeholder">
            <a:extLst>
              <a:ext uri="{FF2B5EF4-FFF2-40B4-BE49-F238E27FC236}">
                <a16:creationId xmlns:a16="http://schemas.microsoft.com/office/drawing/2014/main" id="{78C65027-A687-41F0-E627-6C9CA6C8D0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DEPT OF ECE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Block I">
            <a:extLst>
              <a:ext uri="{FF2B5EF4-FFF2-40B4-BE49-F238E27FC236}">
                <a16:creationId xmlns:a16="http://schemas.microsoft.com/office/drawing/2014/main" id="{726F8692-3064-ACA7-8656-D48465DB0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254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6BB2015-0086-DF08-8A25-8A0616C8B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1180" y="1291652"/>
            <a:ext cx="6189488" cy="807792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Large Quote</a:t>
            </a:r>
          </a:p>
        </p:txBody>
      </p:sp>
      <p:sp>
        <p:nvSpPr>
          <p:cNvPr id="12" name="Quote 1 - left">
            <a:extLst>
              <a:ext uri="{FF2B5EF4-FFF2-40B4-BE49-F238E27FC236}">
                <a16:creationId xmlns:a16="http://schemas.microsoft.com/office/drawing/2014/main" id="{74CB6488-2929-62E5-C898-745037E06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2273810" y="1167968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chemeClr val="bg2"/>
                </a:solidFill>
              </a:rPr>
              <a:t>“</a:t>
            </a:r>
          </a:p>
        </p:txBody>
      </p:sp>
      <p:sp>
        <p:nvSpPr>
          <p:cNvPr id="13" name="Quote 1 - right">
            <a:extLst>
              <a:ext uri="{FF2B5EF4-FFF2-40B4-BE49-F238E27FC236}">
                <a16:creationId xmlns:a16="http://schemas.microsoft.com/office/drawing/2014/main" id="{91174DFB-BAA6-41D2-C5C4-B438E22AB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140821" y="1185256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chemeClr val="bg2"/>
                </a:solidFill>
              </a:rPr>
              <a:t>”</a:t>
            </a:r>
          </a:p>
        </p:txBody>
      </p:sp>
      <p:sp>
        <p:nvSpPr>
          <p:cNvPr id="17" name="Attribution 1 Placeholder">
            <a:extLst>
              <a:ext uri="{FF2B5EF4-FFF2-40B4-BE49-F238E27FC236}">
                <a16:creationId xmlns:a16="http://schemas.microsoft.com/office/drawing/2014/main" id="{2A25C115-1C3A-AC3A-C7C7-570E85027B6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27193" y="2116732"/>
            <a:ext cx="2113474" cy="429881"/>
          </a:xfrm>
        </p:spPr>
        <p:txBody>
          <a:bodyPr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7" name="Quote 2 - left">
            <a:extLst>
              <a:ext uri="{FF2B5EF4-FFF2-40B4-BE49-F238E27FC236}">
                <a16:creationId xmlns:a16="http://schemas.microsoft.com/office/drawing/2014/main" id="{007BC3EA-75CF-5946-828D-DEFAF530E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2273810" y="3477024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rgbClr val="FF5F05"/>
                </a:solidFill>
              </a:rPr>
              <a:t>“</a:t>
            </a:r>
          </a:p>
        </p:txBody>
      </p:sp>
      <p:sp>
        <p:nvSpPr>
          <p:cNvPr id="8" name="Quote 2 - right">
            <a:extLst>
              <a:ext uri="{FF2B5EF4-FFF2-40B4-BE49-F238E27FC236}">
                <a16:creationId xmlns:a16="http://schemas.microsoft.com/office/drawing/2014/main" id="{254A594E-C5D9-FA57-D21E-EAA6B5CB7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088267" y="3494312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chemeClr val="bg2"/>
                </a:solidFill>
              </a:rPr>
              <a:t>”</a:t>
            </a:r>
          </a:p>
        </p:txBody>
      </p:sp>
      <p:sp>
        <p:nvSpPr>
          <p:cNvPr id="19" name="Long Quote Placeholder">
            <a:extLst>
              <a:ext uri="{FF2B5EF4-FFF2-40B4-BE49-F238E27FC236}">
                <a16:creationId xmlns:a16="http://schemas.microsoft.com/office/drawing/2014/main" id="{C6593C7D-5AD9-BC2C-0070-B0B3F7287B2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60741" y="3501730"/>
            <a:ext cx="6179926" cy="150724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70000"/>
              </a:lnSpc>
              <a:buNone/>
              <a:defRPr sz="24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Long Paragraph Quote </a:t>
            </a:r>
          </a:p>
        </p:txBody>
      </p:sp>
      <p:sp>
        <p:nvSpPr>
          <p:cNvPr id="20" name="Long Quote attribution Placeholder">
            <a:extLst>
              <a:ext uri="{FF2B5EF4-FFF2-40B4-BE49-F238E27FC236}">
                <a16:creationId xmlns:a16="http://schemas.microsoft.com/office/drawing/2014/main" id="{D808D8CD-BCBE-F257-3C6F-64185F7ABD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27193" y="5065124"/>
            <a:ext cx="2113474" cy="429881"/>
          </a:xfrm>
        </p:spPr>
        <p:txBody>
          <a:bodyPr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MODELING AND SIMULATION OF DISCRETE SYSTEMS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528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6AA2EA-F5CC-A830-112E-D187F54113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4038" y="1786687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Subhead 1 Placeholder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77348" y="1786687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75583" y="2561957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332E0F7-8D76-3BED-561C-C7B99F9CA5F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52273" y="3924115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Subhead Placeholder 2">
            <a:extLst>
              <a:ext uri="{FF2B5EF4-FFF2-40B4-BE49-F238E27FC236}">
                <a16:creationId xmlns:a16="http://schemas.microsoft.com/office/drawing/2014/main" id="{4AEA1B53-9D39-71C7-6498-B61C0E9CDA9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583" y="3924115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5DAD01A-BC33-C150-4677-8D04EA1F709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473818" y="4699385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MODELING AND SIMULATION OF DISCRETE SYSTEMS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693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rgbClr val="FF5F0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67464D1-DDEC-4858-9CA3-246D12B35B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8" name="Subhead Placeholder 1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1786687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2561957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82203" y="1786687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Subhead Placeholder 2">
            <a:extLst>
              <a:ext uri="{FF2B5EF4-FFF2-40B4-BE49-F238E27FC236}">
                <a16:creationId xmlns:a16="http://schemas.microsoft.com/office/drawing/2014/main" id="{4AEA1B53-9D39-71C7-6498-B61C0E9CDA9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2463" y="3924115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5DAD01A-BC33-C150-4677-8D04EA1F709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50698" y="4699385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332E0F7-8D76-3BED-561C-C7B99F9CA5F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280438" y="3924115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MODELING AND SIMULATION OF DISCRETE SYSTEMS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25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4B32AFE-F932-DF9D-9DB7-1815DFD5D4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6" name="Picture Placeholder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4038" y="1786687"/>
            <a:ext cx="4738687" cy="43222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Subhead Placeholder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77348" y="2717104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75583" y="3492374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MODELING AND SIMULATION OF DISCRETE SYSTEMS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003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5372" y="277803"/>
            <a:ext cx="516232" cy="745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C361099-F3C8-7FD3-FE7D-BDB8984BD6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8" name="Subheading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2463" y="2717104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0698" y="3492374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83968" y="1786687"/>
            <a:ext cx="4738687" cy="43222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MODELING AND SIMULATION OF DISCRETE SYSTEMS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5208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Placeholder">
            <a:extLst>
              <a:ext uri="{FF2B5EF4-FFF2-40B4-BE49-F238E27FC236}">
                <a16:creationId xmlns:a16="http://schemas.microsoft.com/office/drawing/2014/main" id="{119C3D1A-1767-F64F-CCEA-FD8AB56C88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4228" y="277803"/>
            <a:ext cx="10370191" cy="1189820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  <p:sp>
        <p:nvSpPr>
          <p:cNvPr id="6" name="Picture Placeholder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0698" y="1578560"/>
            <a:ext cx="10371957" cy="3875254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4689" y="5590340"/>
            <a:ext cx="10367965" cy="612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MODELING AND SIMULATION OF DISCRETE SYSTEMS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895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7D02BED8-DBC4-0252-E92E-234AE9D9F1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79104" y="2391179"/>
            <a:ext cx="4187900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5" name="Text Placeholder">
            <a:extLst>
              <a:ext uri="{FF2B5EF4-FFF2-40B4-BE49-F238E27FC236}">
                <a16:creationId xmlns:a16="http://schemas.microsoft.com/office/drawing/2014/main" id="{A877C0E9-AC67-8A06-EFD9-3C48FB86AFC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77339" y="3166449"/>
            <a:ext cx="4187900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MODELING AND SIMULATION OF DISCRETE SYSTEMS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697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9FFDD080-4638-6791-3E4F-BA329002E2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8247" y="4070491"/>
            <a:ext cx="7695506" cy="76479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70000"/>
              </a:lnSpc>
              <a:buNone/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48247" y="4980067"/>
            <a:ext cx="7695506" cy="6125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4255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accent">
            <a:extLst>
              <a:ext uri="{FF2B5EF4-FFF2-40B4-BE49-F238E27FC236}">
                <a16:creationId xmlns:a16="http://schemas.microsoft.com/office/drawing/2014/main" id="{EC828380-4544-4F96-B8A5-DCC905DD2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lock I">
            <a:extLst>
              <a:ext uri="{FF2B5EF4-FFF2-40B4-BE49-F238E27FC236}">
                <a16:creationId xmlns:a16="http://schemas.microsoft.com/office/drawing/2014/main" id="{83CCBDC0-B71E-50D9-1AE4-50C357B15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DA352AF-0D0B-CA5B-F6AB-E8E707C2BC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5" name="Chart Placeholder">
            <a:extLst>
              <a:ext uri="{FF2B5EF4-FFF2-40B4-BE49-F238E27FC236}">
                <a16:creationId xmlns:a16="http://schemas.microsoft.com/office/drawing/2014/main" id="{A294C2DE-00CB-57AC-36E4-F1BD262706DC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1430338" y="1747838"/>
            <a:ext cx="9134475" cy="4360862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epartment/unit placeholder">
            <a:extLst>
              <a:ext uri="{FF2B5EF4-FFF2-40B4-BE49-F238E27FC236}">
                <a16:creationId xmlns:a16="http://schemas.microsoft.com/office/drawing/2014/main" id="{D04B6268-443E-C233-94CE-19E2240CBF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472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FF63E5-FDDB-6B44-048F-EF43D6670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" y="0"/>
            <a:ext cx="12187066" cy="6858000"/>
          </a:xfrm>
          <a:prstGeom prst="rect">
            <a:avLst/>
          </a:prstGeom>
        </p:spPr>
      </p:pic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3DE6DDB-A415-6C63-7353-2B6BB41D5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0698" y="823864"/>
            <a:ext cx="8981220" cy="1107047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0" name="Title Underscore">
            <a:extLst>
              <a:ext uri="{FF2B5EF4-FFF2-40B4-BE49-F238E27FC236}">
                <a16:creationId xmlns:a16="http://schemas.microsoft.com/office/drawing/2014/main" id="{EE499929-DC2D-46B3-A28E-229CC329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55664" y="1930911"/>
            <a:ext cx="1275549" cy="1419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20D3AEAA-8383-5B38-DD49-CF2D2E42B2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10697" y="2328261"/>
            <a:ext cx="8981219" cy="2201477"/>
          </a:xfrm>
        </p:spPr>
        <p:txBody>
          <a:bodyPr anchor="ctr">
            <a:no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Questions/Contact/Information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650F580-D423-6DBC-88B2-B37D4EB87A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10697" y="4952165"/>
            <a:ext cx="8981219" cy="79678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epartment/Unit name Placeholder">
            <a:extLst>
              <a:ext uri="{FF2B5EF4-FFF2-40B4-BE49-F238E27FC236}">
                <a16:creationId xmlns:a16="http://schemas.microsoft.com/office/drawing/2014/main" id="{D09D9943-0FAE-E4DE-E4FE-0B3F8F5513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MODELING AND SIMULATION OF DISCRETE SYSTEMS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BC285FAE-FC3C-B139-BFE4-13B464552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3200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9AC6FB-79B2-8934-E612-EC987EF32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17" name="Title Placeholder">
            <a:extLst>
              <a:ext uri="{FF2B5EF4-FFF2-40B4-BE49-F238E27FC236}">
                <a16:creationId xmlns:a16="http://schemas.microsoft.com/office/drawing/2014/main" id="{9E07F9AC-4E7E-9623-9170-90BDADFA2A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0698" y="823864"/>
            <a:ext cx="8981220" cy="1107047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2" name="Title Underscore">
            <a:extLst>
              <a:ext uri="{FF2B5EF4-FFF2-40B4-BE49-F238E27FC236}">
                <a16:creationId xmlns:a16="http://schemas.microsoft.com/office/drawing/2014/main" id="{58F4D01E-94DA-4F0B-8E13-618D11B2D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55664" y="1930911"/>
            <a:ext cx="1275549" cy="1419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645B5409-DDAC-5BBA-E785-37F723B563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10697" y="2328261"/>
            <a:ext cx="8981219" cy="2201477"/>
          </a:xfrm>
        </p:spPr>
        <p:txBody>
          <a:bodyPr anchor="ctr">
            <a:no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Questions/Contact/Information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982A2E9-6729-F459-2EB4-38593EB184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10697" y="4952165"/>
            <a:ext cx="8981219" cy="79678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epartment/Unit name Placeholder">
            <a:extLst>
              <a:ext uri="{FF2B5EF4-FFF2-40B4-BE49-F238E27FC236}">
                <a16:creationId xmlns:a16="http://schemas.microsoft.com/office/drawing/2014/main" id="{EC420C19-0C40-EAE2-AA9D-5101B4FF16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MODELING AND SIMULATION OF DISCRETE SYSTEMS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DAF599E-70A8-5E76-56CB-CA69217C1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641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629A3-552F-E006-13D5-0CE1F4DDF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0489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460F61-2344-C760-857E-55ED7348C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2106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">
            <a:extLst>
              <a:ext uri="{FF2B5EF4-FFF2-40B4-BE49-F238E27FC236}">
                <a16:creationId xmlns:a16="http://schemas.microsoft.com/office/drawing/2014/main" id="{D10096E1-7AA4-3695-82F5-7DAD7028D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6" y="694"/>
            <a:ext cx="12189533" cy="685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953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13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E08955-08BB-4699-BDD8-1E3D7EEFD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8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3B2E1F-8BE8-6F6E-A1F6-527F51B3D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8830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B605B6C-A108-B529-76C2-7C90E4E90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63" r:id="rId6"/>
    <p:sldLayoutId id="2147483664" r:id="rId7"/>
    <p:sldLayoutId id="2147483665" r:id="rId8"/>
    <p:sldLayoutId id="2147483651" r:id="rId9"/>
    <p:sldLayoutId id="2147483666" r:id="rId10"/>
    <p:sldLayoutId id="2147483681" r:id="rId11"/>
    <p:sldLayoutId id="2147483671" r:id="rId12"/>
    <p:sldLayoutId id="2147483652" r:id="rId13"/>
    <p:sldLayoutId id="2147483670" r:id="rId14"/>
    <p:sldLayoutId id="2147483653" r:id="rId15"/>
    <p:sldLayoutId id="2147483672" r:id="rId16"/>
    <p:sldLayoutId id="2147483673" r:id="rId17"/>
    <p:sldLayoutId id="2147483675" r:id="rId18"/>
    <p:sldLayoutId id="2147483676" r:id="rId19"/>
    <p:sldLayoutId id="2147483677" r:id="rId20"/>
    <p:sldLayoutId id="2147483678" r:id="rId21"/>
    <p:sldLayoutId id="2147483679" r:id="rId22"/>
    <p:sldLayoutId id="2147483680" r:id="rId23"/>
    <p:sldLayoutId id="2147483655" r:id="rId24"/>
    <p:sldLayoutId id="2147483654" r:id="rId25"/>
    <p:sldLayoutId id="2147483656" r:id="rId26"/>
    <p:sldLayoutId id="2147483657" r:id="rId27"/>
    <p:sldLayoutId id="2147483667" r:id="rId28"/>
    <p:sldLayoutId id="2147483668" r:id="rId2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package" Target="../embeddings/Microsoft_Word_Document2.docx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package" Target="../embeddings/Microsoft_Word_Document3.docx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package" Target="../embeddings/Microsoft_Word_Document4.docx"/><Relationship Id="rId7" Type="http://schemas.openxmlformats.org/officeDocument/2006/relationships/package" Target="../embeddings/Microsoft_Word_Document6.docx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emf"/><Relationship Id="rId5" Type="http://schemas.openxmlformats.org/officeDocument/2006/relationships/package" Target="../embeddings/Microsoft_Word_Document5.docx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076F1-8163-EB6F-16CB-3B957D63C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CBDAF-A542-030F-224C-CA884E2EB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Discrete-Event Simulation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E8A8FB-186A-FC3B-FB88-9C2326E7BB9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543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7E185-EC45-1FD6-B5FA-4543EEFC9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435F2-69F3-F79D-0592-FEE2BB0C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Motivation for 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E76CC-5C62-897F-88F0-FD4FE63B816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283369"/>
            <a:ext cx="10370190" cy="4644465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latin typeface="Calibri"/>
                <a:ea typeface="ＭＳ Ｐゴシック" charset="0"/>
                <a:cs typeface="Calibri"/>
              </a:rPr>
              <a:t>Markovian models can be analyzed and have their state-spaces completely explored when simple/small enough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Calibri"/>
                <a:ea typeface="ＭＳ Ｐゴシック" charset="0"/>
                <a:cs typeface="Calibri"/>
              </a:rPr>
              <a:t>When state spaces become too large, discrete event simulation is often a viable alternative.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Calibri"/>
                <a:ea typeface="ＭＳ Ｐゴシック" charset="0"/>
                <a:cs typeface="Calibri"/>
              </a:rPr>
              <a:t>Discrete-event simulation can be used to solve models with arbitrarily large state spaces, as long as the desired measure is not based on a </a:t>
            </a:r>
            <a:r>
              <a:rPr lang="ja-JP" altLang="en-US" sz="2400">
                <a:latin typeface="Calibri"/>
                <a:ea typeface="ＭＳ Ｐゴシック" charset="0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charset="0"/>
                <a:cs typeface="Calibri"/>
              </a:rPr>
              <a:t>rare event.</a:t>
            </a:r>
            <a:r>
              <a:rPr lang="ja-JP" altLang="en-US" sz="2400">
                <a:latin typeface="Calibri"/>
                <a:ea typeface="ＭＳ Ｐゴシック" charset="0"/>
                <a:cs typeface="Calibri"/>
              </a:rPr>
              <a:t>”</a:t>
            </a:r>
            <a:endParaRPr lang="en-US" altLang="ja-JP" sz="2400" dirty="0">
              <a:latin typeface="Calibri"/>
              <a:ea typeface="ＭＳ Ｐゴシック" charset="0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Calibri"/>
                <a:ea typeface="ＭＳ Ｐゴシック" charset="0"/>
                <a:cs typeface="Calibri"/>
              </a:rPr>
              <a:t>When </a:t>
            </a:r>
            <a:r>
              <a:rPr lang="ja-JP" altLang="en-US" sz="2400">
                <a:latin typeface="Calibri"/>
                <a:ea typeface="ＭＳ Ｐゴシック" charset="0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charset="0"/>
                <a:cs typeface="Calibri"/>
              </a:rPr>
              <a:t>rare events</a:t>
            </a:r>
            <a:r>
              <a:rPr lang="ja-JP" altLang="en-US" sz="2400">
                <a:latin typeface="Calibri"/>
                <a:ea typeface="ＭＳ Ｐゴシック" charset="0"/>
                <a:cs typeface="Calibri"/>
              </a:rPr>
              <a:t>”</a:t>
            </a:r>
            <a:r>
              <a:rPr lang="en-US" altLang="ja-JP" sz="2400" dirty="0">
                <a:latin typeface="Calibri"/>
                <a:ea typeface="ＭＳ Ｐゴシック" charset="0"/>
                <a:cs typeface="Calibri"/>
              </a:rPr>
              <a:t> are present, variance reduction techniques can sometimes be used.</a:t>
            </a:r>
            <a:endParaRPr lang="en-US" sz="2400" dirty="0">
              <a:latin typeface="Calibri"/>
              <a:ea typeface="ＭＳ Ｐゴシック" charset="0"/>
              <a:cs typeface="Calibri"/>
            </a:endParaRPr>
          </a:p>
          <a:p>
            <a:endParaRPr lang="en-US" sz="2400" dirty="0">
              <a:cs typeface="Courier New" panose="020703090202050204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2F2DE-E601-2569-03F6-2A684463074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077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099FD-F3DC-F8FE-1F5C-5F0758AA4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0A6B6-1340-03A3-FBE7-70E9221E2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libri"/>
                <a:ea typeface="ＭＳ Ｐゴシック" charset="0"/>
                <a:cs typeface="Calibri"/>
              </a:rPr>
              <a:t>Simulation as Model Experimentation</a:t>
            </a:r>
            <a:endParaRPr lang="en-US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AB3967-CD64-C3FF-C0EA-CD53FE486AC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283369"/>
            <a:ext cx="10370190" cy="4644465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>
                <a:latin typeface="Calibri"/>
                <a:ea typeface="ＭＳ Ｐゴシック" charset="0"/>
                <a:cs typeface="Calibri"/>
              </a:rPr>
              <a:t>State-based methods enumerate all possible states a system can be in, and then apply a numerical solution method on the generated state space.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Calibri"/>
                <a:ea typeface="ＭＳ Ｐゴシック" charset="0"/>
                <a:cs typeface="Calibri"/>
              </a:rPr>
              <a:t>Simulation generates one or more trajectories (possible behaviors from the high-level model) and collects statistics from these trajectories to estimate the desired performance/dependability measures.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Calibri"/>
                <a:ea typeface="ＭＳ Ｐゴシック" charset="0"/>
                <a:cs typeface="Calibri"/>
              </a:rPr>
              <a:t>Just how this trajectory is generated depends on the:</a:t>
            </a:r>
          </a:p>
          <a:p>
            <a:pPr lvl="1"/>
            <a:r>
              <a:rPr lang="en-US" dirty="0">
                <a:latin typeface="Calibri"/>
                <a:ea typeface="ＭＳ Ｐゴシック" charset="0"/>
                <a:cs typeface="Calibri"/>
              </a:rPr>
              <a:t>nature of the notion of state (continuous or discrete)</a:t>
            </a:r>
          </a:p>
          <a:p>
            <a:pPr lvl="1"/>
            <a:r>
              <a:rPr lang="en-US" dirty="0">
                <a:latin typeface="Calibri"/>
                <a:ea typeface="ＭＳ Ｐゴシック" charset="0"/>
                <a:cs typeface="Calibri"/>
              </a:rPr>
              <a:t>type of stochastic process (e.g., ergodic, reducible)</a:t>
            </a:r>
          </a:p>
          <a:p>
            <a:pPr lvl="1"/>
            <a:r>
              <a:rPr lang="en-US" dirty="0">
                <a:latin typeface="Calibri"/>
                <a:ea typeface="ＭＳ Ｐゴシック" charset="0"/>
                <a:cs typeface="Calibri"/>
              </a:rPr>
              <a:t>nature of the measure desired (transient or steady-state)</a:t>
            </a:r>
          </a:p>
          <a:p>
            <a:pPr lvl="1"/>
            <a:r>
              <a:rPr lang="en-US" dirty="0">
                <a:latin typeface="Calibri"/>
                <a:ea typeface="ＭＳ Ｐゴシック" charset="0"/>
                <a:cs typeface="Calibri"/>
              </a:rPr>
              <a:t>types of delay distributions considered (exponential or</a:t>
            </a:r>
            <a:endParaRPr lang="en-US" dirty="0">
              <a:cs typeface="Courier New" panose="020703090202050204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C8312-B002-7C58-8AA5-9340CD5D674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855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77870-4179-ECBC-7BF4-1B48C4752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D2BC7-3683-413F-0650-F09E7BAA2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View of Simulation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81023-1E8B-32E8-13E7-FD17E13E227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78519E3-03CE-52F2-7BFF-8A7ACA780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30650" y="941942"/>
            <a:ext cx="4330700" cy="16383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3A9B59-81CA-432C-193A-E57522C743FA}"/>
              </a:ext>
            </a:extLst>
          </p:cNvPr>
          <p:cNvSpPr txBox="1"/>
          <p:nvPr/>
        </p:nvSpPr>
        <p:spPr>
          <a:xfrm>
            <a:off x="4210050" y="1068942"/>
            <a:ext cx="3756407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Model expressed in terms of</a:t>
            </a:r>
          </a:p>
          <a:p>
            <a:r>
              <a:rPr lang="en-US" sz="2400"/>
              <a:t>rules for state modification</a:t>
            </a:r>
          </a:p>
          <a:p>
            <a:r>
              <a:rPr lang="en-US" sz="2400"/>
              <a:t>as function of time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71F9F3FE-C20E-8A15-50EB-3B848FEBF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36850" y="1419045"/>
            <a:ext cx="1193800" cy="6978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AB94B391-9343-31E9-DAA7-63EC5C36F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61350" y="1393645"/>
            <a:ext cx="1193800" cy="69782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FAA665-DF20-59D4-3605-562FA2A5FB42}"/>
              </a:ext>
            </a:extLst>
          </p:cNvPr>
          <p:cNvSpPr txBox="1"/>
          <p:nvPr/>
        </p:nvSpPr>
        <p:spPr>
          <a:xfrm>
            <a:off x="1813552" y="2294670"/>
            <a:ext cx="21170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“input models”, e.g., </a:t>
            </a:r>
          </a:p>
          <a:p>
            <a:r>
              <a:rPr lang="en-US"/>
              <a:t>Poisson arrivals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8978BB-7439-AA97-83B3-B01CDCCB4323}"/>
              </a:ext>
            </a:extLst>
          </p:cNvPr>
          <p:cNvSpPr txBox="1"/>
          <p:nvPr/>
        </p:nvSpPr>
        <p:spPr>
          <a:xfrm>
            <a:off x="8396601" y="2091470"/>
            <a:ext cx="198624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Output </a:t>
            </a:r>
          </a:p>
          <a:p>
            <a:r>
              <a:rPr lang="en-US"/>
              <a:t> - gives functional </a:t>
            </a:r>
          </a:p>
          <a:p>
            <a:r>
              <a:rPr lang="en-US"/>
              <a:t>   behavior, and/or</a:t>
            </a:r>
          </a:p>
          <a:p>
            <a:r>
              <a:rPr lang="en-US"/>
              <a:t> - reflects unknown </a:t>
            </a:r>
          </a:p>
          <a:p>
            <a:r>
              <a:rPr lang="en-US"/>
              <a:t>    probability</a:t>
            </a:r>
          </a:p>
          <a:p>
            <a:r>
              <a:rPr lang="en-US"/>
              <a:t>    distributions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D38BE72-B80F-D3A4-2F6E-A2EEE71C0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2520950" y="3133545"/>
            <a:ext cx="0" cy="69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7D01E6E-60AF-C359-755F-D2E6EB119B20}"/>
              </a:ext>
            </a:extLst>
          </p:cNvPr>
          <p:cNvSpPr txBox="1"/>
          <p:nvPr/>
        </p:nvSpPr>
        <p:spPr>
          <a:xfrm>
            <a:off x="1729884" y="3882170"/>
            <a:ext cx="24801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Models best based on</a:t>
            </a:r>
          </a:p>
          <a:p>
            <a:r>
              <a:rPr lang="en-US"/>
              <a:t>observed input behavior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D943B36-C4E9-46CE-16E4-1FABB44BE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6102350" y="2784295"/>
            <a:ext cx="0" cy="69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F1FB18A-0F1A-29F0-9B5D-21DAA6CDECC8}"/>
              </a:ext>
            </a:extLst>
          </p:cNvPr>
          <p:cNvSpPr txBox="1"/>
          <p:nvPr/>
        </p:nvSpPr>
        <p:spPr>
          <a:xfrm>
            <a:off x="4519367" y="3576695"/>
            <a:ext cx="31906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Rules based on understanding</a:t>
            </a:r>
          </a:p>
          <a:p>
            <a:r>
              <a:rPr lang="en-US"/>
              <a:t>of system</a:t>
            </a:r>
          </a:p>
          <a:p>
            <a:endParaRPr lang="en-US"/>
          </a:p>
          <a:p>
            <a:r>
              <a:rPr lang="en-US"/>
              <a:t>Best to have model validated by</a:t>
            </a:r>
          </a:p>
          <a:p>
            <a:r>
              <a:rPr lang="en-US"/>
              <a:t>domain expert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C46C1A4-527F-2475-77C5-84A52586E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9112250" y="4179251"/>
            <a:ext cx="0" cy="698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4B9F4D3-CEBD-FA86-D930-C6D81DAA4909}"/>
              </a:ext>
            </a:extLst>
          </p:cNvPr>
          <p:cNvSpPr txBox="1"/>
          <p:nvPr/>
        </p:nvSpPr>
        <p:spPr>
          <a:xfrm>
            <a:off x="7756874" y="5032374"/>
            <a:ext cx="268535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Perform statistical analysis</a:t>
            </a:r>
          </a:p>
          <a:p>
            <a:r>
              <a:rPr lang="en-US"/>
              <a:t>to estimate means and</a:t>
            </a:r>
          </a:p>
          <a:p>
            <a:r>
              <a:rPr lang="en-US"/>
              <a:t>variances of unknown</a:t>
            </a:r>
          </a:p>
          <a:p>
            <a:r>
              <a:rPr lang="en-US"/>
              <a:t>distributions</a:t>
            </a:r>
          </a:p>
        </p:txBody>
      </p:sp>
    </p:spTree>
    <p:extLst>
      <p:ext uri="{BB962C8B-B14F-4D97-AF65-F5344CB8AC3E}">
        <p14:creationId xmlns:p14="http://schemas.microsoft.com/office/powerpoint/2010/main" val="248912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C420C-58C3-4E2F-1896-BBECD6B8F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20729-3715-4A36-D9A6-D4D3DEB9E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Event View of 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783000-556D-6F2A-AFA9-CE6984BF8F0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283369"/>
            <a:ext cx="10370190" cy="4644465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Key concepts</a:t>
            </a:r>
          </a:p>
          <a:p>
            <a:pPr lvl="2"/>
            <a:r>
              <a:rPr lang="en-US" dirty="0"/>
              <a:t>Event specifying what/where/when to do</a:t>
            </a:r>
          </a:p>
          <a:p>
            <a:pPr lvl="2"/>
            <a:r>
              <a:rPr lang="en-US" dirty="0"/>
              <a:t>Objects where activities occur</a:t>
            </a:r>
          </a:p>
          <a:p>
            <a:pPr lvl="2"/>
            <a:r>
              <a:rPr lang="en-US" dirty="0"/>
              <a:t>Event processing logic</a:t>
            </a:r>
          </a:p>
          <a:p>
            <a:pPr lvl="3"/>
            <a:r>
              <a:rPr lang="en-US" dirty="0"/>
              <a:t>Changes state</a:t>
            </a:r>
          </a:p>
          <a:p>
            <a:pPr lvl="3"/>
            <a:r>
              <a:rPr lang="en-US" dirty="0"/>
              <a:t>Schedules future events</a:t>
            </a:r>
          </a:p>
          <a:p>
            <a:pPr lvl="2"/>
            <a:r>
              <a:rPr lang="en-US" dirty="0"/>
              <a:t>Event list</a:t>
            </a:r>
          </a:p>
          <a:p>
            <a:pPr lvl="3"/>
            <a:r>
              <a:rPr lang="en-US" dirty="0"/>
              <a:t>Data structure supporting efficient</a:t>
            </a:r>
          </a:p>
          <a:p>
            <a:pPr lvl="4"/>
            <a:r>
              <a:rPr lang="en-US" dirty="0"/>
              <a:t>Insertion of new events</a:t>
            </a:r>
          </a:p>
          <a:p>
            <a:pPr lvl="4"/>
            <a:r>
              <a:rPr lang="en-US" dirty="0"/>
              <a:t>Removal of event with least time-stamp</a:t>
            </a:r>
          </a:p>
          <a:p>
            <a:pPr lvl="4"/>
            <a:r>
              <a:rPr lang="en-US" dirty="0"/>
              <a:t>Deletion of events</a:t>
            </a:r>
          </a:p>
          <a:p>
            <a:pPr lvl="2"/>
            <a:r>
              <a:rPr lang="en-US" dirty="0"/>
              <a:t>Random Number Generation</a:t>
            </a:r>
          </a:p>
          <a:p>
            <a:endParaRPr lang="en-US" sz="2400" dirty="0"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2B28CF-DEE6-80F9-388B-D3EB7FA17CC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484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F513B-37EB-05C0-579F-3B0947F5E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09815-CA89-CD07-F94D-B7189B572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Event List data structure in python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01C2CE-3D5B-BBA9-C53D-6D801722C2B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283369"/>
            <a:ext cx="10370190" cy="4644465"/>
          </a:xfrm>
        </p:spPr>
        <p:txBody>
          <a:bodyPr>
            <a:normAutofit/>
          </a:bodyPr>
          <a:lstStyle/>
          <a:p>
            <a:r>
              <a:rPr lang="en-US" sz="2400" dirty="0"/>
              <a:t>Sorted list of events</a:t>
            </a:r>
          </a:p>
          <a:p>
            <a:pPr lvl="1"/>
            <a:r>
              <a:rPr lang="en-US" sz="2400" dirty="0"/>
              <a:t>Get minimum event in O(1) time, insertion is O(N)</a:t>
            </a:r>
          </a:p>
          <a:p>
            <a:r>
              <a:rPr lang="en-US" sz="2400" dirty="0"/>
              <a:t>Splay-tree</a:t>
            </a:r>
          </a:p>
          <a:p>
            <a:pPr lvl="2"/>
            <a:r>
              <a:rPr lang="en-US" dirty="0"/>
              <a:t>All operations are O(log N)</a:t>
            </a:r>
          </a:p>
          <a:p>
            <a:pPr indent="-228600"/>
            <a:r>
              <a:rPr lang="en-US" sz="2400" dirty="0"/>
              <a:t>Calendar queue</a:t>
            </a:r>
          </a:p>
          <a:p>
            <a:pPr lvl="2"/>
            <a:r>
              <a:rPr lang="en-US" dirty="0"/>
              <a:t>With right parameters, O(1) operations</a:t>
            </a:r>
          </a:p>
          <a:p>
            <a:pPr lvl="3"/>
            <a:r>
              <a:rPr lang="en-US" dirty="0"/>
              <a:t>Degrades with wrong parameters</a:t>
            </a:r>
          </a:p>
          <a:p>
            <a:pPr indent="-228600"/>
            <a:r>
              <a:rPr lang="en-US" sz="2400" dirty="0"/>
              <a:t>Binary heap</a:t>
            </a:r>
          </a:p>
          <a:p>
            <a:endParaRPr lang="en-US" sz="2400" dirty="0"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E674-525F-9AAC-5F20-FBE7524A3B6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CC950A0-375E-A576-CEED-EB0CEA0643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482128"/>
              </p:ext>
            </p:extLst>
          </p:nvPr>
        </p:nvGraphicFramePr>
        <p:xfrm>
          <a:off x="1169347" y="4568641"/>
          <a:ext cx="965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2" imgW="965200" imgH="609600" progId="Word.Document.12">
                  <p:embed/>
                </p:oleObj>
              </mc:Choice>
              <mc:Fallback>
                <p:oleObj name="Document" showAsIcon="1" r:id="rId2" imgW="965200" imgH="609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69347" y="4568641"/>
                        <a:ext cx="965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1632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95705-F138-C3DE-1C14-40E4C6F35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F1777-2B8D-18C2-ABA2-4861E85E9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Event List data structures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94BFB-D56F-CE8F-9AA0-76CBB297AE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283369"/>
            <a:ext cx="10370190" cy="4181765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Basic idea is binary min-heap, implemented in python with </a:t>
            </a:r>
            <a:r>
              <a:rPr lang="en-US" sz="2400" dirty="0" err="1"/>
              <a:t>heapq</a:t>
            </a:r>
            <a:endParaRPr lang="en-US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Constant time identification of event with least time-stamp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Logarithmic time cost for inserting event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Maintaining ‘heap property’ </a:t>
            </a:r>
          </a:p>
          <a:p>
            <a:pPr lvl="1"/>
            <a:r>
              <a:rPr lang="en-US" dirty="0"/>
              <a:t>Key of parent node always no smaller than key of child node</a:t>
            </a:r>
          </a:p>
          <a:p>
            <a:endParaRPr lang="en-US" sz="2400" dirty="0"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57B26-FD6B-F8D6-9C3B-625DC60F44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F0338FF-719B-2427-F060-56FB17F196B8}"/>
              </a:ext>
            </a:extLst>
          </p:cNvPr>
          <p:cNvGrpSpPr/>
          <p:nvPr/>
        </p:nvGrpSpPr>
        <p:grpSpPr>
          <a:xfrm>
            <a:off x="3655533" y="3646295"/>
            <a:ext cx="3238500" cy="1928336"/>
            <a:chOff x="2730500" y="4102100"/>
            <a:chExt cx="3238500" cy="192833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42A39DC-F7F4-925E-61E5-259A08961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330700" y="4102100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0D47782-59BE-17D9-DB3E-AC8C4101EB8C}"/>
                </a:ext>
              </a:extLst>
            </p:cNvPr>
            <p:cNvSpPr txBox="1"/>
            <p:nvPr/>
          </p:nvSpPr>
          <p:spPr>
            <a:xfrm>
              <a:off x="4406454" y="4126468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17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74BA77-276F-E285-D77C-8E447B880A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365500" y="4851400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D768A9F-0758-76C1-2CA6-15C40E81DA4B}"/>
                </a:ext>
              </a:extLst>
            </p:cNvPr>
            <p:cNvSpPr txBox="1"/>
            <p:nvPr/>
          </p:nvSpPr>
          <p:spPr>
            <a:xfrm>
              <a:off x="3441254" y="4875768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32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4056BEB-DDDC-422A-FBFC-185B98C2E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397500" y="4863068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9789CE2-0720-B81A-F103-94F5FF9BDD74}"/>
                </a:ext>
              </a:extLst>
            </p:cNvPr>
            <p:cNvSpPr txBox="1"/>
            <p:nvPr/>
          </p:nvSpPr>
          <p:spPr>
            <a:xfrm>
              <a:off x="5473254" y="4887436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57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FA45373-F0AA-8C48-324A-23A558201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730500" y="5626100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2DD6935-0556-5F6C-EBBD-C98FFEC76427}"/>
                </a:ext>
              </a:extLst>
            </p:cNvPr>
            <p:cNvSpPr txBox="1"/>
            <p:nvPr/>
          </p:nvSpPr>
          <p:spPr>
            <a:xfrm>
              <a:off x="2806254" y="5650468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37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1A0FE97-04B5-1EC2-7907-3DB367473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778473" y="5626100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CC6777B-81CC-B148-F910-9B66991C90D1}"/>
                </a:ext>
              </a:extLst>
            </p:cNvPr>
            <p:cNvSpPr txBox="1"/>
            <p:nvPr/>
          </p:nvSpPr>
          <p:spPr>
            <a:xfrm>
              <a:off x="3854227" y="5650468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41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43A52AC-66BA-B32D-7139-C099E1FB87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837808" y="5636736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FA1F8F-1634-D41E-C7BD-921F63BFC693}"/>
                </a:ext>
              </a:extLst>
            </p:cNvPr>
            <p:cNvSpPr txBox="1"/>
            <p:nvPr/>
          </p:nvSpPr>
          <p:spPr>
            <a:xfrm>
              <a:off x="4913562" y="5661104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64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E6517DA-1ED9-E125-8123-C6EB90128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7" idx="2"/>
              <a:endCxn id="8" idx="0"/>
            </p:cNvCxnSpPr>
            <p:nvPr/>
          </p:nvCxnSpPr>
          <p:spPr>
            <a:xfrm flipH="1">
              <a:off x="3651250" y="4495800"/>
              <a:ext cx="964531" cy="3556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A6C71E1-E00E-AEBB-3129-5598835E22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7" idx="2"/>
              <a:endCxn id="10" idx="0"/>
            </p:cNvCxnSpPr>
            <p:nvPr/>
          </p:nvCxnSpPr>
          <p:spPr>
            <a:xfrm>
              <a:off x="4615781" y="4495800"/>
              <a:ext cx="1067469" cy="3672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87A159B-8596-5000-B916-B5673FDA40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endCxn id="13" idx="0"/>
            </p:cNvCxnSpPr>
            <p:nvPr/>
          </p:nvCxnSpPr>
          <p:spPr>
            <a:xfrm flipH="1">
              <a:off x="3015581" y="5245100"/>
              <a:ext cx="679451" cy="4053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99849DC-36FB-0B9E-A7C7-40B2BE720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 flipV="1">
              <a:off x="3663950" y="5268436"/>
              <a:ext cx="412973" cy="34496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8A06B1B-00A8-0B34-5D0F-0EE47BDA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endCxn id="11" idx="2"/>
            </p:cNvCxnSpPr>
            <p:nvPr/>
          </p:nvCxnSpPr>
          <p:spPr>
            <a:xfrm flipV="1">
              <a:off x="5120049" y="5256768"/>
              <a:ext cx="562532" cy="3799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93201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98DDE-75B4-8807-0307-4E3482A44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DD041-C8A7-08D0-7FDA-AE6642275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Event List data structures : Add Element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D8CDFA-F1A8-A77D-211B-224E93638C3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8104" y="1013634"/>
            <a:ext cx="10370190" cy="4181765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Adding element</a:t>
            </a:r>
          </a:p>
          <a:p>
            <a:pPr lvl="1"/>
            <a:r>
              <a:rPr lang="en-US" sz="2400" dirty="0"/>
              <a:t>Put new element in ‘last place’, then swap child and parent towards root to maintain heap property</a:t>
            </a:r>
          </a:p>
          <a:p>
            <a:endParaRPr lang="en-US" sz="2400" dirty="0"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03A228-5DB9-4C8B-CFE2-0C988A2C33A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A81A387-A140-6F4F-5BA3-D6888C41B3C9}"/>
              </a:ext>
            </a:extLst>
          </p:cNvPr>
          <p:cNvGrpSpPr/>
          <p:nvPr/>
        </p:nvGrpSpPr>
        <p:grpSpPr>
          <a:xfrm>
            <a:off x="2813932" y="2477386"/>
            <a:ext cx="6893594" cy="3447314"/>
            <a:chOff x="376382" y="2451100"/>
            <a:chExt cx="8153623" cy="4201636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FFBF508-17E9-89B4-620E-533DB23D09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976582" y="2451100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683820-4FA4-149A-2B1C-FEF22808C69F}"/>
                </a:ext>
              </a:extLst>
            </p:cNvPr>
            <p:cNvSpPr txBox="1"/>
            <p:nvPr/>
          </p:nvSpPr>
          <p:spPr>
            <a:xfrm>
              <a:off x="2052336" y="2475468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17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9CF6562-F543-CAEA-2783-ED4D459160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11382" y="3200400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B8E2245-DD57-0638-2C90-1A13D5793B0F}"/>
                </a:ext>
              </a:extLst>
            </p:cNvPr>
            <p:cNvSpPr txBox="1"/>
            <p:nvPr/>
          </p:nvSpPr>
          <p:spPr>
            <a:xfrm>
              <a:off x="1087136" y="3224768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32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44C31E1-F202-349B-BA5B-FA8D3B75BD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043382" y="3212068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E59EB2C-5C93-5719-89D7-F56B32342684}"/>
                </a:ext>
              </a:extLst>
            </p:cNvPr>
            <p:cNvSpPr txBox="1"/>
            <p:nvPr/>
          </p:nvSpPr>
          <p:spPr>
            <a:xfrm>
              <a:off x="3119136" y="3236436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57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0B47360-CFD4-5AB9-E318-4069E2024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76382" y="3975100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F893367-F252-E9B5-F4B1-92D3DF05D057}"/>
                </a:ext>
              </a:extLst>
            </p:cNvPr>
            <p:cNvSpPr txBox="1"/>
            <p:nvPr/>
          </p:nvSpPr>
          <p:spPr>
            <a:xfrm>
              <a:off x="452136" y="3999468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37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3E30D4C-AF07-83BE-3E3C-F39A53679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424355" y="3975100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CCED86E-76FF-A01E-826C-A9FB7467F965}"/>
                </a:ext>
              </a:extLst>
            </p:cNvPr>
            <p:cNvSpPr txBox="1"/>
            <p:nvPr/>
          </p:nvSpPr>
          <p:spPr>
            <a:xfrm>
              <a:off x="1500109" y="3999468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41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08189CB-834C-9340-C43B-2812847D16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483690" y="3985736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F515333-75B4-6CF4-05C1-387937109E33}"/>
                </a:ext>
              </a:extLst>
            </p:cNvPr>
            <p:cNvSpPr txBox="1"/>
            <p:nvPr/>
          </p:nvSpPr>
          <p:spPr>
            <a:xfrm>
              <a:off x="2559444" y="4010104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64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3DE887A-110D-68E6-B872-BAC84CD328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25" idx="2"/>
              <a:endCxn id="26" idx="0"/>
            </p:cNvCxnSpPr>
            <p:nvPr/>
          </p:nvCxnSpPr>
          <p:spPr>
            <a:xfrm flipH="1">
              <a:off x="1297132" y="2844800"/>
              <a:ext cx="964531" cy="3556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4496E26-D9C6-138E-D420-C1C1748CF7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25" idx="2"/>
              <a:endCxn id="28" idx="0"/>
            </p:cNvCxnSpPr>
            <p:nvPr/>
          </p:nvCxnSpPr>
          <p:spPr>
            <a:xfrm>
              <a:off x="2261663" y="2844800"/>
              <a:ext cx="1067469" cy="3672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AF5D29B-7AFB-A0EC-6427-184113138E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endCxn id="31" idx="0"/>
            </p:cNvCxnSpPr>
            <p:nvPr/>
          </p:nvCxnSpPr>
          <p:spPr>
            <a:xfrm flipH="1">
              <a:off x="661463" y="3594100"/>
              <a:ext cx="679451" cy="4053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35C2A85-634A-CD3E-2538-942725376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 flipV="1">
              <a:off x="1309832" y="3617436"/>
              <a:ext cx="412973" cy="34496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29D9596-D0F2-437C-ECFC-9A9EAB5BC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endCxn id="29" idx="2"/>
            </p:cNvCxnSpPr>
            <p:nvPr/>
          </p:nvCxnSpPr>
          <p:spPr>
            <a:xfrm flipV="1">
              <a:off x="2765931" y="3605768"/>
              <a:ext cx="562532" cy="3799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D1F793A-9660-02F7-D00C-D899276F18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411682" y="3972004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5527E09-C650-A816-1F7F-C93D4D436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 flipV="1">
              <a:off x="3273714" y="3594100"/>
              <a:ext cx="412973" cy="34496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CBF193A-3AF4-26D3-3704-2DC4A3A15DAE}"/>
                </a:ext>
              </a:extLst>
            </p:cNvPr>
            <p:cNvSpPr txBox="1"/>
            <p:nvPr/>
          </p:nvSpPr>
          <p:spPr>
            <a:xfrm>
              <a:off x="3537790" y="4010104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5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77B48B0C-6FEE-57B8-47BA-D1AD04D076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>
              <a:off x="4178300" y="3236436"/>
              <a:ext cx="7493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1EDF5EC-5DE3-37ED-E492-B75159ED38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523405" y="2602468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4B5539D-89CA-53DB-689C-F8DBA2695DF6}"/>
                </a:ext>
              </a:extLst>
            </p:cNvPr>
            <p:cNvSpPr txBox="1"/>
            <p:nvPr/>
          </p:nvSpPr>
          <p:spPr>
            <a:xfrm>
              <a:off x="6599159" y="2626836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17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503B190-30BC-1628-198B-6188260A35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558205" y="3351768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BB80EC8-0345-2F74-2EF4-5489B3AD34D1}"/>
                </a:ext>
              </a:extLst>
            </p:cNvPr>
            <p:cNvSpPr txBox="1"/>
            <p:nvPr/>
          </p:nvSpPr>
          <p:spPr>
            <a:xfrm>
              <a:off x="5633959" y="3376136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32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0E4E14B-E561-FCC3-1DA4-29434D9BF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590205" y="3363436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BB5DA4F-8220-0BC1-E691-954F5DA94CBA}"/>
                </a:ext>
              </a:extLst>
            </p:cNvPr>
            <p:cNvSpPr txBox="1"/>
            <p:nvPr/>
          </p:nvSpPr>
          <p:spPr>
            <a:xfrm>
              <a:off x="7716759" y="3387804"/>
              <a:ext cx="301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A72066A-CE5C-8DED-1714-8139E308C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923205" y="4126468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325BAA1-7CF2-F89D-57DC-6FCF5246A347}"/>
                </a:ext>
              </a:extLst>
            </p:cNvPr>
            <p:cNvSpPr txBox="1"/>
            <p:nvPr/>
          </p:nvSpPr>
          <p:spPr>
            <a:xfrm>
              <a:off x="4998959" y="4150836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37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ED272BF-A250-A631-6472-BA83750C0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971178" y="4126468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17D6B0C-4E74-F82B-F148-317BB6BC4222}"/>
                </a:ext>
              </a:extLst>
            </p:cNvPr>
            <p:cNvSpPr txBox="1"/>
            <p:nvPr/>
          </p:nvSpPr>
          <p:spPr>
            <a:xfrm>
              <a:off x="6046932" y="4150836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41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48C3FE0-F49C-4089-A55C-8DA5A3635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30513" y="4137104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4BBE782-39BB-853A-8842-883FCDDC4C46}"/>
                </a:ext>
              </a:extLst>
            </p:cNvPr>
            <p:cNvSpPr txBox="1"/>
            <p:nvPr/>
          </p:nvSpPr>
          <p:spPr>
            <a:xfrm>
              <a:off x="7106267" y="4161472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64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BDF1BB7-763A-23E9-3E5B-1CF2987B8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46" idx="2"/>
              <a:endCxn id="47" idx="0"/>
            </p:cNvCxnSpPr>
            <p:nvPr/>
          </p:nvCxnSpPr>
          <p:spPr>
            <a:xfrm flipH="1">
              <a:off x="5843955" y="2996168"/>
              <a:ext cx="964531" cy="3556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2D36390A-5AE3-F4BB-77BE-5EDBCBC2F5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46" idx="2"/>
              <a:endCxn id="49" idx="0"/>
            </p:cNvCxnSpPr>
            <p:nvPr/>
          </p:nvCxnSpPr>
          <p:spPr>
            <a:xfrm>
              <a:off x="6808486" y="2996168"/>
              <a:ext cx="1067469" cy="3672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E817200-4769-CD78-4D28-EF5725CAA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endCxn id="52" idx="0"/>
            </p:cNvCxnSpPr>
            <p:nvPr/>
          </p:nvCxnSpPr>
          <p:spPr>
            <a:xfrm flipH="1">
              <a:off x="5208286" y="3745468"/>
              <a:ext cx="679451" cy="4053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9FC90FE1-AC96-3B03-190E-72D2C5767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 flipV="1">
              <a:off x="5856655" y="3768804"/>
              <a:ext cx="412973" cy="34496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58BB8AF-FDA7-74B9-423A-D821242E17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endCxn id="50" idx="2"/>
            </p:cNvCxnSpPr>
            <p:nvPr/>
          </p:nvCxnSpPr>
          <p:spPr>
            <a:xfrm flipV="1">
              <a:off x="7363554" y="3757136"/>
              <a:ext cx="504035" cy="3799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596F6D4-4516-E98B-DBF4-4ADFC30FBA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58505" y="4123372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829BC24-A963-500F-44DF-C3B345729F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 flipV="1">
              <a:off x="7820537" y="3745468"/>
              <a:ext cx="412973" cy="34496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EDAE5FA-3675-BBAA-E746-5DCC6160AADA}"/>
                </a:ext>
              </a:extLst>
            </p:cNvPr>
            <p:cNvSpPr txBox="1"/>
            <p:nvPr/>
          </p:nvSpPr>
          <p:spPr>
            <a:xfrm>
              <a:off x="8084613" y="4161472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57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A7EB7B6F-C014-D745-0B46-4125ED690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>
              <a:off x="4356101" y="4749800"/>
              <a:ext cx="1277858" cy="5461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115CDE8-1E98-151E-B220-0BC8489D3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034178" y="4724400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EF1B26B-007B-BF9B-B409-535D07EDBFBD}"/>
                </a:ext>
              </a:extLst>
            </p:cNvPr>
            <p:cNvSpPr txBox="1"/>
            <p:nvPr/>
          </p:nvSpPr>
          <p:spPr>
            <a:xfrm>
              <a:off x="2109932" y="4748768"/>
              <a:ext cx="4060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  5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642F2071-DB75-A0D1-3B43-203EB2280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68978" y="5473700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1CB02D2-DD65-3016-4F50-8DD2209BB5C1}"/>
                </a:ext>
              </a:extLst>
            </p:cNvPr>
            <p:cNvSpPr txBox="1"/>
            <p:nvPr/>
          </p:nvSpPr>
          <p:spPr>
            <a:xfrm>
              <a:off x="1144732" y="5498068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32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2883803E-0A70-A2EE-437D-33B98B6F89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100978" y="5485368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E9F505A-824C-C46A-1A4D-EAEC1343302E}"/>
                </a:ext>
              </a:extLst>
            </p:cNvPr>
            <p:cNvSpPr txBox="1"/>
            <p:nvPr/>
          </p:nvSpPr>
          <p:spPr>
            <a:xfrm>
              <a:off x="3227532" y="5509736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17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0C85DB1-70CA-37E5-A3BC-9069B26FF8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33978" y="6248400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31483CD-2611-B1F6-94BE-54A18F41EFC4}"/>
                </a:ext>
              </a:extLst>
            </p:cNvPr>
            <p:cNvSpPr txBox="1"/>
            <p:nvPr/>
          </p:nvSpPr>
          <p:spPr>
            <a:xfrm>
              <a:off x="509732" y="6272768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37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6B7ECE38-A4C9-6204-2EBC-3F51486F9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481951" y="6248400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3144F7A-88FD-969B-F4A3-71DCCEDDF73D}"/>
                </a:ext>
              </a:extLst>
            </p:cNvPr>
            <p:cNvSpPr txBox="1"/>
            <p:nvPr/>
          </p:nvSpPr>
          <p:spPr>
            <a:xfrm>
              <a:off x="1557705" y="6272768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41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B334E80-CC38-25CB-3E7D-0CC05623EB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541286" y="6259036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4C3C83C-3F96-054C-6FDB-8A01B8717AD7}"/>
                </a:ext>
              </a:extLst>
            </p:cNvPr>
            <p:cNvSpPr txBox="1"/>
            <p:nvPr/>
          </p:nvSpPr>
          <p:spPr>
            <a:xfrm>
              <a:off x="2617040" y="6283404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64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67E4A049-AACE-0762-376B-5559220B4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67" idx="2"/>
              <a:endCxn id="68" idx="0"/>
            </p:cNvCxnSpPr>
            <p:nvPr/>
          </p:nvCxnSpPr>
          <p:spPr>
            <a:xfrm flipH="1">
              <a:off x="1354728" y="5118100"/>
              <a:ext cx="958220" cy="35560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EA4296B-6C41-2614-5B4D-351597EC3E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67" idx="2"/>
              <a:endCxn id="70" idx="0"/>
            </p:cNvCxnSpPr>
            <p:nvPr/>
          </p:nvCxnSpPr>
          <p:spPr>
            <a:xfrm>
              <a:off x="2312948" y="5118100"/>
              <a:ext cx="1073780" cy="3672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D62C8C7-778C-A2C6-7DE4-D80346A731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endCxn id="73" idx="0"/>
            </p:cNvCxnSpPr>
            <p:nvPr/>
          </p:nvCxnSpPr>
          <p:spPr>
            <a:xfrm flipH="1">
              <a:off x="719059" y="5867400"/>
              <a:ext cx="679451" cy="4053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2C8568F5-BA9B-D762-EB4C-E74D668804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 flipV="1">
              <a:off x="1367428" y="5890736"/>
              <a:ext cx="412973" cy="34496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10DBA69-AA7B-4E8A-F30E-2E1C8033A2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endCxn id="71" idx="2"/>
            </p:cNvCxnSpPr>
            <p:nvPr/>
          </p:nvCxnSpPr>
          <p:spPr>
            <a:xfrm flipV="1">
              <a:off x="2874327" y="5879068"/>
              <a:ext cx="562532" cy="3799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780636F-28BB-A572-8642-EAA2B813F6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469278" y="6245304"/>
              <a:ext cx="571500" cy="393700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5D74AAD1-F8DC-02EA-BDC0-C70B5E7B8D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 flipV="1">
              <a:off x="3331310" y="5867400"/>
              <a:ext cx="412973" cy="34496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11828DF-CC2D-FFEB-359D-7EB4F8C44FF0}"/>
                </a:ext>
              </a:extLst>
            </p:cNvPr>
            <p:cNvSpPr txBox="1"/>
            <p:nvPr/>
          </p:nvSpPr>
          <p:spPr>
            <a:xfrm>
              <a:off x="3595386" y="6283404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57</a:t>
              </a: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61EB6A2-BCF2-D603-5333-86DCB8E33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145670" y="3757136"/>
              <a:ext cx="1053615" cy="84713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6544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CF291-2212-118D-8AC7-22570638A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F2E0C-39EC-8E28-023E-12202D0B3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Event List data structures : Remove Least Element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4A84A-AF1A-7BC8-0811-6CBB21BF912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8104" y="1013634"/>
            <a:ext cx="10370190" cy="4181765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Removing front element</a:t>
            </a:r>
          </a:p>
          <a:p>
            <a:pPr lvl="1"/>
            <a:r>
              <a:rPr lang="en-US" dirty="0"/>
              <a:t>Take last item from heap, move smaller children up to maintain heap property</a:t>
            </a:r>
          </a:p>
          <a:p>
            <a:pPr lvl="1"/>
            <a:r>
              <a:rPr lang="en-US" dirty="0"/>
              <a:t>Insert formerly last item from heap</a:t>
            </a:r>
          </a:p>
          <a:p>
            <a:endParaRPr lang="en-US" sz="2400" dirty="0"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CB7BD-C351-E70E-8B44-69CAD08163E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6D0448E-323A-3369-5FE8-41CEC6DDC30F}"/>
              </a:ext>
            </a:extLst>
          </p:cNvPr>
          <p:cNvGrpSpPr/>
          <p:nvPr/>
        </p:nvGrpSpPr>
        <p:grpSpPr>
          <a:xfrm>
            <a:off x="1557039" y="2211571"/>
            <a:ext cx="8329468" cy="3896537"/>
            <a:chOff x="281132" y="2602468"/>
            <a:chExt cx="8648228" cy="4090432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38A1DFD-99EC-8945-1AB6-0AC377F71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V="1">
              <a:off x="3012078" y="3363436"/>
              <a:ext cx="303200" cy="2436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8C69A7C-503C-D01B-5956-B2D5B166FDF9}"/>
                </a:ext>
              </a:extLst>
            </p:cNvPr>
            <p:cNvGrpSpPr/>
            <p:nvPr/>
          </p:nvGrpSpPr>
          <p:grpSpPr>
            <a:xfrm>
              <a:off x="3269984" y="2630286"/>
              <a:ext cx="2531694" cy="1653369"/>
              <a:chOff x="4923205" y="2602468"/>
              <a:chExt cx="3238500" cy="1917700"/>
            </a:xfrm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BCF3EAB7-529F-A012-5CC1-AD9FA5E2182A}"/>
                  </a:ext>
                </a:extLst>
              </p:cNvPr>
              <p:cNvSpPr/>
              <p:nvPr/>
            </p:nvSpPr>
            <p:spPr>
              <a:xfrm>
                <a:off x="6523405" y="2602468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AF161701-98F4-D515-49C4-083C2A806AED}"/>
                  </a:ext>
                </a:extLst>
              </p:cNvPr>
              <p:cNvSpPr/>
              <p:nvPr/>
            </p:nvSpPr>
            <p:spPr>
              <a:xfrm>
                <a:off x="5558205" y="3351768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6B41FC41-CC22-AF25-B511-3D2F69B5FFA1}"/>
                  </a:ext>
                </a:extLst>
              </p:cNvPr>
              <p:cNvSpPr txBox="1"/>
              <p:nvPr/>
            </p:nvSpPr>
            <p:spPr>
              <a:xfrm>
                <a:off x="6599159" y="2634735"/>
                <a:ext cx="469021" cy="3569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32</a:t>
                </a:r>
              </a:p>
            </p:txBody>
          </p:sp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CACDE590-B7D1-547D-B5B5-EA9FBACB1926}"/>
                  </a:ext>
                </a:extLst>
              </p:cNvPr>
              <p:cNvSpPr/>
              <p:nvPr/>
            </p:nvSpPr>
            <p:spPr>
              <a:xfrm>
                <a:off x="7590205" y="3363436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058A4CBE-D3B3-EFDA-77D6-8C8ED15129E4}"/>
                  </a:ext>
                </a:extLst>
              </p:cNvPr>
              <p:cNvSpPr txBox="1"/>
              <p:nvPr/>
            </p:nvSpPr>
            <p:spPr>
              <a:xfrm>
                <a:off x="7716759" y="3387804"/>
                <a:ext cx="3666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35</a:t>
                </a:r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4C022A3A-BBD7-080E-9E26-514D53E9079F}"/>
                  </a:ext>
                </a:extLst>
              </p:cNvPr>
              <p:cNvSpPr/>
              <p:nvPr/>
            </p:nvSpPr>
            <p:spPr>
              <a:xfrm>
                <a:off x="4923205" y="4126468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7CD528FA-2325-DE68-1504-E4AB58199189}"/>
                  </a:ext>
                </a:extLst>
              </p:cNvPr>
              <p:cNvSpPr txBox="1"/>
              <p:nvPr/>
            </p:nvSpPr>
            <p:spPr>
              <a:xfrm>
                <a:off x="4998959" y="4150836"/>
                <a:ext cx="3666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37</a:t>
                </a:r>
              </a:p>
            </p:txBody>
          </p:sp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4876B824-D673-C399-1B08-309A0496084F}"/>
                  </a:ext>
                </a:extLst>
              </p:cNvPr>
              <p:cNvSpPr/>
              <p:nvPr/>
            </p:nvSpPr>
            <p:spPr>
              <a:xfrm>
                <a:off x="5971178" y="4126468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4202D627-D54D-D838-40DB-59C3134712DF}"/>
                  </a:ext>
                </a:extLst>
              </p:cNvPr>
              <p:cNvSpPr txBox="1"/>
              <p:nvPr/>
            </p:nvSpPr>
            <p:spPr>
              <a:xfrm>
                <a:off x="6046932" y="4150836"/>
                <a:ext cx="3666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41</a:t>
                </a:r>
              </a:p>
            </p:txBody>
          </p: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3EAE9BB1-0E7D-58EE-38DF-50E6E110EBD0}"/>
                  </a:ext>
                </a:extLst>
              </p:cNvPr>
              <p:cNvCxnSpPr>
                <a:endCxn id="140" idx="0"/>
              </p:cNvCxnSpPr>
              <p:nvPr/>
            </p:nvCxnSpPr>
            <p:spPr>
              <a:xfrm flipH="1">
                <a:off x="5843955" y="2996168"/>
                <a:ext cx="964531" cy="3556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F2978072-66B6-8BF9-B790-59B38B2AF3ED}"/>
                  </a:ext>
                </a:extLst>
              </p:cNvPr>
              <p:cNvCxnSpPr>
                <a:endCxn id="142" idx="0"/>
              </p:cNvCxnSpPr>
              <p:nvPr/>
            </p:nvCxnSpPr>
            <p:spPr>
              <a:xfrm>
                <a:off x="6808486" y="2996168"/>
                <a:ext cx="1067469" cy="36726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ED0080FC-A463-6ECD-1205-706CAD6362B3}"/>
                  </a:ext>
                </a:extLst>
              </p:cNvPr>
              <p:cNvCxnSpPr>
                <a:endCxn id="145" idx="0"/>
              </p:cNvCxnSpPr>
              <p:nvPr/>
            </p:nvCxnSpPr>
            <p:spPr>
              <a:xfrm flipH="1">
                <a:off x="5182288" y="3745468"/>
                <a:ext cx="705450" cy="40536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14179AD1-0760-1A3F-9F9D-C6464148EEE0}"/>
                  </a:ext>
                </a:extLst>
              </p:cNvPr>
              <p:cNvCxnSpPr/>
              <p:nvPr/>
            </p:nvCxnSpPr>
            <p:spPr>
              <a:xfrm flipH="1" flipV="1">
                <a:off x="5856655" y="3768804"/>
                <a:ext cx="412973" cy="34496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81D14610-AE0C-D5AA-EAE2-9A4D1E9DD368}"/>
                  </a:ext>
                </a:extLst>
              </p:cNvPr>
              <p:cNvSpPr txBox="1"/>
              <p:nvPr/>
            </p:nvSpPr>
            <p:spPr>
              <a:xfrm>
                <a:off x="5558205" y="2602468"/>
                <a:ext cx="3666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36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E924DC8-D972-D558-E83B-F4547D369B42}"/>
                </a:ext>
              </a:extLst>
            </p:cNvPr>
            <p:cNvGrpSpPr/>
            <p:nvPr/>
          </p:nvGrpSpPr>
          <p:grpSpPr>
            <a:xfrm>
              <a:off x="281132" y="2602468"/>
              <a:ext cx="2389549" cy="1856145"/>
              <a:chOff x="376382" y="2451100"/>
              <a:chExt cx="3238500" cy="2164834"/>
            </a:xfrm>
          </p:grpSpPr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8CECF228-F5F4-69C9-829D-1D258BC6AD34}"/>
                  </a:ext>
                </a:extLst>
              </p:cNvPr>
              <p:cNvSpPr/>
              <p:nvPr/>
            </p:nvSpPr>
            <p:spPr>
              <a:xfrm>
                <a:off x="1976582" y="2451100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4FFA79F3-6841-945D-1F57-C030C2A85CB2}"/>
                  </a:ext>
                </a:extLst>
              </p:cNvPr>
              <p:cNvSpPr/>
              <p:nvPr/>
            </p:nvSpPr>
            <p:spPr>
              <a:xfrm>
                <a:off x="1011382" y="3200400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5C47F528-D4BB-D0BB-D4DF-D72F6643AB2B}"/>
                  </a:ext>
                </a:extLst>
              </p:cNvPr>
              <p:cNvSpPr txBox="1"/>
              <p:nvPr/>
            </p:nvSpPr>
            <p:spPr>
              <a:xfrm>
                <a:off x="1087136" y="3224768"/>
                <a:ext cx="3666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32</a:t>
                </a:r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3CE51268-0E2E-8E40-B26C-E535FF47876A}"/>
                  </a:ext>
                </a:extLst>
              </p:cNvPr>
              <p:cNvSpPr/>
              <p:nvPr/>
            </p:nvSpPr>
            <p:spPr>
              <a:xfrm>
                <a:off x="3043382" y="3212068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2C0B6BCD-42AB-882D-0224-7AA42F5455D3}"/>
                  </a:ext>
                </a:extLst>
              </p:cNvPr>
              <p:cNvSpPr txBox="1"/>
              <p:nvPr/>
            </p:nvSpPr>
            <p:spPr>
              <a:xfrm>
                <a:off x="3119136" y="3236436"/>
                <a:ext cx="3666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35</a:t>
                </a: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722E2FE0-C1BD-16E4-C7CD-C8A1863CC4E0}"/>
                  </a:ext>
                </a:extLst>
              </p:cNvPr>
              <p:cNvSpPr/>
              <p:nvPr/>
            </p:nvSpPr>
            <p:spPr>
              <a:xfrm>
                <a:off x="376382" y="3975100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B9754A0A-0BAC-CCDC-F266-54E0C7E2D470}"/>
                  </a:ext>
                </a:extLst>
              </p:cNvPr>
              <p:cNvSpPr txBox="1"/>
              <p:nvPr/>
            </p:nvSpPr>
            <p:spPr>
              <a:xfrm>
                <a:off x="452137" y="3999468"/>
                <a:ext cx="496922" cy="3589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37</a:t>
                </a:r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24CC0119-4316-5AFB-47DF-8E449DA48C4A}"/>
                  </a:ext>
                </a:extLst>
              </p:cNvPr>
              <p:cNvSpPr/>
              <p:nvPr/>
            </p:nvSpPr>
            <p:spPr>
              <a:xfrm>
                <a:off x="1424355" y="3975100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FF8A620-8C12-F885-F83B-2FC3E2F5C0D8}"/>
                  </a:ext>
                </a:extLst>
              </p:cNvPr>
              <p:cNvSpPr txBox="1"/>
              <p:nvPr/>
            </p:nvSpPr>
            <p:spPr>
              <a:xfrm>
                <a:off x="1500109" y="3999468"/>
                <a:ext cx="3666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41</a:t>
                </a: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D2532990-5279-0BD0-89E7-0D055D921064}"/>
                  </a:ext>
                </a:extLst>
              </p:cNvPr>
              <p:cNvSpPr/>
              <p:nvPr/>
            </p:nvSpPr>
            <p:spPr>
              <a:xfrm>
                <a:off x="2483690" y="3985736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BCF0F266-B16A-8460-9132-D2497F3295A4}"/>
                  </a:ext>
                </a:extLst>
              </p:cNvPr>
              <p:cNvSpPr txBox="1"/>
              <p:nvPr/>
            </p:nvSpPr>
            <p:spPr>
              <a:xfrm>
                <a:off x="2559444" y="4010104"/>
                <a:ext cx="3666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36</a:t>
                </a:r>
              </a:p>
            </p:txBody>
          </p: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B876ED15-D576-855B-5DF0-47A45C214118}"/>
                  </a:ext>
                </a:extLst>
              </p:cNvPr>
              <p:cNvCxnSpPr>
                <a:endCxn id="123" idx="0"/>
              </p:cNvCxnSpPr>
              <p:nvPr/>
            </p:nvCxnSpPr>
            <p:spPr>
              <a:xfrm flipH="1">
                <a:off x="1297132" y="2844800"/>
                <a:ext cx="964531" cy="3556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B6ED40B0-DDCF-D5E5-0541-929316864856}"/>
                  </a:ext>
                </a:extLst>
              </p:cNvPr>
              <p:cNvCxnSpPr>
                <a:endCxn id="125" idx="0"/>
              </p:cNvCxnSpPr>
              <p:nvPr/>
            </p:nvCxnSpPr>
            <p:spPr>
              <a:xfrm>
                <a:off x="2261663" y="2844800"/>
                <a:ext cx="1067469" cy="36726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882AEC99-8C57-B672-F54E-6C864777270E}"/>
                  </a:ext>
                </a:extLst>
              </p:cNvPr>
              <p:cNvCxnSpPr>
                <a:endCxn id="128" idx="0"/>
              </p:cNvCxnSpPr>
              <p:nvPr/>
            </p:nvCxnSpPr>
            <p:spPr>
              <a:xfrm flipH="1">
                <a:off x="700598" y="3594100"/>
                <a:ext cx="640322" cy="405367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C705FF6D-9154-FB03-1FFD-F5DA59564BD8}"/>
                  </a:ext>
                </a:extLst>
              </p:cNvPr>
              <p:cNvCxnSpPr/>
              <p:nvPr/>
            </p:nvCxnSpPr>
            <p:spPr>
              <a:xfrm flipH="1" flipV="1">
                <a:off x="1309832" y="3617436"/>
                <a:ext cx="412973" cy="34496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E8AEDD4E-3110-84D5-3106-97DEEA8837D3}"/>
                  </a:ext>
                </a:extLst>
              </p:cNvPr>
              <p:cNvCxnSpPr>
                <a:endCxn id="126" idx="2"/>
              </p:cNvCxnSpPr>
              <p:nvPr/>
            </p:nvCxnSpPr>
            <p:spPr>
              <a:xfrm flipV="1">
                <a:off x="2765931" y="3544213"/>
                <a:ext cx="536534" cy="441523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BCDA4C10-27FB-3554-9216-6E51519E4151}"/>
                  </a:ext>
                </a:extLst>
              </p:cNvPr>
              <p:cNvSpPr/>
              <p:nvPr/>
            </p:nvSpPr>
            <p:spPr>
              <a:xfrm>
                <a:off x="2261663" y="3768804"/>
                <a:ext cx="1053615" cy="84713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0AF39B8-ED37-8B1A-7CF0-92C857172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748316" y="2861707"/>
              <a:ext cx="411992" cy="283817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DEF62-B8E8-8EC6-346B-38E48630C2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052507" y="3401874"/>
              <a:ext cx="411992" cy="283817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04ECBB5-FDD7-EB78-C35D-9A058000A672}"/>
                </a:ext>
              </a:extLst>
            </p:cNvPr>
            <p:cNvSpPr txBox="1"/>
            <p:nvPr/>
          </p:nvSpPr>
          <p:spPr>
            <a:xfrm>
              <a:off x="7816338" y="2870862"/>
              <a:ext cx="264322" cy="2218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32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1CC7752-B26A-F55F-B9B7-287145E3E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517368" y="3410285"/>
              <a:ext cx="411992" cy="283817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463E75D-C0DB-A1A7-2E6F-392FFF504F99}"/>
                </a:ext>
              </a:extLst>
            </p:cNvPr>
            <p:cNvSpPr txBox="1"/>
            <p:nvPr/>
          </p:nvSpPr>
          <p:spPr>
            <a:xfrm>
              <a:off x="8570500" y="3389752"/>
              <a:ext cx="264322" cy="2218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64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62D2E2-C89B-A862-3E8E-A7773626AB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594738" y="3960352"/>
              <a:ext cx="411992" cy="283817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764F7DE-AD73-527C-16D4-37EC080C49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6636381" y="3960352"/>
              <a:ext cx="273253" cy="221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  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A9996BF-C966-D2F6-FA73-B6C39F209E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350218" y="3960352"/>
              <a:ext cx="411992" cy="283817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0718B79-DCB2-9180-73C7-E352E1BCFC0A}"/>
                </a:ext>
              </a:extLst>
            </p:cNvPr>
            <p:cNvSpPr txBox="1"/>
            <p:nvPr/>
          </p:nvSpPr>
          <p:spPr>
            <a:xfrm>
              <a:off x="7404828" y="3927119"/>
              <a:ext cx="264322" cy="2218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41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83A8509-2457-6307-6BE3-8D6094429A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9" idx="2"/>
              <a:endCxn id="10" idx="0"/>
            </p:cNvCxnSpPr>
            <p:nvPr/>
          </p:nvCxnSpPr>
          <p:spPr>
            <a:xfrm flipH="1">
              <a:off x="7258503" y="3145523"/>
              <a:ext cx="695809" cy="25635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D964EA0-CC13-90A1-9306-78C3B855A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9" idx="2"/>
              <a:endCxn id="12" idx="0"/>
            </p:cNvCxnSpPr>
            <p:nvPr/>
          </p:nvCxnSpPr>
          <p:spPr>
            <a:xfrm>
              <a:off x="7954312" y="3145523"/>
              <a:ext cx="769052" cy="2647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5912CA4-34F8-D0B9-D6B6-77CB838E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endCxn id="15" idx="0"/>
            </p:cNvCxnSpPr>
            <p:nvPr/>
          </p:nvCxnSpPr>
          <p:spPr>
            <a:xfrm flipH="1">
              <a:off x="6773008" y="3668124"/>
              <a:ext cx="504092" cy="2922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49297FA-206B-49BE-CF3B-3050E7432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 flipV="1">
              <a:off x="7267658" y="3702514"/>
              <a:ext cx="297711" cy="24868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60DA385-CC85-A8CA-89E8-D26241273FBF}"/>
                </a:ext>
              </a:extLst>
            </p:cNvPr>
            <p:cNvSpPr txBox="1"/>
            <p:nvPr/>
          </p:nvSpPr>
          <p:spPr>
            <a:xfrm>
              <a:off x="7081397" y="3394041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37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BD934C3-00E9-5D89-31CD-B7C0B82BCC38}"/>
                </a:ext>
              </a:extLst>
            </p:cNvPr>
            <p:cNvSpPr txBox="1"/>
            <p:nvPr/>
          </p:nvSpPr>
          <p:spPr>
            <a:xfrm>
              <a:off x="6814306" y="2841908"/>
              <a:ext cx="264322" cy="2218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36</a:t>
              </a: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660A980F-E3F1-27A2-1816-91D82657A5F0}"/>
                </a:ext>
              </a:extLst>
            </p:cNvPr>
            <p:cNvGrpSpPr/>
            <p:nvPr/>
          </p:nvGrpSpPr>
          <p:grpSpPr>
            <a:xfrm>
              <a:off x="6272222" y="5264347"/>
              <a:ext cx="2451142" cy="1428553"/>
              <a:chOff x="4968495" y="4801632"/>
              <a:chExt cx="3238500" cy="1917700"/>
            </a:xfrm>
          </p:grpSpPr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7A3E7459-25CE-7F2B-AA48-EB548517EDB0}"/>
                  </a:ext>
                </a:extLst>
              </p:cNvPr>
              <p:cNvSpPr/>
              <p:nvPr/>
            </p:nvSpPr>
            <p:spPr>
              <a:xfrm>
                <a:off x="6568695" y="4801632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6AD7E354-13DF-3EB1-6FCD-7EC0865B2DCD}"/>
                  </a:ext>
                </a:extLst>
              </p:cNvPr>
              <p:cNvSpPr/>
              <p:nvPr/>
            </p:nvSpPr>
            <p:spPr>
              <a:xfrm>
                <a:off x="5603495" y="5550932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FA47E696-A701-3BC0-9130-D7D4A988EF7F}"/>
                  </a:ext>
                </a:extLst>
              </p:cNvPr>
              <p:cNvSpPr txBox="1"/>
              <p:nvPr/>
            </p:nvSpPr>
            <p:spPr>
              <a:xfrm>
                <a:off x="6663053" y="4814332"/>
                <a:ext cx="3666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32</a:t>
                </a: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9482CDD-EC1D-69D1-4CDF-B388B1A7BDFC}"/>
                  </a:ext>
                </a:extLst>
              </p:cNvPr>
              <p:cNvSpPr/>
              <p:nvPr/>
            </p:nvSpPr>
            <p:spPr>
              <a:xfrm>
                <a:off x="7635495" y="5562600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50C2D3CA-404A-CCFA-7D2D-E592387BAEC7}"/>
                  </a:ext>
                </a:extLst>
              </p:cNvPr>
              <p:cNvSpPr txBox="1"/>
              <p:nvPr/>
            </p:nvSpPr>
            <p:spPr>
              <a:xfrm>
                <a:off x="7762049" y="5586968"/>
                <a:ext cx="3666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64</a:t>
                </a: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42680C00-AB95-CA36-C480-63B6172A250C}"/>
                  </a:ext>
                </a:extLst>
              </p:cNvPr>
              <p:cNvSpPr/>
              <p:nvPr/>
            </p:nvSpPr>
            <p:spPr>
              <a:xfrm>
                <a:off x="4968495" y="6325632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F8513071-D4B5-50F1-024B-B5854AE133BB}"/>
                  </a:ext>
                </a:extLst>
              </p:cNvPr>
              <p:cNvSpPr txBox="1"/>
              <p:nvPr/>
            </p:nvSpPr>
            <p:spPr>
              <a:xfrm>
                <a:off x="5026261" y="6325632"/>
                <a:ext cx="37904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/>
                  <a:t>   </a:t>
                </a: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3394CC7E-B4A0-EED9-6B51-12F1481F537B}"/>
                  </a:ext>
                </a:extLst>
              </p:cNvPr>
              <p:cNvSpPr/>
              <p:nvPr/>
            </p:nvSpPr>
            <p:spPr>
              <a:xfrm>
                <a:off x="6016468" y="6325632"/>
                <a:ext cx="571500" cy="393700"/>
              </a:xfrm>
              <a:prstGeom prst="rect">
                <a:avLst/>
              </a:prstGeom>
              <a:noFill/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988CBEC1-D545-1BB3-4AA6-76A3B77DE484}"/>
                  </a:ext>
                </a:extLst>
              </p:cNvPr>
              <p:cNvSpPr txBox="1"/>
              <p:nvPr/>
            </p:nvSpPr>
            <p:spPr>
              <a:xfrm>
                <a:off x="6092222" y="6350000"/>
                <a:ext cx="3666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41</a:t>
                </a:r>
              </a:p>
            </p:txBody>
          </p: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F4B10679-9CCA-C249-55D7-6AC524FD0B6A}"/>
                  </a:ext>
                </a:extLst>
              </p:cNvPr>
              <p:cNvCxnSpPr>
                <a:stCxn id="107" idx="2"/>
                <a:endCxn id="108" idx="0"/>
              </p:cNvCxnSpPr>
              <p:nvPr/>
            </p:nvCxnSpPr>
            <p:spPr>
              <a:xfrm flipH="1">
                <a:off x="5889245" y="5195332"/>
                <a:ext cx="965200" cy="3556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A0B3AE0A-749D-014A-9EE8-810991F6623D}"/>
                  </a:ext>
                </a:extLst>
              </p:cNvPr>
              <p:cNvCxnSpPr>
                <a:stCxn id="107" idx="2"/>
                <a:endCxn id="110" idx="0"/>
              </p:cNvCxnSpPr>
              <p:nvPr/>
            </p:nvCxnSpPr>
            <p:spPr>
              <a:xfrm>
                <a:off x="6854445" y="5195332"/>
                <a:ext cx="1066800" cy="36726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528BC4D9-ACA3-557E-FA07-EBEE5393E542}"/>
                  </a:ext>
                </a:extLst>
              </p:cNvPr>
              <p:cNvCxnSpPr>
                <a:endCxn id="113" idx="0"/>
              </p:cNvCxnSpPr>
              <p:nvPr/>
            </p:nvCxnSpPr>
            <p:spPr>
              <a:xfrm flipH="1">
                <a:off x="5215784" y="5920264"/>
                <a:ext cx="699258" cy="40536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40853CF1-14F5-13DF-F113-018F9CD2CB62}"/>
                  </a:ext>
                </a:extLst>
              </p:cNvPr>
              <p:cNvCxnSpPr/>
              <p:nvPr/>
            </p:nvCxnSpPr>
            <p:spPr>
              <a:xfrm flipH="1" flipV="1">
                <a:off x="5901945" y="5967968"/>
                <a:ext cx="412973" cy="344964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0E8A181B-349B-41A5-3A6B-9E51473199A4}"/>
                  </a:ext>
                </a:extLst>
              </p:cNvPr>
              <p:cNvSpPr txBox="1"/>
              <p:nvPr/>
            </p:nvSpPr>
            <p:spPr>
              <a:xfrm>
                <a:off x="5678804" y="5575300"/>
                <a:ext cx="3666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37</a:t>
                </a:r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481BD6FE-3483-78B8-90A4-2C65D6DABD39}"/>
                  </a:ext>
                </a:extLst>
              </p:cNvPr>
              <p:cNvSpPr txBox="1"/>
              <p:nvPr/>
            </p:nvSpPr>
            <p:spPr>
              <a:xfrm>
                <a:off x="5006818" y="6350000"/>
                <a:ext cx="3666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/>
                  <a:t>36</a:t>
                </a:r>
              </a:p>
            </p:txBody>
          </p:sp>
        </p:grp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C8DC626A-BB75-F5CA-36E1-CB94F2FED3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V="1">
              <a:off x="6272222" y="3427852"/>
              <a:ext cx="303200" cy="2436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D27FBB4D-54B9-1F93-E866-4597E78D5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>
              <a:off x="7300922" y="4557120"/>
              <a:ext cx="13429" cy="37329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59E9E434-1D66-0E5C-5466-68F8FB49DC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132787" y="5036150"/>
              <a:ext cx="429156" cy="292859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9A56D3B5-09F5-0781-DC3F-9E332E2E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407990" y="5593528"/>
              <a:ext cx="429156" cy="292859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0C54112-A1F2-FD1D-F17F-D742D7D4062A}"/>
                </a:ext>
              </a:extLst>
            </p:cNvPr>
            <p:cNvSpPr txBox="1"/>
            <p:nvPr/>
          </p:nvSpPr>
          <p:spPr>
            <a:xfrm>
              <a:off x="3203643" y="5045597"/>
              <a:ext cx="275333" cy="228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32</a:t>
              </a: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1B4896E-D2EA-9141-69C0-0BEF105F73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933878" y="5602207"/>
              <a:ext cx="429156" cy="292859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4CA0176-58B5-0377-3F63-D6A7D2A0198D}"/>
                </a:ext>
              </a:extLst>
            </p:cNvPr>
            <p:cNvSpPr txBox="1"/>
            <p:nvPr/>
          </p:nvSpPr>
          <p:spPr>
            <a:xfrm>
              <a:off x="4028911" y="5620334"/>
              <a:ext cx="275333" cy="228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64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1B3A473-F537-BB93-2900-53FD374C67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931150" y="6169800"/>
              <a:ext cx="429156" cy="292859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D3EF00E6-E5C2-3E4B-63AD-09A423A764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/>
          </p:nvSpPr>
          <p:spPr>
            <a:xfrm>
              <a:off x="1974528" y="6169800"/>
              <a:ext cx="284637" cy="228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   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BDCA277B-A3A8-1740-E711-BD3943A69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718103" y="6169800"/>
              <a:ext cx="429156" cy="292859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96FB9FD-3D27-A43F-2BB1-83A54BC6AB91}"/>
                </a:ext>
              </a:extLst>
            </p:cNvPr>
            <p:cNvSpPr txBox="1"/>
            <p:nvPr/>
          </p:nvSpPr>
          <p:spPr>
            <a:xfrm>
              <a:off x="2774989" y="6187926"/>
              <a:ext cx="275333" cy="2289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41</a:t>
              </a:r>
            </a:p>
          </p:txBody>
        </p: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791C00BB-EA5D-2786-DF6C-69615D1600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91" idx="2"/>
              <a:endCxn id="92" idx="0"/>
            </p:cNvCxnSpPr>
            <p:nvPr/>
          </p:nvCxnSpPr>
          <p:spPr>
            <a:xfrm flipH="1">
              <a:off x="2622568" y="5329009"/>
              <a:ext cx="724797" cy="26451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922AFD4-31A2-85D1-005C-6E67F2A53B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91" idx="2"/>
              <a:endCxn id="94" idx="0"/>
            </p:cNvCxnSpPr>
            <p:nvPr/>
          </p:nvCxnSpPr>
          <p:spPr>
            <a:xfrm>
              <a:off x="3347365" y="5329009"/>
              <a:ext cx="801091" cy="27319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5D2DCA85-CFEA-7A66-445C-2750B8D43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endCxn id="97" idx="0"/>
            </p:cNvCxnSpPr>
            <p:nvPr/>
          </p:nvCxnSpPr>
          <p:spPr>
            <a:xfrm flipH="1">
              <a:off x="2116847" y="5868261"/>
              <a:ext cx="525093" cy="30153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34A0579-13F4-737C-03E2-7E4F8D18FC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 flipV="1">
              <a:off x="2632105" y="5903746"/>
              <a:ext cx="310113" cy="2566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2F1DFAA-A485-C943-03B5-FEAE953C5004}"/>
                </a:ext>
              </a:extLst>
            </p:cNvPr>
            <p:cNvSpPr txBox="1"/>
            <p:nvPr/>
          </p:nvSpPr>
          <p:spPr>
            <a:xfrm>
              <a:off x="2464542" y="5611654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36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EFD91DAF-7E3A-EAE6-A4FF-20F9D0BD9957}"/>
                </a:ext>
              </a:extLst>
            </p:cNvPr>
            <p:cNvSpPr txBox="1"/>
            <p:nvPr/>
          </p:nvSpPr>
          <p:spPr>
            <a:xfrm>
              <a:off x="1959928" y="6187926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37</a:t>
              </a:r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FCE7F64B-0976-ADB1-4B2E-9A1DA2F36D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>
              <a:off x="4992260" y="5743227"/>
              <a:ext cx="80941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8589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4B02D-1C63-22BF-067E-60D55FA6C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F64BA-D15C-67BF-D0A4-E0102EE22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Event List data structures : Cancel Event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36E857-64EA-926E-8572-E1C05CCE9E7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8104" y="1013634"/>
            <a:ext cx="10370190" cy="2760923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Removing interior element </a:t>
            </a:r>
          </a:p>
          <a:p>
            <a:pPr lvl="1"/>
            <a:r>
              <a:rPr lang="en-US" sz="2400" dirty="0"/>
              <a:t>Overwrite element to be removed with element at end of list</a:t>
            </a:r>
          </a:p>
          <a:p>
            <a:pPr lvl="1"/>
            <a:r>
              <a:rPr lang="en-US" sz="2400" dirty="0"/>
              <a:t>Successively swap overwriting element up or down the heap until heap property is satisfied</a:t>
            </a:r>
          </a:p>
          <a:p>
            <a:endParaRPr lang="en-US" sz="2400" dirty="0"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44E142-1E70-FBC6-1D49-68953D654DB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AE12EEC-E134-63F7-A6EF-053EA07CA88B}"/>
              </a:ext>
            </a:extLst>
          </p:cNvPr>
          <p:cNvGrpSpPr/>
          <p:nvPr/>
        </p:nvGrpSpPr>
        <p:grpSpPr>
          <a:xfrm>
            <a:off x="2212964" y="2580963"/>
            <a:ext cx="7200469" cy="3570773"/>
            <a:chOff x="597650" y="2953102"/>
            <a:chExt cx="7200469" cy="357077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D342729-3BCE-136B-74BB-DCFC939C31F1}"/>
                </a:ext>
              </a:extLst>
            </p:cNvPr>
            <p:cNvSpPr/>
            <p:nvPr/>
          </p:nvSpPr>
          <p:spPr>
            <a:xfrm>
              <a:off x="1859743" y="3122379"/>
              <a:ext cx="462041" cy="318295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8EF5F0E-E84D-5229-C646-58E42E0B57D2}"/>
                </a:ext>
              </a:extLst>
            </p:cNvPr>
            <p:cNvSpPr txBox="1"/>
            <p:nvPr/>
          </p:nvSpPr>
          <p:spPr>
            <a:xfrm>
              <a:off x="1952611" y="3133339"/>
              <a:ext cx="296432" cy="24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17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8200364-E62D-BC89-9329-304E56FC417C}"/>
                </a:ext>
              </a:extLst>
            </p:cNvPr>
            <p:cNvSpPr/>
            <p:nvPr/>
          </p:nvSpPr>
          <p:spPr>
            <a:xfrm>
              <a:off x="1111029" y="3773215"/>
              <a:ext cx="462041" cy="318295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E67BF58-F371-1591-B1CE-9C1C87E0E9C3}"/>
                </a:ext>
              </a:extLst>
            </p:cNvPr>
            <p:cNvSpPr txBox="1"/>
            <p:nvPr/>
          </p:nvSpPr>
          <p:spPr>
            <a:xfrm>
              <a:off x="1172274" y="3792916"/>
              <a:ext cx="296432" cy="24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32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4EFD008-F6DD-54C3-BBF1-019817813D91}"/>
                </a:ext>
              </a:extLst>
            </p:cNvPr>
            <p:cNvSpPr/>
            <p:nvPr/>
          </p:nvSpPr>
          <p:spPr>
            <a:xfrm>
              <a:off x="2753843" y="3782649"/>
              <a:ext cx="462041" cy="318295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F95BC3-0C64-7D8B-1DA6-9F804CE68835}"/>
                </a:ext>
              </a:extLst>
            </p:cNvPr>
            <p:cNvSpPr txBox="1"/>
            <p:nvPr/>
          </p:nvSpPr>
          <p:spPr>
            <a:xfrm>
              <a:off x="2815088" y="3802349"/>
              <a:ext cx="296432" cy="24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57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023715-B3FC-52AE-8499-C40CCA761EB1}"/>
                </a:ext>
              </a:extLst>
            </p:cNvPr>
            <p:cNvSpPr/>
            <p:nvPr/>
          </p:nvSpPr>
          <p:spPr>
            <a:xfrm>
              <a:off x="597650" y="4399538"/>
              <a:ext cx="462041" cy="318295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683EF72-AC00-2A0E-69B3-26FCEF4B9BC1}"/>
                </a:ext>
              </a:extLst>
            </p:cNvPr>
            <p:cNvSpPr txBox="1"/>
            <p:nvPr/>
          </p:nvSpPr>
          <p:spPr>
            <a:xfrm>
              <a:off x="658895" y="4419239"/>
              <a:ext cx="296432" cy="24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37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3F26687-E70B-7D07-AB96-BA16C19479F7}"/>
                </a:ext>
              </a:extLst>
            </p:cNvPr>
            <p:cNvSpPr/>
            <p:nvPr/>
          </p:nvSpPr>
          <p:spPr>
            <a:xfrm>
              <a:off x="1444906" y="4399538"/>
              <a:ext cx="462041" cy="318295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4E5977E-139B-BF8A-CEFD-B55EBDC02946}"/>
                </a:ext>
              </a:extLst>
            </p:cNvPr>
            <p:cNvSpPr txBox="1"/>
            <p:nvPr/>
          </p:nvSpPr>
          <p:spPr>
            <a:xfrm>
              <a:off x="1506151" y="4419239"/>
              <a:ext cx="296432" cy="24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41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39BBFD7-63DF-C8F9-F7EF-B720EA1BA934}"/>
                </a:ext>
              </a:extLst>
            </p:cNvPr>
            <p:cNvSpPr/>
            <p:nvPr/>
          </p:nvSpPr>
          <p:spPr>
            <a:xfrm>
              <a:off x="2301348" y="4408137"/>
              <a:ext cx="462041" cy="318295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2A34A7B-EF28-B95C-0E43-EF07293F610D}"/>
                </a:ext>
              </a:extLst>
            </p:cNvPr>
            <p:cNvSpPr txBox="1"/>
            <p:nvPr/>
          </p:nvSpPr>
          <p:spPr>
            <a:xfrm>
              <a:off x="2362593" y="4427838"/>
              <a:ext cx="296432" cy="24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64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5F3325E-64A9-E344-15AD-25AB3107F32C}"/>
                </a:ext>
              </a:extLst>
            </p:cNvPr>
            <p:cNvCxnSpPr>
              <a:stCxn id="7" idx="2"/>
              <a:endCxn id="8" idx="0"/>
            </p:cNvCxnSpPr>
            <p:nvPr/>
          </p:nvCxnSpPr>
          <p:spPr>
            <a:xfrm flipH="1">
              <a:off x="1342050" y="3382168"/>
              <a:ext cx="758777" cy="39104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68BE485-9046-0DE9-B6CF-4E58CD54AD9C}"/>
                </a:ext>
              </a:extLst>
            </p:cNvPr>
            <p:cNvCxnSpPr>
              <a:stCxn id="7" idx="2"/>
              <a:endCxn id="10" idx="0"/>
            </p:cNvCxnSpPr>
            <p:nvPr/>
          </p:nvCxnSpPr>
          <p:spPr>
            <a:xfrm>
              <a:off x="2100827" y="3382168"/>
              <a:ext cx="884037" cy="40048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7B268CE-CA01-B42D-C1C7-83D64AD982EA}"/>
                </a:ext>
              </a:extLst>
            </p:cNvPr>
            <p:cNvCxnSpPr>
              <a:endCxn id="13" idx="0"/>
            </p:cNvCxnSpPr>
            <p:nvPr/>
          </p:nvCxnSpPr>
          <p:spPr>
            <a:xfrm flipH="1">
              <a:off x="807111" y="4091511"/>
              <a:ext cx="570336" cy="3277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E8DC743-ADA7-415D-6558-8A3951833786}"/>
                </a:ext>
              </a:extLst>
            </p:cNvPr>
            <p:cNvCxnSpPr/>
            <p:nvPr/>
          </p:nvCxnSpPr>
          <p:spPr>
            <a:xfrm flipH="1" flipV="1">
              <a:off x="1352317" y="4110377"/>
              <a:ext cx="333877" cy="2788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B390291-B8B1-9943-C942-D9119B88DA73}"/>
                </a:ext>
              </a:extLst>
            </p:cNvPr>
            <p:cNvCxnSpPr>
              <a:endCxn id="10" idx="2"/>
            </p:cNvCxnSpPr>
            <p:nvPr/>
          </p:nvCxnSpPr>
          <p:spPr>
            <a:xfrm flipV="1">
              <a:off x="2529532" y="4100944"/>
              <a:ext cx="455332" cy="30719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AB99C0E-AB8A-ED32-B55F-26C086A783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019677" y="3180360"/>
              <a:ext cx="462041" cy="318295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0F576C5-DBBF-2DBA-27A4-5C32B4A347AC}"/>
                </a:ext>
              </a:extLst>
            </p:cNvPr>
            <p:cNvSpPr txBox="1"/>
            <p:nvPr/>
          </p:nvSpPr>
          <p:spPr>
            <a:xfrm>
              <a:off x="5080922" y="3200061"/>
              <a:ext cx="296432" cy="24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17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C516BF40-315A-D4EC-F427-F7AADAB76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239340" y="3786147"/>
              <a:ext cx="462041" cy="31829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7712F52-A327-5D0B-D447-CB2389CCA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882154" y="3795581"/>
              <a:ext cx="462041" cy="318295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917BABA-1095-AD2A-1AF5-8058A8ACD71F}"/>
                </a:ext>
              </a:extLst>
            </p:cNvPr>
            <p:cNvSpPr txBox="1"/>
            <p:nvPr/>
          </p:nvSpPr>
          <p:spPr>
            <a:xfrm>
              <a:off x="5943399" y="3815281"/>
              <a:ext cx="296432" cy="24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57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652485D-C603-6C8B-7CE3-6F89AA03F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725961" y="4412470"/>
              <a:ext cx="462041" cy="318295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125A40C-AC30-AF06-1D02-071524705603}"/>
                </a:ext>
              </a:extLst>
            </p:cNvPr>
            <p:cNvSpPr txBox="1"/>
            <p:nvPr/>
          </p:nvSpPr>
          <p:spPr>
            <a:xfrm>
              <a:off x="3737935" y="4447203"/>
              <a:ext cx="296432" cy="24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37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54AEB12B-6B6F-6FC1-60C3-B9B11B3746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573217" y="4412470"/>
              <a:ext cx="462041" cy="318295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852D4CA-01F4-EF9D-B6FA-A5C1E3A08D41}"/>
                </a:ext>
              </a:extLst>
            </p:cNvPr>
            <p:cNvSpPr txBox="1"/>
            <p:nvPr/>
          </p:nvSpPr>
          <p:spPr>
            <a:xfrm>
              <a:off x="4634462" y="4432171"/>
              <a:ext cx="296432" cy="24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41</a:t>
              </a:r>
            </a:p>
          </p:txBody>
        </p: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4AF0B4D8-D4D2-68AA-09F0-A8283AD19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72" idx="2"/>
              <a:endCxn id="73" idx="0"/>
            </p:cNvCxnSpPr>
            <p:nvPr/>
          </p:nvCxnSpPr>
          <p:spPr>
            <a:xfrm flipH="1">
              <a:off x="4470361" y="3448890"/>
              <a:ext cx="758777" cy="33725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2F8C0641-EFF6-4249-CCD2-A4438DCFA2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72" idx="2"/>
              <a:endCxn id="74" idx="0"/>
            </p:cNvCxnSpPr>
            <p:nvPr/>
          </p:nvCxnSpPr>
          <p:spPr>
            <a:xfrm>
              <a:off x="5229138" y="3448890"/>
              <a:ext cx="884037" cy="34669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4FAB6AC-A3C6-97F5-3E9D-4517C53B3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 flipV="1">
              <a:off x="4480628" y="4123309"/>
              <a:ext cx="333877" cy="2788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A9825E1-993D-3379-58A7-04C6F8515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>
              <a:off x="3360869" y="3498655"/>
              <a:ext cx="57455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0C9822C5-B17E-309D-1782-C553C4BD27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73" idx="2"/>
              <a:endCxn id="76" idx="0"/>
            </p:cNvCxnSpPr>
            <p:nvPr/>
          </p:nvCxnSpPr>
          <p:spPr>
            <a:xfrm flipH="1">
              <a:off x="3956982" y="4104442"/>
              <a:ext cx="513379" cy="3080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D68F46C-493F-88E9-3C42-3669B4F74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473601" y="4918479"/>
              <a:ext cx="462041" cy="318295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4D04AD9-3A80-DDB1-855A-C49E9A5312F0}"/>
                </a:ext>
              </a:extLst>
            </p:cNvPr>
            <p:cNvSpPr txBox="1"/>
            <p:nvPr/>
          </p:nvSpPr>
          <p:spPr>
            <a:xfrm>
              <a:off x="6534846" y="4938180"/>
              <a:ext cx="296432" cy="24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17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08E4B9C1-2A74-4586-BFF9-EB5C16ED6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693264" y="5524266"/>
              <a:ext cx="462041" cy="318295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78591632-52A6-6C1A-B4D0-EC477BA3F8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336078" y="5533700"/>
              <a:ext cx="462041" cy="318295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B3C7AF8-00CE-4B0D-8341-6D3A1717F99D}"/>
                </a:ext>
              </a:extLst>
            </p:cNvPr>
            <p:cNvSpPr txBox="1"/>
            <p:nvPr/>
          </p:nvSpPr>
          <p:spPr>
            <a:xfrm>
              <a:off x="7397323" y="5553400"/>
              <a:ext cx="296432" cy="24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57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F9A544B-74AF-8390-1D09-B42D53ECB1DF}"/>
                </a:ext>
              </a:extLst>
            </p:cNvPr>
            <p:cNvSpPr txBox="1"/>
            <p:nvPr/>
          </p:nvSpPr>
          <p:spPr>
            <a:xfrm>
              <a:off x="5735740" y="5553399"/>
              <a:ext cx="296432" cy="24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37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FFC8B496-2B1A-FFAC-7A28-7513C3C95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027141" y="6150589"/>
              <a:ext cx="462041" cy="318295"/>
            </a:xfrm>
            <a:prstGeom prst="rect">
              <a:avLst/>
            </a:prstGeom>
            <a:noFill/>
            <a:ln>
              <a:solidFill>
                <a:srgbClr val="17375E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FB4E98F-DDEA-5EF3-9E7D-364825774C6A}"/>
                </a:ext>
              </a:extLst>
            </p:cNvPr>
            <p:cNvSpPr txBox="1"/>
            <p:nvPr/>
          </p:nvSpPr>
          <p:spPr>
            <a:xfrm>
              <a:off x="6088386" y="6170290"/>
              <a:ext cx="296432" cy="2488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41</a:t>
              </a:r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C6F98DF0-EF35-3030-702F-AEF0E89E4C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86" idx="2"/>
              <a:endCxn id="87" idx="0"/>
            </p:cNvCxnSpPr>
            <p:nvPr/>
          </p:nvCxnSpPr>
          <p:spPr>
            <a:xfrm flipH="1">
              <a:off x="5924285" y="5187009"/>
              <a:ext cx="758777" cy="33725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74685B99-AE1B-F837-0A23-E28118773F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86" idx="2"/>
              <a:endCxn id="88" idx="0"/>
            </p:cNvCxnSpPr>
            <p:nvPr/>
          </p:nvCxnSpPr>
          <p:spPr>
            <a:xfrm>
              <a:off x="6683062" y="5187009"/>
              <a:ext cx="884037" cy="34669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E7865FD7-E9B4-C0F7-0162-D209628A3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 flipH="1" flipV="1">
              <a:off x="5934552" y="5861428"/>
              <a:ext cx="333877" cy="27889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3649A295-CEC5-1A1A-A51F-B699C65A6E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/>
          </p:nvCxnSpPr>
          <p:spPr>
            <a:xfrm>
              <a:off x="4814793" y="5236774"/>
              <a:ext cx="414345" cy="29692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DFFDE139-9D86-1DEF-E657-9C5288496B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  <a:stCxn id="87" idx="2"/>
            </p:cNvCxnSpPr>
            <p:nvPr/>
          </p:nvCxnSpPr>
          <p:spPr>
            <a:xfrm flipH="1">
              <a:off x="5410906" y="5842561"/>
              <a:ext cx="513379" cy="3080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D5C74421-995C-77D2-B164-20082FE9E1D2}"/>
                </a:ext>
              </a:extLst>
            </p:cNvPr>
            <p:cNvGrpSpPr/>
            <p:nvPr/>
          </p:nvGrpSpPr>
          <p:grpSpPr>
            <a:xfrm>
              <a:off x="3439710" y="2953102"/>
              <a:ext cx="462041" cy="338554"/>
              <a:chOff x="6809641" y="2748697"/>
              <a:chExt cx="462041" cy="338554"/>
            </a:xfrm>
          </p:grpSpPr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FF0D6313-905B-8D78-4887-A2C3C2D39A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6809641" y="2758996"/>
                <a:ext cx="462041" cy="318295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rgbClr val="17375E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23763C15-C3E5-CB15-CF1F-5B95AF440E39}"/>
                  </a:ext>
                </a:extLst>
              </p:cNvPr>
              <p:cNvSpPr txBox="1"/>
              <p:nvPr/>
            </p:nvSpPr>
            <p:spPr>
              <a:xfrm>
                <a:off x="6878626" y="2748697"/>
                <a:ext cx="39305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32</a:t>
                </a:r>
              </a:p>
            </p:txBody>
          </p:sp>
        </p:grp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EA4FA08-09A2-7FCD-71CE-CBF94D714D66}"/>
                </a:ext>
              </a:extLst>
            </p:cNvPr>
            <p:cNvSpPr txBox="1"/>
            <p:nvPr/>
          </p:nvSpPr>
          <p:spPr>
            <a:xfrm>
              <a:off x="4284100" y="3794813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64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FC94C778-49FC-1072-E96F-64BF2981EC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136066" y="6176655"/>
              <a:ext cx="462041" cy="31829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F484DB0-7D03-53B1-DA29-038AEAEB8968}"/>
                </a:ext>
              </a:extLst>
            </p:cNvPr>
            <p:cNvSpPr txBox="1"/>
            <p:nvPr/>
          </p:nvSpPr>
          <p:spPr>
            <a:xfrm>
              <a:off x="5180826" y="6185321"/>
              <a:ext cx="3930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64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9833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7A64E-5A2B-D9DE-C18C-8FDD90BE7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A6E1C-F765-F20A-8F9B-EB9F00DC0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Representation of Virtual Time in 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DBC78-25AE-82C9-F450-748B8EDE7DE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8104" y="1013634"/>
            <a:ext cx="10370190" cy="5015026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/>
              <a:t>The positioning of an event in an event list depends on the comparison of ‘virtual time’ assignments to the events</a:t>
            </a:r>
          </a:p>
          <a:p>
            <a:pPr marL="1028700" lvl="1" indent="-342900">
              <a:buFont typeface="Arial"/>
              <a:buChar char="•"/>
            </a:pPr>
            <a:r>
              <a:rPr lang="en-US" sz="2400" dirty="0"/>
              <a:t>The definition of evt1.vt &lt; evt2.vt needs to be well-defined</a:t>
            </a:r>
          </a:p>
          <a:p>
            <a:pPr marL="1485900" lvl="2" indent="-342900">
              <a:buFont typeface="Arial"/>
              <a:buChar char="•"/>
            </a:pPr>
            <a:r>
              <a:rPr lang="en-US" sz="2400" dirty="0"/>
              <a:t>Can use simple scalars</a:t>
            </a:r>
          </a:p>
          <a:p>
            <a:pPr marL="1943100" lvl="3" indent="-342900">
              <a:buFont typeface="Arial"/>
              <a:buChar char="•"/>
            </a:pPr>
            <a:r>
              <a:rPr lang="en-US" sz="2200" dirty="0"/>
              <a:t>‘int’ means precise definitions of ‘&lt;‘ and ‘=‘, but can be cumbersome when virtual time is more natural thought of as being continuous</a:t>
            </a:r>
          </a:p>
          <a:p>
            <a:pPr marL="1943100" lvl="3" indent="-342900">
              <a:buFont typeface="Arial"/>
              <a:buChar char="•"/>
            </a:pPr>
            <a:r>
              <a:rPr lang="en-US" sz="2200" dirty="0"/>
              <a:t>‘float’ accommodates continuous time, but actual finite representation and round-off representation can lead to counter-intuitive outcomes</a:t>
            </a:r>
          </a:p>
          <a:p>
            <a:pPr marL="1028700" lvl="1" indent="-342900">
              <a:buFont typeface="Arial"/>
              <a:buChar char="•"/>
            </a:pPr>
            <a:r>
              <a:rPr lang="en-US" sz="2400" dirty="0"/>
              <a:t>Question of resolving when evt1.vt == evt2.vt</a:t>
            </a:r>
          </a:p>
          <a:p>
            <a:pPr marL="1485900" lvl="2" indent="-342900">
              <a:buFont typeface="Arial"/>
              <a:buChar char="•"/>
            </a:pPr>
            <a:r>
              <a:rPr lang="en-US" sz="2400" dirty="0"/>
              <a:t>Which element is chosen to be executed first?</a:t>
            </a:r>
          </a:p>
          <a:p>
            <a:endParaRPr lang="en-US" sz="2400" dirty="0"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7D459-DF54-4082-35C0-66BFA3E284E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608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A4313-B87D-DAC3-5C0E-AA1BF1BFE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F9F7E-2B24-8848-B177-7D74DB89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Two Keys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98957-76B0-F072-4863-BBA503A3B0E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077" y="2077010"/>
            <a:ext cx="10370190" cy="4644465"/>
          </a:xfrm>
        </p:spPr>
        <p:txBody>
          <a:bodyPr>
            <a:normAutofit/>
          </a:bodyPr>
          <a:lstStyle/>
          <a:p>
            <a:r>
              <a:rPr lang="en-US" dirty="0">
                <a:cs typeface="Courier New" panose="02070309020205020404" pitchFamily="49" charset="0"/>
              </a:rPr>
              <a:t>Why?    Imagine following scenario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CD9E4D-5293-0EF1-E9AE-38FCF50B96E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95819D6-57FD-A391-488B-6558C32B1316}"/>
              </a:ext>
            </a:extLst>
          </p:cNvPr>
          <p:cNvGrpSpPr/>
          <p:nvPr/>
        </p:nvGrpSpPr>
        <p:grpSpPr>
          <a:xfrm>
            <a:off x="611960" y="2601966"/>
            <a:ext cx="3405567" cy="2492139"/>
            <a:chOff x="2217682" y="829733"/>
            <a:chExt cx="3405567" cy="249213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51F440F-5A06-28D3-C784-80B72F4931FE}"/>
                </a:ext>
              </a:extLst>
            </p:cNvPr>
            <p:cNvSpPr/>
            <p:nvPr/>
          </p:nvSpPr>
          <p:spPr>
            <a:xfrm>
              <a:off x="2217682" y="2270235"/>
              <a:ext cx="315311" cy="31531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0B49C5A-35EA-EA79-1E83-266419E7C183}"/>
                </a:ext>
              </a:extLst>
            </p:cNvPr>
            <p:cNvSpPr/>
            <p:nvPr/>
          </p:nvSpPr>
          <p:spPr>
            <a:xfrm>
              <a:off x="3141034" y="2918762"/>
              <a:ext cx="315311" cy="31531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9A81019-79D4-EE4A-5253-14B3E3DEE5F3}"/>
                </a:ext>
              </a:extLst>
            </p:cNvPr>
            <p:cNvSpPr/>
            <p:nvPr/>
          </p:nvSpPr>
          <p:spPr>
            <a:xfrm>
              <a:off x="3111451" y="1704379"/>
              <a:ext cx="315311" cy="31531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6273A0D-EBEB-9C86-E49E-BB4C154DFF6C}"/>
                </a:ext>
              </a:extLst>
            </p:cNvPr>
            <p:cNvCxnSpPr/>
            <p:nvPr/>
          </p:nvCxnSpPr>
          <p:spPr>
            <a:xfrm>
              <a:off x="2822222" y="1765739"/>
              <a:ext cx="0" cy="147670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B6CBFBA-F72B-815A-71CC-CF6F87EC0006}"/>
                </a:ext>
              </a:extLst>
            </p:cNvPr>
            <p:cNvCxnSpPr>
              <a:cxnSpLocks/>
            </p:cNvCxnSpPr>
            <p:nvPr/>
          </p:nvCxnSpPr>
          <p:spPr>
            <a:xfrm>
              <a:off x="3728661" y="1247904"/>
              <a:ext cx="0" cy="80684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65785EC-F06A-7605-4BEE-B2425FA072B0}"/>
                </a:ext>
              </a:extLst>
            </p:cNvPr>
            <p:cNvCxnSpPr>
              <a:cxnSpLocks/>
              <a:stCxn id="8" idx="6"/>
            </p:cNvCxnSpPr>
            <p:nvPr/>
          </p:nvCxnSpPr>
          <p:spPr>
            <a:xfrm>
              <a:off x="2532993" y="2427891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7B36807-306A-0153-483D-EB8250B7C2E3}"/>
                </a:ext>
              </a:extLst>
            </p:cNvPr>
            <p:cNvSpPr/>
            <p:nvPr/>
          </p:nvSpPr>
          <p:spPr>
            <a:xfrm>
              <a:off x="2324538" y="2384819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F12EAFA-8C1E-E68A-38AC-B06D36CFACED}"/>
                </a:ext>
              </a:extLst>
            </p:cNvPr>
            <p:cNvSpPr/>
            <p:nvPr/>
          </p:nvSpPr>
          <p:spPr>
            <a:xfrm>
              <a:off x="4047271" y="1574168"/>
              <a:ext cx="315311" cy="31531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E10FCD9-7D14-E621-A291-53B5E05EE44D}"/>
                </a:ext>
              </a:extLst>
            </p:cNvPr>
            <p:cNvSpPr/>
            <p:nvPr/>
          </p:nvSpPr>
          <p:spPr>
            <a:xfrm>
              <a:off x="4064948" y="2927130"/>
              <a:ext cx="315311" cy="31531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56BB528-431D-C685-3DE3-0A1349997608}"/>
                </a:ext>
              </a:extLst>
            </p:cNvPr>
            <p:cNvCxnSpPr>
              <a:cxnSpLocks/>
            </p:cNvCxnSpPr>
            <p:nvPr/>
          </p:nvCxnSpPr>
          <p:spPr>
            <a:xfrm>
              <a:off x="4704585" y="1529327"/>
              <a:ext cx="0" cy="416091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EC80443-D9E3-6E4B-2986-04CF3C47AFE2}"/>
                </a:ext>
              </a:extLst>
            </p:cNvPr>
            <p:cNvCxnSpPr>
              <a:cxnSpLocks/>
            </p:cNvCxnSpPr>
            <p:nvPr/>
          </p:nvCxnSpPr>
          <p:spPr>
            <a:xfrm>
              <a:off x="2822222" y="1868459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E2AED037-7F3F-0293-A623-BD54D22448CA}"/>
                </a:ext>
              </a:extLst>
            </p:cNvPr>
            <p:cNvCxnSpPr>
              <a:cxnSpLocks/>
            </p:cNvCxnSpPr>
            <p:nvPr/>
          </p:nvCxnSpPr>
          <p:spPr>
            <a:xfrm>
              <a:off x="2837014" y="3084786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98B4CDE-37FC-3C91-C6D6-DAC0477969D4}"/>
                </a:ext>
              </a:extLst>
            </p:cNvPr>
            <p:cNvCxnSpPr>
              <a:cxnSpLocks/>
            </p:cNvCxnSpPr>
            <p:nvPr/>
          </p:nvCxnSpPr>
          <p:spPr>
            <a:xfrm>
              <a:off x="3426762" y="1868607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38A067C-5A26-42D5-E466-8D3AB49FFC7B}"/>
                </a:ext>
              </a:extLst>
            </p:cNvPr>
            <p:cNvCxnSpPr>
              <a:cxnSpLocks/>
            </p:cNvCxnSpPr>
            <p:nvPr/>
          </p:nvCxnSpPr>
          <p:spPr>
            <a:xfrm>
              <a:off x="3456345" y="3076417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95745E0-2BBB-CC02-5315-461C0D1D5A74}"/>
                </a:ext>
              </a:extLst>
            </p:cNvPr>
            <p:cNvCxnSpPr>
              <a:cxnSpLocks/>
            </p:cNvCxnSpPr>
            <p:nvPr/>
          </p:nvCxnSpPr>
          <p:spPr>
            <a:xfrm>
              <a:off x="3754546" y="2686756"/>
              <a:ext cx="0" cy="57703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9B11E5B-C9E2-CA1D-B461-FD88929E2C23}"/>
                </a:ext>
              </a:extLst>
            </p:cNvPr>
            <p:cNvCxnSpPr>
              <a:cxnSpLocks/>
            </p:cNvCxnSpPr>
            <p:nvPr/>
          </p:nvCxnSpPr>
          <p:spPr>
            <a:xfrm>
              <a:off x="3426762" y="1389607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B45900-A846-DACF-2459-32E2157DF2DD}"/>
                </a:ext>
              </a:extLst>
            </p:cNvPr>
            <p:cNvSpPr/>
            <p:nvPr/>
          </p:nvSpPr>
          <p:spPr>
            <a:xfrm>
              <a:off x="3111450" y="1237838"/>
              <a:ext cx="315311" cy="31531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9D001C3-4E3A-89E0-8954-4E6E26054F91}"/>
                </a:ext>
              </a:extLst>
            </p:cNvPr>
            <p:cNvSpPr/>
            <p:nvPr/>
          </p:nvSpPr>
          <p:spPr>
            <a:xfrm>
              <a:off x="3229722" y="1370794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58AF312-C6D3-B79F-AC98-5C9CBE9710BA}"/>
                </a:ext>
              </a:extLst>
            </p:cNvPr>
            <p:cNvCxnSpPr>
              <a:cxnSpLocks/>
            </p:cNvCxnSpPr>
            <p:nvPr/>
          </p:nvCxnSpPr>
          <p:spPr>
            <a:xfrm>
              <a:off x="3745574" y="1704137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1E11F60-848D-A4C1-C06A-5F14E86F20E5}"/>
                </a:ext>
              </a:extLst>
            </p:cNvPr>
            <p:cNvCxnSpPr>
              <a:cxnSpLocks/>
            </p:cNvCxnSpPr>
            <p:nvPr/>
          </p:nvCxnSpPr>
          <p:spPr>
            <a:xfrm>
              <a:off x="4362582" y="1731823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CC5081F-A2FE-DAB7-108B-79D5D2580CAD}"/>
                </a:ext>
              </a:extLst>
            </p:cNvPr>
            <p:cNvCxnSpPr>
              <a:cxnSpLocks/>
            </p:cNvCxnSpPr>
            <p:nvPr/>
          </p:nvCxnSpPr>
          <p:spPr>
            <a:xfrm>
              <a:off x="4691203" y="1583414"/>
              <a:ext cx="289229" cy="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E646087-0462-D783-9B1C-AC86F69ACCA7}"/>
                </a:ext>
              </a:extLst>
            </p:cNvPr>
            <p:cNvCxnSpPr>
              <a:cxnSpLocks/>
            </p:cNvCxnSpPr>
            <p:nvPr/>
          </p:nvCxnSpPr>
          <p:spPr>
            <a:xfrm>
              <a:off x="4742003" y="1696450"/>
              <a:ext cx="289229" cy="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E7D9594-AB04-796C-83AD-06C8C284257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80432" y="960039"/>
              <a:ext cx="3893" cy="630524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27DCFB6F-5CD5-A115-8BAA-0766F4685B1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69105" y="960039"/>
              <a:ext cx="1711327" cy="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A61B5FD-F203-6B6B-F735-69AAF31DBD3C}"/>
                </a:ext>
              </a:extLst>
            </p:cNvPr>
            <p:cNvCxnSpPr>
              <a:cxnSpLocks/>
            </p:cNvCxnSpPr>
            <p:nvPr/>
          </p:nvCxnSpPr>
          <p:spPr>
            <a:xfrm>
              <a:off x="3265212" y="960039"/>
              <a:ext cx="0" cy="2878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A3DD1CF-FD55-DEF6-CDF3-241DD67086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31232" y="829733"/>
              <a:ext cx="0" cy="860831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8EE2A5B-9AB2-FADD-0BE6-D16DFE7DDD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0258" y="829733"/>
              <a:ext cx="2662231" cy="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2AF15270-A7CC-BAD8-9A47-9F8F88F47EE1}"/>
                </a:ext>
              </a:extLst>
            </p:cNvPr>
            <p:cNvCxnSpPr>
              <a:cxnSpLocks/>
            </p:cNvCxnSpPr>
            <p:nvPr/>
          </p:nvCxnSpPr>
          <p:spPr>
            <a:xfrm>
              <a:off x="2370258" y="829733"/>
              <a:ext cx="0" cy="14405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4B9FC073-EE9D-F015-1A5B-61B45FB8F0AB}"/>
                </a:ext>
              </a:extLst>
            </p:cNvPr>
            <p:cNvCxnSpPr>
              <a:cxnSpLocks/>
            </p:cNvCxnSpPr>
            <p:nvPr/>
          </p:nvCxnSpPr>
          <p:spPr>
            <a:xfrm>
              <a:off x="3773600" y="3076417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5EA1C55-5E57-06EC-BCAC-07DBBC800A44}"/>
                </a:ext>
              </a:extLst>
            </p:cNvPr>
            <p:cNvCxnSpPr>
              <a:cxnSpLocks/>
            </p:cNvCxnSpPr>
            <p:nvPr/>
          </p:nvCxnSpPr>
          <p:spPr>
            <a:xfrm>
              <a:off x="4704585" y="2905781"/>
              <a:ext cx="0" cy="416091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0A07E585-788C-F72B-7B90-84A0697C63D9}"/>
                </a:ext>
              </a:extLst>
            </p:cNvPr>
            <p:cNvCxnSpPr>
              <a:cxnSpLocks/>
            </p:cNvCxnSpPr>
            <p:nvPr/>
          </p:nvCxnSpPr>
          <p:spPr>
            <a:xfrm>
              <a:off x="4380259" y="3084785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5C65295-C3D5-F333-7EB0-6E63E8DC7915}"/>
                </a:ext>
              </a:extLst>
            </p:cNvPr>
            <p:cNvCxnSpPr>
              <a:cxnSpLocks/>
            </p:cNvCxnSpPr>
            <p:nvPr/>
          </p:nvCxnSpPr>
          <p:spPr>
            <a:xfrm>
              <a:off x="4723098" y="3084785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AA8A8CD5-4D6A-4C16-E908-62ADF967E95A}"/>
                </a:ext>
              </a:extLst>
            </p:cNvPr>
            <p:cNvSpPr/>
            <p:nvPr/>
          </p:nvSpPr>
          <p:spPr>
            <a:xfrm>
              <a:off x="5017260" y="2927129"/>
              <a:ext cx="315311" cy="31531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C37BDE8-C918-6CBF-61AF-5C909064E4D8}"/>
                </a:ext>
              </a:extLst>
            </p:cNvPr>
            <p:cNvCxnSpPr>
              <a:cxnSpLocks/>
            </p:cNvCxnSpPr>
            <p:nvPr/>
          </p:nvCxnSpPr>
          <p:spPr>
            <a:xfrm>
              <a:off x="5623249" y="2805289"/>
              <a:ext cx="0" cy="50657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D173120B-F989-703D-7ECD-CCA12E2900E2}"/>
                </a:ext>
              </a:extLst>
            </p:cNvPr>
            <p:cNvCxnSpPr>
              <a:cxnSpLocks/>
            </p:cNvCxnSpPr>
            <p:nvPr/>
          </p:nvCxnSpPr>
          <p:spPr>
            <a:xfrm>
              <a:off x="5334020" y="3106097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2F17D172-1DB0-9FCF-7784-310E40E589C2}"/>
                </a:ext>
              </a:extLst>
            </p:cNvPr>
            <p:cNvCxnSpPr>
              <a:cxnSpLocks/>
            </p:cNvCxnSpPr>
            <p:nvPr/>
          </p:nvCxnSpPr>
          <p:spPr>
            <a:xfrm>
              <a:off x="3507232" y="2805289"/>
              <a:ext cx="23834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5561DD71-4A6D-7448-E8A7-1E5F58FE54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7232" y="1470499"/>
              <a:ext cx="0" cy="133479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4762F36A-49EC-0BFE-FA6A-070752FD1595}"/>
                </a:ext>
              </a:extLst>
            </p:cNvPr>
            <p:cNvCxnSpPr>
              <a:cxnSpLocks/>
            </p:cNvCxnSpPr>
            <p:nvPr/>
          </p:nvCxnSpPr>
          <p:spPr>
            <a:xfrm>
              <a:off x="3409718" y="1462234"/>
              <a:ext cx="103158" cy="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Right Arrow 45">
            <a:extLst>
              <a:ext uri="{FF2B5EF4-FFF2-40B4-BE49-F238E27FC236}">
                <a16:creationId xmlns:a16="http://schemas.microsoft.com/office/drawing/2014/main" id="{1064C414-C4F3-8986-3A9C-C06F483B1FB7}"/>
              </a:ext>
            </a:extLst>
          </p:cNvPr>
          <p:cNvSpPr/>
          <p:nvPr/>
        </p:nvSpPr>
        <p:spPr>
          <a:xfrm>
            <a:off x="4386972" y="3470370"/>
            <a:ext cx="688826" cy="34119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974707C-87E2-667A-7403-4C1C299530DE}"/>
              </a:ext>
            </a:extLst>
          </p:cNvPr>
          <p:cNvGrpSpPr/>
          <p:nvPr/>
        </p:nvGrpSpPr>
        <p:grpSpPr>
          <a:xfrm>
            <a:off x="5886229" y="2450937"/>
            <a:ext cx="3405567" cy="2492139"/>
            <a:chOff x="2217682" y="829733"/>
            <a:chExt cx="3405567" cy="2492139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FCF7039-555C-7C86-88A9-432D8A0262B5}"/>
                </a:ext>
              </a:extLst>
            </p:cNvPr>
            <p:cNvSpPr/>
            <p:nvPr/>
          </p:nvSpPr>
          <p:spPr>
            <a:xfrm>
              <a:off x="2217682" y="2270235"/>
              <a:ext cx="315311" cy="31531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3AEFE96-9CAB-A816-C145-02ED8847F707}"/>
                </a:ext>
              </a:extLst>
            </p:cNvPr>
            <p:cNvSpPr/>
            <p:nvPr/>
          </p:nvSpPr>
          <p:spPr>
            <a:xfrm>
              <a:off x="3141034" y="2918762"/>
              <a:ext cx="315311" cy="31531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F48B2444-1995-8D4E-5B49-F37264907502}"/>
                </a:ext>
              </a:extLst>
            </p:cNvPr>
            <p:cNvSpPr/>
            <p:nvPr/>
          </p:nvSpPr>
          <p:spPr>
            <a:xfrm>
              <a:off x="3111451" y="1704379"/>
              <a:ext cx="315311" cy="31531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E3F1C30-8CE1-9A56-4ADE-A8068FA90A14}"/>
                </a:ext>
              </a:extLst>
            </p:cNvPr>
            <p:cNvCxnSpPr/>
            <p:nvPr/>
          </p:nvCxnSpPr>
          <p:spPr>
            <a:xfrm>
              <a:off x="2822222" y="1765739"/>
              <a:ext cx="0" cy="147670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341F8477-B052-3ACF-3D76-10553A477C25}"/>
                </a:ext>
              </a:extLst>
            </p:cNvPr>
            <p:cNvCxnSpPr>
              <a:cxnSpLocks/>
            </p:cNvCxnSpPr>
            <p:nvPr/>
          </p:nvCxnSpPr>
          <p:spPr>
            <a:xfrm>
              <a:off x="3728661" y="1247904"/>
              <a:ext cx="0" cy="806847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0C37A3A3-5DC8-5E1D-5911-C9B9C4AFAD11}"/>
                </a:ext>
              </a:extLst>
            </p:cNvPr>
            <p:cNvCxnSpPr>
              <a:cxnSpLocks/>
              <a:stCxn id="48" idx="6"/>
            </p:cNvCxnSpPr>
            <p:nvPr/>
          </p:nvCxnSpPr>
          <p:spPr>
            <a:xfrm>
              <a:off x="2532993" y="2427891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62709436-7E63-9350-5F3B-0BC9EFDB392D}"/>
                </a:ext>
              </a:extLst>
            </p:cNvPr>
            <p:cNvSpPr/>
            <p:nvPr/>
          </p:nvSpPr>
          <p:spPr>
            <a:xfrm>
              <a:off x="4047271" y="1574168"/>
              <a:ext cx="315311" cy="31531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2BBB23A6-B831-8A21-AF2C-32D8A2484701}"/>
                </a:ext>
              </a:extLst>
            </p:cNvPr>
            <p:cNvSpPr/>
            <p:nvPr/>
          </p:nvSpPr>
          <p:spPr>
            <a:xfrm>
              <a:off x="4064948" y="2927130"/>
              <a:ext cx="315311" cy="31531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BCD9039-F4AB-41FB-C404-F556549206B8}"/>
                </a:ext>
              </a:extLst>
            </p:cNvPr>
            <p:cNvCxnSpPr>
              <a:cxnSpLocks/>
            </p:cNvCxnSpPr>
            <p:nvPr/>
          </p:nvCxnSpPr>
          <p:spPr>
            <a:xfrm>
              <a:off x="4704585" y="1529327"/>
              <a:ext cx="0" cy="416091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B718A841-F61E-94C0-9272-592D3D1C49FD}"/>
                </a:ext>
              </a:extLst>
            </p:cNvPr>
            <p:cNvCxnSpPr>
              <a:cxnSpLocks/>
            </p:cNvCxnSpPr>
            <p:nvPr/>
          </p:nvCxnSpPr>
          <p:spPr>
            <a:xfrm>
              <a:off x="2822222" y="1868459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DB5BF465-2217-79FB-C0CE-7DD7EB078764}"/>
                </a:ext>
              </a:extLst>
            </p:cNvPr>
            <p:cNvCxnSpPr>
              <a:cxnSpLocks/>
            </p:cNvCxnSpPr>
            <p:nvPr/>
          </p:nvCxnSpPr>
          <p:spPr>
            <a:xfrm>
              <a:off x="2837014" y="3084786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C05023B2-D8AE-0BBE-8C1F-5FD2AAC22074}"/>
                </a:ext>
              </a:extLst>
            </p:cNvPr>
            <p:cNvCxnSpPr>
              <a:cxnSpLocks/>
            </p:cNvCxnSpPr>
            <p:nvPr/>
          </p:nvCxnSpPr>
          <p:spPr>
            <a:xfrm>
              <a:off x="3426762" y="1868607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160A98E7-A4B9-C623-B5BD-B18D690CC4D9}"/>
                </a:ext>
              </a:extLst>
            </p:cNvPr>
            <p:cNvCxnSpPr>
              <a:cxnSpLocks/>
            </p:cNvCxnSpPr>
            <p:nvPr/>
          </p:nvCxnSpPr>
          <p:spPr>
            <a:xfrm>
              <a:off x="3456345" y="3076417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D8B0FA6-B0AC-76A1-9A53-1109A34F4006}"/>
                </a:ext>
              </a:extLst>
            </p:cNvPr>
            <p:cNvCxnSpPr>
              <a:cxnSpLocks/>
            </p:cNvCxnSpPr>
            <p:nvPr/>
          </p:nvCxnSpPr>
          <p:spPr>
            <a:xfrm>
              <a:off x="3754546" y="2686756"/>
              <a:ext cx="0" cy="57703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074A4929-66B5-60FC-FCCE-17FEE2D8653D}"/>
                </a:ext>
              </a:extLst>
            </p:cNvPr>
            <p:cNvCxnSpPr>
              <a:cxnSpLocks/>
            </p:cNvCxnSpPr>
            <p:nvPr/>
          </p:nvCxnSpPr>
          <p:spPr>
            <a:xfrm>
              <a:off x="3426762" y="1389607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8F0AD8D-28A5-1D8F-9FF5-4664D6A74692}"/>
                </a:ext>
              </a:extLst>
            </p:cNvPr>
            <p:cNvSpPr/>
            <p:nvPr/>
          </p:nvSpPr>
          <p:spPr>
            <a:xfrm>
              <a:off x="3111450" y="1237838"/>
              <a:ext cx="315311" cy="31531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0672E3EF-41CF-39B0-AA80-7505C8640428}"/>
                </a:ext>
              </a:extLst>
            </p:cNvPr>
            <p:cNvSpPr/>
            <p:nvPr/>
          </p:nvSpPr>
          <p:spPr>
            <a:xfrm>
              <a:off x="3229722" y="1370794"/>
              <a:ext cx="91440" cy="914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DFCB5EC1-CBB5-BA6A-90E8-0F0A05AD353F}"/>
                </a:ext>
              </a:extLst>
            </p:cNvPr>
            <p:cNvCxnSpPr>
              <a:cxnSpLocks/>
            </p:cNvCxnSpPr>
            <p:nvPr/>
          </p:nvCxnSpPr>
          <p:spPr>
            <a:xfrm>
              <a:off x="3745574" y="1704137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55BAF61A-7A57-C26F-64A3-D9B1AD8F33E2}"/>
                </a:ext>
              </a:extLst>
            </p:cNvPr>
            <p:cNvCxnSpPr>
              <a:cxnSpLocks/>
            </p:cNvCxnSpPr>
            <p:nvPr/>
          </p:nvCxnSpPr>
          <p:spPr>
            <a:xfrm>
              <a:off x="4362582" y="1731823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93984AE8-DF60-F931-4760-52B4A8654712}"/>
                </a:ext>
              </a:extLst>
            </p:cNvPr>
            <p:cNvCxnSpPr>
              <a:cxnSpLocks/>
            </p:cNvCxnSpPr>
            <p:nvPr/>
          </p:nvCxnSpPr>
          <p:spPr>
            <a:xfrm>
              <a:off x="4691203" y="1583414"/>
              <a:ext cx="289229" cy="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F287357-3261-8FF7-510D-74BE14769234}"/>
                </a:ext>
              </a:extLst>
            </p:cNvPr>
            <p:cNvCxnSpPr>
              <a:cxnSpLocks/>
            </p:cNvCxnSpPr>
            <p:nvPr/>
          </p:nvCxnSpPr>
          <p:spPr>
            <a:xfrm>
              <a:off x="4742003" y="1696450"/>
              <a:ext cx="289229" cy="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32691179-6799-063D-BE03-123E5B7D03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80432" y="960039"/>
              <a:ext cx="3893" cy="630524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C029F623-60B2-E388-0919-F3BEADB0B8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69105" y="960039"/>
              <a:ext cx="1711327" cy="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52D0D120-964B-F1B5-CA19-6F0EB17CB0DC}"/>
                </a:ext>
              </a:extLst>
            </p:cNvPr>
            <p:cNvCxnSpPr>
              <a:cxnSpLocks/>
            </p:cNvCxnSpPr>
            <p:nvPr/>
          </p:nvCxnSpPr>
          <p:spPr>
            <a:xfrm>
              <a:off x="3265212" y="960039"/>
              <a:ext cx="0" cy="2878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7F057052-6D52-967D-21C2-24C4D83172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31232" y="829733"/>
              <a:ext cx="0" cy="860831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067B4082-CB92-4471-B9AA-B1016A9AA3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0258" y="829733"/>
              <a:ext cx="2662231" cy="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F8A2F218-197B-C265-59B9-5D2114EE5D88}"/>
                </a:ext>
              </a:extLst>
            </p:cNvPr>
            <p:cNvCxnSpPr>
              <a:cxnSpLocks/>
            </p:cNvCxnSpPr>
            <p:nvPr/>
          </p:nvCxnSpPr>
          <p:spPr>
            <a:xfrm>
              <a:off x="2370258" y="829733"/>
              <a:ext cx="0" cy="14405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3FD67C4E-A4C5-F62F-207B-9AFC54A15DF2}"/>
                </a:ext>
              </a:extLst>
            </p:cNvPr>
            <p:cNvCxnSpPr>
              <a:cxnSpLocks/>
            </p:cNvCxnSpPr>
            <p:nvPr/>
          </p:nvCxnSpPr>
          <p:spPr>
            <a:xfrm>
              <a:off x="3773600" y="3076417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76C589D8-588B-4492-DD18-D389D827914E}"/>
                </a:ext>
              </a:extLst>
            </p:cNvPr>
            <p:cNvCxnSpPr>
              <a:cxnSpLocks/>
            </p:cNvCxnSpPr>
            <p:nvPr/>
          </p:nvCxnSpPr>
          <p:spPr>
            <a:xfrm>
              <a:off x="4704585" y="2905781"/>
              <a:ext cx="0" cy="416091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428BA876-68AD-7B75-DEF4-94DDFF3BD994}"/>
                </a:ext>
              </a:extLst>
            </p:cNvPr>
            <p:cNvCxnSpPr>
              <a:cxnSpLocks/>
            </p:cNvCxnSpPr>
            <p:nvPr/>
          </p:nvCxnSpPr>
          <p:spPr>
            <a:xfrm>
              <a:off x="4380259" y="3084785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4C8B8EE8-AB17-B67E-0503-764204C97D0C}"/>
                </a:ext>
              </a:extLst>
            </p:cNvPr>
            <p:cNvCxnSpPr>
              <a:cxnSpLocks/>
            </p:cNvCxnSpPr>
            <p:nvPr/>
          </p:nvCxnSpPr>
          <p:spPr>
            <a:xfrm>
              <a:off x="4723098" y="3084785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BB9F3160-84D2-E160-DF9D-6FC428D42F38}"/>
                </a:ext>
              </a:extLst>
            </p:cNvPr>
            <p:cNvSpPr/>
            <p:nvPr/>
          </p:nvSpPr>
          <p:spPr>
            <a:xfrm>
              <a:off x="5017260" y="2927129"/>
              <a:ext cx="315311" cy="315311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BEB4F7F-4724-B62E-68CD-865ACAF44B80}"/>
                </a:ext>
              </a:extLst>
            </p:cNvPr>
            <p:cNvCxnSpPr>
              <a:cxnSpLocks/>
            </p:cNvCxnSpPr>
            <p:nvPr/>
          </p:nvCxnSpPr>
          <p:spPr>
            <a:xfrm>
              <a:off x="5623249" y="2805289"/>
              <a:ext cx="0" cy="50657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4DABD3DA-00E5-68BA-1FA3-11BD78BC7950}"/>
                </a:ext>
              </a:extLst>
            </p:cNvPr>
            <p:cNvCxnSpPr>
              <a:cxnSpLocks/>
            </p:cNvCxnSpPr>
            <p:nvPr/>
          </p:nvCxnSpPr>
          <p:spPr>
            <a:xfrm>
              <a:off x="5334020" y="3106097"/>
              <a:ext cx="28922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1BADC6A2-DCBA-0AB3-F840-CE96D077ADDE}"/>
                </a:ext>
              </a:extLst>
            </p:cNvPr>
            <p:cNvCxnSpPr>
              <a:cxnSpLocks/>
            </p:cNvCxnSpPr>
            <p:nvPr/>
          </p:nvCxnSpPr>
          <p:spPr>
            <a:xfrm>
              <a:off x="3507232" y="2805289"/>
              <a:ext cx="23834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24B66186-6157-06A3-8EFE-65D5525A2E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07232" y="1470499"/>
              <a:ext cx="0" cy="133479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B70CF738-48F6-BA49-5BE6-A618894040CD}"/>
                </a:ext>
              </a:extLst>
            </p:cNvPr>
            <p:cNvCxnSpPr>
              <a:cxnSpLocks/>
            </p:cNvCxnSpPr>
            <p:nvPr/>
          </p:nvCxnSpPr>
          <p:spPr>
            <a:xfrm>
              <a:off x="3409718" y="1462234"/>
              <a:ext cx="103158" cy="0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Oval 85">
            <a:extLst>
              <a:ext uri="{FF2B5EF4-FFF2-40B4-BE49-F238E27FC236}">
                <a16:creationId xmlns:a16="http://schemas.microsoft.com/office/drawing/2014/main" id="{5A63090E-B513-0377-326F-F20B6574FC99}"/>
              </a:ext>
            </a:extLst>
          </p:cNvPr>
          <p:cNvSpPr/>
          <p:nvPr/>
        </p:nvSpPr>
        <p:spPr>
          <a:xfrm>
            <a:off x="6898612" y="3435762"/>
            <a:ext cx="91440" cy="914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9A5AF597-7EC9-6A7C-A581-7F1286C38F0A}"/>
              </a:ext>
            </a:extLst>
          </p:cNvPr>
          <p:cNvSpPr/>
          <p:nvPr/>
        </p:nvSpPr>
        <p:spPr>
          <a:xfrm>
            <a:off x="6926136" y="4669471"/>
            <a:ext cx="91440" cy="914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9CFAEB4-7A32-1FAB-712D-A0E90F2F2A7A}"/>
              </a:ext>
            </a:extLst>
          </p:cNvPr>
          <p:cNvSpPr txBox="1"/>
          <p:nvPr/>
        </p:nvSpPr>
        <p:spPr>
          <a:xfrm>
            <a:off x="9597005" y="3481482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happens next?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94450F-9209-DA7C-F805-E00FC11B2E0A}"/>
              </a:ext>
            </a:extLst>
          </p:cNvPr>
          <p:cNvSpPr txBox="1"/>
          <p:nvPr/>
        </p:nvSpPr>
        <p:spPr>
          <a:xfrm>
            <a:off x="988828" y="941942"/>
            <a:ext cx="61318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Let p be primary key and s be secondary key.  Then vt1 &lt; vt2 if </a:t>
            </a:r>
          </a:p>
          <a:p>
            <a:r>
              <a:rPr lang="en-US" dirty="0"/>
              <a:t>	vt1.p &lt; vt2.p, OR</a:t>
            </a:r>
          </a:p>
          <a:p>
            <a:r>
              <a:rPr lang="en-US" dirty="0"/>
              <a:t>	vt1.p == vt2.p AND vt1.s &lt; vt2.s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FF77297-E791-347E-00A3-E84A46AF8050}"/>
              </a:ext>
            </a:extLst>
          </p:cNvPr>
          <p:cNvSpPr txBox="1"/>
          <p:nvPr/>
        </p:nvSpPr>
        <p:spPr>
          <a:xfrm>
            <a:off x="226828" y="5204924"/>
            <a:ext cx="10604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Two immediate transitions enabled to first at the same instant.  Secondary key breaks tie.   How to emulate Petri semantics that choice is non-deterministic?</a:t>
            </a:r>
          </a:p>
        </p:txBody>
      </p:sp>
    </p:spTree>
    <p:extLst>
      <p:ext uri="{BB962C8B-B14F-4D97-AF65-F5344CB8AC3E}">
        <p14:creationId xmlns:p14="http://schemas.microsoft.com/office/powerpoint/2010/main" val="3255612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C8BB4-81D0-CCCE-7583-06EB23DE7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pyevtsim</a:t>
            </a:r>
            <a:r>
              <a:rPr lang="en-US" dirty="0"/>
              <a:t> </a:t>
            </a:r>
            <a:r>
              <a:rPr lang="en-US" dirty="0" err="1"/>
              <a:t>vrt.py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52C29B-DCBB-B914-C5C9-3C7C49BE335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A1B5B7C-6C79-4219-88E9-E1F6E0D5B9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3585910"/>
              </p:ext>
            </p:extLst>
          </p:nvPr>
        </p:nvGraphicFramePr>
        <p:xfrm>
          <a:off x="1144942" y="4760027"/>
          <a:ext cx="965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2" imgW="965200" imgH="609600" progId="Word.Document.12">
                  <p:embed/>
                </p:oleObj>
              </mc:Choice>
              <mc:Fallback>
                <p:oleObj name="Document" showAsIcon="1" r:id="rId2" imgW="965200" imgH="609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44942" y="4760027"/>
                        <a:ext cx="965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4123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3534D-7559-AFA0-4EC3-2E9E4D78E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 class </a:t>
            </a:r>
            <a:r>
              <a:rPr lang="en-US" dirty="0" err="1"/>
              <a:t>PriPair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DDA6A-8538-4029-3230-667EC57D473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133597"/>
            <a:ext cx="11339840" cy="4962403"/>
          </a:xfrm>
        </p:spPr>
        <p:txBody>
          <a:bodyPr>
            <a:normAutofit fontScale="55000" lnSpcReduction="20000"/>
          </a:bodyPr>
          <a:lstStyle/>
          <a:p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class </a:t>
            </a:r>
            <a:r>
              <a:rPr lang="en-US" sz="3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PriPair</a:t>
            </a:r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  <a:p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    def </a:t>
            </a:r>
            <a:r>
              <a:rPr lang="en-US" sz="3400" b="1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3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init</a:t>
            </a:r>
            <a:r>
              <a:rPr lang="en-US" sz="3400" b="1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(self, primary, secondary):</a:t>
            </a:r>
          </a:p>
          <a:p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3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self.primary</a:t>
            </a:r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 = primary        # instance of comparable class</a:t>
            </a:r>
          </a:p>
          <a:p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3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self.secondary</a:t>
            </a:r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 = secondary    # instance of another comparable class</a:t>
            </a:r>
          </a:p>
          <a:p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    def </a:t>
            </a:r>
            <a:r>
              <a:rPr lang="en-US" sz="3400" b="1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3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lt</a:t>
            </a:r>
            <a:r>
              <a:rPr lang="en-US" sz="3400" b="1" dirty="0">
                <a:latin typeface="Courier New" panose="02070309020205020404" pitchFamily="49" charset="0"/>
                <a:cs typeface="Courier New" panose="02070309020205020404" pitchFamily="49" charset="0"/>
              </a:rPr>
              <a:t>__</a:t>
            </a:r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(self, pp):</a:t>
            </a:r>
          </a:p>
          <a:p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if </a:t>
            </a:r>
            <a:r>
              <a:rPr lang="en-US" sz="3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self.primary</a:t>
            </a:r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3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pp.primary</a:t>
            </a:r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:   # calls __</a:t>
            </a:r>
            <a:r>
              <a:rPr lang="en-US" sz="3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lt</a:t>
            </a:r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__ function of class</a:t>
            </a:r>
          </a:p>
          <a:p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return </a:t>
            </a:r>
            <a:r>
              <a:rPr lang="en-US" sz="3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endParaRPr lang="en-US" sz="3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US" sz="3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self.primary</a:t>
            </a:r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 &gt; </a:t>
            </a:r>
            <a:r>
              <a:rPr lang="en-US" sz="3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pp.primary</a:t>
            </a:r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: # calls __</a:t>
            </a:r>
            <a:r>
              <a:rPr lang="en-US" sz="3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lt</a:t>
            </a:r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__ function of class</a:t>
            </a:r>
          </a:p>
          <a:p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    return </a:t>
            </a:r>
            <a:r>
              <a:rPr lang="en-US" sz="3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endParaRPr lang="en-US" sz="3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b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endParaRPr lang="en-US" sz="3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# </a:t>
            </a:r>
            <a:r>
              <a:rPr lang="en-US" sz="3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self.primary</a:t>
            </a:r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 == </a:t>
            </a:r>
            <a:r>
              <a:rPr lang="en-US" sz="3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pp.primary</a:t>
            </a:r>
            <a:endParaRPr lang="en-US" sz="3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return </a:t>
            </a:r>
            <a:r>
              <a:rPr lang="en-US" sz="3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self.secondary</a:t>
            </a:r>
            <a:r>
              <a:rPr lang="en-US" sz="3400" dirty="0"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3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pp.secondary</a:t>
            </a:r>
            <a:endParaRPr lang="en-US" sz="3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FD7B82-E3B8-8A40-741B-62530020379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814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236E5-0F13-17E2-83FD-DA7264134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Virtual Time is Derived Class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9FF7D-51D6-2E25-F9AF-6DD2850E25C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283371"/>
            <a:ext cx="10370190" cy="1929730"/>
          </a:xfrm>
        </p:spPr>
        <p:txBody>
          <a:bodyPr>
            <a:normAutofit/>
          </a:bodyPr>
          <a:lstStyle/>
          <a:p>
            <a:r>
              <a:rPr lang="en-US" sz="2400" dirty="0"/>
              <a:t>The </a:t>
            </a:r>
            <a:r>
              <a:rPr lang="en-US" sz="2400" dirty="0" err="1"/>
              <a:t>pyevtsim</a:t>
            </a:r>
            <a:r>
              <a:rPr lang="en-US" sz="2400" dirty="0"/>
              <a:t> package defines virtual time class VT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cs typeface="Courier New" panose="02070309020205020404" pitchFamily="49" charset="0"/>
              </a:rPr>
              <a:t>Both </a:t>
            </a:r>
            <a:r>
              <a:rPr lang="en-US" dirty="0" err="1">
                <a:cs typeface="Courier New" panose="02070309020205020404" pitchFamily="49" charset="0"/>
              </a:rPr>
              <a:t>PriPair</a:t>
            </a:r>
            <a:r>
              <a:rPr lang="en-US" dirty="0">
                <a:cs typeface="Courier New" panose="02070309020205020404" pitchFamily="49" charset="0"/>
              </a:rPr>
              <a:t> keys are integers</a:t>
            </a:r>
          </a:p>
          <a:p>
            <a:pPr marL="1028700" lvl="1" indent="-342900"/>
            <a:r>
              <a:rPr lang="en-US" dirty="0">
                <a:cs typeface="Courier New" panose="02070309020205020404" pitchFamily="49" charset="0"/>
              </a:rPr>
              <a:t>Comparisons are exact</a:t>
            </a:r>
            <a:endParaRPr lang="en-US" sz="2600" dirty="0">
              <a:cs typeface="Courier New" panose="02070309020205020404" pitchFamily="49" charset="0"/>
            </a:endParaRPr>
          </a:p>
          <a:p>
            <a:pPr marL="1028700" lvl="1" indent="-342900"/>
            <a:r>
              <a:rPr lang="en-US" dirty="0">
                <a:cs typeface="Courier New" panose="02070309020205020404" pitchFamily="49" charset="0"/>
              </a:rPr>
              <a:t>Pri==0 means user randomizes ordering of concurrent events</a:t>
            </a:r>
          </a:p>
          <a:p>
            <a:endParaRPr lang="en-US" sz="2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AA7F9-FAD8-63C5-F343-2C12E93E12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F601DC9-37D6-9BB6-A049-0234682CD323}"/>
              </a:ext>
            </a:extLst>
          </p:cNvPr>
          <p:cNvSpPr txBox="1">
            <a:spLocks/>
          </p:cNvSpPr>
          <p:nvPr/>
        </p:nvSpPr>
        <p:spPr>
          <a:xfrm>
            <a:off x="910905" y="3592630"/>
            <a:ext cx="10370190" cy="1929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0EB38B-C480-27E0-3B98-B580E54E846C}"/>
              </a:ext>
            </a:extLst>
          </p:cNvPr>
          <p:cNvSpPr txBox="1"/>
          <p:nvPr/>
        </p:nvSpPr>
        <p:spPr>
          <a:xfrm>
            <a:off x="857946" y="2890870"/>
            <a:ext cx="727132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class </a:t>
            </a:r>
            <a:r>
              <a:rPr lang="en-US" sz="2000" b="1" dirty="0"/>
              <a:t>VT</a:t>
            </a:r>
            <a:r>
              <a:rPr lang="en-US" sz="2000" dirty="0"/>
              <a:t>(</a:t>
            </a:r>
            <a:r>
              <a:rPr lang="en-US" sz="2000" dirty="0" err="1"/>
              <a:t>PriPair</a:t>
            </a:r>
            <a:r>
              <a:rPr lang="en-US" sz="2000" dirty="0"/>
              <a:t>):</a:t>
            </a:r>
          </a:p>
          <a:p>
            <a:r>
              <a:rPr lang="en-US" sz="2000" dirty="0"/>
              <a:t>    # the base constructor is given ticks.  Zero priority makes </a:t>
            </a:r>
          </a:p>
          <a:p>
            <a:r>
              <a:rPr lang="en-US" sz="2000" dirty="0"/>
              <a:t>    # tie-breaker random</a:t>
            </a:r>
          </a:p>
          <a:p>
            <a:r>
              <a:rPr lang="en-US" sz="2000" dirty="0"/>
              <a:t>    def </a:t>
            </a:r>
            <a:r>
              <a:rPr lang="en-US" sz="2000" b="1" dirty="0"/>
              <a:t>__</a:t>
            </a:r>
            <a:r>
              <a:rPr lang="en-US" sz="2000" b="1" dirty="0" err="1"/>
              <a:t>init</a:t>
            </a:r>
            <a:r>
              <a:rPr lang="en-US" sz="2000" b="1" dirty="0"/>
              <a:t>__</a:t>
            </a:r>
            <a:r>
              <a:rPr lang="en-US" sz="2000" dirty="0"/>
              <a:t>(self, ticks: </a:t>
            </a:r>
            <a:r>
              <a:rPr lang="en-US" sz="2000" b="1" dirty="0"/>
              <a:t>int</a:t>
            </a:r>
            <a:r>
              <a:rPr lang="en-US" sz="2000" dirty="0"/>
              <a:t>, </a:t>
            </a:r>
            <a:r>
              <a:rPr lang="en-US" sz="2000" dirty="0" err="1"/>
              <a:t>pri</a:t>
            </a:r>
            <a:r>
              <a:rPr lang="en-US" sz="2000" dirty="0"/>
              <a:t>: </a:t>
            </a:r>
            <a:r>
              <a:rPr lang="en-US" sz="2000" b="1" dirty="0"/>
              <a:t>int</a:t>
            </a:r>
            <a:r>
              <a:rPr lang="en-US" sz="2000" dirty="0"/>
              <a:t>):</a:t>
            </a:r>
          </a:p>
          <a:p>
            <a:r>
              <a:rPr lang="en-US" sz="2000" dirty="0"/>
              <a:t>        if </a:t>
            </a:r>
            <a:r>
              <a:rPr lang="en-US" sz="2000" dirty="0" err="1"/>
              <a:t>pri</a:t>
            </a:r>
            <a:r>
              <a:rPr lang="en-US" sz="2000" dirty="0"/>
              <a:t> == 0:</a:t>
            </a:r>
          </a:p>
          <a:p>
            <a:r>
              <a:rPr lang="en-US" sz="2000" dirty="0"/>
              <a:t>            </a:t>
            </a:r>
            <a:r>
              <a:rPr lang="en-US" sz="2000" dirty="0" err="1"/>
              <a:t>pri</a:t>
            </a:r>
            <a:r>
              <a:rPr lang="en-US" sz="2000" dirty="0"/>
              <a:t> = </a:t>
            </a:r>
            <a:r>
              <a:rPr lang="en-US" sz="2000" b="1" dirty="0"/>
              <a:t>int</a:t>
            </a:r>
            <a:r>
              <a:rPr lang="en-US" sz="2000" dirty="0"/>
              <a:t>(</a:t>
            </a:r>
            <a:r>
              <a:rPr lang="en-US" sz="2000" dirty="0" err="1"/>
              <a:t>random.random</a:t>
            </a:r>
            <a:r>
              <a:rPr lang="en-US" sz="2000" dirty="0"/>
              <a:t>() * 100000) + 1</a:t>
            </a:r>
          </a:p>
          <a:p>
            <a:r>
              <a:rPr lang="en-US" sz="2000" dirty="0"/>
              <a:t>        </a:t>
            </a:r>
            <a:r>
              <a:rPr lang="en-US" sz="2000" b="1" dirty="0"/>
              <a:t>super</a:t>
            </a:r>
            <a:r>
              <a:rPr lang="en-US" sz="2000" dirty="0"/>
              <a:t>().__</a:t>
            </a:r>
            <a:r>
              <a:rPr lang="en-US" sz="2000" dirty="0" err="1"/>
              <a:t>init</a:t>
            </a:r>
            <a:r>
              <a:rPr lang="en-US" sz="2000" dirty="0"/>
              <a:t>__(ticks, </a:t>
            </a:r>
            <a:r>
              <a:rPr lang="en-US" sz="2000" dirty="0" err="1"/>
              <a:t>pri</a:t>
            </a:r>
            <a:r>
              <a:rPr lang="en-US" sz="20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5A10FC-0AA1-EB1D-31F7-912399077A5D}"/>
              </a:ext>
            </a:extLst>
          </p:cNvPr>
          <p:cNvSpPr txBox="1"/>
          <p:nvPr/>
        </p:nvSpPr>
        <p:spPr>
          <a:xfrm>
            <a:off x="8406287" y="3590594"/>
            <a:ext cx="315182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N.B.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Type annotations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Use of package random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Randomized tie-breaker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Call to super class __</a:t>
            </a:r>
            <a:r>
              <a:rPr lang="en-US" b="1" dirty="0" err="1"/>
              <a:t>init</a:t>
            </a:r>
            <a:r>
              <a:rPr lang="en-US" b="1" dirty="0"/>
              <a:t>__</a:t>
            </a:r>
          </a:p>
        </p:txBody>
      </p:sp>
    </p:spTree>
    <p:extLst>
      <p:ext uri="{BB962C8B-B14F-4D97-AF65-F5344CB8AC3E}">
        <p14:creationId xmlns:p14="http://schemas.microsoft.com/office/powerpoint/2010/main" val="4010515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7211D-5A2A-12F2-20A3-05695EF92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DBEA6-8615-8E8C-93A1-4C64E15FF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Virtual Time API For Construction and Access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07F886-8A9A-03B7-D108-CB2A4465479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01650" y="2718470"/>
            <a:ext cx="4198937" cy="4825330"/>
          </a:xfrm>
        </p:spPr>
        <p:txBody>
          <a:bodyPr>
            <a:normAutofit fontScale="92500" lnSpcReduction="10000"/>
          </a:bodyPr>
          <a:lstStyle/>
          <a:p>
            <a:r>
              <a:rPr lang="en-US" sz="2400" u="sng" dirty="0">
                <a:cs typeface="Courier New" panose="02070309020205020404" pitchFamily="49" charset="0"/>
              </a:rPr>
              <a:t>API methods for VT instance</a:t>
            </a:r>
          </a:p>
          <a:p>
            <a:r>
              <a:rPr lang="en-US" dirty="0"/>
              <a:t>    def </a:t>
            </a:r>
            <a:r>
              <a:rPr lang="en-US" b="1" dirty="0" err="1"/>
              <a:t>getTicks</a:t>
            </a:r>
            <a:r>
              <a:rPr lang="en-US" dirty="0"/>
              <a:t>(self):</a:t>
            </a:r>
          </a:p>
          <a:p>
            <a:r>
              <a:rPr lang="en-US" dirty="0"/>
              <a:t>        return </a:t>
            </a:r>
            <a:r>
              <a:rPr lang="en-US" dirty="0" err="1"/>
              <a:t>self.primary</a:t>
            </a:r>
            <a:endParaRPr lang="en-US" dirty="0"/>
          </a:p>
          <a:p>
            <a:r>
              <a:rPr lang="en-US" dirty="0"/>
              <a:t>    def </a:t>
            </a:r>
            <a:r>
              <a:rPr lang="en-US" b="1" dirty="0" err="1"/>
              <a:t>getPri</a:t>
            </a:r>
            <a:r>
              <a:rPr lang="en-US" dirty="0"/>
              <a:t>(self):</a:t>
            </a:r>
          </a:p>
          <a:p>
            <a:r>
              <a:rPr lang="en-US" dirty="0"/>
              <a:t>        return </a:t>
            </a:r>
            <a:r>
              <a:rPr lang="en-US" dirty="0" err="1"/>
              <a:t>self.secondary</a:t>
            </a:r>
            <a:endParaRPr lang="en-US" dirty="0"/>
          </a:p>
          <a:p>
            <a:r>
              <a:rPr lang="en-US" dirty="0"/>
              <a:t>    def </a:t>
            </a:r>
            <a:r>
              <a:rPr lang="en-US" b="1" dirty="0" err="1"/>
              <a:t>setTicks</a:t>
            </a:r>
            <a:r>
              <a:rPr lang="en-US" dirty="0"/>
              <a:t>(self, ticks):</a:t>
            </a:r>
          </a:p>
          <a:p>
            <a:r>
              <a:rPr lang="en-US" dirty="0"/>
              <a:t>        </a:t>
            </a:r>
            <a:r>
              <a:rPr lang="en-US" dirty="0" err="1"/>
              <a:t>self.primary</a:t>
            </a:r>
            <a:r>
              <a:rPr lang="en-US" dirty="0"/>
              <a:t> = ticks</a:t>
            </a:r>
          </a:p>
          <a:p>
            <a:r>
              <a:rPr lang="en-US" dirty="0"/>
              <a:t>    def </a:t>
            </a:r>
            <a:r>
              <a:rPr lang="en-US" b="1" dirty="0" err="1"/>
              <a:t>setPri</a:t>
            </a:r>
            <a:r>
              <a:rPr lang="en-US" dirty="0"/>
              <a:t>(self, </a:t>
            </a:r>
            <a:r>
              <a:rPr lang="en-US" dirty="0" err="1"/>
              <a:t>pri</a:t>
            </a:r>
            <a:r>
              <a:rPr lang="en-US" dirty="0"/>
              <a:t>):</a:t>
            </a:r>
          </a:p>
          <a:p>
            <a:r>
              <a:rPr lang="en-US" dirty="0"/>
              <a:t>        </a:t>
            </a:r>
            <a:r>
              <a:rPr lang="en-US" dirty="0" err="1"/>
              <a:t>self.secondary</a:t>
            </a:r>
            <a:r>
              <a:rPr lang="en-US" dirty="0"/>
              <a:t> = </a:t>
            </a:r>
            <a:r>
              <a:rPr lang="en-US" dirty="0" err="1"/>
              <a:t>pri</a:t>
            </a:r>
            <a:endParaRPr lang="en-US" dirty="0"/>
          </a:p>
          <a:p>
            <a:endParaRPr lang="en-US" sz="2400" dirty="0">
              <a:cs typeface="Courier New" panose="02070309020205020404" pitchFamily="49" charset="0"/>
            </a:endParaRPr>
          </a:p>
          <a:p>
            <a:endParaRPr lang="en-US" sz="2600" dirty="0">
              <a:cs typeface="Courier New" panose="02070309020205020404" pitchFamily="49" charset="0"/>
            </a:endParaRPr>
          </a:p>
          <a:p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C906B-7A8E-0E7A-2D4C-2ABD03893C4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C343C89-D09D-DA9D-4802-4B926EBDDDCB}"/>
              </a:ext>
            </a:extLst>
          </p:cNvPr>
          <p:cNvSpPr txBox="1">
            <a:spLocks/>
          </p:cNvSpPr>
          <p:nvPr/>
        </p:nvSpPr>
        <p:spPr>
          <a:xfrm>
            <a:off x="5618163" y="1283370"/>
            <a:ext cx="5921374" cy="48253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u="sng" dirty="0">
                <a:cs typeface="Courier New" panose="02070309020205020404" pitchFamily="49" charset="0"/>
              </a:rPr>
              <a:t>Constructor methods for VT (</a:t>
            </a:r>
            <a:r>
              <a:rPr lang="en-US" sz="2400" u="sng" dirty="0" err="1">
                <a:cs typeface="Courier New" panose="02070309020205020404" pitchFamily="49" charset="0"/>
              </a:rPr>
              <a:t>classmethods</a:t>
            </a:r>
            <a:r>
              <a:rPr lang="en-US" sz="2400" u="sng" dirty="0">
                <a:cs typeface="Courier New" panose="02070309020205020404" pitchFamily="49" charset="0"/>
              </a:rPr>
              <a:t>)</a:t>
            </a:r>
          </a:p>
          <a:p>
            <a:r>
              <a:rPr lang="en-US" dirty="0"/>
              <a:t>    def </a:t>
            </a:r>
            <a:r>
              <a:rPr lang="en-US" b="1" dirty="0" err="1"/>
              <a:t>from_ticks</a:t>
            </a:r>
            <a:r>
              <a:rPr lang="en-US" dirty="0"/>
              <a:t>(</a:t>
            </a:r>
            <a:r>
              <a:rPr lang="en-US" dirty="0" err="1"/>
              <a:t>cls</a:t>
            </a:r>
            <a:r>
              <a:rPr lang="en-US" dirty="0"/>
              <a:t>, ticks: </a:t>
            </a:r>
            <a:r>
              <a:rPr lang="en-US" b="1" dirty="0"/>
              <a:t>int</a:t>
            </a:r>
            <a:r>
              <a:rPr lang="en-US" dirty="0"/>
              <a:t>, </a:t>
            </a:r>
            <a:r>
              <a:rPr lang="en-US" dirty="0" err="1"/>
              <a:t>pri</a:t>
            </a:r>
            <a:r>
              <a:rPr lang="en-US" dirty="0"/>
              <a:t>=0):</a:t>
            </a:r>
          </a:p>
          <a:p>
            <a:r>
              <a:rPr lang="en-US" dirty="0"/>
              <a:t>              return </a:t>
            </a:r>
            <a:r>
              <a:rPr lang="en-US" dirty="0" err="1"/>
              <a:t>cls</a:t>
            </a:r>
            <a:r>
              <a:rPr lang="en-US" dirty="0"/>
              <a:t>(ticks, </a:t>
            </a:r>
            <a:r>
              <a:rPr lang="en-US" dirty="0" err="1"/>
              <a:t>pri</a:t>
            </a:r>
            <a:r>
              <a:rPr lang="en-US" dirty="0"/>
              <a:t>)</a:t>
            </a:r>
          </a:p>
          <a:p>
            <a:r>
              <a:rPr lang="en-US" dirty="0"/>
              <a:t>    def </a:t>
            </a:r>
            <a:r>
              <a:rPr lang="en-US" b="1" dirty="0" err="1"/>
              <a:t>from_secs</a:t>
            </a:r>
            <a:r>
              <a:rPr lang="en-US" dirty="0"/>
              <a:t>(</a:t>
            </a:r>
            <a:r>
              <a:rPr lang="en-US" dirty="0" err="1"/>
              <a:t>cls</a:t>
            </a:r>
            <a:r>
              <a:rPr lang="en-US" dirty="0"/>
              <a:t>, secs: </a:t>
            </a:r>
            <a:r>
              <a:rPr lang="en-US" b="1" dirty="0"/>
              <a:t>float</a:t>
            </a:r>
            <a:r>
              <a:rPr lang="en-US" dirty="0"/>
              <a:t>, </a:t>
            </a:r>
            <a:r>
              <a:rPr lang="en-US" dirty="0" err="1"/>
              <a:t>pri</a:t>
            </a:r>
            <a:r>
              <a:rPr lang="en-US" dirty="0"/>
              <a:t>=0):</a:t>
            </a:r>
          </a:p>
          <a:p>
            <a:r>
              <a:rPr lang="en-US" dirty="0"/>
              <a:t>          ticks = </a:t>
            </a:r>
            <a:r>
              <a:rPr lang="en-US" b="1" dirty="0"/>
              <a:t>int</a:t>
            </a:r>
            <a:r>
              <a:rPr lang="en-US" dirty="0"/>
              <a:t>(</a:t>
            </a:r>
            <a:r>
              <a:rPr lang="en-US" b="1" dirty="0"/>
              <a:t>round</a:t>
            </a:r>
            <a:r>
              <a:rPr lang="en-US" dirty="0"/>
              <a:t>(secs * </a:t>
            </a:r>
            <a:r>
              <a:rPr lang="en-US" dirty="0" err="1"/>
              <a:t>secsToVt</a:t>
            </a:r>
            <a:r>
              <a:rPr lang="en-US" dirty="0"/>
              <a:t>))</a:t>
            </a:r>
          </a:p>
          <a:p>
            <a:r>
              <a:rPr lang="en-US" dirty="0"/>
              <a:t>          return </a:t>
            </a:r>
            <a:r>
              <a:rPr lang="en-US" dirty="0" err="1"/>
              <a:t>cls</a:t>
            </a:r>
            <a:r>
              <a:rPr lang="en-US" dirty="0"/>
              <a:t>(ticks, </a:t>
            </a:r>
            <a:r>
              <a:rPr lang="en-US" dirty="0" err="1"/>
              <a:t>pri</a:t>
            </a:r>
            <a:r>
              <a:rPr lang="en-US" dirty="0"/>
              <a:t>)</a:t>
            </a:r>
          </a:p>
          <a:p>
            <a:r>
              <a:rPr lang="en-US" sz="2400" u="sng" dirty="0">
                <a:cs typeface="Courier New" panose="02070309020205020404" pitchFamily="49" charset="0"/>
              </a:rPr>
              <a:t>Static methods for VT</a:t>
            </a:r>
          </a:p>
          <a:p>
            <a:r>
              <a:rPr lang="en-US" sz="2400" dirty="0"/>
              <a:t>   </a:t>
            </a:r>
            <a:r>
              <a:rPr lang="en-US" dirty="0"/>
              <a:t> @</a:t>
            </a:r>
            <a:r>
              <a:rPr lang="en-US" b="1" dirty="0" err="1"/>
              <a:t>staticmethod</a:t>
            </a:r>
            <a:endParaRPr lang="en-US" dirty="0"/>
          </a:p>
          <a:p>
            <a:r>
              <a:rPr lang="en-US" dirty="0"/>
              <a:t>    def </a:t>
            </a:r>
            <a:r>
              <a:rPr lang="en-US" b="1" dirty="0" err="1"/>
              <a:t>TicksToSecs</a:t>
            </a:r>
            <a:r>
              <a:rPr lang="en-US" dirty="0"/>
              <a:t>(ticks: </a:t>
            </a:r>
            <a:r>
              <a:rPr lang="en-US" b="1" dirty="0"/>
              <a:t>int</a:t>
            </a:r>
            <a:r>
              <a:rPr lang="en-US" dirty="0"/>
              <a:t>) -&gt; </a:t>
            </a:r>
            <a:r>
              <a:rPr lang="en-US" b="1" dirty="0"/>
              <a:t>float</a:t>
            </a:r>
            <a:r>
              <a:rPr lang="en-US" dirty="0"/>
              <a:t>:</a:t>
            </a:r>
          </a:p>
          <a:p>
            <a:r>
              <a:rPr lang="en-US" dirty="0"/>
              <a:t>          return ticks * </a:t>
            </a:r>
            <a:r>
              <a:rPr lang="en-US" dirty="0" err="1"/>
              <a:t>vtToSecs</a:t>
            </a:r>
            <a:endParaRPr lang="en-US" dirty="0"/>
          </a:p>
          <a:p>
            <a:r>
              <a:rPr lang="en-US" dirty="0"/>
              <a:t>    @</a:t>
            </a:r>
            <a:r>
              <a:rPr lang="en-US" b="1" dirty="0" err="1"/>
              <a:t>staticmethod</a:t>
            </a:r>
            <a:endParaRPr lang="en-US" dirty="0"/>
          </a:p>
          <a:p>
            <a:r>
              <a:rPr lang="en-US" dirty="0"/>
              <a:t>    def </a:t>
            </a:r>
            <a:r>
              <a:rPr lang="en-US" b="1" dirty="0" err="1"/>
              <a:t>SecsToTicks</a:t>
            </a:r>
            <a:r>
              <a:rPr lang="en-US" dirty="0"/>
              <a:t>(sec: </a:t>
            </a:r>
            <a:r>
              <a:rPr lang="en-US" b="1" dirty="0"/>
              <a:t>float</a:t>
            </a:r>
            <a:r>
              <a:rPr lang="en-US" dirty="0"/>
              <a:t>) -&gt; </a:t>
            </a:r>
            <a:r>
              <a:rPr lang="en-US" b="1" dirty="0"/>
              <a:t>int</a:t>
            </a:r>
            <a:r>
              <a:rPr lang="en-US" dirty="0"/>
              <a:t>:</a:t>
            </a:r>
          </a:p>
          <a:p>
            <a:r>
              <a:rPr lang="en-US" dirty="0"/>
              <a:t>        return </a:t>
            </a:r>
            <a:r>
              <a:rPr lang="en-US" b="1" dirty="0"/>
              <a:t>int</a:t>
            </a:r>
            <a:r>
              <a:rPr lang="en-US" dirty="0"/>
              <a:t>(</a:t>
            </a:r>
            <a:r>
              <a:rPr lang="en-US" b="1" dirty="0"/>
              <a:t>round</a:t>
            </a:r>
            <a:r>
              <a:rPr lang="en-US" dirty="0"/>
              <a:t>(sec * </a:t>
            </a:r>
            <a:r>
              <a:rPr lang="en-US" dirty="0" err="1"/>
              <a:t>secsToVt</a:t>
            </a:r>
            <a:r>
              <a:rPr lang="en-US" dirty="0"/>
              <a:t>, 1))</a:t>
            </a:r>
          </a:p>
          <a:p>
            <a:endParaRPr lang="en-US" dirty="0"/>
          </a:p>
          <a:p>
            <a:endParaRPr lang="en-US" sz="2600" dirty="0">
              <a:cs typeface="Courier New" panose="02070309020205020404" pitchFamily="49" charset="0"/>
            </a:endParaRPr>
          </a:p>
          <a:p>
            <a:endParaRPr lang="en-US" sz="2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7A27412-46FF-71FF-9A95-6A1C29146FB3}"/>
              </a:ext>
            </a:extLst>
          </p:cNvPr>
          <p:cNvSpPr txBox="1">
            <a:spLocks/>
          </p:cNvSpPr>
          <p:nvPr/>
        </p:nvSpPr>
        <p:spPr>
          <a:xfrm>
            <a:off x="2020095" y="1283370"/>
            <a:ext cx="4198937" cy="4825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ABE6D7-EC7B-9FE1-E230-795054114719}"/>
              </a:ext>
            </a:extLst>
          </p:cNvPr>
          <p:cNvSpPr txBox="1"/>
          <p:nvPr/>
        </p:nvSpPr>
        <p:spPr>
          <a:xfrm>
            <a:off x="501650" y="1283370"/>
            <a:ext cx="53276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u="sng" dirty="0"/>
              <a:t>Conversion Constants</a:t>
            </a:r>
          </a:p>
          <a:p>
            <a:r>
              <a:rPr lang="en-US" sz="2000" dirty="0" err="1"/>
              <a:t>vtUnits</a:t>
            </a:r>
            <a:r>
              <a:rPr lang="en-US" sz="2000" dirty="0"/>
              <a:t> = -9  # log of number of seconds for tick</a:t>
            </a:r>
          </a:p>
          <a:p>
            <a:r>
              <a:rPr lang="en-US" sz="2000" dirty="0" err="1"/>
              <a:t>vtToSecs</a:t>
            </a:r>
            <a:r>
              <a:rPr lang="en-US" sz="2000" dirty="0"/>
              <a:t> = </a:t>
            </a:r>
            <a:r>
              <a:rPr lang="en-US" sz="2000" b="1" dirty="0"/>
              <a:t>float</a:t>
            </a:r>
            <a:r>
              <a:rPr lang="en-US" sz="2000" dirty="0"/>
              <a:t>(10**</a:t>
            </a:r>
            <a:r>
              <a:rPr lang="en-US" sz="2000" dirty="0" err="1"/>
              <a:t>vtUnits</a:t>
            </a:r>
            <a:r>
              <a:rPr lang="en-US" sz="2000" dirty="0"/>
              <a:t>)</a:t>
            </a:r>
          </a:p>
          <a:p>
            <a:r>
              <a:rPr lang="en-US" sz="2000" dirty="0" err="1"/>
              <a:t>secsToVt</a:t>
            </a:r>
            <a:r>
              <a:rPr lang="en-US" sz="2000" dirty="0"/>
              <a:t> = 1.0 / (10**</a:t>
            </a:r>
            <a:r>
              <a:rPr lang="en-US" sz="2000" dirty="0" err="1"/>
              <a:t>vtUnits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87155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460E4-2B9F-0601-A91B-C807D1510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0EDC3-009D-15D6-5975-F924685A1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Time API For Scheduling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DF8E16-2154-47EE-E4FB-DEE0FB63165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97658" y="1372270"/>
            <a:ext cx="11195842" cy="4825330"/>
          </a:xfrm>
        </p:spPr>
        <p:txBody>
          <a:bodyPr>
            <a:normAutofit lnSpcReduction="10000"/>
          </a:bodyPr>
          <a:lstStyle/>
          <a:p>
            <a:r>
              <a:rPr lang="en-US" sz="2400" u="sng" dirty="0">
                <a:cs typeface="Courier New" panose="02070309020205020404" pitchFamily="49" charset="0"/>
              </a:rPr>
              <a:t>Addition</a:t>
            </a:r>
          </a:p>
          <a:p>
            <a:r>
              <a:rPr lang="en-US" dirty="0"/>
              <a:t>    def </a:t>
            </a:r>
            <a:r>
              <a:rPr lang="en-US" b="1" dirty="0"/>
              <a:t>Add</a:t>
            </a:r>
            <a:r>
              <a:rPr lang="en-US" dirty="0"/>
              <a:t>(self, </a:t>
            </a:r>
            <a:r>
              <a:rPr lang="en-US" dirty="0" err="1"/>
              <a:t>vt</a:t>
            </a:r>
            <a:r>
              <a:rPr lang="en-US" dirty="0"/>
              <a:t>):</a:t>
            </a:r>
          </a:p>
          <a:p>
            <a:r>
              <a:rPr lang="en-US" dirty="0"/>
              <a:t>        </a:t>
            </a:r>
            <a:r>
              <a:rPr lang="en-US" dirty="0" err="1"/>
              <a:t>self.setTicks</a:t>
            </a:r>
            <a:r>
              <a:rPr lang="en-US" dirty="0"/>
              <a:t>(</a:t>
            </a:r>
            <a:r>
              <a:rPr lang="en-US" dirty="0" err="1"/>
              <a:t>self.getTicks</a:t>
            </a:r>
            <a:r>
              <a:rPr lang="en-US" dirty="0"/>
              <a:t>()+</a:t>
            </a:r>
            <a:r>
              <a:rPr lang="en-US" dirty="0" err="1"/>
              <a:t>vt.getTicks</a:t>
            </a:r>
            <a:r>
              <a:rPr lang="en-US" dirty="0"/>
              <a:t>())         # sum primary keys</a:t>
            </a:r>
          </a:p>
          <a:p>
            <a:r>
              <a:rPr lang="en-US" dirty="0"/>
              <a:t>        if </a:t>
            </a:r>
            <a:r>
              <a:rPr lang="en-US" dirty="0" err="1"/>
              <a:t>vt.getPri</a:t>
            </a:r>
            <a:r>
              <a:rPr lang="en-US" dirty="0"/>
              <a:t>() &gt; -1 or </a:t>
            </a:r>
            <a:r>
              <a:rPr lang="en-US" dirty="0" err="1"/>
              <a:t>self.getPri</a:t>
            </a:r>
            <a:r>
              <a:rPr lang="en-US" dirty="0"/>
              <a:t>() &gt; -1:</a:t>
            </a:r>
          </a:p>
          <a:p>
            <a:r>
              <a:rPr lang="en-US" dirty="0"/>
              <a:t>            </a:t>
            </a:r>
            <a:r>
              <a:rPr lang="en-US" dirty="0" err="1"/>
              <a:t>self.setPri</a:t>
            </a:r>
            <a:r>
              <a:rPr lang="en-US" dirty="0"/>
              <a:t>(</a:t>
            </a:r>
            <a:r>
              <a:rPr lang="en-US" b="1" dirty="0"/>
              <a:t>max</a:t>
            </a:r>
            <a:r>
              <a:rPr lang="en-US" dirty="0"/>
              <a:t>(</a:t>
            </a:r>
            <a:r>
              <a:rPr lang="en-US" dirty="0" err="1"/>
              <a:t>self.getPri</a:t>
            </a:r>
            <a:r>
              <a:rPr lang="en-US" dirty="0"/>
              <a:t>(), </a:t>
            </a:r>
            <a:r>
              <a:rPr lang="en-US" dirty="0" err="1"/>
              <a:t>vt.getPri</a:t>
            </a:r>
            <a:r>
              <a:rPr lang="en-US" dirty="0"/>
              <a:t>()))        # if both secondary keys given, select least priority</a:t>
            </a:r>
          </a:p>
          <a:p>
            <a:r>
              <a:rPr lang="en-US" dirty="0"/>
              <a:t>        return self</a:t>
            </a:r>
          </a:p>
          <a:p>
            <a:r>
              <a:rPr lang="en-US" sz="2400" u="sng" dirty="0">
                <a:cs typeface="Courier New" panose="02070309020205020404" pitchFamily="49" charset="0"/>
              </a:rPr>
              <a:t>Copy of VT</a:t>
            </a:r>
          </a:p>
          <a:p>
            <a:r>
              <a:rPr lang="en-US" dirty="0"/>
              <a:t>    def </a:t>
            </a:r>
            <a:r>
              <a:rPr lang="en-US" b="1" dirty="0"/>
              <a:t>Copy</a:t>
            </a:r>
            <a:r>
              <a:rPr lang="en-US" dirty="0"/>
              <a:t>(self):</a:t>
            </a:r>
          </a:p>
          <a:p>
            <a:r>
              <a:rPr lang="en-US" dirty="0"/>
              <a:t>    	return </a:t>
            </a:r>
            <a:r>
              <a:rPr lang="en-US" dirty="0" err="1"/>
              <a:t>VT.from_ticks</a:t>
            </a:r>
            <a:r>
              <a:rPr lang="en-US" dirty="0"/>
              <a:t>(</a:t>
            </a:r>
            <a:r>
              <a:rPr lang="en-US" dirty="0" err="1"/>
              <a:t>self.getTicks</a:t>
            </a:r>
            <a:r>
              <a:rPr lang="en-US" dirty="0"/>
              <a:t>(), </a:t>
            </a:r>
            <a:r>
              <a:rPr lang="en-US" dirty="0" err="1"/>
              <a:t>self.getPri</a:t>
            </a:r>
            <a:r>
              <a:rPr lang="en-US" dirty="0"/>
              <a:t>())</a:t>
            </a:r>
          </a:p>
          <a:p>
            <a:r>
              <a:rPr lang="en-US" sz="2600" u="sng" dirty="0">
                <a:cs typeface="Courier New" panose="02070309020205020404" pitchFamily="49" charset="0"/>
              </a:rPr>
              <a:t>Virtual Time in units of seconds</a:t>
            </a:r>
          </a:p>
          <a:p>
            <a:r>
              <a:rPr lang="en-US" sz="29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/>
              <a:t>    def </a:t>
            </a:r>
            <a:r>
              <a:rPr lang="en-US" b="1" dirty="0" err="1"/>
              <a:t>InSeconds</a:t>
            </a:r>
            <a:r>
              <a:rPr lang="en-US" dirty="0"/>
              <a:t>(self):</a:t>
            </a:r>
          </a:p>
          <a:p>
            <a:r>
              <a:rPr lang="en-US" dirty="0"/>
              <a:t>        	return </a:t>
            </a:r>
            <a:r>
              <a:rPr lang="en-US" dirty="0" err="1"/>
              <a:t>self.TicksToSecs</a:t>
            </a:r>
            <a:r>
              <a:rPr lang="en-US" dirty="0"/>
              <a:t>(</a:t>
            </a:r>
            <a:r>
              <a:rPr lang="en-US" dirty="0" err="1"/>
              <a:t>self.getTicks</a:t>
            </a:r>
            <a:r>
              <a:rPr lang="en-US" dirty="0"/>
              <a:t>())</a:t>
            </a:r>
          </a:p>
          <a:p>
            <a:endParaRPr lang="en-US" sz="2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41C991-D5CD-F065-6F1C-B396C59BD1B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E634CD1-42D4-B61F-2B97-D8B37D6FEF86}"/>
              </a:ext>
            </a:extLst>
          </p:cNvPr>
          <p:cNvSpPr txBox="1">
            <a:spLocks/>
          </p:cNvSpPr>
          <p:nvPr/>
        </p:nvSpPr>
        <p:spPr>
          <a:xfrm>
            <a:off x="2020095" y="1283370"/>
            <a:ext cx="4198937" cy="4825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406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CCFD2-8311-5E0A-9B07-E9B51A299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06030-65BA-01B4-CE46-D4D4113AA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pyevtsim</a:t>
            </a:r>
            <a:r>
              <a:rPr lang="en-US" dirty="0"/>
              <a:t> </a:t>
            </a:r>
            <a:r>
              <a:rPr lang="en-US" dirty="0" err="1"/>
              <a:t>evt.py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983544-1A96-C1C5-94A2-5679AC95866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8656564-0DCB-4BF0-5B06-446569FCD9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714196"/>
              </p:ext>
            </p:extLst>
          </p:nvPr>
        </p:nvGraphicFramePr>
        <p:xfrm>
          <a:off x="1062665" y="4887618"/>
          <a:ext cx="965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2" imgW="965200" imgH="609600" progId="Word.Document.12">
                  <p:embed/>
                </p:oleObj>
              </mc:Choice>
              <mc:Fallback>
                <p:oleObj name="Document" showAsIcon="1" r:id="rId2" imgW="965200" imgH="609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62665" y="4887618"/>
                        <a:ext cx="965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8183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EA3EF-9917-0C2D-FB79-67CAF2BA2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265C4-4F4F-5604-4005-3720EB3CF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Description of Event Particulars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785B09-C8A7-28B5-2F54-8D6B0BD687F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263108"/>
            <a:ext cx="10370190" cy="4717277"/>
          </a:xfrm>
        </p:spPr>
        <p:txBody>
          <a:bodyPr>
            <a:normAutofit/>
          </a:bodyPr>
          <a:lstStyle/>
          <a:p>
            <a:r>
              <a:rPr lang="en-US" dirty="0"/>
              <a:t>We earlier characterized an event in terms of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What happens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Where it happens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When it happens</a:t>
            </a:r>
          </a:p>
          <a:p>
            <a:r>
              <a:rPr lang="en-US" dirty="0"/>
              <a:t>The </a:t>
            </a:r>
            <a:r>
              <a:rPr lang="en-US" dirty="0" err="1"/>
              <a:t>pyevtsim</a:t>
            </a:r>
            <a:r>
              <a:rPr lang="en-US" dirty="0"/>
              <a:t> package defines a class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EventFunc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class </a:t>
            </a:r>
            <a:r>
              <a:rPr lang="en-US" b="1" dirty="0" err="1"/>
              <a:t>EvtFunc</a:t>
            </a:r>
            <a:r>
              <a:rPr lang="en-US" dirty="0"/>
              <a:t>():</a:t>
            </a:r>
          </a:p>
          <a:p>
            <a:r>
              <a:rPr lang="en-US" dirty="0"/>
              <a:t>    def </a:t>
            </a:r>
            <a:r>
              <a:rPr lang="en-US" b="1" dirty="0"/>
              <a:t>__</a:t>
            </a:r>
            <a:r>
              <a:rPr lang="en-US" b="1" dirty="0" err="1"/>
              <a:t>init</a:t>
            </a:r>
            <a:r>
              <a:rPr lang="en-US" b="1" dirty="0"/>
              <a:t>__</a:t>
            </a:r>
            <a:r>
              <a:rPr lang="en-US" dirty="0"/>
              <a:t>(self, context, data, </a:t>
            </a:r>
            <a:r>
              <a:rPr lang="en-US" dirty="0" err="1"/>
              <a:t>hndlr</a:t>
            </a:r>
            <a:r>
              <a:rPr lang="en-US" dirty="0"/>
              <a:t>):</a:t>
            </a:r>
          </a:p>
          <a:p>
            <a:r>
              <a:rPr lang="en-US" dirty="0"/>
              <a:t>        </a:t>
            </a:r>
            <a:r>
              <a:rPr lang="en-US" dirty="0" err="1"/>
              <a:t>self.context</a:t>
            </a:r>
            <a:r>
              <a:rPr lang="en-US" dirty="0"/>
              <a:t> = context          # no assumed type, typically a class instance</a:t>
            </a:r>
          </a:p>
          <a:p>
            <a:r>
              <a:rPr lang="en-US" dirty="0"/>
              <a:t>        </a:t>
            </a:r>
            <a:r>
              <a:rPr lang="en-US" dirty="0" err="1"/>
              <a:t>self.data</a:t>
            </a:r>
            <a:r>
              <a:rPr lang="en-US" dirty="0"/>
              <a:t> = data                       # undefined type of data passed to event handler</a:t>
            </a:r>
          </a:p>
          <a:p>
            <a:r>
              <a:rPr lang="en-US" dirty="0"/>
              <a:t>        </a:t>
            </a:r>
            <a:r>
              <a:rPr lang="en-US" dirty="0" err="1"/>
              <a:t>self.hndlr</a:t>
            </a:r>
            <a:r>
              <a:rPr lang="en-US" dirty="0"/>
              <a:t> = </a:t>
            </a:r>
            <a:r>
              <a:rPr lang="en-US" dirty="0" err="1"/>
              <a:t>hndlr</a:t>
            </a:r>
            <a:r>
              <a:rPr lang="en-US" dirty="0"/>
              <a:t>                    # pointer to method executed to process event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cs typeface="Courier New" panose="020703090202050204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cs typeface="Courier New" panose="02070309020205020404" pitchFamily="49" charset="0"/>
            </a:endParaRP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2FAADE-5D90-D176-A2C9-64D952E63BA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123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7B3BB-064E-2313-73A9-053F59B0B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E7F0D-36F7-9A14-4E9C-637EBFDAA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Events Themselves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DD0F09-2C6B-BB24-DAE6-2F403E0843E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296" y="1091556"/>
            <a:ext cx="11453703" cy="5131444"/>
          </a:xfrm>
        </p:spPr>
        <p:txBody>
          <a:bodyPr>
            <a:normAutofit/>
          </a:bodyPr>
          <a:lstStyle/>
          <a:p>
            <a:r>
              <a:rPr lang="en-US" dirty="0">
                <a:cs typeface="Courier New" panose="02070309020205020404" pitchFamily="49" charset="0"/>
              </a:rPr>
              <a:t>Class Event created to represent event in </a:t>
            </a:r>
            <a:r>
              <a:rPr lang="en-US" dirty="0" err="1">
                <a:cs typeface="Courier New" panose="02070309020205020404" pitchFamily="49" charset="0"/>
              </a:rPr>
              <a:t>EventList</a:t>
            </a:r>
            <a:endParaRPr lang="en-US" dirty="0">
              <a:cs typeface="Courier New" panose="020703090202050204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cs typeface="Courier New" panose="02070309020205020404" pitchFamily="49" charset="0"/>
              </a:rPr>
              <a:t>evt_func</a:t>
            </a:r>
            <a:r>
              <a:rPr lang="en-US" dirty="0">
                <a:cs typeface="Courier New" panose="02070309020205020404" pitchFamily="49" charset="0"/>
              </a:rPr>
              <a:t> and </a:t>
            </a:r>
            <a:r>
              <a:rPr lang="en-US" dirty="0" err="1">
                <a:cs typeface="Courier New" panose="02070309020205020404" pitchFamily="49" charset="0"/>
              </a:rPr>
              <a:t>vt</a:t>
            </a:r>
            <a:r>
              <a:rPr lang="en-US" dirty="0">
                <a:cs typeface="Courier New" panose="02070309020205020404" pitchFamily="49" charset="0"/>
              </a:rPr>
              <a:t> instances ultimately created by user for use in creating the Event</a:t>
            </a:r>
          </a:p>
          <a:p>
            <a:endParaRPr lang="en-US" dirty="0">
              <a:cs typeface="Courier New" panose="02070309020205020404" pitchFamily="49" charset="0"/>
            </a:endParaRPr>
          </a:p>
          <a:p>
            <a:r>
              <a:rPr lang="en-US" dirty="0"/>
              <a:t>    def </a:t>
            </a:r>
            <a:r>
              <a:rPr lang="en-US" b="1" dirty="0"/>
              <a:t>__</a:t>
            </a:r>
            <a:r>
              <a:rPr lang="en-US" b="1" dirty="0" err="1"/>
              <a:t>init</a:t>
            </a:r>
            <a:r>
              <a:rPr lang="en-US" b="1" dirty="0"/>
              <a:t>__</a:t>
            </a:r>
            <a:r>
              <a:rPr lang="en-US" dirty="0"/>
              <a:t>(self, </a:t>
            </a:r>
            <a:r>
              <a:rPr lang="en-US" dirty="0" err="1"/>
              <a:t>evt_func</a:t>
            </a:r>
            <a:r>
              <a:rPr lang="en-US" dirty="0"/>
              <a:t>, </a:t>
            </a:r>
            <a:r>
              <a:rPr lang="en-US" dirty="0" err="1"/>
              <a:t>vt</a:t>
            </a:r>
            <a:r>
              <a:rPr lang="en-US" dirty="0"/>
              <a:t>, desc=""):</a:t>
            </a:r>
          </a:p>
          <a:p>
            <a:r>
              <a:rPr lang="en-US" dirty="0"/>
              <a:t>        </a:t>
            </a:r>
            <a:r>
              <a:rPr lang="en-US" dirty="0" err="1"/>
              <a:t>self.evt_ID</a:t>
            </a:r>
            <a:r>
              <a:rPr lang="en-US" dirty="0"/>
              <a:t> = </a:t>
            </a:r>
            <a:r>
              <a:rPr lang="en-US" dirty="0" err="1"/>
              <a:t>nxtEvt_ID</a:t>
            </a:r>
            <a:r>
              <a:rPr lang="en-US" dirty="0"/>
              <a:t>()                     # unique identifier used to identify event to cancel</a:t>
            </a:r>
          </a:p>
          <a:p>
            <a:r>
              <a:rPr lang="en-US" dirty="0"/>
              <a:t>        </a:t>
            </a:r>
            <a:r>
              <a:rPr lang="en-US" dirty="0" err="1"/>
              <a:t>self.context</a:t>
            </a:r>
            <a:r>
              <a:rPr lang="en-US" dirty="0"/>
              <a:t> = </a:t>
            </a:r>
            <a:r>
              <a:rPr lang="en-US" dirty="0" err="1"/>
              <a:t>evt_func.context</a:t>
            </a:r>
            <a:r>
              <a:rPr lang="en-US" dirty="0"/>
              <a:t>      # ‘where’ from </a:t>
            </a:r>
            <a:r>
              <a:rPr lang="en-US" dirty="0" err="1"/>
              <a:t>evt_func</a:t>
            </a:r>
            <a:endParaRPr lang="en-US" dirty="0"/>
          </a:p>
          <a:p>
            <a:r>
              <a:rPr lang="en-US" dirty="0"/>
              <a:t>        </a:t>
            </a:r>
            <a:r>
              <a:rPr lang="en-US" dirty="0" err="1"/>
              <a:t>self.data</a:t>
            </a:r>
            <a:r>
              <a:rPr lang="en-US" dirty="0"/>
              <a:t> = </a:t>
            </a:r>
            <a:r>
              <a:rPr lang="en-US" dirty="0" err="1"/>
              <a:t>evt_func.data</a:t>
            </a:r>
            <a:r>
              <a:rPr lang="en-US" dirty="0"/>
              <a:t>                   # data argument from </a:t>
            </a:r>
            <a:r>
              <a:rPr lang="en-US" dirty="0" err="1"/>
              <a:t>evt_func</a:t>
            </a:r>
            <a:endParaRPr lang="en-US" dirty="0"/>
          </a:p>
          <a:p>
            <a:r>
              <a:rPr lang="en-US" dirty="0"/>
              <a:t>        </a:t>
            </a:r>
            <a:r>
              <a:rPr lang="en-US" dirty="0" err="1"/>
              <a:t>self.desc</a:t>
            </a:r>
            <a:r>
              <a:rPr lang="en-US" dirty="0"/>
              <a:t> = desc                                       # optional string used during debugging</a:t>
            </a:r>
          </a:p>
          <a:p>
            <a:r>
              <a:rPr lang="en-US" dirty="0"/>
              <a:t>        </a:t>
            </a:r>
            <a:r>
              <a:rPr lang="en-US" dirty="0" err="1"/>
              <a:t>self.hndlr</a:t>
            </a:r>
            <a:r>
              <a:rPr lang="en-US" dirty="0"/>
              <a:t> = </a:t>
            </a:r>
            <a:r>
              <a:rPr lang="en-US" dirty="0" err="1"/>
              <a:t>evt_func.hndlr</a:t>
            </a:r>
            <a:r>
              <a:rPr lang="en-US" dirty="0"/>
              <a:t>                 # method that executes event, from </a:t>
            </a:r>
            <a:r>
              <a:rPr lang="en-US" dirty="0" err="1"/>
              <a:t>evt_func</a:t>
            </a:r>
            <a:br>
              <a:rPr lang="en-US" dirty="0"/>
            </a:br>
            <a:r>
              <a:rPr lang="en-US" dirty="0"/>
              <a:t>        </a:t>
            </a:r>
            <a:r>
              <a:rPr lang="en-US" dirty="0" err="1"/>
              <a:t>self.vrtime</a:t>
            </a:r>
            <a:r>
              <a:rPr lang="en-US" dirty="0"/>
              <a:t> = </a:t>
            </a:r>
            <a:r>
              <a:rPr lang="en-US" dirty="0" err="1"/>
              <a:t>vt.Copy</a:t>
            </a:r>
            <a:r>
              <a:rPr lang="en-US" dirty="0"/>
              <a:t>()                          # copy of VT to obvious </a:t>
            </a:r>
            <a:r>
              <a:rPr lang="en-US" dirty="0" err="1"/>
              <a:t>unintentioned</a:t>
            </a:r>
            <a:r>
              <a:rPr lang="en-US" dirty="0"/>
              <a:t> modification by source</a:t>
            </a:r>
          </a:p>
          <a:p>
            <a:r>
              <a:rPr lang="en-US" dirty="0"/>
              <a:t>    def </a:t>
            </a:r>
            <a:r>
              <a:rPr lang="en-US" b="1" dirty="0"/>
              <a:t>__</a:t>
            </a:r>
            <a:r>
              <a:rPr lang="en-US" b="1" dirty="0" err="1"/>
              <a:t>lt</a:t>
            </a:r>
            <a:r>
              <a:rPr lang="en-US" b="1" dirty="0"/>
              <a:t>__</a:t>
            </a:r>
            <a:r>
              <a:rPr lang="en-US" dirty="0"/>
              <a:t>(self, </a:t>
            </a:r>
            <a:r>
              <a:rPr lang="en-US" dirty="0" err="1"/>
              <a:t>evt</a:t>
            </a:r>
            <a:r>
              <a:rPr lang="en-US" dirty="0"/>
              <a:t>) -&gt; </a:t>
            </a:r>
            <a:r>
              <a:rPr lang="en-US" b="1" dirty="0"/>
              <a:t>bool</a:t>
            </a:r>
            <a:r>
              <a:rPr lang="en-US" dirty="0"/>
              <a:t>:                  # needed by </a:t>
            </a:r>
            <a:r>
              <a:rPr lang="en-US" dirty="0" err="1"/>
              <a:t>EventList</a:t>
            </a:r>
            <a:r>
              <a:rPr lang="en-US" dirty="0"/>
              <a:t> logic to compare Events by virtual time</a:t>
            </a:r>
          </a:p>
          <a:p>
            <a:r>
              <a:rPr lang="en-US" dirty="0"/>
              <a:t>        return </a:t>
            </a:r>
            <a:r>
              <a:rPr lang="en-US" dirty="0" err="1"/>
              <a:t>self.vrtime</a:t>
            </a:r>
            <a:r>
              <a:rPr lang="en-US" dirty="0"/>
              <a:t> &lt; </a:t>
            </a:r>
            <a:r>
              <a:rPr lang="en-US" dirty="0" err="1"/>
              <a:t>evt.vrtime</a:t>
            </a:r>
            <a:endParaRPr lang="en-US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4CD5B3-B469-4D91-4C1A-83CFB7310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658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D6553-368D-16CD-948E-1E93836B6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7F4E2-B89E-ADB3-5777-771C42FB1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</a:t>
            </a:r>
            <a:r>
              <a:rPr lang="en-US" dirty="0" err="1"/>
              <a:t>EvtList</a:t>
            </a:r>
            <a:r>
              <a:rPr lang="en-US" dirty="0"/>
              <a:t> Data Fields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60D2C-887C-04C6-D2F1-91114F553DC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296" y="1091556"/>
            <a:ext cx="11618804" cy="5131444"/>
          </a:xfrm>
        </p:spPr>
        <p:txBody>
          <a:bodyPr>
            <a:normAutofit/>
          </a:bodyPr>
          <a:lstStyle/>
          <a:p>
            <a:r>
              <a:rPr lang="en-US" dirty="0">
                <a:cs typeface="Courier New" panose="02070309020205020404" pitchFamily="49" charset="0"/>
              </a:rPr>
              <a:t>Events ordered using user defined GHeap</a:t>
            </a:r>
          </a:p>
          <a:p>
            <a:endParaRPr lang="en-US" dirty="0"/>
          </a:p>
          <a:p>
            <a:r>
              <a:rPr lang="en-US" dirty="0"/>
              <a:t>class </a:t>
            </a:r>
            <a:r>
              <a:rPr lang="en-US" b="1" dirty="0" err="1"/>
              <a:t>EvtList</a:t>
            </a:r>
            <a:r>
              <a:rPr lang="en-US" dirty="0"/>
              <a:t>():</a:t>
            </a:r>
          </a:p>
          <a:p>
            <a:r>
              <a:rPr lang="en-US" dirty="0"/>
              <a:t>    def </a:t>
            </a:r>
            <a:r>
              <a:rPr lang="en-US" b="1" dirty="0"/>
              <a:t>__</a:t>
            </a:r>
            <a:r>
              <a:rPr lang="en-US" b="1" dirty="0" err="1"/>
              <a:t>init</a:t>
            </a:r>
            <a:r>
              <a:rPr lang="en-US" b="1" dirty="0"/>
              <a:t>__</a:t>
            </a:r>
            <a:r>
              <a:rPr lang="en-US" dirty="0"/>
              <a:t>(self):</a:t>
            </a:r>
          </a:p>
          <a:p>
            <a:r>
              <a:rPr lang="en-US" dirty="0"/>
              <a:t>        </a:t>
            </a:r>
            <a:r>
              <a:rPr lang="en-US" dirty="0" err="1"/>
              <a:t>self.gh</a:t>
            </a:r>
            <a:r>
              <a:rPr lang="en-US" dirty="0"/>
              <a:t> = </a:t>
            </a:r>
            <a:r>
              <a:rPr lang="en-US" dirty="0" err="1"/>
              <a:t>GHeap</a:t>
            </a:r>
            <a:r>
              <a:rPr lang="en-US" dirty="0"/>
              <a:t>()                                 # Python provided ordering</a:t>
            </a:r>
          </a:p>
          <a:p>
            <a:r>
              <a:rPr lang="en-US" dirty="0"/>
              <a:t>        </a:t>
            </a:r>
            <a:r>
              <a:rPr lang="en-US" dirty="0" err="1"/>
              <a:t>self.pending</a:t>
            </a:r>
            <a:r>
              <a:rPr lang="en-US" dirty="0"/>
              <a:t> = {}                                    # dictionary indexed by </a:t>
            </a:r>
            <a:r>
              <a:rPr lang="en-US" dirty="0" err="1"/>
              <a:t>eventID</a:t>
            </a:r>
            <a:r>
              <a:rPr lang="en-US" dirty="0"/>
              <a:t> with value True when event scheduled</a:t>
            </a:r>
          </a:p>
          <a:p>
            <a:r>
              <a:rPr lang="en-US" dirty="0" err="1"/>
              <a:t>        self.vrtime</a:t>
            </a:r>
            <a:r>
              <a:rPr lang="en-US" dirty="0"/>
              <a:t> = </a:t>
            </a:r>
            <a:r>
              <a:rPr lang="en-US" dirty="0" err="1"/>
              <a:t>VT.from_ticks</a:t>
            </a:r>
            <a:r>
              <a:rPr lang="en-US" dirty="0"/>
              <a:t>(0, -1)  # virtual time of last event executed</a:t>
            </a:r>
          </a:p>
          <a:p>
            <a:r>
              <a:rPr lang="en-US" dirty="0"/>
              <a:t>        </a:t>
            </a:r>
            <a:r>
              <a:rPr lang="en-US" dirty="0" err="1"/>
              <a:t>self.trace</a:t>
            </a:r>
            <a:r>
              <a:rPr lang="en-US" dirty="0"/>
              <a:t> = </a:t>
            </a:r>
            <a:r>
              <a:rPr lang="en-US" b="1" dirty="0"/>
              <a:t>False                                   </a:t>
            </a:r>
            <a:r>
              <a:rPr lang="en-US" dirty="0"/>
              <a:t># flag for runtime debugging printout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13E1E5-87B7-E842-ED33-7D8F1728183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082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29FF7-9CFC-4CE9-57B0-A69B8EE22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7A13D-8EF0-3745-91AC-DED4802CC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EvtList</a:t>
            </a:r>
            <a:r>
              <a:rPr lang="en-US" dirty="0"/>
              <a:t> Method: </a:t>
            </a:r>
            <a:r>
              <a:rPr lang="en-US" dirty="0" err="1"/>
              <a:t>AddEvt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01EDE5-1368-206B-7B87-F15038EBF18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296" y="1091556"/>
            <a:ext cx="11453703" cy="5131444"/>
          </a:xfrm>
        </p:spPr>
        <p:txBody>
          <a:bodyPr>
            <a:normAutofit/>
          </a:bodyPr>
          <a:lstStyle/>
          <a:p>
            <a:r>
              <a:rPr lang="en-US" dirty="0"/>
              <a:t> # </a:t>
            </a:r>
            <a:r>
              <a:rPr lang="en-US" dirty="0" err="1"/>
              <a:t>evt_func</a:t>
            </a:r>
            <a:r>
              <a:rPr lang="en-US" dirty="0"/>
              <a:t> describes what/where, offset is VT duration </a:t>
            </a:r>
            <a:r>
              <a:rPr lang="en-US" i="1" dirty="0"/>
              <a:t>in the future from now </a:t>
            </a:r>
            <a:r>
              <a:rPr lang="en-US" dirty="0"/>
              <a:t>when event occurs</a:t>
            </a:r>
          </a:p>
          <a:p>
            <a:r>
              <a:rPr lang="en-US" dirty="0"/>
              <a:t> def </a:t>
            </a:r>
            <a:r>
              <a:rPr lang="en-US" b="1" dirty="0" err="1"/>
              <a:t>AddEvt</a:t>
            </a:r>
            <a:r>
              <a:rPr lang="en-US" dirty="0"/>
              <a:t>(self, </a:t>
            </a:r>
            <a:r>
              <a:rPr lang="en-US" dirty="0" err="1"/>
              <a:t>evt_func</a:t>
            </a:r>
            <a:r>
              <a:rPr lang="en-US" dirty="0"/>
              <a:t>, offset: VT, desc=""):    </a:t>
            </a:r>
          </a:p>
          <a:p>
            <a:r>
              <a:rPr lang="en-US" dirty="0"/>
              <a:t>        now = </a:t>
            </a:r>
            <a:r>
              <a:rPr lang="en-US" dirty="0" err="1"/>
              <a:t>self.vrtime.Copy</a:t>
            </a:r>
            <a:r>
              <a:rPr lang="en-US" dirty="0"/>
              <a:t>()                                          # copy so that event list’s version is untainted by addition                                  </a:t>
            </a:r>
          </a:p>
          <a:p>
            <a:r>
              <a:rPr lang="en-US" dirty="0"/>
              <a:t>        </a:t>
            </a:r>
            <a:r>
              <a:rPr lang="en-US" dirty="0" err="1"/>
              <a:t>evtTime</a:t>
            </a:r>
            <a:r>
              <a:rPr lang="en-US" dirty="0"/>
              <a:t> = </a:t>
            </a:r>
            <a:r>
              <a:rPr lang="en-US" dirty="0" err="1"/>
              <a:t>now.Add</a:t>
            </a:r>
            <a:r>
              <a:rPr lang="en-US" dirty="0"/>
              <a:t>(offset)                                      # use VT method Add to create absolute time of event</a:t>
            </a:r>
          </a:p>
          <a:p>
            <a:r>
              <a:rPr lang="en-US" dirty="0"/>
              <a:t>        </a:t>
            </a:r>
            <a:r>
              <a:rPr lang="en-US" dirty="0" err="1"/>
              <a:t>evt</a:t>
            </a:r>
            <a:r>
              <a:rPr lang="en-US" dirty="0"/>
              <a:t> = Event(</a:t>
            </a:r>
            <a:r>
              <a:rPr lang="en-US" dirty="0" err="1"/>
              <a:t>evt_func</a:t>
            </a:r>
            <a:r>
              <a:rPr lang="en-US" dirty="0"/>
              <a:t>, </a:t>
            </a:r>
            <a:r>
              <a:rPr lang="en-US" dirty="0" err="1"/>
              <a:t>evtTime</a:t>
            </a:r>
            <a:r>
              <a:rPr lang="en-US" dirty="0"/>
              <a:t>, desc=desc)      # create the instance of Event to schedule</a:t>
            </a:r>
          </a:p>
          <a:p>
            <a:r>
              <a:rPr lang="en-US" dirty="0"/>
              <a:t>        </a:t>
            </a:r>
            <a:r>
              <a:rPr lang="en-US" dirty="0" err="1"/>
              <a:t>evtID</a:t>
            </a:r>
            <a:r>
              <a:rPr lang="en-US" dirty="0"/>
              <a:t> = </a:t>
            </a:r>
            <a:r>
              <a:rPr lang="en-US" dirty="0" err="1"/>
              <a:t>evt.evt_ID</a:t>
            </a:r>
            <a:r>
              <a:rPr lang="en-US" dirty="0"/>
              <a:t>                                                         # recover event ID for use (soon)</a:t>
            </a:r>
          </a:p>
          <a:p>
            <a:r>
              <a:rPr lang="en-US" dirty="0"/>
              <a:t>        </a:t>
            </a:r>
            <a:r>
              <a:rPr lang="en-US" dirty="0" err="1"/>
              <a:t>self.gh.Insert</a:t>
            </a:r>
            <a:r>
              <a:rPr lang="en-US" dirty="0"/>
              <a:t>(</a:t>
            </a:r>
            <a:r>
              <a:rPr lang="en-US" dirty="0" err="1"/>
              <a:t>evtTime</a:t>
            </a:r>
            <a:r>
              <a:rPr lang="en-US" dirty="0"/>
              <a:t>, </a:t>
            </a:r>
            <a:r>
              <a:rPr lang="en-US" dirty="0" err="1"/>
              <a:t>evt)                                      # note use of GHeap</a:t>
            </a:r>
          </a:p>
          <a:p>
            <a:r>
              <a:rPr lang="en-US" dirty="0"/>
              <a:t>        </a:t>
            </a:r>
            <a:r>
              <a:rPr lang="en-US" dirty="0" err="1"/>
              <a:t>self.pending</a:t>
            </a:r>
            <a:r>
              <a:rPr lang="en-US" dirty="0"/>
              <a:t>[</a:t>
            </a:r>
            <a:r>
              <a:rPr lang="en-US" dirty="0" err="1"/>
              <a:t>evtID</a:t>
            </a:r>
            <a:r>
              <a:rPr lang="en-US" dirty="0"/>
              <a:t>] = </a:t>
            </a:r>
            <a:r>
              <a:rPr lang="en-US" b="1" dirty="0"/>
              <a:t>True                                        </a:t>
            </a:r>
            <a:r>
              <a:rPr lang="en-US" dirty="0"/>
              <a:t># remember that this event was scheduled</a:t>
            </a:r>
          </a:p>
          <a:p>
            <a:r>
              <a:rPr lang="en-US" dirty="0"/>
              <a:t>        if </a:t>
            </a:r>
            <a:r>
              <a:rPr lang="en-US" dirty="0" err="1"/>
              <a:t>self.trace</a:t>
            </a:r>
            <a:r>
              <a:rPr lang="en-US" dirty="0"/>
              <a:t>:                                                                      # printout for debugging</a:t>
            </a:r>
          </a:p>
          <a:p>
            <a:r>
              <a:rPr lang="en-US" dirty="0"/>
              <a:t>            </a:t>
            </a:r>
            <a:r>
              <a:rPr lang="en-US" b="1" dirty="0"/>
              <a:t>print</a:t>
            </a:r>
            <a:r>
              <a:rPr lang="en-US" dirty="0"/>
              <a:t>(f"&gt; time {</a:t>
            </a:r>
            <a:r>
              <a:rPr lang="en-US" dirty="0" err="1"/>
              <a:t>self.vrtime.InSeconds</a:t>
            </a:r>
            <a:r>
              <a:rPr lang="en-US" dirty="0"/>
              <a:t>()} schedules {</a:t>
            </a:r>
            <a:r>
              <a:rPr lang="en-US" dirty="0" err="1"/>
              <a:t>evt.desc</a:t>
            </a:r>
            <a:r>
              <a:rPr lang="en-US" dirty="0"/>
              <a:t>} \</a:t>
            </a:r>
          </a:p>
          <a:p>
            <a:r>
              <a:rPr lang="en-US" dirty="0"/>
              <a:t>                for time {</a:t>
            </a:r>
            <a:r>
              <a:rPr lang="en-US" dirty="0" err="1"/>
              <a:t>evtTime.InSeconds</a:t>
            </a:r>
            <a:r>
              <a:rPr lang="en-US" dirty="0"/>
              <a:t>()}")</a:t>
            </a:r>
          </a:p>
          <a:p>
            <a:r>
              <a:rPr lang="en-US" dirty="0"/>
              <a:t>        return </a:t>
            </a:r>
            <a:r>
              <a:rPr lang="en-US" dirty="0" err="1"/>
              <a:t>evtID</a:t>
            </a:r>
            <a:r>
              <a:rPr lang="en-US" dirty="0"/>
              <a:t>, </a:t>
            </a:r>
            <a:r>
              <a:rPr lang="en-US" dirty="0" err="1"/>
              <a:t>evtTime</a:t>
            </a:r>
            <a:r>
              <a:rPr lang="en-US" dirty="0"/>
              <a:t>                                                  # give calling user the event ID (for cancel), and time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81E4B-0729-8BB2-0C6C-A0E6D492142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423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72985-F44A-058F-1BFC-22DECB05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7DE27-948E-7E9B-3BF7-9BEA489BD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Cancellation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2CB92-F576-B72F-CD09-E48199516F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296" y="1091556"/>
            <a:ext cx="11453703" cy="5131444"/>
          </a:xfrm>
        </p:spPr>
        <p:txBody>
          <a:bodyPr>
            <a:normAutofit/>
          </a:bodyPr>
          <a:lstStyle/>
          <a:p>
            <a:r>
              <a:rPr lang="en-US" sz="2400" dirty="0"/>
              <a:t> Why would a user wish to cancel an event?</a:t>
            </a:r>
          </a:p>
          <a:p>
            <a:r>
              <a:rPr lang="en-US" sz="2400" dirty="0"/>
              <a:t>Example,  Shortest Job First Preemptive-Resume scheduling in a queue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Job service times sampled on job arrival to queue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 service choose job with least remaining service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a job N arrives and gets a service time smaller than the remaining service time of the job J in service, J is removed from service (with its remaining service time recorded), N put into service.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When N went into service we schedule a service completion time which would have been correct if J did not arrive.   When J arrives we need to cancel the service completion N at the originally scheduled time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F929B-BE48-9BBE-4D1A-B0EB9B1AC2E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364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051BB-DE90-1C6A-5408-5CC2C5618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38C18-B305-B431-EABE-D54BC7783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EvtList</a:t>
            </a:r>
            <a:r>
              <a:rPr lang="en-US" dirty="0"/>
              <a:t> Approach to Event Cancellation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AD653-B333-FDE6-5E18-A1A9D6A134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296" y="1091556"/>
            <a:ext cx="11453703" cy="5131444"/>
          </a:xfrm>
        </p:spPr>
        <p:txBody>
          <a:bodyPr>
            <a:normAutofit/>
          </a:bodyPr>
          <a:lstStyle/>
          <a:p>
            <a:r>
              <a:rPr lang="en-US" dirty="0"/>
              <a:t>User stores event ID returned on AddEvt</a:t>
            </a:r>
          </a:p>
          <a:p>
            <a:endParaRPr lang="en-US" dirty="0"/>
          </a:p>
          <a:p>
            <a:r>
              <a:rPr lang="en-US" dirty="0"/>
              <a:t>def CancelEvt(self, evtID: int):</a:t>
            </a:r>
          </a:p>
          <a:p>
            <a:r>
              <a:rPr lang="en-US" dirty="0"/>
              <a:t>    try:</a:t>
            </a:r>
          </a:p>
          <a:p>
            <a:r>
              <a:rPr lang="en-US" dirty="0"/>
              <a:t>    # it should be the case that the event id is for an event</a:t>
            </a:r>
          </a:p>
          <a:p>
            <a:r>
              <a:rPr lang="en-US" dirty="0"/>
              <a:t>    # that is pending, if not just ignore the ask</a:t>
            </a:r>
          </a:p>
          <a:p>
            <a:r>
              <a:rPr lang="en-US" dirty="0"/>
              <a:t>    	del self.pending[evtID]</a:t>
            </a:r>
          </a:p>
          <a:p>
            <a:r>
              <a:rPr lang="en-US" dirty="0"/>
              <a:t>	 self.gh.RemoveID(evtID)</a:t>
            </a:r>
          </a:p>
          <a:p>
            <a:r>
              <a:rPr lang="en-US" dirty="0"/>
              <a:t>         	return True</a:t>
            </a:r>
          </a:p>
          <a:p>
            <a:r>
              <a:rPr lang="en-US" dirty="0"/>
              <a:t>    except:</a:t>
            </a:r>
          </a:p>
          <a:p>
            <a:r>
              <a:rPr lang="en-US" dirty="0"/>
              <a:t>    # evidently not pending or not pending any longer</a:t>
            </a:r>
          </a:p>
          <a:p>
            <a:r>
              <a:rPr lang="en-US" dirty="0"/>
              <a:t>         return False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A8AFD-1AD6-80F3-68EE-919A03C35AE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732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FDAD8-7A08-CA5A-A845-0CA472FFE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1317A-7EC9-E167-6327-334F60613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EvtList</a:t>
            </a:r>
            <a:r>
              <a:rPr lang="en-US" dirty="0"/>
              <a:t> Loop to Run Events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59BD39-CDEC-7968-11F3-EEEC45D8F5F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296" y="1091556"/>
            <a:ext cx="11453703" cy="5131444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Event with least VT value is always in event list data structure queue[0]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User </a:t>
            </a:r>
            <a:r>
              <a:rPr lang="en-US" b="1" dirty="0"/>
              <a:t>Run</a:t>
            </a:r>
            <a:r>
              <a:rPr lang="en-US" dirty="0"/>
              <a:t> to execute all events until next event time is larger than input argument ‘termination’</a:t>
            </a:r>
          </a:p>
          <a:p>
            <a:r>
              <a:rPr lang="en-US" dirty="0"/>
              <a:t> def </a:t>
            </a:r>
            <a:r>
              <a:rPr lang="en-US" b="1" dirty="0"/>
              <a:t>Run</a:t>
            </a:r>
            <a:r>
              <a:rPr lang="en-US" dirty="0"/>
              <a:t>(self, termination: float, trace=</a:t>
            </a:r>
            <a:r>
              <a:rPr lang="en-US" b="1" dirty="0"/>
              <a:t>False</a:t>
            </a:r>
            <a:r>
              <a:rPr lang="en-US" dirty="0"/>
              <a:t>):</a:t>
            </a:r>
          </a:p>
          <a:p>
            <a:r>
              <a:rPr lang="en-US" dirty="0"/>
              <a:t>        </a:t>
            </a:r>
            <a:r>
              <a:rPr lang="en-US" dirty="0" err="1"/>
              <a:t>self.trace</a:t>
            </a:r>
            <a:r>
              <a:rPr lang="en-US" dirty="0"/>
              <a:t> = trace                                                                               # remember trace decision</a:t>
            </a:r>
          </a:p>
          <a:p>
            <a:r>
              <a:rPr lang="en-US" dirty="0"/>
              <a:t>        </a:t>
            </a:r>
            <a:r>
              <a:rPr lang="en-US" dirty="0" err="1"/>
              <a:t>VT_termination</a:t>
            </a:r>
            <a:r>
              <a:rPr lang="en-US" dirty="0"/>
              <a:t> = </a:t>
            </a:r>
            <a:r>
              <a:rPr lang="en-US" dirty="0" err="1"/>
              <a:t>VT.from_secs</a:t>
            </a:r>
            <a:r>
              <a:rPr lang="en-US" dirty="0"/>
              <a:t>(termination, </a:t>
            </a:r>
            <a:r>
              <a:rPr lang="en-US" dirty="0" err="1"/>
              <a:t>pri</a:t>
            </a:r>
            <a:r>
              <a:rPr lang="en-US" dirty="0"/>
              <a:t>=1)        # convert termination time into VT instance</a:t>
            </a:r>
          </a:p>
          <a:p>
            <a:r>
              <a:rPr lang="en-US" dirty="0"/>
              <a:t>        while </a:t>
            </a:r>
            <a:r>
              <a:rPr lang="en-US" dirty="0" err="1"/>
              <a:t>self.Len</a:t>
            </a:r>
            <a:r>
              <a:rPr lang="en-US" dirty="0"/>
              <a:t>() &gt; 0:                                                                          # exit before termination if there is nothing left</a:t>
            </a:r>
          </a:p>
          <a:p>
            <a:r>
              <a:rPr lang="en-US" dirty="0"/>
              <a:t>            </a:t>
            </a:r>
            <a:r>
              <a:rPr lang="en-US" dirty="0" err="1"/>
              <a:t>nxtEvt</a:t>
            </a:r>
            <a:r>
              <a:rPr lang="en-US" dirty="0"/>
              <a:t> = </a:t>
            </a:r>
            <a:r>
              <a:rPr lang="en-US" dirty="0" err="1"/>
              <a:t>self.nxtEvt</a:t>
            </a:r>
            <a:r>
              <a:rPr lang="en-US" dirty="0"/>
              <a:t>()                                                                   # </a:t>
            </a:r>
            <a:r>
              <a:rPr lang="en-US" dirty="0" err="1"/>
              <a:t>nxtEvt</a:t>
            </a:r>
            <a:r>
              <a:rPr lang="en-US" dirty="0"/>
              <a:t>() returns Event instance with least VT</a:t>
            </a:r>
          </a:p>
          <a:p>
            <a:r>
              <a:rPr lang="en-US" dirty="0"/>
              <a:t>            if </a:t>
            </a:r>
            <a:r>
              <a:rPr lang="en-US" dirty="0" err="1"/>
              <a:t>VT_termination</a:t>
            </a:r>
            <a:r>
              <a:rPr lang="en-US" dirty="0"/>
              <a:t> &lt; </a:t>
            </a:r>
            <a:r>
              <a:rPr lang="en-US" dirty="0" err="1"/>
              <a:t>nxtEvt.vrtime</a:t>
            </a:r>
            <a:r>
              <a:rPr lang="en-US" dirty="0"/>
              <a:t>:                                        # if next event is beyond termination, exit</a:t>
            </a:r>
          </a:p>
          <a:p>
            <a:r>
              <a:rPr lang="en-US" dirty="0"/>
              <a:t>                 return</a:t>
            </a:r>
          </a:p>
          <a:p>
            <a:r>
              <a:rPr lang="en-US" dirty="0"/>
              <a:t>            </a:t>
            </a:r>
            <a:r>
              <a:rPr lang="en-US" dirty="0" err="1"/>
              <a:t>hndlr</a:t>
            </a:r>
            <a:r>
              <a:rPr lang="en-US" dirty="0"/>
              <a:t> = </a:t>
            </a:r>
            <a:r>
              <a:rPr lang="en-US" dirty="0" err="1"/>
              <a:t>nxtEvt.hndlr</a:t>
            </a:r>
            <a:r>
              <a:rPr lang="en-US" dirty="0"/>
              <a:t>                                                                     # get the event handling function</a:t>
            </a:r>
          </a:p>
          <a:p>
            <a:r>
              <a:rPr lang="en-US" dirty="0"/>
              <a:t>            if </a:t>
            </a:r>
            <a:r>
              <a:rPr lang="en-US" dirty="0" err="1"/>
              <a:t>self.trace</a:t>
            </a:r>
            <a:r>
              <a:rPr lang="en-US" dirty="0"/>
              <a:t>:                                                                                      # for debugging</a:t>
            </a:r>
          </a:p>
          <a:p>
            <a:r>
              <a:rPr lang="en-US" dirty="0"/>
              <a:t>                </a:t>
            </a:r>
            <a:r>
              <a:rPr lang="en-US" b="1" dirty="0"/>
              <a:t>print</a:t>
            </a:r>
            <a:r>
              <a:rPr lang="en-US" dirty="0"/>
              <a:t>(f"&gt; time {</a:t>
            </a:r>
            <a:r>
              <a:rPr lang="en-US" dirty="0" err="1"/>
              <a:t>self.vrtime.InSeconds</a:t>
            </a:r>
            <a:r>
              <a:rPr lang="en-US" dirty="0"/>
              <a:t>()} runs {</a:t>
            </a:r>
            <a:r>
              <a:rPr lang="en-US" dirty="0" err="1"/>
              <a:t>nxtEvt.desc</a:t>
            </a:r>
            <a:r>
              <a:rPr lang="en-US" dirty="0"/>
              <a:t>}")</a:t>
            </a:r>
          </a:p>
          <a:p>
            <a:r>
              <a:rPr lang="en-US" dirty="0"/>
              <a:t>            </a:t>
            </a:r>
            <a:r>
              <a:rPr lang="en-US" dirty="0" err="1"/>
              <a:t>hndlr</a:t>
            </a:r>
            <a:r>
              <a:rPr lang="en-US" dirty="0"/>
              <a:t>(</a:t>
            </a:r>
            <a:r>
              <a:rPr lang="en-US" dirty="0" err="1"/>
              <a:t>nxtEvt.context</a:t>
            </a:r>
            <a:r>
              <a:rPr lang="en-US" dirty="0"/>
              <a:t>, </a:t>
            </a:r>
            <a:r>
              <a:rPr lang="en-US" dirty="0" err="1"/>
              <a:t>nxtEvt.data</a:t>
            </a:r>
            <a:r>
              <a:rPr lang="en-US" dirty="0"/>
              <a:t>)                                        # every event handling method has 2 </a:t>
            </a:r>
            <a:r>
              <a:rPr lang="en-US" dirty="0" err="1"/>
              <a:t>args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cs typeface="Courier New" panose="02070309020205020404" pitchFamily="49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4F02F-BB9B-ADA7-53AA-9D4A182F30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581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A2F5D-7051-25CC-C42C-582A765A3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EvtList</a:t>
            </a:r>
            <a:r>
              <a:rPr lang="en-US" dirty="0"/>
              <a:t> Method </a:t>
            </a:r>
            <a:r>
              <a:rPr lang="en-US" dirty="0" err="1"/>
              <a:t>NxtEvt</a:t>
            </a:r>
            <a:r>
              <a:rPr lang="en-US" dirty="0"/>
              <a:t> Does the Heavy Lifting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73AD0-1F0B-A309-9131-8602898DF25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3011" y="950311"/>
            <a:ext cx="10370190" cy="5240282"/>
          </a:xfrm>
        </p:spPr>
        <p:txBody>
          <a:bodyPr>
            <a:normAutofit/>
          </a:bodyPr>
          <a:lstStyle/>
          <a:p>
            <a:r>
              <a:rPr lang="en-US" dirty="0"/>
              <a:t>    </a:t>
            </a:r>
            <a:r>
              <a:rPr lang="en-US" sz="2400" dirty="0"/>
              <a:t>def </a:t>
            </a:r>
            <a:r>
              <a:rPr lang="en-US" sz="2400" b="1" dirty="0" err="1"/>
              <a:t>nxtEvt</a:t>
            </a:r>
            <a:r>
              <a:rPr lang="en-US" sz="2400" dirty="0"/>
              <a:t>(self):</a:t>
            </a:r>
          </a:p>
          <a:p>
            <a:r>
              <a:rPr lang="en-US" sz="2400" dirty="0"/>
              <a:t>        if </a:t>
            </a:r>
            <a:r>
              <a:rPr lang="en-US" sz="2400" dirty="0" err="1"/>
              <a:t>self.Empty</a:t>
            </a:r>
            <a:r>
              <a:rPr lang="en-US" sz="2400" dirty="0"/>
              <a:t>():                                # exit return None as event if nothing left</a:t>
            </a:r>
          </a:p>
          <a:p>
            <a:r>
              <a:rPr lang="en-US" sz="2400" dirty="0"/>
              <a:t>        	return </a:t>
            </a:r>
            <a:r>
              <a:rPr lang="en-US" sz="2400" b="1" dirty="0"/>
              <a:t>None</a:t>
            </a:r>
          </a:p>
          <a:p>
            <a:r>
              <a:rPr lang="en-US" sz="2400" dirty="0"/>
              <a:t>        # get next event and its time-stamp</a:t>
            </a:r>
          </a:p>
          <a:p>
            <a:r>
              <a:rPr lang="en-US" sz="2400" dirty="0"/>
              <a:t>        (</a:t>
            </a:r>
            <a:r>
              <a:rPr lang="en-US" sz="2400" dirty="0" err="1"/>
              <a:t>evt_time</a:t>
            </a:r>
            <a:r>
              <a:rPr lang="en-US" sz="2400" dirty="0"/>
              <a:t>, </a:t>
            </a:r>
            <a:r>
              <a:rPr lang="en-US" sz="2400" dirty="0" err="1"/>
              <a:t>evt</a:t>
            </a:r>
            <a:r>
              <a:rPr lang="en-US" sz="2400" dirty="0"/>
              <a:t>) = </a:t>
            </a:r>
            <a:r>
              <a:rPr lang="en-US" sz="2400" dirty="0" err="1"/>
              <a:t>self.gh.RemoveMin</a:t>
            </a:r>
            <a:r>
              <a:rPr lang="en-US" sz="2400" dirty="0"/>
              <a:t>() </a:t>
            </a:r>
          </a:p>
          <a:p>
            <a:r>
              <a:rPr lang="en-US" sz="2400" dirty="0"/>
              <a:t>        </a:t>
            </a:r>
            <a:r>
              <a:rPr lang="en-US" sz="2400" dirty="0" err="1"/>
              <a:t>self.vrtime</a:t>
            </a:r>
            <a:r>
              <a:rPr lang="en-US" sz="2400" dirty="0"/>
              <a:t> = </a:t>
            </a:r>
            <a:r>
              <a:rPr lang="en-US" sz="2400" dirty="0" err="1"/>
              <a:t>evt_time</a:t>
            </a:r>
            <a:r>
              <a:rPr lang="en-US" sz="2400" dirty="0"/>
              <a:t>                # event list time advances </a:t>
            </a:r>
          </a:p>
          <a:p>
            <a:r>
              <a:rPr lang="en-US" sz="2400" dirty="0"/>
              <a:t>        del </a:t>
            </a:r>
            <a:r>
              <a:rPr lang="en-US" sz="2400" dirty="0" err="1"/>
              <a:t>self.pending</a:t>
            </a:r>
            <a:r>
              <a:rPr lang="en-US" sz="2400" dirty="0"/>
              <a:t>[</a:t>
            </a:r>
            <a:r>
              <a:rPr lang="en-US" sz="2400" dirty="0" err="1"/>
              <a:t>evt.evt_ID</a:t>
            </a:r>
            <a:r>
              <a:rPr lang="en-US" sz="2400" dirty="0"/>
              <a:t>]    # event is no longer pending</a:t>
            </a:r>
          </a:p>
          <a:p>
            <a:r>
              <a:rPr lang="en-US" sz="2400" dirty="0"/>
              <a:t>        return </a:t>
            </a:r>
            <a:r>
              <a:rPr lang="en-US" sz="2400" dirty="0" err="1"/>
              <a:t>evt</a:t>
            </a:r>
            <a:r>
              <a:rPr lang="en-US" sz="2400" dirty="0"/>
              <a:t>                                          # return the least time event instance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E01FA-EA23-1C6E-525F-3F42D864019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2028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76E25-0DDB-A844-4CEE-48B412F71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86E8F-4546-42B6-3A53-DD8661C73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EvtList</a:t>
            </a:r>
            <a:r>
              <a:rPr lang="en-US" dirty="0"/>
              <a:t> Utility Functions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6037F-39AA-D864-06C0-EE5204E731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3011" y="950311"/>
            <a:ext cx="10370190" cy="5240282"/>
          </a:xfrm>
        </p:spPr>
        <p:txBody>
          <a:bodyPr>
            <a:normAutofit/>
          </a:bodyPr>
          <a:lstStyle/>
          <a:p>
            <a:r>
              <a:rPr lang="en-US" dirty="0"/>
              <a:t>    def </a:t>
            </a:r>
            <a:r>
              <a:rPr lang="en-US" b="1" dirty="0"/>
              <a:t>Len</a:t>
            </a:r>
            <a:r>
              <a:rPr lang="en-US" dirty="0"/>
              <a:t>(self) -&gt; </a:t>
            </a:r>
            <a:r>
              <a:rPr lang="en-US" b="1" dirty="0"/>
              <a:t>int</a:t>
            </a:r>
            <a:r>
              <a:rPr lang="en-US" dirty="0"/>
              <a:t>:                     # number of uncancelled events still scheduled</a:t>
            </a:r>
          </a:p>
          <a:p>
            <a:r>
              <a:rPr lang="en-US" dirty="0"/>
              <a:t>        return (</a:t>
            </a:r>
            <a:r>
              <a:rPr lang="en-US" dirty="0" err="1"/>
              <a:t>self.pq.qsize</a:t>
            </a:r>
            <a:r>
              <a:rPr lang="en-US" dirty="0"/>
              <a:t>()-</a:t>
            </a:r>
            <a:r>
              <a:rPr lang="en-US" b="1" dirty="0" err="1"/>
              <a:t>len</a:t>
            </a:r>
            <a:r>
              <a:rPr lang="en-US" dirty="0"/>
              <a:t>(</a:t>
            </a:r>
            <a:r>
              <a:rPr lang="en-US" dirty="0" err="1"/>
              <a:t>self.cancel</a:t>
            </a:r>
            <a:r>
              <a:rPr lang="en-US" dirty="0"/>
              <a:t>))</a:t>
            </a:r>
          </a:p>
          <a:p>
            <a:endParaRPr lang="en-US" dirty="0"/>
          </a:p>
          <a:p>
            <a:r>
              <a:rPr lang="en-US" dirty="0"/>
              <a:t>    def </a:t>
            </a:r>
            <a:r>
              <a:rPr lang="en-US" b="1" dirty="0"/>
              <a:t>Empty</a:t>
            </a:r>
            <a:r>
              <a:rPr lang="en-US" dirty="0"/>
              <a:t>(self) -&gt; </a:t>
            </a:r>
            <a:r>
              <a:rPr lang="en-US" b="1" dirty="0"/>
              <a:t>bool</a:t>
            </a:r>
            <a:r>
              <a:rPr lang="en-US" dirty="0"/>
              <a:t>:            # True when there are no events to execute</a:t>
            </a:r>
          </a:p>
          <a:p>
            <a:r>
              <a:rPr lang="en-US" dirty="0"/>
              <a:t>        return </a:t>
            </a:r>
            <a:r>
              <a:rPr lang="en-US" dirty="0" err="1"/>
              <a:t>self.Len</a:t>
            </a:r>
            <a:r>
              <a:rPr lang="en-US" dirty="0"/>
              <a:t>() == 0</a:t>
            </a:r>
          </a:p>
          <a:p>
            <a:endParaRPr lang="en-US" dirty="0"/>
          </a:p>
          <a:p>
            <a:r>
              <a:rPr lang="en-US" dirty="0"/>
              <a:t>    def </a:t>
            </a:r>
            <a:r>
              <a:rPr lang="en-US" b="1" dirty="0"/>
              <a:t>Now</a:t>
            </a:r>
            <a:r>
              <a:rPr lang="en-US" dirty="0"/>
              <a:t>(self) -&gt; VT:                       # time of last uncancelled event pulled from </a:t>
            </a:r>
            <a:r>
              <a:rPr lang="en-US" dirty="0" err="1"/>
              <a:t>PriorityList</a:t>
            </a:r>
            <a:endParaRPr lang="en-US" dirty="0"/>
          </a:p>
          <a:p>
            <a:r>
              <a:rPr lang="en-US" dirty="0"/>
              <a:t>        return </a:t>
            </a:r>
            <a:r>
              <a:rPr lang="en-US" dirty="0" err="1"/>
              <a:t>self.vrtime</a:t>
            </a:r>
            <a:endParaRPr lang="en-US" dirty="0"/>
          </a:p>
          <a:p>
            <a:endParaRPr lang="en-US" dirty="0"/>
          </a:p>
          <a:p>
            <a:r>
              <a:rPr lang="en-US" dirty="0"/>
              <a:t>    def </a:t>
            </a:r>
            <a:r>
              <a:rPr lang="en-US" b="1" dirty="0" err="1"/>
              <a:t>NowInSecs</a:t>
            </a:r>
            <a:r>
              <a:rPr lang="en-US" dirty="0"/>
              <a:t>(self) -&gt; </a:t>
            </a:r>
            <a:r>
              <a:rPr lang="en-US" b="1" dirty="0"/>
              <a:t>float</a:t>
            </a:r>
            <a:r>
              <a:rPr lang="en-US" dirty="0"/>
              <a:t>:    # convert ticks from last uncancelled event time to seconds</a:t>
            </a:r>
          </a:p>
          <a:p>
            <a:r>
              <a:rPr lang="en-US" dirty="0"/>
              <a:t>        return </a:t>
            </a:r>
            <a:r>
              <a:rPr lang="en-US" dirty="0" err="1"/>
              <a:t>VT.TicksToSecs</a:t>
            </a:r>
            <a:r>
              <a:rPr lang="en-US" dirty="0"/>
              <a:t>(</a:t>
            </a:r>
            <a:r>
              <a:rPr lang="en-US" dirty="0" err="1"/>
              <a:t>self.vrtime.getTicks</a:t>
            </a:r>
            <a:r>
              <a:rPr lang="en-US" dirty="0"/>
              <a:t>())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BA9435-20C3-B40E-98CE-5B2C2AAF3E4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491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82AB5-7D2F-03C8-F676-15E07F968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F04FE-901D-E142-CA10-BBD58D9ED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to Global </a:t>
            </a:r>
            <a:r>
              <a:rPr lang="en-US" dirty="0" err="1"/>
              <a:t>EvtList</a:t>
            </a:r>
            <a:r>
              <a:rPr lang="en-US" dirty="0"/>
              <a:t> Variable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D0E5D-5881-7362-5D03-93C763E5D96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3011" y="950311"/>
            <a:ext cx="10370190" cy="5240282"/>
          </a:xfrm>
        </p:spPr>
        <p:txBody>
          <a:bodyPr>
            <a:normAutofit/>
          </a:bodyPr>
          <a:lstStyle/>
          <a:p>
            <a:r>
              <a:rPr lang="en-US" sz="2400" dirty="0"/>
              <a:t>Importing </a:t>
            </a:r>
            <a:r>
              <a:rPr lang="en-US" sz="2400" dirty="0" err="1"/>
              <a:t>evt.py</a:t>
            </a:r>
            <a:r>
              <a:rPr lang="en-US" sz="2400" dirty="0"/>
              <a:t> from </a:t>
            </a:r>
            <a:r>
              <a:rPr lang="en-US" sz="2400" dirty="0" err="1"/>
              <a:t>pyevtsim</a:t>
            </a:r>
            <a:r>
              <a:rPr lang="en-US" sz="2400" dirty="0"/>
              <a:t> executes creation of global event list variable </a:t>
            </a:r>
            <a:r>
              <a:rPr lang="en-US" sz="2400" dirty="0" err="1"/>
              <a:t>EvtMgr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# </a:t>
            </a:r>
            <a:r>
              <a:rPr lang="en-US" sz="2400" dirty="0" err="1"/>
              <a:t>EvtMgr</a:t>
            </a:r>
            <a:r>
              <a:rPr lang="en-US" sz="2400" dirty="0"/>
              <a:t> is a global variable, accessed by all the code that schedules events.</a:t>
            </a:r>
          </a:p>
          <a:p>
            <a:r>
              <a:rPr lang="en-US" sz="2400" dirty="0" err="1"/>
              <a:t>EvtMgr</a:t>
            </a:r>
            <a:r>
              <a:rPr lang="en-US" sz="2400" dirty="0"/>
              <a:t> = </a:t>
            </a:r>
            <a:r>
              <a:rPr lang="en-US" sz="2400" dirty="0" err="1"/>
              <a:t>EvtList</a:t>
            </a:r>
            <a:r>
              <a:rPr lang="en-US" sz="2400" dirty="0"/>
              <a:t>()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87964-ADE5-3064-1966-BFF864D81EC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095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87474-8FF7-EFEA-028F-654B15195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6C98B-13B0-8C43-F12C-36A2F49D8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pyevtsim</a:t>
            </a:r>
            <a:r>
              <a:rPr lang="en-US" dirty="0"/>
              <a:t> </a:t>
            </a:r>
            <a:r>
              <a:rPr lang="en-US" dirty="0" err="1"/>
              <a:t>rng.py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B8EE6E-5CD8-2100-28F2-B473B27765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29</a:t>
            </a:fld>
            <a:endParaRPr lang="en-US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DA78609-4A89-2C2B-3F26-8A71BC0186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5990491"/>
              </p:ext>
            </p:extLst>
          </p:nvPr>
        </p:nvGraphicFramePr>
        <p:xfrm>
          <a:off x="1144942" y="4611171"/>
          <a:ext cx="965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2" imgW="965200" imgH="609600" progId="Word.Document.12">
                  <p:embed/>
                </p:oleObj>
              </mc:Choice>
              <mc:Fallback>
                <p:oleObj name="Document" showAsIcon="1" r:id="rId2" imgW="965200" imgH="609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44942" y="4611171"/>
                        <a:ext cx="965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17272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BF189-43CD-E28F-914F-F7ECB448A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CDDA8-B2A8-6056-D2F5-9FA4EAA41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rng.py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4F0DF-343B-6DC1-3D7F-75AFA1A4A92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3010" y="950311"/>
            <a:ext cx="10790789" cy="5240282"/>
          </a:xfrm>
        </p:spPr>
        <p:txBody>
          <a:bodyPr>
            <a:normAutofit/>
          </a:bodyPr>
          <a:lstStyle/>
          <a:p>
            <a:r>
              <a:rPr lang="en-US" sz="2400" dirty="0"/>
              <a:t> File included in </a:t>
            </a:r>
            <a:r>
              <a:rPr lang="en-US" sz="2400" dirty="0" err="1"/>
              <a:t>pyevtsim</a:t>
            </a:r>
            <a:r>
              <a:rPr lang="en-US" sz="2400" dirty="0"/>
              <a:t> mostly to illustrate use of Python’s own random number methods, but also to give a layer of input specification for </a:t>
            </a:r>
            <a:r>
              <a:rPr lang="en-US" sz="2400" dirty="0" err="1"/>
              <a:t>pyevtsim</a:t>
            </a:r>
            <a:r>
              <a:rPr lang="en-US" sz="2400" dirty="0"/>
              <a:t> user classes in specifying random number generators</a:t>
            </a:r>
          </a:p>
          <a:p>
            <a:endParaRPr lang="en-US" dirty="0"/>
          </a:p>
          <a:p>
            <a:r>
              <a:rPr lang="en-US" dirty="0"/>
              <a:t>def </a:t>
            </a:r>
            <a:r>
              <a:rPr lang="en-US" b="1" dirty="0"/>
              <a:t>sampleU01</a:t>
            </a:r>
            <a:r>
              <a:rPr lang="en-US" dirty="0"/>
              <a:t>() -&gt; </a:t>
            </a:r>
            <a:r>
              <a:rPr lang="en-US" b="1" dirty="0"/>
              <a:t>float</a:t>
            </a:r>
            <a:r>
              <a:rPr lang="en-US" dirty="0"/>
              <a:t>:          # sampleU01 is a more descriptive label for sampling a uniform</a:t>
            </a:r>
          </a:p>
          <a:p>
            <a:r>
              <a:rPr lang="en-US" dirty="0"/>
              <a:t>    return </a:t>
            </a:r>
            <a:r>
              <a:rPr lang="en-US" dirty="0" err="1"/>
              <a:t>random.random</a:t>
            </a:r>
            <a:r>
              <a:rPr lang="en-US" dirty="0"/>
              <a:t>()       # Python’s random package call </a:t>
            </a:r>
          </a:p>
          <a:p>
            <a:endParaRPr lang="en-US" sz="2400" dirty="0"/>
          </a:p>
          <a:p>
            <a:r>
              <a:rPr lang="en-US" dirty="0"/>
              <a:t>def </a:t>
            </a:r>
            <a:r>
              <a:rPr lang="en-US" b="1" dirty="0" err="1"/>
              <a:t>sampleExpon</a:t>
            </a:r>
            <a:r>
              <a:rPr lang="en-US" dirty="0"/>
              <a:t>(rate: </a:t>
            </a:r>
            <a:r>
              <a:rPr lang="en-US" b="1" dirty="0"/>
              <a:t>float</a:t>
            </a:r>
            <a:r>
              <a:rPr lang="en-US" dirty="0"/>
              <a:t>) -&gt; </a:t>
            </a:r>
            <a:r>
              <a:rPr lang="en-US" b="1" dirty="0"/>
              <a:t>float</a:t>
            </a:r>
            <a:r>
              <a:rPr lang="en-US" dirty="0"/>
              <a:t>:       # rate is lambda, this is just a renaming</a:t>
            </a:r>
          </a:p>
          <a:p>
            <a:r>
              <a:rPr lang="en-US" dirty="0"/>
              <a:t>    return </a:t>
            </a:r>
            <a:r>
              <a:rPr lang="en-US" dirty="0" err="1"/>
              <a:t>random.expovariate</a:t>
            </a:r>
            <a:r>
              <a:rPr lang="en-US" dirty="0"/>
              <a:t>(rate)              # Python’s random package call to do this</a:t>
            </a:r>
          </a:p>
          <a:p>
            <a:endParaRPr lang="en-US" dirty="0"/>
          </a:p>
          <a:p>
            <a:r>
              <a:rPr lang="en-US" dirty="0"/>
              <a:t>def </a:t>
            </a:r>
            <a:r>
              <a:rPr lang="en-US" b="1" dirty="0" err="1"/>
              <a:t>sampleInt</a:t>
            </a:r>
            <a:r>
              <a:rPr lang="en-US" dirty="0"/>
              <a:t>(a, b : </a:t>
            </a:r>
            <a:r>
              <a:rPr lang="en-US" b="1" dirty="0"/>
              <a:t>int</a:t>
            </a:r>
            <a:r>
              <a:rPr lang="en-US" dirty="0"/>
              <a:t>) -&gt; </a:t>
            </a:r>
            <a:r>
              <a:rPr lang="en-US" b="1" dirty="0"/>
              <a:t>int</a:t>
            </a:r>
            <a:r>
              <a:rPr lang="en-US" dirty="0"/>
              <a:t>:                       # choose integer in [</a:t>
            </a:r>
            <a:r>
              <a:rPr lang="en-US" dirty="0" err="1"/>
              <a:t>a,b</a:t>
            </a:r>
            <a:r>
              <a:rPr lang="en-US" dirty="0"/>
              <a:t>] with equal probability</a:t>
            </a:r>
          </a:p>
          <a:p>
            <a:r>
              <a:rPr lang="en-US" dirty="0"/>
              <a:t>    return </a:t>
            </a:r>
            <a:r>
              <a:rPr lang="en-US" dirty="0" err="1"/>
              <a:t>random.randint</a:t>
            </a:r>
            <a:r>
              <a:rPr lang="en-US" dirty="0"/>
              <a:t>(a, b)                        # Python’s interface, but who can remember the name?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B17A8-E6D0-368F-0FCE-EF5BBBA372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7885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F92A7-C2E0-BBA1-FE44-C69D441A9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AB70D-0BDB-33CB-B6F7-13CD35790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Marginal Value Added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422F25-1FF0-7B49-B631-FFF9DE40909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3010" y="950311"/>
            <a:ext cx="6764890" cy="5240282"/>
          </a:xfrm>
        </p:spPr>
        <p:txBody>
          <a:bodyPr>
            <a:normAutofit/>
          </a:bodyPr>
          <a:lstStyle/>
          <a:p>
            <a:r>
              <a:rPr lang="en-US" sz="2400" dirty="0"/>
              <a:t>Method where some distribution is coded by string name, parameters given.  Specify whether Gaussian needs to be non-negative</a:t>
            </a:r>
          </a:p>
          <a:p>
            <a:r>
              <a:rPr lang="en-US" dirty="0"/>
              <a:t>def </a:t>
            </a:r>
            <a:r>
              <a:rPr lang="en-US" b="1" dirty="0" err="1"/>
              <a:t>sampleRV</a:t>
            </a:r>
            <a:r>
              <a:rPr lang="en-US" dirty="0"/>
              <a:t>(mu, sigma :</a:t>
            </a:r>
            <a:r>
              <a:rPr lang="en-US" b="1" dirty="0"/>
              <a:t>float</a:t>
            </a:r>
            <a:r>
              <a:rPr lang="en-US" dirty="0"/>
              <a:t>, </a:t>
            </a:r>
            <a:r>
              <a:rPr lang="en-US" dirty="0" err="1"/>
              <a:t>distrb</a:t>
            </a:r>
            <a:r>
              <a:rPr lang="en-US" dirty="0"/>
              <a:t>: </a:t>
            </a:r>
            <a:r>
              <a:rPr lang="en-US" b="1" dirty="0"/>
              <a:t>str</a:t>
            </a:r>
            <a:r>
              <a:rPr lang="en-US" dirty="0"/>
              <a:t>,</a:t>
            </a:r>
          </a:p>
          <a:p>
            <a:r>
              <a:rPr lang="en-US" dirty="0"/>
              <a:t>	 positive=</a:t>
            </a:r>
            <a:r>
              <a:rPr lang="en-US" b="1" dirty="0"/>
              <a:t>False</a:t>
            </a:r>
            <a:r>
              <a:rPr lang="en-US" dirty="0"/>
              <a:t>) -&gt; </a:t>
            </a:r>
            <a:r>
              <a:rPr lang="en-US" b="1" dirty="0"/>
              <a:t>float</a:t>
            </a:r>
            <a:r>
              <a:rPr lang="en-US" dirty="0"/>
              <a:t>:</a:t>
            </a:r>
          </a:p>
          <a:p>
            <a:r>
              <a:rPr lang="en-US" dirty="0"/>
              <a:t>    match </a:t>
            </a:r>
            <a:r>
              <a:rPr lang="en-US" dirty="0" err="1"/>
              <a:t>distrb</a:t>
            </a:r>
            <a:r>
              <a:rPr lang="en-US" dirty="0"/>
              <a:t>:</a:t>
            </a:r>
          </a:p>
          <a:p>
            <a:r>
              <a:rPr lang="en-US" dirty="0"/>
              <a:t>        case "</a:t>
            </a:r>
            <a:r>
              <a:rPr lang="en-US" dirty="0" err="1"/>
              <a:t>expon</a:t>
            </a:r>
            <a:r>
              <a:rPr lang="en-US" dirty="0"/>
              <a:t>":</a:t>
            </a:r>
          </a:p>
          <a:p>
            <a:r>
              <a:rPr lang="en-US" dirty="0"/>
              <a:t>            return </a:t>
            </a:r>
            <a:r>
              <a:rPr lang="en-US" dirty="0" err="1"/>
              <a:t>sampleExpon</a:t>
            </a:r>
            <a:r>
              <a:rPr lang="en-US" dirty="0"/>
              <a:t>(1.0/mu)</a:t>
            </a:r>
          </a:p>
          <a:p>
            <a:r>
              <a:rPr lang="en-US" dirty="0"/>
              <a:t>        case "uniform":          # here uniform on continuous range</a:t>
            </a:r>
          </a:p>
          <a:p>
            <a:r>
              <a:rPr lang="en-US" dirty="0"/>
              <a:t>            # need to choose [</a:t>
            </a:r>
            <a:r>
              <a:rPr lang="en-US" dirty="0" err="1"/>
              <a:t>a,b</a:t>
            </a:r>
            <a:r>
              <a:rPr lang="en-US" dirty="0"/>
              <a:t>] as function of mu, sigma</a:t>
            </a:r>
          </a:p>
          <a:p>
            <a:r>
              <a:rPr lang="en-US" dirty="0"/>
              <a:t>            # call internal method </a:t>
            </a:r>
            <a:r>
              <a:rPr lang="en-US" dirty="0" err="1"/>
              <a:t>uniform_range</a:t>
            </a:r>
            <a:r>
              <a:rPr lang="en-US" dirty="0"/>
              <a:t> to get these</a:t>
            </a:r>
          </a:p>
          <a:p>
            <a:r>
              <a:rPr lang="en-US" dirty="0"/>
              <a:t>            (a, b) = </a:t>
            </a:r>
            <a:r>
              <a:rPr lang="en-US" dirty="0" err="1"/>
              <a:t>uniform_range</a:t>
            </a:r>
            <a:r>
              <a:rPr lang="en-US" dirty="0"/>
              <a:t>(mu, sigma)</a:t>
            </a:r>
          </a:p>
          <a:p>
            <a:r>
              <a:rPr lang="en-US" dirty="0"/>
              <a:t>            return a + sampleU01()*(b-a)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4F922-F155-1142-0456-67414E79A4A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79AE525-046C-2363-43E0-A137905737BB}"/>
              </a:ext>
            </a:extLst>
          </p:cNvPr>
          <p:cNvSpPr txBox="1">
            <a:spLocks/>
          </p:cNvSpPr>
          <p:nvPr/>
        </p:nvSpPr>
        <p:spPr>
          <a:xfrm>
            <a:off x="7666555" y="1902811"/>
            <a:ext cx="4631290" cy="5240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        case "gaussian":</a:t>
            </a:r>
          </a:p>
          <a:p>
            <a:r>
              <a:rPr lang="en-US" dirty="0"/>
              <a:t>            </a:t>
            </a:r>
            <a:r>
              <a:rPr lang="en-US" dirty="0" err="1"/>
              <a:t>rv</a:t>
            </a:r>
            <a:r>
              <a:rPr lang="en-US" dirty="0"/>
              <a:t> = </a:t>
            </a:r>
            <a:r>
              <a:rPr lang="en-US" dirty="0" err="1"/>
              <a:t>random.gauss</a:t>
            </a:r>
            <a:r>
              <a:rPr lang="en-US" dirty="0"/>
              <a:t>(mu, sigma)</a:t>
            </a:r>
          </a:p>
          <a:p>
            <a:r>
              <a:rPr lang="en-US" dirty="0"/>
              <a:t>            # don’t insist on +, just return</a:t>
            </a:r>
          </a:p>
          <a:p>
            <a:r>
              <a:rPr lang="en-US" dirty="0"/>
              <a:t>            if not positive:  </a:t>
            </a:r>
          </a:p>
          <a:p>
            <a:r>
              <a:rPr lang="en-US" dirty="0"/>
              <a:t>                return </a:t>
            </a:r>
            <a:r>
              <a:rPr lang="en-US" dirty="0" err="1"/>
              <a:t>rv</a:t>
            </a:r>
            <a:endParaRPr lang="en-US" dirty="0"/>
          </a:p>
          <a:p>
            <a:r>
              <a:rPr lang="en-US" dirty="0"/>
              <a:t>            # has to be positive, loop </a:t>
            </a:r>
            <a:r>
              <a:rPr lang="en-US" dirty="0" err="1"/>
              <a:t>til</a:t>
            </a:r>
            <a:r>
              <a:rPr lang="en-US" dirty="0"/>
              <a:t> it is</a:t>
            </a:r>
          </a:p>
          <a:p>
            <a:r>
              <a:rPr lang="en-US" dirty="0"/>
              <a:t>            while </a:t>
            </a:r>
            <a:r>
              <a:rPr lang="en-US" dirty="0" err="1"/>
              <a:t>rv</a:t>
            </a:r>
            <a:r>
              <a:rPr lang="en-US" dirty="0"/>
              <a:t> &lt; 0.0:</a:t>
            </a:r>
          </a:p>
          <a:p>
            <a:r>
              <a:rPr lang="en-US" dirty="0"/>
              <a:t>                </a:t>
            </a:r>
            <a:r>
              <a:rPr lang="en-US" dirty="0" err="1"/>
              <a:t>rv</a:t>
            </a:r>
            <a:r>
              <a:rPr lang="en-US" dirty="0"/>
              <a:t> = </a:t>
            </a:r>
            <a:r>
              <a:rPr lang="en-US" dirty="0" err="1"/>
              <a:t>random.gauss</a:t>
            </a:r>
            <a:r>
              <a:rPr lang="en-US" dirty="0"/>
              <a:t>(mu, sigma)</a:t>
            </a:r>
            <a:br>
              <a:rPr lang="en-US" dirty="0"/>
            </a:br>
            <a:endParaRPr lang="en-US" dirty="0"/>
          </a:p>
          <a:p>
            <a:r>
              <a:rPr lang="en-US" dirty="0"/>
              <a:t>            return </a:t>
            </a:r>
            <a:r>
              <a:rPr lang="en-US" dirty="0" err="1"/>
              <a:t>rv</a:t>
            </a:r>
            <a:endParaRPr lang="en-US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08120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1AAC8-FDF5-F943-5EBD-74C35C4A2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48626-E1E9-E6A2-27D3-ED01E82EB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Drive-Thru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D4FF5-E473-B854-FE83-FCB7731008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3010" y="950311"/>
            <a:ext cx="10675604" cy="5240282"/>
          </a:xfrm>
        </p:spPr>
        <p:txBody>
          <a:bodyPr>
            <a:normAutofit/>
          </a:bodyPr>
          <a:lstStyle/>
          <a:p>
            <a:r>
              <a:rPr lang="en-US" sz="2400" dirty="0"/>
              <a:t>Fast food drive-thru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Customers arrive from cloud of arrival possibilities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Customer joins some queue to order, joins a pay station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Customer advances from pay station to pickup station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97A7A-AB81-9A90-6DC5-AFD4C15F4C2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32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3819470-0410-34FF-1115-F7F8EB2FC95F}"/>
              </a:ext>
            </a:extLst>
          </p:cNvPr>
          <p:cNvGrpSpPr/>
          <p:nvPr/>
        </p:nvGrpSpPr>
        <p:grpSpPr>
          <a:xfrm>
            <a:off x="1988725" y="3082852"/>
            <a:ext cx="7203643" cy="2235096"/>
            <a:chOff x="1574800" y="3673475"/>
            <a:chExt cx="4930250" cy="124141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A23CD6F-07D0-DB0B-1BF8-9422AB871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4800" y="3673475"/>
              <a:ext cx="1160759" cy="927100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B673BA8-54C3-6070-01E1-69456EDEFD02}"/>
                </a:ext>
              </a:extLst>
            </p:cNvPr>
            <p:cNvGrpSpPr/>
            <p:nvPr/>
          </p:nvGrpSpPr>
          <p:grpSpPr>
            <a:xfrm>
              <a:off x="2995082" y="3673475"/>
              <a:ext cx="605628" cy="138126"/>
              <a:chOff x="2071171" y="1408737"/>
              <a:chExt cx="1883886" cy="429658"/>
            </a:xfrm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7CAB694F-9A37-5A19-7FF4-92DC37E21F95}"/>
                  </a:ext>
                </a:extLst>
              </p:cNvPr>
              <p:cNvSpPr/>
              <p:nvPr/>
            </p:nvSpPr>
            <p:spPr>
              <a:xfrm>
                <a:off x="2071171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3737D375-6C75-3F53-4CC9-E84FF6DC3BA3}"/>
                  </a:ext>
                </a:extLst>
              </p:cNvPr>
              <p:cNvSpPr/>
              <p:nvPr/>
            </p:nvSpPr>
            <p:spPr>
              <a:xfrm>
                <a:off x="2434728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18B35F53-7EAA-1738-DBDC-7149D78E2EFC}"/>
                  </a:ext>
                </a:extLst>
              </p:cNvPr>
              <p:cNvSpPr/>
              <p:nvPr/>
            </p:nvSpPr>
            <p:spPr>
              <a:xfrm>
                <a:off x="2798285" y="1463821"/>
                <a:ext cx="363557" cy="37457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41E5B06A-2030-E246-E653-A343754E3872}"/>
                  </a:ext>
                </a:extLst>
              </p:cNvPr>
              <p:cNvSpPr/>
              <p:nvPr/>
            </p:nvSpPr>
            <p:spPr>
              <a:xfrm>
                <a:off x="3161842" y="1463821"/>
                <a:ext cx="363557" cy="37457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0CACEFB5-2E64-F7D6-581D-ADBA2647C6FE}"/>
                  </a:ext>
                </a:extLst>
              </p:cNvPr>
              <p:cNvSpPr/>
              <p:nvPr/>
            </p:nvSpPr>
            <p:spPr>
              <a:xfrm>
                <a:off x="3525399" y="1408737"/>
                <a:ext cx="429658" cy="429658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4A5FC9A-1DFF-D1FF-C6DA-8A0765B2AE2E}"/>
                </a:ext>
              </a:extLst>
            </p:cNvPr>
            <p:cNvGrpSpPr/>
            <p:nvPr/>
          </p:nvGrpSpPr>
          <p:grpSpPr>
            <a:xfrm>
              <a:off x="2995082" y="4049958"/>
              <a:ext cx="605628" cy="138126"/>
              <a:chOff x="2071171" y="1408737"/>
              <a:chExt cx="1883886" cy="429658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4973705-EFA9-4CAE-6EB1-61274A1DE186}"/>
                  </a:ext>
                </a:extLst>
              </p:cNvPr>
              <p:cNvSpPr/>
              <p:nvPr/>
            </p:nvSpPr>
            <p:spPr>
              <a:xfrm>
                <a:off x="2071171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6019B2E-826D-CE93-D16E-B76509AF0E07}"/>
                  </a:ext>
                </a:extLst>
              </p:cNvPr>
              <p:cNvSpPr/>
              <p:nvPr/>
            </p:nvSpPr>
            <p:spPr>
              <a:xfrm>
                <a:off x="2434728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A7E1ED83-5F72-E963-7CA6-D77DE03BEDF6}"/>
                  </a:ext>
                </a:extLst>
              </p:cNvPr>
              <p:cNvSpPr/>
              <p:nvPr/>
            </p:nvSpPr>
            <p:spPr>
              <a:xfrm>
                <a:off x="2798285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E004AB2-C91B-4B62-E635-BD189DAD4CD8}"/>
                  </a:ext>
                </a:extLst>
              </p:cNvPr>
              <p:cNvSpPr/>
              <p:nvPr/>
            </p:nvSpPr>
            <p:spPr>
              <a:xfrm>
                <a:off x="3161842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DE2EECF-44AF-9862-96AD-13BAED4798E8}"/>
                  </a:ext>
                </a:extLst>
              </p:cNvPr>
              <p:cNvSpPr/>
              <p:nvPr/>
            </p:nvSpPr>
            <p:spPr>
              <a:xfrm>
                <a:off x="3525399" y="1408737"/>
                <a:ext cx="429658" cy="429658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6A04100-65CA-7098-6FA8-F2ABB7926936}"/>
                </a:ext>
              </a:extLst>
            </p:cNvPr>
            <p:cNvGrpSpPr/>
            <p:nvPr/>
          </p:nvGrpSpPr>
          <p:grpSpPr>
            <a:xfrm>
              <a:off x="2995082" y="4493528"/>
              <a:ext cx="605628" cy="138126"/>
              <a:chOff x="2071171" y="1408737"/>
              <a:chExt cx="1883886" cy="429658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E5C65D1-DBDD-4A57-BE39-05CC7549EBE2}"/>
                  </a:ext>
                </a:extLst>
              </p:cNvPr>
              <p:cNvSpPr/>
              <p:nvPr/>
            </p:nvSpPr>
            <p:spPr>
              <a:xfrm>
                <a:off x="2071171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5CC260E-0D85-CD38-7AFB-9C69F1F1DB81}"/>
                  </a:ext>
                </a:extLst>
              </p:cNvPr>
              <p:cNvSpPr/>
              <p:nvPr/>
            </p:nvSpPr>
            <p:spPr>
              <a:xfrm>
                <a:off x="2434728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B4E6063-0872-78F2-EEC3-6980BC09143E}"/>
                  </a:ext>
                </a:extLst>
              </p:cNvPr>
              <p:cNvSpPr/>
              <p:nvPr/>
            </p:nvSpPr>
            <p:spPr>
              <a:xfrm>
                <a:off x="2798285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C48F752-3211-19EC-C780-FCA4803B34C0}"/>
                  </a:ext>
                </a:extLst>
              </p:cNvPr>
              <p:cNvSpPr/>
              <p:nvPr/>
            </p:nvSpPr>
            <p:spPr>
              <a:xfrm>
                <a:off x="3161842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5262BE09-4030-06DB-FA47-1C1787515293}"/>
                  </a:ext>
                </a:extLst>
              </p:cNvPr>
              <p:cNvSpPr/>
              <p:nvPr/>
            </p:nvSpPr>
            <p:spPr>
              <a:xfrm>
                <a:off x="3525399" y="1408737"/>
                <a:ext cx="429658" cy="429658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2C1141B-FA60-9675-4DC6-41D15016CEBB}"/>
                </a:ext>
              </a:extLst>
            </p:cNvPr>
            <p:cNvGrpSpPr/>
            <p:nvPr/>
          </p:nvGrpSpPr>
          <p:grpSpPr>
            <a:xfrm>
              <a:off x="4327735" y="4067962"/>
              <a:ext cx="605628" cy="138126"/>
              <a:chOff x="2071171" y="1408737"/>
              <a:chExt cx="1883886" cy="429658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55711DA-4EFF-3698-4CC8-4D728A9E98D9}"/>
                  </a:ext>
                </a:extLst>
              </p:cNvPr>
              <p:cNvSpPr/>
              <p:nvPr/>
            </p:nvSpPr>
            <p:spPr>
              <a:xfrm>
                <a:off x="2071171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43B8B7B-311B-3A54-304C-99E67056CD5C}"/>
                  </a:ext>
                </a:extLst>
              </p:cNvPr>
              <p:cNvSpPr/>
              <p:nvPr/>
            </p:nvSpPr>
            <p:spPr>
              <a:xfrm>
                <a:off x="2434728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CE3776C-46AE-D8EC-D965-17BF3C1C6D61}"/>
                  </a:ext>
                </a:extLst>
              </p:cNvPr>
              <p:cNvSpPr/>
              <p:nvPr/>
            </p:nvSpPr>
            <p:spPr>
              <a:xfrm>
                <a:off x="2798285" y="1463821"/>
                <a:ext cx="363557" cy="37457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E04605A1-9113-2144-70FD-C9F74064A118}"/>
                  </a:ext>
                </a:extLst>
              </p:cNvPr>
              <p:cNvSpPr/>
              <p:nvPr/>
            </p:nvSpPr>
            <p:spPr>
              <a:xfrm>
                <a:off x="3161842" y="1463821"/>
                <a:ext cx="363557" cy="374574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CF7FABC6-959B-4E61-EF21-374EFD1B47E4}"/>
                  </a:ext>
                </a:extLst>
              </p:cNvPr>
              <p:cNvSpPr/>
              <p:nvPr/>
            </p:nvSpPr>
            <p:spPr>
              <a:xfrm>
                <a:off x="3525399" y="1408737"/>
                <a:ext cx="429658" cy="429658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3CE6DCB-A27E-3E26-22C7-DED95C20B185}"/>
                </a:ext>
              </a:extLst>
            </p:cNvPr>
            <p:cNvCxnSpPr/>
            <p:nvPr/>
          </p:nvCxnSpPr>
          <p:spPr>
            <a:xfrm flipV="1">
              <a:off x="2451100" y="3742538"/>
              <a:ext cx="543982" cy="690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A44B2B0-5173-2DF6-BB77-F4D390666C83}"/>
                </a:ext>
              </a:extLst>
            </p:cNvPr>
            <p:cNvCxnSpPr>
              <a:cxnSpLocks/>
            </p:cNvCxnSpPr>
            <p:nvPr/>
          </p:nvCxnSpPr>
          <p:spPr>
            <a:xfrm>
              <a:off x="2593330" y="4384191"/>
              <a:ext cx="401752" cy="16266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778C024-B056-342E-D014-87E12E06ED00}"/>
                </a:ext>
              </a:extLst>
            </p:cNvPr>
            <p:cNvCxnSpPr>
              <a:cxnSpLocks/>
              <a:endCxn id="39" idx="1"/>
            </p:cNvCxnSpPr>
            <p:nvPr/>
          </p:nvCxnSpPr>
          <p:spPr>
            <a:xfrm flipV="1">
              <a:off x="2618730" y="4127875"/>
              <a:ext cx="376352" cy="23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17FEEEF-8507-4A8F-46DD-0E91C33FE775}"/>
                </a:ext>
              </a:extLst>
            </p:cNvPr>
            <p:cNvCxnSpPr>
              <a:cxnSpLocks/>
              <a:endCxn id="29" idx="1"/>
            </p:cNvCxnSpPr>
            <p:nvPr/>
          </p:nvCxnSpPr>
          <p:spPr>
            <a:xfrm>
              <a:off x="3660542" y="4130191"/>
              <a:ext cx="667193" cy="156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796ADAE-1D45-5ACD-702A-3FA1F4E7A9D4}"/>
                </a:ext>
              </a:extLst>
            </p:cNvPr>
            <p:cNvCxnSpPr>
              <a:cxnSpLocks/>
            </p:cNvCxnSpPr>
            <p:nvPr/>
          </p:nvCxnSpPr>
          <p:spPr>
            <a:xfrm>
              <a:off x="3660541" y="3735704"/>
              <a:ext cx="636412" cy="31425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5ABC1C2-2B95-2FE0-2769-5751C51BF8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73097" y="4190400"/>
              <a:ext cx="723856" cy="3721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FEA4C76-42C1-C03D-8F1C-2EB172BE29DF}"/>
                </a:ext>
              </a:extLst>
            </p:cNvPr>
            <p:cNvCxnSpPr>
              <a:cxnSpLocks/>
            </p:cNvCxnSpPr>
            <p:nvPr/>
          </p:nvCxnSpPr>
          <p:spPr>
            <a:xfrm>
              <a:off x="4981680" y="4145879"/>
              <a:ext cx="44495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0084988-7462-671C-FFD7-738D94C64544}"/>
                </a:ext>
              </a:extLst>
            </p:cNvPr>
            <p:cNvGrpSpPr/>
            <p:nvPr/>
          </p:nvGrpSpPr>
          <p:grpSpPr>
            <a:xfrm>
              <a:off x="5453200" y="4076816"/>
              <a:ext cx="605628" cy="138126"/>
              <a:chOff x="2071171" y="1408737"/>
              <a:chExt cx="1883886" cy="429658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F2D46C0-4E53-1048-A0A6-9263CC4E6F73}"/>
                  </a:ext>
                </a:extLst>
              </p:cNvPr>
              <p:cNvSpPr/>
              <p:nvPr/>
            </p:nvSpPr>
            <p:spPr>
              <a:xfrm>
                <a:off x="2071171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F569265-515E-DD05-110B-0D75EB30F66B}"/>
                  </a:ext>
                </a:extLst>
              </p:cNvPr>
              <p:cNvSpPr/>
              <p:nvPr/>
            </p:nvSpPr>
            <p:spPr>
              <a:xfrm>
                <a:off x="2434728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1AAB676-3FC2-EC0C-1DC8-A9F1AC3010DD}"/>
                  </a:ext>
                </a:extLst>
              </p:cNvPr>
              <p:cNvSpPr/>
              <p:nvPr/>
            </p:nvSpPr>
            <p:spPr>
              <a:xfrm>
                <a:off x="2798285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5B139E4-1E51-C3BE-27FA-4983A3CCA453}"/>
                  </a:ext>
                </a:extLst>
              </p:cNvPr>
              <p:cNvSpPr/>
              <p:nvPr/>
            </p:nvSpPr>
            <p:spPr>
              <a:xfrm>
                <a:off x="3161842" y="1463821"/>
                <a:ext cx="363557" cy="37457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4410CA99-14BE-E01C-E0A7-0BA55B96F2AA}"/>
                  </a:ext>
                </a:extLst>
              </p:cNvPr>
              <p:cNvSpPr/>
              <p:nvPr/>
            </p:nvSpPr>
            <p:spPr>
              <a:xfrm>
                <a:off x="3525399" y="1408737"/>
                <a:ext cx="429658" cy="429658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82351B7-BD5A-E602-D8E6-CAF8D2B30678}"/>
                </a:ext>
              </a:extLst>
            </p:cNvPr>
            <p:cNvSpPr txBox="1"/>
            <p:nvPr/>
          </p:nvSpPr>
          <p:spPr>
            <a:xfrm>
              <a:off x="2611516" y="4607112"/>
              <a:ext cx="12346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order stations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E8A13E1-C7AB-88BD-E29C-C987DF0C5BEE}"/>
                </a:ext>
              </a:extLst>
            </p:cNvPr>
            <p:cNvSpPr txBox="1"/>
            <p:nvPr/>
          </p:nvSpPr>
          <p:spPr>
            <a:xfrm>
              <a:off x="4151329" y="4190939"/>
              <a:ext cx="10198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pay station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7C00ED5-C83E-D3B6-A55E-8A47BD2A296D}"/>
                </a:ext>
              </a:extLst>
            </p:cNvPr>
            <p:cNvSpPr txBox="1"/>
            <p:nvPr/>
          </p:nvSpPr>
          <p:spPr>
            <a:xfrm>
              <a:off x="5246372" y="4229359"/>
              <a:ext cx="12586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/>
                <a:t>pickup station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3ECCBAE-B542-54C0-CD60-8E37CF304F7F}"/>
                </a:ext>
              </a:extLst>
            </p:cNvPr>
            <p:cNvCxnSpPr>
              <a:cxnSpLocks/>
            </p:cNvCxnSpPr>
            <p:nvPr/>
          </p:nvCxnSpPr>
          <p:spPr>
            <a:xfrm>
              <a:off x="6060094" y="4145879"/>
              <a:ext cx="44495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9" name="Object 48">
            <a:extLst>
              <a:ext uri="{FF2B5EF4-FFF2-40B4-BE49-F238E27FC236}">
                <a16:creationId xmlns:a16="http://schemas.microsoft.com/office/drawing/2014/main" id="{7CF42446-CF29-B6A6-A344-FA564A6670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2480464"/>
              </p:ext>
            </p:extLst>
          </p:nvPr>
        </p:nvGraphicFramePr>
        <p:xfrm>
          <a:off x="611355" y="5040880"/>
          <a:ext cx="965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3" imgW="965200" imgH="609600" progId="Word.Document.12">
                  <p:embed/>
                </p:oleObj>
              </mc:Choice>
              <mc:Fallback>
                <p:oleObj name="Document" showAsIcon="1" r:id="rId3" imgW="965200" imgH="609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355" y="5040880"/>
                        <a:ext cx="965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extBox 49">
            <a:extLst>
              <a:ext uri="{FF2B5EF4-FFF2-40B4-BE49-F238E27FC236}">
                <a16:creationId xmlns:a16="http://schemas.microsoft.com/office/drawing/2014/main" id="{41DD694D-974E-BF4F-B049-6BBFD3D05F98}"/>
              </a:ext>
            </a:extLst>
          </p:cNvPr>
          <p:cNvSpPr txBox="1"/>
          <p:nvPr/>
        </p:nvSpPr>
        <p:spPr>
          <a:xfrm>
            <a:off x="469118" y="5650480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main.py</a:t>
            </a:r>
          </a:p>
        </p:txBody>
      </p:sp>
      <p:graphicFrame>
        <p:nvGraphicFramePr>
          <p:cNvPr id="51" name="Object 50">
            <a:extLst>
              <a:ext uri="{FF2B5EF4-FFF2-40B4-BE49-F238E27FC236}">
                <a16:creationId xmlns:a16="http://schemas.microsoft.com/office/drawing/2014/main" id="{08BBB80F-3C0A-8899-ED88-125DCF10A4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8529584"/>
              </p:ext>
            </p:extLst>
          </p:nvPr>
        </p:nvGraphicFramePr>
        <p:xfrm>
          <a:off x="2057418" y="5040880"/>
          <a:ext cx="965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5" imgW="965200" imgH="609600" progId="Word.Document.12">
                  <p:embed/>
                </p:oleObj>
              </mc:Choice>
              <mc:Fallback>
                <p:oleObj name="Document" showAsIcon="1" r:id="rId5" imgW="965200" imgH="609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57418" y="5040880"/>
                        <a:ext cx="965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>
            <a:extLst>
              <a:ext uri="{FF2B5EF4-FFF2-40B4-BE49-F238E27FC236}">
                <a16:creationId xmlns:a16="http://schemas.microsoft.com/office/drawing/2014/main" id="{1DC034B8-005C-3F73-450D-2C1F34F9A0E7}"/>
              </a:ext>
            </a:extLst>
          </p:cNvPr>
          <p:cNvSpPr txBox="1"/>
          <p:nvPr/>
        </p:nvSpPr>
        <p:spPr>
          <a:xfrm>
            <a:off x="2035076" y="5658849"/>
            <a:ext cx="1816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model_queue.py</a:t>
            </a:r>
          </a:p>
        </p:txBody>
      </p:sp>
      <p:graphicFrame>
        <p:nvGraphicFramePr>
          <p:cNvPr id="53" name="Object 52">
            <a:extLst>
              <a:ext uri="{FF2B5EF4-FFF2-40B4-BE49-F238E27FC236}">
                <a16:creationId xmlns:a16="http://schemas.microsoft.com/office/drawing/2014/main" id="{8058F7EC-0B06-73BC-08E3-A547E3ADE8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095524"/>
              </p:ext>
            </p:extLst>
          </p:nvPr>
        </p:nvGraphicFramePr>
        <p:xfrm>
          <a:off x="5270720" y="5099636"/>
          <a:ext cx="965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7" imgW="965200" imgH="609600" progId="Word.Document.12">
                  <p:embed/>
                </p:oleObj>
              </mc:Choice>
              <mc:Fallback>
                <p:oleObj name="Document" showAsIcon="1" r:id="rId7" imgW="965200" imgH="609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70720" y="5099636"/>
                        <a:ext cx="965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TextBox 53">
            <a:extLst>
              <a:ext uri="{FF2B5EF4-FFF2-40B4-BE49-F238E27FC236}">
                <a16:creationId xmlns:a16="http://schemas.microsoft.com/office/drawing/2014/main" id="{A8ACB7AF-ED23-C349-AEFB-90990C5FFB98}"/>
              </a:ext>
            </a:extLst>
          </p:cNvPr>
          <p:cNvSpPr txBox="1"/>
          <p:nvPr/>
        </p:nvSpPr>
        <p:spPr>
          <a:xfrm>
            <a:off x="5172071" y="5694097"/>
            <a:ext cx="1162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input.json</a:t>
            </a:r>
          </a:p>
        </p:txBody>
      </p:sp>
    </p:spTree>
    <p:extLst>
      <p:ext uri="{BB962C8B-B14F-4D97-AF65-F5344CB8AC3E}">
        <p14:creationId xmlns:p14="http://schemas.microsoft.com/office/powerpoint/2010/main" val="1437334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MB PPT ORANGE">
      <a:dk1>
        <a:srgbClr val="000000"/>
      </a:dk1>
      <a:lt1>
        <a:srgbClr val="FFFFFF"/>
      </a:lt1>
      <a:dk2>
        <a:srgbClr val="13294B"/>
      </a:dk2>
      <a:lt2>
        <a:srgbClr val="FF5F05"/>
      </a:lt2>
      <a:accent1>
        <a:srgbClr val="0071CE"/>
      </a:accent1>
      <a:accent2>
        <a:srgbClr val="FCB316"/>
      </a:accent2>
      <a:accent3>
        <a:srgbClr val="007E8E"/>
      </a:accent3>
      <a:accent4>
        <a:srgbClr val="006230"/>
      </a:accent4>
      <a:accent5>
        <a:srgbClr val="5C0E41"/>
      </a:accent5>
      <a:accent6>
        <a:srgbClr val="7D3E13"/>
      </a:accent6>
      <a:hlink>
        <a:srgbClr val="C84113"/>
      </a:hlink>
      <a:folHlink>
        <a:srgbClr val="2159A6"/>
      </a:folHlink>
    </a:clrScheme>
    <a:fontScheme name="SMB PPT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MB PowerPoint Template V4" id="{B3CBA2D6-773F-894A-97CE-392945FF435E}" vid="{C086EF9A-8907-304D-A9A1-B52FE47F12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14866</TotalTime>
  <Words>2994</Words>
  <Application>Microsoft Macintosh PowerPoint</Application>
  <PresentationFormat>Widescreen</PresentationFormat>
  <Paragraphs>463</Paragraphs>
  <Slides>32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Courier New</vt:lpstr>
      <vt:lpstr>Source Sans Pro</vt:lpstr>
      <vt:lpstr>Source Sans Pro SemiBold</vt:lpstr>
      <vt:lpstr>Office Theme</vt:lpstr>
      <vt:lpstr>Microsoft Word Document</vt:lpstr>
      <vt:lpstr>Discrete-Event Simulation</vt:lpstr>
      <vt:lpstr>Motivation for DES</vt:lpstr>
      <vt:lpstr>Simulation as Model Experimentation</vt:lpstr>
      <vt:lpstr>View of Simulation Model</vt:lpstr>
      <vt:lpstr>Event View of DES</vt:lpstr>
      <vt:lpstr>Event List data structure in python</vt:lpstr>
      <vt:lpstr>Event List data structures</vt:lpstr>
      <vt:lpstr>Event List data structures : Add Element</vt:lpstr>
      <vt:lpstr>Event List data structures : Remove Least Element</vt:lpstr>
      <vt:lpstr>Event List data structures : Cancel Event</vt:lpstr>
      <vt:lpstr>Representation of Virtual Time in DES</vt:lpstr>
      <vt:lpstr>Use Two Keys</vt:lpstr>
      <vt:lpstr>pyevtsim vrt.py</vt:lpstr>
      <vt:lpstr>Base class PriPair</vt:lpstr>
      <vt:lpstr>Virtual Time is Derived Class</vt:lpstr>
      <vt:lpstr>Virtual Time API For Construction and Access</vt:lpstr>
      <vt:lpstr>Virtual Time API For Scheduling</vt:lpstr>
      <vt:lpstr>pyevtsim evt.py</vt:lpstr>
      <vt:lpstr>Description of Event Particulars</vt:lpstr>
      <vt:lpstr>Events Themselves</vt:lpstr>
      <vt:lpstr>Class EvtList Data Fields</vt:lpstr>
      <vt:lpstr>EvtList Method: AddEvt</vt:lpstr>
      <vt:lpstr>Event Cancellation</vt:lpstr>
      <vt:lpstr>EvtList Approach to Event Cancellation</vt:lpstr>
      <vt:lpstr>EvtList Loop to Run Events</vt:lpstr>
      <vt:lpstr>EvtList Method NxtEvt Does the Heavy Lifting</vt:lpstr>
      <vt:lpstr>EvtList Utility Functions</vt:lpstr>
      <vt:lpstr>Access to Global EvtList Variable</vt:lpstr>
      <vt:lpstr>pyevtsim rng.py</vt:lpstr>
      <vt:lpstr>rng.py</vt:lpstr>
      <vt:lpstr>Some Marginal Value Added</vt:lpstr>
      <vt:lpstr>Example: Drive-Thru Model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Lin, Bryan</dc:creator>
  <cp:lastModifiedBy>Nicol, David Malcolm</cp:lastModifiedBy>
  <cp:revision>58</cp:revision>
  <dcterms:created xsi:type="dcterms:W3CDTF">2022-06-14T14:37:32Z</dcterms:created>
  <dcterms:modified xsi:type="dcterms:W3CDTF">2026-10-05T16:56:51Z</dcterms:modified>
</cp:coreProperties>
</file>