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714" r:id="rId2"/>
  </p:sldMasterIdLst>
  <p:notesMasterIdLst>
    <p:notesMasterId r:id="rId38"/>
  </p:notesMasterIdLst>
  <p:handoutMasterIdLst>
    <p:handoutMasterId r:id="rId39"/>
  </p:handoutMasterIdLst>
  <p:sldIdLst>
    <p:sldId id="342" r:id="rId3"/>
    <p:sldId id="287" r:id="rId4"/>
    <p:sldId id="343" r:id="rId5"/>
    <p:sldId id="344" r:id="rId6"/>
    <p:sldId id="345" r:id="rId7"/>
    <p:sldId id="346" r:id="rId8"/>
    <p:sldId id="347" r:id="rId9"/>
    <p:sldId id="348" r:id="rId10"/>
    <p:sldId id="350" r:id="rId11"/>
    <p:sldId id="351" r:id="rId12"/>
    <p:sldId id="353" r:id="rId13"/>
    <p:sldId id="354" r:id="rId14"/>
    <p:sldId id="361" r:id="rId15"/>
    <p:sldId id="355" r:id="rId16"/>
    <p:sldId id="356" r:id="rId17"/>
    <p:sldId id="357" r:id="rId18"/>
    <p:sldId id="358" r:id="rId19"/>
    <p:sldId id="359" r:id="rId20"/>
    <p:sldId id="360" r:id="rId21"/>
    <p:sldId id="316" r:id="rId22"/>
    <p:sldId id="315" r:id="rId23"/>
    <p:sldId id="328" r:id="rId24"/>
    <p:sldId id="329" r:id="rId25"/>
    <p:sldId id="330" r:id="rId26"/>
    <p:sldId id="331" r:id="rId27"/>
    <p:sldId id="332" r:id="rId28"/>
    <p:sldId id="333" r:id="rId29"/>
    <p:sldId id="334" r:id="rId30"/>
    <p:sldId id="335" r:id="rId31"/>
    <p:sldId id="336" r:id="rId32"/>
    <p:sldId id="337" r:id="rId33"/>
    <p:sldId id="339" r:id="rId34"/>
    <p:sldId id="340" r:id="rId35"/>
    <p:sldId id="338" r:id="rId36"/>
    <p:sldId id="34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1A2"/>
    <a:srgbClr val="13294A"/>
    <a:srgbClr val="FF5F05"/>
    <a:srgbClr val="13294B"/>
    <a:srgbClr val="C84113"/>
    <a:srgbClr val="3B6C35"/>
    <a:srgbClr val="4B868E"/>
    <a:srgbClr val="FBB24D"/>
    <a:srgbClr val="F050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02" autoAdjust="0"/>
    <p:restoredTop sz="95970" autoAdjust="0"/>
  </p:normalViewPr>
  <p:slideViewPr>
    <p:cSldViewPr snapToGrid="0">
      <p:cViewPr>
        <p:scale>
          <a:sx n="198" d="100"/>
          <a:sy n="198" d="100"/>
        </p:scale>
        <p:origin x="184" y="3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02" d="100"/>
          <a:sy n="102" d="100"/>
        </p:scale>
        <p:origin x="3400"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E1E9AA-346A-B3D9-794E-D00029D397C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F56AFA-A4B7-7466-6AF7-3B946230D33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E4678F-55F8-4A98-B438-1921114C3F78}" type="datetimeFigureOut">
              <a:rPr lang="en-US" smtClean="0"/>
              <a:t>9/7/26</a:t>
            </a:fld>
            <a:endParaRPr lang="en-US"/>
          </a:p>
        </p:txBody>
      </p:sp>
      <p:sp>
        <p:nvSpPr>
          <p:cNvPr id="4" name="Footer Placeholder 3">
            <a:extLst>
              <a:ext uri="{FF2B5EF4-FFF2-40B4-BE49-F238E27FC236}">
                <a16:creationId xmlns:a16="http://schemas.microsoft.com/office/drawing/2014/main" id="{30ABE0AD-401D-551F-84BA-B7639FBB7E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4A98A03-EC06-4230-C305-6B238739231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6E4B95-DB27-469E-87AB-81525EE3E583}" type="slidenum">
              <a:rPr lang="en-US" smtClean="0"/>
              <a:t>‹#›</a:t>
            </a:fld>
            <a:endParaRPr lang="en-US"/>
          </a:p>
        </p:txBody>
      </p:sp>
    </p:spTree>
    <p:extLst>
      <p:ext uri="{BB962C8B-B14F-4D97-AF65-F5344CB8AC3E}">
        <p14:creationId xmlns:p14="http://schemas.microsoft.com/office/powerpoint/2010/main" val="2171617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260D9-9A89-466D-AB9E-AB8EEEC5B27F}" type="datetimeFigureOut">
              <a:rPr lang="en-US" smtClean="0"/>
              <a:t>9/6/26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6F0D5-1438-4C96-931F-854E0BFC2CD2}" type="slidenum">
              <a:rPr lang="en-US" smtClean="0"/>
              <a:t>‹#›</a:t>
            </a:fld>
            <a:endParaRPr lang="en-US"/>
          </a:p>
        </p:txBody>
      </p:sp>
    </p:spTree>
    <p:extLst>
      <p:ext uri="{BB962C8B-B14F-4D97-AF65-F5344CB8AC3E}">
        <p14:creationId xmlns:p14="http://schemas.microsoft.com/office/powerpoint/2010/main" val="158747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C6F0D5-1438-4C96-931F-854E0BFC2CD2}" type="slidenum">
              <a:rPr lang="en-US" smtClean="0"/>
              <a:t>12</a:t>
            </a:fld>
            <a:endParaRPr lang="en-US"/>
          </a:p>
        </p:txBody>
      </p:sp>
    </p:spTree>
    <p:extLst>
      <p:ext uri="{BB962C8B-B14F-4D97-AF65-F5344CB8AC3E}">
        <p14:creationId xmlns:p14="http://schemas.microsoft.com/office/powerpoint/2010/main" val="3210841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24AAD-9D0A-0F50-EC7B-8D4BC271F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C1F9C-F005-7BC3-9171-BDF0CCF82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4A4B6-B744-FF58-DB1D-DEC4F4CD3C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D3680D-EBF5-01DF-A627-A4BCAB1AA7C8}"/>
              </a:ext>
            </a:extLst>
          </p:cNvPr>
          <p:cNvSpPr>
            <a:spLocks noGrp="1"/>
          </p:cNvSpPr>
          <p:nvPr>
            <p:ph type="sldNum" sz="quarter" idx="5"/>
          </p:nvPr>
        </p:nvSpPr>
        <p:spPr/>
        <p:txBody>
          <a:bodyPr/>
          <a:lstStyle/>
          <a:p>
            <a:fld id="{B9C6F0D5-1438-4C96-931F-854E0BFC2CD2}" type="slidenum">
              <a:rPr lang="en-US" smtClean="0"/>
              <a:t>32</a:t>
            </a:fld>
            <a:endParaRPr lang="en-US"/>
          </a:p>
        </p:txBody>
      </p:sp>
    </p:spTree>
    <p:extLst>
      <p:ext uri="{BB962C8B-B14F-4D97-AF65-F5344CB8AC3E}">
        <p14:creationId xmlns:p14="http://schemas.microsoft.com/office/powerpoint/2010/main" val="332247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611D-E89F-330A-0137-ACA3554CE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ECFC3-BD90-1909-8B0A-7AB245872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E3CAEC-BE35-786A-5D85-C77A1E6554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09CB4C-2D07-576B-010E-861BCA2CC4D8}"/>
              </a:ext>
            </a:extLst>
          </p:cNvPr>
          <p:cNvSpPr>
            <a:spLocks noGrp="1"/>
          </p:cNvSpPr>
          <p:nvPr>
            <p:ph type="sldNum" sz="quarter" idx="5"/>
          </p:nvPr>
        </p:nvSpPr>
        <p:spPr/>
        <p:txBody>
          <a:bodyPr/>
          <a:lstStyle/>
          <a:p>
            <a:fld id="{B9C6F0D5-1438-4C96-931F-854E0BFC2CD2}" type="slidenum">
              <a:rPr lang="en-US" smtClean="0"/>
              <a:t>33</a:t>
            </a:fld>
            <a:endParaRPr lang="en-US"/>
          </a:p>
        </p:txBody>
      </p:sp>
    </p:spTree>
    <p:extLst>
      <p:ext uri="{BB962C8B-B14F-4D97-AF65-F5344CB8AC3E}">
        <p14:creationId xmlns:p14="http://schemas.microsoft.com/office/powerpoint/2010/main" val="1699331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C6F0D5-1438-4C96-931F-854E0BFC2CD2}" type="slidenum">
              <a:rPr lang="en-US" smtClean="0"/>
              <a:t>34</a:t>
            </a:fld>
            <a:endParaRPr lang="en-US"/>
          </a:p>
        </p:txBody>
      </p:sp>
    </p:spTree>
    <p:extLst>
      <p:ext uri="{BB962C8B-B14F-4D97-AF65-F5344CB8AC3E}">
        <p14:creationId xmlns:p14="http://schemas.microsoft.com/office/powerpoint/2010/main" val="3352792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25587-214D-64F5-2A07-388FA89BA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C68B70-D448-95E2-E690-772E30850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C509E4-E166-8B36-0640-17B55F193E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2960D8-6E2D-164E-3BAE-9AB4644B447B}"/>
              </a:ext>
            </a:extLst>
          </p:cNvPr>
          <p:cNvSpPr>
            <a:spLocks noGrp="1"/>
          </p:cNvSpPr>
          <p:nvPr>
            <p:ph type="sldNum" sz="quarter" idx="5"/>
          </p:nvPr>
        </p:nvSpPr>
        <p:spPr/>
        <p:txBody>
          <a:bodyPr/>
          <a:lstStyle/>
          <a:p>
            <a:fld id="{B9C6F0D5-1438-4C96-931F-854E0BFC2CD2}" type="slidenum">
              <a:rPr lang="en-US" smtClean="0"/>
              <a:t>35</a:t>
            </a:fld>
            <a:endParaRPr lang="en-US"/>
          </a:p>
        </p:txBody>
      </p:sp>
    </p:spTree>
    <p:extLst>
      <p:ext uri="{BB962C8B-B14F-4D97-AF65-F5344CB8AC3E}">
        <p14:creationId xmlns:p14="http://schemas.microsoft.com/office/powerpoint/2010/main" val="30193894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32F4F2-6BCB-E2A6-BF14-55C777A83E5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Accent">
            <a:extLst>
              <a:ext uri="{FF2B5EF4-FFF2-40B4-BE49-F238E27FC236}">
                <a16:creationId xmlns:a16="http://schemas.microsoft.com/office/drawing/2014/main" id="{A4CD8BB7-0ED5-85FC-E344-1C112A4EBA76}"/>
              </a:ext>
              <a:ext uri="{C183D7F6-B498-43B3-948B-1728B52AA6E4}">
                <adec:decorative xmlns:adec="http://schemas.microsoft.com/office/drawing/2017/decorative" val="1"/>
              </a:ext>
            </a:extLst>
          </p:cNvPr>
          <p:cNvSpPr/>
          <p:nvPr/>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6C5F9852-BDFC-7251-F9A8-98DEA10266ED}"/>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12" name="Department/unit name placeholder">
            <a:extLst>
              <a:ext uri="{FF2B5EF4-FFF2-40B4-BE49-F238E27FC236}">
                <a16:creationId xmlns:a16="http://schemas.microsoft.com/office/drawing/2014/main" id="{497620D0-FD2F-C1C0-438F-BA156FAA85AB}"/>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 of ECE</a:t>
            </a:r>
          </a:p>
        </p:txBody>
      </p:sp>
      <p:sp>
        <p:nvSpPr>
          <p:cNvPr id="8" name="Date Placeholder">
            <a:extLst>
              <a:ext uri="{FF2B5EF4-FFF2-40B4-BE49-F238E27FC236}">
                <a16:creationId xmlns:a16="http://schemas.microsoft.com/office/drawing/2014/main" id="{D3A57C1C-6F1A-1705-E0D4-BE50DA86250D}"/>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
        <p:nvSpPr>
          <p:cNvPr id="5" name="Title Accent">
            <a:extLst>
              <a:ext uri="{FF2B5EF4-FFF2-40B4-BE49-F238E27FC236}">
                <a16:creationId xmlns:a16="http://schemas.microsoft.com/office/drawing/2014/main" id="{53E60BD8-6A61-5D51-D203-0116C80E572D}"/>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50423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ransition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30D879-E427-F595-A720-AD68F45BEB6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1" name="Block I">
            <a:extLst>
              <a:ext uri="{FF2B5EF4-FFF2-40B4-BE49-F238E27FC236}">
                <a16:creationId xmlns:a16="http://schemas.microsoft.com/office/drawing/2014/main" id="{03433787-1CFF-45E7-AF8C-BD6DE67D41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8275" y="277804"/>
            <a:ext cx="528575" cy="764797"/>
          </a:xfrm>
          <a:prstGeom prst="rect">
            <a:avLst/>
          </a:prstGeom>
        </p:spPr>
      </p:pic>
      <p:sp>
        <p:nvSpPr>
          <p:cNvPr id="10" name="Title underscore">
            <a:extLst>
              <a:ext uri="{FF2B5EF4-FFF2-40B4-BE49-F238E27FC236}">
                <a16:creationId xmlns:a16="http://schemas.microsoft.com/office/drawing/2014/main" id="{9AB7A58C-6DBD-4739-B4B2-CF600754B16F}"/>
              </a:ext>
              <a:ext uri="{C183D7F6-B498-43B3-948B-1728B52AA6E4}">
                <adec:decorative xmlns:adec="http://schemas.microsoft.com/office/drawing/2017/decorative" val="1"/>
              </a:ext>
            </a:extLst>
          </p:cNvPr>
          <p:cNvSpPr/>
          <p:nvPr/>
        </p:nvSpPr>
        <p:spPr>
          <a:xfrm>
            <a:off x="5455664" y="415928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Title Placeholder">
            <a:extLst>
              <a:ext uri="{FF2B5EF4-FFF2-40B4-BE49-F238E27FC236}">
                <a16:creationId xmlns:a16="http://schemas.microsoft.com/office/drawing/2014/main" id="{1E358E9E-D14A-D868-718C-3F41147F1E52}"/>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2" name="Department/Unit name Placeholder">
            <a:extLst>
              <a:ext uri="{FF2B5EF4-FFF2-40B4-BE49-F238E27FC236}">
                <a16:creationId xmlns:a16="http://schemas.microsoft.com/office/drawing/2014/main" id="{5A4D42FD-F2CE-B461-42FC-B7365425E02A}"/>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3" name="Slide Number Placeholder">
            <a:extLst>
              <a:ext uri="{FF2B5EF4-FFF2-40B4-BE49-F238E27FC236}">
                <a16:creationId xmlns:a16="http://schemas.microsoft.com/office/drawing/2014/main" id="{0C86609E-3488-AC7D-5BCD-1999D3DF71D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719286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4" name="Title Accent">
            <a:extLst>
              <a:ext uri="{FF2B5EF4-FFF2-40B4-BE49-F238E27FC236}">
                <a16:creationId xmlns:a16="http://schemas.microsoft.com/office/drawing/2014/main" id="{D0364173-A96F-9FE3-06E5-5B39DC86E4E6}"/>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6" name="Block I">
            <a:extLst>
              <a:ext uri="{FF2B5EF4-FFF2-40B4-BE49-F238E27FC236}">
                <a16:creationId xmlns:a16="http://schemas.microsoft.com/office/drawing/2014/main" id="{476E0D61-C12B-4A74-FA1D-11D7952A034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CF2F5268-A885-7E39-998A-D50E2D26FA32}"/>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0" name="Text Placeholder 1">
            <a:extLst>
              <a:ext uri="{FF2B5EF4-FFF2-40B4-BE49-F238E27FC236}">
                <a16:creationId xmlns:a16="http://schemas.microsoft.com/office/drawing/2014/main" id="{5F48C7DE-94AB-9076-4335-F5D9A305B38D}"/>
              </a:ext>
            </a:extLst>
          </p:cNvPr>
          <p:cNvSpPr>
            <a:spLocks noGrp="1"/>
          </p:cNvSpPr>
          <p:nvPr>
            <p:ph type="body" sz="quarter" idx="20"/>
          </p:nvPr>
        </p:nvSpPr>
        <p:spPr>
          <a:xfrm>
            <a:off x="652463" y="1795749"/>
            <a:ext cx="10370190" cy="412030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9" name="Slide Number Placeholder">
            <a:extLst>
              <a:ext uri="{FF2B5EF4-FFF2-40B4-BE49-F238E27FC236}">
                <a16:creationId xmlns:a16="http://schemas.microsoft.com/office/drawing/2014/main" id="{08AAFB27-B643-3132-E0CD-89C471BF4A88}"/>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a:t>
            </a:fld>
            <a:endParaRPr lang="en-US" dirty="0"/>
          </a:p>
        </p:txBody>
      </p:sp>
      <p:sp>
        <p:nvSpPr>
          <p:cNvPr id="11" name="Footer background">
            <a:extLst>
              <a:ext uri="{FF2B5EF4-FFF2-40B4-BE49-F238E27FC236}">
                <a16:creationId xmlns:a16="http://schemas.microsoft.com/office/drawing/2014/main" id="{DCE2FD08-E4B3-3DFE-6F0D-4232E06B2229}"/>
              </a:ext>
              <a:ext uri="{C183D7F6-B498-43B3-948B-1728B52AA6E4}">
                <adec:decorative xmlns:adec="http://schemas.microsoft.com/office/drawing/2017/decorative" val="1"/>
              </a:ext>
            </a:extLst>
          </p:cNvPr>
          <p:cNvSpPr/>
          <p:nvPr userDrawn="1"/>
        </p:nvSpPr>
        <p:spPr>
          <a:xfrm>
            <a:off x="-97770" y="6261271"/>
            <a:ext cx="12289770"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400" dirty="0">
                <a:solidFill>
                  <a:schemeClr val="bg1"/>
                </a:solidFill>
              </a:rPr>
              <a:t>DEPT OF ECE</a:t>
            </a:r>
          </a:p>
        </p:txBody>
      </p:sp>
      <p:sp>
        <p:nvSpPr>
          <p:cNvPr id="12" name="Slide Number Placeholder">
            <a:extLst>
              <a:ext uri="{FF2B5EF4-FFF2-40B4-BE49-F238E27FC236}">
                <a16:creationId xmlns:a16="http://schemas.microsoft.com/office/drawing/2014/main" id="{679EE356-A8D3-BD4A-D8DF-FCB4A6FEF3B8}"/>
              </a:ext>
              <a:ext uri="{C183D7F6-B498-43B3-948B-1728B52AA6E4}">
                <adec:decorative xmlns:adec="http://schemas.microsoft.com/office/drawing/2017/decorative" val="1"/>
              </a:ext>
            </a:extLst>
          </p:cNvPr>
          <p:cNvSpPr txBox="1">
            <a:spLocks/>
          </p:cNvSpPr>
          <p:nvPr userDrawn="1"/>
        </p:nvSpPr>
        <p:spPr>
          <a:xfrm>
            <a:off x="8829908" y="6326533"/>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674236901"/>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C80743D9-A6A8-DB12-6B2E-147C03806805}"/>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ing">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1913536"/>
            <a:ext cx="10370191"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688805"/>
            <a:ext cx="10370190" cy="96314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3957788"/>
            <a:ext cx="10370191"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2">
            <a:extLst>
              <a:ext uri="{FF2B5EF4-FFF2-40B4-BE49-F238E27FC236}">
                <a16:creationId xmlns:a16="http://schemas.microsoft.com/office/drawing/2014/main" id="{A9071244-DD24-D83B-A3BC-DF4D85E0872F}"/>
              </a:ext>
            </a:extLst>
          </p:cNvPr>
          <p:cNvSpPr>
            <a:spLocks noGrp="1"/>
          </p:cNvSpPr>
          <p:nvPr>
            <p:ph type="body" sz="quarter" idx="22"/>
          </p:nvPr>
        </p:nvSpPr>
        <p:spPr>
          <a:xfrm>
            <a:off x="652463" y="4733057"/>
            <a:ext cx="10370190" cy="96314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5" name="Title Accent">
            <a:extLst>
              <a:ext uri="{FF2B5EF4-FFF2-40B4-BE49-F238E27FC236}">
                <a16:creationId xmlns:a16="http://schemas.microsoft.com/office/drawing/2014/main" id="{C0556EBE-69AA-44D0-19FB-7FDA0669DCF3}"/>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Footer background">
            <a:extLst>
              <a:ext uri="{FF2B5EF4-FFF2-40B4-BE49-F238E27FC236}">
                <a16:creationId xmlns:a16="http://schemas.microsoft.com/office/drawing/2014/main" id="{FD16F6FE-EF30-5DF1-1170-E060CA2A153F}"/>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2970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6" name="Rectangle 15">
            <a:extLst>
              <a:ext uri="{FF2B5EF4-FFF2-40B4-BE49-F238E27FC236}">
                <a16:creationId xmlns:a16="http://schemas.microsoft.com/office/drawing/2014/main" id="{3E00EE44-1662-6C19-8EEE-4473520AD683}"/>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EC33744-A502-FBC7-B1D3-73DF0C333BF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 Placeholder - left">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14" name="Subhead Placeholder - right">
            <a:extLst>
              <a:ext uri="{FF2B5EF4-FFF2-40B4-BE49-F238E27FC236}">
                <a16:creationId xmlns:a16="http://schemas.microsoft.com/office/drawing/2014/main" id="{224424D1-87E7-3962-19AA-DA17D1EABB17}"/>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15" name="Text Placeholder 2">
            <a:extLst>
              <a:ext uri="{FF2B5EF4-FFF2-40B4-BE49-F238E27FC236}">
                <a16:creationId xmlns:a16="http://schemas.microsoft.com/office/drawing/2014/main" id="{7629D8EC-3306-885D-34FB-A593175BDA59}"/>
              </a:ext>
            </a:extLst>
          </p:cNvPr>
          <p:cNvSpPr>
            <a:spLocks noGrp="1"/>
          </p:cNvSpPr>
          <p:nvPr>
            <p:ph type="body" sz="quarter" idx="22"/>
          </p:nvPr>
        </p:nvSpPr>
        <p:spPr>
          <a:xfrm>
            <a:off x="6146237"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epartment/Unit name Placeholder">
            <a:extLst>
              <a:ext uri="{FF2B5EF4-FFF2-40B4-BE49-F238E27FC236}">
                <a16:creationId xmlns:a16="http://schemas.microsoft.com/office/drawing/2014/main" id="{78C65027-A687-41F0-E627-6C9CA6C8D0A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5" name="Rectangle 4">
            <a:extLst>
              <a:ext uri="{FF2B5EF4-FFF2-40B4-BE49-F238E27FC236}">
                <a16:creationId xmlns:a16="http://schemas.microsoft.com/office/drawing/2014/main" id="{DB1C24A2-BDE7-AB14-1EF1-F06E9BAB93D1}"/>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Footer background">
            <a:extLst>
              <a:ext uri="{FF2B5EF4-FFF2-40B4-BE49-F238E27FC236}">
                <a16:creationId xmlns:a16="http://schemas.microsoft.com/office/drawing/2014/main" id="{DA7A5DFF-E96F-6A58-4E0E-E67DC4E8D867}"/>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4590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4">
    <p:spTree>
      <p:nvGrpSpPr>
        <p:cNvPr id="1" name=""/>
        <p:cNvGrpSpPr/>
        <p:nvPr/>
      </p:nvGrpSpPr>
      <p:grpSpPr>
        <a:xfrm>
          <a:off x="0" y="0"/>
          <a:ext cx="0" cy="0"/>
          <a:chOff x="0" y="0"/>
          <a:chExt cx="0" cy="0"/>
        </a:xfrm>
      </p:grpSpPr>
      <p:sp>
        <p:nvSpPr>
          <p:cNvPr id="23" name="Title accent">
            <a:extLst>
              <a:ext uri="{FF2B5EF4-FFF2-40B4-BE49-F238E27FC236}">
                <a16:creationId xmlns:a16="http://schemas.microsoft.com/office/drawing/2014/main" id="{115AD324-E2E1-9400-B6BC-49D0C5F6A834}"/>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D71844C4-2CEE-3AA9-FDAD-BAF322CBDD11}"/>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25" name="Subhead Placeholder - left">
            <a:extLst>
              <a:ext uri="{FF2B5EF4-FFF2-40B4-BE49-F238E27FC236}">
                <a16:creationId xmlns:a16="http://schemas.microsoft.com/office/drawing/2014/main" id="{4F21266B-E068-C84F-857F-629382CE951B}"/>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8" name="Text Placeholder - left">
            <a:extLst>
              <a:ext uri="{FF2B5EF4-FFF2-40B4-BE49-F238E27FC236}">
                <a16:creationId xmlns:a16="http://schemas.microsoft.com/office/drawing/2014/main" id="{E378921D-C904-2C44-DAD3-10FCD0515514}"/>
              </a:ext>
            </a:extLst>
          </p:cNvPr>
          <p:cNvSpPr>
            <a:spLocks noGrp="1"/>
          </p:cNvSpPr>
          <p:nvPr>
            <p:ph type="body" sz="quarter" idx="22" hasCustomPrompt="1"/>
          </p:nvPr>
        </p:nvSpPr>
        <p:spPr>
          <a:xfrm>
            <a:off x="651081" y="2774950"/>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Subhead Placeholder - right">
            <a:extLst>
              <a:ext uri="{FF2B5EF4-FFF2-40B4-BE49-F238E27FC236}">
                <a16:creationId xmlns:a16="http://schemas.microsoft.com/office/drawing/2014/main" id="{EEBD4F98-6476-56B5-5D6A-FDFCA46BF70F}"/>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30" name="Text Placeholder -right">
            <a:extLst>
              <a:ext uri="{FF2B5EF4-FFF2-40B4-BE49-F238E27FC236}">
                <a16:creationId xmlns:a16="http://schemas.microsoft.com/office/drawing/2014/main" id="{E6AC3C03-BBBE-A121-29AB-D885327950BE}"/>
              </a:ext>
            </a:extLst>
          </p:cNvPr>
          <p:cNvSpPr>
            <a:spLocks noGrp="1"/>
          </p:cNvSpPr>
          <p:nvPr>
            <p:ph type="body" sz="quarter" idx="23" hasCustomPrompt="1"/>
          </p:nvPr>
        </p:nvSpPr>
        <p:spPr>
          <a:xfrm>
            <a:off x="6144855" y="2774797"/>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epartment/unit name Placeholder">
            <a:extLst>
              <a:ext uri="{FF2B5EF4-FFF2-40B4-BE49-F238E27FC236}">
                <a16:creationId xmlns:a16="http://schemas.microsoft.com/office/drawing/2014/main" id="{447F6171-D545-B452-563D-EFB2AE96669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5" name="Title accent">
            <a:extLst>
              <a:ext uri="{FF2B5EF4-FFF2-40B4-BE49-F238E27FC236}">
                <a16:creationId xmlns:a16="http://schemas.microsoft.com/office/drawing/2014/main" id="{6201D629-BE54-9CA3-CDD4-311E00AF4BE6}"/>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Footer background">
            <a:extLst>
              <a:ext uri="{FF2B5EF4-FFF2-40B4-BE49-F238E27FC236}">
                <a16:creationId xmlns:a16="http://schemas.microsoft.com/office/drawing/2014/main" id="{035A0DB6-38EF-F1CD-1451-F3EFD987B140}"/>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7784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9" name="Title 1">
            <a:extLst>
              <a:ext uri="{FF2B5EF4-FFF2-40B4-BE49-F238E27FC236}">
                <a16:creationId xmlns:a16="http://schemas.microsoft.com/office/drawing/2014/main" id="{36BB2015-0086-DF08-8A25-8A0616C8BB6A}"/>
              </a:ext>
            </a:extLst>
          </p:cNvPr>
          <p:cNvSpPr>
            <a:spLocks noGrp="1"/>
          </p:cNvSpPr>
          <p:nvPr>
            <p:ph type="title" hasCustomPrompt="1"/>
          </p:nvPr>
        </p:nvSpPr>
        <p:spPr>
          <a:xfrm>
            <a:off x="3051180" y="1291652"/>
            <a:ext cx="6189488" cy="807792"/>
          </a:xfrm>
        </p:spPr>
        <p:txBody>
          <a:bodyPr>
            <a:normAutofit/>
          </a:bodyPr>
          <a:lstStyle>
            <a:lvl1pPr algn="ct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Large Quote</a:t>
            </a:r>
          </a:p>
        </p:txBody>
      </p:sp>
      <p:sp>
        <p:nvSpPr>
          <p:cNvPr id="12" name="Quote 1 - left">
            <a:extLst>
              <a:ext uri="{FF2B5EF4-FFF2-40B4-BE49-F238E27FC236}">
                <a16:creationId xmlns:a16="http://schemas.microsoft.com/office/drawing/2014/main" id="{74CB6488-2929-62E5-C898-745037E06918}"/>
              </a:ext>
              <a:ext uri="{C183D7F6-B498-43B3-948B-1728B52AA6E4}">
                <adec:decorative xmlns:adec="http://schemas.microsoft.com/office/drawing/2017/decorative" val="1"/>
              </a:ext>
            </a:extLst>
          </p:cNvPr>
          <p:cNvSpPr txBox="1">
            <a:spLocks/>
          </p:cNvSpPr>
          <p:nvPr/>
        </p:nvSpPr>
        <p:spPr>
          <a:xfrm>
            <a:off x="2273810" y="1167968"/>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3" name="Quote 1 - right">
            <a:extLst>
              <a:ext uri="{FF2B5EF4-FFF2-40B4-BE49-F238E27FC236}">
                <a16:creationId xmlns:a16="http://schemas.microsoft.com/office/drawing/2014/main" id="{91174DFB-BAA6-41D2-C5C4-B438E22AB41F}"/>
              </a:ext>
              <a:ext uri="{C183D7F6-B498-43B3-948B-1728B52AA6E4}">
                <adec:decorative xmlns:adec="http://schemas.microsoft.com/office/drawing/2017/decorative" val="1"/>
              </a:ext>
            </a:extLst>
          </p:cNvPr>
          <p:cNvSpPr txBox="1">
            <a:spLocks/>
          </p:cNvSpPr>
          <p:nvPr/>
        </p:nvSpPr>
        <p:spPr>
          <a:xfrm>
            <a:off x="9140821" y="1185256"/>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7" name="Attribution 1 Placeholder">
            <a:extLst>
              <a:ext uri="{FF2B5EF4-FFF2-40B4-BE49-F238E27FC236}">
                <a16:creationId xmlns:a16="http://schemas.microsoft.com/office/drawing/2014/main" id="{2A25C115-1C3A-AC3A-C7C7-570E85027B6A}"/>
              </a:ext>
            </a:extLst>
          </p:cNvPr>
          <p:cNvSpPr>
            <a:spLocks noGrp="1"/>
          </p:cNvSpPr>
          <p:nvPr>
            <p:ph type="body" sz="quarter" idx="20" hasCustomPrompt="1"/>
          </p:nvPr>
        </p:nvSpPr>
        <p:spPr>
          <a:xfrm>
            <a:off x="7127193" y="2116732"/>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7" name="Quote 2 - left">
            <a:extLst>
              <a:ext uri="{FF2B5EF4-FFF2-40B4-BE49-F238E27FC236}">
                <a16:creationId xmlns:a16="http://schemas.microsoft.com/office/drawing/2014/main" id="{007BC3EA-75CF-5946-828D-DEFAF530E77B}"/>
              </a:ext>
              <a:ext uri="{C183D7F6-B498-43B3-948B-1728B52AA6E4}">
                <adec:decorative xmlns:adec="http://schemas.microsoft.com/office/drawing/2017/decorative" val="1"/>
              </a:ext>
            </a:extLst>
          </p:cNvPr>
          <p:cNvSpPr txBox="1">
            <a:spLocks/>
          </p:cNvSpPr>
          <p:nvPr/>
        </p:nvSpPr>
        <p:spPr>
          <a:xfrm>
            <a:off x="2273810" y="3477024"/>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rgbClr val="FF5F05"/>
                </a:solidFill>
              </a:rPr>
              <a:t>“</a:t>
            </a:r>
          </a:p>
        </p:txBody>
      </p:sp>
      <p:sp>
        <p:nvSpPr>
          <p:cNvPr id="8" name="Quote 2 - right">
            <a:extLst>
              <a:ext uri="{FF2B5EF4-FFF2-40B4-BE49-F238E27FC236}">
                <a16:creationId xmlns:a16="http://schemas.microsoft.com/office/drawing/2014/main" id="{254A594E-C5D9-FA57-D21E-EAA6B5CB7529}"/>
              </a:ext>
              <a:ext uri="{C183D7F6-B498-43B3-948B-1728B52AA6E4}">
                <adec:decorative xmlns:adec="http://schemas.microsoft.com/office/drawing/2017/decorative" val="1"/>
              </a:ext>
            </a:extLst>
          </p:cNvPr>
          <p:cNvSpPr txBox="1">
            <a:spLocks/>
          </p:cNvSpPr>
          <p:nvPr/>
        </p:nvSpPr>
        <p:spPr>
          <a:xfrm>
            <a:off x="9088267" y="3494312"/>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9" name="Long Quote Placeholder">
            <a:extLst>
              <a:ext uri="{FF2B5EF4-FFF2-40B4-BE49-F238E27FC236}">
                <a16:creationId xmlns:a16="http://schemas.microsoft.com/office/drawing/2014/main" id="{C6593C7D-5AD9-BC2C-0070-B0B3F7287B22}"/>
              </a:ext>
            </a:extLst>
          </p:cNvPr>
          <p:cNvSpPr>
            <a:spLocks noGrp="1"/>
          </p:cNvSpPr>
          <p:nvPr>
            <p:ph type="body" sz="quarter" idx="21" hasCustomPrompt="1"/>
          </p:nvPr>
        </p:nvSpPr>
        <p:spPr>
          <a:xfrm>
            <a:off x="3060741" y="3501730"/>
            <a:ext cx="6179926" cy="1507248"/>
          </a:xfrm>
        </p:spPr>
        <p:txBody>
          <a:bodyPr anchor="ctr">
            <a:normAutofit/>
          </a:bodyPr>
          <a:lstStyle>
            <a:lvl1pPr marL="0" indent="0" algn="ctr">
              <a:lnSpc>
                <a:spcPct val="70000"/>
              </a:lnSpc>
              <a:buNone/>
              <a:defRPr sz="2400">
                <a:solidFill>
                  <a:schemeClr val="tx2"/>
                </a:solidFill>
                <a:latin typeface="+mn-lt"/>
              </a:defRPr>
            </a:lvl1pPr>
          </a:lstStyle>
          <a:p>
            <a:pPr lvl="0"/>
            <a:r>
              <a:rPr lang="en-US" dirty="0"/>
              <a:t>Long Paragraph Quote </a:t>
            </a:r>
          </a:p>
        </p:txBody>
      </p:sp>
      <p:sp>
        <p:nvSpPr>
          <p:cNvPr id="20" name="Long Quote attribution Placeholder">
            <a:extLst>
              <a:ext uri="{FF2B5EF4-FFF2-40B4-BE49-F238E27FC236}">
                <a16:creationId xmlns:a16="http://schemas.microsoft.com/office/drawing/2014/main" id="{D808D8CD-BCBE-F257-3C6F-64185F7ABD10}"/>
              </a:ext>
            </a:extLst>
          </p:cNvPr>
          <p:cNvSpPr>
            <a:spLocks noGrp="1"/>
          </p:cNvSpPr>
          <p:nvPr>
            <p:ph type="body" sz="quarter" idx="22" hasCustomPrompt="1"/>
          </p:nvPr>
        </p:nvSpPr>
        <p:spPr>
          <a:xfrm>
            <a:off x="7127193" y="5065124"/>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Quote 1 - left">
            <a:extLst>
              <a:ext uri="{FF2B5EF4-FFF2-40B4-BE49-F238E27FC236}">
                <a16:creationId xmlns:a16="http://schemas.microsoft.com/office/drawing/2014/main" id="{8A4F49DD-2E92-B49D-893A-601D74474128}"/>
              </a:ext>
              <a:ext uri="{C183D7F6-B498-43B3-948B-1728B52AA6E4}">
                <adec:decorative xmlns:adec="http://schemas.microsoft.com/office/drawing/2017/decorative" val="1"/>
              </a:ext>
            </a:extLst>
          </p:cNvPr>
          <p:cNvSpPr txBox="1">
            <a:spLocks/>
          </p:cNvSpPr>
          <p:nvPr userDrawn="1"/>
        </p:nvSpPr>
        <p:spPr>
          <a:xfrm>
            <a:off x="2273810" y="1167968"/>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6" name="Quote 1 - right">
            <a:extLst>
              <a:ext uri="{FF2B5EF4-FFF2-40B4-BE49-F238E27FC236}">
                <a16:creationId xmlns:a16="http://schemas.microsoft.com/office/drawing/2014/main" id="{99AD1BE3-EC1A-C5D8-82BC-2767C400EEF3}"/>
              </a:ext>
              <a:ext uri="{C183D7F6-B498-43B3-948B-1728B52AA6E4}">
                <adec:decorative xmlns:adec="http://schemas.microsoft.com/office/drawing/2017/decorative" val="1"/>
              </a:ext>
            </a:extLst>
          </p:cNvPr>
          <p:cNvSpPr txBox="1">
            <a:spLocks/>
          </p:cNvSpPr>
          <p:nvPr userDrawn="1"/>
        </p:nvSpPr>
        <p:spPr>
          <a:xfrm>
            <a:off x="9140821" y="1185256"/>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0" name="Quote 2 - left">
            <a:extLst>
              <a:ext uri="{FF2B5EF4-FFF2-40B4-BE49-F238E27FC236}">
                <a16:creationId xmlns:a16="http://schemas.microsoft.com/office/drawing/2014/main" id="{9A0F4206-E9B4-DD1F-E8DC-0A4858919F1B}"/>
              </a:ext>
              <a:ext uri="{C183D7F6-B498-43B3-948B-1728B52AA6E4}">
                <adec:decorative xmlns:adec="http://schemas.microsoft.com/office/drawing/2017/decorative" val="1"/>
              </a:ext>
            </a:extLst>
          </p:cNvPr>
          <p:cNvSpPr txBox="1">
            <a:spLocks/>
          </p:cNvSpPr>
          <p:nvPr userDrawn="1"/>
        </p:nvSpPr>
        <p:spPr>
          <a:xfrm>
            <a:off x="2273810" y="3477024"/>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rgbClr val="FF5F05"/>
                </a:solidFill>
              </a:rPr>
              <a:t>“</a:t>
            </a:r>
          </a:p>
        </p:txBody>
      </p:sp>
      <p:sp>
        <p:nvSpPr>
          <p:cNvPr id="11" name="Quote 2 - right">
            <a:extLst>
              <a:ext uri="{FF2B5EF4-FFF2-40B4-BE49-F238E27FC236}">
                <a16:creationId xmlns:a16="http://schemas.microsoft.com/office/drawing/2014/main" id="{D5A1E3B0-F7D1-60D5-FCF5-C9E2EA2839C1}"/>
              </a:ext>
              <a:ext uri="{C183D7F6-B498-43B3-948B-1728B52AA6E4}">
                <adec:decorative xmlns:adec="http://schemas.microsoft.com/office/drawing/2017/decorative" val="1"/>
              </a:ext>
            </a:extLst>
          </p:cNvPr>
          <p:cNvSpPr txBox="1">
            <a:spLocks/>
          </p:cNvSpPr>
          <p:nvPr userDrawn="1"/>
        </p:nvSpPr>
        <p:spPr>
          <a:xfrm>
            <a:off x="9088267" y="3494312"/>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4" name="Footer Background">
            <a:extLst>
              <a:ext uri="{FF2B5EF4-FFF2-40B4-BE49-F238E27FC236}">
                <a16:creationId xmlns:a16="http://schemas.microsoft.com/office/drawing/2014/main" id="{E9C95571-689F-8F78-648E-A3A32B476160}"/>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5896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Image Slide 1">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7" name="Title 1">
            <a:extLst>
              <a:ext uri="{FF2B5EF4-FFF2-40B4-BE49-F238E27FC236}">
                <a16:creationId xmlns:a16="http://schemas.microsoft.com/office/drawing/2014/main" id="{806AA2EA-F5CC-A830-112E-D187F5411352}"/>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1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552273"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547558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547381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Title Accent">
            <a:extLst>
              <a:ext uri="{FF2B5EF4-FFF2-40B4-BE49-F238E27FC236}">
                <a16:creationId xmlns:a16="http://schemas.microsoft.com/office/drawing/2014/main" id="{A84F0799-B7DF-5DCA-7760-62A5577AD42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Footer background">
            <a:extLst>
              <a:ext uri="{FF2B5EF4-FFF2-40B4-BE49-F238E27FC236}">
                <a16:creationId xmlns:a16="http://schemas.microsoft.com/office/drawing/2014/main" id="{2F629EF2-E7ED-5C1E-DF1A-C605787CE565}"/>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188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Slide 2">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C67464D1-DDEC-4858-9CA3-246D12B35BF7}"/>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 Placeholder 1">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422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65246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6282203"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65246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65069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6280438"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7" name="Title Accent">
            <a:extLst>
              <a:ext uri="{FF2B5EF4-FFF2-40B4-BE49-F238E27FC236}">
                <a16:creationId xmlns:a16="http://schemas.microsoft.com/office/drawing/2014/main" id="{DA90286A-9D6B-31C8-4884-54D695B87548}"/>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8" name="Block I">
            <a:extLst>
              <a:ext uri="{FF2B5EF4-FFF2-40B4-BE49-F238E27FC236}">
                <a16:creationId xmlns:a16="http://schemas.microsoft.com/office/drawing/2014/main" id="{043B16BB-6D1F-3598-33A7-242AB80AA66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9" name="Footer background">
            <a:extLst>
              <a:ext uri="{FF2B5EF4-FFF2-40B4-BE49-F238E27FC236}">
                <a16:creationId xmlns:a16="http://schemas.microsoft.com/office/drawing/2014/main" id="{C966E989-2B42-790C-6548-DBB450D52514}"/>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8680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mage Slide 3">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4B32AFE-F932-DF9D-9DB7-1815DFD5D41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2717104"/>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pic>
        <p:nvPicPr>
          <p:cNvPr id="7" name="Block I">
            <a:extLst>
              <a:ext uri="{FF2B5EF4-FFF2-40B4-BE49-F238E27FC236}">
                <a16:creationId xmlns:a16="http://schemas.microsoft.com/office/drawing/2014/main" id="{29DA5D09-2024-59D9-0FF4-B7EF0D03D91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8" name="Title accent">
            <a:extLst>
              <a:ext uri="{FF2B5EF4-FFF2-40B4-BE49-F238E27FC236}">
                <a16:creationId xmlns:a16="http://schemas.microsoft.com/office/drawing/2014/main" id="{584F805F-AEE6-7BB8-F645-7A56C0F880FB}"/>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Footer background">
            <a:extLst>
              <a:ext uri="{FF2B5EF4-FFF2-40B4-BE49-F238E27FC236}">
                <a16:creationId xmlns:a16="http://schemas.microsoft.com/office/drawing/2014/main" id="{EA4CEC95-9D8D-2A51-3D55-8C07A2E013D9}"/>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8410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Image Slide 4">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5372" y="277803"/>
            <a:ext cx="516232" cy="745668"/>
          </a:xfrm>
          <a:prstGeom prst="rect">
            <a:avLst/>
          </a:prstGeom>
        </p:spPr>
      </p:pic>
      <p:sp>
        <p:nvSpPr>
          <p:cNvPr id="3" name="Title 1">
            <a:extLst>
              <a:ext uri="{FF2B5EF4-FFF2-40B4-BE49-F238E27FC236}">
                <a16:creationId xmlns:a16="http://schemas.microsoft.com/office/drawing/2014/main" id="{3C361099-F3C8-7FD3-FE7D-BDB8984BD628}"/>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ing">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2463" y="2717104"/>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0698"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28396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7" name="Title accent">
            <a:extLst>
              <a:ext uri="{FF2B5EF4-FFF2-40B4-BE49-F238E27FC236}">
                <a16:creationId xmlns:a16="http://schemas.microsoft.com/office/drawing/2014/main" id="{E23F6A90-6A04-CEE5-89AE-1CA97BF062F9}"/>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8" name="Block I">
            <a:extLst>
              <a:ext uri="{FF2B5EF4-FFF2-40B4-BE49-F238E27FC236}">
                <a16:creationId xmlns:a16="http://schemas.microsoft.com/office/drawing/2014/main" id="{9428F0D9-6B48-8980-C266-669D5D03998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5372" y="277803"/>
            <a:ext cx="516232" cy="745668"/>
          </a:xfrm>
          <a:prstGeom prst="rect">
            <a:avLst/>
          </a:prstGeom>
        </p:spPr>
      </p:pic>
      <p:sp>
        <p:nvSpPr>
          <p:cNvPr id="9" name="Footer background">
            <a:extLst>
              <a:ext uri="{FF2B5EF4-FFF2-40B4-BE49-F238E27FC236}">
                <a16:creationId xmlns:a16="http://schemas.microsoft.com/office/drawing/2014/main" id="{F83F753E-0A17-5E6E-A0E7-05B29BA9EAF6}"/>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0069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36CFC5-9FDA-B7CC-A0E8-9E2C8CF523B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9" y="0"/>
            <a:ext cx="12180722" cy="6858000"/>
          </a:xfrm>
          <a:prstGeom prst="rect">
            <a:avLst/>
          </a:prstGeom>
        </p:spPr>
      </p:pic>
      <p:sp>
        <p:nvSpPr>
          <p:cNvPr id="11" name="Title Accent">
            <a:extLst>
              <a:ext uri="{FF2B5EF4-FFF2-40B4-BE49-F238E27FC236}">
                <a16:creationId xmlns:a16="http://schemas.microsoft.com/office/drawing/2014/main" id="{774D0FFC-1870-3AC0-2920-9F9EA3F5B374}"/>
              </a:ext>
              <a:ext uri="{C183D7F6-B498-43B3-948B-1728B52AA6E4}">
                <adec:decorative xmlns:adec="http://schemas.microsoft.com/office/drawing/2017/decorative" val="1"/>
              </a:ext>
            </a:extLst>
          </p:cNvPr>
          <p:cNvSpPr/>
          <p:nvPr/>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967BB4B5-6DC9-4239-4EE4-8B3B8C0683DB}"/>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9" name="Department/unit name placeholder">
            <a:extLst>
              <a:ext uri="{FF2B5EF4-FFF2-40B4-BE49-F238E27FC236}">
                <a16:creationId xmlns:a16="http://schemas.microsoft.com/office/drawing/2014/main" id="{9CCA8B6C-53BF-DD2E-3863-4C111973577F}"/>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10" name="Date Placeholder">
            <a:extLst>
              <a:ext uri="{FF2B5EF4-FFF2-40B4-BE49-F238E27FC236}">
                <a16:creationId xmlns:a16="http://schemas.microsoft.com/office/drawing/2014/main" id="{609F09B9-AFB9-1195-67C0-6A06E8B36166}"/>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
        <p:nvSpPr>
          <p:cNvPr id="2" name="Title Accent">
            <a:extLst>
              <a:ext uri="{FF2B5EF4-FFF2-40B4-BE49-F238E27FC236}">
                <a16:creationId xmlns:a16="http://schemas.microsoft.com/office/drawing/2014/main" id="{AB5A27ED-F996-0FE6-2080-0BA251F39853}"/>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71304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Image Slide 5">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Title Placeholder">
            <a:extLst>
              <a:ext uri="{FF2B5EF4-FFF2-40B4-BE49-F238E27FC236}">
                <a16:creationId xmlns:a16="http://schemas.microsoft.com/office/drawing/2014/main" id="{119C3D1A-1767-F64F-CCEA-FD8AB56C8873}"/>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50698" y="1578560"/>
            <a:ext cx="10371957" cy="3875254"/>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4689" y="5590340"/>
            <a:ext cx="10367965" cy="612588"/>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Title accent">
            <a:extLst>
              <a:ext uri="{FF2B5EF4-FFF2-40B4-BE49-F238E27FC236}">
                <a16:creationId xmlns:a16="http://schemas.microsoft.com/office/drawing/2014/main" id="{10D268D5-F906-5665-79E7-92F7B7F2E9F6}"/>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0D18F3C8-22EE-672B-92DA-AA89F0DBB8E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8" name="Footer background">
            <a:extLst>
              <a:ext uri="{FF2B5EF4-FFF2-40B4-BE49-F238E27FC236}">
                <a16:creationId xmlns:a16="http://schemas.microsoft.com/office/drawing/2014/main" id="{9FC0A6C1-C9B1-3404-14C4-743D4B939EC5}"/>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7738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 Slide 6">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7D02BED8-DBC4-0252-E92E-234AE9D9F15C}"/>
              </a:ext>
            </a:extLst>
          </p:cNvPr>
          <p:cNvSpPr>
            <a:spLocks noGrp="1"/>
          </p:cNvSpPr>
          <p:nvPr>
            <p:ph type="body" sz="quarter" idx="19" hasCustomPrompt="1"/>
          </p:nvPr>
        </p:nvSpPr>
        <p:spPr>
          <a:xfrm>
            <a:off x="7679104" y="2391179"/>
            <a:ext cx="4187900" cy="764799"/>
          </a:xfrm>
        </p:spPr>
        <p:txBody>
          <a:bodyPr anchor="ctr">
            <a:normAutofit/>
          </a:bodyPr>
          <a:lstStyle>
            <a:lvl1pPr marL="0" indent="0" algn="l">
              <a:lnSpc>
                <a:spcPct val="70000"/>
              </a:lnSpc>
              <a:buNone/>
              <a:defRPr sz="3000">
                <a:solidFill>
                  <a:schemeClr val="bg1"/>
                </a:solidFill>
                <a:latin typeface="+mj-lt"/>
              </a:defRPr>
            </a:lvl1pPr>
          </a:lstStyle>
          <a:p>
            <a:pPr lvl="0"/>
            <a:r>
              <a:rPr lang="en-US" dirty="0"/>
              <a:t>Subhead</a:t>
            </a:r>
          </a:p>
        </p:txBody>
      </p:sp>
      <p:sp>
        <p:nvSpPr>
          <p:cNvPr id="15" name="Text Placeholder">
            <a:extLst>
              <a:ext uri="{FF2B5EF4-FFF2-40B4-BE49-F238E27FC236}">
                <a16:creationId xmlns:a16="http://schemas.microsoft.com/office/drawing/2014/main" id="{A877C0E9-AC67-8A06-EFD9-3C48FB86AFCA}"/>
              </a:ext>
            </a:extLst>
          </p:cNvPr>
          <p:cNvSpPr>
            <a:spLocks noGrp="1"/>
          </p:cNvSpPr>
          <p:nvPr>
            <p:ph type="body" sz="quarter" idx="20"/>
          </p:nvPr>
        </p:nvSpPr>
        <p:spPr>
          <a:xfrm>
            <a:off x="7677339" y="3166449"/>
            <a:ext cx="4187900" cy="1267660"/>
          </a:xfrm>
        </p:spPr>
        <p:txBody>
          <a:bodyPr>
            <a:normAutofit/>
          </a:bodyPr>
          <a:lstStyle>
            <a:lvl1pPr marL="0" indent="0">
              <a:buNone/>
              <a:defRPr sz="2000">
                <a:solidFill>
                  <a:schemeClr val="bg1"/>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
        <p:nvSpPr>
          <p:cNvPr id="3" name="Footer background">
            <a:extLst>
              <a:ext uri="{FF2B5EF4-FFF2-40B4-BE49-F238E27FC236}">
                <a16:creationId xmlns:a16="http://schemas.microsoft.com/office/drawing/2014/main" id="{3E371C4E-2011-F39E-AE22-E24CB5498AB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5193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mage Slide 7">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1" name="Title Placeholder">
            <a:extLst>
              <a:ext uri="{FF2B5EF4-FFF2-40B4-BE49-F238E27FC236}">
                <a16:creationId xmlns:a16="http://schemas.microsoft.com/office/drawing/2014/main" id="{9FFDD080-4638-6791-3E4F-BA329002E2BF}"/>
              </a:ext>
            </a:extLst>
          </p:cNvPr>
          <p:cNvSpPr>
            <a:spLocks noGrp="1"/>
          </p:cNvSpPr>
          <p:nvPr>
            <p:ph type="body" sz="quarter" idx="19" hasCustomPrompt="1"/>
          </p:nvPr>
        </p:nvSpPr>
        <p:spPr>
          <a:xfrm>
            <a:off x="2248247" y="4070491"/>
            <a:ext cx="7695506" cy="764799"/>
          </a:xfrm>
        </p:spPr>
        <p:txBody>
          <a:bodyPr anchor="ctr">
            <a:normAutofit/>
          </a:bodyPr>
          <a:lstStyle>
            <a:lvl1pPr marL="0" indent="0" algn="ctr">
              <a:lnSpc>
                <a:spcPct val="70000"/>
              </a:lnSpc>
              <a:buNone/>
              <a:defRPr sz="3000">
                <a:solidFill>
                  <a:schemeClr val="bg1"/>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2248247" y="4980067"/>
            <a:ext cx="7695506" cy="612588"/>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023601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Graph Slide 1">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14691" y="277804"/>
            <a:ext cx="516232" cy="745669"/>
          </a:xfrm>
          <a:prstGeom prst="rect">
            <a:avLst/>
          </a:prstGeom>
        </p:spPr>
      </p:pic>
      <p:sp>
        <p:nvSpPr>
          <p:cNvPr id="3" name="Title 1">
            <a:extLst>
              <a:ext uri="{FF2B5EF4-FFF2-40B4-BE49-F238E27FC236}">
                <a16:creationId xmlns:a16="http://schemas.microsoft.com/office/drawing/2014/main" id="{BDA352AF-0D0B-CA5B-F6AB-E8E707C2BCFB}"/>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5" name="Chart Placeholder">
            <a:extLst>
              <a:ext uri="{FF2B5EF4-FFF2-40B4-BE49-F238E27FC236}">
                <a16:creationId xmlns:a16="http://schemas.microsoft.com/office/drawing/2014/main" id="{A294C2DE-00CB-57AC-36E4-F1BD262706DC}"/>
              </a:ext>
            </a:extLst>
          </p:cNvPr>
          <p:cNvSpPr>
            <a:spLocks noGrp="1"/>
          </p:cNvSpPr>
          <p:nvPr>
            <p:ph type="chart" sz="quarter" idx="19"/>
          </p:nvPr>
        </p:nvSpPr>
        <p:spPr>
          <a:xfrm>
            <a:off x="1430338" y="1747838"/>
            <a:ext cx="9134475" cy="4360862"/>
          </a:xfrm>
        </p:spPr>
        <p:txBody>
          <a:bodyPr/>
          <a:lstStyle/>
          <a:p>
            <a:r>
              <a:rPr lang="en-US"/>
              <a:t>Click icon to add chart</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4" name="Slide Number Placeholder 3">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6" name="Title accent">
            <a:extLst>
              <a:ext uri="{FF2B5EF4-FFF2-40B4-BE49-F238E27FC236}">
                <a16:creationId xmlns:a16="http://schemas.microsoft.com/office/drawing/2014/main" id="{1940CD6C-5607-592B-BB2D-0093C66E790B}"/>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8" name="Block I">
            <a:extLst>
              <a:ext uri="{FF2B5EF4-FFF2-40B4-BE49-F238E27FC236}">
                <a16:creationId xmlns:a16="http://schemas.microsoft.com/office/drawing/2014/main" id="{974BCEE7-B8AE-A400-D7B3-2A7549808A2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9"/>
          </a:xfrm>
          <a:prstGeom prst="rect">
            <a:avLst/>
          </a:prstGeom>
        </p:spPr>
      </p:pic>
      <p:sp>
        <p:nvSpPr>
          <p:cNvPr id="9" name="Footer background">
            <a:extLst>
              <a:ext uri="{FF2B5EF4-FFF2-40B4-BE49-F238E27FC236}">
                <a16:creationId xmlns:a16="http://schemas.microsoft.com/office/drawing/2014/main" id="{A161B2ED-8817-88F8-0140-21A5C683F72E}"/>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8320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ank You Slid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9AC6FB-79B2-8934-E612-EC987EF3231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
        <p:nvSpPr>
          <p:cNvPr id="17" name="Title Placeholder">
            <a:extLst>
              <a:ext uri="{FF2B5EF4-FFF2-40B4-BE49-F238E27FC236}">
                <a16:creationId xmlns:a16="http://schemas.microsoft.com/office/drawing/2014/main" id="{9E07F9AC-4E7E-9623-9170-90BDADFA2A74}"/>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2" name="Title Underscore">
            <a:extLst>
              <a:ext uri="{FF2B5EF4-FFF2-40B4-BE49-F238E27FC236}">
                <a16:creationId xmlns:a16="http://schemas.microsoft.com/office/drawing/2014/main" id="{58F4D01E-94DA-4F0B-8E13-618D11B2DCE2}"/>
              </a:ext>
              <a:ext uri="{C183D7F6-B498-43B3-948B-1728B52AA6E4}">
                <adec:decorative xmlns:adec="http://schemas.microsoft.com/office/drawing/2017/decorative" val="1"/>
              </a:ext>
            </a:extLst>
          </p:cNvPr>
          <p:cNvSpPr/>
          <p:nvPr/>
        </p:nvSpPr>
        <p:spPr>
          <a:xfrm>
            <a:off x="5455664" y="1930911"/>
            <a:ext cx="1275549" cy="141956"/>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5" name="Block I">
            <a:extLst>
              <a:ext uri="{FF2B5EF4-FFF2-40B4-BE49-F238E27FC236}">
                <a16:creationId xmlns:a16="http://schemas.microsoft.com/office/drawing/2014/main" id="{2ECD6B36-AE20-6B2C-70DA-90541397C67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19" name="Text Placeholder 1">
            <a:extLst>
              <a:ext uri="{FF2B5EF4-FFF2-40B4-BE49-F238E27FC236}">
                <a16:creationId xmlns:a16="http://schemas.microsoft.com/office/drawing/2014/main" id="{645B5409-DDAC-5BBA-E785-37F723B5630A}"/>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t>Questions/Contact/Information</a:t>
            </a:r>
          </a:p>
        </p:txBody>
      </p:sp>
      <p:sp>
        <p:nvSpPr>
          <p:cNvPr id="21" name="Text Placeholder 2">
            <a:extLst>
              <a:ext uri="{FF2B5EF4-FFF2-40B4-BE49-F238E27FC236}">
                <a16:creationId xmlns:a16="http://schemas.microsoft.com/office/drawing/2014/main" id="{2982A2E9-6729-F459-2EB4-38593EB1846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13" name="Department/Unit name Placeholder">
            <a:extLst>
              <a:ext uri="{FF2B5EF4-FFF2-40B4-BE49-F238E27FC236}">
                <a16:creationId xmlns:a16="http://schemas.microsoft.com/office/drawing/2014/main" id="{EC420C19-0C40-EAE2-AA9D-5101B4FF164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6" name="Slide Number Placeholder">
            <a:extLst>
              <a:ext uri="{FF2B5EF4-FFF2-40B4-BE49-F238E27FC236}">
                <a16:creationId xmlns:a16="http://schemas.microsoft.com/office/drawing/2014/main" id="{1DAF599E-70A8-5E76-56CB-CA69217C103F}"/>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pic>
        <p:nvPicPr>
          <p:cNvPr id="2" name="Picture 1">
            <a:extLst>
              <a:ext uri="{FF2B5EF4-FFF2-40B4-BE49-F238E27FC236}">
                <a16:creationId xmlns:a16="http://schemas.microsoft.com/office/drawing/2014/main" id="{0B98198C-C092-981F-DF36-85E9C628D18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
        <p:nvSpPr>
          <p:cNvPr id="3" name="Title Underscore">
            <a:extLst>
              <a:ext uri="{FF2B5EF4-FFF2-40B4-BE49-F238E27FC236}">
                <a16:creationId xmlns:a16="http://schemas.microsoft.com/office/drawing/2014/main" id="{DB2F1EF5-151B-71EA-5BB5-179B3A542B7A}"/>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8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ank You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FF63E5-FDDB-6B44-048F-EF43D6670AE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7" name="Title Placeholder">
            <a:extLst>
              <a:ext uri="{FF2B5EF4-FFF2-40B4-BE49-F238E27FC236}">
                <a16:creationId xmlns:a16="http://schemas.microsoft.com/office/drawing/2014/main" id="{33DE6DDB-A415-6C63-7353-2B6BB41D589A}"/>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0" name="Title Underscore">
            <a:extLst>
              <a:ext uri="{FF2B5EF4-FFF2-40B4-BE49-F238E27FC236}">
                <a16:creationId xmlns:a16="http://schemas.microsoft.com/office/drawing/2014/main" id="{EE499929-DC2D-46B3-A28E-229CC329ABAD}"/>
              </a:ext>
              <a:ext uri="{C183D7F6-B498-43B3-948B-1728B52AA6E4}">
                <adec:decorative xmlns:adec="http://schemas.microsoft.com/office/drawing/2017/decorative" val="1"/>
              </a:ext>
            </a:extLst>
          </p:cNvPr>
          <p:cNvSpPr/>
          <p:nvPr/>
        </p:nvSpPr>
        <p:spPr>
          <a:xfrm>
            <a:off x="5455664" y="193091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9" name="Block I">
            <a:extLst>
              <a:ext uri="{FF2B5EF4-FFF2-40B4-BE49-F238E27FC236}">
                <a16:creationId xmlns:a16="http://schemas.microsoft.com/office/drawing/2014/main" id="{E693DE19-AD82-43E4-870B-ABD71ED9EB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8275" y="277804"/>
            <a:ext cx="528575" cy="764797"/>
          </a:xfrm>
          <a:prstGeom prst="rect">
            <a:avLst/>
          </a:prstGeom>
        </p:spPr>
      </p:pic>
      <p:sp>
        <p:nvSpPr>
          <p:cNvPr id="8" name="Text Placeholder 1">
            <a:extLst>
              <a:ext uri="{FF2B5EF4-FFF2-40B4-BE49-F238E27FC236}">
                <a16:creationId xmlns:a16="http://schemas.microsoft.com/office/drawing/2014/main" id="{20D3AEAA-8383-5B38-DD49-CF2D2E42B2FD}"/>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lvl="0"/>
            <a:r>
              <a:rPr lang="en-US" dirty="0"/>
              <a:t>Questions/Contact/Information</a:t>
            </a:r>
          </a:p>
        </p:txBody>
      </p:sp>
      <p:sp>
        <p:nvSpPr>
          <p:cNvPr id="11" name="Text Placeholder 2">
            <a:extLst>
              <a:ext uri="{FF2B5EF4-FFF2-40B4-BE49-F238E27FC236}">
                <a16:creationId xmlns:a16="http://schemas.microsoft.com/office/drawing/2014/main" id="{F650F580-D423-6DBC-88B2-B37D4EB87AF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6" name="Department/Unit name Placeholder">
            <a:extLst>
              <a:ext uri="{FF2B5EF4-FFF2-40B4-BE49-F238E27FC236}">
                <a16:creationId xmlns:a16="http://schemas.microsoft.com/office/drawing/2014/main" id="{D09D9943-0FAE-E4DE-E4FE-0B3F8F5513E0}"/>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BC285FAE-FC3C-B139-BFE4-13B46455285B}"/>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pic>
        <p:nvPicPr>
          <p:cNvPr id="3" name="Picture 2">
            <a:extLst>
              <a:ext uri="{FF2B5EF4-FFF2-40B4-BE49-F238E27FC236}">
                <a16:creationId xmlns:a16="http://schemas.microsoft.com/office/drawing/2014/main" id="{6DF55308-1E1E-9510-C9EB-D7E51CADD93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3" y="0"/>
            <a:ext cx="12187066" cy="6858000"/>
          </a:xfrm>
          <a:prstGeom prst="rect">
            <a:avLst/>
          </a:prstGeom>
        </p:spPr>
      </p:pic>
      <p:sp>
        <p:nvSpPr>
          <p:cNvPr id="4" name="Title Underscore">
            <a:extLst>
              <a:ext uri="{FF2B5EF4-FFF2-40B4-BE49-F238E27FC236}">
                <a16:creationId xmlns:a16="http://schemas.microsoft.com/office/drawing/2014/main" id="{E59B5958-53CE-7970-AAF0-D860A2C15436}"/>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000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losing Art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F629A3-552F-E006-13D5-0CE1F4DDF8A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pic>
        <p:nvPicPr>
          <p:cNvPr id="2" name="Picture 1">
            <a:extLst>
              <a:ext uri="{FF2B5EF4-FFF2-40B4-BE49-F238E27FC236}">
                <a16:creationId xmlns:a16="http://schemas.microsoft.com/office/drawing/2014/main" id="{11A61837-B326-BB6B-DD1F-F4A680D26CA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Tree>
    <p:extLst>
      <p:ext uri="{BB962C8B-B14F-4D97-AF65-F5344CB8AC3E}">
        <p14:creationId xmlns:p14="http://schemas.microsoft.com/office/powerpoint/2010/main" val="23462490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losing Art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460F61-2344-C760-857E-55ED7348C7A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2" name="Picture 1">
            <a:extLst>
              <a:ext uri="{FF2B5EF4-FFF2-40B4-BE49-F238E27FC236}">
                <a16:creationId xmlns:a16="http://schemas.microsoft.com/office/drawing/2014/main" id="{8AB0C7B3-75BF-7663-28B9-9260E5CBA95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Tree>
    <p:extLst>
      <p:ext uri="{BB962C8B-B14F-4D97-AF65-F5344CB8AC3E}">
        <p14:creationId xmlns:p14="http://schemas.microsoft.com/office/powerpoint/2010/main" val="27471685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losing Art 3">
    <p:spTree>
      <p:nvGrpSpPr>
        <p:cNvPr id="1" name=""/>
        <p:cNvGrpSpPr/>
        <p:nvPr/>
      </p:nvGrpSpPr>
      <p:grpSpPr>
        <a:xfrm>
          <a:off x="0" y="0"/>
          <a:ext cx="0" cy="0"/>
          <a:chOff x="0" y="0"/>
          <a:chExt cx="0" cy="0"/>
        </a:xfrm>
      </p:grpSpPr>
      <p:pic>
        <p:nvPicPr>
          <p:cNvPr id="6" name="Background">
            <a:extLst>
              <a:ext uri="{FF2B5EF4-FFF2-40B4-BE49-F238E27FC236}">
                <a16:creationId xmlns:a16="http://schemas.microsoft.com/office/drawing/2014/main" id="{D10096E1-7AA4-3695-82F5-7DAD7028D39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6" y="694"/>
            <a:ext cx="12189533" cy="6856612"/>
          </a:xfrm>
          <a:prstGeom prst="rect">
            <a:avLst/>
          </a:prstGeom>
        </p:spPr>
      </p:pic>
      <p:pic>
        <p:nvPicPr>
          <p:cNvPr id="2" name="Background">
            <a:extLst>
              <a:ext uri="{FF2B5EF4-FFF2-40B4-BE49-F238E27FC236}">
                <a16:creationId xmlns:a16="http://schemas.microsoft.com/office/drawing/2014/main" id="{7570CC0D-04A4-C09A-39EF-EA538205DCF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6" y="694"/>
            <a:ext cx="12189533" cy="6856612"/>
          </a:xfrm>
          <a:prstGeom prst="rect">
            <a:avLst/>
          </a:prstGeom>
        </p:spPr>
      </p:pic>
    </p:spTree>
    <p:extLst>
      <p:ext uri="{BB962C8B-B14F-4D97-AF65-F5344CB8AC3E}">
        <p14:creationId xmlns:p14="http://schemas.microsoft.com/office/powerpoint/2010/main" val="1374681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losing Art 4">
    <p:spTree>
      <p:nvGrpSpPr>
        <p:cNvPr id="1" name=""/>
        <p:cNvGrpSpPr/>
        <p:nvPr/>
      </p:nvGrpSpPr>
      <p:grpSpPr>
        <a:xfrm>
          <a:off x="0" y="0"/>
          <a:ext cx="0" cy="0"/>
          <a:chOff x="0" y="0"/>
          <a:chExt cx="0" cy="0"/>
        </a:xfrm>
      </p:grpSpPr>
      <p:pic>
        <p:nvPicPr>
          <p:cNvPr id="8" name="Background">
            <a:extLst>
              <a:ext uri="{FF2B5EF4-FFF2-40B4-BE49-F238E27FC236}">
                <a16:creationId xmlns:a16="http://schemas.microsoft.com/office/drawing/2014/main" id="{C55AD4A4-2991-D3F6-2545-9BA75BB1478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39" y="3172"/>
            <a:ext cx="12180721" cy="6851656"/>
          </a:xfrm>
          <a:prstGeom prst="rect">
            <a:avLst/>
          </a:prstGeom>
        </p:spPr>
      </p:pic>
    </p:spTree>
    <p:extLst>
      <p:ext uri="{BB962C8B-B14F-4D97-AF65-F5344CB8AC3E}">
        <p14:creationId xmlns:p14="http://schemas.microsoft.com/office/powerpoint/2010/main" val="3603999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pic>
        <p:nvPicPr>
          <p:cNvPr id="5" name="Background">
            <a:extLst>
              <a:ext uri="{FF2B5EF4-FFF2-40B4-BE49-F238E27FC236}">
                <a16:creationId xmlns:a16="http://schemas.microsoft.com/office/drawing/2014/main" id="{5C2C3DC9-CBAF-E0AA-9E07-BE81DC638CD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6" y="694"/>
            <a:ext cx="12189534" cy="6856612"/>
          </a:xfrm>
          <a:prstGeom prst="rect">
            <a:avLst/>
          </a:prstGeom>
        </p:spPr>
      </p:pic>
      <p:pic>
        <p:nvPicPr>
          <p:cNvPr id="2" name="Block I">
            <a:extLst>
              <a:ext uri="{FF2B5EF4-FFF2-40B4-BE49-F238E27FC236}">
                <a16:creationId xmlns:a16="http://schemas.microsoft.com/office/drawing/2014/main" id="{F622F3C3-0B66-1EFA-7644-C9486EB60C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8" name="Title 6">
            <a:extLst>
              <a:ext uri="{FF2B5EF4-FFF2-40B4-BE49-F238E27FC236}">
                <a16:creationId xmlns:a16="http://schemas.microsoft.com/office/drawing/2014/main" id="{7BC0581F-68FE-3796-A22D-5418171CE351}"/>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4" name="Department/Unit name Placeholder">
            <a:extLst>
              <a:ext uri="{FF2B5EF4-FFF2-40B4-BE49-F238E27FC236}">
                <a16:creationId xmlns:a16="http://schemas.microsoft.com/office/drawing/2014/main" id="{3E44D2A3-C965-C633-19E4-D7543644A742}"/>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A11F428D-6D39-7B6D-AFE8-65D4134A9969}"/>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pic>
        <p:nvPicPr>
          <p:cNvPr id="3" name="Background">
            <a:extLst>
              <a:ext uri="{FF2B5EF4-FFF2-40B4-BE49-F238E27FC236}">
                <a16:creationId xmlns:a16="http://schemas.microsoft.com/office/drawing/2014/main" id="{C306799C-8EEC-39D6-E60D-2A2CD187A7D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2306" y="1388"/>
            <a:ext cx="12169853" cy="6856612"/>
          </a:xfrm>
          <a:prstGeom prst="rect">
            <a:avLst/>
          </a:prstGeom>
        </p:spPr>
      </p:pic>
    </p:spTree>
    <p:extLst>
      <p:ext uri="{BB962C8B-B14F-4D97-AF65-F5344CB8AC3E}">
        <p14:creationId xmlns:p14="http://schemas.microsoft.com/office/powerpoint/2010/main" val="321144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ntent Slide 1">
    <p:spTree>
      <p:nvGrpSpPr>
        <p:cNvPr id="1" name=""/>
        <p:cNvGrpSpPr/>
        <p:nvPr/>
      </p:nvGrpSpPr>
      <p:grpSpPr>
        <a:xfrm>
          <a:off x="0" y="0"/>
          <a:ext cx="0" cy="0"/>
          <a:chOff x="0" y="0"/>
          <a:chExt cx="0" cy="0"/>
        </a:xfrm>
      </p:grpSpPr>
      <p:sp>
        <p:nvSpPr>
          <p:cNvPr id="7" name="Footer background">
            <a:extLst>
              <a:ext uri="{FF2B5EF4-FFF2-40B4-BE49-F238E27FC236}">
                <a16:creationId xmlns:a16="http://schemas.microsoft.com/office/drawing/2014/main" id="{0D56C456-94C5-4B92-7452-76C649BE7F41}"/>
              </a:ext>
              <a:ext uri="{C183D7F6-B498-43B3-948B-1728B52AA6E4}">
                <adec:decorative xmlns:adec="http://schemas.microsoft.com/office/drawing/2017/decorative" val="1"/>
              </a:ext>
            </a:extLst>
          </p:cNvPr>
          <p:cNvSpPr/>
          <p:nvPr userDrawn="1"/>
        </p:nvSpPr>
        <p:spPr>
          <a:xfrm>
            <a:off x="-14944" y="6273996"/>
            <a:ext cx="12289770"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400" dirty="0">
                <a:solidFill>
                  <a:schemeClr val="bg1"/>
                </a:solidFill>
              </a:rPr>
              <a:t>DEPT OF ECE</a:t>
            </a:r>
          </a:p>
        </p:txBody>
      </p:sp>
      <p:sp>
        <p:nvSpPr>
          <p:cNvPr id="4" name="Title Accent">
            <a:extLst>
              <a:ext uri="{FF2B5EF4-FFF2-40B4-BE49-F238E27FC236}">
                <a16:creationId xmlns:a16="http://schemas.microsoft.com/office/drawing/2014/main" id="{D0364173-A96F-9FE3-06E5-5B39DC86E4E6}"/>
              </a:ext>
              <a:ext uri="{C183D7F6-B498-43B3-948B-1728B52AA6E4}">
                <adec:decorative xmlns:adec="http://schemas.microsoft.com/office/drawing/2017/decorative" val="1"/>
              </a:ext>
            </a:extLst>
          </p:cNvPr>
          <p:cNvSpPr/>
          <p:nvPr userDrawn="1"/>
        </p:nvSpPr>
        <p:spPr>
          <a:xfrm rot="5400000">
            <a:off x="258483" y="547964"/>
            <a:ext cx="664135" cy="123825"/>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F2F5268-A885-7E39-998A-D50E2D26FA32}"/>
              </a:ext>
            </a:extLst>
          </p:cNvPr>
          <p:cNvSpPr>
            <a:spLocks noGrp="1"/>
          </p:cNvSpPr>
          <p:nvPr>
            <p:ph type="title" hasCustomPrompt="1"/>
          </p:nvPr>
        </p:nvSpPr>
        <p:spPr>
          <a:xfrm>
            <a:off x="652463" y="276575"/>
            <a:ext cx="10370190" cy="665367"/>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0" name="Text Placeholder 1">
            <a:extLst>
              <a:ext uri="{FF2B5EF4-FFF2-40B4-BE49-F238E27FC236}">
                <a16:creationId xmlns:a16="http://schemas.microsoft.com/office/drawing/2014/main" id="{5F48C7DE-94AB-9076-4335-F5D9A305B38D}"/>
              </a:ext>
            </a:extLst>
          </p:cNvPr>
          <p:cNvSpPr>
            <a:spLocks noGrp="1"/>
          </p:cNvSpPr>
          <p:nvPr>
            <p:ph type="body" sz="quarter" idx="20"/>
          </p:nvPr>
        </p:nvSpPr>
        <p:spPr>
          <a:xfrm>
            <a:off x="652463" y="1795749"/>
            <a:ext cx="10370190" cy="4120309"/>
          </a:xfrm>
        </p:spPr>
        <p:txBody>
          <a:bodyPr>
            <a:normAutofit/>
          </a:bodyPr>
          <a:lstStyle>
            <a:lvl1pPr marL="0" indent="0">
              <a:buNone/>
              <a:defRPr sz="2000">
                <a:solidFill>
                  <a:schemeClr val="tx2"/>
                </a:solidFill>
              </a:defRPr>
            </a:lvl1pPr>
          </a:lstStyle>
          <a:p>
            <a:pPr lvl="0"/>
            <a:r>
              <a:rPr lang="en-US" dirty="0"/>
              <a:t>Click to edit Master text styles</a:t>
            </a:r>
          </a:p>
        </p:txBody>
      </p:sp>
      <p:sp>
        <p:nvSpPr>
          <p:cNvPr id="9" name="Slide Number Placeholder">
            <a:extLst>
              <a:ext uri="{FF2B5EF4-FFF2-40B4-BE49-F238E27FC236}">
                <a16:creationId xmlns:a16="http://schemas.microsoft.com/office/drawing/2014/main" id="{08AAFB27-B643-3132-E0CD-89C471BF4A88}"/>
              </a:ext>
              <a:ext uri="{C183D7F6-B498-43B3-948B-1728B52AA6E4}">
                <adec:decorative xmlns:adec="http://schemas.microsoft.com/office/drawing/2017/decorative" val="1"/>
              </a:ext>
            </a:extLst>
          </p:cNvPr>
          <p:cNvSpPr>
            <a:spLocks noGrp="1"/>
          </p:cNvSpPr>
          <p:nvPr>
            <p:ph type="sldNum" sz="quarter" idx="17"/>
          </p:nvPr>
        </p:nvSpPr>
        <p:spPr>
          <a:xfrm>
            <a:off x="8610600" y="6356350"/>
            <a:ext cx="2743200" cy="365125"/>
          </a:xfrm>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743457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Section Divider 3">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DB230F21-1FBA-D776-0144-95076DA261C2}"/>
              </a:ext>
            </a:extLst>
          </p:cNvPr>
          <p:cNvSpPr>
            <a:spLocks noGrp="1"/>
          </p:cNvSpPr>
          <p:nvPr>
            <p:ph type="title" hasCustomPrompt="1"/>
          </p:nvPr>
        </p:nvSpPr>
        <p:spPr>
          <a:xfrm>
            <a:off x="1627542" y="1832610"/>
            <a:ext cx="9470733" cy="1325563"/>
          </a:xfrm>
        </p:spPr>
        <p:txBody>
          <a:bodyPr>
            <a:normAutofit/>
          </a:bodyPr>
          <a:lstStyle>
            <a:lvl1pPr>
              <a:defRPr sz="8000">
                <a:solidFill>
                  <a:srgbClr val="002060"/>
                </a:solidFill>
              </a:defRPr>
            </a:lvl1pPr>
          </a:lstStyle>
          <a:p>
            <a:r>
              <a:rPr lang="en-US" dirty="0"/>
              <a:t>HEADING</a:t>
            </a:r>
          </a:p>
        </p:txBody>
      </p:sp>
      <p:sp>
        <p:nvSpPr>
          <p:cNvPr id="3" name="Slide Number Placeholder">
            <a:extLst>
              <a:ext uri="{FF2B5EF4-FFF2-40B4-BE49-F238E27FC236}">
                <a16:creationId xmlns:a16="http://schemas.microsoft.com/office/drawing/2014/main" id="{45E21822-BD18-9D54-B62B-8E5D54BCF3BE}"/>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
        <p:nvSpPr>
          <p:cNvPr id="2" name="Footer background">
            <a:extLst>
              <a:ext uri="{FF2B5EF4-FFF2-40B4-BE49-F238E27FC236}">
                <a16:creationId xmlns:a16="http://schemas.microsoft.com/office/drawing/2014/main" id="{821C561A-593E-301C-B500-CFB0D9532A71}"/>
              </a:ext>
              <a:ext uri="{C183D7F6-B498-43B3-948B-1728B52AA6E4}">
                <adec:decorative xmlns:adec="http://schemas.microsoft.com/office/drawing/2017/decorative" val="1"/>
              </a:ext>
            </a:extLst>
          </p:cNvPr>
          <p:cNvSpPr/>
          <p:nvPr userDrawn="1"/>
        </p:nvSpPr>
        <p:spPr>
          <a:xfrm>
            <a:off x="-14944" y="6273996"/>
            <a:ext cx="12289770"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400" dirty="0">
                <a:solidFill>
                  <a:schemeClr val="bg1"/>
                </a:solidFill>
              </a:rPr>
              <a:t>DEPT OF ECE</a:t>
            </a:r>
          </a:p>
        </p:txBody>
      </p:sp>
      <p:sp>
        <p:nvSpPr>
          <p:cNvPr id="4" name="Rectangle 3">
            <a:extLst>
              <a:ext uri="{FF2B5EF4-FFF2-40B4-BE49-F238E27FC236}">
                <a16:creationId xmlns:a16="http://schemas.microsoft.com/office/drawing/2014/main" id="{0649E958-07C5-7AB3-98F4-60F566978C67}"/>
              </a:ext>
            </a:extLst>
          </p:cNvPr>
          <p:cNvSpPr/>
          <p:nvPr userDrawn="1"/>
        </p:nvSpPr>
        <p:spPr>
          <a:xfrm>
            <a:off x="1320800" y="1832610"/>
            <a:ext cx="177800" cy="1325563"/>
          </a:xfrm>
          <a:prstGeom prst="rect">
            <a:avLst/>
          </a:prstGeom>
          <a:solidFill>
            <a:schemeClr val="bg2"/>
          </a:solidFill>
          <a:ln>
            <a:solidFill>
              <a:srgbClr val="13294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46328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sp>
        <p:nvSpPr>
          <p:cNvPr id="2" name="Title Accent">
            <a:extLst>
              <a:ext uri="{FF2B5EF4-FFF2-40B4-BE49-F238E27FC236}">
                <a16:creationId xmlns:a16="http://schemas.microsoft.com/office/drawing/2014/main" id="{A4CD8BB7-0ED5-85FC-E344-1C112A4EBA76}"/>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6C5F9852-BDFC-7251-F9A8-98DEA10266ED}"/>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12" name="Department/unit name placeholder">
            <a:extLst>
              <a:ext uri="{FF2B5EF4-FFF2-40B4-BE49-F238E27FC236}">
                <a16:creationId xmlns:a16="http://schemas.microsoft.com/office/drawing/2014/main" id="{497620D0-FD2F-C1C0-438F-BA156FAA85AB}"/>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8" name="Date Placeholder">
            <a:extLst>
              <a:ext uri="{FF2B5EF4-FFF2-40B4-BE49-F238E27FC236}">
                <a16:creationId xmlns:a16="http://schemas.microsoft.com/office/drawing/2014/main" id="{D3A57C1C-6F1A-1705-E0D4-BE50DA86250D}"/>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4210019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11" name="Title Accent">
            <a:extLst>
              <a:ext uri="{FF2B5EF4-FFF2-40B4-BE49-F238E27FC236}">
                <a16:creationId xmlns:a16="http://schemas.microsoft.com/office/drawing/2014/main" id="{774D0FFC-1870-3AC0-2920-9F9EA3F5B374}"/>
              </a:ext>
              <a:ext uri="{C183D7F6-B498-43B3-948B-1728B52AA6E4}">
                <adec:decorative xmlns:adec="http://schemas.microsoft.com/office/drawing/2017/decorative" val="1"/>
              </a:ext>
            </a:extLst>
          </p:cNvPr>
          <p:cNvSpPr/>
          <p:nvPr userDrawn="1"/>
        </p:nvSpPr>
        <p:spPr>
          <a:xfrm>
            <a:off x="2895872" y="1832610"/>
            <a:ext cx="95250" cy="3192780"/>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itle 6">
            <a:extLst>
              <a:ext uri="{FF2B5EF4-FFF2-40B4-BE49-F238E27FC236}">
                <a16:creationId xmlns:a16="http://schemas.microsoft.com/office/drawing/2014/main" id="{967BB4B5-6DC9-4239-4EE4-8B3B8C0683DB}"/>
              </a:ext>
            </a:extLst>
          </p:cNvPr>
          <p:cNvSpPr>
            <a:spLocks noGrp="1"/>
          </p:cNvSpPr>
          <p:nvPr>
            <p:ph type="title" hasCustomPrompt="1"/>
          </p:nvPr>
        </p:nvSpPr>
        <p:spPr>
          <a:xfrm>
            <a:off x="3283131" y="1958297"/>
            <a:ext cx="8569236" cy="1614486"/>
          </a:xfrm>
        </p:spPr>
        <p:txBody>
          <a:bodyPr anchor="t">
            <a:normAutofit/>
          </a:bodyPr>
          <a:lstStyle>
            <a:lvl1pPr algn="ctr">
              <a:defRPr sz="6000">
                <a:solidFill>
                  <a:schemeClr val="bg1"/>
                </a:solidFill>
              </a:defRPr>
            </a:lvl1pPr>
          </a:lstStyle>
          <a:p>
            <a:r>
              <a:rPr lang="en-US" dirty="0"/>
              <a:t>Presentation Title</a:t>
            </a:r>
          </a:p>
        </p:txBody>
      </p:sp>
      <p:sp>
        <p:nvSpPr>
          <p:cNvPr id="9" name="Department/unit name placeholder">
            <a:extLst>
              <a:ext uri="{FF2B5EF4-FFF2-40B4-BE49-F238E27FC236}">
                <a16:creationId xmlns:a16="http://schemas.microsoft.com/office/drawing/2014/main" id="{9CCA8B6C-53BF-DD2E-3863-4C111973577F}"/>
              </a:ext>
            </a:extLst>
          </p:cNvPr>
          <p:cNvSpPr>
            <a:spLocks noGrp="1"/>
          </p:cNvSpPr>
          <p:nvPr>
            <p:ph type="body" sz="quarter" idx="11" hasCustomPrompt="1"/>
          </p:nvPr>
        </p:nvSpPr>
        <p:spPr>
          <a:xfrm>
            <a:off x="3285601" y="3489452"/>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10" name="Date Placeholder">
            <a:extLst>
              <a:ext uri="{FF2B5EF4-FFF2-40B4-BE49-F238E27FC236}">
                <a16:creationId xmlns:a16="http://schemas.microsoft.com/office/drawing/2014/main" id="{609F09B9-AFB9-1195-67C0-6A06E8B36166}"/>
              </a:ext>
            </a:extLst>
          </p:cNvPr>
          <p:cNvSpPr>
            <a:spLocks noGrp="1"/>
          </p:cNvSpPr>
          <p:nvPr>
            <p:ph type="body" sz="quarter" idx="12" hasCustomPrompt="1"/>
          </p:nvPr>
        </p:nvSpPr>
        <p:spPr>
          <a:xfrm>
            <a:off x="3285601" y="4257421"/>
            <a:ext cx="8569235" cy="767969"/>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22753919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3">
    <p:spTree>
      <p:nvGrpSpPr>
        <p:cNvPr id="1" name=""/>
        <p:cNvGrpSpPr/>
        <p:nvPr/>
      </p:nvGrpSpPr>
      <p:grpSpPr>
        <a:xfrm>
          <a:off x="0" y="0"/>
          <a:ext cx="0" cy="0"/>
          <a:chOff x="0" y="0"/>
          <a:chExt cx="0" cy="0"/>
        </a:xfrm>
      </p:grpSpPr>
      <p:pic>
        <p:nvPicPr>
          <p:cNvPr id="5" name="Background">
            <a:extLst>
              <a:ext uri="{FF2B5EF4-FFF2-40B4-BE49-F238E27FC236}">
                <a16:creationId xmlns:a16="http://schemas.microsoft.com/office/drawing/2014/main" id="{5C2C3DC9-CBAF-E0AA-9E07-BE81DC638CD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2306" y="1388"/>
            <a:ext cx="12169853" cy="6856612"/>
          </a:xfrm>
          <a:prstGeom prst="rect">
            <a:avLst/>
          </a:prstGeom>
        </p:spPr>
      </p:pic>
      <p:sp>
        <p:nvSpPr>
          <p:cNvPr id="8" name="Title 6">
            <a:extLst>
              <a:ext uri="{FF2B5EF4-FFF2-40B4-BE49-F238E27FC236}">
                <a16:creationId xmlns:a16="http://schemas.microsoft.com/office/drawing/2014/main" id="{7BC0581F-68FE-3796-A22D-5418171CE351}"/>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4" name="Department/Unit name Placeholder">
            <a:extLst>
              <a:ext uri="{FF2B5EF4-FFF2-40B4-BE49-F238E27FC236}">
                <a16:creationId xmlns:a16="http://schemas.microsoft.com/office/drawing/2014/main" id="{3E44D2A3-C965-C633-19E4-D7543644A742}"/>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A11F428D-6D39-7B6D-AFE8-65D4134A9969}"/>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24881900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4">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68582E55-19DE-D3A6-A102-BEE797FEFA7B}"/>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5" name="Department/Name Placeholder">
            <a:extLst>
              <a:ext uri="{FF2B5EF4-FFF2-40B4-BE49-F238E27FC236}">
                <a16:creationId xmlns:a16="http://schemas.microsoft.com/office/drawing/2014/main" id="{87E33E8E-94EC-D6F0-814A-4EDAFDEC863F}"/>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53FE06C4-A829-23E6-0677-AB297591F4CC}"/>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4142582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Section Divider 1">
    <p:spTree>
      <p:nvGrpSpPr>
        <p:cNvPr id="1" name=""/>
        <p:cNvGrpSpPr/>
        <p:nvPr/>
      </p:nvGrpSpPr>
      <p:grpSpPr>
        <a:xfrm>
          <a:off x="0" y="0"/>
          <a:ext cx="0" cy="0"/>
          <a:chOff x="0" y="0"/>
          <a:chExt cx="0" cy="0"/>
        </a:xfrm>
      </p:grpSpPr>
      <p:sp>
        <p:nvSpPr>
          <p:cNvPr id="11" name="Title Accent">
            <a:extLst>
              <a:ext uri="{FF2B5EF4-FFF2-40B4-BE49-F238E27FC236}">
                <a16:creationId xmlns:a16="http://schemas.microsoft.com/office/drawing/2014/main" id="{BBEA2DE4-2385-495C-A616-BF4D8C4AE721}"/>
              </a:ext>
              <a:ext uri="{C183D7F6-B498-43B3-948B-1728B52AA6E4}">
                <adec:decorative xmlns:adec="http://schemas.microsoft.com/office/drawing/2017/decorative" val="1"/>
              </a:ext>
            </a:extLst>
          </p:cNvPr>
          <p:cNvSpPr/>
          <p:nvPr userDrawn="1"/>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A50B919-1C53-82C7-0ADF-4D7B6064495F}"/>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24" name="Subtitle Placeholder">
            <a:extLst>
              <a:ext uri="{FF2B5EF4-FFF2-40B4-BE49-F238E27FC236}">
                <a16:creationId xmlns:a16="http://schemas.microsoft.com/office/drawing/2014/main" id="{E14BE4D4-A7FC-9557-3271-D4088C04E79B}"/>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32" name="Department/unit name Placeholder">
            <a:extLst>
              <a:ext uri="{FF2B5EF4-FFF2-40B4-BE49-F238E27FC236}">
                <a16:creationId xmlns:a16="http://schemas.microsoft.com/office/drawing/2014/main" id="{5CA5320C-70CA-7F64-3D32-B994D01BD608}"/>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6" name="Slide Number Placeholder">
            <a:extLst>
              <a:ext uri="{FF2B5EF4-FFF2-40B4-BE49-F238E27FC236}">
                <a16:creationId xmlns:a16="http://schemas.microsoft.com/office/drawing/2014/main" id="{2D0D6A88-2FF4-ED2F-DB76-9BB2C9C00F37}"/>
              </a:ext>
              <a:ext uri="{C183D7F6-B498-43B3-948B-1728B52AA6E4}">
                <adec:decorative xmlns:adec="http://schemas.microsoft.com/office/drawing/2017/decorative" val="1"/>
              </a:ext>
            </a:extLst>
          </p:cNvPr>
          <p:cNvSpPr>
            <a:spLocks noGrp="1"/>
          </p:cNvSpPr>
          <p:nvPr>
            <p:ph type="sldNum" sz="quarter" idx="14"/>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76884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Divider 2">
    <p:spTree>
      <p:nvGrpSpPr>
        <p:cNvPr id="1" name=""/>
        <p:cNvGrpSpPr/>
        <p:nvPr/>
      </p:nvGrpSpPr>
      <p:grpSpPr>
        <a:xfrm>
          <a:off x="0" y="0"/>
          <a:ext cx="0" cy="0"/>
          <a:chOff x="0" y="0"/>
          <a:chExt cx="0" cy="0"/>
        </a:xfrm>
      </p:grpSpPr>
      <p:sp>
        <p:nvSpPr>
          <p:cNvPr id="8" name="Title Placeholder">
            <a:extLst>
              <a:ext uri="{FF2B5EF4-FFF2-40B4-BE49-F238E27FC236}">
                <a16:creationId xmlns:a16="http://schemas.microsoft.com/office/drawing/2014/main" id="{9022AEE9-9854-64A4-8425-2C701E7B8A64}"/>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9" name="Subtitle Placeholder">
            <a:extLst>
              <a:ext uri="{FF2B5EF4-FFF2-40B4-BE49-F238E27FC236}">
                <a16:creationId xmlns:a16="http://schemas.microsoft.com/office/drawing/2014/main" id="{06092AA5-D5FE-2CF4-EDF1-CED258F3F20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1A96EBAC-4595-0697-28AB-2D8283139385}"/>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3" name="Slide Number Placeholder">
            <a:extLst>
              <a:ext uri="{FF2B5EF4-FFF2-40B4-BE49-F238E27FC236}">
                <a16:creationId xmlns:a16="http://schemas.microsoft.com/office/drawing/2014/main" id="{B004C974-18EE-90F8-50C2-6B74362B7EB0}"/>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0127318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ection Divider 4">
    <p:spTree>
      <p:nvGrpSpPr>
        <p:cNvPr id="1" name=""/>
        <p:cNvGrpSpPr/>
        <p:nvPr/>
      </p:nvGrpSpPr>
      <p:grpSpPr>
        <a:xfrm>
          <a:off x="0" y="0"/>
          <a:ext cx="0" cy="0"/>
          <a:chOff x="0" y="0"/>
          <a:chExt cx="0" cy="0"/>
        </a:xfrm>
      </p:grpSpPr>
      <p:sp>
        <p:nvSpPr>
          <p:cNvPr id="7" name="Title Placeholder">
            <a:extLst>
              <a:ext uri="{FF2B5EF4-FFF2-40B4-BE49-F238E27FC236}">
                <a16:creationId xmlns:a16="http://schemas.microsoft.com/office/drawing/2014/main" id="{C8C38F5E-9BC0-719F-02FF-D9B0010B4E12}"/>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8" name="Subtitle Placeholder">
            <a:extLst>
              <a:ext uri="{FF2B5EF4-FFF2-40B4-BE49-F238E27FC236}">
                <a16:creationId xmlns:a16="http://schemas.microsoft.com/office/drawing/2014/main" id="{93DA8837-8538-EC91-4522-8F7D0204BE3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C3874A56-F068-73F4-0F8E-2728FC25B40F}"/>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a:extLst>
              <a:ext uri="{FF2B5EF4-FFF2-40B4-BE49-F238E27FC236}">
                <a16:creationId xmlns:a16="http://schemas.microsoft.com/office/drawing/2014/main" id="{FD4F4EDB-DDC3-8969-B1D8-C97542C1EFDC}"/>
              </a:ext>
              <a:ext uri="{C183D7F6-B498-43B3-948B-1728B52AA6E4}">
                <adec:decorative xmlns:adec="http://schemas.microsoft.com/office/drawing/2017/decorative" val="1"/>
              </a:ext>
            </a:extLst>
          </p:cNvPr>
          <p:cNvSpPr>
            <a:spLocks noGrp="1"/>
          </p:cNvSpPr>
          <p:nvPr>
            <p:ph type="sldNum" sz="quarter" idx="16"/>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0967368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ransition Slide 1">
    <p:spTree>
      <p:nvGrpSpPr>
        <p:cNvPr id="1" name=""/>
        <p:cNvGrpSpPr/>
        <p:nvPr/>
      </p:nvGrpSpPr>
      <p:grpSpPr>
        <a:xfrm>
          <a:off x="0" y="0"/>
          <a:ext cx="0" cy="0"/>
          <a:chOff x="0" y="0"/>
          <a:chExt cx="0" cy="0"/>
        </a:xfrm>
      </p:grpSpPr>
      <p:sp>
        <p:nvSpPr>
          <p:cNvPr id="4" name="Title Placeholder">
            <a:extLst>
              <a:ext uri="{FF2B5EF4-FFF2-40B4-BE49-F238E27FC236}">
                <a16:creationId xmlns:a16="http://schemas.microsoft.com/office/drawing/2014/main" id="{F7E785B2-7E34-E0D4-0458-2031C02479F1}"/>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4" name="Department/Unit name Placeholder">
            <a:extLst>
              <a:ext uri="{FF2B5EF4-FFF2-40B4-BE49-F238E27FC236}">
                <a16:creationId xmlns:a16="http://schemas.microsoft.com/office/drawing/2014/main" id="{43F3769A-076E-8C78-317D-5BCB57976EF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10" name="Slide Number Placeholder">
            <a:extLst>
              <a:ext uri="{FF2B5EF4-FFF2-40B4-BE49-F238E27FC236}">
                <a16:creationId xmlns:a16="http://schemas.microsoft.com/office/drawing/2014/main" id="{576D1151-1586-A4CD-17CD-700A8ECAB74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29697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4">
    <p:spTree>
      <p:nvGrpSpPr>
        <p:cNvPr id="1" name=""/>
        <p:cNvGrpSpPr/>
        <p:nvPr/>
      </p:nvGrpSpPr>
      <p:grpSpPr>
        <a:xfrm>
          <a:off x="0" y="0"/>
          <a:ext cx="0" cy="0"/>
          <a:chOff x="0" y="0"/>
          <a:chExt cx="0" cy="0"/>
        </a:xfrm>
      </p:grpSpPr>
      <p:pic>
        <p:nvPicPr>
          <p:cNvPr id="11" name="Background">
            <a:extLst>
              <a:ext uri="{FF2B5EF4-FFF2-40B4-BE49-F238E27FC236}">
                <a16:creationId xmlns:a16="http://schemas.microsoft.com/office/drawing/2014/main" id="{4A6F8600-C465-A237-F197-C96A708B3AE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39" y="3172"/>
            <a:ext cx="12180721" cy="6851656"/>
          </a:xfrm>
          <a:prstGeom prst="rect">
            <a:avLst/>
          </a:prstGeom>
        </p:spPr>
      </p:pic>
      <p:pic>
        <p:nvPicPr>
          <p:cNvPr id="2" name="Block I">
            <a:extLst>
              <a:ext uri="{FF2B5EF4-FFF2-40B4-BE49-F238E27FC236}">
                <a16:creationId xmlns:a16="http://schemas.microsoft.com/office/drawing/2014/main" id="{D8D43620-9928-A654-AC46-BED2B131FC8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098275" y="279019"/>
            <a:ext cx="528575" cy="762367"/>
          </a:xfrm>
          <a:prstGeom prst="rect">
            <a:avLst/>
          </a:prstGeom>
        </p:spPr>
      </p:pic>
      <p:sp>
        <p:nvSpPr>
          <p:cNvPr id="4" name="Title 6">
            <a:extLst>
              <a:ext uri="{FF2B5EF4-FFF2-40B4-BE49-F238E27FC236}">
                <a16:creationId xmlns:a16="http://schemas.microsoft.com/office/drawing/2014/main" id="{68582E55-19DE-D3A6-A102-BEE797FEFA7B}"/>
              </a:ext>
            </a:extLst>
          </p:cNvPr>
          <p:cNvSpPr>
            <a:spLocks noGrp="1"/>
          </p:cNvSpPr>
          <p:nvPr>
            <p:ph type="title" hasCustomPrompt="1"/>
          </p:nvPr>
        </p:nvSpPr>
        <p:spPr>
          <a:xfrm>
            <a:off x="0" y="2163545"/>
            <a:ext cx="12189530" cy="1614487"/>
          </a:xfrm>
        </p:spPr>
        <p:txBody>
          <a:bodyPr anchor="t">
            <a:normAutofit/>
          </a:bodyPr>
          <a:lstStyle>
            <a:lvl1pPr algn="ctr">
              <a:defRPr sz="6000">
                <a:solidFill>
                  <a:schemeClr val="bg1"/>
                </a:solidFill>
              </a:defRPr>
            </a:lvl1pPr>
          </a:lstStyle>
          <a:p>
            <a:r>
              <a:rPr lang="en-US" dirty="0"/>
              <a:t>Presentation Title</a:t>
            </a:r>
          </a:p>
        </p:txBody>
      </p:sp>
      <p:sp>
        <p:nvSpPr>
          <p:cNvPr id="5" name="Department/Name Placeholder">
            <a:extLst>
              <a:ext uri="{FF2B5EF4-FFF2-40B4-BE49-F238E27FC236}">
                <a16:creationId xmlns:a16="http://schemas.microsoft.com/office/drawing/2014/main" id="{87E33E8E-94EC-D6F0-814A-4EDAFDEC863F}"/>
              </a:ext>
            </a:extLst>
          </p:cNvPr>
          <p:cNvSpPr>
            <a:spLocks noGrp="1"/>
          </p:cNvSpPr>
          <p:nvPr>
            <p:ph type="body" sz="quarter" idx="11" hasCustomPrompt="1"/>
          </p:nvPr>
        </p:nvSpPr>
        <p:spPr>
          <a:xfrm>
            <a:off x="2471" y="3694701"/>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Department/Unit Name</a:t>
            </a:r>
          </a:p>
        </p:txBody>
      </p:sp>
      <p:sp>
        <p:nvSpPr>
          <p:cNvPr id="6" name="Date Placeholder">
            <a:extLst>
              <a:ext uri="{FF2B5EF4-FFF2-40B4-BE49-F238E27FC236}">
                <a16:creationId xmlns:a16="http://schemas.microsoft.com/office/drawing/2014/main" id="{53FE06C4-A829-23E6-0677-AB297591F4CC}"/>
              </a:ext>
            </a:extLst>
          </p:cNvPr>
          <p:cNvSpPr>
            <a:spLocks noGrp="1"/>
          </p:cNvSpPr>
          <p:nvPr>
            <p:ph type="body" sz="quarter" idx="12" hasCustomPrompt="1"/>
          </p:nvPr>
        </p:nvSpPr>
        <p:spPr>
          <a:xfrm>
            <a:off x="0" y="4500134"/>
            <a:ext cx="12189530" cy="787847"/>
          </a:xfrm>
          <a:prstGeom prst="rect">
            <a:avLst/>
          </a:prstGeom>
        </p:spPr>
        <p:txBody>
          <a:bodyPr>
            <a:normAutofit/>
          </a:bodyPr>
          <a:lstStyle>
            <a:lvl1pPr marL="0" indent="0" algn="ctr">
              <a:buNone/>
              <a:defRPr sz="3600">
                <a:solidFill>
                  <a:schemeClr val="bg1"/>
                </a:solidFill>
                <a:latin typeface="+mn-lt"/>
              </a:defRPr>
            </a:lvl1pPr>
          </a:lstStyle>
          <a:p>
            <a:r>
              <a:rPr lang="en-US" dirty="0"/>
              <a:t>Date</a:t>
            </a:r>
          </a:p>
        </p:txBody>
      </p:sp>
    </p:spTree>
    <p:extLst>
      <p:ext uri="{BB962C8B-B14F-4D97-AF65-F5344CB8AC3E}">
        <p14:creationId xmlns:p14="http://schemas.microsoft.com/office/powerpoint/2010/main" val="40151974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ransition Slid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1E358E9E-D14A-D868-718C-3F41147F1E52}"/>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2" name="Department/Unit name Placeholder">
            <a:extLst>
              <a:ext uri="{FF2B5EF4-FFF2-40B4-BE49-F238E27FC236}">
                <a16:creationId xmlns:a16="http://schemas.microsoft.com/office/drawing/2014/main" id="{5A4D42FD-F2CE-B461-42FC-B7365425E02A}"/>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3" name="Slide Number Placeholder">
            <a:extLst>
              <a:ext uri="{FF2B5EF4-FFF2-40B4-BE49-F238E27FC236}">
                <a16:creationId xmlns:a16="http://schemas.microsoft.com/office/drawing/2014/main" id="{0C86609E-3488-AC7D-5BCD-1999D3DF71D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3855337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Slide 2">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80743D9-A6A8-DB12-6B2E-147C03806805}"/>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ing">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1913536"/>
            <a:ext cx="10370191"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688805"/>
            <a:ext cx="10370190" cy="963149"/>
          </a:xfrm>
        </p:spPr>
        <p:txBody>
          <a:bodyPr>
            <a:normAutofit/>
          </a:bodyPr>
          <a:lstStyle>
            <a:lvl1pPr marL="0" indent="0">
              <a:buNone/>
              <a:defRPr sz="2000">
                <a:solidFill>
                  <a:schemeClr val="tx2"/>
                </a:solidFill>
              </a:defRPr>
            </a:lvl1pPr>
          </a:lstStyle>
          <a:p>
            <a:pPr lvl="0"/>
            <a:r>
              <a:rPr lang="en-US" dirty="0"/>
              <a:t>Click to edit Master text styles</a:t>
            </a:r>
          </a:p>
        </p:txBody>
      </p:sp>
      <p:sp>
        <p:nvSpPr>
          <p:cNvPr id="21" name="Subheading 2">
            <a:extLst>
              <a:ext uri="{FF2B5EF4-FFF2-40B4-BE49-F238E27FC236}">
                <a16:creationId xmlns:a16="http://schemas.microsoft.com/office/drawing/2014/main" id="{2D3D518F-FED5-7E25-12CE-FCBE9431A5C8}"/>
              </a:ext>
            </a:extLst>
          </p:cNvPr>
          <p:cNvSpPr>
            <a:spLocks noGrp="1"/>
          </p:cNvSpPr>
          <p:nvPr>
            <p:ph type="body" sz="quarter" idx="21" hasCustomPrompt="1"/>
          </p:nvPr>
        </p:nvSpPr>
        <p:spPr>
          <a:xfrm>
            <a:off x="654228" y="3957788"/>
            <a:ext cx="10370191"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2">
            <a:extLst>
              <a:ext uri="{FF2B5EF4-FFF2-40B4-BE49-F238E27FC236}">
                <a16:creationId xmlns:a16="http://schemas.microsoft.com/office/drawing/2014/main" id="{A9071244-DD24-D83B-A3BC-DF4D85E0872F}"/>
              </a:ext>
            </a:extLst>
          </p:cNvPr>
          <p:cNvSpPr>
            <a:spLocks noGrp="1"/>
          </p:cNvSpPr>
          <p:nvPr>
            <p:ph type="body" sz="quarter" idx="22"/>
          </p:nvPr>
        </p:nvSpPr>
        <p:spPr>
          <a:xfrm>
            <a:off x="652463" y="4733057"/>
            <a:ext cx="10370190" cy="963149"/>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name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0970047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ntent Slide 4">
    <p:spTree>
      <p:nvGrpSpPr>
        <p:cNvPr id="1" name=""/>
        <p:cNvGrpSpPr/>
        <p:nvPr/>
      </p:nvGrpSpPr>
      <p:grpSpPr>
        <a:xfrm>
          <a:off x="0" y="0"/>
          <a:ext cx="0" cy="0"/>
          <a:chOff x="0" y="0"/>
          <a:chExt cx="0" cy="0"/>
        </a:xfrm>
      </p:grpSpPr>
      <p:sp>
        <p:nvSpPr>
          <p:cNvPr id="23" name="Title accent">
            <a:extLst>
              <a:ext uri="{FF2B5EF4-FFF2-40B4-BE49-F238E27FC236}">
                <a16:creationId xmlns:a16="http://schemas.microsoft.com/office/drawing/2014/main" id="{115AD324-E2E1-9400-B6BC-49D0C5F6A834}"/>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D71844C4-2CEE-3AA9-FDAD-BAF322CBDD11}"/>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25" name="Subhead Placeholder - left">
            <a:extLst>
              <a:ext uri="{FF2B5EF4-FFF2-40B4-BE49-F238E27FC236}">
                <a16:creationId xmlns:a16="http://schemas.microsoft.com/office/drawing/2014/main" id="{4F21266B-E068-C84F-857F-629382CE951B}"/>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8" name="Text Placeholder - left">
            <a:extLst>
              <a:ext uri="{FF2B5EF4-FFF2-40B4-BE49-F238E27FC236}">
                <a16:creationId xmlns:a16="http://schemas.microsoft.com/office/drawing/2014/main" id="{E378921D-C904-2C44-DAD3-10FCD0515514}"/>
              </a:ext>
            </a:extLst>
          </p:cNvPr>
          <p:cNvSpPr>
            <a:spLocks noGrp="1"/>
          </p:cNvSpPr>
          <p:nvPr>
            <p:ph type="body" sz="quarter" idx="22" hasCustomPrompt="1"/>
          </p:nvPr>
        </p:nvSpPr>
        <p:spPr>
          <a:xfrm>
            <a:off x="651081" y="2774950"/>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Subhead Placeholder - right">
            <a:extLst>
              <a:ext uri="{FF2B5EF4-FFF2-40B4-BE49-F238E27FC236}">
                <a16:creationId xmlns:a16="http://schemas.microsoft.com/office/drawing/2014/main" id="{EEBD4F98-6476-56B5-5D6A-FDFCA46BF70F}"/>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30" name="Text Placeholder -right">
            <a:extLst>
              <a:ext uri="{FF2B5EF4-FFF2-40B4-BE49-F238E27FC236}">
                <a16:creationId xmlns:a16="http://schemas.microsoft.com/office/drawing/2014/main" id="{E6AC3C03-BBBE-A121-29AB-D885327950BE}"/>
              </a:ext>
            </a:extLst>
          </p:cNvPr>
          <p:cNvSpPr>
            <a:spLocks noGrp="1"/>
          </p:cNvSpPr>
          <p:nvPr>
            <p:ph type="body" sz="quarter" idx="23" hasCustomPrompt="1"/>
          </p:nvPr>
        </p:nvSpPr>
        <p:spPr>
          <a:xfrm>
            <a:off x="6144855" y="2774797"/>
            <a:ext cx="4876417" cy="2668588"/>
          </a:xfrm>
        </p:spPr>
        <p:txBody>
          <a:bodyPr/>
          <a:lstStyle>
            <a:lvl1pPr marL="228600" indent="-228600">
              <a:buFont typeface="Courier New" panose="02070309020205020404" pitchFamily="49" charset="0"/>
              <a:buChar char="o"/>
              <a:defRPr sz="2000"/>
            </a:lvl1pPr>
            <a:lvl2pPr marL="685800" indent="-228600">
              <a:buFont typeface="Courier New" panose="02070309020205020404" pitchFamily="49" charset="0"/>
              <a:buChar char="o"/>
              <a:defRPr sz="1800"/>
            </a:lvl2pPr>
            <a:lvl3pPr marL="1143000" indent="-228600">
              <a:buFont typeface="Courier New" panose="02070309020205020404" pitchFamily="49" charset="0"/>
              <a:buChar char="o"/>
              <a:defRPr sz="1800"/>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epartment/unit name Placeholder">
            <a:extLst>
              <a:ext uri="{FF2B5EF4-FFF2-40B4-BE49-F238E27FC236}">
                <a16:creationId xmlns:a16="http://schemas.microsoft.com/office/drawing/2014/main" id="{447F6171-D545-B452-563D-EFB2AE96669D}"/>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1631018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ntent Slide 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E00EE44-1662-6C19-8EEE-4473520AD683}"/>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EC33744-A502-FBC7-B1D3-73DF0C333BF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9" name="Subhead Placeholder - left">
            <a:extLst>
              <a:ext uri="{FF2B5EF4-FFF2-40B4-BE49-F238E27FC236}">
                <a16:creationId xmlns:a16="http://schemas.microsoft.com/office/drawing/2014/main" id="{CC490E05-74DB-0E53-9364-2C3ADCC6A241}"/>
              </a:ext>
            </a:extLst>
          </p:cNvPr>
          <p:cNvSpPr>
            <a:spLocks noGrp="1"/>
          </p:cNvSpPr>
          <p:nvPr>
            <p:ph type="body" sz="quarter" idx="19" hasCustomPrompt="1"/>
          </p:nvPr>
        </p:nvSpPr>
        <p:spPr>
          <a:xfrm>
            <a:off x="654228" y="2009998"/>
            <a:ext cx="4876417"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0" name="Text Placeholder 1">
            <a:extLst>
              <a:ext uri="{FF2B5EF4-FFF2-40B4-BE49-F238E27FC236}">
                <a16:creationId xmlns:a16="http://schemas.microsoft.com/office/drawing/2014/main" id="{5611F233-E768-987E-50BE-BF98E82C82BD}"/>
              </a:ext>
            </a:extLst>
          </p:cNvPr>
          <p:cNvSpPr>
            <a:spLocks noGrp="1"/>
          </p:cNvSpPr>
          <p:nvPr>
            <p:ph type="body" sz="quarter" idx="20"/>
          </p:nvPr>
        </p:nvSpPr>
        <p:spPr>
          <a:xfrm>
            <a:off x="652463"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14" name="Subhead Placeholder - right">
            <a:extLst>
              <a:ext uri="{FF2B5EF4-FFF2-40B4-BE49-F238E27FC236}">
                <a16:creationId xmlns:a16="http://schemas.microsoft.com/office/drawing/2014/main" id="{224424D1-87E7-3962-19AA-DA17D1EABB17}"/>
              </a:ext>
            </a:extLst>
          </p:cNvPr>
          <p:cNvSpPr>
            <a:spLocks noGrp="1"/>
          </p:cNvSpPr>
          <p:nvPr>
            <p:ph type="body" sz="quarter" idx="21" hasCustomPrompt="1"/>
          </p:nvPr>
        </p:nvSpPr>
        <p:spPr>
          <a:xfrm>
            <a:off x="6148002" y="2009998"/>
            <a:ext cx="4876417"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15" name="Text Placeholder 2">
            <a:extLst>
              <a:ext uri="{FF2B5EF4-FFF2-40B4-BE49-F238E27FC236}">
                <a16:creationId xmlns:a16="http://schemas.microsoft.com/office/drawing/2014/main" id="{7629D8EC-3306-885D-34FB-A593175BDA59}"/>
              </a:ext>
            </a:extLst>
          </p:cNvPr>
          <p:cNvSpPr>
            <a:spLocks noGrp="1"/>
          </p:cNvSpPr>
          <p:nvPr>
            <p:ph type="body" sz="quarter" idx="22"/>
          </p:nvPr>
        </p:nvSpPr>
        <p:spPr>
          <a:xfrm>
            <a:off x="6146237" y="2785267"/>
            <a:ext cx="4876417" cy="2155443"/>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epartment/Unit name Placeholder">
            <a:extLst>
              <a:ext uri="{FF2B5EF4-FFF2-40B4-BE49-F238E27FC236}">
                <a16:creationId xmlns:a16="http://schemas.microsoft.com/office/drawing/2014/main" id="{78C65027-A687-41F0-E627-6C9CA6C8D0A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4682548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6BB2015-0086-DF08-8A25-8A0616C8BB6A}"/>
              </a:ext>
            </a:extLst>
          </p:cNvPr>
          <p:cNvSpPr>
            <a:spLocks noGrp="1"/>
          </p:cNvSpPr>
          <p:nvPr>
            <p:ph type="title" hasCustomPrompt="1"/>
          </p:nvPr>
        </p:nvSpPr>
        <p:spPr>
          <a:xfrm>
            <a:off x="3051180" y="1291652"/>
            <a:ext cx="6189488" cy="807792"/>
          </a:xfrm>
        </p:spPr>
        <p:txBody>
          <a:bodyPr>
            <a:normAutofit/>
          </a:bodyPr>
          <a:lstStyle>
            <a:lvl1pPr algn="ct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Large Quote</a:t>
            </a:r>
          </a:p>
        </p:txBody>
      </p:sp>
      <p:sp>
        <p:nvSpPr>
          <p:cNvPr id="12" name="Quote 1 - left">
            <a:extLst>
              <a:ext uri="{FF2B5EF4-FFF2-40B4-BE49-F238E27FC236}">
                <a16:creationId xmlns:a16="http://schemas.microsoft.com/office/drawing/2014/main" id="{74CB6488-2929-62E5-C898-745037E06918}"/>
              </a:ext>
              <a:ext uri="{C183D7F6-B498-43B3-948B-1728B52AA6E4}">
                <adec:decorative xmlns:adec="http://schemas.microsoft.com/office/drawing/2017/decorative" val="1"/>
              </a:ext>
            </a:extLst>
          </p:cNvPr>
          <p:cNvSpPr txBox="1">
            <a:spLocks/>
          </p:cNvSpPr>
          <p:nvPr userDrawn="1"/>
        </p:nvSpPr>
        <p:spPr>
          <a:xfrm>
            <a:off x="2273810" y="1167968"/>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3" name="Quote 1 - right">
            <a:extLst>
              <a:ext uri="{FF2B5EF4-FFF2-40B4-BE49-F238E27FC236}">
                <a16:creationId xmlns:a16="http://schemas.microsoft.com/office/drawing/2014/main" id="{91174DFB-BAA6-41D2-C5C4-B438E22AB41F}"/>
              </a:ext>
              <a:ext uri="{C183D7F6-B498-43B3-948B-1728B52AA6E4}">
                <adec:decorative xmlns:adec="http://schemas.microsoft.com/office/drawing/2017/decorative" val="1"/>
              </a:ext>
            </a:extLst>
          </p:cNvPr>
          <p:cNvSpPr txBox="1">
            <a:spLocks/>
          </p:cNvSpPr>
          <p:nvPr userDrawn="1"/>
        </p:nvSpPr>
        <p:spPr>
          <a:xfrm>
            <a:off x="9140821" y="1185256"/>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7" name="Attribution 1 Placeholder">
            <a:extLst>
              <a:ext uri="{FF2B5EF4-FFF2-40B4-BE49-F238E27FC236}">
                <a16:creationId xmlns:a16="http://schemas.microsoft.com/office/drawing/2014/main" id="{2A25C115-1C3A-AC3A-C7C7-570E85027B6A}"/>
              </a:ext>
            </a:extLst>
          </p:cNvPr>
          <p:cNvSpPr>
            <a:spLocks noGrp="1"/>
          </p:cNvSpPr>
          <p:nvPr>
            <p:ph type="body" sz="quarter" idx="20" hasCustomPrompt="1"/>
          </p:nvPr>
        </p:nvSpPr>
        <p:spPr>
          <a:xfrm>
            <a:off x="7127193" y="2116732"/>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7" name="Quote 2 - left">
            <a:extLst>
              <a:ext uri="{FF2B5EF4-FFF2-40B4-BE49-F238E27FC236}">
                <a16:creationId xmlns:a16="http://schemas.microsoft.com/office/drawing/2014/main" id="{007BC3EA-75CF-5946-828D-DEFAF530E77B}"/>
              </a:ext>
              <a:ext uri="{C183D7F6-B498-43B3-948B-1728B52AA6E4}">
                <adec:decorative xmlns:adec="http://schemas.microsoft.com/office/drawing/2017/decorative" val="1"/>
              </a:ext>
            </a:extLst>
          </p:cNvPr>
          <p:cNvSpPr txBox="1">
            <a:spLocks/>
          </p:cNvSpPr>
          <p:nvPr userDrawn="1"/>
        </p:nvSpPr>
        <p:spPr>
          <a:xfrm>
            <a:off x="2273810" y="3477024"/>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rgbClr val="FF5F05"/>
                </a:solidFill>
              </a:rPr>
              <a:t>“</a:t>
            </a:r>
          </a:p>
        </p:txBody>
      </p:sp>
      <p:sp>
        <p:nvSpPr>
          <p:cNvPr id="8" name="Quote 2 - right">
            <a:extLst>
              <a:ext uri="{FF2B5EF4-FFF2-40B4-BE49-F238E27FC236}">
                <a16:creationId xmlns:a16="http://schemas.microsoft.com/office/drawing/2014/main" id="{254A594E-C5D9-FA57-D21E-EAA6B5CB7529}"/>
              </a:ext>
              <a:ext uri="{C183D7F6-B498-43B3-948B-1728B52AA6E4}">
                <adec:decorative xmlns:adec="http://schemas.microsoft.com/office/drawing/2017/decorative" val="1"/>
              </a:ext>
            </a:extLst>
          </p:cNvPr>
          <p:cNvSpPr txBox="1">
            <a:spLocks/>
          </p:cNvSpPr>
          <p:nvPr userDrawn="1"/>
        </p:nvSpPr>
        <p:spPr>
          <a:xfrm>
            <a:off x="9088267" y="3494312"/>
            <a:ext cx="1184622" cy="13735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600" dirty="0">
                <a:solidFill>
                  <a:schemeClr val="bg2"/>
                </a:solidFill>
              </a:rPr>
              <a:t>”</a:t>
            </a:r>
          </a:p>
        </p:txBody>
      </p:sp>
      <p:sp>
        <p:nvSpPr>
          <p:cNvPr id="19" name="Long Quote Placeholder">
            <a:extLst>
              <a:ext uri="{FF2B5EF4-FFF2-40B4-BE49-F238E27FC236}">
                <a16:creationId xmlns:a16="http://schemas.microsoft.com/office/drawing/2014/main" id="{C6593C7D-5AD9-BC2C-0070-B0B3F7287B22}"/>
              </a:ext>
            </a:extLst>
          </p:cNvPr>
          <p:cNvSpPr>
            <a:spLocks noGrp="1"/>
          </p:cNvSpPr>
          <p:nvPr>
            <p:ph type="body" sz="quarter" idx="21" hasCustomPrompt="1"/>
          </p:nvPr>
        </p:nvSpPr>
        <p:spPr>
          <a:xfrm>
            <a:off x="3060741" y="3501730"/>
            <a:ext cx="6179926" cy="1507248"/>
          </a:xfrm>
        </p:spPr>
        <p:txBody>
          <a:bodyPr anchor="ctr">
            <a:normAutofit/>
          </a:bodyPr>
          <a:lstStyle>
            <a:lvl1pPr marL="0" indent="0" algn="ctr">
              <a:lnSpc>
                <a:spcPct val="70000"/>
              </a:lnSpc>
              <a:buNone/>
              <a:defRPr sz="2400">
                <a:solidFill>
                  <a:schemeClr val="tx2"/>
                </a:solidFill>
                <a:latin typeface="+mn-lt"/>
              </a:defRPr>
            </a:lvl1pPr>
          </a:lstStyle>
          <a:p>
            <a:pPr lvl="0"/>
            <a:r>
              <a:rPr lang="en-US" dirty="0"/>
              <a:t>Long Paragraph Quote </a:t>
            </a:r>
          </a:p>
        </p:txBody>
      </p:sp>
      <p:sp>
        <p:nvSpPr>
          <p:cNvPr id="20" name="Long Quote attribution Placeholder">
            <a:extLst>
              <a:ext uri="{FF2B5EF4-FFF2-40B4-BE49-F238E27FC236}">
                <a16:creationId xmlns:a16="http://schemas.microsoft.com/office/drawing/2014/main" id="{D808D8CD-BCBE-F257-3C6F-64185F7ABD10}"/>
              </a:ext>
            </a:extLst>
          </p:cNvPr>
          <p:cNvSpPr>
            <a:spLocks noGrp="1"/>
          </p:cNvSpPr>
          <p:nvPr>
            <p:ph type="body" sz="quarter" idx="22" hasCustomPrompt="1"/>
          </p:nvPr>
        </p:nvSpPr>
        <p:spPr>
          <a:xfrm>
            <a:off x="7127193" y="5065124"/>
            <a:ext cx="2113474" cy="429881"/>
          </a:xfrm>
        </p:spPr>
        <p:txBody>
          <a:bodyPr anchor="ctr">
            <a:normAutofit/>
          </a:bodyPr>
          <a:lstStyle>
            <a:lvl1pPr marL="0" indent="0" algn="r">
              <a:lnSpc>
                <a:spcPct val="70000"/>
              </a:lnSpc>
              <a:buNone/>
              <a:defRPr sz="2000">
                <a:solidFill>
                  <a:schemeClr val="tx2"/>
                </a:solidFill>
                <a:latin typeface="+mn-lt"/>
              </a:defRPr>
            </a:lvl1pPr>
          </a:lstStyle>
          <a:p>
            <a:pPr lvl="0"/>
            <a:r>
              <a:rPr lang="en-US" dirty="0"/>
              <a:t>Author</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475528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Image Slide 1">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06AA2EA-F5CC-A830-112E-D187F5411352}"/>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1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552273"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547558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547381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1976938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mage Slide 2">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3" name="Title 1">
            <a:extLst>
              <a:ext uri="{FF2B5EF4-FFF2-40B4-BE49-F238E27FC236}">
                <a16:creationId xmlns:a16="http://schemas.microsoft.com/office/drawing/2014/main" id="{C67464D1-DDEC-4858-9CA3-246D12B35BF7}"/>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 Placeholder 1">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4228" y="1786687"/>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1">
            <a:extLst>
              <a:ext uri="{FF2B5EF4-FFF2-40B4-BE49-F238E27FC236}">
                <a16:creationId xmlns:a16="http://schemas.microsoft.com/office/drawing/2014/main" id="{3208D36D-11B7-A53D-F8A8-E941F54F2B0D}"/>
              </a:ext>
            </a:extLst>
          </p:cNvPr>
          <p:cNvSpPr>
            <a:spLocks noGrp="1"/>
          </p:cNvSpPr>
          <p:nvPr>
            <p:ph type="body" sz="quarter" idx="20"/>
          </p:nvPr>
        </p:nvSpPr>
        <p:spPr>
          <a:xfrm>
            <a:off x="652463" y="2561957"/>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1">
            <a:extLst>
              <a:ext uri="{FF2B5EF4-FFF2-40B4-BE49-F238E27FC236}">
                <a16:creationId xmlns:a16="http://schemas.microsoft.com/office/drawing/2014/main" id="{5902D87F-A357-6B12-50D8-55555AA9D9D4}"/>
              </a:ext>
            </a:extLst>
          </p:cNvPr>
          <p:cNvSpPr>
            <a:spLocks noGrp="1"/>
          </p:cNvSpPr>
          <p:nvPr>
            <p:ph type="pic" sz="quarter" idx="24"/>
          </p:nvPr>
        </p:nvSpPr>
        <p:spPr>
          <a:xfrm>
            <a:off x="6282203" y="1786687"/>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5" name="Subhead Placeholder 2">
            <a:extLst>
              <a:ext uri="{FF2B5EF4-FFF2-40B4-BE49-F238E27FC236}">
                <a16:creationId xmlns:a16="http://schemas.microsoft.com/office/drawing/2014/main" id="{4AEA1B53-9D39-71C7-6498-B61C0E9CDA90}"/>
              </a:ext>
            </a:extLst>
          </p:cNvPr>
          <p:cNvSpPr>
            <a:spLocks noGrp="1"/>
          </p:cNvSpPr>
          <p:nvPr>
            <p:ph type="body" sz="quarter" idx="25" hasCustomPrompt="1"/>
          </p:nvPr>
        </p:nvSpPr>
        <p:spPr>
          <a:xfrm>
            <a:off x="652463" y="3924115"/>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6" name="Text Placeholder 2">
            <a:extLst>
              <a:ext uri="{FF2B5EF4-FFF2-40B4-BE49-F238E27FC236}">
                <a16:creationId xmlns:a16="http://schemas.microsoft.com/office/drawing/2014/main" id="{05DAD01A-BC33-C150-4677-8D04EA1F7095}"/>
              </a:ext>
            </a:extLst>
          </p:cNvPr>
          <p:cNvSpPr>
            <a:spLocks noGrp="1"/>
          </p:cNvSpPr>
          <p:nvPr>
            <p:ph type="body" sz="quarter" idx="26"/>
          </p:nvPr>
        </p:nvSpPr>
        <p:spPr>
          <a:xfrm>
            <a:off x="650698" y="4699385"/>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27" name="Picture Placeholder 2">
            <a:extLst>
              <a:ext uri="{FF2B5EF4-FFF2-40B4-BE49-F238E27FC236}">
                <a16:creationId xmlns:a16="http://schemas.microsoft.com/office/drawing/2014/main" id="{3332E0F7-8D76-3BED-561C-C7B99F9CA5F4}"/>
              </a:ext>
            </a:extLst>
          </p:cNvPr>
          <p:cNvSpPr>
            <a:spLocks noGrp="1"/>
          </p:cNvSpPr>
          <p:nvPr>
            <p:ph type="pic" sz="quarter" idx="27"/>
          </p:nvPr>
        </p:nvSpPr>
        <p:spPr>
          <a:xfrm>
            <a:off x="6280438" y="3924115"/>
            <a:ext cx="4738687" cy="204293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2648251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Image Slide 3">
    <p:spTree>
      <p:nvGrpSpPr>
        <p:cNvPr id="1" name=""/>
        <p:cNvGrpSpPr/>
        <p:nvPr/>
      </p:nvGrpSpPr>
      <p:grpSpPr>
        <a:xfrm>
          <a:off x="0" y="0"/>
          <a:ext cx="0" cy="0"/>
          <a:chOff x="0" y="0"/>
          <a:chExt cx="0" cy="0"/>
        </a:xfrm>
      </p:grpSpPr>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4B32AFE-F932-DF9D-9DB7-1815DFD5D419}"/>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55403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18" name="Subhead Placeholder">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5477348" y="2717104"/>
            <a:ext cx="5547072" cy="764799"/>
          </a:xfrm>
        </p:spPr>
        <p:txBody>
          <a:bodyPr anchor="ctr">
            <a:normAutofit/>
          </a:bodyPr>
          <a:lstStyle>
            <a:lvl1pPr marL="0" indent="0" algn="l">
              <a:lnSpc>
                <a:spcPct val="70000"/>
              </a:lnSpc>
              <a:buNone/>
              <a:defRPr sz="3000">
                <a:solidFill>
                  <a:schemeClr val="bg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5475583"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9040031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Image Slide 4">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5372" y="277803"/>
            <a:ext cx="516232" cy="745668"/>
          </a:xfrm>
          <a:prstGeom prst="rect">
            <a:avLst/>
          </a:prstGeom>
        </p:spPr>
      </p:pic>
      <p:sp>
        <p:nvSpPr>
          <p:cNvPr id="3" name="Title 1">
            <a:extLst>
              <a:ext uri="{FF2B5EF4-FFF2-40B4-BE49-F238E27FC236}">
                <a16:creationId xmlns:a16="http://schemas.microsoft.com/office/drawing/2014/main" id="{3C361099-F3C8-7FD3-FE7D-BDB8984BD628}"/>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18" name="Subheading">
            <a:extLst>
              <a:ext uri="{FF2B5EF4-FFF2-40B4-BE49-F238E27FC236}">
                <a16:creationId xmlns:a16="http://schemas.microsoft.com/office/drawing/2014/main" id="{CC193BC8-108C-8326-80FA-BAECF7254B3C}"/>
              </a:ext>
            </a:extLst>
          </p:cNvPr>
          <p:cNvSpPr>
            <a:spLocks noGrp="1"/>
          </p:cNvSpPr>
          <p:nvPr>
            <p:ph type="body" sz="quarter" idx="19" hasCustomPrompt="1"/>
          </p:nvPr>
        </p:nvSpPr>
        <p:spPr>
          <a:xfrm>
            <a:off x="652463" y="2717104"/>
            <a:ext cx="5547072" cy="764799"/>
          </a:xfrm>
        </p:spPr>
        <p:txBody>
          <a:bodyPr anchor="ctr">
            <a:normAutofit/>
          </a:bodyPr>
          <a:lstStyle>
            <a:lvl1pPr marL="0" indent="0" algn="l">
              <a:lnSpc>
                <a:spcPct val="70000"/>
              </a:lnSpc>
              <a:buNone/>
              <a:defRPr sz="3000">
                <a:solidFill>
                  <a:schemeClr val="tx2"/>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0698" y="3492374"/>
            <a:ext cx="5547072" cy="1267660"/>
          </a:xfrm>
        </p:spPr>
        <p:txBody>
          <a:bodyPr>
            <a:normAutofit/>
          </a:bodyPr>
          <a:lstStyle>
            <a:lvl1pPr marL="0" indent="0">
              <a:buNone/>
              <a:defRPr sz="2000">
                <a:solidFill>
                  <a:schemeClr val="tx2"/>
                </a:solidFill>
              </a:defRPr>
            </a:lvl1pPr>
          </a:lstStyle>
          <a:p>
            <a:pPr lvl="0"/>
            <a:r>
              <a:rPr lang="en-US"/>
              <a:t>Click to edit Master text styles</a:t>
            </a:r>
          </a:p>
        </p:txBody>
      </p:sp>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283968" y="1786687"/>
            <a:ext cx="4738687" cy="4322200"/>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5715208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Image Slide 5">
    <p:spTree>
      <p:nvGrpSpPr>
        <p:cNvPr id="1" name=""/>
        <p:cNvGrpSpPr/>
        <p:nvPr/>
      </p:nvGrpSpPr>
      <p:grpSpPr>
        <a:xfrm>
          <a:off x="0" y="0"/>
          <a:ext cx="0" cy="0"/>
          <a:chOff x="0" y="0"/>
          <a:chExt cx="0" cy="0"/>
        </a:xfrm>
      </p:grpSpPr>
      <p:sp>
        <p:nvSpPr>
          <p:cNvPr id="14" name="Title accent">
            <a:extLst>
              <a:ext uri="{FF2B5EF4-FFF2-40B4-BE49-F238E27FC236}">
                <a16:creationId xmlns:a16="http://schemas.microsoft.com/office/drawing/2014/main" id="{6AC03172-2FA4-F47D-B58A-C84D36B9E682}"/>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Title Placeholder">
            <a:extLst>
              <a:ext uri="{FF2B5EF4-FFF2-40B4-BE49-F238E27FC236}">
                <a16:creationId xmlns:a16="http://schemas.microsoft.com/office/drawing/2014/main" id="{119C3D1A-1767-F64F-CCEA-FD8AB56C8873}"/>
              </a:ext>
            </a:extLst>
          </p:cNvPr>
          <p:cNvSpPr>
            <a:spLocks noGrp="1"/>
          </p:cNvSpPr>
          <p:nvPr>
            <p:ph type="body" sz="quarter" idx="18" hasCustomPrompt="1"/>
          </p:nvPr>
        </p:nvSpPr>
        <p:spPr>
          <a:xfrm>
            <a:off x="654228" y="277803"/>
            <a:ext cx="10370191" cy="1189820"/>
          </a:xfrm>
        </p:spPr>
        <p:txBody>
          <a:bodyPr anchor="ctr" anchorCtr="0">
            <a:normAutofit/>
          </a:bodyPr>
          <a:lstStyle>
            <a:lvl1pPr marL="0" marR="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sz="3200">
                <a:solidFill>
                  <a:schemeClr val="tx2"/>
                </a:solidFill>
                <a:latin typeface="+mj-lt"/>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pic>
        <p:nvPicPr>
          <p:cNvPr id="4" name="Block I">
            <a:extLst>
              <a:ext uri="{FF2B5EF4-FFF2-40B4-BE49-F238E27FC236}">
                <a16:creationId xmlns:a16="http://schemas.microsoft.com/office/drawing/2014/main" id="{D5DA79D9-6B40-7F27-6A6B-EA75CB7C61B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8"/>
          </a:xfrm>
          <a:prstGeom prst="rect">
            <a:avLst/>
          </a:prstGeom>
        </p:spPr>
      </p:pic>
      <p:sp>
        <p:nvSpPr>
          <p:cNvPr id="6" name="Picture Placeholder">
            <a:extLst>
              <a:ext uri="{FF2B5EF4-FFF2-40B4-BE49-F238E27FC236}">
                <a16:creationId xmlns:a16="http://schemas.microsoft.com/office/drawing/2014/main" id="{5902D87F-A357-6B12-50D8-55555AA9D9D4}"/>
              </a:ext>
            </a:extLst>
          </p:cNvPr>
          <p:cNvSpPr>
            <a:spLocks noGrp="1"/>
          </p:cNvSpPr>
          <p:nvPr>
            <p:ph type="pic" sz="quarter" idx="24"/>
          </p:nvPr>
        </p:nvSpPr>
        <p:spPr>
          <a:xfrm>
            <a:off x="650698" y="1578560"/>
            <a:ext cx="10371957" cy="3875254"/>
          </a:xfrm>
          <a:solidFill>
            <a:schemeClr val="bg1">
              <a:lumMod val="75000"/>
            </a:schemeClr>
          </a:solidFill>
        </p:spPr>
        <p:txBody>
          <a:bodyPr/>
          <a:lstStyle>
            <a:lvl1pPr marL="0" indent="0">
              <a:buNone/>
              <a:defRPr/>
            </a:lvl1pPr>
          </a:lstStyle>
          <a:p>
            <a:r>
              <a:rPr lang="en-US"/>
              <a:t>Click icon to add picture</a:t>
            </a:r>
            <a:endParaRPr lang="en-US" dirty="0"/>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654689" y="5590340"/>
            <a:ext cx="10367965" cy="612588"/>
          </a:xfrm>
        </p:spPr>
        <p:txBody>
          <a:bodyPr>
            <a:normAutofit/>
          </a:bodyPr>
          <a:lstStyle>
            <a:lvl1pPr marL="0" indent="0">
              <a:buNone/>
              <a:defRPr sz="2000">
                <a:solidFill>
                  <a:schemeClr val="tx2"/>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405389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1">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7055D02D-3326-7573-A3C0-A19814EBC31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7" y="694"/>
            <a:ext cx="12189532" cy="6856612"/>
          </a:xfrm>
          <a:prstGeom prst="rect">
            <a:avLst/>
          </a:prstGeom>
        </p:spPr>
      </p:pic>
      <p:pic>
        <p:nvPicPr>
          <p:cNvPr id="15" name="Block I">
            <a:extLst>
              <a:ext uri="{FF2B5EF4-FFF2-40B4-BE49-F238E27FC236}">
                <a16:creationId xmlns:a16="http://schemas.microsoft.com/office/drawing/2014/main" id="{193783E6-EE13-4530-A988-B4868B4965B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098275" y="279019"/>
            <a:ext cx="528575" cy="762367"/>
          </a:xfrm>
          <a:prstGeom prst="rect">
            <a:avLst/>
          </a:prstGeom>
        </p:spPr>
      </p:pic>
      <p:sp>
        <p:nvSpPr>
          <p:cNvPr id="11" name="Title Accent">
            <a:extLst>
              <a:ext uri="{FF2B5EF4-FFF2-40B4-BE49-F238E27FC236}">
                <a16:creationId xmlns:a16="http://schemas.microsoft.com/office/drawing/2014/main" id="{BBEA2DE4-2385-495C-A616-BF4D8C4AE721}"/>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A50B919-1C53-82C7-0ADF-4D7B6064495F}"/>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24" name="Subtitle Placeholder">
            <a:extLst>
              <a:ext uri="{FF2B5EF4-FFF2-40B4-BE49-F238E27FC236}">
                <a16:creationId xmlns:a16="http://schemas.microsoft.com/office/drawing/2014/main" id="{E14BE4D4-A7FC-9557-3271-D4088C04E79B}"/>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32" name="Department/unit name Placeholder">
            <a:extLst>
              <a:ext uri="{FF2B5EF4-FFF2-40B4-BE49-F238E27FC236}">
                <a16:creationId xmlns:a16="http://schemas.microsoft.com/office/drawing/2014/main" id="{5CA5320C-70CA-7F64-3D32-B994D01BD608}"/>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26" name="Slide Number Placeholder">
            <a:extLst>
              <a:ext uri="{FF2B5EF4-FFF2-40B4-BE49-F238E27FC236}">
                <a16:creationId xmlns:a16="http://schemas.microsoft.com/office/drawing/2014/main" id="{2D0D6A88-2FF4-ED2F-DB76-9BB2C9C00F37}"/>
              </a:ext>
              <a:ext uri="{C183D7F6-B498-43B3-948B-1728B52AA6E4}">
                <adec:decorative xmlns:adec="http://schemas.microsoft.com/office/drawing/2017/decorative" val="1"/>
              </a:ext>
            </a:extLst>
          </p:cNvPr>
          <p:cNvSpPr>
            <a:spLocks noGrp="1"/>
          </p:cNvSpPr>
          <p:nvPr>
            <p:ph type="sldNum" sz="quarter" idx="14"/>
          </p:nvPr>
        </p:nvSpPr>
        <p:spPr/>
        <p:txBody>
          <a:bodyPr/>
          <a:lstStyle/>
          <a:p>
            <a:fld id="{86134D44-37F0-44A1-8A08-E9432A030C07}" type="slidenum">
              <a:rPr lang="en-US" smtClean="0"/>
              <a:pPr/>
              <a:t>‹#›</a:t>
            </a:fld>
            <a:endParaRPr lang="en-US" dirty="0"/>
          </a:p>
        </p:txBody>
      </p:sp>
      <p:sp>
        <p:nvSpPr>
          <p:cNvPr id="2" name="Title Accent">
            <a:extLst>
              <a:ext uri="{FF2B5EF4-FFF2-40B4-BE49-F238E27FC236}">
                <a16:creationId xmlns:a16="http://schemas.microsoft.com/office/drawing/2014/main" id="{A77A1DBA-FED4-28C5-7F1B-EE590DB7B089}"/>
              </a:ext>
              <a:ext uri="{C183D7F6-B498-43B3-948B-1728B52AA6E4}">
                <adec:decorative xmlns:adec="http://schemas.microsoft.com/office/drawing/2017/decorative" val="1"/>
              </a:ext>
            </a:extLst>
          </p:cNvPr>
          <p:cNvSpPr/>
          <p:nvPr userDrawn="1"/>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82587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Image Slide 6">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7D02BED8-DBC4-0252-E92E-234AE9D9F15C}"/>
              </a:ext>
            </a:extLst>
          </p:cNvPr>
          <p:cNvSpPr>
            <a:spLocks noGrp="1"/>
          </p:cNvSpPr>
          <p:nvPr>
            <p:ph type="body" sz="quarter" idx="19" hasCustomPrompt="1"/>
          </p:nvPr>
        </p:nvSpPr>
        <p:spPr>
          <a:xfrm>
            <a:off x="7679104" y="2391179"/>
            <a:ext cx="4187900" cy="764799"/>
          </a:xfrm>
        </p:spPr>
        <p:txBody>
          <a:bodyPr anchor="ctr">
            <a:normAutofit/>
          </a:bodyPr>
          <a:lstStyle>
            <a:lvl1pPr marL="0" indent="0" algn="l">
              <a:lnSpc>
                <a:spcPct val="70000"/>
              </a:lnSpc>
              <a:buNone/>
              <a:defRPr sz="3000">
                <a:solidFill>
                  <a:schemeClr val="bg1"/>
                </a:solidFill>
                <a:latin typeface="+mj-lt"/>
              </a:defRPr>
            </a:lvl1pPr>
          </a:lstStyle>
          <a:p>
            <a:pPr lvl="0"/>
            <a:r>
              <a:rPr lang="en-US" dirty="0"/>
              <a:t>Subhead</a:t>
            </a:r>
          </a:p>
        </p:txBody>
      </p:sp>
      <p:sp>
        <p:nvSpPr>
          <p:cNvPr id="15" name="Text Placeholder">
            <a:extLst>
              <a:ext uri="{FF2B5EF4-FFF2-40B4-BE49-F238E27FC236}">
                <a16:creationId xmlns:a16="http://schemas.microsoft.com/office/drawing/2014/main" id="{A877C0E9-AC67-8A06-EFD9-3C48FB86AFCA}"/>
              </a:ext>
            </a:extLst>
          </p:cNvPr>
          <p:cNvSpPr>
            <a:spLocks noGrp="1"/>
          </p:cNvSpPr>
          <p:nvPr>
            <p:ph type="body" sz="quarter" idx="20"/>
          </p:nvPr>
        </p:nvSpPr>
        <p:spPr>
          <a:xfrm>
            <a:off x="7677339" y="3166449"/>
            <a:ext cx="4187900" cy="1267660"/>
          </a:xfrm>
        </p:spPr>
        <p:txBody>
          <a:bodyPr>
            <a:normAutofit/>
          </a:bodyPr>
          <a:lstStyle>
            <a:lvl1pPr marL="0" indent="0">
              <a:buNone/>
              <a:defRPr sz="2000">
                <a:solidFill>
                  <a:schemeClr val="bg1"/>
                </a:solidFill>
              </a:defRPr>
            </a:lvl1pPr>
          </a:lstStyle>
          <a:p>
            <a:pPr lvl="0"/>
            <a:r>
              <a:rPr lang="en-US"/>
              <a:t>Click to edit Master text styles</a:t>
            </a:r>
          </a:p>
        </p:txBody>
      </p:sp>
      <p:sp>
        <p:nvSpPr>
          <p:cNvPr id="5" name="Footer background">
            <a:extLst>
              <a:ext uri="{FF2B5EF4-FFF2-40B4-BE49-F238E27FC236}">
                <a16:creationId xmlns:a16="http://schemas.microsoft.com/office/drawing/2014/main" id="{15D7D23A-1232-9173-80E0-A45F3AAD9CC1}"/>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1778697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mage Slide 7">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9FFDD080-4638-6791-3E4F-BA329002E2BF}"/>
              </a:ext>
            </a:extLst>
          </p:cNvPr>
          <p:cNvSpPr>
            <a:spLocks noGrp="1"/>
          </p:cNvSpPr>
          <p:nvPr>
            <p:ph type="body" sz="quarter" idx="19" hasCustomPrompt="1"/>
          </p:nvPr>
        </p:nvSpPr>
        <p:spPr>
          <a:xfrm>
            <a:off x="2248247" y="4070491"/>
            <a:ext cx="7695506" cy="764799"/>
          </a:xfrm>
        </p:spPr>
        <p:txBody>
          <a:bodyPr anchor="ctr">
            <a:normAutofit/>
          </a:bodyPr>
          <a:lstStyle>
            <a:lvl1pPr marL="0" indent="0" algn="ctr">
              <a:lnSpc>
                <a:spcPct val="70000"/>
              </a:lnSpc>
              <a:buNone/>
              <a:defRPr sz="3000">
                <a:solidFill>
                  <a:schemeClr val="bg1"/>
                </a:solidFill>
                <a:latin typeface="+mj-lt"/>
              </a:defRPr>
            </a:lvl1pPr>
          </a:lstStyle>
          <a:p>
            <a:pPr lvl="0"/>
            <a:r>
              <a:rPr lang="en-US" dirty="0"/>
              <a:t>Subhead</a:t>
            </a:r>
          </a:p>
        </p:txBody>
      </p:sp>
      <p:sp>
        <p:nvSpPr>
          <p:cNvPr id="22" name="Text Placeholder">
            <a:extLst>
              <a:ext uri="{FF2B5EF4-FFF2-40B4-BE49-F238E27FC236}">
                <a16:creationId xmlns:a16="http://schemas.microsoft.com/office/drawing/2014/main" id="{3208D36D-11B7-A53D-F8A8-E941F54F2B0D}"/>
              </a:ext>
            </a:extLst>
          </p:cNvPr>
          <p:cNvSpPr>
            <a:spLocks noGrp="1"/>
          </p:cNvSpPr>
          <p:nvPr>
            <p:ph type="body" sz="quarter" idx="20"/>
          </p:nvPr>
        </p:nvSpPr>
        <p:spPr>
          <a:xfrm>
            <a:off x="2248247" y="4980067"/>
            <a:ext cx="7695506" cy="612588"/>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21" name="Department/Unit name Placeholder">
            <a:extLst>
              <a:ext uri="{FF2B5EF4-FFF2-40B4-BE49-F238E27FC236}">
                <a16:creationId xmlns:a16="http://schemas.microsoft.com/office/drawing/2014/main" id="{AB35559D-9B81-15E1-57F6-5A5D9BA4D76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DEPARTMENT/UNIT NAME</a:t>
            </a:r>
          </a:p>
        </p:txBody>
      </p:sp>
      <p:sp>
        <p:nvSpPr>
          <p:cNvPr id="2" name="Slide Number Placeholder 1">
            <a:extLst>
              <a:ext uri="{FF2B5EF4-FFF2-40B4-BE49-F238E27FC236}">
                <a16:creationId xmlns:a16="http://schemas.microsoft.com/office/drawing/2014/main" id="{5F5EEECF-FB5A-EB2A-C6A5-7ACB9EE00D53}"/>
              </a:ext>
              <a:ext uri="{C183D7F6-B498-43B3-948B-1728B52AA6E4}">
                <adec:decorative xmlns:adec="http://schemas.microsoft.com/office/drawing/2017/decorative" val="1"/>
              </a:ext>
            </a:extLst>
          </p:cNvPr>
          <p:cNvSpPr>
            <a:spLocks noGrp="1"/>
          </p:cNvSpPr>
          <p:nvPr>
            <p:ph type="sldNum" sz="quarter" idx="23"/>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30764255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Graph Slide 1">
    <p:spTree>
      <p:nvGrpSpPr>
        <p:cNvPr id="1" name=""/>
        <p:cNvGrpSpPr/>
        <p:nvPr/>
      </p:nvGrpSpPr>
      <p:grpSpPr>
        <a:xfrm>
          <a:off x="0" y="0"/>
          <a:ext cx="0" cy="0"/>
          <a:chOff x="0" y="0"/>
          <a:chExt cx="0" cy="0"/>
        </a:xfrm>
      </p:grpSpPr>
      <p:sp>
        <p:nvSpPr>
          <p:cNvPr id="18" name="Title accent">
            <a:extLst>
              <a:ext uri="{FF2B5EF4-FFF2-40B4-BE49-F238E27FC236}">
                <a16:creationId xmlns:a16="http://schemas.microsoft.com/office/drawing/2014/main" id="{EC828380-4544-4F96-B8A5-DCC905DD2955}"/>
              </a:ext>
              <a:ext uri="{C183D7F6-B498-43B3-948B-1728B52AA6E4}">
                <adec:decorative xmlns:adec="http://schemas.microsoft.com/office/drawing/2017/decorative" val="1"/>
              </a:ext>
            </a:extLst>
          </p:cNvPr>
          <p:cNvSpPr/>
          <p:nvPr userDrawn="1"/>
        </p:nvSpPr>
        <p:spPr>
          <a:xfrm rot="5400000">
            <a:off x="8434" y="823599"/>
            <a:ext cx="1189819" cy="98238"/>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 name="Block I">
            <a:extLst>
              <a:ext uri="{FF2B5EF4-FFF2-40B4-BE49-F238E27FC236}">
                <a16:creationId xmlns:a16="http://schemas.microsoft.com/office/drawing/2014/main" id="{83CCBDC0-B71E-50D9-1AE4-50C357B154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14691" y="277804"/>
            <a:ext cx="516232" cy="745669"/>
          </a:xfrm>
          <a:prstGeom prst="rect">
            <a:avLst/>
          </a:prstGeom>
        </p:spPr>
      </p:pic>
      <p:sp>
        <p:nvSpPr>
          <p:cNvPr id="3" name="Title 1">
            <a:extLst>
              <a:ext uri="{FF2B5EF4-FFF2-40B4-BE49-F238E27FC236}">
                <a16:creationId xmlns:a16="http://schemas.microsoft.com/office/drawing/2014/main" id="{BDA352AF-0D0B-CA5B-F6AB-E8E707C2BCFB}"/>
              </a:ext>
            </a:extLst>
          </p:cNvPr>
          <p:cNvSpPr>
            <a:spLocks noGrp="1"/>
          </p:cNvSpPr>
          <p:nvPr>
            <p:ph type="title" hasCustomPrompt="1"/>
          </p:nvPr>
        </p:nvSpPr>
        <p:spPr>
          <a:xfrm>
            <a:off x="652463" y="276575"/>
            <a:ext cx="10370190" cy="1189820"/>
          </a:xfrm>
        </p:spPr>
        <p:txBody>
          <a:bodyPr>
            <a:normAutofit/>
          </a:bodyPr>
          <a:lstStyle>
            <a:lvl1pPr>
              <a:defRPr sz="3200">
                <a:solidFill>
                  <a:schemeClr val="tx2"/>
                </a:solidFill>
              </a:defRPr>
            </a:lvl1pPr>
          </a:lstStyle>
          <a:p>
            <a:pPr marL="0" marR="0" lvl="0" indent="0" algn="l" defTabSz="914400" rtl="0" eaLnBrk="1" fontAlgn="auto" latinLnBrk="0" hangingPunct="1">
              <a:lnSpc>
                <a:spcPct val="70000"/>
              </a:lnSpc>
              <a:spcBef>
                <a:spcPts val="1000"/>
              </a:spcBef>
              <a:spcAft>
                <a:spcPts val="0"/>
              </a:spcAft>
              <a:buClrTx/>
              <a:buSzTx/>
              <a:buFont typeface="Arial" panose="020B0604020202020204" pitchFamily="34" charset="0"/>
              <a:buNone/>
              <a:tabLst/>
              <a:defRPr/>
            </a:pPr>
            <a:r>
              <a:rPr lang="en-US" dirty="0"/>
              <a:t>Slide Title</a:t>
            </a:r>
          </a:p>
        </p:txBody>
      </p:sp>
      <p:sp>
        <p:nvSpPr>
          <p:cNvPr id="5" name="Chart Placeholder">
            <a:extLst>
              <a:ext uri="{FF2B5EF4-FFF2-40B4-BE49-F238E27FC236}">
                <a16:creationId xmlns:a16="http://schemas.microsoft.com/office/drawing/2014/main" id="{A294C2DE-00CB-57AC-36E4-F1BD262706DC}"/>
              </a:ext>
            </a:extLst>
          </p:cNvPr>
          <p:cNvSpPr>
            <a:spLocks noGrp="1"/>
          </p:cNvSpPr>
          <p:nvPr>
            <p:ph type="chart" sz="quarter" idx="19"/>
          </p:nvPr>
        </p:nvSpPr>
        <p:spPr>
          <a:xfrm>
            <a:off x="1430338" y="1747838"/>
            <a:ext cx="9134475" cy="4360862"/>
          </a:xfrm>
        </p:spPr>
        <p:txBody>
          <a:bodyPr/>
          <a:lstStyle/>
          <a:p>
            <a:r>
              <a:rPr lang="en-US"/>
              <a:t>Click icon to add chart</a:t>
            </a:r>
          </a:p>
        </p:txBody>
      </p:sp>
      <p:sp>
        <p:nvSpPr>
          <p:cNvPr id="2" name="Footer background">
            <a:extLst>
              <a:ext uri="{FF2B5EF4-FFF2-40B4-BE49-F238E27FC236}">
                <a16:creationId xmlns:a16="http://schemas.microsoft.com/office/drawing/2014/main" id="{2CDA5182-C298-A7CD-BECD-28B3EF9F549D}"/>
              </a:ext>
              <a:ext uri="{C183D7F6-B498-43B3-948B-1728B52AA6E4}">
                <adec:decorative xmlns:adec="http://schemas.microsoft.com/office/drawing/2017/decorative" val="1"/>
              </a:ext>
            </a:extLst>
          </p:cNvPr>
          <p:cNvSpPr/>
          <p:nvPr userDrawn="1"/>
        </p:nvSpPr>
        <p:spPr>
          <a:xfrm>
            <a:off x="0" y="6245413"/>
            <a:ext cx="12187066" cy="612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epartment/unit placeholder">
            <a:extLst>
              <a:ext uri="{FF2B5EF4-FFF2-40B4-BE49-F238E27FC236}">
                <a16:creationId xmlns:a16="http://schemas.microsoft.com/office/drawing/2014/main" id="{D04B6268-443E-C233-94CE-19E2240CBFFD}"/>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4" name="Slide Number Placeholder 3">
            <a:extLst>
              <a:ext uri="{FF2B5EF4-FFF2-40B4-BE49-F238E27FC236}">
                <a16:creationId xmlns:a16="http://schemas.microsoft.com/office/drawing/2014/main" id="{2166FCCC-D572-7B04-6D0C-142E9AF1AEAA}"/>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9629472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hank You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FF63E5-FDDB-6B44-048F-EF43D6670AE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3" y="0"/>
            <a:ext cx="12187066" cy="6858000"/>
          </a:xfrm>
          <a:prstGeom prst="rect">
            <a:avLst/>
          </a:prstGeom>
        </p:spPr>
      </p:pic>
      <p:sp>
        <p:nvSpPr>
          <p:cNvPr id="7" name="Title Placeholder">
            <a:extLst>
              <a:ext uri="{FF2B5EF4-FFF2-40B4-BE49-F238E27FC236}">
                <a16:creationId xmlns:a16="http://schemas.microsoft.com/office/drawing/2014/main" id="{33DE6DDB-A415-6C63-7353-2B6BB41D589A}"/>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0" name="Title Underscore">
            <a:extLst>
              <a:ext uri="{FF2B5EF4-FFF2-40B4-BE49-F238E27FC236}">
                <a16:creationId xmlns:a16="http://schemas.microsoft.com/office/drawing/2014/main" id="{EE499929-DC2D-46B3-A28E-229CC329ABAD}"/>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Text Placeholder 1">
            <a:extLst>
              <a:ext uri="{FF2B5EF4-FFF2-40B4-BE49-F238E27FC236}">
                <a16:creationId xmlns:a16="http://schemas.microsoft.com/office/drawing/2014/main" id="{20D3AEAA-8383-5B38-DD49-CF2D2E42B2FD}"/>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lvl="0"/>
            <a:r>
              <a:rPr lang="en-US" dirty="0"/>
              <a:t>Questions/Contact/Information</a:t>
            </a:r>
          </a:p>
        </p:txBody>
      </p:sp>
      <p:sp>
        <p:nvSpPr>
          <p:cNvPr id="11" name="Text Placeholder 2">
            <a:extLst>
              <a:ext uri="{FF2B5EF4-FFF2-40B4-BE49-F238E27FC236}">
                <a16:creationId xmlns:a16="http://schemas.microsoft.com/office/drawing/2014/main" id="{F650F580-D423-6DBC-88B2-B37D4EB87AF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6" name="Department/Unit name Placeholder">
            <a:extLst>
              <a:ext uri="{FF2B5EF4-FFF2-40B4-BE49-F238E27FC236}">
                <a16:creationId xmlns:a16="http://schemas.microsoft.com/office/drawing/2014/main" id="{D09D9943-0FAE-E4DE-E4FE-0B3F8F5513E0}"/>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2" name="Slide Number Placeholder">
            <a:extLst>
              <a:ext uri="{FF2B5EF4-FFF2-40B4-BE49-F238E27FC236}">
                <a16:creationId xmlns:a16="http://schemas.microsoft.com/office/drawing/2014/main" id="{BC285FAE-FC3C-B139-BFE4-13B46455285B}"/>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8643200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hank You Slid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9AC6FB-79B2-8934-E612-EC987EF3231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
        <p:nvSpPr>
          <p:cNvPr id="17" name="Title Placeholder">
            <a:extLst>
              <a:ext uri="{FF2B5EF4-FFF2-40B4-BE49-F238E27FC236}">
                <a16:creationId xmlns:a16="http://schemas.microsoft.com/office/drawing/2014/main" id="{9E07F9AC-4E7E-9623-9170-90BDADFA2A74}"/>
              </a:ext>
            </a:extLst>
          </p:cNvPr>
          <p:cNvSpPr>
            <a:spLocks noGrp="1"/>
          </p:cNvSpPr>
          <p:nvPr>
            <p:ph type="title" hasCustomPrompt="1"/>
          </p:nvPr>
        </p:nvSpPr>
        <p:spPr>
          <a:xfrm>
            <a:off x="1610698" y="823864"/>
            <a:ext cx="8981220" cy="1107047"/>
          </a:xfrm>
        </p:spPr>
        <p:txBody>
          <a:bodyPr>
            <a:normAutofit/>
          </a:bodyPr>
          <a:lstStyle>
            <a:lvl1pPr algn="ctr">
              <a:defRPr sz="6000">
                <a:solidFill>
                  <a:schemeClr val="bg1"/>
                </a:solidFill>
              </a:defRPr>
            </a:lvl1pPr>
          </a:lstStyle>
          <a:p>
            <a:r>
              <a:rPr lang="en-US" dirty="0"/>
              <a:t>Thank You</a:t>
            </a:r>
          </a:p>
        </p:txBody>
      </p:sp>
      <p:sp>
        <p:nvSpPr>
          <p:cNvPr id="12" name="Title Underscore">
            <a:extLst>
              <a:ext uri="{FF2B5EF4-FFF2-40B4-BE49-F238E27FC236}">
                <a16:creationId xmlns:a16="http://schemas.microsoft.com/office/drawing/2014/main" id="{58F4D01E-94DA-4F0B-8E13-618D11B2DCE2}"/>
              </a:ext>
              <a:ext uri="{C183D7F6-B498-43B3-948B-1728B52AA6E4}">
                <adec:decorative xmlns:adec="http://schemas.microsoft.com/office/drawing/2017/decorative" val="1"/>
              </a:ext>
            </a:extLst>
          </p:cNvPr>
          <p:cNvSpPr/>
          <p:nvPr userDrawn="1"/>
        </p:nvSpPr>
        <p:spPr>
          <a:xfrm>
            <a:off x="5455664" y="1930911"/>
            <a:ext cx="1275549" cy="141956"/>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Text Placeholder 1">
            <a:extLst>
              <a:ext uri="{FF2B5EF4-FFF2-40B4-BE49-F238E27FC236}">
                <a16:creationId xmlns:a16="http://schemas.microsoft.com/office/drawing/2014/main" id="{645B5409-DDAC-5BBA-E785-37F723B5630A}"/>
              </a:ext>
            </a:extLst>
          </p:cNvPr>
          <p:cNvSpPr>
            <a:spLocks noGrp="1"/>
          </p:cNvSpPr>
          <p:nvPr>
            <p:ph type="body" sz="quarter" idx="19" hasCustomPrompt="1"/>
          </p:nvPr>
        </p:nvSpPr>
        <p:spPr>
          <a:xfrm>
            <a:off x="1610697" y="2328261"/>
            <a:ext cx="8981219" cy="2201477"/>
          </a:xfrm>
        </p:spPr>
        <p:txBody>
          <a:bodyPr anchor="ctr">
            <a:noAutofit/>
          </a:bodyPr>
          <a:lstStyle>
            <a:lvl1pPr marL="0" indent="0" algn="ctr">
              <a:lnSpc>
                <a:spcPct val="150000"/>
              </a:lnSpc>
              <a:buNone/>
              <a:defRPr sz="3200">
                <a:solidFill>
                  <a:schemeClr val="bg1"/>
                </a:solidFill>
                <a:latin typeface="+mj-lt"/>
              </a:defRPr>
            </a:lvl1p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t>Questions/Contact/Information</a:t>
            </a:r>
          </a:p>
        </p:txBody>
      </p:sp>
      <p:sp>
        <p:nvSpPr>
          <p:cNvPr id="21" name="Text Placeholder 2">
            <a:extLst>
              <a:ext uri="{FF2B5EF4-FFF2-40B4-BE49-F238E27FC236}">
                <a16:creationId xmlns:a16="http://schemas.microsoft.com/office/drawing/2014/main" id="{2982A2E9-6729-F459-2EB4-38593EB1846E}"/>
              </a:ext>
            </a:extLst>
          </p:cNvPr>
          <p:cNvSpPr>
            <a:spLocks noGrp="1"/>
          </p:cNvSpPr>
          <p:nvPr>
            <p:ph type="body" sz="quarter" idx="20"/>
          </p:nvPr>
        </p:nvSpPr>
        <p:spPr>
          <a:xfrm>
            <a:off x="1610697" y="4952165"/>
            <a:ext cx="8981219" cy="796785"/>
          </a:xfrm>
        </p:spPr>
        <p:txBody>
          <a:bodyPr>
            <a:normAutofit/>
          </a:bodyPr>
          <a:lstStyle>
            <a:lvl1pPr marL="0" indent="0" algn="ctr">
              <a:buNone/>
              <a:defRPr sz="2000">
                <a:solidFill>
                  <a:schemeClr val="bg1"/>
                </a:solidFill>
              </a:defRPr>
            </a:lvl1pPr>
          </a:lstStyle>
          <a:p>
            <a:pPr lvl="0"/>
            <a:r>
              <a:rPr lang="en-US"/>
              <a:t>Click to edit Master text styles</a:t>
            </a:r>
          </a:p>
        </p:txBody>
      </p:sp>
      <p:sp>
        <p:nvSpPr>
          <p:cNvPr id="13" name="Department/Unit name Placeholder">
            <a:extLst>
              <a:ext uri="{FF2B5EF4-FFF2-40B4-BE49-F238E27FC236}">
                <a16:creationId xmlns:a16="http://schemas.microsoft.com/office/drawing/2014/main" id="{EC420C19-0C40-EAE2-AA9D-5101B4FF1644}"/>
              </a:ext>
            </a:extLst>
          </p:cNvPr>
          <p:cNvSpPr>
            <a:spLocks noGrp="1"/>
          </p:cNvSpPr>
          <p:nvPr>
            <p:ph type="body" sz="quarter" idx="15" hasCustomPrompt="1"/>
          </p:nvPr>
        </p:nvSpPr>
        <p:spPr>
          <a:xfrm>
            <a:off x="457200" y="6356350"/>
            <a:ext cx="8153400" cy="365125"/>
          </a:xfrm>
        </p:spPr>
        <p:txBody>
          <a:bodyPr anchor="ctr">
            <a:normAutofit/>
          </a:bodyPr>
          <a:lstStyle>
            <a:lvl1pPr marL="0" indent="0" algn="l">
              <a:buNone/>
              <a:defRPr sz="1200">
                <a:solidFill>
                  <a:schemeClr val="bg1"/>
                </a:solidFill>
                <a:latin typeface="+mj-lt"/>
              </a:defRPr>
            </a:lvl1pPr>
          </a:lstStyle>
          <a:p>
            <a:pPr algn="l"/>
            <a:r>
              <a:rPr lang="en-US" sz="1200" dirty="0">
                <a:solidFill>
                  <a:schemeClr val="bg1"/>
                </a:solidFill>
              </a:rPr>
              <a:t>DEPT OF ECE</a:t>
            </a:r>
          </a:p>
        </p:txBody>
      </p:sp>
      <p:sp>
        <p:nvSpPr>
          <p:cNvPr id="6" name="Slide Number Placeholder">
            <a:extLst>
              <a:ext uri="{FF2B5EF4-FFF2-40B4-BE49-F238E27FC236}">
                <a16:creationId xmlns:a16="http://schemas.microsoft.com/office/drawing/2014/main" id="{1DAF599E-70A8-5E76-56CB-CA69217C103F}"/>
              </a:ext>
              <a:ext uri="{C183D7F6-B498-43B3-948B-1728B52AA6E4}">
                <adec:decorative xmlns:adec="http://schemas.microsoft.com/office/drawing/2017/decorative" val="1"/>
              </a:ext>
            </a:extLst>
          </p:cNvPr>
          <p:cNvSpPr>
            <a:spLocks noGrp="1"/>
          </p:cNvSpPr>
          <p:nvPr>
            <p:ph type="sldNum" sz="quarter" idx="10"/>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887641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losing Art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F629A3-552F-E006-13D5-0CE1F4DDF8A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spTree>
    <p:extLst>
      <p:ext uri="{BB962C8B-B14F-4D97-AF65-F5344CB8AC3E}">
        <p14:creationId xmlns:p14="http://schemas.microsoft.com/office/powerpoint/2010/main" val="2036048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losing Art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460F61-2344-C760-857E-55ED7348C7A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Tree>
    <p:extLst>
      <p:ext uri="{BB962C8B-B14F-4D97-AF65-F5344CB8AC3E}">
        <p14:creationId xmlns:p14="http://schemas.microsoft.com/office/powerpoint/2010/main" val="27322106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losing Art 3">
    <p:spTree>
      <p:nvGrpSpPr>
        <p:cNvPr id="1" name=""/>
        <p:cNvGrpSpPr/>
        <p:nvPr/>
      </p:nvGrpSpPr>
      <p:grpSpPr>
        <a:xfrm>
          <a:off x="0" y="0"/>
          <a:ext cx="0" cy="0"/>
          <a:chOff x="0" y="0"/>
          <a:chExt cx="0" cy="0"/>
        </a:xfrm>
      </p:grpSpPr>
      <p:pic>
        <p:nvPicPr>
          <p:cNvPr id="6" name="Background">
            <a:extLst>
              <a:ext uri="{FF2B5EF4-FFF2-40B4-BE49-F238E27FC236}">
                <a16:creationId xmlns:a16="http://schemas.microsoft.com/office/drawing/2014/main" id="{D10096E1-7AA4-3695-82F5-7DAD7028D39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6" y="694"/>
            <a:ext cx="12189533" cy="6856612"/>
          </a:xfrm>
          <a:prstGeom prst="rect">
            <a:avLst/>
          </a:prstGeom>
        </p:spPr>
      </p:pic>
    </p:spTree>
    <p:extLst>
      <p:ext uri="{BB962C8B-B14F-4D97-AF65-F5344CB8AC3E}">
        <p14:creationId xmlns:p14="http://schemas.microsoft.com/office/powerpoint/2010/main" val="30692953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losing Art 4">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01356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57D81-3B52-BA45-29B8-41D9E6884A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9B51C4-8C77-9140-35F9-69730C0B26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902983-78C5-F460-4748-137C8D5BF5E4}"/>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5" name="Footer Placeholder 4">
            <a:extLst>
              <a:ext uri="{FF2B5EF4-FFF2-40B4-BE49-F238E27FC236}">
                <a16:creationId xmlns:a16="http://schemas.microsoft.com/office/drawing/2014/main" id="{D8BB17CF-E16D-5050-0804-5536DDECA4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40F7FC-2E7B-0EBC-ACBB-3C67CFC60BD3}"/>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1828834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Divider 2">
    <p:spTree>
      <p:nvGrpSpPr>
        <p:cNvPr id="1" name=""/>
        <p:cNvGrpSpPr/>
        <p:nvPr/>
      </p:nvGrpSpPr>
      <p:grpSpPr>
        <a:xfrm>
          <a:off x="0" y="0"/>
          <a:ext cx="0" cy="0"/>
          <a:chOff x="0" y="0"/>
          <a:chExt cx="0" cy="0"/>
        </a:xfrm>
      </p:grpSpPr>
      <p:pic>
        <p:nvPicPr>
          <p:cNvPr id="6" name="Background">
            <a:extLst>
              <a:ext uri="{FF2B5EF4-FFF2-40B4-BE49-F238E27FC236}">
                <a16:creationId xmlns:a16="http://schemas.microsoft.com/office/drawing/2014/main" id="{C493BA29-88DB-9209-4439-6C9327AE69C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7" y="277805"/>
            <a:ext cx="12189533" cy="6856612"/>
          </a:xfrm>
          <a:prstGeom prst="rect">
            <a:avLst/>
          </a:prstGeom>
        </p:spPr>
      </p:pic>
      <p:pic>
        <p:nvPicPr>
          <p:cNvPr id="10" name="Block I">
            <a:extLst>
              <a:ext uri="{FF2B5EF4-FFF2-40B4-BE49-F238E27FC236}">
                <a16:creationId xmlns:a16="http://schemas.microsoft.com/office/drawing/2014/main" id="{72E36FC3-13D9-5B7F-F024-ECE203ECE5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7" name="Title Accent">
            <a:extLst>
              <a:ext uri="{FF2B5EF4-FFF2-40B4-BE49-F238E27FC236}">
                <a16:creationId xmlns:a16="http://schemas.microsoft.com/office/drawing/2014/main" id="{70DB334B-58BA-FA46-760E-299BA028B952}"/>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rgbClr val="FF5F0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Title Placeholder">
            <a:extLst>
              <a:ext uri="{FF2B5EF4-FFF2-40B4-BE49-F238E27FC236}">
                <a16:creationId xmlns:a16="http://schemas.microsoft.com/office/drawing/2014/main" id="{9022AEE9-9854-64A4-8425-2C701E7B8A64}"/>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9" name="Subtitle Placeholder">
            <a:extLst>
              <a:ext uri="{FF2B5EF4-FFF2-40B4-BE49-F238E27FC236}">
                <a16:creationId xmlns:a16="http://schemas.microsoft.com/office/drawing/2014/main" id="{06092AA5-D5FE-2CF4-EDF1-CED258F3F20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1A96EBAC-4595-0697-28AB-2D8283139385}"/>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3" name="Slide Number Placeholder">
            <a:extLst>
              <a:ext uri="{FF2B5EF4-FFF2-40B4-BE49-F238E27FC236}">
                <a16:creationId xmlns:a16="http://schemas.microsoft.com/office/drawing/2014/main" id="{B004C974-18EE-90F8-50C2-6B74362B7EB0}"/>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774630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8DD33-F725-4790-56B1-FB6208593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7A26E1-78B9-8D8E-4F12-BC90330DD6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1BF1B9-9D91-D2F7-95F1-ECD70A576FA7}"/>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5" name="Footer Placeholder 4">
            <a:extLst>
              <a:ext uri="{FF2B5EF4-FFF2-40B4-BE49-F238E27FC236}">
                <a16:creationId xmlns:a16="http://schemas.microsoft.com/office/drawing/2014/main" id="{64E879E7-5A5C-690C-C19D-26DE9FA62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4BCAE5-666F-E5A8-2CE6-F47E29873247}"/>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2045094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9D95A-2331-0A30-ADFE-32F6009BC0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933831-B84D-A21A-3E1A-3B88F0C238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03D86F-CCBC-9B36-C35F-78AE583A38FE}"/>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5" name="Footer Placeholder 4">
            <a:extLst>
              <a:ext uri="{FF2B5EF4-FFF2-40B4-BE49-F238E27FC236}">
                <a16:creationId xmlns:a16="http://schemas.microsoft.com/office/drawing/2014/main" id="{843F783A-18F9-39B5-BF93-F09C8852F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F91E62-9397-12DB-0302-DD9F02815449}"/>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34781741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45BE8-E48A-E0A7-A401-188F791C22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4A9974-3701-A834-5A82-467192A501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AF9612-85B0-07A0-E306-2D6A8FD617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544541-86FD-3C6E-863C-820E98C184EE}"/>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6" name="Footer Placeholder 5">
            <a:extLst>
              <a:ext uri="{FF2B5EF4-FFF2-40B4-BE49-F238E27FC236}">
                <a16:creationId xmlns:a16="http://schemas.microsoft.com/office/drawing/2014/main" id="{0A16FD0E-9024-ED66-FFB6-4CAF552D6D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356C79-0118-CE30-73DF-2BC8487CCF93}"/>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41286429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102C-C120-29DF-B127-2005FBD447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B229DC-42B6-2EE5-C17B-89B7EFCA79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047FD-628F-A706-58F8-B7323D50DC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85988B-2B03-590D-F3A9-0002386567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94BBEF-EAD0-5793-F609-95FB35FEA7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411232-15A2-87CD-556B-8A235FC636E9}"/>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8" name="Footer Placeholder 7">
            <a:extLst>
              <a:ext uri="{FF2B5EF4-FFF2-40B4-BE49-F238E27FC236}">
                <a16:creationId xmlns:a16="http://schemas.microsoft.com/office/drawing/2014/main" id="{292B9147-AF66-6FA1-0EB5-F94D0E5EE9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B6BE29-0BBA-EBE3-CB8B-75953D18AB9F}"/>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42326054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4F2DE-EB51-9C90-D8A7-7EEC6AD425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FC4135-4D26-5004-F398-48148A7ADC77}"/>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4" name="Footer Placeholder 3">
            <a:extLst>
              <a:ext uri="{FF2B5EF4-FFF2-40B4-BE49-F238E27FC236}">
                <a16:creationId xmlns:a16="http://schemas.microsoft.com/office/drawing/2014/main" id="{1707F2A0-4B91-02F8-553C-23EF74DF3D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84D42E-EE39-C231-9B67-9E337FF43029}"/>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18322378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208A9A-E685-96C0-3812-F8D6B92EA20F}"/>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3" name="Footer Placeholder 2">
            <a:extLst>
              <a:ext uri="{FF2B5EF4-FFF2-40B4-BE49-F238E27FC236}">
                <a16:creationId xmlns:a16="http://schemas.microsoft.com/office/drawing/2014/main" id="{32714B44-88BE-DC58-D363-26CA3A2D31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B2CFB9-5BD6-3CC0-6203-E2ECC05C1D2E}"/>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23764652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699A7-5583-BB1F-7971-962A5A438C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96F45C-2A8F-AEEB-0F74-DC390395A6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4F60A7-298A-7F20-8C9D-3CEE15A002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DC7FD4-42B9-F0BA-6168-50F76B173816}"/>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6" name="Footer Placeholder 5">
            <a:extLst>
              <a:ext uri="{FF2B5EF4-FFF2-40B4-BE49-F238E27FC236}">
                <a16:creationId xmlns:a16="http://schemas.microsoft.com/office/drawing/2014/main" id="{79BC47EF-639F-AA36-1A99-9CAD5FADC1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48F217-16F1-AA39-B554-1A34D3A149F1}"/>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39644105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18A86-944E-535F-1743-AA0113418D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73EE24-EF79-AE2C-D2C7-0AA7DF1FF6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20E61C-2835-8BD8-F458-7813F74D2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90EBE9-4A48-371A-5188-76F1D585B86D}"/>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6" name="Footer Placeholder 5">
            <a:extLst>
              <a:ext uri="{FF2B5EF4-FFF2-40B4-BE49-F238E27FC236}">
                <a16:creationId xmlns:a16="http://schemas.microsoft.com/office/drawing/2014/main" id="{1C7B4849-1A7E-9F5C-08E3-DB5338F038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B876D8-1DE3-85BB-4BC6-FF1F16093A95}"/>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39174113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01BE5-C2FB-B2E2-8C72-F7B92E4B43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1D1181-CFE1-76B3-C704-C24998EE3F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A77944-65F5-3C42-4057-138916D973EA}"/>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5" name="Footer Placeholder 4">
            <a:extLst>
              <a:ext uri="{FF2B5EF4-FFF2-40B4-BE49-F238E27FC236}">
                <a16:creationId xmlns:a16="http://schemas.microsoft.com/office/drawing/2014/main" id="{CB693A73-9647-DD3D-F106-BA0473EB10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577E59-A0C1-05E5-DCDC-74704483C7FB}"/>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26149286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E23BCB-DFC3-B8F5-3212-CD7936E882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CA346D-EE1B-9827-3221-EC1121BD3E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8D4BFD-2CDF-CCF9-D349-8A547D3B90DD}"/>
              </a:ext>
            </a:extLst>
          </p:cNvPr>
          <p:cNvSpPr>
            <a:spLocks noGrp="1"/>
          </p:cNvSpPr>
          <p:nvPr>
            <p:ph type="dt" sz="half" idx="10"/>
          </p:nvPr>
        </p:nvSpPr>
        <p:spPr/>
        <p:txBody>
          <a:bodyPr/>
          <a:lstStyle/>
          <a:p>
            <a:fld id="{E0280148-D780-A14E-BC81-A7120D1A347A}" type="datetimeFigureOut">
              <a:rPr lang="en-US" smtClean="0"/>
              <a:t>9/7/26</a:t>
            </a:fld>
            <a:endParaRPr lang="en-US"/>
          </a:p>
        </p:txBody>
      </p:sp>
      <p:sp>
        <p:nvSpPr>
          <p:cNvPr id="5" name="Footer Placeholder 4">
            <a:extLst>
              <a:ext uri="{FF2B5EF4-FFF2-40B4-BE49-F238E27FC236}">
                <a16:creationId xmlns:a16="http://schemas.microsoft.com/office/drawing/2014/main" id="{A24D5FC4-F824-1751-8D3B-3AB0D1BEE4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4B6A5-D74D-EBA1-B5F6-FF4AFFBBADEA}"/>
              </a:ext>
            </a:extLst>
          </p:cNvPr>
          <p:cNvSpPr>
            <a:spLocks noGrp="1"/>
          </p:cNvSpPr>
          <p:nvPr>
            <p:ph type="sldNum" sz="quarter" idx="12"/>
          </p:nvPr>
        </p:nvSpPr>
        <p:spPr/>
        <p:txBody>
          <a:bodyPr/>
          <a:lstStyle/>
          <a:p>
            <a:fld id="{658C2362-9AE0-CF45-80F7-EB47E004410D}" type="slidenum">
              <a:rPr lang="en-US" smtClean="0"/>
              <a:t>‹#›</a:t>
            </a:fld>
            <a:endParaRPr lang="en-US"/>
          </a:p>
        </p:txBody>
      </p:sp>
    </p:spTree>
    <p:extLst>
      <p:ext uri="{BB962C8B-B14F-4D97-AF65-F5344CB8AC3E}">
        <p14:creationId xmlns:p14="http://schemas.microsoft.com/office/powerpoint/2010/main" val="2699023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3">
    <p:spTree>
      <p:nvGrpSpPr>
        <p:cNvPr id="1" name=""/>
        <p:cNvGrpSpPr/>
        <p:nvPr/>
      </p:nvGrpSpPr>
      <p:grpSpPr>
        <a:xfrm>
          <a:off x="0" y="0"/>
          <a:ext cx="0" cy="0"/>
          <a:chOff x="0" y="0"/>
          <a:chExt cx="0" cy="0"/>
        </a:xfrm>
      </p:grpSpPr>
      <p:pic>
        <p:nvPicPr>
          <p:cNvPr id="8" name="Background">
            <a:extLst>
              <a:ext uri="{FF2B5EF4-FFF2-40B4-BE49-F238E27FC236}">
                <a16:creationId xmlns:a16="http://schemas.microsoft.com/office/drawing/2014/main" id="{4E2EB510-CA6D-090B-7475-EB8A202EE1A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6" y="694"/>
            <a:ext cx="12189532" cy="6856612"/>
          </a:xfrm>
          <a:prstGeom prst="rect">
            <a:avLst/>
          </a:prstGeom>
        </p:spPr>
      </p:pic>
      <p:pic>
        <p:nvPicPr>
          <p:cNvPr id="10" name="Block I">
            <a:extLst>
              <a:ext uri="{FF2B5EF4-FFF2-40B4-BE49-F238E27FC236}">
                <a16:creationId xmlns:a16="http://schemas.microsoft.com/office/drawing/2014/main" id="{68FCE613-86B1-45E6-BB32-58EB7FA4BA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098275" y="279019"/>
            <a:ext cx="528575" cy="762367"/>
          </a:xfrm>
          <a:prstGeom prst="rect">
            <a:avLst/>
          </a:prstGeom>
        </p:spPr>
      </p:pic>
      <p:sp>
        <p:nvSpPr>
          <p:cNvPr id="5" name="Title accent">
            <a:extLst>
              <a:ext uri="{FF2B5EF4-FFF2-40B4-BE49-F238E27FC236}">
                <a16:creationId xmlns:a16="http://schemas.microsoft.com/office/drawing/2014/main" id="{9D88B7D3-8E4C-8BC3-801C-DEA164218AD9}"/>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 name="Title Placeholder">
            <a:extLst>
              <a:ext uri="{FF2B5EF4-FFF2-40B4-BE49-F238E27FC236}">
                <a16:creationId xmlns:a16="http://schemas.microsoft.com/office/drawing/2014/main" id="{DB230F21-1FBA-D776-0144-95076DA261C2}"/>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7" name="Subtitle Placeholder">
            <a:extLst>
              <a:ext uri="{FF2B5EF4-FFF2-40B4-BE49-F238E27FC236}">
                <a16:creationId xmlns:a16="http://schemas.microsoft.com/office/drawing/2014/main" id="{1BA84641-52D3-F667-A202-043557B06E8C}"/>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3" name="Department/Unit name Placeholder">
            <a:extLst>
              <a:ext uri="{FF2B5EF4-FFF2-40B4-BE49-F238E27FC236}">
                <a16:creationId xmlns:a16="http://schemas.microsoft.com/office/drawing/2014/main" id="{734D93D2-3734-2540-A03F-C47C6DD21233}"/>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3" name="Slide Number Placeholder">
            <a:extLst>
              <a:ext uri="{FF2B5EF4-FFF2-40B4-BE49-F238E27FC236}">
                <a16:creationId xmlns:a16="http://schemas.microsoft.com/office/drawing/2014/main" id="{45E21822-BD18-9D54-B62B-8E5D54BCF3BE}"/>
              </a:ext>
              <a:ext uri="{C183D7F6-B498-43B3-948B-1728B52AA6E4}">
                <adec:decorative xmlns:adec="http://schemas.microsoft.com/office/drawing/2017/decorative" val="1"/>
              </a:ext>
            </a:extLst>
          </p:cNvPr>
          <p:cNvSpPr>
            <a:spLocks noGrp="1"/>
          </p:cNvSpPr>
          <p:nvPr>
            <p:ph type="sldNum" sz="quarter" idx="17"/>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753167067"/>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Divider 4">
    <p:spTree>
      <p:nvGrpSpPr>
        <p:cNvPr id="1" name=""/>
        <p:cNvGrpSpPr/>
        <p:nvPr/>
      </p:nvGrpSpPr>
      <p:grpSpPr>
        <a:xfrm>
          <a:off x="0" y="0"/>
          <a:ext cx="0" cy="0"/>
          <a:chOff x="0" y="0"/>
          <a:chExt cx="0" cy="0"/>
        </a:xfrm>
      </p:grpSpPr>
      <p:pic>
        <p:nvPicPr>
          <p:cNvPr id="3" name="Background">
            <a:extLst>
              <a:ext uri="{FF2B5EF4-FFF2-40B4-BE49-F238E27FC236}">
                <a16:creationId xmlns:a16="http://schemas.microsoft.com/office/drawing/2014/main" id="{2F9A8B31-E9F1-E958-5770-0E4DC6EC1F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Block I">
            <a:extLst>
              <a:ext uri="{FF2B5EF4-FFF2-40B4-BE49-F238E27FC236}">
                <a16:creationId xmlns:a16="http://schemas.microsoft.com/office/drawing/2014/main" id="{372EC9F4-B30C-7841-50F3-CAE581C4AC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6" name="Title Accent">
            <a:extLst>
              <a:ext uri="{FF2B5EF4-FFF2-40B4-BE49-F238E27FC236}">
                <a16:creationId xmlns:a16="http://schemas.microsoft.com/office/drawing/2014/main" id="{7F62A38B-0BBB-7A39-BE3D-4B696AE8F248}"/>
              </a:ext>
              <a:ext uri="{C183D7F6-B498-43B3-948B-1728B52AA6E4}">
                <adec:decorative xmlns:adec="http://schemas.microsoft.com/office/drawing/2017/decorative" val="1"/>
              </a:ext>
            </a:extLst>
          </p:cNvPr>
          <p:cNvSpPr/>
          <p:nvPr/>
        </p:nvSpPr>
        <p:spPr>
          <a:xfrm>
            <a:off x="1390650" y="1832610"/>
            <a:ext cx="95250" cy="3192780"/>
          </a:xfrm>
          <a:prstGeom prst="rect">
            <a:avLst/>
          </a:prstGeom>
          <a:solidFill>
            <a:srgbClr val="FF5F0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itle Placeholder">
            <a:extLst>
              <a:ext uri="{FF2B5EF4-FFF2-40B4-BE49-F238E27FC236}">
                <a16:creationId xmlns:a16="http://schemas.microsoft.com/office/drawing/2014/main" id="{C8C38F5E-9BC0-719F-02FF-D9B0010B4E12}"/>
              </a:ext>
            </a:extLst>
          </p:cNvPr>
          <p:cNvSpPr>
            <a:spLocks noGrp="1"/>
          </p:cNvSpPr>
          <p:nvPr>
            <p:ph type="title" hasCustomPrompt="1"/>
          </p:nvPr>
        </p:nvSpPr>
        <p:spPr>
          <a:xfrm>
            <a:off x="1627542" y="1832610"/>
            <a:ext cx="9470733" cy="1325563"/>
          </a:xfrm>
        </p:spPr>
        <p:txBody>
          <a:bodyPr>
            <a:normAutofit/>
          </a:bodyPr>
          <a:lstStyle>
            <a:lvl1pPr>
              <a:defRPr sz="8000">
                <a:solidFill>
                  <a:schemeClr val="bg1"/>
                </a:solidFill>
              </a:defRPr>
            </a:lvl1pPr>
          </a:lstStyle>
          <a:p>
            <a:r>
              <a:rPr lang="en-US" dirty="0"/>
              <a:t>HEADING</a:t>
            </a:r>
          </a:p>
        </p:txBody>
      </p:sp>
      <p:sp>
        <p:nvSpPr>
          <p:cNvPr id="8" name="Subtitle Placeholder">
            <a:extLst>
              <a:ext uri="{FF2B5EF4-FFF2-40B4-BE49-F238E27FC236}">
                <a16:creationId xmlns:a16="http://schemas.microsoft.com/office/drawing/2014/main" id="{93DA8837-8538-EC91-4522-8F7D0204BE34}"/>
              </a:ext>
            </a:extLst>
          </p:cNvPr>
          <p:cNvSpPr>
            <a:spLocks noGrp="1"/>
          </p:cNvSpPr>
          <p:nvPr>
            <p:ph type="body" sz="quarter" idx="12"/>
          </p:nvPr>
        </p:nvSpPr>
        <p:spPr>
          <a:xfrm>
            <a:off x="1627542" y="3603292"/>
            <a:ext cx="9470733" cy="1422098"/>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Department/Unit name Placeholder">
            <a:extLst>
              <a:ext uri="{FF2B5EF4-FFF2-40B4-BE49-F238E27FC236}">
                <a16:creationId xmlns:a16="http://schemas.microsoft.com/office/drawing/2014/main" id="{C3874A56-F068-73F4-0F8E-2728FC25B40F}"/>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2" name="Slide Number Placeholder">
            <a:extLst>
              <a:ext uri="{FF2B5EF4-FFF2-40B4-BE49-F238E27FC236}">
                <a16:creationId xmlns:a16="http://schemas.microsoft.com/office/drawing/2014/main" id="{FD4F4EDB-DDC3-8969-B1D8-C97542C1EFDC}"/>
              </a:ext>
              <a:ext uri="{C183D7F6-B498-43B3-948B-1728B52AA6E4}">
                <adec:decorative xmlns:adec="http://schemas.microsoft.com/office/drawing/2017/decorative" val="1"/>
              </a:ext>
            </a:extLst>
          </p:cNvPr>
          <p:cNvSpPr>
            <a:spLocks noGrp="1"/>
          </p:cNvSpPr>
          <p:nvPr>
            <p:ph type="sldNum" sz="quarter" idx="16"/>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1642325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ransition Slid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B2C5E3-2C50-D5D2-E1FB-085CFA8C046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5"/>
            <a:ext cx="12192000" cy="6854430"/>
          </a:xfrm>
          <a:prstGeom prst="rect">
            <a:avLst/>
          </a:prstGeom>
        </p:spPr>
      </p:pic>
      <p:pic>
        <p:nvPicPr>
          <p:cNvPr id="5" name="Block I">
            <a:extLst>
              <a:ext uri="{FF2B5EF4-FFF2-40B4-BE49-F238E27FC236}">
                <a16:creationId xmlns:a16="http://schemas.microsoft.com/office/drawing/2014/main" id="{B6F3FFB3-15FF-5FEF-255A-ED6AEE9D57D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04605" y="277805"/>
            <a:ext cx="529474" cy="764795"/>
          </a:xfrm>
          <a:prstGeom prst="rect">
            <a:avLst/>
          </a:prstGeom>
        </p:spPr>
      </p:pic>
      <p:sp>
        <p:nvSpPr>
          <p:cNvPr id="15" name="Title underscore">
            <a:extLst>
              <a:ext uri="{FF2B5EF4-FFF2-40B4-BE49-F238E27FC236}">
                <a16:creationId xmlns:a16="http://schemas.microsoft.com/office/drawing/2014/main" id="{73C213B8-2261-4AAB-8CED-8BDC7849CB49}"/>
              </a:ext>
              <a:ext uri="{C183D7F6-B498-43B3-948B-1728B52AA6E4}">
                <adec:decorative xmlns:adec="http://schemas.microsoft.com/office/drawing/2017/decorative" val="1"/>
              </a:ext>
            </a:extLst>
          </p:cNvPr>
          <p:cNvSpPr/>
          <p:nvPr/>
        </p:nvSpPr>
        <p:spPr>
          <a:xfrm>
            <a:off x="5455664" y="4159281"/>
            <a:ext cx="1275549" cy="141956"/>
          </a:xfrm>
          <a:prstGeom prst="rect">
            <a:avLst/>
          </a:prstGeom>
          <a:solidFill>
            <a:srgbClr val="FF5F0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Title Placeholder">
            <a:extLst>
              <a:ext uri="{FF2B5EF4-FFF2-40B4-BE49-F238E27FC236}">
                <a16:creationId xmlns:a16="http://schemas.microsoft.com/office/drawing/2014/main" id="{F7E785B2-7E34-E0D4-0458-2031C02479F1}"/>
              </a:ext>
            </a:extLst>
          </p:cNvPr>
          <p:cNvSpPr>
            <a:spLocks noGrp="1"/>
          </p:cNvSpPr>
          <p:nvPr>
            <p:ph type="title" hasCustomPrompt="1"/>
          </p:nvPr>
        </p:nvSpPr>
        <p:spPr>
          <a:xfrm>
            <a:off x="838200" y="2687996"/>
            <a:ext cx="10515600" cy="1325563"/>
          </a:xfrm>
        </p:spPr>
        <p:txBody>
          <a:bodyPr/>
          <a:lstStyle>
            <a:lvl1pPr algn="ctr">
              <a:defRPr sz="6000">
                <a:solidFill>
                  <a:schemeClr val="bg1"/>
                </a:solidFill>
              </a:defRPr>
            </a:lvl1pPr>
          </a:lstStyle>
          <a:p>
            <a:r>
              <a:rPr lang="en-US" dirty="0"/>
              <a:t>Heading</a:t>
            </a:r>
          </a:p>
        </p:txBody>
      </p:sp>
      <p:sp>
        <p:nvSpPr>
          <p:cNvPr id="14" name="Department/Unit name Placeholder">
            <a:extLst>
              <a:ext uri="{FF2B5EF4-FFF2-40B4-BE49-F238E27FC236}">
                <a16:creationId xmlns:a16="http://schemas.microsoft.com/office/drawing/2014/main" id="{43F3769A-076E-8C78-317D-5BCB57976EF4}"/>
              </a:ext>
            </a:extLst>
          </p:cNvPr>
          <p:cNvSpPr>
            <a:spLocks noGrp="1"/>
          </p:cNvSpPr>
          <p:nvPr>
            <p:ph type="body" sz="quarter" idx="15" hasCustomPrompt="1"/>
          </p:nvPr>
        </p:nvSpPr>
        <p:spPr>
          <a:xfrm>
            <a:off x="457200" y="6356350"/>
            <a:ext cx="8153400" cy="365125"/>
          </a:xfrm>
        </p:spPr>
        <p:txBody>
          <a:bodyPr anchor="ctr">
            <a:normAutofit/>
          </a:bodyPr>
          <a:lstStyle>
            <a:lvl1pPr marL="0" indent="0">
              <a:buNone/>
              <a:defRPr sz="1200">
                <a:solidFill>
                  <a:schemeClr val="bg1"/>
                </a:solidFill>
                <a:latin typeface="+mj-lt"/>
              </a:defRPr>
            </a:lvl1pPr>
          </a:lstStyle>
          <a:p>
            <a:pPr lvl="0"/>
            <a:r>
              <a:rPr lang="en-US" dirty="0"/>
              <a:t>DEPT OF ECE</a:t>
            </a:r>
          </a:p>
        </p:txBody>
      </p:sp>
      <p:sp>
        <p:nvSpPr>
          <p:cNvPr id="10" name="Slide Number Placeholder">
            <a:extLst>
              <a:ext uri="{FF2B5EF4-FFF2-40B4-BE49-F238E27FC236}">
                <a16:creationId xmlns:a16="http://schemas.microsoft.com/office/drawing/2014/main" id="{576D1151-1586-A4CD-17CD-700A8ECAB741}"/>
              </a:ext>
              <a:ext uri="{C183D7F6-B498-43B3-948B-1728B52AA6E4}">
                <adec:decorative xmlns:adec="http://schemas.microsoft.com/office/drawing/2017/decorative" val="1"/>
              </a:ext>
            </a:extLst>
          </p:cNvPr>
          <p:cNvSpPr>
            <a:spLocks noGrp="1"/>
          </p:cNvSpPr>
          <p:nvPr>
            <p:ph type="sldNum" sz="quarter" idx="11"/>
          </p:nvPr>
        </p:nvSpPr>
        <p:spPr/>
        <p:txBody>
          <a:body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32436550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2.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08955-08BB-4699-BDD8-1E3D7EEFD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4">
            <a:extLst>
              <a:ext uri="{FF2B5EF4-FFF2-40B4-BE49-F238E27FC236}">
                <a16:creationId xmlns:a16="http://schemas.microsoft.com/office/drawing/2014/main" id="{AA3B2E1F-8BE8-6F6E-A1F6-527F51B3D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EB605B6C-A108-B529-76C2-7C90E4E90D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mj-lt"/>
              </a:defRPr>
            </a:lvl1pPr>
          </a:lstStyle>
          <a:p>
            <a:fld id="{86134D44-37F0-44A1-8A08-E9432A030C07}" type="slidenum">
              <a:rPr lang="en-US" smtClean="0"/>
              <a:pPr/>
              <a:t>‹#›</a:t>
            </a:fld>
            <a:endParaRPr lang="en-US" dirty="0"/>
          </a:p>
        </p:txBody>
      </p:sp>
    </p:spTree>
    <p:extLst>
      <p:ext uri="{BB962C8B-B14F-4D97-AF65-F5344CB8AC3E}">
        <p14:creationId xmlns:p14="http://schemas.microsoft.com/office/powerpoint/2010/main" val="265319918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 id="2147483649" r:id="rId32"/>
    <p:sldLayoutId id="2147483660" r:id="rId33"/>
    <p:sldLayoutId id="2147483661" r:id="rId34"/>
    <p:sldLayoutId id="2147483662" r:id="rId35"/>
    <p:sldLayoutId id="2147483650" r:id="rId36"/>
    <p:sldLayoutId id="2147483663" r:id="rId37"/>
    <p:sldLayoutId id="2147483665" r:id="rId38"/>
    <p:sldLayoutId id="2147483651" r:id="rId39"/>
    <p:sldLayoutId id="2147483666" r:id="rId40"/>
    <p:sldLayoutId id="2147483671" r:id="rId41"/>
    <p:sldLayoutId id="2147483652" r:id="rId42"/>
    <p:sldLayoutId id="2147483670" r:id="rId43"/>
    <p:sldLayoutId id="2147483653" r:id="rId44"/>
    <p:sldLayoutId id="2147483672" r:id="rId45"/>
    <p:sldLayoutId id="2147483673" r:id="rId46"/>
    <p:sldLayoutId id="2147483675" r:id="rId47"/>
    <p:sldLayoutId id="2147483676" r:id="rId48"/>
    <p:sldLayoutId id="2147483677" r:id="rId49"/>
    <p:sldLayoutId id="2147483678" r:id="rId50"/>
    <p:sldLayoutId id="2147483679" r:id="rId51"/>
    <p:sldLayoutId id="2147483680" r:id="rId52"/>
    <p:sldLayoutId id="2147483655" r:id="rId53"/>
    <p:sldLayoutId id="2147483654" r:id="rId54"/>
    <p:sldLayoutId id="2147483656" r:id="rId55"/>
    <p:sldLayoutId id="2147483657" r:id="rId56"/>
    <p:sldLayoutId id="2147483667" r:id="rId57"/>
    <p:sldLayoutId id="2147483668" r:id="rId58"/>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7C52DD-9E9A-E051-5C6F-12A5554402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4B248A-2102-4B24-CF37-A2E8F3D3DD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614E7C-4082-BCCA-1370-9F5E53CDED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280148-D780-A14E-BC81-A7120D1A347A}" type="datetimeFigureOut">
              <a:rPr lang="en-US" smtClean="0"/>
              <a:t>9/6/26</a:t>
            </a:fld>
            <a:endParaRPr lang="en-US"/>
          </a:p>
        </p:txBody>
      </p:sp>
      <p:sp>
        <p:nvSpPr>
          <p:cNvPr id="5" name="Footer Placeholder 4">
            <a:extLst>
              <a:ext uri="{FF2B5EF4-FFF2-40B4-BE49-F238E27FC236}">
                <a16:creationId xmlns:a16="http://schemas.microsoft.com/office/drawing/2014/main" id="{DDD1CACE-BDBF-E6BD-2A9F-67742FA38A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404210A-94E8-9F51-FE22-C4F736C1DA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8C2362-9AE0-CF45-80F7-EB47E004410D}" type="slidenum">
              <a:rPr lang="en-US" smtClean="0"/>
              <a:t>‹#›</a:t>
            </a:fld>
            <a:endParaRPr lang="en-US"/>
          </a:p>
        </p:txBody>
      </p:sp>
    </p:spTree>
    <p:extLst>
      <p:ext uri="{BB962C8B-B14F-4D97-AF65-F5344CB8AC3E}">
        <p14:creationId xmlns:p14="http://schemas.microsoft.com/office/powerpoint/2010/main" val="341695974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Word_Document.docx"/><Relationship Id="rId1" Type="http://schemas.openxmlformats.org/officeDocument/2006/relationships/slideLayout" Target="../slideLayouts/slideLayout30.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package" Target="../embeddings/Microsoft_Word_Document1.docx"/></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0.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30.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0.xml"/><Relationship Id="rId5" Type="http://schemas.openxmlformats.org/officeDocument/2006/relationships/image" Target="../media/image26.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Layout" Target="../slideLayouts/slideLayout30.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38760-60D9-E744-35E8-1A866B26A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EBEA9-6943-0E00-FAE8-C916174FF481}"/>
              </a:ext>
            </a:extLst>
          </p:cNvPr>
          <p:cNvSpPr>
            <a:spLocks noGrp="1"/>
          </p:cNvSpPr>
          <p:nvPr>
            <p:ph type="title"/>
          </p:nvPr>
        </p:nvSpPr>
        <p:spPr/>
        <p:txBody>
          <a:bodyPr>
            <a:normAutofit fontScale="90000"/>
          </a:bodyPr>
          <a:lstStyle/>
          <a:p>
            <a:r>
              <a:rPr lang="en-US" dirty="0"/>
              <a:t>Combinatorial Models</a:t>
            </a:r>
          </a:p>
        </p:txBody>
      </p:sp>
      <p:sp>
        <p:nvSpPr>
          <p:cNvPr id="3" name="Slide Number Placeholder 2">
            <a:extLst>
              <a:ext uri="{FF2B5EF4-FFF2-40B4-BE49-F238E27FC236}">
                <a16:creationId xmlns:a16="http://schemas.microsoft.com/office/drawing/2014/main" id="{5AFE0D96-07D6-FBBE-EBFB-21E429212156}"/>
              </a:ext>
            </a:extLst>
          </p:cNvPr>
          <p:cNvSpPr>
            <a:spLocks noGrp="1"/>
          </p:cNvSpPr>
          <p:nvPr>
            <p:ph type="sldNum" sz="quarter" idx="17"/>
          </p:nvPr>
        </p:nvSpPr>
        <p:spPr/>
        <p:txBody>
          <a:bodyPr/>
          <a:lstStyle/>
          <a:p>
            <a:fld id="{86134D44-37F0-44A1-8A08-E9432A030C07}" type="slidenum">
              <a:rPr lang="en-US" smtClean="0"/>
              <a:pPr/>
              <a:t>1</a:t>
            </a:fld>
            <a:endParaRPr lang="en-US" dirty="0"/>
          </a:p>
        </p:txBody>
      </p:sp>
    </p:spTree>
    <p:extLst>
      <p:ext uri="{BB962C8B-B14F-4D97-AF65-F5344CB8AC3E}">
        <p14:creationId xmlns:p14="http://schemas.microsoft.com/office/powerpoint/2010/main" val="265157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09915-90E1-0E49-2C71-490B45B410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61ADB-B529-46D3-ECEC-076782CD9CFB}"/>
              </a:ext>
            </a:extLst>
          </p:cNvPr>
          <p:cNvSpPr>
            <a:spLocks noGrp="1"/>
          </p:cNvSpPr>
          <p:nvPr>
            <p:ph type="title"/>
          </p:nvPr>
        </p:nvSpPr>
        <p:spPr/>
        <p:txBody>
          <a:bodyPr/>
          <a:lstStyle/>
          <a:p>
            <a:r>
              <a:rPr lang="en-US" dirty="0"/>
              <a:t>Component Building Blocks</a:t>
            </a:r>
          </a:p>
        </p:txBody>
      </p:sp>
      <p:sp>
        <p:nvSpPr>
          <p:cNvPr id="5" name="Slide Number Placeholder 4">
            <a:extLst>
              <a:ext uri="{FF2B5EF4-FFF2-40B4-BE49-F238E27FC236}">
                <a16:creationId xmlns:a16="http://schemas.microsoft.com/office/drawing/2014/main" id="{AB6616A7-0AC5-63F2-36E7-D1A619ADB674}"/>
              </a:ext>
            </a:extLst>
          </p:cNvPr>
          <p:cNvSpPr>
            <a:spLocks noGrp="1"/>
          </p:cNvSpPr>
          <p:nvPr>
            <p:ph type="sldNum" sz="quarter" idx="17"/>
          </p:nvPr>
        </p:nvSpPr>
        <p:spPr/>
        <p:txBody>
          <a:bodyPr/>
          <a:lstStyle/>
          <a:p>
            <a:fld id="{86134D44-37F0-44A1-8A08-E9432A030C07}" type="slidenum">
              <a:rPr lang="en-US" smtClean="0"/>
              <a:pPr/>
              <a:t>10</a:t>
            </a:fld>
            <a:endParaRPr lang="en-US" dirty="0"/>
          </a:p>
        </p:txBody>
      </p:sp>
      <mc:AlternateContent xmlns:mc="http://schemas.openxmlformats.org/markup-compatibility/2006" xmlns:a14="http://schemas.microsoft.com/office/drawing/2010/main">
        <mc:Choice Requires="a14">
          <p:sp>
            <p:nvSpPr>
              <p:cNvPr id="77" name="Text Placeholder 2">
                <a:extLst>
                  <a:ext uri="{FF2B5EF4-FFF2-40B4-BE49-F238E27FC236}">
                    <a16:creationId xmlns:a16="http://schemas.microsoft.com/office/drawing/2014/main" id="{B832A230-E5D8-A086-5647-8B436244E0B5}"/>
                  </a:ext>
                </a:extLst>
              </p:cNvPr>
              <p:cNvSpPr>
                <a:spLocks noGrp="1"/>
              </p:cNvSpPr>
              <p:nvPr>
                <p:ph type="body" sz="quarter" idx="20"/>
              </p:nvPr>
            </p:nvSpPr>
            <p:spPr>
              <a:xfrm>
                <a:off x="393610" y="1202110"/>
                <a:ext cx="11504100" cy="5030524"/>
              </a:xfrm>
            </p:spPr>
            <p:txBody>
              <a:bodyPr>
                <a:normAutofit/>
              </a:bodyPr>
              <a:lstStyle/>
              <a:p>
                <a:r>
                  <a:rPr lang="en-US" altLang="en-US" dirty="0">
                    <a:ea typeface="ＭＳ Ｐゴシック" panose="020B0600070205080204" pitchFamily="34" charset="-128"/>
                  </a:rPr>
                  <a:t>Complex systems can be analyzed hierarchically.</a:t>
                </a:r>
              </a:p>
              <a:p>
                <a:r>
                  <a:rPr lang="en-US" altLang="en-US" dirty="0">
                    <a:ea typeface="ＭＳ Ｐゴシック" panose="020B0600070205080204" pitchFamily="34" charset="-128"/>
                  </a:rPr>
                  <a:t>Example: A computer fails if both power supplies fail or both memories fail or the CPU fails.</a:t>
                </a:r>
              </a:p>
              <a:p>
                <a:r>
                  <a:rPr lang="en-US" altLang="en-US" dirty="0">
                    <a:ea typeface="ＭＳ Ｐゴシック" panose="020B0600070205080204" pitchFamily="34" charset="-128"/>
                  </a:rPr>
                  <a:t>System problem is one of a minimum : the system fails when the first of three subsystems fails…proper formulation is</a:t>
                </a:r>
              </a:p>
              <a:p>
                <a:pPr lvl="1"/>
                <a:r>
                  <a:rPr lang="en-US" altLang="en-US" sz="2000" dirty="0">
                    <a:solidFill>
                      <a:srgbClr val="006600"/>
                    </a:solidFill>
                    <a:ea typeface="ＭＳ Ｐゴシック" panose="020B0600070205080204" pitchFamily="34" charset="-128"/>
                  </a:rPr>
                  <a:t>Power supply subsystem</a:t>
                </a:r>
                <a:r>
                  <a:rPr lang="en-US" altLang="en-US" sz="2000" dirty="0">
                    <a:ea typeface="ＭＳ Ｐゴシック" panose="020B0600070205080204" pitchFamily="34" charset="-128"/>
                  </a:rPr>
                  <a:t> is a maximum : both must fail</a:t>
                </a:r>
              </a:p>
              <a:p>
                <a:pPr lvl="1"/>
                <a:r>
                  <a:rPr lang="en-US" altLang="en-US" sz="2000" dirty="0">
                    <a:solidFill>
                      <a:srgbClr val="000099"/>
                    </a:solidFill>
                    <a:ea typeface="ＭＳ Ｐゴシック" panose="020B0600070205080204" pitchFamily="34" charset="-128"/>
                  </a:rPr>
                  <a:t>Memory subsystem</a:t>
                </a:r>
                <a:r>
                  <a:rPr lang="en-US" altLang="en-US" sz="2000" dirty="0">
                    <a:ea typeface="ＭＳ Ｐゴシック" panose="020B0600070205080204" pitchFamily="34" charset="-128"/>
                  </a:rPr>
                  <a:t> is a maximum : both must fail</a:t>
                </a:r>
              </a:p>
              <a:p>
                <a:pPr lvl="1"/>
                <a:endParaRPr lang="en-US" altLang="en-US" sz="2000" dirty="0">
                  <a:ea typeface="ＭＳ Ｐゴシック" panose="020B0600070205080204" pitchFamily="34" charset="-128"/>
                </a:endParaRPr>
              </a:p>
              <a:p>
                <a:endParaRPr lang="en-US" sz="2400" dirty="0">
                  <a:latin typeface="Cambria Math" panose="02040503050406030204" pitchFamily="18" charset="0"/>
                </a:endParaRPr>
              </a:p>
              <a:p>
                <a:pPr/>
                <a14:m>
                  <m:oMathPara xmlns:m="http://schemas.openxmlformats.org/officeDocument/2006/math">
                    <m:oMath>
                      <m:sSub>
                        <m:sSubPr>
                          <m:ctrlPr>
                            <a:rPr lang="en-US" sz="2400" i="1" dirty="0">
                              <a:latin typeface="Cambria Math" panose="02040503050406030204" pitchFamily="18" charset="0"/>
                            </a:rPr>
                          </m:ctrlPr>
                        </m:sSubPr>
                        <m:e>
                          <m:r>
                            <a:rPr lang="en-US" sz="2400" i="1" dirty="0">
                              <a:latin typeface="Cambria Math" panose="02040503050406030204" pitchFamily="18" charset="0"/>
                            </a:rPr>
                            <m:t>𝐹</m:t>
                          </m:r>
                        </m:e>
                        <m:sub>
                          <m:r>
                            <a:rPr lang="en-US" sz="2400" i="1" dirty="0">
                              <a:latin typeface="Cambria Math" panose="02040503050406030204" pitchFamily="18" charset="0"/>
                            </a:rPr>
                            <m:t>𝑆</m:t>
                          </m:r>
                        </m:sub>
                      </m:sSub>
                      <m:d>
                        <m:dPr>
                          <m:ctrlPr>
                            <a:rPr lang="en-US" sz="2400" i="1" dirty="0">
                              <a:latin typeface="Cambria Math" panose="02040503050406030204" pitchFamily="18" charset="0"/>
                            </a:rPr>
                          </m:ctrlPr>
                        </m:dPr>
                        <m:e>
                          <m:r>
                            <a:rPr lang="en-US" sz="2400" i="1" dirty="0">
                              <a:latin typeface="Cambria Math" panose="02040503050406030204" pitchFamily="18" charset="0"/>
                            </a:rPr>
                            <m:t>𝑡</m:t>
                          </m:r>
                        </m:e>
                      </m:d>
                      <m:r>
                        <a:rPr lang="en-US" sz="2400" i="0" dirty="0">
                          <a:latin typeface="Cambria Math" panose="02040503050406030204" pitchFamily="18" charset="0"/>
                        </a:rPr>
                        <m:t>=1−</m:t>
                      </m:r>
                      <m:d>
                        <m:dPr>
                          <m:ctrlPr>
                            <a:rPr lang="en-US" sz="2400" i="0" dirty="0">
                              <a:latin typeface="Cambria Math" panose="02040503050406030204" pitchFamily="18" charset="0"/>
                            </a:rPr>
                          </m:ctrlPr>
                        </m:dPr>
                        <m:e>
                          <m:r>
                            <a:rPr lang="en-US" sz="2400" i="0" dirty="0">
                              <a:latin typeface="Cambria Math" panose="02040503050406030204" pitchFamily="18" charset="0"/>
                            </a:rPr>
                            <m:t>1−</m:t>
                          </m:r>
                          <m:sSub>
                            <m:sSubPr>
                              <m:ctrlPr>
                                <a:rPr lang="en-US" sz="2400" i="1" dirty="0">
                                  <a:latin typeface="Cambria Math" panose="02040503050406030204" pitchFamily="18" charset="0"/>
                                </a:rPr>
                              </m:ctrlPr>
                            </m:sSubPr>
                            <m:e>
                              <m:r>
                                <a:rPr lang="en-US" sz="2400" i="1" dirty="0">
                                  <a:latin typeface="Cambria Math" panose="02040503050406030204" pitchFamily="18" charset="0"/>
                                </a:rPr>
                                <m:t>𝐹</m:t>
                              </m:r>
                            </m:e>
                            <m:sub>
                              <m:r>
                                <a:rPr lang="en-US" sz="2400" i="1" dirty="0">
                                  <a:latin typeface="Cambria Math" panose="02040503050406030204" pitchFamily="18" charset="0"/>
                                </a:rPr>
                                <m:t>𝑃</m:t>
                              </m:r>
                              <m:r>
                                <a:rPr lang="en-US" sz="2400" i="0" dirty="0">
                                  <a:latin typeface="Cambria Math" panose="02040503050406030204" pitchFamily="18" charset="0"/>
                                </a:rPr>
                                <m:t>1</m:t>
                              </m:r>
                            </m:sub>
                          </m:sSub>
                          <m:d>
                            <m:dPr>
                              <m:ctrlPr>
                                <a:rPr lang="en-US" sz="2400" i="1" dirty="0">
                                  <a:latin typeface="Cambria Math" panose="02040503050406030204" pitchFamily="18" charset="0"/>
                                </a:rPr>
                              </m:ctrlPr>
                            </m:dPr>
                            <m:e>
                              <m:r>
                                <a:rPr lang="en-US" sz="2400" i="1" dirty="0">
                                  <a:latin typeface="Cambria Math" panose="02040503050406030204" pitchFamily="18" charset="0"/>
                                </a:rPr>
                                <m:t>𝑡</m:t>
                              </m:r>
                            </m:e>
                          </m:d>
                          <m:sSub>
                            <m:sSubPr>
                              <m:ctrlPr>
                                <a:rPr lang="en-US" sz="2400" i="1" dirty="0">
                                  <a:latin typeface="Cambria Math" panose="02040503050406030204" pitchFamily="18" charset="0"/>
                                </a:rPr>
                              </m:ctrlPr>
                            </m:sSubPr>
                            <m:e>
                              <m:r>
                                <a:rPr lang="en-US" sz="2400" i="1" dirty="0">
                                  <a:latin typeface="Cambria Math" panose="02040503050406030204" pitchFamily="18" charset="0"/>
                                </a:rPr>
                                <m:t>𝐹</m:t>
                              </m:r>
                            </m:e>
                            <m:sub>
                              <m:r>
                                <a:rPr lang="en-US" sz="2400" i="1" dirty="0">
                                  <a:latin typeface="Cambria Math" panose="02040503050406030204" pitchFamily="18" charset="0"/>
                                </a:rPr>
                                <m:t>𝑃</m:t>
                              </m:r>
                              <m:r>
                                <a:rPr lang="en-US" sz="2400" i="0" dirty="0">
                                  <a:latin typeface="Cambria Math" panose="02040503050406030204" pitchFamily="18" charset="0"/>
                                </a:rPr>
                                <m:t>2</m:t>
                              </m:r>
                            </m:sub>
                          </m:sSub>
                          <m:d>
                            <m:dPr>
                              <m:ctrlPr>
                                <a:rPr lang="en-US" sz="2400" i="1" dirty="0">
                                  <a:latin typeface="Cambria Math" panose="02040503050406030204" pitchFamily="18" charset="0"/>
                                </a:rPr>
                              </m:ctrlPr>
                            </m:dPr>
                            <m:e>
                              <m:r>
                                <a:rPr lang="en-US" sz="2400" i="1" dirty="0">
                                  <a:latin typeface="Cambria Math" panose="02040503050406030204" pitchFamily="18" charset="0"/>
                                </a:rPr>
                                <m:t>𝑡</m:t>
                              </m:r>
                            </m:e>
                          </m:d>
                        </m:e>
                      </m:d>
                      <m:d>
                        <m:dPr>
                          <m:ctrlPr>
                            <a:rPr lang="en-US" sz="2400" i="0" dirty="0">
                              <a:latin typeface="Cambria Math" panose="02040503050406030204" pitchFamily="18" charset="0"/>
                            </a:rPr>
                          </m:ctrlPr>
                        </m:dPr>
                        <m:e>
                          <m:r>
                            <a:rPr lang="en-US" sz="2400" i="0" dirty="0">
                              <a:latin typeface="Cambria Math" panose="02040503050406030204" pitchFamily="18" charset="0"/>
                            </a:rPr>
                            <m:t>1−</m:t>
                          </m:r>
                          <m:sSub>
                            <m:sSubPr>
                              <m:ctrlPr>
                                <a:rPr lang="en-US" sz="2400" i="1" dirty="0">
                                  <a:latin typeface="Cambria Math" panose="02040503050406030204" pitchFamily="18" charset="0"/>
                                </a:rPr>
                              </m:ctrlPr>
                            </m:sSubPr>
                            <m:e>
                              <m:r>
                                <a:rPr lang="en-US" sz="2400" i="1" dirty="0">
                                  <a:latin typeface="Cambria Math" panose="02040503050406030204" pitchFamily="18" charset="0"/>
                                </a:rPr>
                                <m:t>𝐹</m:t>
                              </m:r>
                            </m:e>
                            <m:sub>
                              <m:r>
                                <a:rPr lang="en-US" sz="2400" i="1" dirty="0">
                                  <a:latin typeface="Cambria Math" panose="02040503050406030204" pitchFamily="18" charset="0"/>
                                </a:rPr>
                                <m:t>𝑀</m:t>
                              </m:r>
                              <m:r>
                                <a:rPr lang="en-US" sz="2400" i="0" dirty="0">
                                  <a:latin typeface="Cambria Math" panose="02040503050406030204" pitchFamily="18" charset="0"/>
                                </a:rPr>
                                <m:t>1</m:t>
                              </m:r>
                            </m:sub>
                          </m:sSub>
                          <m:d>
                            <m:dPr>
                              <m:ctrlPr>
                                <a:rPr lang="en-US" sz="2400" i="1" dirty="0">
                                  <a:latin typeface="Cambria Math" panose="02040503050406030204" pitchFamily="18" charset="0"/>
                                </a:rPr>
                              </m:ctrlPr>
                            </m:dPr>
                            <m:e>
                              <m:r>
                                <a:rPr lang="en-US" sz="2400" i="1" dirty="0">
                                  <a:latin typeface="Cambria Math" panose="02040503050406030204" pitchFamily="18" charset="0"/>
                                </a:rPr>
                                <m:t>𝑡</m:t>
                              </m:r>
                            </m:e>
                          </m:d>
                          <m:sSub>
                            <m:sSubPr>
                              <m:ctrlPr>
                                <a:rPr lang="en-US" sz="2400" i="1" dirty="0">
                                  <a:latin typeface="Cambria Math" panose="02040503050406030204" pitchFamily="18" charset="0"/>
                                </a:rPr>
                              </m:ctrlPr>
                            </m:sSubPr>
                            <m:e>
                              <m:r>
                                <a:rPr lang="en-US" sz="2400" i="1" dirty="0">
                                  <a:latin typeface="Cambria Math" panose="02040503050406030204" pitchFamily="18" charset="0"/>
                                </a:rPr>
                                <m:t>𝐹</m:t>
                              </m:r>
                            </m:e>
                            <m:sub>
                              <m:r>
                                <a:rPr lang="en-US" sz="2400" i="1" dirty="0">
                                  <a:latin typeface="Cambria Math" panose="02040503050406030204" pitchFamily="18" charset="0"/>
                                </a:rPr>
                                <m:t>𝑀</m:t>
                              </m:r>
                              <m:r>
                                <a:rPr lang="en-US" sz="2400" i="0" dirty="0">
                                  <a:latin typeface="Cambria Math" panose="02040503050406030204" pitchFamily="18" charset="0"/>
                                </a:rPr>
                                <m:t>2</m:t>
                              </m:r>
                            </m:sub>
                          </m:sSub>
                          <m:d>
                            <m:dPr>
                              <m:ctrlPr>
                                <a:rPr lang="en-US" sz="2400" i="1" dirty="0">
                                  <a:latin typeface="Cambria Math" panose="02040503050406030204" pitchFamily="18" charset="0"/>
                                </a:rPr>
                              </m:ctrlPr>
                            </m:dPr>
                            <m:e>
                              <m:r>
                                <a:rPr lang="en-US" sz="2400" i="1" dirty="0">
                                  <a:latin typeface="Cambria Math" panose="02040503050406030204" pitchFamily="18" charset="0"/>
                                </a:rPr>
                                <m:t>𝑡</m:t>
                              </m:r>
                            </m:e>
                          </m:d>
                        </m:e>
                      </m:d>
                      <m:d>
                        <m:dPr>
                          <m:ctrlPr>
                            <a:rPr lang="en-US" sz="2400" i="0" dirty="0">
                              <a:latin typeface="Cambria Math" panose="02040503050406030204" pitchFamily="18" charset="0"/>
                            </a:rPr>
                          </m:ctrlPr>
                        </m:dPr>
                        <m:e>
                          <m:r>
                            <a:rPr lang="en-US" sz="2400" i="0" dirty="0">
                              <a:latin typeface="Cambria Math" panose="02040503050406030204" pitchFamily="18" charset="0"/>
                            </a:rPr>
                            <m:t>1−</m:t>
                          </m:r>
                          <m:sSub>
                            <m:sSubPr>
                              <m:ctrlPr>
                                <a:rPr lang="en-US" sz="2400" i="1" dirty="0">
                                  <a:latin typeface="Cambria Math" panose="02040503050406030204" pitchFamily="18" charset="0"/>
                                </a:rPr>
                              </m:ctrlPr>
                            </m:sSubPr>
                            <m:e>
                              <m:r>
                                <a:rPr lang="en-US" sz="2400" i="1" dirty="0">
                                  <a:latin typeface="Cambria Math" panose="02040503050406030204" pitchFamily="18" charset="0"/>
                                </a:rPr>
                                <m:t>𝐹</m:t>
                              </m:r>
                            </m:e>
                            <m:sub>
                              <m:r>
                                <a:rPr lang="en-US" sz="2400" i="1" dirty="0">
                                  <a:latin typeface="Cambria Math" panose="02040503050406030204" pitchFamily="18" charset="0"/>
                                </a:rPr>
                                <m:t>𝐶</m:t>
                              </m:r>
                            </m:sub>
                          </m:sSub>
                          <m:d>
                            <m:dPr>
                              <m:ctrlPr>
                                <a:rPr lang="en-US" sz="2400" i="1" dirty="0">
                                  <a:latin typeface="Cambria Math" panose="02040503050406030204" pitchFamily="18" charset="0"/>
                                </a:rPr>
                              </m:ctrlPr>
                            </m:dPr>
                            <m:e>
                              <m:r>
                                <a:rPr lang="en-US" sz="2400" i="1" dirty="0">
                                  <a:latin typeface="Cambria Math" panose="02040503050406030204" pitchFamily="18" charset="0"/>
                                </a:rPr>
                                <m:t>𝑡</m:t>
                              </m:r>
                            </m:e>
                          </m:d>
                        </m:e>
                      </m:d>
                    </m:oMath>
                  </m:oMathPara>
                </a14:m>
                <a:endParaRPr lang="en-US" sz="2400" dirty="0"/>
              </a:p>
            </p:txBody>
          </p:sp>
        </mc:Choice>
        <mc:Fallback xmlns="">
          <p:sp>
            <p:nvSpPr>
              <p:cNvPr id="77" name="Text Placeholder 2">
                <a:extLst>
                  <a:ext uri="{FF2B5EF4-FFF2-40B4-BE49-F238E27FC236}">
                    <a16:creationId xmlns:a16="http://schemas.microsoft.com/office/drawing/2014/main" id="{B832A230-E5D8-A086-5647-8B436244E0B5}"/>
                  </a:ext>
                </a:extLst>
              </p:cNvPr>
              <p:cNvSpPr>
                <a:spLocks noGrp="1" noRot="1" noChangeAspect="1" noMove="1" noResize="1" noEditPoints="1" noAdjustHandles="1" noChangeArrowheads="1" noChangeShapeType="1" noTextEdit="1"/>
              </p:cNvSpPr>
              <p:nvPr>
                <p:ph type="body" sz="quarter" idx="20"/>
              </p:nvPr>
            </p:nvSpPr>
            <p:spPr>
              <a:xfrm>
                <a:off x="393610" y="1202110"/>
                <a:ext cx="11504100" cy="5030524"/>
              </a:xfrm>
              <a:blipFill>
                <a:blip r:embed="rId2"/>
                <a:stretch>
                  <a:fillRect l="-662" t="-1511"/>
                </a:stretch>
              </a:blipFill>
            </p:spPr>
            <p:txBody>
              <a:bodyPr/>
              <a:lstStyle/>
              <a:p>
                <a:r>
                  <a:rPr lang="en-US">
                    <a:noFill/>
                  </a:rPr>
                  <a:t> </a:t>
                </a:r>
              </a:p>
            </p:txBody>
          </p:sp>
        </mc:Fallback>
      </mc:AlternateContent>
      <p:cxnSp>
        <p:nvCxnSpPr>
          <p:cNvPr id="4" name="Straight Arrow Connector 3">
            <a:extLst>
              <a:ext uri="{FF2B5EF4-FFF2-40B4-BE49-F238E27FC236}">
                <a16:creationId xmlns:a16="http://schemas.microsoft.com/office/drawing/2014/main" id="{96793F91-6CE8-A400-3E6F-B3AB6EFC1969}"/>
              </a:ext>
              <a:ext uri="{C183D7F6-B498-43B3-948B-1728B52AA6E4}">
                <adec:decorative xmlns:adec="http://schemas.microsoft.com/office/drawing/2017/decorative" val="1"/>
              </a:ext>
            </a:extLst>
          </p:cNvPr>
          <p:cNvCxnSpPr/>
          <p:nvPr/>
        </p:nvCxnSpPr>
        <p:spPr>
          <a:xfrm>
            <a:off x="4456386" y="3899338"/>
            <a:ext cx="149246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61D65EA-79A4-DE05-9387-7A69B32347F2}"/>
              </a:ext>
              <a:ext uri="{C183D7F6-B498-43B3-948B-1728B52AA6E4}">
                <adec:decorative xmlns:adec="http://schemas.microsoft.com/office/drawing/2017/decorative" val="1"/>
              </a:ext>
            </a:extLst>
          </p:cNvPr>
          <p:cNvCxnSpPr>
            <a:cxnSpLocks/>
          </p:cNvCxnSpPr>
          <p:nvPr/>
        </p:nvCxnSpPr>
        <p:spPr>
          <a:xfrm>
            <a:off x="3820510" y="4545724"/>
            <a:ext cx="227549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5B1D7CD-AB5B-D85F-EA48-48D369333EB6}"/>
              </a:ext>
              <a:ext uri="{C183D7F6-B498-43B3-948B-1728B52AA6E4}">
                <adec:decorative xmlns:adec="http://schemas.microsoft.com/office/drawing/2017/decorative" val="1"/>
              </a:ext>
            </a:extLst>
          </p:cNvPr>
          <p:cNvSpPr txBox="1"/>
          <p:nvPr/>
        </p:nvSpPr>
        <p:spPr>
          <a:xfrm>
            <a:off x="4256690" y="3545752"/>
            <a:ext cx="1898277" cy="307777"/>
          </a:xfrm>
          <a:prstGeom prst="rect">
            <a:avLst/>
          </a:prstGeom>
          <a:noFill/>
        </p:spPr>
        <p:txBody>
          <a:bodyPr wrap="none" rtlCol="0">
            <a:spAutoFit/>
          </a:bodyPr>
          <a:lstStyle/>
          <a:p>
            <a:r>
              <a:rPr lang="en-US" sz="1400" dirty="0"/>
              <a:t>P1 and P2 both fail by t</a:t>
            </a:r>
          </a:p>
        </p:txBody>
      </p:sp>
      <p:sp>
        <p:nvSpPr>
          <p:cNvPr id="9" name="TextBox 8">
            <a:extLst>
              <a:ext uri="{FF2B5EF4-FFF2-40B4-BE49-F238E27FC236}">
                <a16:creationId xmlns:a16="http://schemas.microsoft.com/office/drawing/2014/main" id="{6E9C5F3E-481D-B16D-C1DD-1F649164CCA8}"/>
              </a:ext>
              <a:ext uri="{C183D7F6-B498-43B3-948B-1728B52AA6E4}">
                <adec:decorative xmlns:adec="http://schemas.microsoft.com/office/drawing/2017/decorative" val="1"/>
              </a:ext>
            </a:extLst>
          </p:cNvPr>
          <p:cNvSpPr txBox="1"/>
          <p:nvPr/>
        </p:nvSpPr>
        <p:spPr>
          <a:xfrm>
            <a:off x="3880784" y="4668890"/>
            <a:ext cx="2132314" cy="523220"/>
          </a:xfrm>
          <a:prstGeom prst="rect">
            <a:avLst/>
          </a:prstGeom>
          <a:noFill/>
        </p:spPr>
        <p:txBody>
          <a:bodyPr wrap="none" rtlCol="0">
            <a:spAutoFit/>
          </a:bodyPr>
          <a:lstStyle/>
          <a:p>
            <a:pPr algn="ctr"/>
            <a:r>
              <a:rPr lang="en-US" sz="1400" dirty="0"/>
              <a:t>At least one of P1, P2 is up</a:t>
            </a:r>
          </a:p>
          <a:p>
            <a:pPr algn="ctr"/>
            <a:r>
              <a:rPr lang="en-US" sz="1400" dirty="0"/>
              <a:t>at t</a:t>
            </a:r>
          </a:p>
        </p:txBody>
      </p:sp>
      <p:cxnSp>
        <p:nvCxnSpPr>
          <p:cNvPr id="10" name="Straight Arrow Connector 9">
            <a:extLst>
              <a:ext uri="{FF2B5EF4-FFF2-40B4-BE49-F238E27FC236}">
                <a16:creationId xmlns:a16="http://schemas.microsoft.com/office/drawing/2014/main" id="{4149B3D2-36B0-417F-896E-A396F1DA6D82}"/>
              </a:ext>
              <a:ext uri="{C183D7F6-B498-43B3-948B-1728B52AA6E4}">
                <adec:decorative xmlns:adec="http://schemas.microsoft.com/office/drawing/2017/decorative" val="1"/>
              </a:ext>
            </a:extLst>
          </p:cNvPr>
          <p:cNvCxnSpPr>
            <a:cxnSpLocks/>
          </p:cNvCxnSpPr>
          <p:nvPr/>
        </p:nvCxnSpPr>
        <p:spPr>
          <a:xfrm>
            <a:off x="6222124" y="4545724"/>
            <a:ext cx="238847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5A03677-D364-8A26-A3AC-083A29F1B9DB}"/>
              </a:ext>
              <a:ext uri="{C183D7F6-B498-43B3-948B-1728B52AA6E4}">
                <adec:decorative xmlns:adec="http://schemas.microsoft.com/office/drawing/2017/decorative" val="1"/>
              </a:ext>
            </a:extLst>
          </p:cNvPr>
          <p:cNvSpPr txBox="1"/>
          <p:nvPr/>
        </p:nvSpPr>
        <p:spPr>
          <a:xfrm>
            <a:off x="6321351" y="4652258"/>
            <a:ext cx="2190023" cy="523220"/>
          </a:xfrm>
          <a:prstGeom prst="rect">
            <a:avLst/>
          </a:prstGeom>
          <a:noFill/>
        </p:spPr>
        <p:txBody>
          <a:bodyPr wrap="none" rtlCol="0">
            <a:spAutoFit/>
          </a:bodyPr>
          <a:lstStyle/>
          <a:p>
            <a:pPr algn="ctr"/>
            <a:r>
              <a:rPr lang="en-US" sz="1400" dirty="0"/>
              <a:t>At least one of M1, M2 is up</a:t>
            </a:r>
          </a:p>
          <a:p>
            <a:pPr algn="ctr"/>
            <a:r>
              <a:rPr lang="en-US" sz="1400" dirty="0"/>
              <a:t>at t</a:t>
            </a:r>
          </a:p>
        </p:txBody>
      </p:sp>
      <p:sp>
        <p:nvSpPr>
          <p:cNvPr id="13" name="TextBox 12">
            <a:extLst>
              <a:ext uri="{FF2B5EF4-FFF2-40B4-BE49-F238E27FC236}">
                <a16:creationId xmlns:a16="http://schemas.microsoft.com/office/drawing/2014/main" id="{DFCC745F-A539-662B-EB70-19A342EA17DE}"/>
              </a:ext>
              <a:ext uri="{C183D7F6-B498-43B3-948B-1728B52AA6E4}">
                <adec:decorative xmlns:adec="http://schemas.microsoft.com/office/drawing/2017/decorative" val="1"/>
              </a:ext>
            </a:extLst>
          </p:cNvPr>
          <p:cNvSpPr txBox="1"/>
          <p:nvPr/>
        </p:nvSpPr>
        <p:spPr>
          <a:xfrm>
            <a:off x="8610600" y="4652004"/>
            <a:ext cx="1345121" cy="307777"/>
          </a:xfrm>
          <a:prstGeom prst="rect">
            <a:avLst/>
          </a:prstGeom>
          <a:noFill/>
        </p:spPr>
        <p:txBody>
          <a:bodyPr wrap="square" rtlCol="0">
            <a:spAutoFit/>
          </a:bodyPr>
          <a:lstStyle/>
          <a:p>
            <a:pPr algn="ctr"/>
            <a:r>
              <a:rPr lang="en-US" sz="1400" dirty="0"/>
              <a:t>CPU is up at t</a:t>
            </a:r>
          </a:p>
        </p:txBody>
      </p:sp>
      <p:cxnSp>
        <p:nvCxnSpPr>
          <p:cNvPr id="14" name="Straight Arrow Connector 13">
            <a:extLst>
              <a:ext uri="{FF2B5EF4-FFF2-40B4-BE49-F238E27FC236}">
                <a16:creationId xmlns:a16="http://schemas.microsoft.com/office/drawing/2014/main" id="{162AEDCB-DD9B-B01A-FED6-9A5685458530}"/>
              </a:ext>
              <a:ext uri="{C183D7F6-B498-43B3-948B-1728B52AA6E4}">
                <adec:decorative xmlns:adec="http://schemas.microsoft.com/office/drawing/2017/decorative" val="1"/>
              </a:ext>
            </a:extLst>
          </p:cNvPr>
          <p:cNvCxnSpPr>
            <a:cxnSpLocks/>
          </p:cNvCxnSpPr>
          <p:nvPr/>
        </p:nvCxnSpPr>
        <p:spPr>
          <a:xfrm>
            <a:off x="8634177" y="4545724"/>
            <a:ext cx="144524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B810D66-8D46-952D-49E2-722205463E43}"/>
              </a:ext>
              <a:ext uri="{C183D7F6-B498-43B3-948B-1728B52AA6E4}">
                <adec:decorative xmlns:adec="http://schemas.microsoft.com/office/drawing/2017/decorative" val="1"/>
              </a:ext>
            </a:extLst>
          </p:cNvPr>
          <p:cNvCxnSpPr>
            <a:cxnSpLocks/>
          </p:cNvCxnSpPr>
          <p:nvPr/>
        </p:nvCxnSpPr>
        <p:spPr>
          <a:xfrm>
            <a:off x="3870170" y="5391807"/>
            <a:ext cx="620925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596D9C8-47AF-A561-D15F-125AECC63E70}"/>
              </a:ext>
              <a:ext uri="{C183D7F6-B498-43B3-948B-1728B52AA6E4}">
                <adec:decorative xmlns:adec="http://schemas.microsoft.com/office/drawing/2017/decorative" val="1"/>
              </a:ext>
            </a:extLst>
          </p:cNvPr>
          <p:cNvSpPr txBox="1"/>
          <p:nvPr/>
        </p:nvSpPr>
        <p:spPr>
          <a:xfrm>
            <a:off x="4256690" y="5373739"/>
            <a:ext cx="5226066" cy="307777"/>
          </a:xfrm>
          <a:prstGeom prst="rect">
            <a:avLst/>
          </a:prstGeom>
          <a:noFill/>
        </p:spPr>
        <p:txBody>
          <a:bodyPr wrap="square" rtlCol="0">
            <a:spAutoFit/>
          </a:bodyPr>
          <a:lstStyle/>
          <a:p>
            <a:pPr algn="ctr"/>
            <a:r>
              <a:rPr lang="en-US" sz="1400" dirty="0"/>
              <a:t>System is up, product of probabilities by independence</a:t>
            </a:r>
          </a:p>
        </p:txBody>
      </p:sp>
    </p:spTree>
    <p:extLst>
      <p:ext uri="{BB962C8B-B14F-4D97-AF65-F5344CB8AC3E}">
        <p14:creationId xmlns:p14="http://schemas.microsoft.com/office/powerpoint/2010/main" val="169779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ABCE2-5C1A-7E61-4CE8-4F14EA3AC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807FD-496B-4FA6-3779-C48954BFA966}"/>
              </a:ext>
            </a:extLst>
          </p:cNvPr>
          <p:cNvSpPr>
            <a:spLocks noGrp="1"/>
          </p:cNvSpPr>
          <p:nvPr>
            <p:ph type="title"/>
          </p:nvPr>
        </p:nvSpPr>
        <p:spPr/>
        <p:txBody>
          <a:bodyPr/>
          <a:lstStyle/>
          <a:p>
            <a:r>
              <a:rPr lang="en-US" dirty="0"/>
              <a:t>Reliability Block Diagram: Satellite Example</a:t>
            </a:r>
          </a:p>
        </p:txBody>
      </p:sp>
      <p:sp>
        <p:nvSpPr>
          <p:cNvPr id="77" name="Text Placeholder 2">
            <a:extLst>
              <a:ext uri="{FF2B5EF4-FFF2-40B4-BE49-F238E27FC236}">
                <a16:creationId xmlns:a16="http://schemas.microsoft.com/office/drawing/2014/main" id="{CA67BE0B-CE06-83D9-13F3-185F163729E6}"/>
              </a:ext>
            </a:extLst>
          </p:cNvPr>
          <p:cNvSpPr>
            <a:spLocks noGrp="1"/>
          </p:cNvSpPr>
          <p:nvPr>
            <p:ph type="body" sz="quarter" idx="20"/>
          </p:nvPr>
        </p:nvSpPr>
        <p:spPr>
          <a:xfrm>
            <a:off x="393610" y="1202110"/>
            <a:ext cx="11504100" cy="5030524"/>
          </a:xfrm>
        </p:spPr>
        <p:txBody>
          <a:bodyPr>
            <a:normAutofit/>
          </a:bodyPr>
          <a:lstStyle/>
          <a:p>
            <a:r>
              <a:rPr lang="en-US" altLang="en-US" sz="2400" dirty="0">
                <a:ea typeface="ＭＳ Ｐゴシック" panose="020B0600070205080204" pitchFamily="34" charset="-128"/>
              </a:rPr>
              <a:t>NASA satellite architecture designed for reliability</a:t>
            </a:r>
          </a:p>
          <a:p>
            <a:pPr marL="342900" indent="-342900">
              <a:buFont typeface="Arial" panose="020B0604020202020204" pitchFamily="34" charset="0"/>
              <a:buChar char="•"/>
            </a:pPr>
            <a:r>
              <a:rPr lang="en-US" altLang="en-US" sz="2400" dirty="0">
                <a:ea typeface="ＭＳ Ｐゴシック" panose="020B0600070205080204" pitchFamily="34" charset="-128"/>
              </a:rPr>
              <a:t>CPU</a:t>
            </a:r>
          </a:p>
          <a:p>
            <a:pPr marL="342900" indent="-342900">
              <a:buFont typeface="Arial" panose="020B0604020202020204" pitchFamily="34" charset="0"/>
              <a:buChar char="•"/>
            </a:pPr>
            <a:r>
              <a:rPr lang="en-US" altLang="en-US" sz="2400" dirty="0">
                <a:ea typeface="ＭＳ Ｐゴシック" panose="020B0600070205080204" pitchFamily="34" charset="-128"/>
              </a:rPr>
              <a:t>High speed network (data and transmission)</a:t>
            </a:r>
          </a:p>
          <a:p>
            <a:pPr marL="342900" indent="-342900">
              <a:buFont typeface="Arial" panose="020B0604020202020204" pitchFamily="34" charset="0"/>
              <a:buChar char="•"/>
            </a:pPr>
            <a:r>
              <a:rPr lang="en-US" altLang="en-US" sz="2400" dirty="0">
                <a:ea typeface="ＭＳ Ｐゴシック" panose="020B0600070205080204" pitchFamily="34" charset="-128"/>
              </a:rPr>
              <a:t>Low speed network (engineering and control)</a:t>
            </a:r>
          </a:p>
          <a:p>
            <a:r>
              <a:rPr lang="en-US" altLang="en-US" sz="2400" dirty="0">
                <a:ea typeface="ＭＳ Ｐゴシック" panose="020B0600070205080204" pitchFamily="34" charset="-128"/>
              </a:rPr>
              <a:t>Satellite fails if any of these systems fail.</a:t>
            </a:r>
          </a:p>
          <a:p>
            <a:pPr marL="342900" indent="-342900">
              <a:buFont typeface="Arial" panose="020B0604020202020204" pitchFamily="34" charset="0"/>
              <a:buChar char="•"/>
            </a:pPr>
            <a:r>
              <a:rPr lang="en-US" altLang="en-US" sz="2400" dirty="0">
                <a:ea typeface="ＭＳ Ｐゴシック" panose="020B0600070205080204" pitchFamily="34" charset="-128"/>
              </a:rPr>
              <a:t>3 CPUs, CPU system fails if 2 or more CPUs fail.   Failure distribution is F</a:t>
            </a:r>
            <a:r>
              <a:rPr lang="en-US" altLang="en-US" sz="2400" baseline="-25000" dirty="0">
                <a:ea typeface="ＭＳ Ｐゴシック" panose="020B0600070205080204" pitchFamily="34" charset="-128"/>
              </a:rPr>
              <a:t>C</a:t>
            </a:r>
          </a:p>
          <a:p>
            <a:pPr marL="342900" indent="-342900">
              <a:buFont typeface="Arial" panose="020B0604020202020204" pitchFamily="34" charset="0"/>
              <a:buChar char="•"/>
            </a:pPr>
            <a:r>
              <a:rPr lang="en-US" altLang="en-US" sz="2400" dirty="0">
                <a:ea typeface="ＭＳ Ｐゴシック" panose="020B0600070205080204" pitchFamily="34" charset="-128"/>
              </a:rPr>
              <a:t>2 high-speed networks, high-speed network system is up if either is up, failure distribution is F</a:t>
            </a:r>
            <a:r>
              <a:rPr lang="en-US" altLang="en-US" sz="2400" baseline="-25000" dirty="0">
                <a:ea typeface="ＭＳ Ｐゴシック" panose="020B0600070205080204" pitchFamily="34" charset="-128"/>
              </a:rPr>
              <a:t>H</a:t>
            </a:r>
            <a:endParaRPr lang="en-US" altLang="en-US" sz="2400" dirty="0">
              <a:ea typeface="ＭＳ Ｐゴシック" panose="020B0600070205080204" pitchFamily="34" charset="-128"/>
            </a:endParaRPr>
          </a:p>
          <a:p>
            <a:pPr marL="342900" indent="-342900">
              <a:buFont typeface="Arial" panose="020B0604020202020204" pitchFamily="34" charset="0"/>
              <a:buChar char="•"/>
            </a:pPr>
            <a:r>
              <a:rPr lang="en-US" altLang="en-US" sz="2400" dirty="0">
                <a:ea typeface="ＭＳ Ｐゴシック" panose="020B0600070205080204" pitchFamily="34" charset="-128"/>
              </a:rPr>
              <a:t>2 low-speed networks, low-speed network system is up if either is up. Failure distribution is F</a:t>
            </a:r>
            <a:r>
              <a:rPr lang="en-US" altLang="en-US" sz="2400" baseline="-25000" dirty="0">
                <a:ea typeface="ＭＳ Ｐゴシック" panose="020B0600070205080204" pitchFamily="34" charset="-128"/>
              </a:rPr>
              <a:t>L</a:t>
            </a: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endParaRPr lang="en-US" sz="2400" dirty="0"/>
          </a:p>
        </p:txBody>
      </p:sp>
      <p:sp>
        <p:nvSpPr>
          <p:cNvPr id="5" name="Slide Number Placeholder 4">
            <a:extLst>
              <a:ext uri="{FF2B5EF4-FFF2-40B4-BE49-F238E27FC236}">
                <a16:creationId xmlns:a16="http://schemas.microsoft.com/office/drawing/2014/main" id="{024DD73C-49E5-717A-A7AE-B5F76507839B}"/>
              </a:ext>
            </a:extLst>
          </p:cNvPr>
          <p:cNvSpPr>
            <a:spLocks noGrp="1"/>
          </p:cNvSpPr>
          <p:nvPr>
            <p:ph type="sldNum" sz="quarter" idx="17"/>
          </p:nvPr>
        </p:nvSpPr>
        <p:spPr/>
        <p:txBody>
          <a:bodyPr/>
          <a:lstStyle/>
          <a:p>
            <a:fld id="{86134D44-37F0-44A1-8A08-E9432A030C07}" type="slidenum">
              <a:rPr lang="en-US" smtClean="0"/>
              <a:pPr/>
              <a:t>11</a:t>
            </a:fld>
            <a:endParaRPr lang="en-US" dirty="0"/>
          </a:p>
        </p:txBody>
      </p:sp>
      <p:sp>
        <p:nvSpPr>
          <p:cNvPr id="26" name="Text Placeholder 2">
            <a:extLst>
              <a:ext uri="{FF2B5EF4-FFF2-40B4-BE49-F238E27FC236}">
                <a16:creationId xmlns:a16="http://schemas.microsoft.com/office/drawing/2014/main" id="{014F907B-6804-95DC-403D-EAA2B60AAC22}"/>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279644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AA06-0894-02F6-9007-0453861CF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F0A4B-D494-313C-DF65-0BAFE5C81E21}"/>
              </a:ext>
            </a:extLst>
          </p:cNvPr>
          <p:cNvSpPr>
            <a:spLocks noGrp="1"/>
          </p:cNvSpPr>
          <p:nvPr>
            <p:ph type="title"/>
          </p:nvPr>
        </p:nvSpPr>
        <p:spPr/>
        <p:txBody>
          <a:bodyPr/>
          <a:lstStyle/>
          <a:p>
            <a:r>
              <a:rPr lang="en-US" dirty="0"/>
              <a:t>Reliability Block Diagram Example</a:t>
            </a:r>
          </a:p>
        </p:txBody>
      </p:sp>
      <p:sp>
        <p:nvSpPr>
          <p:cNvPr id="5" name="Slide Number Placeholder 4">
            <a:extLst>
              <a:ext uri="{FF2B5EF4-FFF2-40B4-BE49-F238E27FC236}">
                <a16:creationId xmlns:a16="http://schemas.microsoft.com/office/drawing/2014/main" id="{1202F764-9233-D259-C216-FDD3E2179DB6}"/>
              </a:ext>
            </a:extLst>
          </p:cNvPr>
          <p:cNvSpPr>
            <a:spLocks noGrp="1"/>
          </p:cNvSpPr>
          <p:nvPr>
            <p:ph type="sldNum" sz="quarter" idx="17"/>
          </p:nvPr>
        </p:nvSpPr>
        <p:spPr/>
        <p:txBody>
          <a:bodyPr/>
          <a:lstStyle/>
          <a:p>
            <a:fld id="{86134D44-37F0-44A1-8A08-E9432A030C07}" type="slidenum">
              <a:rPr lang="en-US" smtClean="0"/>
              <a:pPr/>
              <a:t>12</a:t>
            </a:fld>
            <a:endParaRPr lang="en-US" dirty="0"/>
          </a:p>
        </p:txBody>
      </p:sp>
      <p:sp>
        <p:nvSpPr>
          <p:cNvPr id="77" name="Text Placeholder 2" descr="Image with 3 computers designed as k of N, connected to two HSN nodes in parallel, connected to two LSN nodes in parallel">
            <a:extLst>
              <a:ext uri="{FF2B5EF4-FFF2-40B4-BE49-F238E27FC236}">
                <a16:creationId xmlns:a16="http://schemas.microsoft.com/office/drawing/2014/main" id="{0D12C12E-1B22-4E0D-6405-485B801CDA68}"/>
              </a:ext>
            </a:extLst>
          </p:cNvPr>
          <p:cNvSpPr>
            <a:spLocks noGrp="1"/>
          </p:cNvSpPr>
          <p:nvPr>
            <p:ph type="body" sz="quarter" idx="20"/>
          </p:nvPr>
        </p:nvSpPr>
        <p:spPr>
          <a:xfrm>
            <a:off x="393610" y="1202110"/>
            <a:ext cx="11504100" cy="5030524"/>
          </a:xfrm>
        </p:spPr>
        <p:txBody>
          <a:bodyPr>
            <a:normAutofit/>
          </a:bodyPr>
          <a:lstStyle/>
          <a:p>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endParaRPr lang="en-US" sz="2400" dirty="0"/>
          </a:p>
        </p:txBody>
      </p:sp>
      <p:sp>
        <p:nvSpPr>
          <p:cNvPr id="26" name="Text Placeholder 2">
            <a:extLst>
              <a:ext uri="{FF2B5EF4-FFF2-40B4-BE49-F238E27FC236}">
                <a16:creationId xmlns:a16="http://schemas.microsoft.com/office/drawing/2014/main" id="{01DC363C-46AD-716B-531B-5C1FF2E08AC2}"/>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18" name="Group 17" descr="Reliability Block Diagram with three computers in k of N configuration, connected to two parallel HSN nodes, connected to two LSN nodes">
            <a:extLst>
              <a:ext uri="{FF2B5EF4-FFF2-40B4-BE49-F238E27FC236}">
                <a16:creationId xmlns:a16="http://schemas.microsoft.com/office/drawing/2014/main" id="{FF40E11A-E2FB-9F06-B5FB-0C8366BDDB3D}"/>
              </a:ext>
            </a:extLst>
          </p:cNvPr>
          <p:cNvGrpSpPr/>
          <p:nvPr/>
        </p:nvGrpSpPr>
        <p:grpSpPr>
          <a:xfrm>
            <a:off x="1697907" y="1381334"/>
            <a:ext cx="8115300" cy="2623020"/>
            <a:chOff x="441325" y="1493838"/>
            <a:chExt cx="8115300" cy="2623020"/>
          </a:xfrm>
        </p:grpSpPr>
        <p:sp>
          <p:nvSpPr>
            <p:cNvPr id="3" name="Line 3">
              <a:extLst>
                <a:ext uri="{FF2B5EF4-FFF2-40B4-BE49-F238E27FC236}">
                  <a16:creationId xmlns:a16="http://schemas.microsoft.com/office/drawing/2014/main" id="{2A7E5AA9-2A9B-350D-E938-6CEF14E7416E}"/>
                </a:ext>
              </a:extLst>
            </p:cNvPr>
            <p:cNvSpPr>
              <a:spLocks noChangeShapeType="1"/>
            </p:cNvSpPr>
            <p:nvPr/>
          </p:nvSpPr>
          <p:spPr bwMode="auto">
            <a:xfrm>
              <a:off x="858838" y="2581275"/>
              <a:ext cx="7370762" cy="0"/>
            </a:xfrm>
            <a:prstGeom prst="line">
              <a:avLst/>
            </a:prstGeom>
            <a:noFill/>
            <a:ln w="127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 name="Rectangle 4">
              <a:extLst>
                <a:ext uri="{FF2B5EF4-FFF2-40B4-BE49-F238E27FC236}">
                  <a16:creationId xmlns:a16="http://schemas.microsoft.com/office/drawing/2014/main" id="{6ABF24DB-5F35-E429-B5F2-9F77BC576E36}"/>
                </a:ext>
              </a:extLst>
            </p:cNvPr>
            <p:cNvSpPr>
              <a:spLocks noChangeArrowheads="1"/>
            </p:cNvSpPr>
            <p:nvPr/>
          </p:nvSpPr>
          <p:spPr bwMode="auto">
            <a:xfrm>
              <a:off x="1327150" y="1708150"/>
              <a:ext cx="1641475" cy="17462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6" name="Rectangle 5">
              <a:extLst>
                <a:ext uri="{FF2B5EF4-FFF2-40B4-BE49-F238E27FC236}">
                  <a16:creationId xmlns:a16="http://schemas.microsoft.com/office/drawing/2014/main" id="{F7FF9C79-A0E0-E2C3-3C54-D83F3DE60B9C}"/>
                </a:ext>
              </a:extLst>
            </p:cNvPr>
            <p:cNvSpPr>
              <a:spLocks noChangeArrowheads="1"/>
            </p:cNvSpPr>
            <p:nvPr/>
          </p:nvSpPr>
          <p:spPr bwMode="auto">
            <a:xfrm>
              <a:off x="1749425" y="1493838"/>
              <a:ext cx="798513"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a:t>computer</a:t>
              </a:r>
              <a:endParaRPr lang="en-US" altLang="en-US" sz="2400"/>
            </a:p>
          </p:txBody>
        </p:sp>
        <p:sp>
          <p:nvSpPr>
            <p:cNvPr id="7" name="Text Box 6">
              <a:extLst>
                <a:ext uri="{FF2B5EF4-FFF2-40B4-BE49-F238E27FC236}">
                  <a16:creationId xmlns:a16="http://schemas.microsoft.com/office/drawing/2014/main" id="{4A80A537-E0EB-241E-226B-DC7C4FA697CB}"/>
                </a:ext>
              </a:extLst>
            </p:cNvPr>
            <p:cNvSpPr txBox="1">
              <a:spLocks noChangeArrowheads="1"/>
            </p:cNvSpPr>
            <p:nvPr/>
          </p:nvSpPr>
          <p:spPr bwMode="auto">
            <a:xfrm>
              <a:off x="441325" y="2487613"/>
              <a:ext cx="847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source</a:t>
              </a:r>
            </a:p>
          </p:txBody>
        </p:sp>
        <p:sp>
          <p:nvSpPr>
            <p:cNvPr id="8" name="Text Box 7">
              <a:extLst>
                <a:ext uri="{FF2B5EF4-FFF2-40B4-BE49-F238E27FC236}">
                  <a16:creationId xmlns:a16="http://schemas.microsoft.com/office/drawing/2014/main" id="{BC1C56F7-B29F-A95A-3A62-60502C53E5FF}"/>
                </a:ext>
              </a:extLst>
            </p:cNvPr>
            <p:cNvSpPr txBox="1">
              <a:spLocks noChangeArrowheads="1"/>
            </p:cNvSpPr>
            <p:nvPr/>
          </p:nvSpPr>
          <p:spPr bwMode="auto">
            <a:xfrm>
              <a:off x="7948613" y="2519363"/>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sink</a:t>
              </a:r>
            </a:p>
          </p:txBody>
        </p:sp>
        <p:sp>
          <p:nvSpPr>
            <p:cNvPr id="9" name="Rectangle 8">
              <a:extLst>
                <a:ext uri="{FF2B5EF4-FFF2-40B4-BE49-F238E27FC236}">
                  <a16:creationId xmlns:a16="http://schemas.microsoft.com/office/drawing/2014/main" id="{FA693F5D-6FD7-B874-4A60-CFD2D6BA1642}"/>
                </a:ext>
              </a:extLst>
            </p:cNvPr>
            <p:cNvSpPr>
              <a:spLocks noChangeArrowheads="1"/>
            </p:cNvSpPr>
            <p:nvPr/>
          </p:nvSpPr>
          <p:spPr bwMode="auto">
            <a:xfrm>
              <a:off x="3556000" y="2051050"/>
              <a:ext cx="1641475" cy="1058863"/>
            </a:xfrm>
            <a:prstGeom prst="rect">
              <a:avLst/>
            </a:prstGeom>
            <a:solidFill>
              <a:schemeClr val="bg1"/>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10" name="Rectangle 9">
              <a:extLst>
                <a:ext uri="{FF2B5EF4-FFF2-40B4-BE49-F238E27FC236}">
                  <a16:creationId xmlns:a16="http://schemas.microsoft.com/office/drawing/2014/main" id="{8FD8B364-D0EF-1E96-088F-377451C7DA4C}"/>
                </a:ext>
              </a:extLst>
            </p:cNvPr>
            <p:cNvSpPr>
              <a:spLocks noChangeArrowheads="1"/>
            </p:cNvSpPr>
            <p:nvPr/>
          </p:nvSpPr>
          <p:spPr bwMode="auto">
            <a:xfrm>
              <a:off x="3976688" y="2822575"/>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HSN</a:t>
              </a:r>
              <a:endParaRPr lang="en-US" altLang="en-US" sz="2400"/>
            </a:p>
          </p:txBody>
        </p:sp>
        <p:sp>
          <p:nvSpPr>
            <p:cNvPr id="11" name="Rectangle 10">
              <a:extLst>
                <a:ext uri="{FF2B5EF4-FFF2-40B4-BE49-F238E27FC236}">
                  <a16:creationId xmlns:a16="http://schemas.microsoft.com/office/drawing/2014/main" id="{033147C9-D46B-B035-24C7-6BE59631A44B}"/>
                </a:ext>
              </a:extLst>
            </p:cNvPr>
            <p:cNvSpPr>
              <a:spLocks noChangeArrowheads="1"/>
            </p:cNvSpPr>
            <p:nvPr/>
          </p:nvSpPr>
          <p:spPr bwMode="auto">
            <a:xfrm>
              <a:off x="5813425" y="2051050"/>
              <a:ext cx="1641475" cy="1058863"/>
            </a:xfrm>
            <a:prstGeom prst="rect">
              <a:avLst/>
            </a:prstGeom>
            <a:solidFill>
              <a:schemeClr val="bg1"/>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12" name="Rectangle 11">
              <a:extLst>
                <a:ext uri="{FF2B5EF4-FFF2-40B4-BE49-F238E27FC236}">
                  <a16:creationId xmlns:a16="http://schemas.microsoft.com/office/drawing/2014/main" id="{0246C37A-8D7C-EB63-1BE1-5384FABDE7EC}"/>
                </a:ext>
              </a:extLst>
            </p:cNvPr>
            <p:cNvSpPr>
              <a:spLocks noChangeArrowheads="1"/>
            </p:cNvSpPr>
            <p:nvPr/>
          </p:nvSpPr>
          <p:spPr bwMode="auto">
            <a:xfrm>
              <a:off x="6234113" y="2830513"/>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LSN</a:t>
              </a:r>
              <a:endParaRPr lang="en-US" altLang="en-US" sz="2400"/>
            </a:p>
          </p:txBody>
        </p:sp>
        <p:sp>
          <p:nvSpPr>
            <p:cNvPr id="13" name="Rectangle 12">
              <a:extLst>
                <a:ext uri="{FF2B5EF4-FFF2-40B4-BE49-F238E27FC236}">
                  <a16:creationId xmlns:a16="http://schemas.microsoft.com/office/drawing/2014/main" id="{A1C3C75B-1BA2-EB6B-6F94-A9C12E8E274C}"/>
                </a:ext>
              </a:extLst>
            </p:cNvPr>
            <p:cNvSpPr>
              <a:spLocks noChangeArrowheads="1"/>
            </p:cNvSpPr>
            <p:nvPr/>
          </p:nvSpPr>
          <p:spPr bwMode="auto">
            <a:xfrm>
              <a:off x="6235700" y="1738313"/>
              <a:ext cx="798513"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LSN</a:t>
              </a:r>
              <a:endParaRPr lang="en-US" altLang="en-US" sz="2400"/>
            </a:p>
          </p:txBody>
        </p:sp>
        <p:sp>
          <p:nvSpPr>
            <p:cNvPr id="14" name="Text Box 13">
              <a:extLst>
                <a:ext uri="{FF2B5EF4-FFF2-40B4-BE49-F238E27FC236}">
                  <a16:creationId xmlns:a16="http://schemas.microsoft.com/office/drawing/2014/main" id="{0CA6FEAC-1FFD-E2B3-4540-FE623BE73966}"/>
                </a:ext>
              </a:extLst>
            </p:cNvPr>
            <p:cNvSpPr txBox="1">
              <a:spLocks noChangeArrowheads="1"/>
            </p:cNvSpPr>
            <p:nvPr/>
          </p:nvSpPr>
          <p:spPr bwMode="auto">
            <a:xfrm>
              <a:off x="1262709" y="3716748"/>
              <a:ext cx="14494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dirty="0"/>
                <a:t>2 of 3 to fail</a:t>
              </a:r>
            </a:p>
          </p:txBody>
        </p:sp>
        <p:sp>
          <p:nvSpPr>
            <p:cNvPr id="15" name="Rectangle 16">
              <a:extLst>
                <a:ext uri="{FF2B5EF4-FFF2-40B4-BE49-F238E27FC236}">
                  <a16:creationId xmlns:a16="http://schemas.microsoft.com/office/drawing/2014/main" id="{AFCCBD14-82C5-8539-91FF-63A2EE3D43EE}"/>
                </a:ext>
              </a:extLst>
            </p:cNvPr>
            <p:cNvSpPr>
              <a:spLocks noChangeArrowheads="1"/>
            </p:cNvSpPr>
            <p:nvPr/>
          </p:nvSpPr>
          <p:spPr bwMode="auto">
            <a:xfrm>
              <a:off x="3976688" y="1755775"/>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t>HSN</a:t>
              </a:r>
              <a:endParaRPr lang="en-US" altLang="en-US" sz="2400"/>
            </a:p>
          </p:txBody>
        </p:sp>
        <p:sp>
          <p:nvSpPr>
            <p:cNvPr id="16" name="Rectangle 17">
              <a:extLst>
                <a:ext uri="{FF2B5EF4-FFF2-40B4-BE49-F238E27FC236}">
                  <a16:creationId xmlns:a16="http://schemas.microsoft.com/office/drawing/2014/main" id="{7CD81B3F-4A78-9667-350E-3DD2EE3E6F3A}"/>
                </a:ext>
              </a:extLst>
            </p:cNvPr>
            <p:cNvSpPr>
              <a:spLocks noChangeArrowheads="1"/>
            </p:cNvSpPr>
            <p:nvPr/>
          </p:nvSpPr>
          <p:spPr bwMode="auto">
            <a:xfrm>
              <a:off x="1747838" y="2314575"/>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a:t>computer</a:t>
              </a:r>
              <a:endParaRPr lang="en-US" altLang="en-US" sz="2400"/>
            </a:p>
          </p:txBody>
        </p:sp>
        <p:sp>
          <p:nvSpPr>
            <p:cNvPr id="17" name="Rectangle 18">
              <a:extLst>
                <a:ext uri="{FF2B5EF4-FFF2-40B4-BE49-F238E27FC236}">
                  <a16:creationId xmlns:a16="http://schemas.microsoft.com/office/drawing/2014/main" id="{29A0E416-E3E4-36DD-E7CC-9272B35D16F4}"/>
                </a:ext>
              </a:extLst>
            </p:cNvPr>
            <p:cNvSpPr>
              <a:spLocks noChangeArrowheads="1"/>
            </p:cNvSpPr>
            <p:nvPr/>
          </p:nvSpPr>
          <p:spPr bwMode="auto">
            <a:xfrm>
              <a:off x="1747838" y="3135313"/>
              <a:ext cx="798512" cy="596900"/>
            </a:xfrm>
            <a:prstGeom prst="rect">
              <a:avLst/>
            </a:prstGeom>
            <a:solidFill>
              <a:srgbClr val="E6ECFF"/>
            </a:solidFill>
            <a:ln w="12700">
              <a:solidFill>
                <a:schemeClr val="tx1"/>
              </a:solidFill>
              <a:miter lim="800000"/>
              <a:headEnd/>
              <a:tailEnd/>
            </a:ln>
          </p:spPr>
          <p:txBody>
            <a:bodyPr wrap="none" anchor="ct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a:t>computer</a:t>
              </a:r>
              <a:endParaRPr lang="en-US" altLang="en-US" sz="2400"/>
            </a:p>
          </p:txBody>
        </p:sp>
      </p:grpSp>
      <p:cxnSp>
        <p:nvCxnSpPr>
          <p:cNvPr id="22" name="Straight Arrow Connector 21">
            <a:extLst>
              <a:ext uri="{FF2B5EF4-FFF2-40B4-BE49-F238E27FC236}">
                <a16:creationId xmlns:a16="http://schemas.microsoft.com/office/drawing/2014/main" id="{C258E6A2-063C-61CF-0072-8027DF3D36F3}"/>
              </a:ext>
              <a:ext uri="{C183D7F6-B498-43B3-948B-1728B52AA6E4}">
                <adec:decorative xmlns:adec="http://schemas.microsoft.com/office/drawing/2017/decorative" val="1"/>
              </a:ext>
            </a:extLst>
          </p:cNvPr>
          <p:cNvCxnSpPr>
            <a:cxnSpLocks/>
          </p:cNvCxnSpPr>
          <p:nvPr/>
        </p:nvCxnSpPr>
        <p:spPr>
          <a:xfrm>
            <a:off x="4315930" y="4458467"/>
            <a:ext cx="2879255"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4642706-FFC8-6981-5AA2-1AFDA318B31F}"/>
              </a:ext>
              <a:ext uri="{C183D7F6-B498-43B3-948B-1728B52AA6E4}">
                <adec:decorative xmlns:adec="http://schemas.microsoft.com/office/drawing/2017/decorative" val="1"/>
              </a:ext>
            </a:extLst>
          </p:cNvPr>
          <p:cNvSpPr txBox="1"/>
          <p:nvPr/>
        </p:nvSpPr>
        <p:spPr>
          <a:xfrm>
            <a:off x="5036450" y="4155725"/>
            <a:ext cx="1438214" cy="307777"/>
          </a:xfrm>
          <a:prstGeom prst="rect">
            <a:avLst/>
          </a:prstGeom>
          <a:noFill/>
        </p:spPr>
        <p:txBody>
          <a:bodyPr wrap="none" rtlCol="0">
            <a:spAutoFit/>
          </a:bodyPr>
          <a:lstStyle/>
          <a:p>
            <a:r>
              <a:rPr lang="en-US" sz="1400" dirty="0"/>
              <a:t>CPU System fails</a:t>
            </a:r>
          </a:p>
        </p:txBody>
      </p:sp>
      <p:cxnSp>
        <p:nvCxnSpPr>
          <p:cNvPr id="24" name="Straight Arrow Connector 23">
            <a:extLst>
              <a:ext uri="{FF2B5EF4-FFF2-40B4-BE49-F238E27FC236}">
                <a16:creationId xmlns:a16="http://schemas.microsoft.com/office/drawing/2014/main" id="{95F25C94-2509-F3AE-96D9-B187A4E9F1B7}"/>
              </a:ext>
              <a:ext uri="{C183D7F6-B498-43B3-948B-1728B52AA6E4}">
                <adec:decorative xmlns:adec="http://schemas.microsoft.com/office/drawing/2017/decorative" val="1"/>
              </a:ext>
            </a:extLst>
          </p:cNvPr>
          <p:cNvCxnSpPr>
            <a:cxnSpLocks/>
          </p:cNvCxnSpPr>
          <p:nvPr/>
        </p:nvCxnSpPr>
        <p:spPr>
          <a:xfrm>
            <a:off x="7677577" y="5289989"/>
            <a:ext cx="129507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90FDC2B-8394-67FE-2F47-223446200248}"/>
              </a:ext>
              <a:ext uri="{C183D7F6-B498-43B3-948B-1728B52AA6E4}">
                <adec:decorative xmlns:adec="http://schemas.microsoft.com/office/drawing/2017/decorative" val="1"/>
              </a:ext>
            </a:extLst>
          </p:cNvPr>
          <p:cNvSpPr txBox="1"/>
          <p:nvPr/>
        </p:nvSpPr>
        <p:spPr>
          <a:xfrm>
            <a:off x="7814617" y="5324996"/>
            <a:ext cx="1093568" cy="523220"/>
          </a:xfrm>
          <a:prstGeom prst="rect">
            <a:avLst/>
          </a:prstGeom>
          <a:noFill/>
        </p:spPr>
        <p:txBody>
          <a:bodyPr wrap="none" rtlCol="0">
            <a:spAutoFit/>
          </a:bodyPr>
          <a:lstStyle/>
          <a:p>
            <a:pPr algn="ctr"/>
            <a:r>
              <a:rPr lang="en-US" sz="1400" dirty="0"/>
              <a:t>HS network </a:t>
            </a:r>
          </a:p>
          <a:p>
            <a:pPr algn="ctr"/>
            <a:r>
              <a:rPr lang="en-US" sz="1400" dirty="0"/>
              <a:t>survives</a:t>
            </a:r>
          </a:p>
        </p:txBody>
      </p:sp>
      <p:cxnSp>
        <p:nvCxnSpPr>
          <p:cNvPr id="28" name="Straight Arrow Connector 27">
            <a:extLst>
              <a:ext uri="{FF2B5EF4-FFF2-40B4-BE49-F238E27FC236}">
                <a16:creationId xmlns:a16="http://schemas.microsoft.com/office/drawing/2014/main" id="{FD352746-DC34-51FE-EA2F-92CAAACDE46F}"/>
              </a:ext>
              <a:ext uri="{C183D7F6-B498-43B3-948B-1728B52AA6E4}">
                <adec:decorative xmlns:adec="http://schemas.microsoft.com/office/drawing/2017/decorative" val="1"/>
              </a:ext>
            </a:extLst>
          </p:cNvPr>
          <p:cNvCxnSpPr>
            <a:cxnSpLocks/>
          </p:cNvCxnSpPr>
          <p:nvPr/>
        </p:nvCxnSpPr>
        <p:spPr>
          <a:xfrm>
            <a:off x="9095145" y="5279210"/>
            <a:ext cx="11824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088F9BB-1477-2341-B642-93DC2F86C784}"/>
              </a:ext>
              <a:ext uri="{C183D7F6-B498-43B3-948B-1728B52AA6E4}">
                <adec:decorative xmlns:adec="http://schemas.microsoft.com/office/drawing/2017/decorative" val="1"/>
              </a:ext>
            </a:extLst>
          </p:cNvPr>
          <p:cNvCxnSpPr>
            <a:cxnSpLocks/>
          </p:cNvCxnSpPr>
          <p:nvPr/>
        </p:nvCxnSpPr>
        <p:spPr>
          <a:xfrm>
            <a:off x="3728555" y="5526869"/>
            <a:ext cx="3682324" cy="1404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A3B1F6E-AA3B-0C1A-5261-A69D43B9954F}"/>
              </a:ext>
              <a:ext uri="{C183D7F6-B498-43B3-948B-1728B52AA6E4}">
                <adec:decorative xmlns:adec="http://schemas.microsoft.com/office/drawing/2017/decorative" val="1"/>
              </a:ext>
            </a:extLst>
          </p:cNvPr>
          <p:cNvSpPr txBox="1"/>
          <p:nvPr/>
        </p:nvSpPr>
        <p:spPr>
          <a:xfrm>
            <a:off x="4814208" y="5594330"/>
            <a:ext cx="1741182" cy="307777"/>
          </a:xfrm>
          <a:prstGeom prst="rect">
            <a:avLst/>
          </a:prstGeom>
          <a:noFill/>
        </p:spPr>
        <p:txBody>
          <a:bodyPr wrap="none" rtlCol="0">
            <a:spAutoFit/>
          </a:bodyPr>
          <a:lstStyle/>
          <a:p>
            <a:r>
              <a:rPr lang="en-US" sz="1400" dirty="0"/>
              <a:t>CPU System survives</a:t>
            </a:r>
          </a:p>
        </p:txBody>
      </p:sp>
      <p:cxnSp>
        <p:nvCxnSpPr>
          <p:cNvPr id="33" name="Straight Arrow Connector 32">
            <a:extLst>
              <a:ext uri="{FF2B5EF4-FFF2-40B4-BE49-F238E27FC236}">
                <a16:creationId xmlns:a16="http://schemas.microsoft.com/office/drawing/2014/main" id="{2D1A5401-8042-40E9-7EF3-A5A7F4AD5142}"/>
              </a:ext>
              <a:ext uri="{C183D7F6-B498-43B3-948B-1728B52AA6E4}">
                <adec:decorative xmlns:adec="http://schemas.microsoft.com/office/drawing/2017/decorative" val="1"/>
              </a:ext>
            </a:extLst>
          </p:cNvPr>
          <p:cNvCxnSpPr>
            <a:cxnSpLocks/>
          </p:cNvCxnSpPr>
          <p:nvPr/>
        </p:nvCxnSpPr>
        <p:spPr>
          <a:xfrm>
            <a:off x="8189307" y="4790648"/>
            <a:ext cx="5590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FAD9E60-75E2-6C45-6B4E-FDA722CF1C6D}"/>
              </a:ext>
              <a:ext uri="{C183D7F6-B498-43B3-948B-1728B52AA6E4}">
                <adec:decorative xmlns:adec="http://schemas.microsoft.com/office/drawing/2017/decorative" val="1"/>
              </a:ext>
            </a:extLst>
          </p:cNvPr>
          <p:cNvSpPr txBox="1"/>
          <p:nvPr/>
        </p:nvSpPr>
        <p:spPr>
          <a:xfrm>
            <a:off x="7945262" y="4279968"/>
            <a:ext cx="1093568" cy="523220"/>
          </a:xfrm>
          <a:prstGeom prst="rect">
            <a:avLst/>
          </a:prstGeom>
          <a:noFill/>
        </p:spPr>
        <p:txBody>
          <a:bodyPr wrap="none" rtlCol="0">
            <a:spAutoFit/>
          </a:bodyPr>
          <a:lstStyle/>
          <a:p>
            <a:pPr algn="ctr"/>
            <a:r>
              <a:rPr lang="en-US" sz="1400" dirty="0"/>
              <a:t>HS network </a:t>
            </a:r>
          </a:p>
          <a:p>
            <a:pPr algn="ctr"/>
            <a:r>
              <a:rPr lang="en-US" sz="1400" dirty="0"/>
              <a:t>fails</a:t>
            </a:r>
          </a:p>
        </p:txBody>
      </p:sp>
      <p:cxnSp>
        <p:nvCxnSpPr>
          <p:cNvPr id="36" name="Straight Arrow Connector 35">
            <a:extLst>
              <a:ext uri="{FF2B5EF4-FFF2-40B4-BE49-F238E27FC236}">
                <a16:creationId xmlns:a16="http://schemas.microsoft.com/office/drawing/2014/main" id="{1BE801DD-033A-D017-C3A5-3D77FFF1ABB2}"/>
              </a:ext>
              <a:ext uri="{C183D7F6-B498-43B3-948B-1728B52AA6E4}">
                <adec:decorative xmlns:adec="http://schemas.microsoft.com/office/drawing/2017/decorative" val="1"/>
              </a:ext>
            </a:extLst>
          </p:cNvPr>
          <p:cNvCxnSpPr>
            <a:cxnSpLocks/>
          </p:cNvCxnSpPr>
          <p:nvPr/>
        </p:nvCxnSpPr>
        <p:spPr>
          <a:xfrm>
            <a:off x="9647723" y="4759083"/>
            <a:ext cx="510885"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2E80120-BD87-4B6E-CE96-95C74CA16323}"/>
              </a:ext>
              <a:ext uri="{C183D7F6-B498-43B3-948B-1728B52AA6E4}">
                <adec:decorative xmlns:adec="http://schemas.microsoft.com/office/drawing/2017/decorative" val="1"/>
              </a:ext>
            </a:extLst>
          </p:cNvPr>
          <p:cNvSpPr txBox="1"/>
          <p:nvPr/>
        </p:nvSpPr>
        <p:spPr>
          <a:xfrm>
            <a:off x="9388026" y="4267428"/>
            <a:ext cx="1063112" cy="523220"/>
          </a:xfrm>
          <a:prstGeom prst="rect">
            <a:avLst/>
          </a:prstGeom>
          <a:noFill/>
        </p:spPr>
        <p:txBody>
          <a:bodyPr wrap="none" rtlCol="0">
            <a:spAutoFit/>
          </a:bodyPr>
          <a:lstStyle/>
          <a:p>
            <a:pPr algn="ctr"/>
            <a:r>
              <a:rPr lang="en-US" sz="1400" dirty="0"/>
              <a:t>LS network </a:t>
            </a:r>
          </a:p>
          <a:p>
            <a:pPr algn="ctr"/>
            <a:r>
              <a:rPr lang="en-US" sz="1400" dirty="0"/>
              <a:t>fails</a:t>
            </a:r>
          </a:p>
        </p:txBody>
      </p:sp>
      <p:sp>
        <p:nvSpPr>
          <p:cNvPr id="38" name="TextBox 37">
            <a:extLst>
              <a:ext uri="{FF2B5EF4-FFF2-40B4-BE49-F238E27FC236}">
                <a16:creationId xmlns:a16="http://schemas.microsoft.com/office/drawing/2014/main" id="{C52E8C22-1F35-D491-63AB-CD6017D03AB5}"/>
              </a:ext>
              <a:ext uri="{C183D7F6-B498-43B3-948B-1728B52AA6E4}">
                <adec:decorative xmlns:adec="http://schemas.microsoft.com/office/drawing/2017/decorative" val="1"/>
              </a:ext>
            </a:extLst>
          </p:cNvPr>
          <p:cNvSpPr txBox="1"/>
          <p:nvPr/>
        </p:nvSpPr>
        <p:spPr>
          <a:xfrm>
            <a:off x="9116167" y="5324995"/>
            <a:ext cx="1063112" cy="523220"/>
          </a:xfrm>
          <a:prstGeom prst="rect">
            <a:avLst/>
          </a:prstGeom>
          <a:noFill/>
        </p:spPr>
        <p:txBody>
          <a:bodyPr wrap="none" rtlCol="0">
            <a:spAutoFit/>
          </a:bodyPr>
          <a:lstStyle/>
          <a:p>
            <a:pPr algn="ctr"/>
            <a:r>
              <a:rPr lang="en-US" sz="1400" dirty="0"/>
              <a:t>LS network </a:t>
            </a:r>
          </a:p>
          <a:p>
            <a:pPr algn="ctr"/>
            <a:r>
              <a:rPr lang="en-US" sz="1400" dirty="0"/>
              <a:t>survives</a:t>
            </a:r>
          </a:p>
        </p:txBody>
      </p:sp>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64525B80-310E-EB48-8596-995D3BCBD149}"/>
                  </a:ext>
                </a:extLst>
              </p:cNvPr>
              <p:cNvSpPr txBox="1"/>
              <p:nvPr/>
            </p:nvSpPr>
            <p:spPr>
              <a:xfrm>
                <a:off x="2253431" y="4532749"/>
                <a:ext cx="8173135" cy="984052"/>
              </a:xfrm>
              <a:prstGeom prst="rect">
                <a:avLst/>
              </a:prstGeom>
              <a:noFill/>
            </p:spPr>
            <p:txBody>
              <a:bodyPr wrap="none" rtlCol="0">
                <a:spAutoFit/>
              </a:bodyPr>
              <a:lstStyle/>
              <a:p>
                <a14:m>
                  <m:oMathPara xmlns:m="http://schemas.openxmlformats.org/officeDocument/2006/math">
                    <m:oMath>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𝑆</m:t>
                          </m:r>
                        </m:sub>
                      </m:sSub>
                      <m:d>
                        <m:dPr>
                          <m:ctrlPr>
                            <a:rPr lang="en-US" i="1" dirty="0">
                              <a:latin typeface="Cambria Math" panose="02040503050406030204" pitchFamily="18" charset="0"/>
                            </a:rPr>
                          </m:ctrlPr>
                        </m:dPr>
                        <m:e>
                          <m:r>
                            <a:rPr lang="en-US" i="1" dirty="0">
                              <a:latin typeface="Cambria Math" panose="02040503050406030204" pitchFamily="18" charset="0"/>
                            </a:rPr>
                            <m:t>𝑡</m:t>
                          </m:r>
                        </m:e>
                      </m:d>
                      <m:r>
                        <a:rPr lang="en-US" i="0" dirty="0">
                          <a:latin typeface="Cambria Math" panose="02040503050406030204" pitchFamily="18" charset="0"/>
                        </a:rPr>
                        <m:t>=1−</m:t>
                      </m:r>
                      <m:d>
                        <m:dPr>
                          <m:ctrlPr>
                            <a:rPr lang="en-US" i="0" dirty="0">
                              <a:latin typeface="Cambria Math" panose="02040503050406030204" pitchFamily="18" charset="0"/>
                            </a:rPr>
                          </m:ctrlPr>
                        </m:dPr>
                        <m:e>
                          <m:r>
                            <a:rPr lang="en-US" i="0" dirty="0">
                              <a:latin typeface="Cambria Math" panose="02040503050406030204" pitchFamily="18" charset="0"/>
                            </a:rPr>
                            <m:t>1−</m:t>
                          </m:r>
                          <m:d>
                            <m:dPr>
                              <m:ctrlPr>
                                <a:rPr lang="en-US" i="1" dirty="0">
                                  <a:latin typeface="Cambria Math" panose="02040503050406030204" pitchFamily="18" charset="0"/>
                                </a:rPr>
                              </m:ctrlPr>
                            </m:dPr>
                            <m:e>
                              <m:nary>
                                <m:naryPr>
                                  <m:chr m:val="∑"/>
                                  <m:limLoc m:val="undOvr"/>
                                  <m:ctrlPr>
                                    <a:rPr lang="en-US" i="1" dirty="0">
                                      <a:latin typeface="Cambria Math" panose="02040503050406030204" pitchFamily="18" charset="0"/>
                                    </a:rPr>
                                  </m:ctrlPr>
                                </m:naryPr>
                                <m:sub>
                                  <m:r>
                                    <a:rPr lang="en-US" i="1" dirty="0">
                                      <a:latin typeface="Cambria Math" panose="02040503050406030204" pitchFamily="18" charset="0"/>
                                    </a:rPr>
                                    <m:t>𝑖</m:t>
                                  </m:r>
                                  <m:r>
                                    <a:rPr lang="en-US" i="0" dirty="0">
                                      <a:latin typeface="Cambria Math" panose="02040503050406030204" pitchFamily="18" charset="0"/>
                                    </a:rPr>
                                    <m:t>=2</m:t>
                                  </m:r>
                                </m:sub>
                                <m:sup>
                                  <m:r>
                                    <a:rPr lang="en-US" i="0" dirty="0">
                                      <a:latin typeface="Cambria Math" panose="02040503050406030204" pitchFamily="18" charset="0"/>
                                    </a:rPr>
                                    <m:t>3</m:t>
                                  </m:r>
                                </m:sup>
                                <m:e>
                                  <m:d>
                                    <m:dPr>
                                      <m:ctrlPr>
                                        <a:rPr lang="en-US" i="1" dirty="0">
                                          <a:latin typeface="Cambria Math" panose="02040503050406030204" pitchFamily="18" charset="0"/>
                                        </a:rPr>
                                      </m:ctrlPr>
                                    </m:dPr>
                                    <m:e>
                                      <m:f>
                                        <m:fPr>
                                          <m:type m:val="noBar"/>
                                          <m:ctrlPr>
                                            <a:rPr lang="en-US" i="0" dirty="0">
                                              <a:latin typeface="Cambria Math" panose="02040503050406030204" pitchFamily="18" charset="0"/>
                                            </a:rPr>
                                          </m:ctrlPr>
                                        </m:fPr>
                                        <m:num>
                                          <m:r>
                                            <a:rPr lang="en-US" i="0" dirty="0">
                                              <a:latin typeface="Cambria Math" panose="02040503050406030204" pitchFamily="18" charset="0"/>
                                            </a:rPr>
                                            <m:t>3</m:t>
                                          </m:r>
                                        </m:num>
                                        <m:den>
                                          <m:r>
                                            <a:rPr lang="en-US" i="1" dirty="0">
                                              <a:latin typeface="Cambria Math" panose="02040503050406030204" pitchFamily="18" charset="0"/>
                                            </a:rPr>
                                            <m:t>𝑖</m:t>
                                          </m:r>
                                        </m:den>
                                      </m:f>
                                    </m:e>
                                  </m:d>
                                </m:e>
                              </m:nary>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𝐶</m:t>
                                  </m:r>
                                </m:sub>
                              </m:sSub>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r>
                                        <a:rPr lang="en-US" i="1" dirty="0">
                                          <a:latin typeface="Cambria Math" panose="02040503050406030204" pitchFamily="18" charset="0"/>
                                        </a:rPr>
                                        <m:t>𝑡</m:t>
                                      </m:r>
                                    </m:e>
                                  </m:d>
                                </m:e>
                                <m:sup>
                                  <m:r>
                                    <a:rPr lang="en-US" i="1" dirty="0">
                                      <a:latin typeface="Cambria Math" panose="02040503050406030204" pitchFamily="18" charset="0"/>
                                    </a:rPr>
                                    <m:t>𝑖</m:t>
                                  </m:r>
                                </m:sup>
                              </m:sSup>
                              <m:r>
                                <a:rPr lang="en-US" i="0" dirty="0">
                                  <a:latin typeface="Cambria Math" panose="02040503050406030204" pitchFamily="18" charset="0"/>
                                </a:rPr>
                                <m:t>⋅</m:t>
                              </m:r>
                              <m:sSup>
                                <m:sSupPr>
                                  <m:ctrlPr>
                                    <a:rPr lang="en-US" i="1" dirty="0">
                                      <a:latin typeface="Cambria Math" panose="02040503050406030204" pitchFamily="18" charset="0"/>
                                    </a:rPr>
                                  </m:ctrlPr>
                                </m:sSupPr>
                                <m:e>
                                  <m:d>
                                    <m:dPr>
                                      <m:ctrlPr>
                                        <a:rPr lang="en-US" i="0" dirty="0">
                                          <a:latin typeface="Cambria Math" panose="02040503050406030204" pitchFamily="18" charset="0"/>
                                        </a:rPr>
                                      </m:ctrlPr>
                                    </m:dPr>
                                    <m:e>
                                      <m:r>
                                        <a:rPr lang="en-US" i="0" dirty="0">
                                          <a:latin typeface="Cambria Math" panose="02040503050406030204" pitchFamily="18" charset="0"/>
                                        </a:rPr>
                                        <m:t>1−</m:t>
                                      </m:r>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𝐶</m:t>
                                          </m:r>
                                        </m:sub>
                                      </m:sSub>
                                      <m:d>
                                        <m:dPr>
                                          <m:ctrlPr>
                                            <a:rPr lang="en-US" i="1" dirty="0">
                                              <a:latin typeface="Cambria Math" panose="02040503050406030204" pitchFamily="18" charset="0"/>
                                            </a:rPr>
                                          </m:ctrlPr>
                                        </m:dPr>
                                        <m:e>
                                          <m:r>
                                            <a:rPr lang="en-US" i="1" dirty="0">
                                              <a:latin typeface="Cambria Math" panose="02040503050406030204" pitchFamily="18" charset="0"/>
                                            </a:rPr>
                                            <m:t>𝑡</m:t>
                                          </m:r>
                                        </m:e>
                                      </m:d>
                                    </m:e>
                                  </m:d>
                                </m:e>
                                <m:sup>
                                  <m:r>
                                    <a:rPr lang="en-US" i="0" dirty="0">
                                      <a:latin typeface="Cambria Math" panose="02040503050406030204" pitchFamily="18" charset="0"/>
                                    </a:rPr>
                                    <m:t>3−</m:t>
                                  </m:r>
                                  <m:r>
                                    <a:rPr lang="en-US" i="1" dirty="0">
                                      <a:latin typeface="Cambria Math" panose="02040503050406030204" pitchFamily="18" charset="0"/>
                                    </a:rPr>
                                    <m:t>𝑖</m:t>
                                  </m:r>
                                </m:sup>
                              </m:sSup>
                            </m:e>
                          </m:d>
                        </m:e>
                      </m:d>
                      <m:r>
                        <a:rPr lang="en-US" i="0" dirty="0">
                          <a:latin typeface="Cambria Math" panose="02040503050406030204" pitchFamily="18" charset="0"/>
                        </a:rPr>
                        <m:t>⋅</m:t>
                      </m:r>
                      <m:d>
                        <m:dPr>
                          <m:ctrlPr>
                            <a:rPr lang="en-US" i="0" dirty="0">
                              <a:latin typeface="Cambria Math" panose="02040503050406030204" pitchFamily="18" charset="0"/>
                            </a:rPr>
                          </m:ctrlPr>
                        </m:dPr>
                        <m:e>
                          <m:r>
                            <a:rPr lang="en-US" i="0" dirty="0">
                              <a:latin typeface="Cambria Math" panose="02040503050406030204" pitchFamily="18" charset="0"/>
                            </a:rPr>
                            <m:t>1−</m:t>
                          </m:r>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𝐻</m:t>
                              </m:r>
                            </m:sub>
                          </m:sSub>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r>
                                    <a:rPr lang="en-US" i="1" dirty="0">
                                      <a:latin typeface="Cambria Math" panose="02040503050406030204" pitchFamily="18" charset="0"/>
                                    </a:rPr>
                                    <m:t>𝑡</m:t>
                                  </m:r>
                                </m:e>
                              </m:d>
                            </m:e>
                            <m:sup>
                              <m:r>
                                <a:rPr lang="en-US" i="0" dirty="0">
                                  <a:latin typeface="Cambria Math" panose="02040503050406030204" pitchFamily="18" charset="0"/>
                                </a:rPr>
                                <m:t>2</m:t>
                              </m:r>
                            </m:sup>
                          </m:sSup>
                        </m:e>
                      </m:d>
                      <m:r>
                        <a:rPr lang="en-US" i="0" dirty="0">
                          <a:latin typeface="Cambria Math" panose="02040503050406030204" pitchFamily="18" charset="0"/>
                        </a:rPr>
                        <m:t>⋅</m:t>
                      </m:r>
                      <m:d>
                        <m:dPr>
                          <m:ctrlPr>
                            <a:rPr lang="en-US" i="0" dirty="0">
                              <a:latin typeface="Cambria Math" panose="02040503050406030204" pitchFamily="18" charset="0"/>
                            </a:rPr>
                          </m:ctrlPr>
                        </m:dPr>
                        <m:e>
                          <m:r>
                            <a:rPr lang="en-US" i="0" dirty="0">
                              <a:latin typeface="Cambria Math" panose="02040503050406030204" pitchFamily="18" charset="0"/>
                            </a:rPr>
                            <m:t>1−</m:t>
                          </m:r>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𝐿</m:t>
                              </m:r>
                            </m:sub>
                          </m:sSub>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r>
                                    <a:rPr lang="en-US" i="1" dirty="0">
                                      <a:latin typeface="Cambria Math" panose="02040503050406030204" pitchFamily="18" charset="0"/>
                                    </a:rPr>
                                    <m:t>𝑡</m:t>
                                  </m:r>
                                </m:e>
                              </m:d>
                            </m:e>
                            <m:sup>
                              <m:r>
                                <a:rPr lang="en-US" i="0" dirty="0">
                                  <a:latin typeface="Cambria Math" panose="02040503050406030204" pitchFamily="18" charset="0"/>
                                </a:rPr>
                                <m:t>2</m:t>
                              </m:r>
                            </m:sup>
                          </m:sSup>
                        </m:e>
                      </m:d>
                    </m:oMath>
                  </m:oMathPara>
                </a14:m>
                <a:endParaRPr lang="en-US" dirty="0"/>
              </a:p>
            </p:txBody>
          </p:sp>
        </mc:Choice>
        <mc:Fallback>
          <p:sp>
            <p:nvSpPr>
              <p:cNvPr id="42" name="TextBox 41">
                <a:extLst>
                  <a:ext uri="{FF2B5EF4-FFF2-40B4-BE49-F238E27FC236}">
                    <a16:creationId xmlns:a16="http://schemas.microsoft.com/office/drawing/2014/main" id="{64525B80-310E-EB48-8596-995D3BCBD149}"/>
                  </a:ext>
                </a:extLst>
              </p:cNvPr>
              <p:cNvSpPr txBox="1">
                <a:spLocks noRot="1" noChangeAspect="1" noMove="1" noResize="1" noEditPoints="1" noAdjustHandles="1" noChangeArrowheads="1" noChangeShapeType="1" noTextEdit="1"/>
              </p:cNvSpPr>
              <p:nvPr/>
            </p:nvSpPr>
            <p:spPr>
              <a:xfrm>
                <a:off x="2253431" y="4532749"/>
                <a:ext cx="8173135" cy="984052"/>
              </a:xfrm>
              <a:prstGeom prst="rect">
                <a:avLst/>
              </a:prstGeom>
              <a:blipFill>
                <a:blip r:embed="rId3"/>
                <a:stretch>
                  <a:fillRect t="-80769" b="-125641"/>
                </a:stretch>
              </a:blipFill>
            </p:spPr>
            <p:txBody>
              <a:bodyPr/>
              <a:lstStyle/>
              <a:p>
                <a:r>
                  <a:rPr lang="en-US">
                    <a:noFill/>
                  </a:rPr>
                  <a:t> </a:t>
                </a:r>
              </a:p>
            </p:txBody>
          </p:sp>
        </mc:Fallback>
      </mc:AlternateContent>
    </p:spTree>
    <p:extLst>
      <p:ext uri="{BB962C8B-B14F-4D97-AF65-F5344CB8AC3E}">
        <p14:creationId xmlns:p14="http://schemas.microsoft.com/office/powerpoint/2010/main" val="3077475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27344-7891-5CE4-8985-9231B50A0F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D7236F-6D5B-EEE5-8BDF-6128993FC09F}"/>
              </a:ext>
            </a:extLst>
          </p:cNvPr>
          <p:cNvSpPr>
            <a:spLocks noGrp="1"/>
          </p:cNvSpPr>
          <p:nvPr>
            <p:ph type="title"/>
          </p:nvPr>
        </p:nvSpPr>
        <p:spPr/>
        <p:txBody>
          <a:bodyPr/>
          <a:lstStyle/>
          <a:p>
            <a:r>
              <a:rPr lang="en-US" dirty="0"/>
              <a:t>Reliability Block Diagram Computation</a:t>
            </a:r>
          </a:p>
        </p:txBody>
      </p:sp>
      <p:sp>
        <p:nvSpPr>
          <p:cNvPr id="5" name="Slide Number Placeholder 4">
            <a:extLst>
              <a:ext uri="{FF2B5EF4-FFF2-40B4-BE49-F238E27FC236}">
                <a16:creationId xmlns:a16="http://schemas.microsoft.com/office/drawing/2014/main" id="{E4783568-75A2-FFFD-8B3B-A731EA415766}"/>
              </a:ext>
            </a:extLst>
          </p:cNvPr>
          <p:cNvSpPr>
            <a:spLocks noGrp="1"/>
          </p:cNvSpPr>
          <p:nvPr>
            <p:ph type="sldNum" sz="quarter" idx="17"/>
          </p:nvPr>
        </p:nvSpPr>
        <p:spPr/>
        <p:txBody>
          <a:bodyPr/>
          <a:lstStyle/>
          <a:p>
            <a:fld id="{86134D44-37F0-44A1-8A08-E9432A030C07}" type="slidenum">
              <a:rPr lang="en-US" smtClean="0"/>
              <a:pPr/>
              <a:t>13</a:t>
            </a:fld>
            <a:endParaRPr lang="en-US" dirty="0"/>
          </a:p>
        </p:txBody>
      </p:sp>
      <p:sp>
        <p:nvSpPr>
          <p:cNvPr id="77" name="Text Placeholder 2">
            <a:extLst>
              <a:ext uri="{FF2B5EF4-FFF2-40B4-BE49-F238E27FC236}">
                <a16:creationId xmlns:a16="http://schemas.microsoft.com/office/drawing/2014/main" id="{15EE0644-EA26-22CF-6DD1-EF79255CB35C}"/>
              </a:ext>
            </a:extLst>
          </p:cNvPr>
          <p:cNvSpPr>
            <a:spLocks noGrp="1"/>
          </p:cNvSpPr>
          <p:nvPr>
            <p:ph type="body" sz="quarter" idx="20"/>
          </p:nvPr>
        </p:nvSpPr>
        <p:spPr>
          <a:xfrm>
            <a:off x="393610" y="1202110"/>
            <a:ext cx="4075262" cy="5030524"/>
          </a:xfrm>
        </p:spPr>
        <p:txBody>
          <a:bodyPr>
            <a:normAutofit/>
          </a:bodyPr>
          <a:lstStyle/>
          <a:p>
            <a:pPr>
              <a:lnSpc>
                <a:spcPct val="120000"/>
              </a:lnSpc>
            </a:pPr>
            <a:r>
              <a:rPr lang="en-US" altLang="en-US" dirty="0">
                <a:ea typeface="ＭＳ Ｐゴシック" panose="020B0600070205080204" pitchFamily="34" charset="-128"/>
              </a:rPr>
              <a:t>Python np and </a:t>
            </a:r>
            <a:r>
              <a:rPr lang="en-US" altLang="en-US" dirty="0" err="1">
                <a:ea typeface="ＭＳ Ｐゴシック" panose="020B0600070205080204" pitchFamily="34" charset="-128"/>
              </a:rPr>
              <a:t>scipy</a:t>
            </a:r>
            <a:r>
              <a:rPr lang="en-US" altLang="en-US" dirty="0">
                <a:ea typeface="ＭＳ Ｐゴシック" panose="020B0600070205080204" pitchFamily="34" charset="-128"/>
              </a:rPr>
              <a:t> modules extremely helpful</a:t>
            </a:r>
          </a:p>
          <a:p>
            <a:pPr>
              <a:lnSpc>
                <a:spcPct val="120000"/>
              </a:lnSpc>
            </a:pPr>
            <a:r>
              <a:rPr lang="en-US" dirty="0">
                <a:ea typeface="ＭＳ Ｐゴシック" panose="020B0600070205080204" pitchFamily="34" charset="-128"/>
              </a:rPr>
              <a:t>Code for computing min, max, and k-of-N distributions</a:t>
            </a:r>
          </a:p>
          <a:p>
            <a:pPr>
              <a:lnSpc>
                <a:spcPct val="120000"/>
              </a:lnSpc>
            </a:pPr>
            <a:endParaRPr lang="en-US" dirty="0">
              <a:ea typeface="ＭＳ Ｐゴシック" panose="020B0600070205080204" pitchFamily="34" charset="-128"/>
            </a:endParaRPr>
          </a:p>
          <a:p>
            <a:pPr>
              <a:lnSpc>
                <a:spcPct val="120000"/>
              </a:lnSpc>
            </a:pPr>
            <a:r>
              <a:rPr lang="en-US" dirty="0">
                <a:ea typeface="ＭＳ Ｐゴシック" panose="020B0600070205080204" pitchFamily="34" charset="-128"/>
              </a:rPr>
              <a:t>NASA system example.  </a:t>
            </a:r>
            <a:endParaRPr lang="en-US" dirty="0"/>
          </a:p>
        </p:txBody>
      </p:sp>
      <p:sp>
        <p:nvSpPr>
          <p:cNvPr id="26" name="Text Placeholder 2">
            <a:extLst>
              <a:ext uri="{FF2B5EF4-FFF2-40B4-BE49-F238E27FC236}">
                <a16:creationId xmlns:a16="http://schemas.microsoft.com/office/drawing/2014/main" id="{9DFBEBD5-4CCA-21CC-D488-A556C629BD44}"/>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aphicFrame>
        <p:nvGraphicFramePr>
          <p:cNvPr id="3" name="Object 2" descr="icon of MS Word document, representing document to show">
            <a:hlinkClick r:id="" action="ppaction://ole?verb=1"/>
            <a:extLst>
              <a:ext uri="{FF2B5EF4-FFF2-40B4-BE49-F238E27FC236}">
                <a16:creationId xmlns:a16="http://schemas.microsoft.com/office/drawing/2014/main" id="{93109AC7-400E-631E-366C-2E33649658FB}"/>
              </a:ext>
            </a:extLst>
          </p:cNvPr>
          <p:cNvGraphicFramePr>
            <a:graphicFrameLocks noChangeAspect="1"/>
          </p:cNvGraphicFramePr>
          <p:nvPr>
            <p:extLst>
              <p:ext uri="{D42A27DB-BD31-4B8C-83A1-F6EECF244321}">
                <p14:modId xmlns:p14="http://schemas.microsoft.com/office/powerpoint/2010/main" val="113187838"/>
              </p:ext>
            </p:extLst>
          </p:nvPr>
        </p:nvGraphicFramePr>
        <p:xfrm>
          <a:off x="2670820" y="2459187"/>
          <a:ext cx="965200" cy="609600"/>
        </p:xfrm>
        <a:graphic>
          <a:graphicData uri="http://schemas.openxmlformats.org/presentationml/2006/ole">
            <mc:AlternateContent xmlns:mc="http://schemas.openxmlformats.org/markup-compatibility/2006">
              <mc:Choice xmlns:v="urn:schemas-microsoft-com:vml" Requires="v">
                <p:oleObj name="Document" showAsIcon="1" r:id="rId2" imgW="965200" imgH="609600" progId="Word.Document.12">
                  <p:embed/>
                </p:oleObj>
              </mc:Choice>
              <mc:Fallback>
                <p:oleObj name="Document" showAsIcon="1" r:id="rId2" imgW="965200" imgH="609600" progId="Word.Document.12">
                  <p:embed/>
                  <p:pic>
                    <p:nvPicPr>
                      <p:cNvPr id="0" name=""/>
                      <p:cNvPicPr/>
                      <p:nvPr/>
                    </p:nvPicPr>
                    <p:blipFill>
                      <a:blip r:embed="rId3"/>
                      <a:stretch>
                        <a:fillRect/>
                      </a:stretch>
                    </p:blipFill>
                    <p:spPr>
                      <a:xfrm>
                        <a:off x="2670820" y="2459187"/>
                        <a:ext cx="965200" cy="609600"/>
                      </a:xfrm>
                      <a:prstGeom prst="rect">
                        <a:avLst/>
                      </a:prstGeom>
                    </p:spPr>
                  </p:pic>
                </p:oleObj>
              </mc:Fallback>
            </mc:AlternateContent>
          </a:graphicData>
        </a:graphic>
      </p:graphicFrame>
      <p:graphicFrame>
        <p:nvGraphicFramePr>
          <p:cNvPr id="4" name="Object 3" descr="icon of MS Word document indicating document to display">
            <a:hlinkClick r:id="" action="ppaction://ole?verb=1"/>
            <a:extLst>
              <a:ext uri="{FF2B5EF4-FFF2-40B4-BE49-F238E27FC236}">
                <a16:creationId xmlns:a16="http://schemas.microsoft.com/office/drawing/2014/main" id="{0DE894CC-61B5-0D04-2632-FBA31028565E}"/>
              </a:ext>
            </a:extLst>
          </p:cNvPr>
          <p:cNvGraphicFramePr>
            <a:graphicFrameLocks noChangeAspect="1"/>
          </p:cNvGraphicFramePr>
          <p:nvPr>
            <p:extLst>
              <p:ext uri="{D42A27DB-BD31-4B8C-83A1-F6EECF244321}">
                <p14:modId xmlns:p14="http://schemas.microsoft.com/office/powerpoint/2010/main" val="775885362"/>
              </p:ext>
            </p:extLst>
          </p:nvPr>
        </p:nvGraphicFramePr>
        <p:xfrm>
          <a:off x="960235" y="3827410"/>
          <a:ext cx="965200" cy="609600"/>
        </p:xfrm>
        <a:graphic>
          <a:graphicData uri="http://schemas.openxmlformats.org/presentationml/2006/ole">
            <mc:AlternateContent xmlns:mc="http://schemas.openxmlformats.org/markup-compatibility/2006">
              <mc:Choice xmlns:v="urn:schemas-microsoft-com:vml" Requires="v">
                <p:oleObj name="Document" showAsIcon="1" r:id="rId4" imgW="965200" imgH="609600" progId="Word.Document.12">
                  <p:embed/>
                </p:oleObj>
              </mc:Choice>
              <mc:Fallback>
                <p:oleObj name="Document" showAsIcon="1" r:id="rId4" imgW="965200" imgH="609600" progId="Word.Document.12">
                  <p:embed/>
                  <p:pic>
                    <p:nvPicPr>
                      <p:cNvPr id="0" name=""/>
                      <p:cNvPicPr/>
                      <p:nvPr/>
                    </p:nvPicPr>
                    <p:blipFill>
                      <a:blip r:embed="rId5"/>
                      <a:stretch>
                        <a:fillRect/>
                      </a:stretch>
                    </p:blipFill>
                    <p:spPr>
                      <a:xfrm>
                        <a:off x="960235" y="3827410"/>
                        <a:ext cx="965200" cy="609600"/>
                      </a:xfrm>
                      <a:prstGeom prst="rect">
                        <a:avLst/>
                      </a:prstGeom>
                    </p:spPr>
                  </p:pic>
                </p:oleObj>
              </mc:Fallback>
            </mc:AlternateContent>
          </a:graphicData>
        </a:graphic>
      </p:graphicFrame>
      <p:pic>
        <p:nvPicPr>
          <p:cNvPr id="7" name="Picture 6" descr="Line graph showing cumulative distribution function (CDF) of system failure time, with time t on x-axis and cumulative probability on y-axis. The blue curve rises steeply before leveling near 1.0, indicating increasing probability of failure over time, with a legend labeled &quot;CDF of System Failure Time.&quot;">
            <a:extLst>
              <a:ext uri="{FF2B5EF4-FFF2-40B4-BE49-F238E27FC236}">
                <a16:creationId xmlns:a16="http://schemas.microsoft.com/office/drawing/2014/main" id="{8B00D9EA-0E69-A328-CB2D-3A9FA2FE89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7880" y="1032997"/>
            <a:ext cx="7315200" cy="4572000"/>
          </a:xfrm>
          <a:prstGeom prst="rect">
            <a:avLst/>
          </a:prstGeom>
        </p:spPr>
      </p:pic>
    </p:spTree>
    <p:extLst>
      <p:ext uri="{BB962C8B-B14F-4D97-AF65-F5344CB8AC3E}">
        <p14:creationId xmlns:p14="http://schemas.microsoft.com/office/powerpoint/2010/main" val="1521376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63553-5BFC-DF8C-450A-55D205BDE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E38BCF-A4F2-E078-3801-6659E5077C9D}"/>
              </a:ext>
            </a:extLst>
          </p:cNvPr>
          <p:cNvSpPr>
            <a:spLocks noGrp="1"/>
          </p:cNvSpPr>
          <p:nvPr>
            <p:ph type="title"/>
          </p:nvPr>
        </p:nvSpPr>
        <p:spPr/>
        <p:txBody>
          <a:bodyPr/>
          <a:lstStyle/>
          <a:p>
            <a:r>
              <a:rPr lang="en-US" dirty="0"/>
              <a:t>Fault Tree Computation, OR gate</a:t>
            </a:r>
          </a:p>
        </p:txBody>
      </p:sp>
      <p:sp>
        <p:nvSpPr>
          <p:cNvPr id="5" name="Slide Number Placeholder 4">
            <a:extLst>
              <a:ext uri="{FF2B5EF4-FFF2-40B4-BE49-F238E27FC236}">
                <a16:creationId xmlns:a16="http://schemas.microsoft.com/office/drawing/2014/main" id="{9BA663E0-1978-CD1F-BD7A-D7B35628E129}"/>
              </a:ext>
            </a:extLst>
          </p:cNvPr>
          <p:cNvSpPr>
            <a:spLocks noGrp="1"/>
          </p:cNvSpPr>
          <p:nvPr>
            <p:ph type="sldNum" sz="quarter" idx="17"/>
          </p:nvPr>
        </p:nvSpPr>
        <p:spPr/>
        <p:txBody>
          <a:bodyPr/>
          <a:lstStyle/>
          <a:p>
            <a:fld id="{86134D44-37F0-44A1-8A08-E9432A030C07}" type="slidenum">
              <a:rPr lang="en-US" smtClean="0"/>
              <a:pPr/>
              <a:t>14</a:t>
            </a:fld>
            <a:endParaRPr lang="en-US" dirty="0"/>
          </a:p>
        </p:txBody>
      </p:sp>
      <p:sp>
        <p:nvSpPr>
          <p:cNvPr id="98" name="Text Placeholder 2">
            <a:extLst>
              <a:ext uri="{FF2B5EF4-FFF2-40B4-BE49-F238E27FC236}">
                <a16:creationId xmlns:a16="http://schemas.microsoft.com/office/drawing/2014/main" id="{70E63166-EEB4-4618-5D89-1806FAF4CC53}"/>
              </a:ext>
            </a:extLst>
          </p:cNvPr>
          <p:cNvSpPr txBox="1">
            <a:spLocks/>
          </p:cNvSpPr>
          <p:nvPr/>
        </p:nvSpPr>
        <p:spPr>
          <a:xfrm>
            <a:off x="938410" y="1024527"/>
            <a:ext cx="6252385" cy="1219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ea typeface="ＭＳ Ｐゴシック" panose="020B0600070205080204" pitchFamily="34" charset="-128"/>
              </a:rPr>
              <a:t>Develop probability of failure at each gate output</a:t>
            </a:r>
          </a:p>
          <a:p>
            <a:pPr marL="342900" indent="-342900">
              <a:buFont typeface="Arial" panose="020B0604020202020204" pitchFamily="34" charset="0"/>
              <a:buChar char="•"/>
            </a:pPr>
            <a:r>
              <a:rPr lang="en-US" dirty="0">
                <a:ea typeface="ＭＳ Ｐゴシック" panose="020B0600070205080204" pitchFamily="34" charset="-128"/>
              </a:rPr>
              <a:t>Starting from the bottom, moving up the tree</a:t>
            </a:r>
            <a:endParaRPr lang="en-US" dirty="0"/>
          </a:p>
        </p:txBody>
      </p:sp>
      <p:grpSp>
        <p:nvGrpSpPr>
          <p:cNvPr id="6" name="Group 5" descr="Image of Fault Tree, with Or node fed by k of N node, and two AND nodes.  Other inputs to these nodes, description unessential">
            <a:extLst>
              <a:ext uri="{FF2B5EF4-FFF2-40B4-BE49-F238E27FC236}">
                <a16:creationId xmlns:a16="http://schemas.microsoft.com/office/drawing/2014/main" id="{15FBB428-3D05-574A-3EF8-52C050A4625E}"/>
              </a:ext>
            </a:extLst>
          </p:cNvPr>
          <p:cNvGrpSpPr/>
          <p:nvPr/>
        </p:nvGrpSpPr>
        <p:grpSpPr>
          <a:xfrm>
            <a:off x="1068635" y="2358181"/>
            <a:ext cx="3796077" cy="2504692"/>
            <a:chOff x="1068635" y="2358181"/>
            <a:chExt cx="3796077" cy="2504692"/>
          </a:xfrm>
        </p:grpSpPr>
        <p:cxnSp>
          <p:nvCxnSpPr>
            <p:cNvPr id="21" name="Straight Connector 20">
              <a:extLst>
                <a:ext uri="{FF2B5EF4-FFF2-40B4-BE49-F238E27FC236}">
                  <a16:creationId xmlns:a16="http://schemas.microsoft.com/office/drawing/2014/main" id="{AD2A6F7E-6A77-6985-7183-AE3BDAA8D914}"/>
                </a:ext>
              </a:extLst>
            </p:cNvPr>
            <p:cNvCxnSpPr>
              <a:cxnSpLocks/>
            </p:cNvCxnSpPr>
            <p:nvPr/>
          </p:nvCxnSpPr>
          <p:spPr>
            <a:xfrm>
              <a:off x="3622375" y="3161949"/>
              <a:ext cx="0" cy="278689"/>
            </a:xfrm>
            <a:prstGeom prst="line">
              <a:avLst/>
            </a:prstGeom>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5166FCF4-4751-4E30-665A-98171B166CCF}"/>
                </a:ext>
              </a:extLst>
            </p:cNvPr>
            <p:cNvGrpSpPr/>
            <p:nvPr/>
          </p:nvGrpSpPr>
          <p:grpSpPr>
            <a:xfrm>
              <a:off x="2557444" y="2547177"/>
              <a:ext cx="507265" cy="429173"/>
              <a:chOff x="5819180" y="2235199"/>
              <a:chExt cx="342017" cy="342231"/>
            </a:xfrm>
          </p:grpSpPr>
          <p:pic>
            <p:nvPicPr>
              <p:cNvPr id="96" name="Picture 95">
                <a:extLst>
                  <a:ext uri="{FF2B5EF4-FFF2-40B4-BE49-F238E27FC236}">
                    <a16:creationId xmlns:a16="http://schemas.microsoft.com/office/drawing/2014/main" id="{93DFD93D-9B8B-17F1-AE7F-21A091D89896}"/>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97" name="Picture 96">
                <a:extLst>
                  <a:ext uri="{FF2B5EF4-FFF2-40B4-BE49-F238E27FC236}">
                    <a16:creationId xmlns:a16="http://schemas.microsoft.com/office/drawing/2014/main" id="{21951434-9FCB-0B33-DC27-5CBEF49328E0}"/>
                  </a:ext>
                </a:extLst>
              </p:cNvPr>
              <p:cNvPicPr>
                <a:picLocks noChangeAspect="1"/>
              </p:cNvPicPr>
              <p:nvPr/>
            </p:nvPicPr>
            <p:blipFill>
              <a:blip r:embed="rId3"/>
              <a:stretch>
                <a:fillRect/>
              </a:stretch>
            </p:blipFill>
            <p:spPr>
              <a:xfrm>
                <a:off x="5821180" y="2511427"/>
                <a:ext cx="338017" cy="66003"/>
              </a:xfrm>
              <a:prstGeom prst="rect">
                <a:avLst/>
              </a:prstGeom>
            </p:spPr>
          </p:pic>
        </p:grpSp>
        <p:grpSp>
          <p:nvGrpSpPr>
            <p:cNvPr id="29" name="Group 28">
              <a:extLst>
                <a:ext uri="{FF2B5EF4-FFF2-40B4-BE49-F238E27FC236}">
                  <a16:creationId xmlns:a16="http://schemas.microsoft.com/office/drawing/2014/main" id="{8947D867-E1EC-AE25-8E10-6E111E9448BC}"/>
                </a:ext>
              </a:extLst>
            </p:cNvPr>
            <p:cNvGrpSpPr/>
            <p:nvPr/>
          </p:nvGrpSpPr>
          <p:grpSpPr>
            <a:xfrm>
              <a:off x="3436921" y="3314092"/>
              <a:ext cx="383185" cy="342355"/>
              <a:chOff x="4979185" y="2139950"/>
              <a:chExt cx="510958" cy="409577"/>
            </a:xfrm>
          </p:grpSpPr>
          <p:pic>
            <p:nvPicPr>
              <p:cNvPr id="94" name="Picture 93">
                <a:extLst>
                  <a:ext uri="{FF2B5EF4-FFF2-40B4-BE49-F238E27FC236}">
                    <a16:creationId xmlns:a16="http://schemas.microsoft.com/office/drawing/2014/main" id="{FBCBF33B-44F5-84FD-0B8F-BF3517FE318D}"/>
                  </a:ext>
                </a:extLst>
              </p:cNvPr>
              <p:cNvPicPr>
                <a:picLocks noChangeAspect="1"/>
              </p:cNvPicPr>
              <p:nvPr/>
            </p:nvPicPr>
            <p:blipFill>
              <a:blip r:embed="rId4"/>
              <a:srcRect/>
              <a:stretch/>
            </p:blipFill>
            <p:spPr>
              <a:xfrm>
                <a:off x="4979185" y="2139950"/>
                <a:ext cx="510958" cy="409577"/>
              </a:xfrm>
              <a:prstGeom prst="rect">
                <a:avLst/>
              </a:prstGeom>
            </p:spPr>
          </p:pic>
          <p:cxnSp>
            <p:nvCxnSpPr>
              <p:cNvPr id="95" name="Straight Connector 94">
                <a:extLst>
                  <a:ext uri="{FF2B5EF4-FFF2-40B4-BE49-F238E27FC236}">
                    <a16:creationId xmlns:a16="http://schemas.microsoft.com/office/drawing/2014/main" id="{F4F46E10-605F-B44D-25A0-1AC1AF27B2FD}"/>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31" name="Group 30">
              <a:extLst>
                <a:ext uri="{FF2B5EF4-FFF2-40B4-BE49-F238E27FC236}">
                  <a16:creationId xmlns:a16="http://schemas.microsoft.com/office/drawing/2014/main" id="{91AC7867-5EDB-EE18-2199-28EBF7BA19DC}"/>
                </a:ext>
              </a:extLst>
            </p:cNvPr>
            <p:cNvGrpSpPr/>
            <p:nvPr/>
          </p:nvGrpSpPr>
          <p:grpSpPr>
            <a:xfrm>
              <a:off x="2609516" y="3331211"/>
              <a:ext cx="383185" cy="342355"/>
              <a:chOff x="4979185" y="2139950"/>
              <a:chExt cx="510958" cy="409577"/>
            </a:xfrm>
          </p:grpSpPr>
          <p:pic>
            <p:nvPicPr>
              <p:cNvPr id="92" name="Picture 91">
                <a:extLst>
                  <a:ext uri="{FF2B5EF4-FFF2-40B4-BE49-F238E27FC236}">
                    <a16:creationId xmlns:a16="http://schemas.microsoft.com/office/drawing/2014/main" id="{722D0BC8-F178-7C5C-94E3-74E99D6623AB}"/>
                  </a:ext>
                </a:extLst>
              </p:cNvPr>
              <p:cNvPicPr>
                <a:picLocks noChangeAspect="1"/>
              </p:cNvPicPr>
              <p:nvPr/>
            </p:nvPicPr>
            <p:blipFill>
              <a:blip r:embed="rId4"/>
              <a:srcRect/>
              <a:stretch/>
            </p:blipFill>
            <p:spPr>
              <a:xfrm>
                <a:off x="4979185" y="2139950"/>
                <a:ext cx="510958" cy="409577"/>
              </a:xfrm>
              <a:prstGeom prst="rect">
                <a:avLst/>
              </a:prstGeom>
            </p:spPr>
          </p:pic>
          <p:cxnSp>
            <p:nvCxnSpPr>
              <p:cNvPr id="93" name="Straight Connector 92">
                <a:extLst>
                  <a:ext uri="{FF2B5EF4-FFF2-40B4-BE49-F238E27FC236}">
                    <a16:creationId xmlns:a16="http://schemas.microsoft.com/office/drawing/2014/main" id="{D611232C-437B-C1DF-46EC-72B608CAF95F}"/>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34" name="Group 33">
              <a:extLst>
                <a:ext uri="{FF2B5EF4-FFF2-40B4-BE49-F238E27FC236}">
                  <a16:creationId xmlns:a16="http://schemas.microsoft.com/office/drawing/2014/main" id="{54118969-330D-3A29-E6A2-AA0077D1288D}"/>
                </a:ext>
              </a:extLst>
            </p:cNvPr>
            <p:cNvGrpSpPr/>
            <p:nvPr/>
          </p:nvGrpSpPr>
          <p:grpSpPr>
            <a:xfrm>
              <a:off x="4347904" y="3967015"/>
              <a:ext cx="383186" cy="342355"/>
              <a:chOff x="5819180" y="2235199"/>
              <a:chExt cx="342017" cy="342231"/>
            </a:xfrm>
          </p:grpSpPr>
          <p:pic>
            <p:nvPicPr>
              <p:cNvPr id="90" name="Picture 89">
                <a:extLst>
                  <a:ext uri="{FF2B5EF4-FFF2-40B4-BE49-F238E27FC236}">
                    <a16:creationId xmlns:a16="http://schemas.microsoft.com/office/drawing/2014/main" id="{9DD43B6C-56DC-7F63-BABC-2EEECAE2D58B}"/>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91" name="Picture 90">
                <a:extLst>
                  <a:ext uri="{FF2B5EF4-FFF2-40B4-BE49-F238E27FC236}">
                    <a16:creationId xmlns:a16="http://schemas.microsoft.com/office/drawing/2014/main" id="{0DA964A5-0952-C5CB-503C-B00AB76FC30D}"/>
                  </a:ext>
                </a:extLst>
              </p:cNvPr>
              <p:cNvPicPr>
                <a:picLocks noChangeAspect="1"/>
              </p:cNvPicPr>
              <p:nvPr/>
            </p:nvPicPr>
            <p:blipFill>
              <a:blip r:embed="rId3"/>
              <a:stretch>
                <a:fillRect/>
              </a:stretch>
            </p:blipFill>
            <p:spPr>
              <a:xfrm>
                <a:off x="5821180" y="2511427"/>
                <a:ext cx="338017" cy="66003"/>
              </a:xfrm>
              <a:prstGeom prst="rect">
                <a:avLst/>
              </a:prstGeom>
            </p:spPr>
          </p:pic>
        </p:grpSp>
        <p:grpSp>
          <p:nvGrpSpPr>
            <p:cNvPr id="39" name="Group 38">
              <a:extLst>
                <a:ext uri="{FF2B5EF4-FFF2-40B4-BE49-F238E27FC236}">
                  <a16:creationId xmlns:a16="http://schemas.microsoft.com/office/drawing/2014/main" id="{1C812410-970F-D8ED-ACEE-59D9B7AF833F}"/>
                </a:ext>
              </a:extLst>
            </p:cNvPr>
            <p:cNvGrpSpPr/>
            <p:nvPr/>
          </p:nvGrpSpPr>
          <p:grpSpPr>
            <a:xfrm>
              <a:off x="1540135" y="3350943"/>
              <a:ext cx="378489" cy="379297"/>
              <a:chOff x="7882873" y="1849225"/>
              <a:chExt cx="378489" cy="379297"/>
            </a:xfrm>
          </p:grpSpPr>
          <p:sp>
            <p:nvSpPr>
              <p:cNvPr id="88" name="Triangle 87">
                <a:extLst>
                  <a:ext uri="{FF2B5EF4-FFF2-40B4-BE49-F238E27FC236}">
                    <a16:creationId xmlns:a16="http://schemas.microsoft.com/office/drawing/2014/main" id="{480E5D6A-1CDB-E37D-911C-47C98FA63BD1}"/>
                  </a:ext>
                </a:extLst>
              </p:cNvPr>
              <p:cNvSpPr/>
              <p:nvPr/>
            </p:nvSpPr>
            <p:spPr>
              <a:xfrm>
                <a:off x="7929118" y="1849225"/>
                <a:ext cx="332244" cy="342349"/>
              </a:xfrm>
              <a:prstGeom prst="triangle">
                <a:avLst/>
              </a:prstGeom>
              <a:solidFill>
                <a:srgbClr val="BDBDB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D0BCD165-5969-2CE8-1B64-6C40F1BA057A}"/>
                  </a:ext>
                </a:extLst>
              </p:cNvPr>
              <p:cNvSpPr txBox="1"/>
              <p:nvPr/>
            </p:nvSpPr>
            <p:spPr>
              <a:xfrm>
                <a:off x="7882873" y="2024181"/>
                <a:ext cx="344966" cy="204341"/>
              </a:xfrm>
              <a:prstGeom prst="rect">
                <a:avLst/>
              </a:prstGeom>
              <a:noFill/>
            </p:spPr>
            <p:txBody>
              <a:bodyPr wrap="none" rtlCol="0">
                <a:spAutoFit/>
              </a:bodyPr>
              <a:lstStyle/>
              <a:p>
                <a:r>
                  <a:rPr lang="en-US" sz="800" dirty="0"/>
                  <a:t>k of N</a:t>
                </a:r>
              </a:p>
            </p:txBody>
          </p:sp>
        </p:grpSp>
        <p:grpSp>
          <p:nvGrpSpPr>
            <p:cNvPr id="40" name="Group 39">
              <a:extLst>
                <a:ext uri="{FF2B5EF4-FFF2-40B4-BE49-F238E27FC236}">
                  <a16:creationId xmlns:a16="http://schemas.microsoft.com/office/drawing/2014/main" id="{3F6D76CB-0B1B-F548-0DCB-3960E5422165}"/>
                </a:ext>
              </a:extLst>
            </p:cNvPr>
            <p:cNvGrpSpPr/>
            <p:nvPr/>
          </p:nvGrpSpPr>
          <p:grpSpPr>
            <a:xfrm>
              <a:off x="1068635" y="3948030"/>
              <a:ext cx="360996" cy="338554"/>
              <a:chOff x="6321202" y="3793179"/>
              <a:chExt cx="360996" cy="338554"/>
            </a:xfrm>
          </p:grpSpPr>
          <p:sp>
            <p:nvSpPr>
              <p:cNvPr id="86" name="Rectangle 85">
                <a:extLst>
                  <a:ext uri="{FF2B5EF4-FFF2-40B4-BE49-F238E27FC236}">
                    <a16:creationId xmlns:a16="http://schemas.microsoft.com/office/drawing/2014/main" id="{5BE31EDE-C3D8-C35A-D7D8-3C4924A69FFB}"/>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AD0826E3-F196-FE46-079B-72E6014DB0E0}"/>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grpSp>
          <p:nvGrpSpPr>
            <p:cNvPr id="41" name="Group 40">
              <a:extLst>
                <a:ext uri="{FF2B5EF4-FFF2-40B4-BE49-F238E27FC236}">
                  <a16:creationId xmlns:a16="http://schemas.microsoft.com/office/drawing/2014/main" id="{0EC05B0C-0FA9-37D1-5DC3-EFCFF3DB84FD}"/>
                </a:ext>
              </a:extLst>
            </p:cNvPr>
            <p:cNvGrpSpPr/>
            <p:nvPr/>
          </p:nvGrpSpPr>
          <p:grpSpPr>
            <a:xfrm>
              <a:off x="1551611" y="3948030"/>
              <a:ext cx="360996" cy="338554"/>
              <a:chOff x="6321202" y="3793179"/>
              <a:chExt cx="360996" cy="338554"/>
            </a:xfrm>
          </p:grpSpPr>
          <p:sp>
            <p:nvSpPr>
              <p:cNvPr id="84" name="Rectangle 83">
                <a:extLst>
                  <a:ext uri="{FF2B5EF4-FFF2-40B4-BE49-F238E27FC236}">
                    <a16:creationId xmlns:a16="http://schemas.microsoft.com/office/drawing/2014/main" id="{C15E5ABA-176B-9F8D-4326-4BF5487CABE8}"/>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49CFC0A0-6453-24B0-C5E6-4A161D787DF2}"/>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42" name="Group 41">
              <a:extLst>
                <a:ext uri="{FF2B5EF4-FFF2-40B4-BE49-F238E27FC236}">
                  <a16:creationId xmlns:a16="http://schemas.microsoft.com/office/drawing/2014/main" id="{2A99BEFB-B16E-F053-93B4-11A4C6062CDB}"/>
                </a:ext>
              </a:extLst>
            </p:cNvPr>
            <p:cNvGrpSpPr/>
            <p:nvPr/>
          </p:nvGrpSpPr>
          <p:grpSpPr>
            <a:xfrm>
              <a:off x="2023325" y="3933996"/>
              <a:ext cx="360996" cy="338554"/>
              <a:chOff x="6321202" y="3793179"/>
              <a:chExt cx="360996" cy="338554"/>
            </a:xfrm>
          </p:grpSpPr>
          <p:sp>
            <p:nvSpPr>
              <p:cNvPr id="82" name="Rectangle 81">
                <a:extLst>
                  <a:ext uri="{FF2B5EF4-FFF2-40B4-BE49-F238E27FC236}">
                    <a16:creationId xmlns:a16="http://schemas.microsoft.com/office/drawing/2014/main" id="{21C31055-1658-801F-F0D4-53A4660FF8B2}"/>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DCC8F9FF-373A-211E-172A-458A4B5EDA5F}"/>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3</a:t>
                </a:r>
              </a:p>
            </p:txBody>
          </p:sp>
        </p:grpSp>
        <p:grpSp>
          <p:nvGrpSpPr>
            <p:cNvPr id="43" name="Group 42">
              <a:extLst>
                <a:ext uri="{FF2B5EF4-FFF2-40B4-BE49-F238E27FC236}">
                  <a16:creationId xmlns:a16="http://schemas.microsoft.com/office/drawing/2014/main" id="{7295FEE4-0200-1DAA-C574-E8CD655DB3B7}"/>
                </a:ext>
              </a:extLst>
            </p:cNvPr>
            <p:cNvGrpSpPr/>
            <p:nvPr/>
          </p:nvGrpSpPr>
          <p:grpSpPr>
            <a:xfrm>
              <a:off x="2811077" y="3933261"/>
              <a:ext cx="360996" cy="338554"/>
              <a:chOff x="6321202" y="3793179"/>
              <a:chExt cx="360996" cy="338554"/>
            </a:xfrm>
          </p:grpSpPr>
          <p:sp>
            <p:nvSpPr>
              <p:cNvPr id="80" name="Rectangle 79">
                <a:extLst>
                  <a:ext uri="{FF2B5EF4-FFF2-40B4-BE49-F238E27FC236}">
                    <a16:creationId xmlns:a16="http://schemas.microsoft.com/office/drawing/2014/main" id="{EFF63274-6EA8-3EAC-F01F-C3A1B2B8DD7E}"/>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3DABA58B-2904-A19C-A80B-FE6EF73E15AE}"/>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4</a:t>
                </a:r>
              </a:p>
            </p:txBody>
          </p:sp>
        </p:grpSp>
        <p:grpSp>
          <p:nvGrpSpPr>
            <p:cNvPr id="44" name="Group 43">
              <a:extLst>
                <a:ext uri="{FF2B5EF4-FFF2-40B4-BE49-F238E27FC236}">
                  <a16:creationId xmlns:a16="http://schemas.microsoft.com/office/drawing/2014/main" id="{78B43B3C-9820-7565-35D6-6869607C95DB}"/>
                </a:ext>
              </a:extLst>
            </p:cNvPr>
            <p:cNvGrpSpPr/>
            <p:nvPr/>
          </p:nvGrpSpPr>
          <p:grpSpPr>
            <a:xfrm>
              <a:off x="3628514" y="3939677"/>
              <a:ext cx="360996" cy="338554"/>
              <a:chOff x="6321202" y="3793179"/>
              <a:chExt cx="360996" cy="338554"/>
            </a:xfrm>
          </p:grpSpPr>
          <p:sp>
            <p:nvSpPr>
              <p:cNvPr id="78" name="Rectangle 77">
                <a:extLst>
                  <a:ext uri="{FF2B5EF4-FFF2-40B4-BE49-F238E27FC236}">
                    <a16:creationId xmlns:a16="http://schemas.microsoft.com/office/drawing/2014/main" id="{93D8519D-E4BD-8534-CE0F-70573B6EED9A}"/>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F9906BDE-CEB8-5517-ACAF-774A4CF0F5E9}"/>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5</a:t>
                </a:r>
              </a:p>
            </p:txBody>
          </p:sp>
        </p:grpSp>
        <p:grpSp>
          <p:nvGrpSpPr>
            <p:cNvPr id="45" name="Group 44">
              <a:extLst>
                <a:ext uri="{FF2B5EF4-FFF2-40B4-BE49-F238E27FC236}">
                  <a16:creationId xmlns:a16="http://schemas.microsoft.com/office/drawing/2014/main" id="{7EEBA39A-255C-2416-B2CE-4DCFD373D4ED}"/>
                </a:ext>
              </a:extLst>
            </p:cNvPr>
            <p:cNvGrpSpPr/>
            <p:nvPr/>
          </p:nvGrpSpPr>
          <p:grpSpPr>
            <a:xfrm>
              <a:off x="4505318" y="4516692"/>
              <a:ext cx="359394" cy="338554"/>
              <a:chOff x="6321202" y="3793179"/>
              <a:chExt cx="359394" cy="338554"/>
            </a:xfrm>
          </p:grpSpPr>
          <p:sp>
            <p:nvSpPr>
              <p:cNvPr id="75" name="Rectangle 74">
                <a:extLst>
                  <a:ext uri="{FF2B5EF4-FFF2-40B4-BE49-F238E27FC236}">
                    <a16:creationId xmlns:a16="http://schemas.microsoft.com/office/drawing/2014/main" id="{3A3ED8CB-2E87-DD32-D754-10FD0580A425}"/>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C67A62C4-7F65-09E2-D028-6BF210364F65}"/>
                  </a:ext>
                </a:extLst>
              </p:cNvPr>
              <p:cNvSpPr txBox="1"/>
              <p:nvPr/>
            </p:nvSpPr>
            <p:spPr>
              <a:xfrm>
                <a:off x="6321202" y="3793179"/>
                <a:ext cx="359394" cy="338554"/>
              </a:xfrm>
              <a:prstGeom prst="rect">
                <a:avLst/>
              </a:prstGeom>
              <a:noFill/>
            </p:spPr>
            <p:txBody>
              <a:bodyPr wrap="none" rtlCol="0">
                <a:spAutoFit/>
              </a:bodyPr>
              <a:lstStyle/>
              <a:p>
                <a:r>
                  <a:rPr lang="en-US" sz="1600" dirty="0"/>
                  <a:t>E</a:t>
                </a:r>
                <a:r>
                  <a:rPr lang="en-US" sz="1600" baseline="-25000" dirty="0"/>
                  <a:t>6</a:t>
                </a:r>
              </a:p>
            </p:txBody>
          </p:sp>
        </p:grpSp>
        <p:grpSp>
          <p:nvGrpSpPr>
            <p:cNvPr id="46" name="Group 45">
              <a:extLst>
                <a:ext uri="{FF2B5EF4-FFF2-40B4-BE49-F238E27FC236}">
                  <a16:creationId xmlns:a16="http://schemas.microsoft.com/office/drawing/2014/main" id="{E7CC933C-F108-45FC-D6BE-AE22209C29DC}"/>
                </a:ext>
              </a:extLst>
            </p:cNvPr>
            <p:cNvGrpSpPr/>
            <p:nvPr/>
          </p:nvGrpSpPr>
          <p:grpSpPr>
            <a:xfrm>
              <a:off x="4095805" y="4524319"/>
              <a:ext cx="360996" cy="338554"/>
              <a:chOff x="6321202" y="3793179"/>
              <a:chExt cx="360996" cy="338554"/>
            </a:xfrm>
          </p:grpSpPr>
          <p:sp>
            <p:nvSpPr>
              <p:cNvPr id="73" name="Rectangle 72">
                <a:extLst>
                  <a:ext uri="{FF2B5EF4-FFF2-40B4-BE49-F238E27FC236}">
                    <a16:creationId xmlns:a16="http://schemas.microsoft.com/office/drawing/2014/main" id="{367AA211-DDDC-9F86-6D2E-CBDF1824AADC}"/>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1CA33E08-FF59-E941-C2A5-BA7425441F76}"/>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7</a:t>
                </a:r>
              </a:p>
            </p:txBody>
          </p:sp>
        </p:grpSp>
        <p:grpSp>
          <p:nvGrpSpPr>
            <p:cNvPr id="47" name="Group 46">
              <a:extLst>
                <a:ext uri="{FF2B5EF4-FFF2-40B4-BE49-F238E27FC236}">
                  <a16:creationId xmlns:a16="http://schemas.microsoft.com/office/drawing/2014/main" id="{FF94B411-6EBB-9F3C-87FF-9E28597E5B5A}"/>
                </a:ext>
              </a:extLst>
            </p:cNvPr>
            <p:cNvGrpSpPr/>
            <p:nvPr/>
          </p:nvGrpSpPr>
          <p:grpSpPr>
            <a:xfrm>
              <a:off x="2409334" y="3921091"/>
              <a:ext cx="360996" cy="338554"/>
              <a:chOff x="6321202" y="3793179"/>
              <a:chExt cx="360996" cy="338554"/>
            </a:xfrm>
          </p:grpSpPr>
          <p:sp>
            <p:nvSpPr>
              <p:cNvPr id="71" name="Rectangle 70">
                <a:extLst>
                  <a:ext uri="{FF2B5EF4-FFF2-40B4-BE49-F238E27FC236}">
                    <a16:creationId xmlns:a16="http://schemas.microsoft.com/office/drawing/2014/main" id="{E9D48B6F-5659-4C56-BC81-0DE374F53280}"/>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F61655D8-5DF0-ECED-FC5E-6D2C0BFF4F21}"/>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48" name="Group 47">
              <a:extLst>
                <a:ext uri="{FF2B5EF4-FFF2-40B4-BE49-F238E27FC236}">
                  <a16:creationId xmlns:a16="http://schemas.microsoft.com/office/drawing/2014/main" id="{AB681B38-C244-96AA-5454-5CA051BBF8A5}"/>
                </a:ext>
              </a:extLst>
            </p:cNvPr>
            <p:cNvGrpSpPr/>
            <p:nvPr/>
          </p:nvGrpSpPr>
          <p:grpSpPr>
            <a:xfrm>
              <a:off x="3219128" y="3939677"/>
              <a:ext cx="360996" cy="338554"/>
              <a:chOff x="6321202" y="3793179"/>
              <a:chExt cx="360996" cy="338554"/>
            </a:xfrm>
          </p:grpSpPr>
          <p:sp>
            <p:nvSpPr>
              <p:cNvPr id="69" name="Rectangle 68">
                <a:extLst>
                  <a:ext uri="{FF2B5EF4-FFF2-40B4-BE49-F238E27FC236}">
                    <a16:creationId xmlns:a16="http://schemas.microsoft.com/office/drawing/2014/main" id="{9E140C29-0760-2516-4B47-EFB49D11A040}"/>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654AEB33-0196-35BA-D559-4C9255E6F546}"/>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cxnSp>
          <p:nvCxnSpPr>
            <p:cNvPr id="49" name="Elbow Connector 48">
              <a:extLst>
                <a:ext uri="{FF2B5EF4-FFF2-40B4-BE49-F238E27FC236}">
                  <a16:creationId xmlns:a16="http://schemas.microsoft.com/office/drawing/2014/main" id="{825EB2A4-6069-5462-6394-75E255469BC4}"/>
                </a:ext>
              </a:extLst>
            </p:cNvPr>
            <p:cNvCxnSpPr>
              <a:cxnSpLocks/>
            </p:cNvCxnSpPr>
            <p:nvPr/>
          </p:nvCxnSpPr>
          <p:spPr>
            <a:xfrm rot="5400000">
              <a:off x="1302898" y="3607856"/>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0" name="Elbow Connector 49">
              <a:extLst>
                <a:ext uri="{FF2B5EF4-FFF2-40B4-BE49-F238E27FC236}">
                  <a16:creationId xmlns:a16="http://schemas.microsoft.com/office/drawing/2014/main" id="{146767A5-A304-CD5A-2180-7FC36F5C947B}"/>
                </a:ext>
              </a:extLst>
            </p:cNvPr>
            <p:cNvCxnSpPr>
              <a:cxnSpLocks/>
            </p:cNvCxnSpPr>
            <p:nvPr/>
          </p:nvCxnSpPr>
          <p:spPr>
            <a:xfrm rot="16200000" flipH="1">
              <a:off x="1975190" y="3590839"/>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C1E4A4C-521D-A878-8C05-241422021FAD}"/>
                </a:ext>
              </a:extLst>
            </p:cNvPr>
            <p:cNvCxnSpPr>
              <a:cxnSpLocks/>
            </p:cNvCxnSpPr>
            <p:nvPr/>
          </p:nvCxnSpPr>
          <p:spPr>
            <a:xfrm>
              <a:off x="1743337" y="371361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5920DFF-AD84-2CAD-5D48-77492F9C862A}"/>
                </a:ext>
              </a:extLst>
            </p:cNvPr>
            <p:cNvCxnSpPr>
              <a:cxnSpLocks/>
            </p:cNvCxnSpPr>
            <p:nvPr/>
          </p:nvCxnSpPr>
          <p:spPr>
            <a:xfrm>
              <a:off x="2700072" y="3679742"/>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E36EE61-23A1-B808-6B92-1370262C4335}"/>
                </a:ext>
              </a:extLst>
            </p:cNvPr>
            <p:cNvCxnSpPr>
              <a:cxnSpLocks/>
            </p:cNvCxnSpPr>
            <p:nvPr/>
          </p:nvCxnSpPr>
          <p:spPr>
            <a:xfrm>
              <a:off x="2911741" y="3671273"/>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1BC2737-6E62-6A8F-FD77-AC3BF7CC4EDC}"/>
                </a:ext>
              </a:extLst>
            </p:cNvPr>
            <p:cNvCxnSpPr>
              <a:cxnSpLocks/>
            </p:cNvCxnSpPr>
            <p:nvPr/>
          </p:nvCxnSpPr>
          <p:spPr>
            <a:xfrm>
              <a:off x="3521340" y="3679743"/>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7D61425-226C-332C-638A-F7737D2A15D2}"/>
                </a:ext>
              </a:extLst>
            </p:cNvPr>
            <p:cNvCxnSpPr>
              <a:cxnSpLocks/>
            </p:cNvCxnSpPr>
            <p:nvPr/>
          </p:nvCxnSpPr>
          <p:spPr>
            <a:xfrm>
              <a:off x="3699141" y="367974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2F479A0-C8E7-B1CA-9100-CC36F406F811}"/>
                </a:ext>
              </a:extLst>
            </p:cNvPr>
            <p:cNvCxnSpPr>
              <a:cxnSpLocks/>
            </p:cNvCxnSpPr>
            <p:nvPr/>
          </p:nvCxnSpPr>
          <p:spPr>
            <a:xfrm>
              <a:off x="4401873" y="4286700"/>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15A04B3-4E09-DAAD-E4CF-CC23D263B513}"/>
                </a:ext>
              </a:extLst>
            </p:cNvPr>
            <p:cNvCxnSpPr>
              <a:cxnSpLocks/>
            </p:cNvCxnSpPr>
            <p:nvPr/>
          </p:nvCxnSpPr>
          <p:spPr>
            <a:xfrm>
              <a:off x="4613542" y="427823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5E3364-47E2-8EE8-0C4F-FCAB12124847}"/>
                </a:ext>
              </a:extLst>
            </p:cNvPr>
            <p:cNvCxnSpPr>
              <a:cxnSpLocks/>
            </p:cNvCxnSpPr>
            <p:nvPr/>
          </p:nvCxnSpPr>
          <p:spPr>
            <a:xfrm>
              <a:off x="1743337" y="3161947"/>
              <a:ext cx="0" cy="188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B9F31A8-9324-80B1-D09B-9A281B83EF6B}"/>
                </a:ext>
              </a:extLst>
            </p:cNvPr>
            <p:cNvCxnSpPr>
              <a:cxnSpLocks/>
              <a:stCxn id="97" idx="0"/>
            </p:cNvCxnSpPr>
            <p:nvPr/>
          </p:nvCxnSpPr>
          <p:spPr>
            <a:xfrm flipH="1">
              <a:off x="2801109" y="2893579"/>
              <a:ext cx="9967" cy="521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6CAA716-424B-C229-3A6A-CB3F16F526EE}"/>
                </a:ext>
              </a:extLst>
            </p:cNvPr>
            <p:cNvCxnSpPr>
              <a:cxnSpLocks/>
            </p:cNvCxnSpPr>
            <p:nvPr/>
          </p:nvCxnSpPr>
          <p:spPr>
            <a:xfrm>
              <a:off x="1743337" y="3161947"/>
              <a:ext cx="901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537476C-5098-0C1E-E7D3-1E9D5013524B}"/>
                </a:ext>
              </a:extLst>
            </p:cNvPr>
            <p:cNvCxnSpPr>
              <a:cxnSpLocks/>
            </p:cNvCxnSpPr>
            <p:nvPr/>
          </p:nvCxnSpPr>
          <p:spPr>
            <a:xfrm>
              <a:off x="2959060" y="3161947"/>
              <a:ext cx="6649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895C6BA-7399-F99E-2664-CE4BA2DA1FD2}"/>
                </a:ext>
              </a:extLst>
            </p:cNvPr>
            <p:cNvCxnSpPr>
              <a:cxnSpLocks/>
            </p:cNvCxnSpPr>
            <p:nvPr/>
          </p:nvCxnSpPr>
          <p:spPr>
            <a:xfrm>
              <a:off x="2645061" y="2939083"/>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A9A5391-6B43-7D8E-8FE1-39BE5BE5830F}"/>
                </a:ext>
              </a:extLst>
            </p:cNvPr>
            <p:cNvCxnSpPr>
              <a:cxnSpLocks/>
            </p:cNvCxnSpPr>
            <p:nvPr/>
          </p:nvCxnSpPr>
          <p:spPr>
            <a:xfrm>
              <a:off x="2958328" y="2930616"/>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DB1796D-45DA-B881-9095-44D48FA66CE9}"/>
                </a:ext>
              </a:extLst>
            </p:cNvPr>
            <p:cNvCxnSpPr>
              <a:cxnSpLocks/>
            </p:cNvCxnSpPr>
            <p:nvPr/>
          </p:nvCxnSpPr>
          <p:spPr>
            <a:xfrm>
              <a:off x="2811076" y="2358181"/>
              <a:ext cx="0" cy="188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357BF27-129E-6656-A019-02BF3F5871D1}"/>
                </a:ext>
              </a:extLst>
            </p:cNvPr>
            <p:cNvCxnSpPr>
              <a:cxnSpLocks/>
            </p:cNvCxnSpPr>
            <p:nvPr/>
          </p:nvCxnSpPr>
          <p:spPr>
            <a:xfrm>
              <a:off x="3751641" y="3654752"/>
              <a:ext cx="0" cy="152044"/>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721BAA14-4922-1F06-6AB3-4F5EF9AEB72D}"/>
                </a:ext>
              </a:extLst>
            </p:cNvPr>
            <p:cNvCxnSpPr>
              <a:cxnSpLocks/>
            </p:cNvCxnSpPr>
            <p:nvPr/>
          </p:nvCxnSpPr>
          <p:spPr>
            <a:xfrm flipH="1">
              <a:off x="3761659" y="3805946"/>
              <a:ext cx="7773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968ED7D-AF3A-BEC5-8225-4D6A7183EF68}"/>
                </a:ext>
              </a:extLst>
            </p:cNvPr>
            <p:cNvCxnSpPr>
              <a:cxnSpLocks/>
            </p:cNvCxnSpPr>
            <p:nvPr/>
          </p:nvCxnSpPr>
          <p:spPr>
            <a:xfrm>
              <a:off x="4529811" y="3805983"/>
              <a:ext cx="0" cy="188996"/>
            </a:xfrm>
            <a:prstGeom prst="line">
              <a:avLst/>
            </a:prstGeom>
          </p:spPr>
          <p:style>
            <a:lnRef idx="1">
              <a:schemeClr val="accent1"/>
            </a:lnRef>
            <a:fillRef idx="0">
              <a:schemeClr val="accent1"/>
            </a:fillRef>
            <a:effectRef idx="0">
              <a:schemeClr val="accent1"/>
            </a:effectRef>
            <a:fontRef idx="minor">
              <a:schemeClr val="tx1"/>
            </a:fontRef>
          </p:style>
        </p:cxnSp>
      </p:grpSp>
      <p:sp>
        <p:nvSpPr>
          <p:cNvPr id="118" name="TextBox 117">
            <a:extLst>
              <a:ext uri="{FF2B5EF4-FFF2-40B4-BE49-F238E27FC236}">
                <a16:creationId xmlns:a16="http://schemas.microsoft.com/office/drawing/2014/main" id="{F6D79577-FAE7-46FA-4164-64D1AC4717CA}"/>
              </a:ext>
              <a:ext uri="{C183D7F6-B498-43B3-948B-1728B52AA6E4}">
                <adec:decorative xmlns:adec="http://schemas.microsoft.com/office/drawing/2017/decorative" val="1"/>
              </a:ext>
            </a:extLst>
          </p:cNvPr>
          <p:cNvSpPr txBox="1"/>
          <p:nvPr/>
        </p:nvSpPr>
        <p:spPr>
          <a:xfrm>
            <a:off x="8695046" y="3994979"/>
            <a:ext cx="404278" cy="369332"/>
          </a:xfrm>
          <a:prstGeom prst="rect">
            <a:avLst/>
          </a:prstGeom>
          <a:noFill/>
        </p:spPr>
        <p:txBody>
          <a:bodyPr wrap="none" rtlCol="0">
            <a:spAutoFit/>
          </a:bodyPr>
          <a:lstStyle/>
          <a:p>
            <a:r>
              <a:rPr lang="en-US" dirty="0"/>
              <a:t>…</a:t>
            </a:r>
          </a:p>
        </p:txBody>
      </p:sp>
      <p:grpSp>
        <p:nvGrpSpPr>
          <p:cNvPr id="100" name="Group 99" descr="image of OR gate with m inputs">
            <a:extLst>
              <a:ext uri="{FF2B5EF4-FFF2-40B4-BE49-F238E27FC236}">
                <a16:creationId xmlns:a16="http://schemas.microsoft.com/office/drawing/2014/main" id="{7EEE8233-844C-480C-298F-49CC7A7F11BF}"/>
              </a:ext>
            </a:extLst>
          </p:cNvPr>
          <p:cNvGrpSpPr/>
          <p:nvPr/>
        </p:nvGrpSpPr>
        <p:grpSpPr>
          <a:xfrm>
            <a:off x="8383371" y="3309929"/>
            <a:ext cx="870240" cy="777510"/>
            <a:chOff x="5819180" y="2235199"/>
            <a:chExt cx="342017" cy="342231"/>
          </a:xfrm>
        </p:grpSpPr>
        <p:pic>
          <p:nvPicPr>
            <p:cNvPr id="101" name="Picture 100">
              <a:extLst>
                <a:ext uri="{FF2B5EF4-FFF2-40B4-BE49-F238E27FC236}">
                  <a16:creationId xmlns:a16="http://schemas.microsoft.com/office/drawing/2014/main" id="{73778CD9-043F-7042-56BF-610DC29AC68B}"/>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102" name="Picture 101">
              <a:extLst>
                <a:ext uri="{FF2B5EF4-FFF2-40B4-BE49-F238E27FC236}">
                  <a16:creationId xmlns:a16="http://schemas.microsoft.com/office/drawing/2014/main" id="{8406257E-BB46-178D-6EED-9ABF6BD27BA3}"/>
                </a:ext>
              </a:extLst>
            </p:cNvPr>
            <p:cNvPicPr>
              <a:picLocks noChangeAspect="1"/>
            </p:cNvPicPr>
            <p:nvPr/>
          </p:nvPicPr>
          <p:blipFill>
            <a:blip r:embed="rId3"/>
            <a:stretch>
              <a:fillRect/>
            </a:stretch>
          </p:blipFill>
          <p:spPr>
            <a:xfrm>
              <a:off x="5821180" y="2511427"/>
              <a:ext cx="338017" cy="66003"/>
            </a:xfrm>
            <a:prstGeom prst="rect">
              <a:avLst/>
            </a:prstGeom>
          </p:spPr>
        </p:pic>
      </p:grpSp>
      <p:cxnSp>
        <p:nvCxnSpPr>
          <p:cNvPr id="109" name="Straight Connector 108">
            <a:extLst>
              <a:ext uri="{FF2B5EF4-FFF2-40B4-BE49-F238E27FC236}">
                <a16:creationId xmlns:a16="http://schemas.microsoft.com/office/drawing/2014/main" id="{D058C045-3A94-D578-E407-B3D28937A6BF}"/>
              </a:ext>
              <a:ext uri="{C183D7F6-B498-43B3-948B-1728B52AA6E4}">
                <adec:decorative xmlns:adec="http://schemas.microsoft.com/office/drawing/2017/decorative" val="1"/>
              </a:ext>
            </a:extLst>
          </p:cNvPr>
          <p:cNvCxnSpPr>
            <a:cxnSpLocks/>
          </p:cNvCxnSpPr>
          <p:nvPr/>
        </p:nvCxnSpPr>
        <p:spPr>
          <a:xfrm>
            <a:off x="8560519" y="4006966"/>
            <a:ext cx="0" cy="41038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87B4FFF-1D6C-E239-C7B9-8D1A4E32D0BC}"/>
              </a:ext>
              <a:ext uri="{C183D7F6-B498-43B3-948B-1728B52AA6E4}">
                <adec:decorative xmlns:adec="http://schemas.microsoft.com/office/drawing/2017/decorative" val="1"/>
              </a:ext>
            </a:extLst>
          </p:cNvPr>
          <p:cNvCxnSpPr>
            <a:cxnSpLocks/>
          </p:cNvCxnSpPr>
          <p:nvPr/>
        </p:nvCxnSpPr>
        <p:spPr>
          <a:xfrm>
            <a:off x="8689956" y="3977394"/>
            <a:ext cx="0" cy="439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DE5E46D-CF86-4D2A-7F5A-66B7E5501DB1}"/>
              </a:ext>
              <a:ext uri="{C183D7F6-B498-43B3-948B-1728B52AA6E4}">
                <adec:decorative xmlns:adec="http://schemas.microsoft.com/office/drawing/2017/decorative" val="1"/>
              </a:ext>
            </a:extLst>
          </p:cNvPr>
          <p:cNvCxnSpPr>
            <a:cxnSpLocks/>
          </p:cNvCxnSpPr>
          <p:nvPr/>
        </p:nvCxnSpPr>
        <p:spPr>
          <a:xfrm>
            <a:off x="9124118" y="4019818"/>
            <a:ext cx="0" cy="344493"/>
          </a:xfrm>
          <a:prstGeom prst="line">
            <a:avLst/>
          </a:prstGeom>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ACE60E1A-5B9E-C80E-BC92-F5F929EC549C}"/>
              </a:ext>
            </a:extLst>
          </p:cNvPr>
          <p:cNvSpPr txBox="1"/>
          <p:nvPr/>
        </p:nvSpPr>
        <p:spPr>
          <a:xfrm>
            <a:off x="8328478" y="4524319"/>
            <a:ext cx="1032655" cy="646331"/>
          </a:xfrm>
          <a:prstGeom prst="rect">
            <a:avLst/>
          </a:prstGeom>
          <a:noFill/>
        </p:spPr>
        <p:txBody>
          <a:bodyPr wrap="none" rtlCol="0">
            <a:spAutoFit/>
          </a:bodyPr>
          <a:lstStyle/>
          <a:p>
            <a:r>
              <a:rPr lang="en-US" dirty="0"/>
              <a:t>m inputs</a:t>
            </a:r>
          </a:p>
          <a:p>
            <a:pPr/>
            <a:endParaRPr lang="en-US" dirty="0"/>
          </a:p>
        </p:txBody>
      </p:sp>
      <p:cxnSp>
        <p:nvCxnSpPr>
          <p:cNvPr id="122" name="Straight Connector 121">
            <a:extLst>
              <a:ext uri="{FF2B5EF4-FFF2-40B4-BE49-F238E27FC236}">
                <a16:creationId xmlns:a16="http://schemas.microsoft.com/office/drawing/2014/main" id="{F091D588-9479-AE14-A3FE-51D7758143A8}"/>
              </a:ext>
              <a:ext uri="{C183D7F6-B498-43B3-948B-1728B52AA6E4}">
                <adec:decorative xmlns:adec="http://schemas.microsoft.com/office/drawing/2017/decorative" val="1"/>
              </a:ext>
            </a:extLst>
          </p:cNvPr>
          <p:cNvCxnSpPr>
            <a:cxnSpLocks/>
          </p:cNvCxnSpPr>
          <p:nvPr/>
        </p:nvCxnSpPr>
        <p:spPr>
          <a:xfrm>
            <a:off x="8806843" y="3042369"/>
            <a:ext cx="0" cy="271046"/>
          </a:xfrm>
          <a:prstGeom prst="line">
            <a:avLst/>
          </a:prstGeom>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80CBD88D-3A29-B726-3E9E-3E1FA75A2076}"/>
              </a:ext>
            </a:extLst>
          </p:cNvPr>
          <p:cNvSpPr txBox="1"/>
          <p:nvPr/>
        </p:nvSpPr>
        <p:spPr>
          <a:xfrm>
            <a:off x="8689956" y="3517976"/>
            <a:ext cx="309700" cy="369332"/>
          </a:xfrm>
          <a:prstGeom prst="rect">
            <a:avLst/>
          </a:prstGeom>
          <a:noFill/>
        </p:spPr>
        <p:txBody>
          <a:bodyPr wrap="none" rtlCol="0">
            <a:spAutoFit/>
          </a:bodyPr>
          <a:lstStyle/>
          <a:p>
            <a:r>
              <a:rPr lang="en-US" dirty="0"/>
              <a:t>A</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4987B704-E43D-8ED1-A47C-CBB408D712BD}"/>
                  </a:ext>
                </a:extLst>
              </p:cNvPr>
              <p:cNvSpPr txBox="1"/>
              <p:nvPr/>
            </p:nvSpPr>
            <p:spPr>
              <a:xfrm>
                <a:off x="5016333" y="2313381"/>
                <a:ext cx="7347246" cy="848566"/>
              </a:xfrm>
              <a:prstGeom prst="rect">
                <a:avLst/>
              </a:prstGeom>
              <a:noFill/>
            </p:spPr>
            <p:txBody>
              <a:bodyPr wrap="square">
                <a:spAutoFit/>
              </a:bodyPr>
              <a:lstStyle/>
              <a:p>
                <a14:m>
                  <m:oMathPara xmlns:m="http://schemas.openxmlformats.org/officeDocument/2006/math">
                    <m:oMath>
                      <m:func>
                        <m:funcPr>
                          <m:ctrlPr>
                            <a:rPr lang="en-US" i="0">
                              <a:latin typeface="Cambria Math" panose="02040503050406030204" pitchFamily="18" charset="0"/>
                            </a:rPr>
                          </m:ctrlPr>
                        </m:funcPr>
                        <m:fName>
                          <m:r>
                            <m:rPr>
                              <m:sty m:val="p"/>
                            </m:rPr>
                            <a:rPr lang="en-US" i="0">
                              <a:latin typeface="Cambria Math" panose="02040503050406030204" pitchFamily="18" charset="0"/>
                            </a:rPr>
                            <m:t>Pr</m:t>
                          </m:r>
                        </m:fName>
                        <m:e>
                          <m:d>
                            <m:dPr>
                              <m:begChr m:val="{"/>
                              <m:endChr m:val="}"/>
                              <m:ctrlPr>
                                <a:rPr lang="en-US" i="1">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=1</m:t>
                              </m:r>
                            </m:e>
                          </m:d>
                        </m:e>
                      </m:func>
                      <m:r>
                        <a:rPr lang="en-US" i="0">
                          <a:latin typeface="Cambria Math" panose="02040503050406030204" pitchFamily="18" charset="0"/>
                        </a:rPr>
                        <m:t>=1−</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𝑖</m:t>
                          </m:r>
                          <m:r>
                            <a:rPr lang="en-US" i="0">
                              <a:latin typeface="Cambria Math" panose="02040503050406030204" pitchFamily="18" charset="0"/>
                            </a:rPr>
                            <m:t>=1</m:t>
                          </m:r>
                        </m:sub>
                        <m:sup>
                          <m:r>
                            <a:rPr lang="en-US" i="1">
                              <a:latin typeface="Cambria Math" panose="02040503050406030204" pitchFamily="18" charset="0"/>
                            </a:rPr>
                            <m:t>𝑚</m:t>
                          </m:r>
                        </m:sup>
                        <m:e>
                          <m:d>
                            <m:dPr>
                              <m:ctrlPr>
                                <a:rPr lang="en-US" i="0">
                                  <a:latin typeface="Cambria Math" panose="02040503050406030204" pitchFamily="18" charset="0"/>
                                </a:rPr>
                              </m:ctrlPr>
                            </m:dPr>
                            <m:e>
                              <m:r>
                                <a:rPr lang="en-US" i="0">
                                  <a:latin typeface="Cambria Math" panose="02040503050406030204" pitchFamily="18" charset="0"/>
                                </a:rPr>
                                <m:t>1−</m:t>
                              </m:r>
                              <m:func>
                                <m:funcPr>
                                  <m:ctrlPr>
                                    <a:rPr lang="en-US" i="0">
                                      <a:latin typeface="Cambria Math" panose="02040503050406030204" pitchFamily="18" charset="0"/>
                                    </a:rPr>
                                  </m:ctrlPr>
                                </m:funcPr>
                                <m:fName>
                                  <m:r>
                                    <m:rPr>
                                      <m:sty m:val="p"/>
                                    </m:rPr>
                                    <a:rPr lang="en-US" i="0">
                                      <a:latin typeface="Cambria Math" panose="02040503050406030204" pitchFamily="18" charset="0"/>
                                    </a:rPr>
                                    <m:t>Pr</m:t>
                                  </m:r>
                                </m:fName>
                                <m:e>
                                  <m:d>
                                    <m:dPr>
                                      <m:begChr m:val="{"/>
                                      <m:endChr m:val="}"/>
                                      <m:ctrlPr>
                                        <a:rPr lang="en-US" i="0">
                                          <a:latin typeface="Cambria Math" panose="02040503050406030204" pitchFamily="18" charset="0"/>
                                        </a:rPr>
                                      </m:ctrlPr>
                                    </m:dPr>
                                    <m:e>
                                      <m:r>
                                        <m:rPr>
                                          <m:nor/>
                                        </m:rPr>
                                        <a:rPr lang="en-US" i="0">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𝑖</m:t>
                                          </m:r>
                                        </m:e>
                                        <m:sup>
                                          <m:r>
                                            <a:rPr lang="en-US" i="1">
                                              <a:latin typeface="Cambria Math" panose="02040503050406030204" pitchFamily="18" charset="0"/>
                                            </a:rPr>
                                            <m:t>𝑡ℎ</m:t>
                                          </m:r>
                                        </m:sup>
                                      </m:sSup>
                                      <m:r>
                                        <m:rPr>
                                          <m:nor/>
                                        </m:rPr>
                                        <a:rPr lang="en-US" i="0">
                                          <a:latin typeface="Cambria Math" panose="02040503050406030204" pitchFamily="18" charset="0"/>
                                        </a:rPr>
                                        <m:t> input = 1</m:t>
                                      </m:r>
                                    </m:e>
                                  </m:d>
                                </m:e>
                              </m:func>
                            </m:e>
                          </m:d>
                        </m:e>
                      </m:nary>
                      <m:r>
                        <a:rPr lang="en-US" i="0">
                          <a:latin typeface="Cambria Math" panose="02040503050406030204" pitchFamily="18" charset="0"/>
                        </a:rPr>
                        <m:t>  </m:t>
                      </m:r>
                      <m:r>
                        <m:rPr>
                          <m:nor/>
                        </m:rPr>
                        <a:rPr lang="en-US" i="0">
                          <a:latin typeface="Cambria Math" panose="02040503050406030204" pitchFamily="18" charset="0"/>
                        </a:rPr>
                        <m:t>for independent inputs </m:t>
                      </m:r>
                    </m:oMath>
                  </m:oMathPara>
                </a14:m>
                <a:endParaRPr lang="en-US" dirty="0"/>
              </a:p>
            </p:txBody>
          </p:sp>
        </mc:Choice>
        <mc:Fallback>
          <p:sp>
            <p:nvSpPr>
              <p:cNvPr id="8" name="TextBox 7">
                <a:extLst>
                  <a:ext uri="{FF2B5EF4-FFF2-40B4-BE49-F238E27FC236}">
                    <a16:creationId xmlns:a16="http://schemas.microsoft.com/office/drawing/2014/main" id="{4987B704-E43D-8ED1-A47C-CBB408D712BD}"/>
                  </a:ext>
                </a:extLst>
              </p:cNvPr>
              <p:cNvSpPr txBox="1">
                <a:spLocks noRot="1" noChangeAspect="1" noMove="1" noResize="1" noEditPoints="1" noAdjustHandles="1" noChangeArrowheads="1" noChangeShapeType="1" noTextEdit="1"/>
              </p:cNvSpPr>
              <p:nvPr/>
            </p:nvSpPr>
            <p:spPr>
              <a:xfrm>
                <a:off x="5016333" y="2313381"/>
                <a:ext cx="7347246" cy="848566"/>
              </a:xfrm>
              <a:prstGeom prst="rect">
                <a:avLst/>
              </a:prstGeom>
              <a:blipFill>
                <a:blip r:embed="rId5"/>
                <a:stretch>
                  <a:fillRect t="-97101" b="-149275"/>
                </a:stretch>
              </a:blipFill>
            </p:spPr>
            <p:txBody>
              <a:bodyPr/>
              <a:lstStyle/>
              <a:p>
                <a:r>
                  <a:rPr lang="en-US">
                    <a:noFill/>
                  </a:rPr>
                  <a:t> </a:t>
                </a:r>
              </a:p>
            </p:txBody>
          </p:sp>
        </mc:Fallback>
      </mc:AlternateContent>
    </p:spTree>
    <p:extLst>
      <p:ext uri="{BB962C8B-B14F-4D97-AF65-F5344CB8AC3E}">
        <p14:creationId xmlns:p14="http://schemas.microsoft.com/office/powerpoint/2010/main" val="2252912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A6F52-2FEF-099D-53A5-09A2EF163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E34A5E-0902-3E01-128F-08C2E69F2EBD}"/>
              </a:ext>
            </a:extLst>
          </p:cNvPr>
          <p:cNvSpPr>
            <a:spLocks noGrp="1"/>
          </p:cNvSpPr>
          <p:nvPr>
            <p:ph type="title"/>
          </p:nvPr>
        </p:nvSpPr>
        <p:spPr/>
        <p:txBody>
          <a:bodyPr/>
          <a:lstStyle/>
          <a:p>
            <a:r>
              <a:rPr lang="en-US" dirty="0"/>
              <a:t>Fault Tree Computation, AND gate</a:t>
            </a:r>
          </a:p>
        </p:txBody>
      </p:sp>
      <p:sp>
        <p:nvSpPr>
          <p:cNvPr id="5" name="Slide Number Placeholder 4">
            <a:extLst>
              <a:ext uri="{FF2B5EF4-FFF2-40B4-BE49-F238E27FC236}">
                <a16:creationId xmlns:a16="http://schemas.microsoft.com/office/drawing/2014/main" id="{48925A0B-312D-41D4-CA07-C39342D62AA4}"/>
              </a:ext>
            </a:extLst>
          </p:cNvPr>
          <p:cNvSpPr>
            <a:spLocks noGrp="1"/>
          </p:cNvSpPr>
          <p:nvPr>
            <p:ph type="sldNum" sz="quarter" idx="17"/>
          </p:nvPr>
        </p:nvSpPr>
        <p:spPr/>
        <p:txBody>
          <a:bodyPr/>
          <a:lstStyle/>
          <a:p>
            <a:fld id="{86134D44-37F0-44A1-8A08-E9432A030C07}" type="slidenum">
              <a:rPr lang="en-US" smtClean="0"/>
              <a:pPr/>
              <a:t>15</a:t>
            </a:fld>
            <a:endParaRPr lang="en-US" dirty="0"/>
          </a:p>
        </p:txBody>
      </p:sp>
      <p:sp>
        <p:nvSpPr>
          <p:cNvPr id="98" name="Text Placeholder 2">
            <a:extLst>
              <a:ext uri="{FF2B5EF4-FFF2-40B4-BE49-F238E27FC236}">
                <a16:creationId xmlns:a16="http://schemas.microsoft.com/office/drawing/2014/main" id="{7048BC62-09B0-C447-B9EC-0033D3452D33}"/>
              </a:ext>
            </a:extLst>
          </p:cNvPr>
          <p:cNvSpPr txBox="1">
            <a:spLocks/>
          </p:cNvSpPr>
          <p:nvPr/>
        </p:nvSpPr>
        <p:spPr>
          <a:xfrm>
            <a:off x="938410" y="1024527"/>
            <a:ext cx="6252385" cy="1219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ea typeface="ＭＳ Ｐゴシック" panose="020B0600070205080204" pitchFamily="34" charset="-128"/>
              </a:rPr>
              <a:t>Develop probability of failure at each gate output</a:t>
            </a:r>
          </a:p>
          <a:p>
            <a:pPr marL="342900" indent="-342900">
              <a:buFont typeface="Arial" panose="020B0604020202020204" pitchFamily="34" charset="0"/>
              <a:buChar char="•"/>
            </a:pPr>
            <a:r>
              <a:rPr lang="en-US" dirty="0">
                <a:ea typeface="ＭＳ Ｐゴシック" panose="020B0600070205080204" pitchFamily="34" charset="-128"/>
              </a:rPr>
              <a:t>Starting from the bottom, moving up the tree</a:t>
            </a:r>
            <a:endParaRPr lang="en-US" dirty="0"/>
          </a:p>
        </p:txBody>
      </p:sp>
      <mc:AlternateContent xmlns:mc="http://schemas.openxmlformats.org/markup-compatibility/2006">
        <mc:Choice xmlns:a14="http://schemas.microsoft.com/office/drawing/2010/main" Requires="a14">
          <p:sp>
            <p:nvSpPr>
              <p:cNvPr id="145" name="TextBox 144">
                <a:extLst>
                  <a:ext uri="{FF2B5EF4-FFF2-40B4-BE49-F238E27FC236}">
                    <a16:creationId xmlns:a16="http://schemas.microsoft.com/office/drawing/2014/main" id="{C592A7F4-0ADF-BBF5-8AF1-C9C6119C9ADB}"/>
                  </a:ext>
                </a:extLst>
              </p:cNvPr>
              <p:cNvSpPr txBox="1"/>
              <p:nvPr/>
            </p:nvSpPr>
            <p:spPr>
              <a:xfrm>
                <a:off x="5792798" y="2535360"/>
                <a:ext cx="6152880" cy="848566"/>
              </a:xfrm>
              <a:prstGeom prst="rect">
                <a:avLst/>
              </a:prstGeom>
              <a:noFill/>
            </p:spPr>
            <p:txBody>
              <a:bodyPr wrap="square">
                <a:spAutoFit/>
              </a:bodyPr>
              <a:lstStyle/>
              <a:p>
                <a:pPr marL="0" marR="0">
                  <a:buNone/>
                </a:pPr>
                <a14:m>
                  <m:oMathPara xmlns:m="http://schemas.openxmlformats.org/officeDocument/2006/math">
                    <m:oMath>
                      <m:func>
                        <m:funcPr>
                          <m:ctrlPr>
                            <a:rPr lang="en-US" sz="1800" i="0" dirty="0">
                              <a:solidFill>
                                <a:schemeClr val="tx1"/>
                              </a:solidFill>
                              <a:effectLst/>
                              <a:latin typeface="Cambria Math" panose="02040503050406030204" pitchFamily="18" charset="0"/>
                            </a:rPr>
                          </m:ctrlPr>
                        </m:funcPr>
                        <m:fName>
                          <m:r>
                            <m:rPr>
                              <m:sty m:val="p"/>
                            </m:rPr>
                            <a:rPr lang="en-US" sz="1800" i="0" dirty="0">
                              <a:solidFill>
                                <a:schemeClr val="tx1"/>
                              </a:solidFill>
                              <a:effectLst/>
                              <a:latin typeface="Cambria Math" panose="02040503050406030204" pitchFamily="18" charset="0"/>
                            </a:rPr>
                            <m:t>Pr</m:t>
                          </m:r>
                        </m:fName>
                        <m:e>
                          <m:d>
                            <m:dPr>
                              <m:begChr m:val="{"/>
                              <m:endChr m:val="}"/>
                              <m:ctrlPr>
                                <a:rPr lang="en-US" sz="1800" i="1" dirty="0">
                                  <a:solidFill>
                                    <a:schemeClr val="tx1"/>
                                  </a:solidFill>
                                  <a:effectLst/>
                                  <a:latin typeface="Cambria Math" panose="02040503050406030204" pitchFamily="18" charset="0"/>
                                </a:rPr>
                              </m:ctrlPr>
                            </m:dPr>
                            <m:e>
                              <m:r>
                                <a:rPr lang="en-US" sz="1800" i="1" dirty="0">
                                  <a:solidFill>
                                    <a:schemeClr val="tx1"/>
                                  </a:solidFill>
                                  <a:effectLst/>
                                  <a:latin typeface="Cambria Math" panose="02040503050406030204" pitchFamily="18" charset="0"/>
                                </a:rPr>
                                <m:t>𝐵</m:t>
                              </m:r>
                              <m:r>
                                <a:rPr lang="en-US" sz="1800" i="0" dirty="0">
                                  <a:solidFill>
                                    <a:schemeClr val="tx1"/>
                                  </a:solidFill>
                                  <a:effectLst/>
                                  <a:latin typeface="Cambria Math" panose="02040503050406030204" pitchFamily="18" charset="0"/>
                                </a:rPr>
                                <m:t>=1</m:t>
                              </m:r>
                            </m:e>
                          </m:d>
                        </m:e>
                      </m:func>
                      <m:r>
                        <a:rPr lang="en-US" sz="1800" i="0" dirty="0">
                          <a:solidFill>
                            <a:schemeClr val="tx1"/>
                          </a:solidFill>
                          <a:effectLst/>
                          <a:latin typeface="Cambria Math" panose="02040503050406030204" pitchFamily="18" charset="0"/>
                        </a:rPr>
                        <m:t>=</m:t>
                      </m:r>
                      <m:nary>
                        <m:naryPr>
                          <m:chr m:val="∏"/>
                          <m:limLoc m:val="undOvr"/>
                          <m:ctrlPr>
                            <a:rPr lang="en-US" sz="1800" i="1" dirty="0">
                              <a:solidFill>
                                <a:schemeClr val="tx1"/>
                              </a:solidFill>
                              <a:effectLst/>
                              <a:latin typeface="Cambria Math" panose="02040503050406030204" pitchFamily="18" charset="0"/>
                            </a:rPr>
                          </m:ctrlPr>
                        </m:naryPr>
                        <m:sub>
                          <m:r>
                            <a:rPr lang="en-US" sz="1800" i="1" dirty="0">
                              <a:solidFill>
                                <a:schemeClr val="tx1"/>
                              </a:solidFill>
                              <a:effectLst/>
                              <a:latin typeface="Cambria Math" panose="02040503050406030204" pitchFamily="18" charset="0"/>
                            </a:rPr>
                            <m:t>𝑖</m:t>
                          </m:r>
                          <m:r>
                            <a:rPr lang="en-US" sz="1800" i="0" dirty="0">
                              <a:solidFill>
                                <a:schemeClr val="tx1"/>
                              </a:solidFill>
                              <a:effectLst/>
                              <a:latin typeface="Cambria Math" panose="02040503050406030204" pitchFamily="18" charset="0"/>
                            </a:rPr>
                            <m:t>=1</m:t>
                          </m:r>
                        </m:sub>
                        <m:sup>
                          <m:r>
                            <a:rPr lang="en-US" sz="1800" i="1" dirty="0">
                              <a:solidFill>
                                <a:schemeClr val="tx1"/>
                              </a:solidFill>
                              <a:effectLst/>
                              <a:latin typeface="Cambria Math" panose="02040503050406030204" pitchFamily="18" charset="0"/>
                            </a:rPr>
                            <m:t>𝑚</m:t>
                          </m:r>
                        </m:sup>
                        <m:e>
                          <m:func>
                            <m:funcPr>
                              <m:ctrlPr>
                                <a:rPr lang="en-US" sz="1800" i="0" dirty="0">
                                  <a:solidFill>
                                    <a:schemeClr val="tx1"/>
                                  </a:solidFill>
                                  <a:effectLst/>
                                  <a:latin typeface="Cambria Math" panose="02040503050406030204" pitchFamily="18" charset="0"/>
                                </a:rPr>
                              </m:ctrlPr>
                            </m:funcPr>
                            <m:fName>
                              <m:r>
                                <m:rPr>
                                  <m:sty m:val="p"/>
                                </m:rPr>
                                <a:rPr lang="en-US" sz="1800" i="0" dirty="0">
                                  <a:solidFill>
                                    <a:schemeClr val="tx1"/>
                                  </a:solidFill>
                                  <a:effectLst/>
                                  <a:latin typeface="Cambria Math" panose="02040503050406030204" pitchFamily="18" charset="0"/>
                                </a:rPr>
                                <m:t>Pr</m:t>
                              </m:r>
                            </m:fName>
                            <m:e>
                              <m:d>
                                <m:dPr>
                                  <m:begChr m:val="{"/>
                                  <m:endChr m:val="}"/>
                                  <m:ctrlPr>
                                    <a:rPr lang="en-US" sz="1800" i="1" dirty="0">
                                      <a:solidFill>
                                        <a:schemeClr val="tx1"/>
                                      </a:solidFill>
                                      <a:effectLst/>
                                      <a:latin typeface="Cambria Math" panose="02040503050406030204" pitchFamily="18" charset="0"/>
                                    </a:rPr>
                                  </m:ctrlPr>
                                </m:dPr>
                                <m:e>
                                  <m:sSup>
                                    <m:sSupPr>
                                      <m:ctrlPr>
                                        <a:rPr lang="en-US" sz="1800" i="1" dirty="0">
                                          <a:solidFill>
                                            <a:schemeClr val="tx1"/>
                                          </a:solidFill>
                                          <a:effectLst/>
                                          <a:latin typeface="Cambria Math" panose="02040503050406030204" pitchFamily="18" charset="0"/>
                                        </a:rPr>
                                      </m:ctrlPr>
                                    </m:sSupPr>
                                    <m:e>
                                      <m:r>
                                        <a:rPr lang="en-US" sz="1800" i="1" dirty="0">
                                          <a:solidFill>
                                            <a:schemeClr val="tx1"/>
                                          </a:solidFill>
                                          <a:effectLst/>
                                          <a:latin typeface="Cambria Math" panose="02040503050406030204" pitchFamily="18" charset="0"/>
                                        </a:rPr>
                                        <m:t>𝑖</m:t>
                                      </m:r>
                                    </m:e>
                                    <m:sup>
                                      <m:r>
                                        <a:rPr lang="en-US" sz="1800" i="1" dirty="0">
                                          <a:solidFill>
                                            <a:schemeClr val="tx1"/>
                                          </a:solidFill>
                                          <a:effectLst/>
                                          <a:latin typeface="Cambria Math" panose="02040503050406030204" pitchFamily="18" charset="0"/>
                                        </a:rPr>
                                        <m:t>𝑡ℎ</m:t>
                                      </m:r>
                                    </m:sup>
                                  </m:sSup>
                                  <m:r>
                                    <a:rPr lang="en-US" sz="1800" i="0" dirty="0">
                                      <a:solidFill>
                                        <a:schemeClr val="tx1"/>
                                      </a:solidFill>
                                      <a:effectLst/>
                                      <a:latin typeface="Cambria Math" panose="02040503050406030204" pitchFamily="18" charset="0"/>
                                    </a:rPr>
                                    <m:t> </m:t>
                                  </m:r>
                                  <m:r>
                                    <m:rPr>
                                      <m:nor/>
                                    </m:rPr>
                                    <a:rPr lang="en-US" sz="1800" i="0" dirty="0">
                                      <a:solidFill>
                                        <a:schemeClr val="tx1"/>
                                      </a:solidFill>
                                      <a:effectLst/>
                                      <a:latin typeface="Cambria Math" panose="02040503050406030204" pitchFamily="18" charset="0"/>
                                    </a:rPr>
                                    <m:t>input</m:t>
                                  </m:r>
                                  <m:r>
                                    <a:rPr lang="en-US" sz="1800" i="0" dirty="0">
                                      <a:solidFill>
                                        <a:schemeClr val="tx1"/>
                                      </a:solidFill>
                                      <a:effectLst/>
                                      <a:latin typeface="Cambria Math" panose="02040503050406030204" pitchFamily="18" charset="0"/>
                                    </a:rPr>
                                    <m:t> =1</m:t>
                                  </m:r>
                                </m:e>
                              </m:d>
                            </m:e>
                          </m:func>
                        </m:e>
                      </m:nary>
                      <m:r>
                        <a:rPr lang="en-US" sz="1800" i="0" dirty="0">
                          <a:solidFill>
                            <a:schemeClr val="tx1"/>
                          </a:solidFill>
                          <a:effectLst/>
                          <a:latin typeface="Cambria Math" panose="02040503050406030204" pitchFamily="18" charset="0"/>
                        </a:rPr>
                        <m:t>    </m:t>
                      </m:r>
                      <m:r>
                        <m:rPr>
                          <m:nor/>
                        </m:rPr>
                        <a:rPr lang="en-US" sz="1800" i="0" dirty="0">
                          <a:solidFill>
                            <a:schemeClr val="tx1"/>
                          </a:solidFill>
                          <a:effectLst/>
                          <a:latin typeface="Cambria Math" panose="02040503050406030204" pitchFamily="18" charset="0"/>
                        </a:rPr>
                        <m:t>for independent inputs</m:t>
                      </m:r>
                    </m:oMath>
                  </m:oMathPara>
                </a14:m>
                <a:endParaRPr lang="en-US" sz="900" dirty="0">
                  <a:solidFill>
                    <a:srgbClr val="000000"/>
                  </a:solidFill>
                  <a:effectLst/>
                  <a:latin typeface="Monaco" pitchFamily="2" charset="77"/>
                </a:endParaRPr>
              </a:p>
            </p:txBody>
          </p:sp>
        </mc:Choice>
        <mc:Fallback>
          <p:sp>
            <p:nvSpPr>
              <p:cNvPr id="145" name="TextBox 144">
                <a:extLst>
                  <a:ext uri="{FF2B5EF4-FFF2-40B4-BE49-F238E27FC236}">
                    <a16:creationId xmlns:a16="http://schemas.microsoft.com/office/drawing/2014/main" id="{C592A7F4-0ADF-BBF5-8AF1-C9C6119C9ADB}"/>
                  </a:ext>
                </a:extLst>
              </p:cNvPr>
              <p:cNvSpPr txBox="1">
                <a:spLocks noRot="1" noChangeAspect="1" noMove="1" noResize="1" noEditPoints="1" noAdjustHandles="1" noChangeArrowheads="1" noChangeShapeType="1" noTextEdit="1"/>
              </p:cNvSpPr>
              <p:nvPr/>
            </p:nvSpPr>
            <p:spPr>
              <a:xfrm>
                <a:off x="5792798" y="2535360"/>
                <a:ext cx="6152880" cy="848566"/>
              </a:xfrm>
              <a:prstGeom prst="rect">
                <a:avLst/>
              </a:prstGeom>
              <a:blipFill>
                <a:blip r:embed="rId2"/>
                <a:stretch>
                  <a:fillRect t="-98529" b="-152941"/>
                </a:stretch>
              </a:blipFill>
            </p:spPr>
            <p:txBody>
              <a:bodyPr/>
              <a:lstStyle/>
              <a:p>
                <a:r>
                  <a:rPr lang="en-US">
                    <a:noFill/>
                  </a:rPr>
                  <a:t> </a:t>
                </a:r>
              </a:p>
            </p:txBody>
          </p:sp>
        </mc:Fallback>
      </mc:AlternateContent>
      <p:grpSp>
        <p:nvGrpSpPr>
          <p:cNvPr id="3" name="Group 2" descr="image of AND gate with m inputs">
            <a:extLst>
              <a:ext uri="{FF2B5EF4-FFF2-40B4-BE49-F238E27FC236}">
                <a16:creationId xmlns:a16="http://schemas.microsoft.com/office/drawing/2014/main" id="{324A7278-ECBA-7C60-7DA8-3F1DF26015BD}"/>
              </a:ext>
            </a:extLst>
          </p:cNvPr>
          <p:cNvGrpSpPr/>
          <p:nvPr/>
        </p:nvGrpSpPr>
        <p:grpSpPr>
          <a:xfrm>
            <a:off x="8291960" y="3232349"/>
            <a:ext cx="833634" cy="744807"/>
            <a:chOff x="4979185" y="2139950"/>
            <a:chExt cx="510958" cy="409577"/>
          </a:xfrm>
        </p:grpSpPr>
        <p:pic>
          <p:nvPicPr>
            <p:cNvPr id="4" name="Picture 3">
              <a:extLst>
                <a:ext uri="{FF2B5EF4-FFF2-40B4-BE49-F238E27FC236}">
                  <a16:creationId xmlns:a16="http://schemas.microsoft.com/office/drawing/2014/main" id="{0124E750-A9EA-31BA-C4D8-AE39E08C6702}"/>
                </a:ext>
              </a:extLst>
            </p:cNvPr>
            <p:cNvPicPr>
              <a:picLocks noChangeAspect="1"/>
            </p:cNvPicPr>
            <p:nvPr/>
          </p:nvPicPr>
          <p:blipFill>
            <a:blip r:embed="rId3"/>
            <a:srcRect/>
            <a:stretch/>
          </p:blipFill>
          <p:spPr>
            <a:xfrm>
              <a:off x="4979185" y="2139950"/>
              <a:ext cx="510958" cy="409577"/>
            </a:xfrm>
            <a:prstGeom prst="rect">
              <a:avLst/>
            </a:prstGeom>
          </p:spPr>
        </p:pic>
        <p:cxnSp>
          <p:nvCxnSpPr>
            <p:cNvPr id="6" name="Straight Connector 5">
              <a:extLst>
                <a:ext uri="{FF2B5EF4-FFF2-40B4-BE49-F238E27FC236}">
                  <a16:creationId xmlns:a16="http://schemas.microsoft.com/office/drawing/2014/main" id="{CD10B89B-393F-2DFA-DB02-05B52F2C4FEF}"/>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sp>
        <p:nvSpPr>
          <p:cNvPr id="118" name="TextBox 117">
            <a:extLst>
              <a:ext uri="{FF2B5EF4-FFF2-40B4-BE49-F238E27FC236}">
                <a16:creationId xmlns:a16="http://schemas.microsoft.com/office/drawing/2014/main" id="{B490193E-5499-02E5-AB2A-2E7CE7ABE249}"/>
              </a:ext>
              <a:ext uri="{C183D7F6-B498-43B3-948B-1728B52AA6E4}">
                <adec:decorative xmlns:adec="http://schemas.microsoft.com/office/drawing/2017/decorative" val="1"/>
              </a:ext>
            </a:extLst>
          </p:cNvPr>
          <p:cNvSpPr txBox="1"/>
          <p:nvPr/>
        </p:nvSpPr>
        <p:spPr>
          <a:xfrm>
            <a:off x="8521806" y="3922849"/>
            <a:ext cx="404278" cy="369332"/>
          </a:xfrm>
          <a:prstGeom prst="rect">
            <a:avLst/>
          </a:prstGeom>
          <a:noFill/>
        </p:spPr>
        <p:txBody>
          <a:bodyPr wrap="none" rtlCol="0">
            <a:spAutoFit/>
          </a:bodyPr>
          <a:lstStyle/>
          <a:p>
            <a:r>
              <a:rPr lang="en-US" dirty="0"/>
              <a:t>…</a:t>
            </a:r>
          </a:p>
        </p:txBody>
      </p:sp>
      <p:cxnSp>
        <p:nvCxnSpPr>
          <p:cNvPr id="109" name="Straight Connector 108">
            <a:extLst>
              <a:ext uri="{FF2B5EF4-FFF2-40B4-BE49-F238E27FC236}">
                <a16:creationId xmlns:a16="http://schemas.microsoft.com/office/drawing/2014/main" id="{9120D485-A9C2-80A3-13CA-58918F53E5AB}"/>
              </a:ext>
              <a:ext uri="{C183D7F6-B498-43B3-948B-1728B52AA6E4}">
                <adec:decorative xmlns:adec="http://schemas.microsoft.com/office/drawing/2017/decorative" val="1"/>
              </a:ext>
            </a:extLst>
          </p:cNvPr>
          <p:cNvCxnSpPr>
            <a:cxnSpLocks/>
          </p:cNvCxnSpPr>
          <p:nvPr/>
        </p:nvCxnSpPr>
        <p:spPr>
          <a:xfrm>
            <a:off x="8425229" y="3975662"/>
            <a:ext cx="0" cy="41038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0006D7E7-C3BF-084D-7DD0-62E9162D89DF}"/>
              </a:ext>
              <a:ext uri="{C183D7F6-B498-43B3-948B-1728B52AA6E4}">
                <adec:decorative xmlns:adec="http://schemas.microsoft.com/office/drawing/2017/decorative" val="1"/>
              </a:ext>
            </a:extLst>
          </p:cNvPr>
          <p:cNvCxnSpPr>
            <a:cxnSpLocks/>
          </p:cNvCxnSpPr>
          <p:nvPr/>
        </p:nvCxnSpPr>
        <p:spPr>
          <a:xfrm>
            <a:off x="8543182" y="3968109"/>
            <a:ext cx="0" cy="439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2C4CC8C3-1DB9-AC9C-C51A-25CE37AB94AB}"/>
              </a:ext>
              <a:ext uri="{C183D7F6-B498-43B3-948B-1728B52AA6E4}">
                <adec:decorative xmlns:adec="http://schemas.microsoft.com/office/drawing/2017/decorative" val="1"/>
              </a:ext>
            </a:extLst>
          </p:cNvPr>
          <p:cNvCxnSpPr>
            <a:cxnSpLocks/>
          </p:cNvCxnSpPr>
          <p:nvPr/>
        </p:nvCxnSpPr>
        <p:spPr>
          <a:xfrm>
            <a:off x="8973962" y="3983165"/>
            <a:ext cx="0" cy="386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358C174-7F05-5A22-554C-A3AC731309A6}"/>
              </a:ext>
              <a:ext uri="{C183D7F6-B498-43B3-948B-1728B52AA6E4}">
                <adec:decorative xmlns:adec="http://schemas.microsoft.com/office/drawing/2017/decorative" val="1"/>
              </a:ext>
            </a:extLst>
          </p:cNvPr>
          <p:cNvCxnSpPr>
            <a:cxnSpLocks/>
          </p:cNvCxnSpPr>
          <p:nvPr/>
        </p:nvCxnSpPr>
        <p:spPr>
          <a:xfrm>
            <a:off x="8699880" y="3168988"/>
            <a:ext cx="0" cy="271046"/>
          </a:xfrm>
          <a:prstGeom prst="line">
            <a:avLst/>
          </a:prstGeom>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228C20C8-388F-48DB-4F32-F5418E0210D1}"/>
              </a:ext>
              <a:ext uri="{C183D7F6-B498-43B3-948B-1728B52AA6E4}">
                <adec:decorative xmlns:adec="http://schemas.microsoft.com/office/drawing/2017/decorative" val="1"/>
              </a:ext>
            </a:extLst>
          </p:cNvPr>
          <p:cNvSpPr txBox="1"/>
          <p:nvPr/>
        </p:nvSpPr>
        <p:spPr>
          <a:xfrm>
            <a:off x="8548316" y="3592502"/>
            <a:ext cx="320922" cy="369332"/>
          </a:xfrm>
          <a:prstGeom prst="rect">
            <a:avLst/>
          </a:prstGeom>
          <a:noFill/>
        </p:spPr>
        <p:txBody>
          <a:bodyPr wrap="none" rtlCol="0">
            <a:spAutoFit/>
          </a:bodyPr>
          <a:lstStyle/>
          <a:p>
            <a:r>
              <a:rPr lang="en-US" dirty="0"/>
              <a:t>B</a:t>
            </a:r>
          </a:p>
        </p:txBody>
      </p:sp>
      <p:grpSp>
        <p:nvGrpSpPr>
          <p:cNvPr id="7" name="Group 6">
            <a:extLst>
              <a:ext uri="{FF2B5EF4-FFF2-40B4-BE49-F238E27FC236}">
                <a16:creationId xmlns:a16="http://schemas.microsoft.com/office/drawing/2014/main" id="{CF447384-1D5E-4D31-3DE7-F52686E6515E}"/>
              </a:ext>
              <a:ext uri="{C183D7F6-B498-43B3-948B-1728B52AA6E4}">
                <adec:decorative xmlns:adec="http://schemas.microsoft.com/office/drawing/2017/decorative" val="1"/>
              </a:ext>
            </a:extLst>
          </p:cNvPr>
          <p:cNvGrpSpPr/>
          <p:nvPr/>
        </p:nvGrpSpPr>
        <p:grpSpPr>
          <a:xfrm>
            <a:off x="1068635" y="2358181"/>
            <a:ext cx="3796077" cy="2504692"/>
            <a:chOff x="1068635" y="2358181"/>
            <a:chExt cx="3796077" cy="2504692"/>
          </a:xfrm>
        </p:grpSpPr>
        <p:cxnSp>
          <p:nvCxnSpPr>
            <p:cNvPr id="8" name="Straight Connector 7">
              <a:extLst>
                <a:ext uri="{FF2B5EF4-FFF2-40B4-BE49-F238E27FC236}">
                  <a16:creationId xmlns:a16="http://schemas.microsoft.com/office/drawing/2014/main" id="{8B8F44D6-9983-4C5D-7FAF-C05F86012238}"/>
                </a:ext>
              </a:extLst>
            </p:cNvPr>
            <p:cNvCxnSpPr>
              <a:cxnSpLocks/>
            </p:cNvCxnSpPr>
            <p:nvPr/>
          </p:nvCxnSpPr>
          <p:spPr>
            <a:xfrm>
              <a:off x="3622375" y="3161949"/>
              <a:ext cx="0" cy="278689"/>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CB6D1E65-B5DB-8F14-F2DA-4F4C085FC100}"/>
                </a:ext>
              </a:extLst>
            </p:cNvPr>
            <p:cNvGrpSpPr/>
            <p:nvPr/>
          </p:nvGrpSpPr>
          <p:grpSpPr>
            <a:xfrm>
              <a:off x="2557444" y="2547177"/>
              <a:ext cx="507265" cy="429173"/>
              <a:chOff x="5819180" y="2235199"/>
              <a:chExt cx="342017" cy="342231"/>
            </a:xfrm>
          </p:grpSpPr>
          <p:pic>
            <p:nvPicPr>
              <p:cNvPr id="140" name="Picture 139">
                <a:extLst>
                  <a:ext uri="{FF2B5EF4-FFF2-40B4-BE49-F238E27FC236}">
                    <a16:creationId xmlns:a16="http://schemas.microsoft.com/office/drawing/2014/main" id="{C01E32A6-3075-6CFB-BD2C-74FD93CF1243}"/>
                  </a:ext>
                </a:extLst>
              </p:cNvPr>
              <p:cNvPicPr>
                <a:picLocks noChangeAspect="1"/>
              </p:cNvPicPr>
              <p:nvPr/>
            </p:nvPicPr>
            <p:blipFill>
              <a:blip r:embed="rId4"/>
              <a:stretch>
                <a:fillRect/>
              </a:stretch>
            </p:blipFill>
            <p:spPr>
              <a:xfrm>
                <a:off x="5819180" y="2235199"/>
                <a:ext cx="342017" cy="284014"/>
              </a:xfrm>
              <a:prstGeom prst="rect">
                <a:avLst/>
              </a:prstGeom>
            </p:spPr>
          </p:pic>
          <p:pic>
            <p:nvPicPr>
              <p:cNvPr id="141" name="Picture 140">
                <a:extLst>
                  <a:ext uri="{FF2B5EF4-FFF2-40B4-BE49-F238E27FC236}">
                    <a16:creationId xmlns:a16="http://schemas.microsoft.com/office/drawing/2014/main" id="{A64233AF-F506-08F1-E407-6E258F4861AE}"/>
                  </a:ext>
                </a:extLst>
              </p:cNvPr>
              <p:cNvPicPr>
                <a:picLocks noChangeAspect="1"/>
              </p:cNvPicPr>
              <p:nvPr/>
            </p:nvPicPr>
            <p:blipFill>
              <a:blip r:embed="rId5"/>
              <a:stretch>
                <a:fillRect/>
              </a:stretch>
            </p:blipFill>
            <p:spPr>
              <a:xfrm>
                <a:off x="5821180" y="2511427"/>
                <a:ext cx="338017" cy="66003"/>
              </a:xfrm>
              <a:prstGeom prst="rect">
                <a:avLst/>
              </a:prstGeom>
            </p:spPr>
          </p:pic>
        </p:grpSp>
        <p:grpSp>
          <p:nvGrpSpPr>
            <p:cNvPr id="10" name="Group 9">
              <a:extLst>
                <a:ext uri="{FF2B5EF4-FFF2-40B4-BE49-F238E27FC236}">
                  <a16:creationId xmlns:a16="http://schemas.microsoft.com/office/drawing/2014/main" id="{22C69039-0EBF-E0FF-C398-45FE85F49678}"/>
                </a:ext>
              </a:extLst>
            </p:cNvPr>
            <p:cNvGrpSpPr/>
            <p:nvPr/>
          </p:nvGrpSpPr>
          <p:grpSpPr>
            <a:xfrm>
              <a:off x="3436921" y="3314092"/>
              <a:ext cx="383185" cy="342355"/>
              <a:chOff x="4979185" y="2139950"/>
              <a:chExt cx="510958" cy="409577"/>
            </a:xfrm>
          </p:grpSpPr>
          <p:pic>
            <p:nvPicPr>
              <p:cNvPr id="138" name="Picture 137">
                <a:extLst>
                  <a:ext uri="{FF2B5EF4-FFF2-40B4-BE49-F238E27FC236}">
                    <a16:creationId xmlns:a16="http://schemas.microsoft.com/office/drawing/2014/main" id="{5A934C2C-E018-B3D0-037B-ECE4FD5E6D42}"/>
                  </a:ext>
                </a:extLst>
              </p:cNvPr>
              <p:cNvPicPr>
                <a:picLocks noChangeAspect="1"/>
              </p:cNvPicPr>
              <p:nvPr/>
            </p:nvPicPr>
            <p:blipFill>
              <a:blip r:embed="rId3"/>
              <a:srcRect/>
              <a:stretch/>
            </p:blipFill>
            <p:spPr>
              <a:xfrm>
                <a:off x="4979185" y="2139950"/>
                <a:ext cx="510958" cy="409577"/>
              </a:xfrm>
              <a:prstGeom prst="rect">
                <a:avLst/>
              </a:prstGeom>
            </p:spPr>
          </p:pic>
          <p:cxnSp>
            <p:nvCxnSpPr>
              <p:cNvPr id="139" name="Straight Connector 138">
                <a:extLst>
                  <a:ext uri="{FF2B5EF4-FFF2-40B4-BE49-F238E27FC236}">
                    <a16:creationId xmlns:a16="http://schemas.microsoft.com/office/drawing/2014/main" id="{F8085657-7B9D-BA10-C5A2-C2123C5C8044}"/>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11" name="Group 10">
              <a:extLst>
                <a:ext uri="{FF2B5EF4-FFF2-40B4-BE49-F238E27FC236}">
                  <a16:creationId xmlns:a16="http://schemas.microsoft.com/office/drawing/2014/main" id="{72978246-9ACF-7958-DD5B-DCFF7D54EAF9}"/>
                </a:ext>
              </a:extLst>
            </p:cNvPr>
            <p:cNvGrpSpPr/>
            <p:nvPr/>
          </p:nvGrpSpPr>
          <p:grpSpPr>
            <a:xfrm>
              <a:off x="2609516" y="3331211"/>
              <a:ext cx="383185" cy="342355"/>
              <a:chOff x="4979185" y="2139950"/>
              <a:chExt cx="510958" cy="409577"/>
            </a:xfrm>
          </p:grpSpPr>
          <p:pic>
            <p:nvPicPr>
              <p:cNvPr id="136" name="Picture 135">
                <a:extLst>
                  <a:ext uri="{FF2B5EF4-FFF2-40B4-BE49-F238E27FC236}">
                    <a16:creationId xmlns:a16="http://schemas.microsoft.com/office/drawing/2014/main" id="{72C759B9-5FC9-5D6A-8737-C62ABBA80E93}"/>
                  </a:ext>
                </a:extLst>
              </p:cNvPr>
              <p:cNvPicPr>
                <a:picLocks noChangeAspect="1"/>
              </p:cNvPicPr>
              <p:nvPr/>
            </p:nvPicPr>
            <p:blipFill>
              <a:blip r:embed="rId3"/>
              <a:srcRect/>
              <a:stretch/>
            </p:blipFill>
            <p:spPr>
              <a:xfrm>
                <a:off x="4979185" y="2139950"/>
                <a:ext cx="510958" cy="409577"/>
              </a:xfrm>
              <a:prstGeom prst="rect">
                <a:avLst/>
              </a:prstGeom>
            </p:spPr>
          </p:pic>
          <p:cxnSp>
            <p:nvCxnSpPr>
              <p:cNvPr id="137" name="Straight Connector 136">
                <a:extLst>
                  <a:ext uri="{FF2B5EF4-FFF2-40B4-BE49-F238E27FC236}">
                    <a16:creationId xmlns:a16="http://schemas.microsoft.com/office/drawing/2014/main" id="{219792DC-53D2-E814-65AE-9ABD2D06FD05}"/>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12" name="Group 11">
              <a:extLst>
                <a:ext uri="{FF2B5EF4-FFF2-40B4-BE49-F238E27FC236}">
                  <a16:creationId xmlns:a16="http://schemas.microsoft.com/office/drawing/2014/main" id="{89FF7423-2B6D-3BD1-5E9E-E320E36C26F5}"/>
                </a:ext>
              </a:extLst>
            </p:cNvPr>
            <p:cNvGrpSpPr/>
            <p:nvPr/>
          </p:nvGrpSpPr>
          <p:grpSpPr>
            <a:xfrm>
              <a:off x="4347904" y="3967015"/>
              <a:ext cx="383186" cy="342355"/>
              <a:chOff x="5819180" y="2235199"/>
              <a:chExt cx="342017" cy="342231"/>
            </a:xfrm>
          </p:grpSpPr>
          <p:pic>
            <p:nvPicPr>
              <p:cNvPr id="134" name="Picture 133">
                <a:extLst>
                  <a:ext uri="{FF2B5EF4-FFF2-40B4-BE49-F238E27FC236}">
                    <a16:creationId xmlns:a16="http://schemas.microsoft.com/office/drawing/2014/main" id="{A10B75AE-366D-4A1E-6CAA-2FF735825A91}"/>
                  </a:ext>
                </a:extLst>
              </p:cNvPr>
              <p:cNvPicPr>
                <a:picLocks noChangeAspect="1"/>
              </p:cNvPicPr>
              <p:nvPr/>
            </p:nvPicPr>
            <p:blipFill>
              <a:blip r:embed="rId4"/>
              <a:stretch>
                <a:fillRect/>
              </a:stretch>
            </p:blipFill>
            <p:spPr>
              <a:xfrm>
                <a:off x="5819180" y="2235199"/>
                <a:ext cx="342017" cy="284014"/>
              </a:xfrm>
              <a:prstGeom prst="rect">
                <a:avLst/>
              </a:prstGeom>
            </p:spPr>
          </p:pic>
          <p:pic>
            <p:nvPicPr>
              <p:cNvPr id="135" name="Picture 134">
                <a:extLst>
                  <a:ext uri="{FF2B5EF4-FFF2-40B4-BE49-F238E27FC236}">
                    <a16:creationId xmlns:a16="http://schemas.microsoft.com/office/drawing/2014/main" id="{E8AEF2F9-0220-0619-EE62-D25E0078720A}"/>
                  </a:ext>
                </a:extLst>
              </p:cNvPr>
              <p:cNvPicPr>
                <a:picLocks noChangeAspect="1"/>
              </p:cNvPicPr>
              <p:nvPr/>
            </p:nvPicPr>
            <p:blipFill>
              <a:blip r:embed="rId5"/>
              <a:stretch>
                <a:fillRect/>
              </a:stretch>
            </p:blipFill>
            <p:spPr>
              <a:xfrm>
                <a:off x="5821180" y="2511427"/>
                <a:ext cx="338017" cy="66003"/>
              </a:xfrm>
              <a:prstGeom prst="rect">
                <a:avLst/>
              </a:prstGeom>
            </p:spPr>
          </p:pic>
        </p:grpSp>
        <p:grpSp>
          <p:nvGrpSpPr>
            <p:cNvPr id="13" name="Group 12">
              <a:extLst>
                <a:ext uri="{FF2B5EF4-FFF2-40B4-BE49-F238E27FC236}">
                  <a16:creationId xmlns:a16="http://schemas.microsoft.com/office/drawing/2014/main" id="{2067614E-ED97-3EF1-18A5-70BD2CE98218}"/>
                </a:ext>
              </a:extLst>
            </p:cNvPr>
            <p:cNvGrpSpPr/>
            <p:nvPr/>
          </p:nvGrpSpPr>
          <p:grpSpPr>
            <a:xfrm>
              <a:off x="1540135" y="3350943"/>
              <a:ext cx="378489" cy="379297"/>
              <a:chOff x="7882873" y="1849225"/>
              <a:chExt cx="378489" cy="379297"/>
            </a:xfrm>
          </p:grpSpPr>
          <p:sp>
            <p:nvSpPr>
              <p:cNvPr id="132" name="Triangle 131">
                <a:extLst>
                  <a:ext uri="{FF2B5EF4-FFF2-40B4-BE49-F238E27FC236}">
                    <a16:creationId xmlns:a16="http://schemas.microsoft.com/office/drawing/2014/main" id="{1AEF3983-2FA9-B43D-CA42-FE30D59C900F}"/>
                  </a:ext>
                </a:extLst>
              </p:cNvPr>
              <p:cNvSpPr/>
              <p:nvPr/>
            </p:nvSpPr>
            <p:spPr>
              <a:xfrm>
                <a:off x="7929118" y="1849225"/>
                <a:ext cx="332244" cy="342349"/>
              </a:xfrm>
              <a:prstGeom prst="triangle">
                <a:avLst/>
              </a:prstGeom>
              <a:solidFill>
                <a:srgbClr val="BDBDB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TextBox 132">
                <a:extLst>
                  <a:ext uri="{FF2B5EF4-FFF2-40B4-BE49-F238E27FC236}">
                    <a16:creationId xmlns:a16="http://schemas.microsoft.com/office/drawing/2014/main" id="{BBFF84AB-490A-2A73-3888-01308E1945C9}"/>
                  </a:ext>
                </a:extLst>
              </p:cNvPr>
              <p:cNvSpPr txBox="1"/>
              <p:nvPr/>
            </p:nvSpPr>
            <p:spPr>
              <a:xfrm>
                <a:off x="7882873" y="2024181"/>
                <a:ext cx="344966" cy="204341"/>
              </a:xfrm>
              <a:prstGeom prst="rect">
                <a:avLst/>
              </a:prstGeom>
              <a:noFill/>
            </p:spPr>
            <p:txBody>
              <a:bodyPr wrap="none" rtlCol="0">
                <a:spAutoFit/>
              </a:bodyPr>
              <a:lstStyle/>
              <a:p>
                <a:r>
                  <a:rPr lang="en-US" sz="800" dirty="0"/>
                  <a:t>k of N</a:t>
                </a:r>
              </a:p>
            </p:txBody>
          </p:sp>
        </p:grpSp>
        <p:grpSp>
          <p:nvGrpSpPr>
            <p:cNvPr id="14" name="Group 13">
              <a:extLst>
                <a:ext uri="{FF2B5EF4-FFF2-40B4-BE49-F238E27FC236}">
                  <a16:creationId xmlns:a16="http://schemas.microsoft.com/office/drawing/2014/main" id="{4CCDEC74-D106-6395-25F4-3C306060B624}"/>
                </a:ext>
              </a:extLst>
            </p:cNvPr>
            <p:cNvGrpSpPr/>
            <p:nvPr/>
          </p:nvGrpSpPr>
          <p:grpSpPr>
            <a:xfrm>
              <a:off x="1068635" y="3948030"/>
              <a:ext cx="360996" cy="338554"/>
              <a:chOff x="6321202" y="3793179"/>
              <a:chExt cx="360996" cy="338554"/>
            </a:xfrm>
          </p:grpSpPr>
          <p:sp>
            <p:nvSpPr>
              <p:cNvPr id="130" name="Rectangle 129">
                <a:extLst>
                  <a:ext uri="{FF2B5EF4-FFF2-40B4-BE49-F238E27FC236}">
                    <a16:creationId xmlns:a16="http://schemas.microsoft.com/office/drawing/2014/main" id="{E15DF1DD-C550-1DCB-8DDA-92C9A0F4FA48}"/>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5E2C6B17-5921-21AE-43B8-FF5F6BE21026}"/>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grpSp>
          <p:nvGrpSpPr>
            <p:cNvPr id="15" name="Group 14">
              <a:extLst>
                <a:ext uri="{FF2B5EF4-FFF2-40B4-BE49-F238E27FC236}">
                  <a16:creationId xmlns:a16="http://schemas.microsoft.com/office/drawing/2014/main" id="{59FF3A04-7F7A-B4CB-D421-EA6EDB7951F2}"/>
                </a:ext>
              </a:extLst>
            </p:cNvPr>
            <p:cNvGrpSpPr/>
            <p:nvPr/>
          </p:nvGrpSpPr>
          <p:grpSpPr>
            <a:xfrm>
              <a:off x="1551611" y="3948030"/>
              <a:ext cx="360996" cy="338554"/>
              <a:chOff x="6321202" y="3793179"/>
              <a:chExt cx="360996" cy="338554"/>
            </a:xfrm>
          </p:grpSpPr>
          <p:sp>
            <p:nvSpPr>
              <p:cNvPr id="128" name="Rectangle 127">
                <a:extLst>
                  <a:ext uri="{FF2B5EF4-FFF2-40B4-BE49-F238E27FC236}">
                    <a16:creationId xmlns:a16="http://schemas.microsoft.com/office/drawing/2014/main" id="{06241C01-FF6B-AA07-F862-8CDD0A74AE9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TextBox 128">
                <a:extLst>
                  <a:ext uri="{FF2B5EF4-FFF2-40B4-BE49-F238E27FC236}">
                    <a16:creationId xmlns:a16="http://schemas.microsoft.com/office/drawing/2014/main" id="{CB9F2903-B3F8-30D9-9CB8-0F4CDE2B8939}"/>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16" name="Group 15">
              <a:extLst>
                <a:ext uri="{FF2B5EF4-FFF2-40B4-BE49-F238E27FC236}">
                  <a16:creationId xmlns:a16="http://schemas.microsoft.com/office/drawing/2014/main" id="{6A0675A9-488B-079C-8F2E-BFC4EFB4B350}"/>
                </a:ext>
              </a:extLst>
            </p:cNvPr>
            <p:cNvGrpSpPr/>
            <p:nvPr/>
          </p:nvGrpSpPr>
          <p:grpSpPr>
            <a:xfrm>
              <a:off x="2023325" y="3933996"/>
              <a:ext cx="360996" cy="338554"/>
              <a:chOff x="6321202" y="3793179"/>
              <a:chExt cx="360996" cy="338554"/>
            </a:xfrm>
          </p:grpSpPr>
          <p:sp>
            <p:nvSpPr>
              <p:cNvPr id="126" name="Rectangle 125">
                <a:extLst>
                  <a:ext uri="{FF2B5EF4-FFF2-40B4-BE49-F238E27FC236}">
                    <a16:creationId xmlns:a16="http://schemas.microsoft.com/office/drawing/2014/main" id="{31E04252-0D5A-EF98-8459-FAAF6E8999D7}"/>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85E2D172-AE97-9A69-D8F1-D66CE8958FB1}"/>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3</a:t>
                </a:r>
              </a:p>
            </p:txBody>
          </p:sp>
        </p:grpSp>
        <p:grpSp>
          <p:nvGrpSpPr>
            <p:cNvPr id="17" name="Group 16">
              <a:extLst>
                <a:ext uri="{FF2B5EF4-FFF2-40B4-BE49-F238E27FC236}">
                  <a16:creationId xmlns:a16="http://schemas.microsoft.com/office/drawing/2014/main" id="{5E1403CF-C926-03FF-B49A-2A89CE6AFE89}"/>
                </a:ext>
              </a:extLst>
            </p:cNvPr>
            <p:cNvGrpSpPr/>
            <p:nvPr/>
          </p:nvGrpSpPr>
          <p:grpSpPr>
            <a:xfrm>
              <a:off x="2811077" y="3933261"/>
              <a:ext cx="360996" cy="338554"/>
              <a:chOff x="6321202" y="3793179"/>
              <a:chExt cx="360996" cy="338554"/>
            </a:xfrm>
          </p:grpSpPr>
          <p:sp>
            <p:nvSpPr>
              <p:cNvPr id="120" name="Rectangle 119">
                <a:extLst>
                  <a:ext uri="{FF2B5EF4-FFF2-40B4-BE49-F238E27FC236}">
                    <a16:creationId xmlns:a16="http://schemas.microsoft.com/office/drawing/2014/main" id="{595638F8-ED93-7C88-F201-D23F8DBA9901}"/>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B66A3A48-EC1A-462F-273B-1AF0EEDF199C}"/>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4</a:t>
                </a:r>
              </a:p>
            </p:txBody>
          </p:sp>
        </p:grpSp>
        <p:grpSp>
          <p:nvGrpSpPr>
            <p:cNvPr id="18" name="Group 17">
              <a:extLst>
                <a:ext uri="{FF2B5EF4-FFF2-40B4-BE49-F238E27FC236}">
                  <a16:creationId xmlns:a16="http://schemas.microsoft.com/office/drawing/2014/main" id="{6423E62C-3580-52B0-1047-19577D0B802A}"/>
                </a:ext>
              </a:extLst>
            </p:cNvPr>
            <p:cNvGrpSpPr/>
            <p:nvPr/>
          </p:nvGrpSpPr>
          <p:grpSpPr>
            <a:xfrm>
              <a:off x="3628514" y="3939677"/>
              <a:ext cx="360996" cy="338554"/>
              <a:chOff x="6321202" y="3793179"/>
              <a:chExt cx="360996" cy="338554"/>
            </a:xfrm>
          </p:grpSpPr>
          <p:sp>
            <p:nvSpPr>
              <p:cNvPr id="117" name="Rectangle 116">
                <a:extLst>
                  <a:ext uri="{FF2B5EF4-FFF2-40B4-BE49-F238E27FC236}">
                    <a16:creationId xmlns:a16="http://schemas.microsoft.com/office/drawing/2014/main" id="{EC6F021E-65E1-9BD1-2AA5-5819A93551ED}"/>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97393F9F-D79C-9721-A01E-F88F9A5EBEA5}"/>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5</a:t>
                </a:r>
              </a:p>
            </p:txBody>
          </p:sp>
        </p:grpSp>
        <p:grpSp>
          <p:nvGrpSpPr>
            <p:cNvPr id="19" name="Group 18">
              <a:extLst>
                <a:ext uri="{FF2B5EF4-FFF2-40B4-BE49-F238E27FC236}">
                  <a16:creationId xmlns:a16="http://schemas.microsoft.com/office/drawing/2014/main" id="{79A1E25F-C753-0B26-C77C-363253219C4F}"/>
                </a:ext>
              </a:extLst>
            </p:cNvPr>
            <p:cNvGrpSpPr/>
            <p:nvPr/>
          </p:nvGrpSpPr>
          <p:grpSpPr>
            <a:xfrm>
              <a:off x="4505318" y="4516692"/>
              <a:ext cx="359394" cy="338554"/>
              <a:chOff x="6321202" y="3793179"/>
              <a:chExt cx="359394" cy="338554"/>
            </a:xfrm>
          </p:grpSpPr>
          <p:sp>
            <p:nvSpPr>
              <p:cNvPr id="115" name="Rectangle 114">
                <a:extLst>
                  <a:ext uri="{FF2B5EF4-FFF2-40B4-BE49-F238E27FC236}">
                    <a16:creationId xmlns:a16="http://schemas.microsoft.com/office/drawing/2014/main" id="{2285EE1D-2AE9-C93D-9722-FE05E109EA80}"/>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a:extLst>
                  <a:ext uri="{FF2B5EF4-FFF2-40B4-BE49-F238E27FC236}">
                    <a16:creationId xmlns:a16="http://schemas.microsoft.com/office/drawing/2014/main" id="{48CEC680-1DFA-A89C-98F1-700E25BFD240}"/>
                  </a:ext>
                </a:extLst>
              </p:cNvPr>
              <p:cNvSpPr txBox="1"/>
              <p:nvPr/>
            </p:nvSpPr>
            <p:spPr>
              <a:xfrm>
                <a:off x="6321202" y="3793179"/>
                <a:ext cx="359394" cy="338554"/>
              </a:xfrm>
              <a:prstGeom prst="rect">
                <a:avLst/>
              </a:prstGeom>
              <a:noFill/>
            </p:spPr>
            <p:txBody>
              <a:bodyPr wrap="none" rtlCol="0">
                <a:spAutoFit/>
              </a:bodyPr>
              <a:lstStyle/>
              <a:p>
                <a:r>
                  <a:rPr lang="en-US" sz="1600" dirty="0"/>
                  <a:t>E</a:t>
                </a:r>
                <a:r>
                  <a:rPr lang="en-US" sz="1600" baseline="-25000" dirty="0"/>
                  <a:t>6</a:t>
                </a:r>
              </a:p>
            </p:txBody>
          </p:sp>
        </p:grpSp>
        <p:grpSp>
          <p:nvGrpSpPr>
            <p:cNvPr id="20" name="Group 19">
              <a:extLst>
                <a:ext uri="{FF2B5EF4-FFF2-40B4-BE49-F238E27FC236}">
                  <a16:creationId xmlns:a16="http://schemas.microsoft.com/office/drawing/2014/main" id="{5A91E6D9-06CA-334E-C318-616422B8731A}"/>
                </a:ext>
              </a:extLst>
            </p:cNvPr>
            <p:cNvGrpSpPr/>
            <p:nvPr/>
          </p:nvGrpSpPr>
          <p:grpSpPr>
            <a:xfrm>
              <a:off x="4095805" y="4524319"/>
              <a:ext cx="360996" cy="338554"/>
              <a:chOff x="6321202" y="3793179"/>
              <a:chExt cx="360996" cy="338554"/>
            </a:xfrm>
          </p:grpSpPr>
          <p:sp>
            <p:nvSpPr>
              <p:cNvPr id="113" name="Rectangle 112">
                <a:extLst>
                  <a:ext uri="{FF2B5EF4-FFF2-40B4-BE49-F238E27FC236}">
                    <a16:creationId xmlns:a16="http://schemas.microsoft.com/office/drawing/2014/main" id="{81857A9C-E9B9-2ECF-1887-4DB449E37164}"/>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id="{3541521C-C589-2F64-3128-E99AEC6A2E18}"/>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7</a:t>
                </a:r>
              </a:p>
            </p:txBody>
          </p:sp>
        </p:grpSp>
        <p:grpSp>
          <p:nvGrpSpPr>
            <p:cNvPr id="22" name="Group 21">
              <a:extLst>
                <a:ext uri="{FF2B5EF4-FFF2-40B4-BE49-F238E27FC236}">
                  <a16:creationId xmlns:a16="http://schemas.microsoft.com/office/drawing/2014/main" id="{1E76328D-815E-A0D7-2611-16007A3B91BF}"/>
                </a:ext>
              </a:extLst>
            </p:cNvPr>
            <p:cNvGrpSpPr/>
            <p:nvPr/>
          </p:nvGrpSpPr>
          <p:grpSpPr>
            <a:xfrm>
              <a:off x="2409334" y="3921091"/>
              <a:ext cx="360996" cy="338554"/>
              <a:chOff x="6321202" y="3793179"/>
              <a:chExt cx="360996" cy="338554"/>
            </a:xfrm>
          </p:grpSpPr>
          <p:sp>
            <p:nvSpPr>
              <p:cNvPr id="108" name="Rectangle 107">
                <a:extLst>
                  <a:ext uri="{FF2B5EF4-FFF2-40B4-BE49-F238E27FC236}">
                    <a16:creationId xmlns:a16="http://schemas.microsoft.com/office/drawing/2014/main" id="{A11A9422-5279-D1E0-0AC0-5D2B5887221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8A43AE6A-1566-5C85-587B-5F9986045288}"/>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23" name="Group 22">
              <a:extLst>
                <a:ext uri="{FF2B5EF4-FFF2-40B4-BE49-F238E27FC236}">
                  <a16:creationId xmlns:a16="http://schemas.microsoft.com/office/drawing/2014/main" id="{43082F67-080E-EFCD-9EC7-0025F13490C9}"/>
                </a:ext>
              </a:extLst>
            </p:cNvPr>
            <p:cNvGrpSpPr/>
            <p:nvPr/>
          </p:nvGrpSpPr>
          <p:grpSpPr>
            <a:xfrm>
              <a:off x="3219128" y="3939677"/>
              <a:ext cx="360996" cy="338554"/>
              <a:chOff x="6321202" y="3793179"/>
              <a:chExt cx="360996" cy="338554"/>
            </a:xfrm>
          </p:grpSpPr>
          <p:sp>
            <p:nvSpPr>
              <p:cNvPr id="106" name="Rectangle 105">
                <a:extLst>
                  <a:ext uri="{FF2B5EF4-FFF2-40B4-BE49-F238E27FC236}">
                    <a16:creationId xmlns:a16="http://schemas.microsoft.com/office/drawing/2014/main" id="{BC964833-42DF-B2F7-2AD2-DC112600C221}"/>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a:extLst>
                  <a:ext uri="{FF2B5EF4-FFF2-40B4-BE49-F238E27FC236}">
                    <a16:creationId xmlns:a16="http://schemas.microsoft.com/office/drawing/2014/main" id="{FCA3F2CF-2013-9BBB-F29B-5A361446C278}"/>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cxnSp>
          <p:nvCxnSpPr>
            <p:cNvPr id="24" name="Elbow Connector 23">
              <a:extLst>
                <a:ext uri="{FF2B5EF4-FFF2-40B4-BE49-F238E27FC236}">
                  <a16:creationId xmlns:a16="http://schemas.microsoft.com/office/drawing/2014/main" id="{212E4421-E201-3E81-CA7E-8CCED11E3E83}"/>
                </a:ext>
              </a:extLst>
            </p:cNvPr>
            <p:cNvCxnSpPr>
              <a:cxnSpLocks/>
            </p:cNvCxnSpPr>
            <p:nvPr/>
          </p:nvCxnSpPr>
          <p:spPr>
            <a:xfrm rot="5400000">
              <a:off x="1302898" y="3607856"/>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29B6BC37-9FF8-B783-E357-921A00C09A8A}"/>
                </a:ext>
              </a:extLst>
            </p:cNvPr>
            <p:cNvCxnSpPr>
              <a:cxnSpLocks/>
            </p:cNvCxnSpPr>
            <p:nvPr/>
          </p:nvCxnSpPr>
          <p:spPr>
            <a:xfrm rot="16200000" flipH="1">
              <a:off x="1975190" y="3590839"/>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72DA63-5F3E-49E9-CBC8-871689CB44E4}"/>
                </a:ext>
              </a:extLst>
            </p:cNvPr>
            <p:cNvCxnSpPr>
              <a:cxnSpLocks/>
            </p:cNvCxnSpPr>
            <p:nvPr/>
          </p:nvCxnSpPr>
          <p:spPr>
            <a:xfrm>
              <a:off x="1743337" y="371361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0DD0E74-88A9-068D-9EC0-9B42E9E795D7}"/>
                </a:ext>
              </a:extLst>
            </p:cNvPr>
            <p:cNvCxnSpPr>
              <a:cxnSpLocks/>
            </p:cNvCxnSpPr>
            <p:nvPr/>
          </p:nvCxnSpPr>
          <p:spPr>
            <a:xfrm>
              <a:off x="2700072" y="3679742"/>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F7490C1-841D-C429-885B-6B7999C356FD}"/>
                </a:ext>
              </a:extLst>
            </p:cNvPr>
            <p:cNvCxnSpPr>
              <a:cxnSpLocks/>
            </p:cNvCxnSpPr>
            <p:nvPr/>
          </p:nvCxnSpPr>
          <p:spPr>
            <a:xfrm>
              <a:off x="2911741" y="3671273"/>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E6386D0-5A1B-2D08-5734-FD0843F13758}"/>
                </a:ext>
              </a:extLst>
            </p:cNvPr>
            <p:cNvCxnSpPr>
              <a:cxnSpLocks/>
            </p:cNvCxnSpPr>
            <p:nvPr/>
          </p:nvCxnSpPr>
          <p:spPr>
            <a:xfrm>
              <a:off x="3521340" y="3679743"/>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1E01BB8-E970-BC24-20A3-9949B43C3BD8}"/>
                </a:ext>
              </a:extLst>
            </p:cNvPr>
            <p:cNvCxnSpPr>
              <a:cxnSpLocks/>
            </p:cNvCxnSpPr>
            <p:nvPr/>
          </p:nvCxnSpPr>
          <p:spPr>
            <a:xfrm>
              <a:off x="3699141" y="367974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DBE2FE3-1CB8-ADA5-562B-480A12766D94}"/>
                </a:ext>
              </a:extLst>
            </p:cNvPr>
            <p:cNvCxnSpPr>
              <a:cxnSpLocks/>
            </p:cNvCxnSpPr>
            <p:nvPr/>
          </p:nvCxnSpPr>
          <p:spPr>
            <a:xfrm>
              <a:off x="4401873" y="4286700"/>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E46EDAE-2901-1A5C-E5CF-4FAD6F5876AD}"/>
                </a:ext>
              </a:extLst>
            </p:cNvPr>
            <p:cNvCxnSpPr>
              <a:cxnSpLocks/>
            </p:cNvCxnSpPr>
            <p:nvPr/>
          </p:nvCxnSpPr>
          <p:spPr>
            <a:xfrm>
              <a:off x="4613542" y="427823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7F2632C-F3B5-03DA-F4DF-E11330A9E85E}"/>
                </a:ext>
              </a:extLst>
            </p:cNvPr>
            <p:cNvCxnSpPr>
              <a:cxnSpLocks/>
            </p:cNvCxnSpPr>
            <p:nvPr/>
          </p:nvCxnSpPr>
          <p:spPr>
            <a:xfrm>
              <a:off x="1743337" y="3161947"/>
              <a:ext cx="0" cy="188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82903C1-50A5-DACD-C02D-2D16152E276D}"/>
                </a:ext>
              </a:extLst>
            </p:cNvPr>
            <p:cNvCxnSpPr>
              <a:cxnSpLocks/>
              <a:stCxn id="141" idx="0"/>
            </p:cNvCxnSpPr>
            <p:nvPr/>
          </p:nvCxnSpPr>
          <p:spPr>
            <a:xfrm flipH="1">
              <a:off x="2801109" y="2893579"/>
              <a:ext cx="9967" cy="521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288B440-F253-5C10-DEFC-E7A78252CB9B}"/>
                </a:ext>
              </a:extLst>
            </p:cNvPr>
            <p:cNvCxnSpPr>
              <a:cxnSpLocks/>
            </p:cNvCxnSpPr>
            <p:nvPr/>
          </p:nvCxnSpPr>
          <p:spPr>
            <a:xfrm>
              <a:off x="1743337" y="3161947"/>
              <a:ext cx="901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89D4CD30-DBF6-6EED-C87D-373A457966EF}"/>
                </a:ext>
              </a:extLst>
            </p:cNvPr>
            <p:cNvCxnSpPr>
              <a:cxnSpLocks/>
            </p:cNvCxnSpPr>
            <p:nvPr/>
          </p:nvCxnSpPr>
          <p:spPr>
            <a:xfrm>
              <a:off x="2959060" y="3161947"/>
              <a:ext cx="6649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5CEC3F4F-EAA6-B2D4-57EC-B202CB9A9567}"/>
                </a:ext>
              </a:extLst>
            </p:cNvPr>
            <p:cNvCxnSpPr>
              <a:cxnSpLocks/>
            </p:cNvCxnSpPr>
            <p:nvPr/>
          </p:nvCxnSpPr>
          <p:spPr>
            <a:xfrm>
              <a:off x="2645061" y="2939083"/>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721EFB5-D219-4457-9027-057E53A5EC5D}"/>
                </a:ext>
              </a:extLst>
            </p:cNvPr>
            <p:cNvCxnSpPr>
              <a:cxnSpLocks/>
            </p:cNvCxnSpPr>
            <p:nvPr/>
          </p:nvCxnSpPr>
          <p:spPr>
            <a:xfrm>
              <a:off x="2958328" y="2930616"/>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F1292F3-5203-B5CF-53AC-73231D9A0FA4}"/>
                </a:ext>
              </a:extLst>
            </p:cNvPr>
            <p:cNvCxnSpPr>
              <a:cxnSpLocks/>
            </p:cNvCxnSpPr>
            <p:nvPr/>
          </p:nvCxnSpPr>
          <p:spPr>
            <a:xfrm>
              <a:off x="2811076" y="2358181"/>
              <a:ext cx="0" cy="188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F05E470A-A77C-4A41-D68A-E285218A0803}"/>
                </a:ext>
              </a:extLst>
            </p:cNvPr>
            <p:cNvCxnSpPr>
              <a:cxnSpLocks/>
            </p:cNvCxnSpPr>
            <p:nvPr/>
          </p:nvCxnSpPr>
          <p:spPr>
            <a:xfrm>
              <a:off x="3751641" y="3654752"/>
              <a:ext cx="0" cy="1520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5DCAC54-5322-0636-D4CB-1D49A1DBBDF0}"/>
                </a:ext>
              </a:extLst>
            </p:cNvPr>
            <p:cNvCxnSpPr>
              <a:cxnSpLocks/>
            </p:cNvCxnSpPr>
            <p:nvPr/>
          </p:nvCxnSpPr>
          <p:spPr>
            <a:xfrm flipH="1">
              <a:off x="3761659" y="3805946"/>
              <a:ext cx="7773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FCE6E46-003A-9819-3227-B67C5BC0FB42}"/>
                </a:ext>
              </a:extLst>
            </p:cNvPr>
            <p:cNvCxnSpPr>
              <a:cxnSpLocks/>
            </p:cNvCxnSpPr>
            <p:nvPr/>
          </p:nvCxnSpPr>
          <p:spPr>
            <a:xfrm>
              <a:off x="4529811" y="3805983"/>
              <a:ext cx="0" cy="188996"/>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6" name="TextBox 145">
            <a:extLst>
              <a:ext uri="{FF2B5EF4-FFF2-40B4-BE49-F238E27FC236}">
                <a16:creationId xmlns:a16="http://schemas.microsoft.com/office/drawing/2014/main" id="{1A7AB7E2-534A-8BE0-1F11-06C218D640C3}"/>
              </a:ext>
            </a:extLst>
          </p:cNvPr>
          <p:cNvSpPr txBox="1"/>
          <p:nvPr/>
        </p:nvSpPr>
        <p:spPr>
          <a:xfrm>
            <a:off x="8094272" y="4528539"/>
            <a:ext cx="1032655" cy="369332"/>
          </a:xfrm>
          <a:prstGeom prst="rect">
            <a:avLst/>
          </a:prstGeom>
          <a:noFill/>
        </p:spPr>
        <p:txBody>
          <a:bodyPr wrap="none" rtlCol="0">
            <a:spAutoFit/>
          </a:bodyPr>
          <a:lstStyle/>
          <a:p>
            <a:r>
              <a:rPr lang="en-US" dirty="0"/>
              <a:t>m inputs</a:t>
            </a:r>
          </a:p>
        </p:txBody>
      </p:sp>
    </p:spTree>
    <p:extLst>
      <p:ext uri="{BB962C8B-B14F-4D97-AF65-F5344CB8AC3E}">
        <p14:creationId xmlns:p14="http://schemas.microsoft.com/office/powerpoint/2010/main" val="2522880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8458A-1766-E47F-185D-A260D60C3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474EC-BD91-52E1-EF87-F2036C908614}"/>
              </a:ext>
            </a:extLst>
          </p:cNvPr>
          <p:cNvSpPr>
            <a:spLocks noGrp="1"/>
          </p:cNvSpPr>
          <p:nvPr>
            <p:ph type="title"/>
          </p:nvPr>
        </p:nvSpPr>
        <p:spPr/>
        <p:txBody>
          <a:bodyPr/>
          <a:lstStyle/>
          <a:p>
            <a:r>
              <a:rPr lang="en-US" dirty="0"/>
              <a:t>Fault Tree Computation, k of N gate</a:t>
            </a:r>
          </a:p>
        </p:txBody>
      </p:sp>
      <p:sp>
        <p:nvSpPr>
          <p:cNvPr id="5" name="Slide Number Placeholder 4">
            <a:extLst>
              <a:ext uri="{FF2B5EF4-FFF2-40B4-BE49-F238E27FC236}">
                <a16:creationId xmlns:a16="http://schemas.microsoft.com/office/drawing/2014/main" id="{57CF18C5-FDAC-8B1E-EF3A-94F78CC09E0F}"/>
              </a:ext>
            </a:extLst>
          </p:cNvPr>
          <p:cNvSpPr>
            <a:spLocks noGrp="1"/>
          </p:cNvSpPr>
          <p:nvPr>
            <p:ph type="sldNum" sz="quarter" idx="17"/>
          </p:nvPr>
        </p:nvSpPr>
        <p:spPr/>
        <p:txBody>
          <a:bodyPr/>
          <a:lstStyle/>
          <a:p>
            <a:fld id="{86134D44-37F0-44A1-8A08-E9432A030C07}" type="slidenum">
              <a:rPr lang="en-US" smtClean="0"/>
              <a:pPr/>
              <a:t>16</a:t>
            </a:fld>
            <a:endParaRPr lang="en-US" dirty="0"/>
          </a:p>
        </p:txBody>
      </p:sp>
      <p:sp>
        <p:nvSpPr>
          <p:cNvPr id="98" name="Text Placeholder 2">
            <a:extLst>
              <a:ext uri="{FF2B5EF4-FFF2-40B4-BE49-F238E27FC236}">
                <a16:creationId xmlns:a16="http://schemas.microsoft.com/office/drawing/2014/main" id="{7B5FF96D-3109-DF5D-2A9E-0AF14FEA661E}"/>
              </a:ext>
            </a:extLst>
          </p:cNvPr>
          <p:cNvSpPr txBox="1">
            <a:spLocks/>
          </p:cNvSpPr>
          <p:nvPr/>
        </p:nvSpPr>
        <p:spPr>
          <a:xfrm>
            <a:off x="938410" y="1024527"/>
            <a:ext cx="6252385" cy="1219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ea typeface="ＭＳ Ｐゴシック" panose="020B0600070205080204" pitchFamily="34" charset="-128"/>
              </a:rPr>
              <a:t>Develop probability of failure at each gate output</a:t>
            </a:r>
          </a:p>
          <a:p>
            <a:pPr marL="342900" indent="-342900">
              <a:buFont typeface="Arial" panose="020B0604020202020204" pitchFamily="34" charset="0"/>
              <a:buChar char="•"/>
            </a:pPr>
            <a:r>
              <a:rPr lang="en-US" dirty="0">
                <a:ea typeface="ＭＳ Ｐゴシック" panose="020B0600070205080204" pitchFamily="34" charset="-128"/>
              </a:rPr>
              <a:t>Starting from the bottom, moving up the tree</a:t>
            </a:r>
            <a:endParaRPr lang="en-US" dirty="0"/>
          </a:p>
        </p:txBody>
      </p:sp>
      <p:sp>
        <p:nvSpPr>
          <p:cNvPr id="118" name="TextBox 117">
            <a:extLst>
              <a:ext uri="{FF2B5EF4-FFF2-40B4-BE49-F238E27FC236}">
                <a16:creationId xmlns:a16="http://schemas.microsoft.com/office/drawing/2014/main" id="{B4AC074C-57E9-7384-B93C-3C58680DD7E0}"/>
              </a:ext>
              <a:ext uri="{C183D7F6-B498-43B3-948B-1728B52AA6E4}">
                <adec:decorative xmlns:adec="http://schemas.microsoft.com/office/drawing/2017/decorative" val="1"/>
              </a:ext>
            </a:extLst>
          </p:cNvPr>
          <p:cNvSpPr txBox="1"/>
          <p:nvPr/>
        </p:nvSpPr>
        <p:spPr>
          <a:xfrm>
            <a:off x="8569626" y="3792373"/>
            <a:ext cx="404278" cy="369332"/>
          </a:xfrm>
          <a:prstGeom prst="rect">
            <a:avLst/>
          </a:prstGeom>
          <a:noFill/>
        </p:spPr>
        <p:txBody>
          <a:bodyPr wrap="none" rtlCol="0">
            <a:spAutoFit/>
          </a:bodyPr>
          <a:lstStyle/>
          <a:p>
            <a:r>
              <a:rPr lang="en-US" dirty="0"/>
              <a:t>…</a:t>
            </a:r>
          </a:p>
        </p:txBody>
      </p:sp>
      <p:cxnSp>
        <p:nvCxnSpPr>
          <p:cNvPr id="109" name="Straight Connector 108">
            <a:extLst>
              <a:ext uri="{FF2B5EF4-FFF2-40B4-BE49-F238E27FC236}">
                <a16:creationId xmlns:a16="http://schemas.microsoft.com/office/drawing/2014/main" id="{74F322F1-DF47-7428-B999-09EEE848BBE7}"/>
              </a:ext>
              <a:ext uri="{C183D7F6-B498-43B3-948B-1728B52AA6E4}">
                <adec:decorative xmlns:adec="http://schemas.microsoft.com/office/drawing/2017/decorative" val="1"/>
              </a:ext>
            </a:extLst>
          </p:cNvPr>
          <p:cNvCxnSpPr>
            <a:cxnSpLocks/>
          </p:cNvCxnSpPr>
          <p:nvPr/>
        </p:nvCxnSpPr>
        <p:spPr>
          <a:xfrm>
            <a:off x="8557437" y="3853654"/>
            <a:ext cx="0" cy="41038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12749D1F-7FAF-F7EC-2860-A9C0DF222178}"/>
              </a:ext>
              <a:ext uri="{C183D7F6-B498-43B3-948B-1728B52AA6E4}">
                <adec:decorative xmlns:adec="http://schemas.microsoft.com/office/drawing/2017/decorative" val="1"/>
              </a:ext>
            </a:extLst>
          </p:cNvPr>
          <p:cNvCxnSpPr>
            <a:cxnSpLocks/>
          </p:cNvCxnSpPr>
          <p:nvPr/>
        </p:nvCxnSpPr>
        <p:spPr>
          <a:xfrm>
            <a:off x="8658420" y="3831557"/>
            <a:ext cx="0" cy="439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06969F7-9F75-B18F-07F5-27ABC6A72814}"/>
              </a:ext>
              <a:ext uri="{C183D7F6-B498-43B3-948B-1728B52AA6E4}">
                <adec:decorative xmlns:adec="http://schemas.microsoft.com/office/drawing/2017/decorative" val="1"/>
              </a:ext>
            </a:extLst>
          </p:cNvPr>
          <p:cNvCxnSpPr>
            <a:cxnSpLocks/>
          </p:cNvCxnSpPr>
          <p:nvPr/>
        </p:nvCxnSpPr>
        <p:spPr>
          <a:xfrm>
            <a:off x="8915371" y="3840743"/>
            <a:ext cx="0" cy="386361"/>
          </a:xfrm>
          <a:prstGeom prst="line">
            <a:avLst/>
          </a:prstGeom>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15DA5021-2A99-CAE0-964B-3767A32C0339}"/>
              </a:ext>
            </a:extLst>
          </p:cNvPr>
          <p:cNvSpPr txBox="1"/>
          <p:nvPr/>
        </p:nvSpPr>
        <p:spPr>
          <a:xfrm>
            <a:off x="6687591" y="4393730"/>
            <a:ext cx="3846018" cy="646331"/>
          </a:xfrm>
          <a:prstGeom prst="rect">
            <a:avLst/>
          </a:prstGeom>
          <a:noFill/>
        </p:spPr>
        <p:txBody>
          <a:bodyPr wrap="square" rtlCol="0">
            <a:spAutoFit/>
          </a:bodyPr>
          <a:lstStyle/>
          <a:p>
            <a:pPr algn="ctr"/>
            <a:r>
              <a:rPr lang="en-US" dirty="0"/>
              <a:t>n inputs, independent, for each probability p of failure (=1)</a:t>
            </a:r>
          </a:p>
        </p:txBody>
      </p:sp>
      <p:cxnSp>
        <p:nvCxnSpPr>
          <p:cNvPr id="122" name="Straight Connector 121">
            <a:extLst>
              <a:ext uri="{FF2B5EF4-FFF2-40B4-BE49-F238E27FC236}">
                <a16:creationId xmlns:a16="http://schemas.microsoft.com/office/drawing/2014/main" id="{84131CF0-08F6-772E-DDEC-BA6AC4C8F8BA}"/>
              </a:ext>
              <a:ext uri="{C183D7F6-B498-43B3-948B-1728B52AA6E4}">
                <adec:decorative xmlns:adec="http://schemas.microsoft.com/office/drawing/2017/decorative" val="1"/>
              </a:ext>
            </a:extLst>
          </p:cNvPr>
          <p:cNvCxnSpPr>
            <a:cxnSpLocks/>
          </p:cNvCxnSpPr>
          <p:nvPr/>
        </p:nvCxnSpPr>
        <p:spPr>
          <a:xfrm>
            <a:off x="8747700" y="3038512"/>
            <a:ext cx="0" cy="271046"/>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descr="icon for k of N node">
            <a:extLst>
              <a:ext uri="{FF2B5EF4-FFF2-40B4-BE49-F238E27FC236}">
                <a16:creationId xmlns:a16="http://schemas.microsoft.com/office/drawing/2014/main" id="{DEFAC7A0-3F1F-9974-63AB-01835097A556}"/>
              </a:ext>
            </a:extLst>
          </p:cNvPr>
          <p:cNvGrpSpPr/>
          <p:nvPr/>
        </p:nvGrpSpPr>
        <p:grpSpPr>
          <a:xfrm>
            <a:off x="8503037" y="3307927"/>
            <a:ext cx="537455" cy="645756"/>
            <a:chOff x="6599549" y="3097943"/>
            <a:chExt cx="537455" cy="645756"/>
          </a:xfrm>
        </p:grpSpPr>
        <p:grpSp>
          <p:nvGrpSpPr>
            <p:cNvPr id="7" name="Group 6">
              <a:extLst>
                <a:ext uri="{FF2B5EF4-FFF2-40B4-BE49-F238E27FC236}">
                  <a16:creationId xmlns:a16="http://schemas.microsoft.com/office/drawing/2014/main" id="{F684B925-1A70-B4BC-1DF2-287BC1E5B711}"/>
                </a:ext>
              </a:extLst>
            </p:cNvPr>
            <p:cNvGrpSpPr/>
            <p:nvPr/>
          </p:nvGrpSpPr>
          <p:grpSpPr>
            <a:xfrm>
              <a:off x="6599549" y="3097943"/>
              <a:ext cx="537455" cy="645756"/>
              <a:chOff x="7929118" y="1849225"/>
              <a:chExt cx="367522" cy="420526"/>
            </a:xfrm>
          </p:grpSpPr>
          <p:sp>
            <p:nvSpPr>
              <p:cNvPr id="8" name="Triangle 7">
                <a:extLst>
                  <a:ext uri="{FF2B5EF4-FFF2-40B4-BE49-F238E27FC236}">
                    <a16:creationId xmlns:a16="http://schemas.microsoft.com/office/drawing/2014/main" id="{9A886580-3B0F-154F-8D5C-6B1705C7B481}"/>
                  </a:ext>
                </a:extLst>
              </p:cNvPr>
              <p:cNvSpPr/>
              <p:nvPr/>
            </p:nvSpPr>
            <p:spPr>
              <a:xfrm>
                <a:off x="7929118" y="1849225"/>
                <a:ext cx="332244" cy="342349"/>
              </a:xfrm>
              <a:prstGeom prst="triangle">
                <a:avLst/>
              </a:prstGeom>
              <a:solidFill>
                <a:srgbClr val="BDBDB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B70216-E273-F22F-0768-875E8E52DCC3}"/>
                  </a:ext>
                </a:extLst>
              </p:cNvPr>
              <p:cNvSpPr txBox="1"/>
              <p:nvPr/>
            </p:nvSpPr>
            <p:spPr>
              <a:xfrm>
                <a:off x="7951674" y="2065410"/>
                <a:ext cx="344966" cy="204341"/>
              </a:xfrm>
              <a:prstGeom prst="rect">
                <a:avLst/>
              </a:prstGeom>
              <a:noFill/>
            </p:spPr>
            <p:txBody>
              <a:bodyPr wrap="none" rtlCol="0">
                <a:spAutoFit/>
              </a:bodyPr>
              <a:lstStyle/>
              <a:p>
                <a:r>
                  <a:rPr lang="en-US" sz="800" dirty="0"/>
                  <a:t>k of N</a:t>
                </a:r>
              </a:p>
            </p:txBody>
          </p:sp>
        </p:grpSp>
        <p:sp>
          <p:nvSpPr>
            <p:cNvPr id="123" name="TextBox 122">
              <a:extLst>
                <a:ext uri="{FF2B5EF4-FFF2-40B4-BE49-F238E27FC236}">
                  <a16:creationId xmlns:a16="http://schemas.microsoft.com/office/drawing/2014/main" id="{064FF1D2-B49F-AF42-DFB7-08B9114A6D05}"/>
                </a:ext>
              </a:extLst>
            </p:cNvPr>
            <p:cNvSpPr txBox="1"/>
            <p:nvPr/>
          </p:nvSpPr>
          <p:spPr>
            <a:xfrm>
              <a:off x="6694744" y="3183990"/>
              <a:ext cx="320922" cy="369332"/>
            </a:xfrm>
            <a:prstGeom prst="rect">
              <a:avLst/>
            </a:prstGeom>
            <a:noFill/>
          </p:spPr>
          <p:txBody>
            <a:bodyPr wrap="none" rtlCol="0">
              <a:spAutoFit/>
            </a:bodyPr>
            <a:lstStyle/>
            <a:p>
              <a:r>
                <a:rPr lang="en-US" dirty="0"/>
                <a:t>C</a:t>
              </a:r>
            </a:p>
          </p:txBody>
        </p:sp>
      </p:grpSp>
      <p:grpSp>
        <p:nvGrpSpPr>
          <p:cNvPr id="18" name="Group 17">
            <a:extLst>
              <a:ext uri="{FF2B5EF4-FFF2-40B4-BE49-F238E27FC236}">
                <a16:creationId xmlns:a16="http://schemas.microsoft.com/office/drawing/2014/main" id="{113E11B5-A2DE-499B-7BF8-B128A42E24CC}"/>
              </a:ext>
              <a:ext uri="{C183D7F6-B498-43B3-948B-1728B52AA6E4}">
                <adec:decorative xmlns:adec="http://schemas.microsoft.com/office/drawing/2017/decorative" val="1"/>
              </a:ext>
            </a:extLst>
          </p:cNvPr>
          <p:cNvGrpSpPr/>
          <p:nvPr/>
        </p:nvGrpSpPr>
        <p:grpSpPr>
          <a:xfrm>
            <a:off x="1068635" y="2358181"/>
            <a:ext cx="3796077" cy="2504692"/>
            <a:chOff x="1068635" y="2358181"/>
            <a:chExt cx="3796077" cy="2504692"/>
          </a:xfrm>
        </p:grpSpPr>
        <p:cxnSp>
          <p:nvCxnSpPr>
            <p:cNvPr id="19" name="Straight Connector 18">
              <a:extLst>
                <a:ext uri="{FF2B5EF4-FFF2-40B4-BE49-F238E27FC236}">
                  <a16:creationId xmlns:a16="http://schemas.microsoft.com/office/drawing/2014/main" id="{1CD6F87B-CA00-539B-CFF1-4E39908FF28D}"/>
                </a:ext>
              </a:extLst>
            </p:cNvPr>
            <p:cNvCxnSpPr>
              <a:cxnSpLocks/>
            </p:cNvCxnSpPr>
            <p:nvPr/>
          </p:nvCxnSpPr>
          <p:spPr>
            <a:xfrm>
              <a:off x="3622375" y="3161949"/>
              <a:ext cx="0" cy="27868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4D59051F-51B8-6F91-3F8E-BF7C7EBA9DEE}"/>
                </a:ext>
              </a:extLst>
            </p:cNvPr>
            <p:cNvGrpSpPr/>
            <p:nvPr/>
          </p:nvGrpSpPr>
          <p:grpSpPr>
            <a:xfrm>
              <a:off x="2557444" y="2547177"/>
              <a:ext cx="507265" cy="429173"/>
              <a:chOff x="5819180" y="2235199"/>
              <a:chExt cx="342017" cy="342231"/>
            </a:xfrm>
          </p:grpSpPr>
          <p:pic>
            <p:nvPicPr>
              <p:cNvPr id="147" name="Picture 146">
                <a:extLst>
                  <a:ext uri="{FF2B5EF4-FFF2-40B4-BE49-F238E27FC236}">
                    <a16:creationId xmlns:a16="http://schemas.microsoft.com/office/drawing/2014/main" id="{C38DDA72-499B-F7E0-24E6-485FF171CAB8}"/>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148" name="Picture 147">
                <a:extLst>
                  <a:ext uri="{FF2B5EF4-FFF2-40B4-BE49-F238E27FC236}">
                    <a16:creationId xmlns:a16="http://schemas.microsoft.com/office/drawing/2014/main" id="{5FF80E01-3688-E455-1357-FDDFD6CEBBD2}"/>
                  </a:ext>
                </a:extLst>
              </p:cNvPr>
              <p:cNvPicPr>
                <a:picLocks noChangeAspect="1"/>
              </p:cNvPicPr>
              <p:nvPr/>
            </p:nvPicPr>
            <p:blipFill>
              <a:blip r:embed="rId3"/>
              <a:stretch>
                <a:fillRect/>
              </a:stretch>
            </p:blipFill>
            <p:spPr>
              <a:xfrm>
                <a:off x="5821180" y="2511427"/>
                <a:ext cx="338017" cy="66003"/>
              </a:xfrm>
              <a:prstGeom prst="rect">
                <a:avLst/>
              </a:prstGeom>
            </p:spPr>
          </p:pic>
        </p:grpSp>
        <p:grpSp>
          <p:nvGrpSpPr>
            <p:cNvPr id="22" name="Group 21">
              <a:extLst>
                <a:ext uri="{FF2B5EF4-FFF2-40B4-BE49-F238E27FC236}">
                  <a16:creationId xmlns:a16="http://schemas.microsoft.com/office/drawing/2014/main" id="{B51CBF03-04D4-EC38-B89C-BAC8BA58253F}"/>
                </a:ext>
              </a:extLst>
            </p:cNvPr>
            <p:cNvGrpSpPr/>
            <p:nvPr/>
          </p:nvGrpSpPr>
          <p:grpSpPr>
            <a:xfrm>
              <a:off x="3436921" y="3314092"/>
              <a:ext cx="383185" cy="342355"/>
              <a:chOff x="4979185" y="2139950"/>
              <a:chExt cx="510958" cy="409577"/>
            </a:xfrm>
          </p:grpSpPr>
          <p:pic>
            <p:nvPicPr>
              <p:cNvPr id="145" name="Picture 144">
                <a:extLst>
                  <a:ext uri="{FF2B5EF4-FFF2-40B4-BE49-F238E27FC236}">
                    <a16:creationId xmlns:a16="http://schemas.microsoft.com/office/drawing/2014/main" id="{2D8B46E0-3F8E-93EC-00D7-DF9B1E8B58DF}"/>
                  </a:ext>
                </a:extLst>
              </p:cNvPr>
              <p:cNvPicPr>
                <a:picLocks noChangeAspect="1"/>
              </p:cNvPicPr>
              <p:nvPr/>
            </p:nvPicPr>
            <p:blipFill>
              <a:blip r:embed="rId4"/>
              <a:srcRect/>
              <a:stretch/>
            </p:blipFill>
            <p:spPr>
              <a:xfrm>
                <a:off x="4979185" y="2139950"/>
                <a:ext cx="510958" cy="409577"/>
              </a:xfrm>
              <a:prstGeom prst="rect">
                <a:avLst/>
              </a:prstGeom>
            </p:spPr>
          </p:pic>
          <p:cxnSp>
            <p:nvCxnSpPr>
              <p:cNvPr id="146" name="Straight Connector 145">
                <a:extLst>
                  <a:ext uri="{FF2B5EF4-FFF2-40B4-BE49-F238E27FC236}">
                    <a16:creationId xmlns:a16="http://schemas.microsoft.com/office/drawing/2014/main" id="{36E5ABE7-0FF3-D5A9-717E-E29570BD6B70}"/>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23" name="Group 22">
              <a:extLst>
                <a:ext uri="{FF2B5EF4-FFF2-40B4-BE49-F238E27FC236}">
                  <a16:creationId xmlns:a16="http://schemas.microsoft.com/office/drawing/2014/main" id="{C7DD5780-2217-A6C9-2E91-C0BDDF220C69}"/>
                </a:ext>
              </a:extLst>
            </p:cNvPr>
            <p:cNvGrpSpPr/>
            <p:nvPr/>
          </p:nvGrpSpPr>
          <p:grpSpPr>
            <a:xfrm>
              <a:off x="2609516" y="3331211"/>
              <a:ext cx="383185" cy="342355"/>
              <a:chOff x="4979185" y="2139950"/>
              <a:chExt cx="510958" cy="409577"/>
            </a:xfrm>
          </p:grpSpPr>
          <p:pic>
            <p:nvPicPr>
              <p:cNvPr id="143" name="Picture 142">
                <a:extLst>
                  <a:ext uri="{FF2B5EF4-FFF2-40B4-BE49-F238E27FC236}">
                    <a16:creationId xmlns:a16="http://schemas.microsoft.com/office/drawing/2014/main" id="{2398F1B1-1E7E-4222-9C6F-92977A4E1D1C}"/>
                  </a:ext>
                </a:extLst>
              </p:cNvPr>
              <p:cNvPicPr>
                <a:picLocks noChangeAspect="1"/>
              </p:cNvPicPr>
              <p:nvPr/>
            </p:nvPicPr>
            <p:blipFill>
              <a:blip r:embed="rId4"/>
              <a:srcRect/>
              <a:stretch/>
            </p:blipFill>
            <p:spPr>
              <a:xfrm>
                <a:off x="4979185" y="2139950"/>
                <a:ext cx="510958" cy="409577"/>
              </a:xfrm>
              <a:prstGeom prst="rect">
                <a:avLst/>
              </a:prstGeom>
            </p:spPr>
          </p:pic>
          <p:cxnSp>
            <p:nvCxnSpPr>
              <p:cNvPr id="144" name="Straight Connector 143">
                <a:extLst>
                  <a:ext uri="{FF2B5EF4-FFF2-40B4-BE49-F238E27FC236}">
                    <a16:creationId xmlns:a16="http://schemas.microsoft.com/office/drawing/2014/main" id="{625F8B18-A6B1-013A-46DE-7833B0182E22}"/>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grpSp>
          <p:nvGrpSpPr>
            <p:cNvPr id="24" name="Group 23">
              <a:extLst>
                <a:ext uri="{FF2B5EF4-FFF2-40B4-BE49-F238E27FC236}">
                  <a16:creationId xmlns:a16="http://schemas.microsoft.com/office/drawing/2014/main" id="{0C363D3F-AF84-6AB4-3A23-E93C8D0BF033}"/>
                </a:ext>
              </a:extLst>
            </p:cNvPr>
            <p:cNvGrpSpPr/>
            <p:nvPr/>
          </p:nvGrpSpPr>
          <p:grpSpPr>
            <a:xfrm>
              <a:off x="4347904" y="3967015"/>
              <a:ext cx="383186" cy="342355"/>
              <a:chOff x="5819180" y="2235199"/>
              <a:chExt cx="342017" cy="342231"/>
            </a:xfrm>
          </p:grpSpPr>
          <p:pic>
            <p:nvPicPr>
              <p:cNvPr id="141" name="Picture 140">
                <a:extLst>
                  <a:ext uri="{FF2B5EF4-FFF2-40B4-BE49-F238E27FC236}">
                    <a16:creationId xmlns:a16="http://schemas.microsoft.com/office/drawing/2014/main" id="{80509107-C550-33C1-D98A-D9EFBB06DAFA}"/>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142" name="Picture 141">
                <a:extLst>
                  <a:ext uri="{FF2B5EF4-FFF2-40B4-BE49-F238E27FC236}">
                    <a16:creationId xmlns:a16="http://schemas.microsoft.com/office/drawing/2014/main" id="{BD1F1C37-4675-1BA8-A691-3B0A7B2032F4}"/>
                  </a:ext>
                </a:extLst>
              </p:cNvPr>
              <p:cNvPicPr>
                <a:picLocks noChangeAspect="1"/>
              </p:cNvPicPr>
              <p:nvPr/>
            </p:nvPicPr>
            <p:blipFill>
              <a:blip r:embed="rId3"/>
              <a:stretch>
                <a:fillRect/>
              </a:stretch>
            </p:blipFill>
            <p:spPr>
              <a:xfrm>
                <a:off x="5821180" y="2511427"/>
                <a:ext cx="338017" cy="66003"/>
              </a:xfrm>
              <a:prstGeom prst="rect">
                <a:avLst/>
              </a:prstGeom>
            </p:spPr>
          </p:pic>
        </p:grpSp>
        <p:grpSp>
          <p:nvGrpSpPr>
            <p:cNvPr id="26" name="Group 25">
              <a:extLst>
                <a:ext uri="{FF2B5EF4-FFF2-40B4-BE49-F238E27FC236}">
                  <a16:creationId xmlns:a16="http://schemas.microsoft.com/office/drawing/2014/main" id="{EFACDC7A-C173-43FF-151A-9B22FFEBBED6}"/>
                </a:ext>
              </a:extLst>
            </p:cNvPr>
            <p:cNvGrpSpPr/>
            <p:nvPr/>
          </p:nvGrpSpPr>
          <p:grpSpPr>
            <a:xfrm>
              <a:off x="1540135" y="3350943"/>
              <a:ext cx="378489" cy="379297"/>
              <a:chOff x="7882873" y="1849225"/>
              <a:chExt cx="378489" cy="379297"/>
            </a:xfrm>
          </p:grpSpPr>
          <p:sp>
            <p:nvSpPr>
              <p:cNvPr id="139" name="Triangle 138">
                <a:extLst>
                  <a:ext uri="{FF2B5EF4-FFF2-40B4-BE49-F238E27FC236}">
                    <a16:creationId xmlns:a16="http://schemas.microsoft.com/office/drawing/2014/main" id="{6EDB1E72-2E79-4072-31C3-AB524145E160}"/>
                  </a:ext>
                </a:extLst>
              </p:cNvPr>
              <p:cNvSpPr/>
              <p:nvPr/>
            </p:nvSpPr>
            <p:spPr>
              <a:xfrm>
                <a:off x="7929118" y="1849225"/>
                <a:ext cx="332244" cy="342349"/>
              </a:xfrm>
              <a:prstGeom prst="triangle">
                <a:avLst/>
              </a:prstGeom>
              <a:solidFill>
                <a:srgbClr val="BDBDB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39">
                <a:extLst>
                  <a:ext uri="{FF2B5EF4-FFF2-40B4-BE49-F238E27FC236}">
                    <a16:creationId xmlns:a16="http://schemas.microsoft.com/office/drawing/2014/main" id="{86E68BC9-D5A3-F97D-F745-3D258D819307}"/>
                  </a:ext>
                </a:extLst>
              </p:cNvPr>
              <p:cNvSpPr txBox="1"/>
              <p:nvPr/>
            </p:nvSpPr>
            <p:spPr>
              <a:xfrm>
                <a:off x="7882873" y="2024181"/>
                <a:ext cx="344966" cy="204341"/>
              </a:xfrm>
              <a:prstGeom prst="rect">
                <a:avLst/>
              </a:prstGeom>
              <a:noFill/>
            </p:spPr>
            <p:txBody>
              <a:bodyPr wrap="none" rtlCol="0">
                <a:spAutoFit/>
              </a:bodyPr>
              <a:lstStyle/>
              <a:p>
                <a:r>
                  <a:rPr lang="en-US" sz="800" dirty="0"/>
                  <a:t>k of N</a:t>
                </a:r>
              </a:p>
            </p:txBody>
          </p:sp>
        </p:grpSp>
        <p:grpSp>
          <p:nvGrpSpPr>
            <p:cNvPr id="27" name="Group 26">
              <a:extLst>
                <a:ext uri="{FF2B5EF4-FFF2-40B4-BE49-F238E27FC236}">
                  <a16:creationId xmlns:a16="http://schemas.microsoft.com/office/drawing/2014/main" id="{AAD20DA6-0964-479E-306F-1487CED4CF41}"/>
                </a:ext>
              </a:extLst>
            </p:cNvPr>
            <p:cNvGrpSpPr/>
            <p:nvPr/>
          </p:nvGrpSpPr>
          <p:grpSpPr>
            <a:xfrm>
              <a:off x="1068635" y="3948030"/>
              <a:ext cx="360996" cy="338554"/>
              <a:chOff x="6321202" y="3793179"/>
              <a:chExt cx="360996" cy="338554"/>
            </a:xfrm>
          </p:grpSpPr>
          <p:sp>
            <p:nvSpPr>
              <p:cNvPr id="137" name="Rectangle 136">
                <a:extLst>
                  <a:ext uri="{FF2B5EF4-FFF2-40B4-BE49-F238E27FC236}">
                    <a16:creationId xmlns:a16="http://schemas.microsoft.com/office/drawing/2014/main" id="{C735CAAB-18AC-7893-35EF-E6767AA2BC3E}"/>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extBox 137">
                <a:extLst>
                  <a:ext uri="{FF2B5EF4-FFF2-40B4-BE49-F238E27FC236}">
                    <a16:creationId xmlns:a16="http://schemas.microsoft.com/office/drawing/2014/main" id="{1DFB7485-A8F2-CDE6-612D-6709F91FEAF5}"/>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grpSp>
          <p:nvGrpSpPr>
            <p:cNvPr id="28" name="Group 27">
              <a:extLst>
                <a:ext uri="{FF2B5EF4-FFF2-40B4-BE49-F238E27FC236}">
                  <a16:creationId xmlns:a16="http://schemas.microsoft.com/office/drawing/2014/main" id="{FC648D99-00FA-7702-2036-8C8E0A855601}"/>
                </a:ext>
              </a:extLst>
            </p:cNvPr>
            <p:cNvGrpSpPr/>
            <p:nvPr/>
          </p:nvGrpSpPr>
          <p:grpSpPr>
            <a:xfrm>
              <a:off x="1551611" y="3948030"/>
              <a:ext cx="360996" cy="338554"/>
              <a:chOff x="6321202" y="3793179"/>
              <a:chExt cx="360996" cy="338554"/>
            </a:xfrm>
          </p:grpSpPr>
          <p:sp>
            <p:nvSpPr>
              <p:cNvPr id="135" name="Rectangle 134">
                <a:extLst>
                  <a:ext uri="{FF2B5EF4-FFF2-40B4-BE49-F238E27FC236}">
                    <a16:creationId xmlns:a16="http://schemas.microsoft.com/office/drawing/2014/main" id="{60B5206D-C29B-F959-2F6F-B4EE9B35A5D8}"/>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a:extLst>
                  <a:ext uri="{FF2B5EF4-FFF2-40B4-BE49-F238E27FC236}">
                    <a16:creationId xmlns:a16="http://schemas.microsoft.com/office/drawing/2014/main" id="{CE7C8691-0C2C-03B1-B332-2C66734122B6}"/>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30" name="Group 29">
              <a:extLst>
                <a:ext uri="{FF2B5EF4-FFF2-40B4-BE49-F238E27FC236}">
                  <a16:creationId xmlns:a16="http://schemas.microsoft.com/office/drawing/2014/main" id="{58BA510D-EF36-1107-5A49-A612EB48A80C}"/>
                </a:ext>
              </a:extLst>
            </p:cNvPr>
            <p:cNvGrpSpPr/>
            <p:nvPr/>
          </p:nvGrpSpPr>
          <p:grpSpPr>
            <a:xfrm>
              <a:off x="2023325" y="3933996"/>
              <a:ext cx="360996" cy="338554"/>
              <a:chOff x="6321202" y="3793179"/>
              <a:chExt cx="360996" cy="338554"/>
            </a:xfrm>
          </p:grpSpPr>
          <p:sp>
            <p:nvSpPr>
              <p:cNvPr id="133" name="Rectangle 132">
                <a:extLst>
                  <a:ext uri="{FF2B5EF4-FFF2-40B4-BE49-F238E27FC236}">
                    <a16:creationId xmlns:a16="http://schemas.microsoft.com/office/drawing/2014/main" id="{864AEB6B-E978-37A1-B216-F0E8AA0F42C6}"/>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extBox 133">
                <a:extLst>
                  <a:ext uri="{FF2B5EF4-FFF2-40B4-BE49-F238E27FC236}">
                    <a16:creationId xmlns:a16="http://schemas.microsoft.com/office/drawing/2014/main" id="{2AE291F8-0543-96A0-30B3-B03204385D20}"/>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3</a:t>
                </a:r>
              </a:p>
            </p:txBody>
          </p:sp>
        </p:grpSp>
        <p:grpSp>
          <p:nvGrpSpPr>
            <p:cNvPr id="32" name="Group 31">
              <a:extLst>
                <a:ext uri="{FF2B5EF4-FFF2-40B4-BE49-F238E27FC236}">
                  <a16:creationId xmlns:a16="http://schemas.microsoft.com/office/drawing/2014/main" id="{DE5BB2A9-3EE3-B877-5AAD-FC65D42DCF45}"/>
                </a:ext>
              </a:extLst>
            </p:cNvPr>
            <p:cNvGrpSpPr/>
            <p:nvPr/>
          </p:nvGrpSpPr>
          <p:grpSpPr>
            <a:xfrm>
              <a:off x="2811077" y="3933261"/>
              <a:ext cx="360996" cy="338554"/>
              <a:chOff x="6321202" y="3793179"/>
              <a:chExt cx="360996" cy="338554"/>
            </a:xfrm>
          </p:grpSpPr>
          <p:sp>
            <p:nvSpPr>
              <p:cNvPr id="131" name="Rectangle 130">
                <a:extLst>
                  <a:ext uri="{FF2B5EF4-FFF2-40B4-BE49-F238E27FC236}">
                    <a16:creationId xmlns:a16="http://schemas.microsoft.com/office/drawing/2014/main" id="{628FBC2F-74C2-A08A-2281-0F3B55EE1B91}"/>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a:extLst>
                  <a:ext uri="{FF2B5EF4-FFF2-40B4-BE49-F238E27FC236}">
                    <a16:creationId xmlns:a16="http://schemas.microsoft.com/office/drawing/2014/main" id="{B1C7E3B3-07C2-0C2B-66A8-9C6B3CC7F7E3}"/>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4</a:t>
                </a:r>
              </a:p>
            </p:txBody>
          </p:sp>
        </p:grpSp>
        <p:grpSp>
          <p:nvGrpSpPr>
            <p:cNvPr id="33" name="Group 32">
              <a:extLst>
                <a:ext uri="{FF2B5EF4-FFF2-40B4-BE49-F238E27FC236}">
                  <a16:creationId xmlns:a16="http://schemas.microsoft.com/office/drawing/2014/main" id="{F162D65B-48C9-2EB3-3C82-9441E7BBCEF9}"/>
                </a:ext>
              </a:extLst>
            </p:cNvPr>
            <p:cNvGrpSpPr/>
            <p:nvPr/>
          </p:nvGrpSpPr>
          <p:grpSpPr>
            <a:xfrm>
              <a:off x="3628514" y="3939677"/>
              <a:ext cx="360996" cy="338554"/>
              <a:chOff x="6321202" y="3793179"/>
              <a:chExt cx="360996" cy="338554"/>
            </a:xfrm>
          </p:grpSpPr>
          <p:sp>
            <p:nvSpPr>
              <p:cNvPr id="129" name="Rectangle 128">
                <a:extLst>
                  <a:ext uri="{FF2B5EF4-FFF2-40B4-BE49-F238E27FC236}">
                    <a16:creationId xmlns:a16="http://schemas.microsoft.com/office/drawing/2014/main" id="{F27767DF-C493-7991-FE7A-5E78EDFF7BD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0EDA4E74-5956-22EF-613A-C44627FD93BF}"/>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5</a:t>
                </a:r>
              </a:p>
            </p:txBody>
          </p:sp>
        </p:grpSp>
        <p:grpSp>
          <p:nvGrpSpPr>
            <p:cNvPr id="35" name="Group 34">
              <a:extLst>
                <a:ext uri="{FF2B5EF4-FFF2-40B4-BE49-F238E27FC236}">
                  <a16:creationId xmlns:a16="http://schemas.microsoft.com/office/drawing/2014/main" id="{B11B89D8-2BD8-E3A6-8237-4CF2C7545C2F}"/>
                </a:ext>
              </a:extLst>
            </p:cNvPr>
            <p:cNvGrpSpPr/>
            <p:nvPr/>
          </p:nvGrpSpPr>
          <p:grpSpPr>
            <a:xfrm>
              <a:off x="4505318" y="4516692"/>
              <a:ext cx="359394" cy="338554"/>
              <a:chOff x="6321202" y="3793179"/>
              <a:chExt cx="359394" cy="338554"/>
            </a:xfrm>
          </p:grpSpPr>
          <p:sp>
            <p:nvSpPr>
              <p:cNvPr id="127" name="Rectangle 126">
                <a:extLst>
                  <a:ext uri="{FF2B5EF4-FFF2-40B4-BE49-F238E27FC236}">
                    <a16:creationId xmlns:a16="http://schemas.microsoft.com/office/drawing/2014/main" id="{BC5FBCBD-6E3F-0FFB-454A-958E512E14AC}"/>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435F82BB-A9BC-4899-907E-DE705CF4C316}"/>
                  </a:ext>
                </a:extLst>
              </p:cNvPr>
              <p:cNvSpPr txBox="1"/>
              <p:nvPr/>
            </p:nvSpPr>
            <p:spPr>
              <a:xfrm>
                <a:off x="6321202" y="3793179"/>
                <a:ext cx="359394" cy="338554"/>
              </a:xfrm>
              <a:prstGeom prst="rect">
                <a:avLst/>
              </a:prstGeom>
              <a:noFill/>
            </p:spPr>
            <p:txBody>
              <a:bodyPr wrap="none" rtlCol="0">
                <a:spAutoFit/>
              </a:bodyPr>
              <a:lstStyle/>
              <a:p>
                <a:r>
                  <a:rPr lang="en-US" sz="1600" dirty="0"/>
                  <a:t>E</a:t>
                </a:r>
                <a:r>
                  <a:rPr lang="en-US" sz="1600" baseline="-25000" dirty="0"/>
                  <a:t>6</a:t>
                </a:r>
              </a:p>
            </p:txBody>
          </p:sp>
        </p:grpSp>
        <p:grpSp>
          <p:nvGrpSpPr>
            <p:cNvPr id="36" name="Group 35">
              <a:extLst>
                <a:ext uri="{FF2B5EF4-FFF2-40B4-BE49-F238E27FC236}">
                  <a16:creationId xmlns:a16="http://schemas.microsoft.com/office/drawing/2014/main" id="{CD966691-4707-F57A-590D-6DBC22C3A73B}"/>
                </a:ext>
              </a:extLst>
            </p:cNvPr>
            <p:cNvGrpSpPr/>
            <p:nvPr/>
          </p:nvGrpSpPr>
          <p:grpSpPr>
            <a:xfrm>
              <a:off x="4095805" y="4524319"/>
              <a:ext cx="360996" cy="338554"/>
              <a:chOff x="6321202" y="3793179"/>
              <a:chExt cx="360996" cy="338554"/>
            </a:xfrm>
          </p:grpSpPr>
          <p:sp>
            <p:nvSpPr>
              <p:cNvPr id="125" name="Rectangle 124">
                <a:extLst>
                  <a:ext uri="{FF2B5EF4-FFF2-40B4-BE49-F238E27FC236}">
                    <a16:creationId xmlns:a16="http://schemas.microsoft.com/office/drawing/2014/main" id="{3F1296A5-D72B-C9D8-4CC6-AA9DF11A731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a:extLst>
                  <a:ext uri="{FF2B5EF4-FFF2-40B4-BE49-F238E27FC236}">
                    <a16:creationId xmlns:a16="http://schemas.microsoft.com/office/drawing/2014/main" id="{00698F67-0FA1-248A-71AA-1930F2366719}"/>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7</a:t>
                </a:r>
              </a:p>
            </p:txBody>
          </p:sp>
        </p:grpSp>
        <p:grpSp>
          <p:nvGrpSpPr>
            <p:cNvPr id="37" name="Group 36">
              <a:extLst>
                <a:ext uri="{FF2B5EF4-FFF2-40B4-BE49-F238E27FC236}">
                  <a16:creationId xmlns:a16="http://schemas.microsoft.com/office/drawing/2014/main" id="{00FE864B-6F87-2CD4-009F-EC9F54B0BC08}"/>
                </a:ext>
              </a:extLst>
            </p:cNvPr>
            <p:cNvGrpSpPr/>
            <p:nvPr/>
          </p:nvGrpSpPr>
          <p:grpSpPr>
            <a:xfrm>
              <a:off x="2409334" y="3921091"/>
              <a:ext cx="360996" cy="338554"/>
              <a:chOff x="6321202" y="3793179"/>
              <a:chExt cx="360996" cy="338554"/>
            </a:xfrm>
          </p:grpSpPr>
          <p:sp>
            <p:nvSpPr>
              <p:cNvPr id="120" name="Rectangle 119">
                <a:extLst>
                  <a:ext uri="{FF2B5EF4-FFF2-40B4-BE49-F238E27FC236}">
                    <a16:creationId xmlns:a16="http://schemas.microsoft.com/office/drawing/2014/main" id="{BFB092B9-CFD9-5DD7-F211-7120AE2EE18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a:extLst>
                  <a:ext uri="{FF2B5EF4-FFF2-40B4-BE49-F238E27FC236}">
                    <a16:creationId xmlns:a16="http://schemas.microsoft.com/office/drawing/2014/main" id="{6A226D64-66D7-2F08-BDEC-E7078DF0BBC3}"/>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38" name="Group 37">
              <a:extLst>
                <a:ext uri="{FF2B5EF4-FFF2-40B4-BE49-F238E27FC236}">
                  <a16:creationId xmlns:a16="http://schemas.microsoft.com/office/drawing/2014/main" id="{B364D866-A28E-6C9B-6C50-25236D8806BC}"/>
                </a:ext>
              </a:extLst>
            </p:cNvPr>
            <p:cNvGrpSpPr/>
            <p:nvPr/>
          </p:nvGrpSpPr>
          <p:grpSpPr>
            <a:xfrm>
              <a:off x="3219128" y="3939677"/>
              <a:ext cx="360996" cy="338554"/>
              <a:chOff x="6321202" y="3793179"/>
              <a:chExt cx="360996" cy="338554"/>
            </a:xfrm>
          </p:grpSpPr>
          <p:sp>
            <p:nvSpPr>
              <p:cNvPr id="117" name="Rectangle 116">
                <a:extLst>
                  <a:ext uri="{FF2B5EF4-FFF2-40B4-BE49-F238E27FC236}">
                    <a16:creationId xmlns:a16="http://schemas.microsoft.com/office/drawing/2014/main" id="{43E7D303-6891-0967-F61E-C9D837184FA2}"/>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468AD915-4CCE-F133-C27D-2EF9AD24D1F7}"/>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cxnSp>
          <p:nvCxnSpPr>
            <p:cNvPr id="40" name="Elbow Connector 39">
              <a:extLst>
                <a:ext uri="{FF2B5EF4-FFF2-40B4-BE49-F238E27FC236}">
                  <a16:creationId xmlns:a16="http://schemas.microsoft.com/office/drawing/2014/main" id="{A8F09145-1322-ED55-4D7F-74EDFBF0569E}"/>
                </a:ext>
              </a:extLst>
            </p:cNvPr>
            <p:cNvCxnSpPr>
              <a:cxnSpLocks/>
            </p:cNvCxnSpPr>
            <p:nvPr/>
          </p:nvCxnSpPr>
          <p:spPr>
            <a:xfrm rot="5400000">
              <a:off x="1302898" y="3607856"/>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5" name="Elbow Connector 64">
              <a:extLst>
                <a:ext uri="{FF2B5EF4-FFF2-40B4-BE49-F238E27FC236}">
                  <a16:creationId xmlns:a16="http://schemas.microsoft.com/office/drawing/2014/main" id="{7DE4B76E-691C-D045-8AA7-5B2791AD1DE7}"/>
                </a:ext>
              </a:extLst>
            </p:cNvPr>
            <p:cNvCxnSpPr>
              <a:cxnSpLocks/>
            </p:cNvCxnSpPr>
            <p:nvPr/>
          </p:nvCxnSpPr>
          <p:spPr>
            <a:xfrm rot="16200000" flipH="1">
              <a:off x="1975190" y="3590839"/>
              <a:ext cx="217790" cy="4458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D2D33EA2-73E6-76E3-BE29-A34780D82D86}"/>
                </a:ext>
              </a:extLst>
            </p:cNvPr>
            <p:cNvCxnSpPr>
              <a:cxnSpLocks/>
            </p:cNvCxnSpPr>
            <p:nvPr/>
          </p:nvCxnSpPr>
          <p:spPr>
            <a:xfrm>
              <a:off x="1743337" y="371361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474F0326-C910-5EA9-41CF-41DCC7BEEDCB}"/>
                </a:ext>
              </a:extLst>
            </p:cNvPr>
            <p:cNvCxnSpPr>
              <a:cxnSpLocks/>
            </p:cNvCxnSpPr>
            <p:nvPr/>
          </p:nvCxnSpPr>
          <p:spPr>
            <a:xfrm>
              <a:off x="2700072" y="3679742"/>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E8AEFBA-3980-D30D-61E9-2A9C16364EF3}"/>
                </a:ext>
              </a:extLst>
            </p:cNvPr>
            <p:cNvCxnSpPr>
              <a:cxnSpLocks/>
            </p:cNvCxnSpPr>
            <p:nvPr/>
          </p:nvCxnSpPr>
          <p:spPr>
            <a:xfrm>
              <a:off x="2911741" y="3671273"/>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B75F680-6F54-85FE-2724-F3057D7B5D0E}"/>
                </a:ext>
              </a:extLst>
            </p:cNvPr>
            <p:cNvCxnSpPr>
              <a:cxnSpLocks/>
            </p:cNvCxnSpPr>
            <p:nvPr/>
          </p:nvCxnSpPr>
          <p:spPr>
            <a:xfrm>
              <a:off x="3521340" y="3679743"/>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A384072-437A-8EEE-D9E1-74EF0B0A05FA}"/>
                </a:ext>
              </a:extLst>
            </p:cNvPr>
            <p:cNvCxnSpPr>
              <a:cxnSpLocks/>
            </p:cNvCxnSpPr>
            <p:nvPr/>
          </p:nvCxnSpPr>
          <p:spPr>
            <a:xfrm>
              <a:off x="3699141" y="367974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866065F-CCA6-7731-CECE-961E30FDB3AA}"/>
                </a:ext>
              </a:extLst>
            </p:cNvPr>
            <p:cNvCxnSpPr>
              <a:cxnSpLocks/>
            </p:cNvCxnSpPr>
            <p:nvPr/>
          </p:nvCxnSpPr>
          <p:spPr>
            <a:xfrm>
              <a:off x="4401873" y="4286700"/>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33493E96-7F24-3DCD-4B89-452F63D41D95}"/>
                </a:ext>
              </a:extLst>
            </p:cNvPr>
            <p:cNvCxnSpPr>
              <a:cxnSpLocks/>
            </p:cNvCxnSpPr>
            <p:nvPr/>
          </p:nvCxnSpPr>
          <p:spPr>
            <a:xfrm>
              <a:off x="4613542" y="4278231"/>
              <a:ext cx="0" cy="271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9DFD6CE2-0991-6D54-5440-F9B42B23D6E9}"/>
                </a:ext>
              </a:extLst>
            </p:cNvPr>
            <p:cNvCxnSpPr>
              <a:cxnSpLocks/>
            </p:cNvCxnSpPr>
            <p:nvPr/>
          </p:nvCxnSpPr>
          <p:spPr>
            <a:xfrm>
              <a:off x="1743337" y="3161947"/>
              <a:ext cx="0" cy="188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927219C-9BA9-7E60-42D6-04CB09C938EE}"/>
                </a:ext>
              </a:extLst>
            </p:cNvPr>
            <p:cNvCxnSpPr>
              <a:cxnSpLocks/>
              <a:stCxn id="148" idx="0"/>
            </p:cNvCxnSpPr>
            <p:nvPr/>
          </p:nvCxnSpPr>
          <p:spPr>
            <a:xfrm flipH="1">
              <a:off x="2801109" y="2893579"/>
              <a:ext cx="9967" cy="5216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774F7821-DAE6-6E97-E2B0-1BF0F2A3E601}"/>
                </a:ext>
              </a:extLst>
            </p:cNvPr>
            <p:cNvCxnSpPr>
              <a:cxnSpLocks/>
            </p:cNvCxnSpPr>
            <p:nvPr/>
          </p:nvCxnSpPr>
          <p:spPr>
            <a:xfrm>
              <a:off x="1743337" y="3161947"/>
              <a:ext cx="901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E4E043-A32F-5359-9060-44EFE26F8C31}"/>
                </a:ext>
              </a:extLst>
            </p:cNvPr>
            <p:cNvCxnSpPr>
              <a:cxnSpLocks/>
            </p:cNvCxnSpPr>
            <p:nvPr/>
          </p:nvCxnSpPr>
          <p:spPr>
            <a:xfrm>
              <a:off x="2959060" y="3161947"/>
              <a:ext cx="6649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5FF1134B-8259-0997-26BC-BE4B1D69EB2B}"/>
                </a:ext>
              </a:extLst>
            </p:cNvPr>
            <p:cNvCxnSpPr>
              <a:cxnSpLocks/>
            </p:cNvCxnSpPr>
            <p:nvPr/>
          </p:nvCxnSpPr>
          <p:spPr>
            <a:xfrm>
              <a:off x="2645061" y="2939083"/>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021E91EE-560B-950C-E7F1-FFCB4AABB7B2}"/>
                </a:ext>
              </a:extLst>
            </p:cNvPr>
            <p:cNvCxnSpPr>
              <a:cxnSpLocks/>
            </p:cNvCxnSpPr>
            <p:nvPr/>
          </p:nvCxnSpPr>
          <p:spPr>
            <a:xfrm>
              <a:off x="2958328" y="2930616"/>
              <a:ext cx="0" cy="2228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032B897B-C98A-269E-9A37-0C9F55A2B9DE}"/>
                </a:ext>
              </a:extLst>
            </p:cNvPr>
            <p:cNvCxnSpPr>
              <a:cxnSpLocks/>
            </p:cNvCxnSpPr>
            <p:nvPr/>
          </p:nvCxnSpPr>
          <p:spPr>
            <a:xfrm>
              <a:off x="2811076" y="2358181"/>
              <a:ext cx="0" cy="188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0D1FB0A-1A77-7214-5F9B-AE2189CF7E59}"/>
                </a:ext>
              </a:extLst>
            </p:cNvPr>
            <p:cNvCxnSpPr>
              <a:cxnSpLocks/>
            </p:cNvCxnSpPr>
            <p:nvPr/>
          </p:nvCxnSpPr>
          <p:spPr>
            <a:xfrm>
              <a:off x="3751641" y="3654752"/>
              <a:ext cx="0" cy="1520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E3FE5EF-7817-225A-36CC-49EFE91D41A9}"/>
                </a:ext>
              </a:extLst>
            </p:cNvPr>
            <p:cNvCxnSpPr>
              <a:cxnSpLocks/>
            </p:cNvCxnSpPr>
            <p:nvPr/>
          </p:nvCxnSpPr>
          <p:spPr>
            <a:xfrm flipH="1">
              <a:off x="3761659" y="3805946"/>
              <a:ext cx="7773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AB824CA9-9985-99A0-3A71-F7BE2B19E6B3}"/>
                </a:ext>
              </a:extLst>
            </p:cNvPr>
            <p:cNvCxnSpPr>
              <a:cxnSpLocks/>
            </p:cNvCxnSpPr>
            <p:nvPr/>
          </p:nvCxnSpPr>
          <p:spPr>
            <a:xfrm>
              <a:off x="4529811" y="3805983"/>
              <a:ext cx="0" cy="188996"/>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150" name="TextBox 149">
                <a:extLst>
                  <a:ext uri="{FF2B5EF4-FFF2-40B4-BE49-F238E27FC236}">
                    <a16:creationId xmlns:a16="http://schemas.microsoft.com/office/drawing/2014/main" id="{7344AFF1-C388-93D6-4DFC-2821EEFED27B}"/>
                  </a:ext>
                </a:extLst>
              </p:cNvPr>
              <p:cNvSpPr txBox="1"/>
              <p:nvPr/>
            </p:nvSpPr>
            <p:spPr>
              <a:xfrm>
                <a:off x="5792245" y="2162192"/>
                <a:ext cx="6246252" cy="879856"/>
              </a:xfrm>
              <a:prstGeom prst="rect">
                <a:avLst/>
              </a:prstGeom>
              <a:noFill/>
            </p:spPr>
            <p:txBody>
              <a:bodyPr wrap="square">
                <a:spAutoFit/>
              </a:bodyPr>
              <a:lstStyle/>
              <a:p>
                <a:pPr marL="0" marR="0">
                  <a:buNone/>
                </a:pPr>
                <a14:m>
                  <m:oMathPara xmlns:m="http://schemas.openxmlformats.org/officeDocument/2006/math">
                    <m:oMath>
                      <m:func>
                        <m:funcPr>
                          <m:ctrlPr>
                            <a:rPr lang="en-US" sz="1800" i="0" dirty="0">
                              <a:solidFill>
                                <a:schemeClr val="tx1"/>
                              </a:solidFill>
                              <a:effectLst/>
                              <a:latin typeface="Cambria Math" panose="02040503050406030204" pitchFamily="18" charset="0"/>
                            </a:rPr>
                          </m:ctrlPr>
                        </m:funcPr>
                        <m:fName>
                          <m:r>
                            <m:rPr>
                              <m:sty m:val="p"/>
                            </m:rPr>
                            <a:rPr lang="en-US" sz="1800" i="0" dirty="0">
                              <a:solidFill>
                                <a:schemeClr val="tx1"/>
                              </a:solidFill>
                              <a:effectLst/>
                              <a:latin typeface="Cambria Math" panose="02040503050406030204" pitchFamily="18" charset="0"/>
                            </a:rPr>
                            <m:t>Pr</m:t>
                          </m:r>
                        </m:fName>
                        <m:e>
                          <m:d>
                            <m:dPr>
                              <m:begChr m:val="{"/>
                              <m:endChr m:val="}"/>
                              <m:ctrlPr>
                                <a:rPr lang="en-US" sz="1800" i="1" dirty="0">
                                  <a:solidFill>
                                    <a:schemeClr val="tx1"/>
                                  </a:solidFill>
                                  <a:effectLst/>
                                  <a:latin typeface="Cambria Math" panose="02040503050406030204" pitchFamily="18" charset="0"/>
                                </a:rPr>
                              </m:ctrlPr>
                            </m:dPr>
                            <m:e>
                              <m:r>
                                <a:rPr lang="en-US" sz="1800" i="1" dirty="0">
                                  <a:solidFill>
                                    <a:schemeClr val="tx1"/>
                                  </a:solidFill>
                                  <a:effectLst/>
                                  <a:latin typeface="Cambria Math" panose="02040503050406030204" pitchFamily="18" charset="0"/>
                                </a:rPr>
                                <m:t>𝐶</m:t>
                              </m:r>
                              <m:r>
                                <a:rPr lang="en-US" sz="1800" i="0" dirty="0">
                                  <a:solidFill>
                                    <a:schemeClr val="tx1"/>
                                  </a:solidFill>
                                  <a:effectLst/>
                                  <a:latin typeface="Cambria Math" panose="02040503050406030204" pitchFamily="18" charset="0"/>
                                </a:rPr>
                                <m:t>=1</m:t>
                              </m:r>
                            </m:e>
                          </m:d>
                        </m:e>
                      </m:func>
                      <m:r>
                        <a:rPr lang="en-US" sz="1800" i="0" dirty="0">
                          <a:solidFill>
                            <a:schemeClr val="tx1"/>
                          </a:solidFill>
                          <a:effectLst/>
                          <a:latin typeface="Cambria Math" panose="02040503050406030204" pitchFamily="18" charset="0"/>
                        </a:rPr>
                        <m:t>=</m:t>
                      </m:r>
                      <m:nary>
                        <m:naryPr>
                          <m:chr m:val="∑"/>
                          <m:limLoc m:val="undOvr"/>
                          <m:ctrlPr>
                            <a:rPr lang="en-US" sz="1800" i="1" dirty="0">
                              <a:solidFill>
                                <a:schemeClr val="tx1"/>
                              </a:solidFill>
                              <a:effectLst/>
                              <a:latin typeface="Cambria Math" panose="02040503050406030204" pitchFamily="18" charset="0"/>
                            </a:rPr>
                          </m:ctrlPr>
                        </m:naryPr>
                        <m:sub>
                          <m:r>
                            <a:rPr lang="en-US" sz="1800" i="1" dirty="0">
                              <a:solidFill>
                                <a:schemeClr val="tx1"/>
                              </a:solidFill>
                              <a:effectLst/>
                              <a:latin typeface="Cambria Math" panose="02040503050406030204" pitchFamily="18" charset="0"/>
                            </a:rPr>
                            <m:t>𝑗</m:t>
                          </m:r>
                          <m:r>
                            <a:rPr lang="en-US" sz="1800" i="0" dirty="0">
                              <a:solidFill>
                                <a:schemeClr val="tx1"/>
                              </a:solidFill>
                              <a:effectLst/>
                              <a:latin typeface="Cambria Math" panose="02040503050406030204" pitchFamily="18" charset="0"/>
                            </a:rPr>
                            <m:t>=</m:t>
                          </m:r>
                          <m:r>
                            <a:rPr lang="en-US" sz="1800" i="1" dirty="0">
                              <a:solidFill>
                                <a:schemeClr val="tx1"/>
                              </a:solidFill>
                              <a:effectLst/>
                              <a:latin typeface="Cambria Math" panose="02040503050406030204" pitchFamily="18" charset="0"/>
                            </a:rPr>
                            <m:t>𝑘</m:t>
                          </m:r>
                        </m:sub>
                        <m:sup>
                          <m:r>
                            <a:rPr lang="en-US" sz="1800" i="1" dirty="0">
                              <a:solidFill>
                                <a:schemeClr val="tx1"/>
                              </a:solidFill>
                              <a:effectLst/>
                              <a:latin typeface="Cambria Math" panose="02040503050406030204" pitchFamily="18" charset="0"/>
                            </a:rPr>
                            <m:t>𝑛</m:t>
                          </m:r>
                        </m:sup>
                        <m:e>
                          <m:d>
                            <m:dPr>
                              <m:ctrlPr>
                                <a:rPr lang="en-US" sz="1800" i="1" dirty="0">
                                  <a:solidFill>
                                    <a:schemeClr val="tx1"/>
                                  </a:solidFill>
                                  <a:effectLst/>
                                  <a:latin typeface="Cambria Math" panose="02040503050406030204" pitchFamily="18" charset="0"/>
                                </a:rPr>
                              </m:ctrlPr>
                            </m:dPr>
                            <m:e>
                              <m:f>
                                <m:fPr>
                                  <m:type m:val="noBar"/>
                                  <m:ctrlPr>
                                    <a:rPr lang="en-US" sz="1800" i="1" dirty="0">
                                      <a:solidFill>
                                        <a:schemeClr val="tx1"/>
                                      </a:solidFill>
                                      <a:effectLst/>
                                      <a:latin typeface="Cambria Math" panose="02040503050406030204" pitchFamily="18" charset="0"/>
                                    </a:rPr>
                                  </m:ctrlPr>
                                </m:fPr>
                                <m:num>
                                  <m:r>
                                    <a:rPr lang="en-US" sz="1800" i="1" dirty="0">
                                      <a:solidFill>
                                        <a:schemeClr val="tx1"/>
                                      </a:solidFill>
                                      <a:effectLst/>
                                      <a:latin typeface="Cambria Math" panose="02040503050406030204" pitchFamily="18" charset="0"/>
                                    </a:rPr>
                                    <m:t>𝑛</m:t>
                                  </m:r>
                                </m:num>
                                <m:den>
                                  <m:r>
                                    <a:rPr lang="en-US" sz="1800" i="1" dirty="0">
                                      <a:solidFill>
                                        <a:schemeClr val="tx1"/>
                                      </a:solidFill>
                                      <a:effectLst/>
                                      <a:latin typeface="Cambria Math" panose="02040503050406030204" pitchFamily="18" charset="0"/>
                                    </a:rPr>
                                    <m:t>𝑗</m:t>
                                  </m:r>
                                </m:den>
                              </m:f>
                            </m:e>
                          </m:d>
                        </m:e>
                      </m:nary>
                      <m:sSup>
                        <m:sSupPr>
                          <m:ctrlPr>
                            <a:rPr lang="en-US" sz="1800" i="1" dirty="0">
                              <a:solidFill>
                                <a:schemeClr val="tx1"/>
                              </a:solidFill>
                              <a:effectLst/>
                              <a:latin typeface="Cambria Math" panose="02040503050406030204" pitchFamily="18" charset="0"/>
                            </a:rPr>
                          </m:ctrlPr>
                        </m:sSupPr>
                        <m:e>
                          <m:r>
                            <a:rPr lang="en-US" sz="1800" i="1" dirty="0">
                              <a:solidFill>
                                <a:schemeClr val="tx1"/>
                              </a:solidFill>
                              <a:effectLst/>
                              <a:latin typeface="Cambria Math" panose="02040503050406030204" pitchFamily="18" charset="0"/>
                            </a:rPr>
                            <m:t>𝑝</m:t>
                          </m:r>
                        </m:e>
                        <m:sup>
                          <m:r>
                            <a:rPr lang="en-US" sz="1800" i="1" dirty="0">
                              <a:solidFill>
                                <a:schemeClr val="tx1"/>
                              </a:solidFill>
                              <a:effectLst/>
                              <a:latin typeface="Cambria Math" panose="02040503050406030204" pitchFamily="18" charset="0"/>
                            </a:rPr>
                            <m:t>𝑗</m:t>
                          </m:r>
                        </m:sup>
                      </m:sSup>
                      <m:r>
                        <a:rPr lang="en-US" sz="1800" i="0" dirty="0">
                          <a:solidFill>
                            <a:schemeClr val="tx1"/>
                          </a:solidFill>
                          <a:effectLst/>
                          <a:latin typeface="Cambria Math" panose="02040503050406030204" pitchFamily="18" charset="0"/>
                        </a:rPr>
                        <m:t>⋅</m:t>
                      </m:r>
                      <m:sSup>
                        <m:sSupPr>
                          <m:ctrlPr>
                            <a:rPr lang="en-US" sz="1800" i="1" dirty="0">
                              <a:solidFill>
                                <a:schemeClr val="tx1"/>
                              </a:solidFill>
                              <a:effectLst/>
                              <a:latin typeface="Cambria Math" panose="02040503050406030204" pitchFamily="18" charset="0"/>
                            </a:rPr>
                          </m:ctrlPr>
                        </m:sSupPr>
                        <m:e>
                          <m:d>
                            <m:dPr>
                              <m:ctrlPr>
                                <a:rPr lang="en-US" sz="1800" i="0" dirty="0">
                                  <a:solidFill>
                                    <a:schemeClr val="tx1"/>
                                  </a:solidFill>
                                  <a:effectLst/>
                                  <a:latin typeface="Cambria Math" panose="02040503050406030204" pitchFamily="18" charset="0"/>
                                </a:rPr>
                              </m:ctrlPr>
                            </m:dPr>
                            <m:e>
                              <m:r>
                                <a:rPr lang="en-US" sz="1800" i="0" dirty="0">
                                  <a:solidFill>
                                    <a:schemeClr val="tx1"/>
                                  </a:solidFill>
                                  <a:effectLst/>
                                  <a:latin typeface="Cambria Math" panose="02040503050406030204" pitchFamily="18" charset="0"/>
                                </a:rPr>
                                <m:t>1−</m:t>
                              </m:r>
                              <m:r>
                                <a:rPr lang="en-US" sz="1800" i="1" dirty="0">
                                  <a:solidFill>
                                    <a:schemeClr val="tx1"/>
                                  </a:solidFill>
                                  <a:effectLst/>
                                  <a:latin typeface="Cambria Math" panose="02040503050406030204" pitchFamily="18" charset="0"/>
                                </a:rPr>
                                <m:t>𝑝</m:t>
                              </m:r>
                            </m:e>
                          </m:d>
                        </m:e>
                        <m:sup>
                          <m:r>
                            <a:rPr lang="en-US" sz="1800" i="1" dirty="0">
                              <a:solidFill>
                                <a:schemeClr val="tx1"/>
                              </a:solidFill>
                              <a:effectLst/>
                              <a:latin typeface="Cambria Math" panose="02040503050406030204" pitchFamily="18" charset="0"/>
                            </a:rPr>
                            <m:t>𝑛</m:t>
                          </m:r>
                          <m:r>
                            <a:rPr lang="en-US" sz="1800" i="0" dirty="0">
                              <a:solidFill>
                                <a:schemeClr val="tx1"/>
                              </a:solidFill>
                              <a:effectLst/>
                              <a:latin typeface="Cambria Math" panose="02040503050406030204" pitchFamily="18" charset="0"/>
                            </a:rPr>
                            <m:t>−</m:t>
                          </m:r>
                          <m:r>
                            <a:rPr lang="en-US" sz="1800" i="1" dirty="0">
                              <a:solidFill>
                                <a:schemeClr val="tx1"/>
                              </a:solidFill>
                              <a:effectLst/>
                              <a:latin typeface="Cambria Math" panose="02040503050406030204" pitchFamily="18" charset="0"/>
                            </a:rPr>
                            <m:t>𝑗</m:t>
                          </m:r>
                        </m:sup>
                      </m:sSup>
                      <m:r>
                        <a:rPr lang="en-US" sz="1800" i="0" dirty="0">
                          <a:solidFill>
                            <a:schemeClr val="tx1"/>
                          </a:solidFill>
                          <a:effectLst/>
                          <a:latin typeface="Cambria Math" panose="02040503050406030204" pitchFamily="18" charset="0"/>
                        </a:rPr>
                        <m:t>  </m:t>
                      </m:r>
                      <m:r>
                        <m:rPr>
                          <m:nor/>
                        </m:rPr>
                        <a:rPr lang="en-US" sz="1800" i="0" dirty="0">
                          <a:solidFill>
                            <a:schemeClr val="tx1"/>
                          </a:solidFill>
                          <a:effectLst/>
                          <a:latin typeface="Cambria Math" panose="02040503050406030204" pitchFamily="18" charset="0"/>
                        </a:rPr>
                        <m:t>for independent inputs</m:t>
                      </m:r>
                    </m:oMath>
                  </m:oMathPara>
                </a14:m>
                <a:endParaRPr lang="en-US" sz="900" dirty="0">
                  <a:solidFill>
                    <a:srgbClr val="000000"/>
                  </a:solidFill>
                  <a:effectLst/>
                  <a:latin typeface="Monaco" pitchFamily="2" charset="77"/>
                </a:endParaRPr>
              </a:p>
            </p:txBody>
          </p:sp>
        </mc:Choice>
        <mc:Fallback>
          <p:sp>
            <p:nvSpPr>
              <p:cNvPr id="150" name="TextBox 149">
                <a:extLst>
                  <a:ext uri="{FF2B5EF4-FFF2-40B4-BE49-F238E27FC236}">
                    <a16:creationId xmlns:a16="http://schemas.microsoft.com/office/drawing/2014/main" id="{7344AFF1-C388-93D6-4DFC-2821EEFED27B}"/>
                  </a:ext>
                </a:extLst>
              </p:cNvPr>
              <p:cNvSpPr txBox="1">
                <a:spLocks noRot="1" noChangeAspect="1" noMove="1" noResize="1" noEditPoints="1" noAdjustHandles="1" noChangeArrowheads="1" noChangeShapeType="1" noTextEdit="1"/>
              </p:cNvSpPr>
              <p:nvPr/>
            </p:nvSpPr>
            <p:spPr>
              <a:xfrm>
                <a:off x="5792245" y="2162192"/>
                <a:ext cx="6246252" cy="879856"/>
              </a:xfrm>
              <a:prstGeom prst="rect">
                <a:avLst/>
              </a:prstGeom>
              <a:blipFill>
                <a:blip r:embed="rId5"/>
                <a:stretch>
                  <a:fillRect t="-97143" b="-145714"/>
                </a:stretch>
              </a:blipFill>
            </p:spPr>
            <p:txBody>
              <a:bodyPr/>
              <a:lstStyle/>
              <a:p>
                <a:r>
                  <a:rPr lang="en-US">
                    <a:noFill/>
                  </a:rPr>
                  <a:t> </a:t>
                </a:r>
              </a:p>
            </p:txBody>
          </p:sp>
        </mc:Fallback>
      </mc:AlternateContent>
    </p:spTree>
    <p:extLst>
      <p:ext uri="{BB962C8B-B14F-4D97-AF65-F5344CB8AC3E}">
        <p14:creationId xmlns:p14="http://schemas.microsoft.com/office/powerpoint/2010/main" val="3971876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765A8-50DB-EEB8-0272-8071C67AA2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6D341-7274-EE73-1ECA-003503A6F273}"/>
              </a:ext>
            </a:extLst>
          </p:cNvPr>
          <p:cNvSpPr>
            <a:spLocks noGrp="1"/>
          </p:cNvSpPr>
          <p:nvPr>
            <p:ph type="title"/>
          </p:nvPr>
        </p:nvSpPr>
        <p:spPr/>
        <p:txBody>
          <a:bodyPr/>
          <a:lstStyle/>
          <a:p>
            <a:r>
              <a:rPr lang="en-US" dirty="0"/>
              <a:t>Fault Tree Example, Cyber Compromise of Critical Asset</a:t>
            </a:r>
          </a:p>
        </p:txBody>
      </p:sp>
      <p:sp>
        <p:nvSpPr>
          <p:cNvPr id="5" name="Slide Number Placeholder 4">
            <a:extLst>
              <a:ext uri="{FF2B5EF4-FFF2-40B4-BE49-F238E27FC236}">
                <a16:creationId xmlns:a16="http://schemas.microsoft.com/office/drawing/2014/main" id="{49F46F6E-9E6D-4B3A-F719-49DEAB839AC7}"/>
              </a:ext>
            </a:extLst>
          </p:cNvPr>
          <p:cNvSpPr>
            <a:spLocks noGrp="1"/>
          </p:cNvSpPr>
          <p:nvPr>
            <p:ph type="sldNum" sz="quarter" idx="17"/>
          </p:nvPr>
        </p:nvSpPr>
        <p:spPr/>
        <p:txBody>
          <a:bodyPr/>
          <a:lstStyle/>
          <a:p>
            <a:fld id="{86134D44-37F0-44A1-8A08-E9432A030C07}" type="slidenum">
              <a:rPr lang="en-US" smtClean="0"/>
              <a:pPr/>
              <a:t>17</a:t>
            </a:fld>
            <a:endParaRPr lang="en-US" dirty="0"/>
          </a:p>
        </p:txBody>
      </p:sp>
      <p:sp>
        <p:nvSpPr>
          <p:cNvPr id="98" name="Text Placeholder 2">
            <a:extLst>
              <a:ext uri="{FF2B5EF4-FFF2-40B4-BE49-F238E27FC236}">
                <a16:creationId xmlns:a16="http://schemas.microsoft.com/office/drawing/2014/main" id="{645FD43A-959C-9F3D-CDFD-8B620545A50F}"/>
              </a:ext>
            </a:extLst>
          </p:cNvPr>
          <p:cNvSpPr txBox="1">
            <a:spLocks/>
          </p:cNvSpPr>
          <p:nvPr/>
        </p:nvSpPr>
        <p:spPr>
          <a:xfrm>
            <a:off x="938411" y="1024526"/>
            <a:ext cx="5107760" cy="489843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ea typeface="ＭＳ Ｐゴシック" panose="020B0600070205080204" pitchFamily="34" charset="-128"/>
              </a:rPr>
              <a:t>Cyber adversary able to acquire critical asset if</a:t>
            </a:r>
          </a:p>
          <a:p>
            <a:pPr marL="342900" indent="-342900">
              <a:buFont typeface="Arial" panose="020B0604020202020204" pitchFamily="34" charset="0"/>
              <a:buChar char="•"/>
            </a:pPr>
            <a:r>
              <a:rPr lang="en-US" dirty="0">
                <a:ea typeface="ＭＳ Ｐゴシック" panose="020B0600070205080204" pitchFamily="34" charset="-128"/>
              </a:rPr>
              <a:t>Direct compromise of system</a:t>
            </a:r>
          </a:p>
          <a:p>
            <a:pPr marL="1028700" lvl="1" indent="-342900"/>
            <a:r>
              <a:rPr lang="en-US" sz="1800" dirty="0">
                <a:ea typeface="ＭＳ Ｐゴシック" panose="020B0600070205080204" pitchFamily="34" charset="-128"/>
              </a:rPr>
              <a:t>requires initial access and exfiltration controls fail</a:t>
            </a:r>
          </a:p>
          <a:p>
            <a:pPr marL="342900" indent="-342900">
              <a:buFont typeface="Arial" panose="020B0604020202020204" pitchFamily="34" charset="0"/>
              <a:buChar char="•"/>
            </a:pPr>
            <a:r>
              <a:rPr lang="en-US" dirty="0">
                <a:ea typeface="ＭＳ Ｐゴシック" panose="020B0600070205080204" pitchFamily="34" charset="-128"/>
              </a:rPr>
              <a:t>Credentials are abused</a:t>
            </a:r>
          </a:p>
          <a:p>
            <a:pPr marL="1028700" lvl="1" indent="-342900"/>
            <a:r>
              <a:rPr lang="en-US" sz="1800" dirty="0">
                <a:ea typeface="ＭＳ Ｐゴシック" panose="020B0600070205080204" pitchFamily="34" charset="-128"/>
              </a:rPr>
              <a:t>Requires that credential be stolen and access control accepts stolen credentials</a:t>
            </a:r>
          </a:p>
          <a:p>
            <a:pPr marL="342900" indent="-342900">
              <a:buFont typeface="Arial" panose="020B0604020202020204" pitchFamily="34" charset="0"/>
              <a:buChar char="•"/>
            </a:pPr>
            <a:r>
              <a:rPr lang="en-US" dirty="0">
                <a:ea typeface="ＭＳ Ｐゴシック" panose="020B0600070205080204" pitchFamily="34" charset="-128"/>
              </a:rPr>
              <a:t>Backup or copy is compromised</a:t>
            </a:r>
          </a:p>
          <a:p>
            <a:pPr marL="1028700" lvl="1" indent="-342900"/>
            <a:r>
              <a:rPr lang="en-US" sz="1800" dirty="0">
                <a:ea typeface="ＭＳ Ｐゴシック" panose="020B0600070205080204" pitchFamily="34" charset="-128"/>
              </a:rPr>
              <a:t>Backup system breached and backup protection fails</a:t>
            </a:r>
          </a:p>
          <a:p>
            <a:endParaRPr lang="en-US" dirty="0"/>
          </a:p>
        </p:txBody>
      </p:sp>
      <p:sp>
        <p:nvSpPr>
          <p:cNvPr id="54" name="TextBox 53">
            <a:extLst>
              <a:ext uri="{FF2B5EF4-FFF2-40B4-BE49-F238E27FC236}">
                <a16:creationId xmlns:a16="http://schemas.microsoft.com/office/drawing/2014/main" id="{F2C2F2E3-884C-90FC-3CB3-3A7A616C0810}"/>
              </a:ext>
            </a:extLst>
          </p:cNvPr>
          <p:cNvSpPr txBox="1"/>
          <p:nvPr/>
        </p:nvSpPr>
        <p:spPr>
          <a:xfrm>
            <a:off x="6046171" y="2873040"/>
            <a:ext cx="5841029" cy="2308324"/>
          </a:xfrm>
          <a:prstGeom prst="rect">
            <a:avLst/>
          </a:prstGeom>
          <a:noFill/>
        </p:spPr>
        <p:txBody>
          <a:bodyPr wrap="square" rtlCol="0">
            <a:spAutoFit/>
          </a:bodyPr>
          <a:lstStyle/>
          <a:p>
            <a:r>
              <a:rPr lang="en-US" dirty="0"/>
              <a:t>E</a:t>
            </a:r>
            <a:r>
              <a:rPr lang="en-US" baseline="-25000" dirty="0"/>
              <a:t>1</a:t>
            </a:r>
            <a:r>
              <a:rPr lang="en-US" dirty="0"/>
              <a:t> : adversary gains access</a:t>
            </a:r>
          </a:p>
          <a:p>
            <a:r>
              <a:rPr lang="en-US" dirty="0"/>
              <a:t>E</a:t>
            </a:r>
            <a:r>
              <a:rPr lang="en-US" baseline="-25000" dirty="0"/>
              <a:t>2</a:t>
            </a:r>
            <a:r>
              <a:rPr lang="en-US" dirty="0"/>
              <a:t>: exfiltration controls fail after after adv. access</a:t>
            </a:r>
          </a:p>
          <a:p>
            <a:r>
              <a:rPr lang="en-US" dirty="0"/>
              <a:t>E</a:t>
            </a:r>
            <a:r>
              <a:rPr lang="en-US" baseline="-25000" dirty="0"/>
              <a:t>3</a:t>
            </a:r>
            <a:r>
              <a:rPr lang="en-US" dirty="0"/>
              <a:t>: adversary acquires credential</a:t>
            </a:r>
          </a:p>
          <a:p>
            <a:r>
              <a:rPr lang="en-US" dirty="0"/>
              <a:t>E</a:t>
            </a:r>
            <a:r>
              <a:rPr lang="en-US" baseline="-25000" dirty="0"/>
              <a:t>4</a:t>
            </a:r>
            <a:r>
              <a:rPr lang="en-US" dirty="0"/>
              <a:t>: access control fails to detect credential is stolen</a:t>
            </a:r>
          </a:p>
          <a:p>
            <a:r>
              <a:rPr lang="en-US" dirty="0"/>
              <a:t>E</a:t>
            </a:r>
            <a:r>
              <a:rPr lang="en-US" baseline="-25000" dirty="0"/>
              <a:t>5</a:t>
            </a:r>
            <a:r>
              <a:rPr lang="en-US" dirty="0"/>
              <a:t>: adversary breaches backup system</a:t>
            </a:r>
          </a:p>
          <a:p>
            <a:r>
              <a:rPr lang="en-US" dirty="0"/>
              <a:t>E</a:t>
            </a:r>
            <a:r>
              <a:rPr lang="en-US" baseline="-25000" dirty="0"/>
              <a:t>6</a:t>
            </a:r>
            <a:r>
              <a:rPr lang="en-US" dirty="0"/>
              <a:t>: backup system exfiltration controls fail after adv. access</a:t>
            </a:r>
          </a:p>
          <a:p>
            <a:endParaRPr lang="en-US" dirty="0"/>
          </a:p>
          <a:p>
            <a:endParaRPr lang="en-US" dirty="0"/>
          </a:p>
        </p:txBody>
      </p:sp>
      <p:sp>
        <p:nvSpPr>
          <p:cNvPr id="3" name="TextBox 2">
            <a:extLst>
              <a:ext uri="{FF2B5EF4-FFF2-40B4-BE49-F238E27FC236}">
                <a16:creationId xmlns:a16="http://schemas.microsoft.com/office/drawing/2014/main" id="{D8F2ACF9-116A-3275-D860-5B388E80DE54}"/>
              </a:ext>
              <a:ext uri="{C183D7F6-B498-43B3-948B-1728B52AA6E4}">
                <adec:decorative xmlns:adec="http://schemas.microsoft.com/office/drawing/2017/decorative" val="1"/>
              </a:ext>
            </a:extLst>
          </p:cNvPr>
          <p:cNvSpPr txBox="1"/>
          <p:nvPr/>
        </p:nvSpPr>
        <p:spPr>
          <a:xfrm>
            <a:off x="8912098" y="987941"/>
            <a:ext cx="378630" cy="338554"/>
          </a:xfrm>
          <a:prstGeom prst="rect">
            <a:avLst/>
          </a:prstGeom>
          <a:noFill/>
        </p:spPr>
        <p:txBody>
          <a:bodyPr wrap="none" rtlCol="0">
            <a:spAutoFit/>
          </a:bodyPr>
          <a:lstStyle/>
          <a:p>
            <a:r>
              <a:rPr lang="en-US" sz="1600" dirty="0"/>
              <a:t>G</a:t>
            </a:r>
            <a:r>
              <a:rPr lang="en-US" sz="1600" baseline="-25000" dirty="0"/>
              <a:t>1</a:t>
            </a:r>
            <a:endParaRPr lang="en-US" sz="1600" dirty="0"/>
          </a:p>
        </p:txBody>
      </p:sp>
      <p:grpSp>
        <p:nvGrpSpPr>
          <p:cNvPr id="12" name="Group 11" descr="Fault tree diagram of example, G1 is OR gate af top.  G1 has AND gates G2, G3, and G4 as inputs.  G2 has events E1 and E2 as inputs, G3 has events E3 and E4 as inputs, G4 has events E5 and E6 as inputs">
            <a:extLst>
              <a:ext uri="{FF2B5EF4-FFF2-40B4-BE49-F238E27FC236}">
                <a16:creationId xmlns:a16="http://schemas.microsoft.com/office/drawing/2014/main" id="{F97D8746-4FA0-9ED3-10D6-6A05DD512EEB}"/>
              </a:ext>
            </a:extLst>
          </p:cNvPr>
          <p:cNvGrpSpPr/>
          <p:nvPr/>
        </p:nvGrpSpPr>
        <p:grpSpPr>
          <a:xfrm>
            <a:off x="7235974" y="1086143"/>
            <a:ext cx="3403186" cy="1498066"/>
            <a:chOff x="7235974" y="1086143"/>
            <a:chExt cx="3403186" cy="1498066"/>
          </a:xfrm>
        </p:grpSpPr>
        <p:grpSp>
          <p:nvGrpSpPr>
            <p:cNvPr id="25" name="Group 24">
              <a:extLst>
                <a:ext uri="{FF2B5EF4-FFF2-40B4-BE49-F238E27FC236}">
                  <a16:creationId xmlns:a16="http://schemas.microsoft.com/office/drawing/2014/main" id="{D45CEC47-98B3-65CF-A41D-0D2B48C682DC}"/>
                </a:ext>
              </a:extLst>
            </p:cNvPr>
            <p:cNvGrpSpPr/>
            <p:nvPr/>
          </p:nvGrpSpPr>
          <p:grpSpPr>
            <a:xfrm>
              <a:off x="8712717" y="1261778"/>
              <a:ext cx="507265" cy="429173"/>
              <a:chOff x="5819180" y="2235199"/>
              <a:chExt cx="342017" cy="342231"/>
            </a:xfrm>
          </p:grpSpPr>
          <p:pic>
            <p:nvPicPr>
              <p:cNvPr id="96" name="Picture 95">
                <a:extLst>
                  <a:ext uri="{FF2B5EF4-FFF2-40B4-BE49-F238E27FC236}">
                    <a16:creationId xmlns:a16="http://schemas.microsoft.com/office/drawing/2014/main" id="{C10C7E9F-EF53-1D5E-E1E5-A764500526A4}"/>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97" name="Picture 96">
                <a:extLst>
                  <a:ext uri="{FF2B5EF4-FFF2-40B4-BE49-F238E27FC236}">
                    <a16:creationId xmlns:a16="http://schemas.microsoft.com/office/drawing/2014/main" id="{2BF40234-1DB8-DA58-4BDD-8F7094A1063A}"/>
                  </a:ext>
                </a:extLst>
              </p:cNvPr>
              <p:cNvPicPr>
                <a:picLocks noChangeAspect="1"/>
              </p:cNvPicPr>
              <p:nvPr/>
            </p:nvPicPr>
            <p:blipFill>
              <a:blip r:embed="rId3"/>
              <a:stretch>
                <a:fillRect/>
              </a:stretch>
            </p:blipFill>
            <p:spPr>
              <a:xfrm>
                <a:off x="5821180" y="2511427"/>
                <a:ext cx="338017" cy="66003"/>
              </a:xfrm>
              <a:prstGeom prst="rect">
                <a:avLst/>
              </a:prstGeom>
            </p:spPr>
          </p:pic>
        </p:grpSp>
        <p:cxnSp>
          <p:nvCxnSpPr>
            <p:cNvPr id="59" name="Straight Connector 58">
              <a:extLst>
                <a:ext uri="{FF2B5EF4-FFF2-40B4-BE49-F238E27FC236}">
                  <a16:creationId xmlns:a16="http://schemas.microsoft.com/office/drawing/2014/main" id="{97AA1437-48D2-ECDA-A507-AB41D07D5C14}"/>
                </a:ext>
              </a:extLst>
            </p:cNvPr>
            <p:cNvCxnSpPr>
              <a:cxnSpLocks/>
            </p:cNvCxnSpPr>
            <p:nvPr/>
          </p:nvCxnSpPr>
          <p:spPr>
            <a:xfrm flipH="1">
              <a:off x="8964694" y="1086143"/>
              <a:ext cx="1461" cy="190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F95ACE4-1CAB-6050-9973-04B690F697EB}"/>
                </a:ext>
              </a:extLst>
            </p:cNvPr>
            <p:cNvCxnSpPr>
              <a:cxnSpLocks/>
            </p:cNvCxnSpPr>
            <p:nvPr/>
          </p:nvCxnSpPr>
          <p:spPr>
            <a:xfrm>
              <a:off x="8821150" y="1626470"/>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C0F8C41-C12E-AB2A-2CEC-7D6C4B39E050}"/>
                </a:ext>
              </a:extLst>
            </p:cNvPr>
            <p:cNvCxnSpPr>
              <a:cxnSpLocks/>
            </p:cNvCxnSpPr>
            <p:nvPr/>
          </p:nvCxnSpPr>
          <p:spPr>
            <a:xfrm>
              <a:off x="9120695" y="1642240"/>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54CC47-55DD-87C5-328C-FEB221FADC63}"/>
                </a:ext>
              </a:extLst>
            </p:cNvPr>
            <p:cNvCxnSpPr>
              <a:cxnSpLocks/>
            </p:cNvCxnSpPr>
            <p:nvPr/>
          </p:nvCxnSpPr>
          <p:spPr>
            <a:xfrm>
              <a:off x="8957843" y="1608580"/>
              <a:ext cx="0" cy="274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6C62140-F9A5-0F4E-246B-D0A9C7609521}"/>
                </a:ext>
              </a:extLst>
            </p:cNvPr>
            <p:cNvCxnSpPr>
              <a:cxnSpLocks/>
            </p:cNvCxnSpPr>
            <p:nvPr/>
          </p:nvCxnSpPr>
          <p:spPr>
            <a:xfrm flipH="1">
              <a:off x="7648686" y="1759854"/>
              <a:ext cx="117246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03CFBCF2-1572-D2E2-7BEC-6DA407DCCAC0}"/>
                </a:ext>
              </a:extLst>
            </p:cNvPr>
            <p:cNvGrpSpPr/>
            <p:nvPr/>
          </p:nvGrpSpPr>
          <p:grpSpPr>
            <a:xfrm>
              <a:off x="7457093" y="1799158"/>
              <a:ext cx="383185" cy="342355"/>
              <a:chOff x="4979185" y="2139950"/>
              <a:chExt cx="510958" cy="409577"/>
            </a:xfrm>
          </p:grpSpPr>
          <p:pic>
            <p:nvPicPr>
              <p:cNvPr id="14" name="Picture 13">
                <a:extLst>
                  <a:ext uri="{FF2B5EF4-FFF2-40B4-BE49-F238E27FC236}">
                    <a16:creationId xmlns:a16="http://schemas.microsoft.com/office/drawing/2014/main" id="{18167610-56C2-9A53-4F8F-4A6424B0B9C7}"/>
                  </a:ext>
                </a:extLst>
              </p:cNvPr>
              <p:cNvPicPr>
                <a:picLocks noChangeAspect="1"/>
              </p:cNvPicPr>
              <p:nvPr/>
            </p:nvPicPr>
            <p:blipFill>
              <a:blip r:embed="rId4"/>
              <a:srcRect/>
              <a:stretch/>
            </p:blipFill>
            <p:spPr>
              <a:xfrm>
                <a:off x="4979185" y="2139950"/>
                <a:ext cx="510958" cy="409577"/>
              </a:xfrm>
              <a:prstGeom prst="rect">
                <a:avLst/>
              </a:prstGeom>
            </p:spPr>
          </p:pic>
          <p:cxnSp>
            <p:nvCxnSpPr>
              <p:cNvPr id="15" name="Straight Connector 14">
                <a:extLst>
                  <a:ext uri="{FF2B5EF4-FFF2-40B4-BE49-F238E27FC236}">
                    <a16:creationId xmlns:a16="http://schemas.microsoft.com/office/drawing/2014/main" id="{A1DAACFC-45DE-8387-777B-64DA904B83F3}"/>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cxnSp>
          <p:nvCxnSpPr>
            <p:cNvPr id="16" name="Straight Connector 15">
              <a:extLst>
                <a:ext uri="{FF2B5EF4-FFF2-40B4-BE49-F238E27FC236}">
                  <a16:creationId xmlns:a16="http://schemas.microsoft.com/office/drawing/2014/main" id="{F50E24A7-3CAF-E257-BD75-10488C198158}"/>
                </a:ext>
              </a:extLst>
            </p:cNvPr>
            <p:cNvCxnSpPr>
              <a:cxnSpLocks/>
            </p:cNvCxnSpPr>
            <p:nvPr/>
          </p:nvCxnSpPr>
          <p:spPr>
            <a:xfrm>
              <a:off x="7648945" y="1758160"/>
              <a:ext cx="0" cy="132601"/>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41B41F9C-9919-7A18-9A72-027322A9F779}"/>
                </a:ext>
              </a:extLst>
            </p:cNvPr>
            <p:cNvPicPr>
              <a:picLocks noChangeAspect="1"/>
            </p:cNvPicPr>
            <p:nvPr/>
          </p:nvPicPr>
          <p:blipFill>
            <a:blip r:embed="rId4"/>
            <a:srcRect/>
            <a:stretch/>
          </p:blipFill>
          <p:spPr>
            <a:xfrm>
              <a:off x="8764789" y="1778437"/>
              <a:ext cx="383185" cy="342355"/>
            </a:xfrm>
            <a:prstGeom prst="rect">
              <a:avLst/>
            </a:prstGeom>
          </p:spPr>
        </p:pic>
        <p:cxnSp>
          <p:nvCxnSpPr>
            <p:cNvPr id="20" name="Straight Connector 19">
              <a:extLst>
                <a:ext uri="{FF2B5EF4-FFF2-40B4-BE49-F238E27FC236}">
                  <a16:creationId xmlns:a16="http://schemas.microsoft.com/office/drawing/2014/main" id="{CF4C4784-CB16-2DAB-F148-CBF5B1E94B69}"/>
                </a:ext>
              </a:extLst>
            </p:cNvPr>
            <p:cNvCxnSpPr>
              <a:cxnSpLocks/>
            </p:cNvCxnSpPr>
            <p:nvPr/>
          </p:nvCxnSpPr>
          <p:spPr>
            <a:xfrm flipH="1">
              <a:off x="9120695" y="1775624"/>
              <a:ext cx="117246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67F93153-B2F4-BFEF-E309-09C740FDA811}"/>
                </a:ext>
              </a:extLst>
            </p:cNvPr>
            <p:cNvGrpSpPr/>
            <p:nvPr/>
          </p:nvGrpSpPr>
          <p:grpSpPr>
            <a:xfrm>
              <a:off x="10096480" y="1813392"/>
              <a:ext cx="383185" cy="342355"/>
              <a:chOff x="4979185" y="2139950"/>
              <a:chExt cx="510958" cy="409577"/>
            </a:xfrm>
          </p:grpSpPr>
          <p:pic>
            <p:nvPicPr>
              <p:cNvPr id="22" name="Picture 21">
                <a:extLst>
                  <a:ext uri="{FF2B5EF4-FFF2-40B4-BE49-F238E27FC236}">
                    <a16:creationId xmlns:a16="http://schemas.microsoft.com/office/drawing/2014/main" id="{D30C7B28-D9B6-B361-2DA9-CBEB9359F73D}"/>
                  </a:ext>
                </a:extLst>
              </p:cNvPr>
              <p:cNvPicPr>
                <a:picLocks noChangeAspect="1"/>
              </p:cNvPicPr>
              <p:nvPr/>
            </p:nvPicPr>
            <p:blipFill>
              <a:blip r:embed="rId4"/>
              <a:srcRect/>
              <a:stretch/>
            </p:blipFill>
            <p:spPr>
              <a:xfrm>
                <a:off x="4979185" y="2139950"/>
                <a:ext cx="510958" cy="409577"/>
              </a:xfrm>
              <a:prstGeom prst="rect">
                <a:avLst/>
              </a:prstGeom>
            </p:spPr>
          </p:pic>
          <p:cxnSp>
            <p:nvCxnSpPr>
              <p:cNvPr id="23" name="Straight Connector 22">
                <a:extLst>
                  <a:ext uri="{FF2B5EF4-FFF2-40B4-BE49-F238E27FC236}">
                    <a16:creationId xmlns:a16="http://schemas.microsoft.com/office/drawing/2014/main" id="{717AA189-6665-D58B-A5D2-D5617F2F15A2}"/>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cxnSp>
          <p:nvCxnSpPr>
            <p:cNvPr id="24" name="Straight Connector 23">
              <a:extLst>
                <a:ext uri="{FF2B5EF4-FFF2-40B4-BE49-F238E27FC236}">
                  <a16:creationId xmlns:a16="http://schemas.microsoft.com/office/drawing/2014/main" id="{7B351B8A-7CD7-D6A8-E046-1EBA5B03D51D}"/>
                </a:ext>
              </a:extLst>
            </p:cNvPr>
            <p:cNvCxnSpPr>
              <a:cxnSpLocks/>
            </p:cNvCxnSpPr>
            <p:nvPr/>
          </p:nvCxnSpPr>
          <p:spPr>
            <a:xfrm>
              <a:off x="10288332" y="1772394"/>
              <a:ext cx="0" cy="1326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05EB606-A89B-AABF-7CE9-B95EA47186F6}"/>
                </a:ext>
              </a:extLst>
            </p:cNvPr>
            <p:cNvCxnSpPr>
              <a:cxnSpLocks/>
            </p:cNvCxnSpPr>
            <p:nvPr/>
          </p:nvCxnSpPr>
          <p:spPr>
            <a:xfrm>
              <a:off x="7548404" y="2139818"/>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3F94DF8-40D9-2F07-6AB2-443BEEF2DC50}"/>
                </a:ext>
              </a:extLst>
            </p:cNvPr>
            <p:cNvCxnSpPr>
              <a:cxnSpLocks/>
            </p:cNvCxnSpPr>
            <p:nvPr/>
          </p:nvCxnSpPr>
          <p:spPr>
            <a:xfrm>
              <a:off x="7740749" y="2139818"/>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7CCBFE5-F092-526F-9518-A8A153920426}"/>
                </a:ext>
              </a:extLst>
            </p:cNvPr>
            <p:cNvCxnSpPr>
              <a:cxnSpLocks/>
            </p:cNvCxnSpPr>
            <p:nvPr/>
          </p:nvCxnSpPr>
          <p:spPr>
            <a:xfrm>
              <a:off x="8861095" y="2120792"/>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8458622-D98F-DC4B-0C8F-4AD297622055}"/>
                </a:ext>
              </a:extLst>
            </p:cNvPr>
            <p:cNvCxnSpPr>
              <a:cxnSpLocks/>
            </p:cNvCxnSpPr>
            <p:nvPr/>
          </p:nvCxnSpPr>
          <p:spPr>
            <a:xfrm>
              <a:off x="9054684" y="2120792"/>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65B28F8-2EA6-8618-733E-A89A47994E1D}"/>
                </a:ext>
              </a:extLst>
            </p:cNvPr>
            <p:cNvCxnSpPr>
              <a:cxnSpLocks/>
            </p:cNvCxnSpPr>
            <p:nvPr/>
          </p:nvCxnSpPr>
          <p:spPr>
            <a:xfrm>
              <a:off x="10195625" y="2148056"/>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1BFB8-318F-93CD-A331-8075F86CFD7E}"/>
                </a:ext>
              </a:extLst>
            </p:cNvPr>
            <p:cNvCxnSpPr>
              <a:cxnSpLocks/>
            </p:cNvCxnSpPr>
            <p:nvPr/>
          </p:nvCxnSpPr>
          <p:spPr>
            <a:xfrm>
              <a:off x="10393333" y="2154052"/>
              <a:ext cx="0" cy="1333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A7CB4389-42B7-1456-D732-A900DFF06F12}"/>
                </a:ext>
              </a:extLst>
            </p:cNvPr>
            <p:cNvGrpSpPr/>
            <p:nvPr/>
          </p:nvGrpSpPr>
          <p:grpSpPr>
            <a:xfrm>
              <a:off x="7235974" y="2238343"/>
              <a:ext cx="360996" cy="338554"/>
              <a:chOff x="6321202" y="3793179"/>
              <a:chExt cx="360996" cy="338554"/>
            </a:xfrm>
          </p:grpSpPr>
          <p:sp>
            <p:nvSpPr>
              <p:cNvPr id="36" name="Rectangle 35">
                <a:extLst>
                  <a:ext uri="{FF2B5EF4-FFF2-40B4-BE49-F238E27FC236}">
                    <a16:creationId xmlns:a16="http://schemas.microsoft.com/office/drawing/2014/main" id="{B26D0990-AAF6-5A19-C330-B134D4784800}"/>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46F23098-7079-7883-ED45-A08E54D94897}"/>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grpSp>
          <p:nvGrpSpPr>
            <p:cNvPr id="38" name="Group 37">
              <a:extLst>
                <a:ext uri="{FF2B5EF4-FFF2-40B4-BE49-F238E27FC236}">
                  <a16:creationId xmlns:a16="http://schemas.microsoft.com/office/drawing/2014/main" id="{0DE23A95-E06E-63D7-A410-A535B91635DE}"/>
                </a:ext>
              </a:extLst>
            </p:cNvPr>
            <p:cNvGrpSpPr/>
            <p:nvPr/>
          </p:nvGrpSpPr>
          <p:grpSpPr>
            <a:xfrm>
              <a:off x="7632225" y="2238343"/>
              <a:ext cx="360996" cy="338554"/>
              <a:chOff x="6321202" y="3793179"/>
              <a:chExt cx="360996" cy="338554"/>
            </a:xfrm>
          </p:grpSpPr>
          <p:sp>
            <p:nvSpPr>
              <p:cNvPr id="39" name="Rectangle 38">
                <a:extLst>
                  <a:ext uri="{FF2B5EF4-FFF2-40B4-BE49-F238E27FC236}">
                    <a16:creationId xmlns:a16="http://schemas.microsoft.com/office/drawing/2014/main" id="{2A2079EE-8747-2487-1F2E-9551E1AF2284}"/>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D0174DF7-2B98-2E34-89F0-02EFA91EEF3D}"/>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41" name="Group 40">
              <a:extLst>
                <a:ext uri="{FF2B5EF4-FFF2-40B4-BE49-F238E27FC236}">
                  <a16:creationId xmlns:a16="http://schemas.microsoft.com/office/drawing/2014/main" id="{24277CB4-0780-7077-C0D7-EDEEBA1C2F8A}"/>
                </a:ext>
              </a:extLst>
            </p:cNvPr>
            <p:cNvGrpSpPr/>
            <p:nvPr/>
          </p:nvGrpSpPr>
          <p:grpSpPr>
            <a:xfrm>
              <a:off x="8543946" y="2225352"/>
              <a:ext cx="360996" cy="338554"/>
              <a:chOff x="6321202" y="3793179"/>
              <a:chExt cx="360996" cy="338554"/>
            </a:xfrm>
          </p:grpSpPr>
          <p:sp>
            <p:nvSpPr>
              <p:cNvPr id="42" name="Rectangle 41">
                <a:extLst>
                  <a:ext uri="{FF2B5EF4-FFF2-40B4-BE49-F238E27FC236}">
                    <a16:creationId xmlns:a16="http://schemas.microsoft.com/office/drawing/2014/main" id="{93EFFCC5-781F-B98A-4CA7-9F42D289C304}"/>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16D6901E-830B-9D16-2CE0-7BF156528E9F}"/>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3</a:t>
                </a:r>
              </a:p>
            </p:txBody>
          </p:sp>
        </p:grpSp>
        <p:grpSp>
          <p:nvGrpSpPr>
            <p:cNvPr id="44" name="Group 43">
              <a:extLst>
                <a:ext uri="{FF2B5EF4-FFF2-40B4-BE49-F238E27FC236}">
                  <a16:creationId xmlns:a16="http://schemas.microsoft.com/office/drawing/2014/main" id="{2B2CE308-A367-8243-6B69-8A22C4039D76}"/>
                </a:ext>
              </a:extLst>
            </p:cNvPr>
            <p:cNvGrpSpPr/>
            <p:nvPr/>
          </p:nvGrpSpPr>
          <p:grpSpPr>
            <a:xfrm>
              <a:off x="8940197" y="2225352"/>
              <a:ext cx="360996" cy="338554"/>
              <a:chOff x="6321202" y="3793179"/>
              <a:chExt cx="360996" cy="338554"/>
            </a:xfrm>
          </p:grpSpPr>
          <p:sp>
            <p:nvSpPr>
              <p:cNvPr id="45" name="Rectangle 44">
                <a:extLst>
                  <a:ext uri="{FF2B5EF4-FFF2-40B4-BE49-F238E27FC236}">
                    <a16:creationId xmlns:a16="http://schemas.microsoft.com/office/drawing/2014/main" id="{C4EB8F23-EBE3-CD37-8AF6-D5B460205470}"/>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589AF13B-9EA3-435E-EBDF-DFAC202B0738}"/>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4</a:t>
                </a:r>
              </a:p>
            </p:txBody>
          </p:sp>
        </p:grpSp>
        <p:grpSp>
          <p:nvGrpSpPr>
            <p:cNvPr id="47" name="Group 46">
              <a:extLst>
                <a:ext uri="{FF2B5EF4-FFF2-40B4-BE49-F238E27FC236}">
                  <a16:creationId xmlns:a16="http://schemas.microsoft.com/office/drawing/2014/main" id="{CFC1456B-59E7-CB63-CB6B-F56221A6A22E}"/>
                </a:ext>
              </a:extLst>
            </p:cNvPr>
            <p:cNvGrpSpPr/>
            <p:nvPr/>
          </p:nvGrpSpPr>
          <p:grpSpPr>
            <a:xfrm>
              <a:off x="9881913" y="2245655"/>
              <a:ext cx="360996" cy="338554"/>
              <a:chOff x="6321202" y="3793179"/>
              <a:chExt cx="360996" cy="338554"/>
            </a:xfrm>
          </p:grpSpPr>
          <p:sp>
            <p:nvSpPr>
              <p:cNvPr id="48" name="Rectangle 47">
                <a:extLst>
                  <a:ext uri="{FF2B5EF4-FFF2-40B4-BE49-F238E27FC236}">
                    <a16:creationId xmlns:a16="http://schemas.microsoft.com/office/drawing/2014/main" id="{D2D4A64C-F755-F13E-16C7-FDD992B1E374}"/>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F8E2FA34-78BA-7E53-61C8-624BFDCBA7D4}"/>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5</a:t>
                </a:r>
              </a:p>
            </p:txBody>
          </p:sp>
        </p:grpSp>
        <p:grpSp>
          <p:nvGrpSpPr>
            <p:cNvPr id="50" name="Group 49">
              <a:extLst>
                <a:ext uri="{FF2B5EF4-FFF2-40B4-BE49-F238E27FC236}">
                  <a16:creationId xmlns:a16="http://schemas.microsoft.com/office/drawing/2014/main" id="{370EC4EC-3302-4C34-10E3-A77B69FC9EFD}"/>
                </a:ext>
              </a:extLst>
            </p:cNvPr>
            <p:cNvGrpSpPr/>
            <p:nvPr/>
          </p:nvGrpSpPr>
          <p:grpSpPr>
            <a:xfrm>
              <a:off x="10278164" y="2245655"/>
              <a:ext cx="360996" cy="338554"/>
              <a:chOff x="6321202" y="3793179"/>
              <a:chExt cx="360996" cy="338554"/>
            </a:xfrm>
          </p:grpSpPr>
          <p:sp>
            <p:nvSpPr>
              <p:cNvPr id="51" name="Rectangle 50">
                <a:extLst>
                  <a:ext uri="{FF2B5EF4-FFF2-40B4-BE49-F238E27FC236}">
                    <a16:creationId xmlns:a16="http://schemas.microsoft.com/office/drawing/2014/main" id="{6A2AA965-1939-6DC6-10B6-DA120F7597A4}"/>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19BCE56-84FB-100F-2139-F6C06DEEBD47}"/>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6</a:t>
                </a:r>
              </a:p>
            </p:txBody>
          </p:sp>
        </p:grpSp>
        <p:sp>
          <p:nvSpPr>
            <p:cNvPr id="6" name="TextBox 5">
              <a:extLst>
                <a:ext uri="{FF2B5EF4-FFF2-40B4-BE49-F238E27FC236}">
                  <a16:creationId xmlns:a16="http://schemas.microsoft.com/office/drawing/2014/main" id="{5F4B2F9F-FD0B-A98D-A510-2ED66A94A52C}"/>
                </a:ext>
              </a:extLst>
            </p:cNvPr>
            <p:cNvSpPr txBox="1"/>
            <p:nvPr/>
          </p:nvSpPr>
          <p:spPr>
            <a:xfrm>
              <a:off x="7362119" y="1590655"/>
              <a:ext cx="378630" cy="338554"/>
            </a:xfrm>
            <a:prstGeom prst="rect">
              <a:avLst/>
            </a:prstGeom>
            <a:noFill/>
          </p:spPr>
          <p:txBody>
            <a:bodyPr wrap="none" rtlCol="0">
              <a:spAutoFit/>
            </a:bodyPr>
            <a:lstStyle/>
            <a:p>
              <a:r>
                <a:rPr lang="en-US" sz="1600" dirty="0"/>
                <a:t>G</a:t>
              </a:r>
              <a:r>
                <a:rPr lang="en-US" sz="1600" baseline="-25000" dirty="0"/>
                <a:t>2</a:t>
              </a:r>
              <a:endParaRPr lang="en-US" sz="1600" dirty="0"/>
            </a:p>
          </p:txBody>
        </p:sp>
        <p:sp>
          <p:nvSpPr>
            <p:cNvPr id="9" name="TextBox 8">
              <a:extLst>
                <a:ext uri="{FF2B5EF4-FFF2-40B4-BE49-F238E27FC236}">
                  <a16:creationId xmlns:a16="http://schemas.microsoft.com/office/drawing/2014/main" id="{5E1499B7-6955-3484-B8BF-0596B0E4A6FB}"/>
                </a:ext>
              </a:extLst>
            </p:cNvPr>
            <p:cNvSpPr txBox="1"/>
            <p:nvPr/>
          </p:nvSpPr>
          <p:spPr>
            <a:xfrm>
              <a:off x="8715627" y="1646331"/>
              <a:ext cx="378630" cy="338554"/>
            </a:xfrm>
            <a:prstGeom prst="rect">
              <a:avLst/>
            </a:prstGeom>
            <a:noFill/>
          </p:spPr>
          <p:txBody>
            <a:bodyPr wrap="none" rtlCol="0">
              <a:spAutoFit/>
            </a:bodyPr>
            <a:lstStyle/>
            <a:p>
              <a:r>
                <a:rPr lang="en-US" sz="1600" dirty="0"/>
                <a:t>G</a:t>
              </a:r>
              <a:r>
                <a:rPr lang="en-US" sz="1600" baseline="-25000" dirty="0"/>
                <a:t>3</a:t>
              </a:r>
              <a:endParaRPr lang="en-US" sz="1600" dirty="0"/>
            </a:p>
          </p:txBody>
        </p:sp>
        <p:sp>
          <p:nvSpPr>
            <p:cNvPr id="11" name="TextBox 10">
              <a:extLst>
                <a:ext uri="{FF2B5EF4-FFF2-40B4-BE49-F238E27FC236}">
                  <a16:creationId xmlns:a16="http://schemas.microsoft.com/office/drawing/2014/main" id="{AC520E54-CD8A-3F47-A484-5985C4E6900A}"/>
                </a:ext>
              </a:extLst>
            </p:cNvPr>
            <p:cNvSpPr txBox="1"/>
            <p:nvPr/>
          </p:nvSpPr>
          <p:spPr>
            <a:xfrm>
              <a:off x="10232444" y="1671213"/>
              <a:ext cx="378630" cy="338554"/>
            </a:xfrm>
            <a:prstGeom prst="rect">
              <a:avLst/>
            </a:prstGeom>
            <a:noFill/>
          </p:spPr>
          <p:txBody>
            <a:bodyPr wrap="none" rtlCol="0">
              <a:spAutoFit/>
            </a:bodyPr>
            <a:lstStyle/>
            <a:p>
              <a:r>
                <a:rPr lang="en-US" sz="1600" dirty="0"/>
                <a:t>G</a:t>
              </a:r>
              <a:r>
                <a:rPr lang="en-US" sz="1600" baseline="-25000" dirty="0"/>
                <a:t>4</a:t>
              </a:r>
              <a:endParaRPr lang="en-US" sz="1600" dirty="0"/>
            </a:p>
          </p:txBody>
        </p:sp>
      </p:grpSp>
    </p:spTree>
    <p:extLst>
      <p:ext uri="{BB962C8B-B14F-4D97-AF65-F5344CB8AC3E}">
        <p14:creationId xmlns:p14="http://schemas.microsoft.com/office/powerpoint/2010/main" val="3459664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DAF07-2E35-5D63-77D6-5A8AA8E6C8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5A465-23FA-887B-016D-804A9F5DCD68}"/>
              </a:ext>
            </a:extLst>
          </p:cNvPr>
          <p:cNvSpPr>
            <a:spLocks noGrp="1"/>
          </p:cNvSpPr>
          <p:nvPr>
            <p:ph type="title"/>
          </p:nvPr>
        </p:nvSpPr>
        <p:spPr/>
        <p:txBody>
          <a:bodyPr/>
          <a:lstStyle/>
          <a:p>
            <a:r>
              <a:rPr lang="en-US" dirty="0"/>
              <a:t>Fault Tree Example, Cyber Probabilities</a:t>
            </a:r>
          </a:p>
        </p:txBody>
      </p:sp>
      <p:sp>
        <p:nvSpPr>
          <p:cNvPr id="5" name="Slide Number Placeholder 4">
            <a:extLst>
              <a:ext uri="{FF2B5EF4-FFF2-40B4-BE49-F238E27FC236}">
                <a16:creationId xmlns:a16="http://schemas.microsoft.com/office/drawing/2014/main" id="{251BD48A-9083-A8F4-E295-B3AFF3AC4CFF}"/>
              </a:ext>
            </a:extLst>
          </p:cNvPr>
          <p:cNvSpPr>
            <a:spLocks noGrp="1"/>
          </p:cNvSpPr>
          <p:nvPr>
            <p:ph type="sldNum" sz="quarter" idx="17"/>
          </p:nvPr>
        </p:nvSpPr>
        <p:spPr/>
        <p:txBody>
          <a:bodyPr/>
          <a:lstStyle/>
          <a:p>
            <a:fld id="{86134D44-37F0-44A1-8A08-E9432A030C07}" type="slidenum">
              <a:rPr lang="en-US" smtClean="0"/>
              <a:pPr/>
              <a:t>18</a:t>
            </a:fld>
            <a:endParaRPr lang="en-US" dirty="0"/>
          </a:p>
        </p:txBody>
      </p:sp>
      <mc:AlternateContent xmlns:mc="http://schemas.openxmlformats.org/markup-compatibility/2006">
        <mc:Choice xmlns:a14="http://schemas.microsoft.com/office/drawing/2010/main" Requires="a14">
          <p:sp>
            <p:nvSpPr>
              <p:cNvPr id="98" name="Text Placeholder 2">
                <a:extLst>
                  <a:ext uri="{FF2B5EF4-FFF2-40B4-BE49-F238E27FC236}">
                    <a16:creationId xmlns:a16="http://schemas.microsoft.com/office/drawing/2014/main" id="{FFCD840B-5DA0-4549-B75B-39CEABE961B7}"/>
                  </a:ext>
                </a:extLst>
              </p:cNvPr>
              <p:cNvSpPr txBox="1">
                <a:spLocks/>
              </p:cNvSpPr>
              <p:nvPr/>
            </p:nvSpPr>
            <p:spPr>
              <a:xfrm>
                <a:off x="938411" y="1024526"/>
                <a:ext cx="5107760" cy="48984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600" dirty="0">
                    <a:ea typeface="ＭＳ Ｐゴシック" panose="020B0600070205080204" pitchFamily="34" charset="-128"/>
                  </a:rPr>
                  <a:t>For purposes of illustration, imagine</a:t>
                </a:r>
              </a:p>
              <a:p>
                <a:endParaRPr lang="en-US" altLang="en-US" sz="1600" dirty="0">
                  <a:ea typeface="ＭＳ Ｐゴシック" panose="020B0600070205080204" pitchFamily="34" charset="-128"/>
                </a:endParaRPr>
              </a:p>
              <a:p>
                <a14:m>
                  <m:oMathPara xmlns:m="http://schemas.openxmlformats.org/officeDocument/2006/math">
                    <m:oMath>
                      <m:eqArr>
                        <m:eqArrPr>
                          <m:ctrlPr>
                            <a:rPr lang="en-US" sz="1600" i="1" dirty="0" smtClean="0">
                              <a:latin typeface="Cambria Math" panose="02040503050406030204" pitchFamily="18" charset="0"/>
                            </a:rPr>
                          </m:ctrlPr>
                        </m:eqArrPr>
                        <m:e>
                          <m:r>
                            <a:rPr lang="en-US" sz="1600" i="1" dirty="0" smtClean="0">
                              <a:latin typeface="Cambria Math" panose="02040503050406030204" pitchFamily="18" charset="0"/>
                            </a:rPr>
                            <m:t> </m:t>
                          </m:r>
                          <m:r>
                            <m:rPr>
                              <m:aln/>
                            </m:rPr>
                            <a:rPr lang="en-US" sz="1600" i="1" dirty="0" smtClean="0">
                              <a:latin typeface="Cambria Math" panose="02040503050406030204" pitchFamily="18" charset="0"/>
                            </a:rPr>
                            <m:t>&amp;</m:t>
                          </m:r>
                          <m:func>
                            <m:funcPr>
                              <m:ctrlPr>
                                <a:rPr lang="en-US" sz="1600" i="1" dirty="0" smtClean="0">
                                  <a:latin typeface="Cambria Math" panose="02040503050406030204" pitchFamily="18" charset="0"/>
                                </a:rPr>
                              </m:ctrlPr>
                            </m:funcPr>
                            <m:fName>
                              <m:r>
                                <m:rPr>
                                  <m:sty m:val="p"/>
                                </m:rPr>
                                <a:rPr lang="en-US" sz="1600" i="1" dirty="0" smtClean="0">
                                  <a:latin typeface="Cambria Math" panose="02040503050406030204" pitchFamily="18" charset="0"/>
                                </a:rPr>
                                <m:t>Pr</m:t>
                              </m:r>
                            </m:fName>
                            <m:e>
                              <m:d>
                                <m:dPr>
                                  <m:begChr m:val="{"/>
                                  <m:endChr m:val="}"/>
                                  <m:ctrlPr>
                                    <a:rPr lang="en-US" sz="1600" i="1" dirty="0" smtClean="0">
                                      <a:latin typeface="Cambria Math" panose="02040503050406030204" pitchFamily="18" charset="0"/>
                                    </a:rPr>
                                  </m:ctrlPr>
                                </m:dPr>
                                <m:e>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1</m:t>
                                      </m:r>
                                    </m:sub>
                                  </m:sSub>
                                </m:e>
                              </m:d>
                            </m:e>
                          </m:func>
                          <m:r>
                            <a:rPr lang="en-US" sz="1600" i="1" dirty="0" smtClean="0">
                              <a:latin typeface="Cambria Math" panose="02040503050406030204" pitchFamily="18" charset="0"/>
                            </a:rPr>
                            <m:t>=</m:t>
                          </m:r>
                          <m:sSup>
                            <m:sSupPr>
                              <m:ctrlPr>
                                <a:rPr lang="en-US" sz="1600" i="1" dirty="0" smtClean="0">
                                  <a:latin typeface="Cambria Math" panose="02040503050406030204" pitchFamily="18" charset="0"/>
                                </a:rPr>
                              </m:ctrlPr>
                            </m:sSupPr>
                            <m:e>
                              <m:r>
                                <a:rPr lang="en-US" sz="1600" i="1" dirty="0" smtClean="0">
                                  <a:latin typeface="Cambria Math" panose="02040503050406030204" pitchFamily="18" charset="0"/>
                                </a:rPr>
                                <m:t>1</m:t>
                              </m:r>
                            </m:e>
                            <m:sup>
                              <m:r>
                                <a:rPr lang="en-US" sz="1600" i="1" dirty="0" smtClean="0">
                                  <a:latin typeface="Cambria Math" panose="02040503050406030204" pitchFamily="18" charset="0"/>
                                </a:rPr>
                                <m:t>−5</m:t>
                              </m:r>
                            </m:sup>
                          </m:sSup>
                        </m:e>
                        <m:e>
                          <m:r>
                            <a:rPr lang="en-US" sz="1600" i="1" dirty="0" smtClean="0">
                              <a:latin typeface="Cambria Math" panose="02040503050406030204" pitchFamily="18" charset="0"/>
                            </a:rPr>
                            <m:t> </m:t>
                          </m:r>
                          <m:r>
                            <m:rPr>
                              <m:aln/>
                            </m:rPr>
                            <a:rPr lang="en-US" sz="1600" i="1" dirty="0" smtClean="0">
                              <a:latin typeface="Cambria Math" panose="02040503050406030204" pitchFamily="18" charset="0"/>
                            </a:rPr>
                            <m:t>&amp;</m:t>
                          </m:r>
                          <m:func>
                            <m:funcPr>
                              <m:ctrlPr>
                                <a:rPr lang="en-US" sz="1600" i="1" dirty="0" smtClean="0">
                                  <a:latin typeface="Cambria Math" panose="02040503050406030204" pitchFamily="18" charset="0"/>
                                </a:rPr>
                              </m:ctrlPr>
                            </m:funcPr>
                            <m:fName>
                              <m:r>
                                <m:rPr>
                                  <m:sty m:val="p"/>
                                </m:rPr>
                                <a:rPr lang="en-US" sz="1600" i="1" dirty="0" smtClean="0">
                                  <a:latin typeface="Cambria Math" panose="02040503050406030204" pitchFamily="18" charset="0"/>
                                </a:rPr>
                                <m:t>Pr</m:t>
                              </m:r>
                            </m:fName>
                            <m:e>
                              <m:d>
                                <m:dPr>
                                  <m:begChr m:val="{"/>
                                  <m:endChr m:val="}"/>
                                  <m:ctrlPr>
                                    <a:rPr lang="en-US" sz="1600" i="1" dirty="0" smtClean="0">
                                      <a:latin typeface="Cambria Math" panose="02040503050406030204" pitchFamily="18" charset="0"/>
                                    </a:rPr>
                                  </m:ctrlPr>
                                </m:dPr>
                                <m:e>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2</m:t>
                                      </m:r>
                                    </m:sub>
                                  </m:sSub>
                                  <m:r>
                                    <a:rPr lang="en-US" sz="1600" i="1" dirty="0" smtClean="0">
                                      <a:latin typeface="Cambria Math" panose="02040503050406030204" pitchFamily="18" charset="0"/>
                                    </a:rPr>
                                    <m:t> | </m:t>
                                  </m:r>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1</m:t>
                                      </m:r>
                                    </m:sub>
                                  </m:sSub>
                                </m:e>
                              </m:d>
                            </m:e>
                          </m:func>
                          <m:r>
                            <a:rPr lang="en-US" sz="1600" i="1" dirty="0" smtClean="0">
                              <a:latin typeface="Cambria Math" panose="02040503050406030204" pitchFamily="18" charset="0"/>
                            </a:rPr>
                            <m:t>=0.5</m:t>
                          </m:r>
                        </m:e>
                        <m:e>
                          <m:r>
                            <a:rPr lang="en-US" sz="1600" i="1" dirty="0" smtClean="0">
                              <a:latin typeface="Cambria Math" panose="02040503050406030204" pitchFamily="18" charset="0"/>
                            </a:rPr>
                            <m:t> </m:t>
                          </m:r>
                          <m:r>
                            <m:rPr>
                              <m:aln/>
                            </m:rPr>
                            <a:rPr lang="en-US" sz="1600" i="1" dirty="0" smtClean="0">
                              <a:latin typeface="Cambria Math" panose="02040503050406030204" pitchFamily="18" charset="0"/>
                            </a:rPr>
                            <m:t>&amp;</m:t>
                          </m:r>
                          <m:func>
                            <m:funcPr>
                              <m:ctrlPr>
                                <a:rPr lang="en-US" sz="1600" i="1" dirty="0" smtClean="0">
                                  <a:latin typeface="Cambria Math" panose="02040503050406030204" pitchFamily="18" charset="0"/>
                                </a:rPr>
                              </m:ctrlPr>
                            </m:funcPr>
                            <m:fName>
                              <m:r>
                                <m:rPr>
                                  <m:sty m:val="p"/>
                                </m:rPr>
                                <a:rPr lang="en-US" sz="1600" i="1" dirty="0" smtClean="0">
                                  <a:latin typeface="Cambria Math" panose="02040503050406030204" pitchFamily="18" charset="0"/>
                                </a:rPr>
                                <m:t>Pr</m:t>
                              </m:r>
                            </m:fName>
                            <m:e>
                              <m:d>
                                <m:dPr>
                                  <m:begChr m:val="{"/>
                                  <m:endChr m:val="}"/>
                                  <m:ctrlPr>
                                    <a:rPr lang="en-US" sz="1600" i="1" dirty="0" smtClean="0">
                                      <a:latin typeface="Cambria Math" panose="02040503050406030204" pitchFamily="18" charset="0"/>
                                    </a:rPr>
                                  </m:ctrlPr>
                                </m:dPr>
                                <m:e>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3</m:t>
                                      </m:r>
                                    </m:sub>
                                  </m:sSub>
                                </m:e>
                              </m:d>
                            </m:e>
                          </m:func>
                          <m:r>
                            <a:rPr lang="en-US" sz="1600" i="1" dirty="0" smtClean="0">
                              <a:latin typeface="Cambria Math" panose="02040503050406030204" pitchFamily="18" charset="0"/>
                            </a:rPr>
                            <m:t>=</m:t>
                          </m:r>
                          <m:sSup>
                            <m:sSupPr>
                              <m:ctrlPr>
                                <a:rPr lang="en-US" sz="1600" i="1" dirty="0" smtClean="0">
                                  <a:latin typeface="Cambria Math" panose="02040503050406030204" pitchFamily="18" charset="0"/>
                                </a:rPr>
                              </m:ctrlPr>
                            </m:sSupPr>
                            <m:e>
                              <m:r>
                                <a:rPr lang="en-US" sz="1600" i="1" dirty="0" smtClean="0">
                                  <a:latin typeface="Cambria Math" panose="02040503050406030204" pitchFamily="18" charset="0"/>
                                </a:rPr>
                                <m:t>1</m:t>
                              </m:r>
                            </m:e>
                            <m:sup>
                              <m:r>
                                <a:rPr lang="en-US" sz="1600" i="1" dirty="0" smtClean="0">
                                  <a:latin typeface="Cambria Math" panose="02040503050406030204" pitchFamily="18" charset="0"/>
                                </a:rPr>
                                <m:t>−3</m:t>
                              </m:r>
                            </m:sup>
                          </m:sSup>
                        </m:e>
                        <m:e>
                          <m:r>
                            <a:rPr lang="en-US" sz="1600" i="1" dirty="0" smtClean="0">
                              <a:latin typeface="Cambria Math" panose="02040503050406030204" pitchFamily="18" charset="0"/>
                            </a:rPr>
                            <m:t> </m:t>
                          </m:r>
                          <m:r>
                            <m:rPr>
                              <m:aln/>
                            </m:rPr>
                            <a:rPr lang="en-US" sz="1600" i="1" dirty="0" smtClean="0">
                              <a:latin typeface="Cambria Math" panose="02040503050406030204" pitchFamily="18" charset="0"/>
                            </a:rPr>
                            <m:t>&amp;</m:t>
                          </m:r>
                          <m:func>
                            <m:funcPr>
                              <m:ctrlPr>
                                <a:rPr lang="en-US" sz="1600" i="1" dirty="0" smtClean="0">
                                  <a:latin typeface="Cambria Math" panose="02040503050406030204" pitchFamily="18" charset="0"/>
                                </a:rPr>
                              </m:ctrlPr>
                            </m:funcPr>
                            <m:fName>
                              <m:r>
                                <m:rPr>
                                  <m:sty m:val="p"/>
                                </m:rPr>
                                <a:rPr lang="en-US" sz="1600" i="1" dirty="0" smtClean="0">
                                  <a:latin typeface="Cambria Math" panose="02040503050406030204" pitchFamily="18" charset="0"/>
                                </a:rPr>
                                <m:t>Pr</m:t>
                              </m:r>
                            </m:fName>
                            <m:e>
                              <m:d>
                                <m:dPr>
                                  <m:begChr m:val="{"/>
                                  <m:endChr m:val="}"/>
                                  <m:ctrlPr>
                                    <a:rPr lang="en-US" sz="1600" i="1" dirty="0" smtClean="0">
                                      <a:latin typeface="Cambria Math" panose="02040503050406030204" pitchFamily="18" charset="0"/>
                                    </a:rPr>
                                  </m:ctrlPr>
                                </m:dPr>
                                <m:e>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4</m:t>
                                      </m:r>
                                    </m:sub>
                                  </m:sSub>
                                  <m:r>
                                    <a:rPr lang="en-US" sz="1600" i="1" dirty="0" smtClean="0">
                                      <a:latin typeface="Cambria Math" panose="02040503050406030204" pitchFamily="18" charset="0"/>
                                    </a:rPr>
                                    <m:t> | </m:t>
                                  </m:r>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3</m:t>
                                      </m:r>
                                    </m:sub>
                                  </m:sSub>
                                </m:e>
                              </m:d>
                            </m:e>
                          </m:func>
                          <m:r>
                            <a:rPr lang="en-US" sz="1600" i="1" dirty="0" smtClean="0">
                              <a:latin typeface="Cambria Math" panose="02040503050406030204" pitchFamily="18" charset="0"/>
                            </a:rPr>
                            <m:t>=0.2</m:t>
                          </m:r>
                        </m:e>
                        <m:e>
                          <m:r>
                            <a:rPr lang="en-US" sz="1600" i="1" dirty="0" smtClean="0">
                              <a:latin typeface="Cambria Math" panose="02040503050406030204" pitchFamily="18" charset="0"/>
                            </a:rPr>
                            <m:t> </m:t>
                          </m:r>
                          <m:r>
                            <m:rPr>
                              <m:aln/>
                            </m:rPr>
                            <a:rPr lang="en-US" sz="1600" i="1" dirty="0" smtClean="0">
                              <a:latin typeface="Cambria Math" panose="02040503050406030204" pitchFamily="18" charset="0"/>
                            </a:rPr>
                            <m:t>&amp;</m:t>
                          </m:r>
                          <m:func>
                            <m:funcPr>
                              <m:ctrlPr>
                                <a:rPr lang="en-US" sz="1600" i="1" dirty="0" smtClean="0">
                                  <a:latin typeface="Cambria Math" panose="02040503050406030204" pitchFamily="18" charset="0"/>
                                </a:rPr>
                              </m:ctrlPr>
                            </m:funcPr>
                            <m:fName>
                              <m:r>
                                <m:rPr>
                                  <m:sty m:val="p"/>
                                </m:rPr>
                                <a:rPr lang="en-US" sz="1600" i="1" dirty="0" smtClean="0">
                                  <a:latin typeface="Cambria Math" panose="02040503050406030204" pitchFamily="18" charset="0"/>
                                </a:rPr>
                                <m:t>Pr</m:t>
                              </m:r>
                            </m:fName>
                            <m:e>
                              <m:d>
                                <m:dPr>
                                  <m:begChr m:val="{"/>
                                  <m:endChr m:val="}"/>
                                  <m:ctrlPr>
                                    <a:rPr lang="en-US" sz="1600" i="1" dirty="0" smtClean="0">
                                      <a:latin typeface="Cambria Math" panose="02040503050406030204" pitchFamily="18" charset="0"/>
                                    </a:rPr>
                                  </m:ctrlPr>
                                </m:dPr>
                                <m:e>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5</m:t>
                                      </m:r>
                                    </m:sub>
                                  </m:sSub>
                                </m:e>
                              </m:d>
                            </m:e>
                          </m:func>
                          <m:r>
                            <a:rPr lang="en-US" sz="1600" i="1" dirty="0" smtClean="0">
                              <a:latin typeface="Cambria Math" panose="02040503050406030204" pitchFamily="18" charset="0"/>
                            </a:rPr>
                            <m:t>=</m:t>
                          </m:r>
                          <m:sSup>
                            <m:sSupPr>
                              <m:ctrlPr>
                                <a:rPr lang="en-US" sz="1600" i="1" dirty="0" smtClean="0">
                                  <a:latin typeface="Cambria Math" panose="02040503050406030204" pitchFamily="18" charset="0"/>
                                </a:rPr>
                              </m:ctrlPr>
                            </m:sSupPr>
                            <m:e>
                              <m:r>
                                <a:rPr lang="en-US" sz="1600" i="1" dirty="0" smtClean="0">
                                  <a:latin typeface="Cambria Math" panose="02040503050406030204" pitchFamily="18" charset="0"/>
                                </a:rPr>
                                <m:t>1</m:t>
                              </m:r>
                            </m:e>
                            <m:sup>
                              <m:r>
                                <a:rPr lang="en-US" sz="1600" i="1" dirty="0" smtClean="0">
                                  <a:latin typeface="Cambria Math" panose="02040503050406030204" pitchFamily="18" charset="0"/>
                                </a:rPr>
                                <m:t>−</m:t>
                              </m:r>
                              <m:r>
                                <a:rPr lang="en-US" sz="1600" b="0" i="1" dirty="0" smtClean="0">
                                  <a:latin typeface="Cambria Math" panose="02040503050406030204" pitchFamily="18" charset="0"/>
                                </a:rPr>
                                <m:t>4</m:t>
                              </m:r>
                            </m:sup>
                          </m:sSup>
                        </m:e>
                        <m:e>
                          <m:r>
                            <a:rPr lang="en-US" sz="1600" i="1" dirty="0" smtClean="0">
                              <a:latin typeface="Cambria Math" panose="02040503050406030204" pitchFamily="18" charset="0"/>
                            </a:rPr>
                            <m:t> </m:t>
                          </m:r>
                          <m:r>
                            <m:rPr>
                              <m:aln/>
                            </m:rPr>
                            <a:rPr lang="en-US" sz="1600" i="1" dirty="0" smtClean="0">
                              <a:latin typeface="Cambria Math" panose="02040503050406030204" pitchFamily="18" charset="0"/>
                            </a:rPr>
                            <m:t>&amp;</m:t>
                          </m:r>
                          <m:func>
                            <m:funcPr>
                              <m:ctrlPr>
                                <a:rPr lang="en-US" sz="1600" i="1" dirty="0" smtClean="0">
                                  <a:latin typeface="Cambria Math" panose="02040503050406030204" pitchFamily="18" charset="0"/>
                                </a:rPr>
                              </m:ctrlPr>
                            </m:funcPr>
                            <m:fName>
                              <m:r>
                                <m:rPr>
                                  <m:sty m:val="p"/>
                                </m:rPr>
                                <a:rPr lang="en-US" sz="1600" i="1" dirty="0" smtClean="0">
                                  <a:latin typeface="Cambria Math" panose="02040503050406030204" pitchFamily="18" charset="0"/>
                                </a:rPr>
                                <m:t>Pr</m:t>
                              </m:r>
                            </m:fName>
                            <m:e>
                              <m:d>
                                <m:dPr>
                                  <m:begChr m:val="{"/>
                                  <m:endChr m:val="}"/>
                                  <m:ctrlPr>
                                    <a:rPr lang="en-US" sz="1600" i="1" dirty="0" smtClean="0">
                                      <a:latin typeface="Cambria Math" panose="02040503050406030204" pitchFamily="18" charset="0"/>
                                    </a:rPr>
                                  </m:ctrlPr>
                                </m:dPr>
                                <m:e>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5</m:t>
                                      </m:r>
                                    </m:sub>
                                  </m:sSub>
                                  <m:r>
                                    <a:rPr lang="en-US" sz="1600" i="1" dirty="0" smtClean="0">
                                      <a:latin typeface="Cambria Math" panose="02040503050406030204" pitchFamily="18" charset="0"/>
                                    </a:rPr>
                                    <m:t> | </m:t>
                                  </m:r>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𝐸</m:t>
                                      </m:r>
                                    </m:e>
                                    <m:sub>
                                      <m:r>
                                        <a:rPr lang="en-US" sz="1600" i="1" dirty="0" smtClean="0">
                                          <a:latin typeface="Cambria Math" panose="02040503050406030204" pitchFamily="18" charset="0"/>
                                        </a:rPr>
                                        <m:t>6</m:t>
                                      </m:r>
                                    </m:sub>
                                  </m:sSub>
                                </m:e>
                              </m:d>
                            </m:e>
                          </m:func>
                          <m:r>
                            <a:rPr lang="en-US" sz="1600" i="1" dirty="0" smtClean="0">
                              <a:latin typeface="Cambria Math" panose="02040503050406030204" pitchFamily="18" charset="0"/>
                            </a:rPr>
                            <m:t>=0.25</m:t>
                          </m:r>
                        </m:e>
                      </m:eqArr>
                    </m:oMath>
                  </m:oMathPara>
                </a14:m>
                <a:endParaRPr lang="en-US" sz="1600" dirty="0"/>
              </a:p>
              <a:p>
                <a:r>
                  <a:rPr lang="en-US" sz="1600" dirty="0"/>
                  <a:t>Note conditionals</a:t>
                </a:r>
              </a:p>
              <a:p>
                <a:endParaRPr lang="en-US" sz="1600" dirty="0"/>
              </a:p>
              <a:p>
                <a14:m>
                  <m:oMathPara xmlns:m="http://schemas.openxmlformats.org/officeDocument/2006/math">
                    <m:oMath>
                      <m:eqArr>
                        <m:eqArrPr>
                          <m:ctrlPr>
                            <a:rPr lang="en-US" sz="1600" i="1" dirty="0" smtClean="0">
                              <a:latin typeface="Cambria Math" panose="02040503050406030204" pitchFamily="18" charset="0"/>
                            </a:rPr>
                          </m:ctrlPr>
                        </m:eqArrPr>
                        <m:e>
                          <m:r>
                            <a:rPr lang="en-US" sz="1600" i="0" dirty="0">
                              <a:latin typeface="Cambria Math" panose="02040503050406030204" pitchFamily="18" charset="0"/>
                            </a:rPr>
                            <m:t> </m:t>
                          </m:r>
                          <m:r>
                            <m:rPr>
                              <m:aln/>
                            </m:rPr>
                            <a:rPr lang="en-US" sz="1600" i="0" dirty="0">
                              <a:latin typeface="Cambria Math" panose="02040503050406030204" pitchFamily="18" charset="0"/>
                            </a:rPr>
                            <m:t>&amp;</m:t>
                          </m:r>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𝐺</m:t>
                                      </m:r>
                                    </m:e>
                                    <m:sub>
                                      <m:r>
                                        <a:rPr lang="en-US" sz="1600" i="0" dirty="0">
                                          <a:latin typeface="Cambria Math" panose="02040503050406030204" pitchFamily="18" charset="0"/>
                                        </a:rPr>
                                        <m:t>2</m:t>
                                      </m:r>
                                    </m:sub>
                                  </m:sSub>
                                  <m:r>
                                    <a:rPr lang="en-US" sz="1600" i="0" dirty="0">
                                      <a:latin typeface="Cambria Math" panose="02040503050406030204" pitchFamily="18" charset="0"/>
                                    </a:rPr>
                                    <m:t>=1</m:t>
                                  </m:r>
                                </m:e>
                              </m:d>
                            </m:e>
                          </m:func>
                          <m:r>
                            <a:rPr lang="en-US" sz="1600" i="0" dirty="0">
                              <a:latin typeface="Cambria Math" panose="02040503050406030204" pitchFamily="18" charset="0"/>
                            </a:rPr>
                            <m:t>=</m:t>
                          </m:r>
                          <m:r>
                            <a:rPr lang="en-US" sz="1600" i="1" dirty="0">
                              <a:latin typeface="Cambria Math" panose="02040503050406030204" pitchFamily="18" charset="0"/>
                            </a:rPr>
                            <m:t>𝑃𝑟</m:t>
                          </m:r>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1</m:t>
                                  </m:r>
                                </m:sub>
                              </m:sSub>
                            </m:e>
                          </m:d>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2</m:t>
                                      </m:r>
                                    </m:sub>
                                  </m:sSub>
                                  <m:r>
                                    <a:rPr lang="en-US" sz="1600" i="0" dirty="0">
                                      <a:latin typeface="Cambria Math" panose="02040503050406030204" pitchFamily="18" charset="0"/>
                                    </a:rPr>
                                    <m:t> | </m:t>
                                  </m:r>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1</m:t>
                                      </m:r>
                                    </m:sub>
                                  </m:sSub>
                                </m:e>
                              </m:d>
                            </m:e>
                          </m:func>
                        </m:e>
                        <m:e>
                          <m:r>
                            <a:rPr lang="en-US" sz="1600" i="0" dirty="0">
                              <a:latin typeface="Cambria Math" panose="02040503050406030204" pitchFamily="18" charset="0"/>
                            </a:rPr>
                            <m:t> </m:t>
                          </m:r>
                          <m:r>
                            <m:rPr>
                              <m:aln/>
                            </m:rPr>
                            <a:rPr lang="en-US" sz="1600" i="0" dirty="0">
                              <a:latin typeface="Cambria Math" panose="02040503050406030204" pitchFamily="18" charset="0"/>
                            </a:rPr>
                            <m:t>&amp;</m:t>
                          </m:r>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𝐺</m:t>
                                      </m:r>
                                    </m:e>
                                    <m:sub>
                                      <m:r>
                                        <a:rPr lang="en-US" sz="1600" i="0" dirty="0">
                                          <a:latin typeface="Cambria Math" panose="02040503050406030204" pitchFamily="18" charset="0"/>
                                        </a:rPr>
                                        <m:t>3</m:t>
                                      </m:r>
                                    </m:sub>
                                  </m:sSub>
                                  <m:r>
                                    <a:rPr lang="en-US" sz="1600" i="0" dirty="0">
                                      <a:latin typeface="Cambria Math" panose="02040503050406030204" pitchFamily="18" charset="0"/>
                                    </a:rPr>
                                    <m:t>=1</m:t>
                                  </m:r>
                                </m:e>
                              </m:d>
                            </m:e>
                          </m:func>
                          <m:r>
                            <a:rPr lang="en-US" sz="1600" i="0" dirty="0">
                              <a:latin typeface="Cambria Math" panose="02040503050406030204" pitchFamily="18" charset="0"/>
                            </a:rPr>
                            <m:t>=</m:t>
                          </m:r>
                          <m:r>
                            <a:rPr lang="en-US" sz="1600" i="1" dirty="0">
                              <a:latin typeface="Cambria Math" panose="02040503050406030204" pitchFamily="18" charset="0"/>
                            </a:rPr>
                            <m:t>𝑃𝑟</m:t>
                          </m:r>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3</m:t>
                                  </m:r>
                                </m:sub>
                              </m:sSub>
                            </m:e>
                          </m:d>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4</m:t>
                                      </m:r>
                                    </m:sub>
                                  </m:sSub>
                                  <m:r>
                                    <a:rPr lang="en-US" sz="1600" i="0" dirty="0">
                                      <a:latin typeface="Cambria Math" panose="02040503050406030204" pitchFamily="18" charset="0"/>
                                    </a:rPr>
                                    <m:t> | </m:t>
                                  </m:r>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3</m:t>
                                      </m:r>
                                    </m:sub>
                                  </m:sSub>
                                </m:e>
                              </m:d>
                            </m:e>
                          </m:func>
                        </m:e>
                        <m:e>
                          <m:r>
                            <a:rPr lang="en-US" sz="1600" i="0" dirty="0">
                              <a:latin typeface="Cambria Math" panose="02040503050406030204" pitchFamily="18" charset="0"/>
                            </a:rPr>
                            <m:t> </m:t>
                          </m:r>
                          <m:r>
                            <m:rPr>
                              <m:aln/>
                            </m:rPr>
                            <a:rPr lang="en-US" sz="1600" i="0" dirty="0">
                              <a:latin typeface="Cambria Math" panose="02040503050406030204" pitchFamily="18" charset="0"/>
                            </a:rPr>
                            <m:t>&amp;</m:t>
                          </m:r>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𝐺</m:t>
                                      </m:r>
                                    </m:e>
                                    <m:sub>
                                      <m:r>
                                        <a:rPr lang="en-US" sz="1600" i="0" dirty="0">
                                          <a:latin typeface="Cambria Math" panose="02040503050406030204" pitchFamily="18" charset="0"/>
                                        </a:rPr>
                                        <m:t>4</m:t>
                                      </m:r>
                                    </m:sub>
                                  </m:sSub>
                                  <m:r>
                                    <a:rPr lang="en-US" sz="1600" i="0" dirty="0">
                                      <a:latin typeface="Cambria Math" panose="02040503050406030204" pitchFamily="18" charset="0"/>
                                    </a:rPr>
                                    <m:t>=1</m:t>
                                  </m:r>
                                </m:e>
                              </m:d>
                            </m:e>
                          </m:func>
                          <m:r>
                            <a:rPr lang="en-US" sz="1600" i="0" dirty="0">
                              <a:latin typeface="Cambria Math" panose="02040503050406030204" pitchFamily="18" charset="0"/>
                            </a:rPr>
                            <m:t>=</m:t>
                          </m:r>
                          <m:r>
                            <a:rPr lang="en-US" sz="1600" i="1" dirty="0">
                              <a:latin typeface="Cambria Math" panose="02040503050406030204" pitchFamily="18" charset="0"/>
                            </a:rPr>
                            <m:t>𝑃𝑟</m:t>
                          </m:r>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5</m:t>
                                  </m:r>
                                </m:sub>
                              </m:sSub>
                            </m:e>
                          </m:d>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5</m:t>
                                      </m:r>
                                    </m:sub>
                                  </m:sSub>
                                  <m:r>
                                    <a:rPr lang="en-US" sz="1600" i="0" dirty="0">
                                      <a:latin typeface="Cambria Math" panose="02040503050406030204" pitchFamily="18" charset="0"/>
                                    </a:rPr>
                                    <m:t> | </m:t>
                                  </m:r>
                                  <m:sSub>
                                    <m:sSubPr>
                                      <m:ctrlPr>
                                        <a:rPr lang="en-US" sz="1600" i="1" dirty="0">
                                          <a:latin typeface="Cambria Math" panose="02040503050406030204" pitchFamily="18" charset="0"/>
                                        </a:rPr>
                                      </m:ctrlPr>
                                    </m:sSubPr>
                                    <m:e>
                                      <m:r>
                                        <a:rPr lang="en-US" sz="1600" i="1" dirty="0">
                                          <a:latin typeface="Cambria Math" panose="02040503050406030204" pitchFamily="18" charset="0"/>
                                        </a:rPr>
                                        <m:t>𝐸</m:t>
                                      </m:r>
                                    </m:e>
                                    <m:sub>
                                      <m:r>
                                        <a:rPr lang="en-US" sz="1600" i="0" dirty="0">
                                          <a:latin typeface="Cambria Math" panose="02040503050406030204" pitchFamily="18" charset="0"/>
                                        </a:rPr>
                                        <m:t>6</m:t>
                                      </m:r>
                                    </m:sub>
                                  </m:sSub>
                                </m:e>
                              </m:d>
                            </m:e>
                          </m:func>
                        </m:e>
                      </m:eqArr>
                    </m:oMath>
                  </m:oMathPara>
                </a14:m>
                <a:endParaRPr lang="en-US" sz="1600" dirty="0"/>
              </a:p>
              <a:p>
                <a:r>
                  <a:rPr lang="en-US" sz="1600" dirty="0"/>
                  <a:t>So that </a:t>
                </a:r>
              </a:p>
              <a:p>
                <a14:m>
                  <m:oMathPara xmlns:m="http://schemas.openxmlformats.org/officeDocument/2006/math">
                    <m:oMath>
                      <m:eqArr>
                        <m:eqArrPr>
                          <m:ctrlPr>
                            <a:rPr lang="en-US" sz="1600" i="1" dirty="0" smtClean="0">
                              <a:latin typeface="Cambria Math" panose="02040503050406030204" pitchFamily="18" charset="0"/>
                            </a:rPr>
                          </m:ctrlPr>
                        </m:eqArrPr>
                        <m:e>
                          <m:r>
                            <a:rPr lang="en-US" sz="1600" i="0" dirty="0">
                              <a:latin typeface="Cambria Math" panose="02040503050406030204" pitchFamily="18" charset="0"/>
                            </a:rPr>
                            <m:t> </m:t>
                          </m:r>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𝐺</m:t>
                                      </m:r>
                                    </m:e>
                                    <m:sub>
                                      <m:r>
                                        <a:rPr lang="en-US" sz="1600" i="0" dirty="0">
                                          <a:latin typeface="Cambria Math" panose="02040503050406030204" pitchFamily="18" charset="0"/>
                                        </a:rPr>
                                        <m:t>1</m:t>
                                      </m:r>
                                    </m:sub>
                                  </m:sSub>
                                  <m:r>
                                    <a:rPr lang="en-US" sz="1600" i="0" dirty="0">
                                      <a:latin typeface="Cambria Math" panose="02040503050406030204" pitchFamily="18" charset="0"/>
                                    </a:rPr>
                                    <m:t>=1</m:t>
                                  </m:r>
                                </m:e>
                              </m:d>
                            </m:e>
                          </m:func>
                          <m:r>
                            <m:rPr>
                              <m:aln/>
                            </m:rPr>
                            <a:rPr lang="en-US" sz="1600" i="0" dirty="0">
                              <a:latin typeface="Cambria Math" panose="02040503050406030204" pitchFamily="18" charset="0"/>
                            </a:rPr>
                            <m:t>&amp;</m:t>
                          </m:r>
                          <m:r>
                            <a:rPr lang="en-US" sz="1600" i="0" dirty="0">
                              <a:latin typeface="Cambria Math" panose="02040503050406030204" pitchFamily="18" charset="0"/>
                            </a:rPr>
                            <m:t>=1−</m:t>
                          </m:r>
                          <m:nary>
                            <m:naryPr>
                              <m:chr m:val="∏"/>
                              <m:limLoc m:val="undOvr"/>
                              <m:ctrlPr>
                                <a:rPr lang="en-US" sz="1600" i="1" dirty="0">
                                  <a:latin typeface="Cambria Math" panose="02040503050406030204" pitchFamily="18" charset="0"/>
                                </a:rPr>
                              </m:ctrlPr>
                            </m:naryPr>
                            <m:sub>
                              <m:r>
                                <a:rPr lang="en-US" sz="1600" i="1" dirty="0">
                                  <a:latin typeface="Cambria Math" panose="02040503050406030204" pitchFamily="18" charset="0"/>
                                </a:rPr>
                                <m:t>𝑖</m:t>
                              </m:r>
                              <m:r>
                                <a:rPr lang="en-US" sz="1600" i="0" dirty="0">
                                  <a:latin typeface="Cambria Math" panose="02040503050406030204" pitchFamily="18" charset="0"/>
                                </a:rPr>
                                <m:t>=2</m:t>
                              </m:r>
                            </m:sub>
                            <m:sup>
                              <m:r>
                                <a:rPr lang="en-US" sz="1600" i="0" dirty="0">
                                  <a:latin typeface="Cambria Math" panose="02040503050406030204" pitchFamily="18" charset="0"/>
                                </a:rPr>
                                <m:t>4</m:t>
                              </m:r>
                            </m:sup>
                            <m:e>
                              <m:d>
                                <m:dPr>
                                  <m:ctrlPr>
                                    <a:rPr lang="en-US" sz="1600" i="0" dirty="0">
                                      <a:latin typeface="Cambria Math" panose="02040503050406030204" pitchFamily="18" charset="0"/>
                                    </a:rPr>
                                  </m:ctrlPr>
                                </m:dPr>
                                <m:e>
                                  <m:r>
                                    <a:rPr lang="en-US" sz="1600" i="0" dirty="0">
                                      <a:latin typeface="Cambria Math" panose="02040503050406030204" pitchFamily="18" charset="0"/>
                                    </a:rPr>
                                    <m:t>1−</m:t>
                                  </m:r>
                                  <m:func>
                                    <m:funcPr>
                                      <m:ctrlPr>
                                        <a:rPr lang="en-US" sz="1600" i="0" dirty="0">
                                          <a:latin typeface="Cambria Math" panose="02040503050406030204" pitchFamily="18" charset="0"/>
                                        </a:rPr>
                                      </m:ctrlPr>
                                    </m:funcPr>
                                    <m:fName>
                                      <m:r>
                                        <m:rPr>
                                          <m:sty m:val="p"/>
                                        </m:rPr>
                                        <a:rPr lang="en-US" sz="1600" i="0" dirty="0">
                                          <a:latin typeface="Cambria Math" panose="02040503050406030204" pitchFamily="18" charset="0"/>
                                        </a:rPr>
                                        <m:t>Pr</m:t>
                                      </m:r>
                                    </m:fName>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i="1" dirty="0">
                                                  <a:latin typeface="Cambria Math" panose="02040503050406030204" pitchFamily="18" charset="0"/>
                                                </a:rPr>
                                                <m:t>𝐺</m:t>
                                              </m:r>
                                            </m:e>
                                            <m:sub>
                                              <m:r>
                                                <a:rPr lang="en-US" sz="1600" i="1" dirty="0">
                                                  <a:latin typeface="Cambria Math" panose="02040503050406030204" pitchFamily="18" charset="0"/>
                                                </a:rPr>
                                                <m:t>𝑖</m:t>
                                              </m:r>
                                            </m:sub>
                                          </m:sSub>
                                          <m:r>
                                            <a:rPr lang="en-US" sz="1600" i="0" dirty="0">
                                              <a:latin typeface="Cambria Math" panose="02040503050406030204" pitchFamily="18" charset="0"/>
                                            </a:rPr>
                                            <m:t>=1</m:t>
                                          </m:r>
                                        </m:e>
                                      </m:d>
                                    </m:e>
                                  </m:func>
                                </m:e>
                              </m:d>
                            </m:e>
                          </m:nary>
                        </m:e>
                        <m:e>
                          <m:r>
                            <a:rPr lang="en-US" sz="1600" i="0" dirty="0">
                              <a:latin typeface="Cambria Math" panose="02040503050406030204" pitchFamily="18" charset="0"/>
                            </a:rPr>
                            <m:t> </m:t>
                          </m:r>
                          <m:r>
                            <m:rPr>
                              <m:aln/>
                            </m:rPr>
                            <a:rPr lang="en-US" sz="1600" i="0" dirty="0">
                              <a:latin typeface="Cambria Math" panose="02040503050406030204" pitchFamily="18" charset="0"/>
                            </a:rPr>
                            <m:t>&amp;</m:t>
                          </m:r>
                          <m:r>
                            <a:rPr lang="en-US" sz="1600" i="0" dirty="0">
                              <a:latin typeface="Cambria Math" panose="02040503050406030204" pitchFamily="18" charset="0"/>
                            </a:rPr>
                            <m:t>≈0.0</m:t>
                          </m:r>
                          <m:r>
                            <a:rPr lang="en-US" sz="1600" b="0" i="1" dirty="0" smtClean="0">
                              <a:latin typeface="Cambria Math" panose="02040503050406030204" pitchFamily="18" charset="0"/>
                            </a:rPr>
                            <m:t>0022999</m:t>
                          </m:r>
                        </m:e>
                      </m:eqArr>
                    </m:oMath>
                  </m:oMathPara>
                </a14:m>
                <a:endParaRPr lang="en-US" sz="1600" dirty="0"/>
              </a:p>
            </p:txBody>
          </p:sp>
        </mc:Choice>
        <mc:Fallback>
          <p:sp>
            <p:nvSpPr>
              <p:cNvPr id="98" name="Text Placeholder 2">
                <a:extLst>
                  <a:ext uri="{FF2B5EF4-FFF2-40B4-BE49-F238E27FC236}">
                    <a16:creationId xmlns:a16="http://schemas.microsoft.com/office/drawing/2014/main" id="{FFCD840B-5DA0-4549-B75B-39CEABE961B7}"/>
                  </a:ext>
                </a:extLst>
              </p:cNvPr>
              <p:cNvSpPr txBox="1">
                <a:spLocks noRot="1" noChangeAspect="1" noMove="1" noResize="1" noEditPoints="1" noAdjustHandles="1" noChangeArrowheads="1" noChangeShapeType="1" noTextEdit="1"/>
              </p:cNvSpPr>
              <p:nvPr/>
            </p:nvSpPr>
            <p:spPr>
              <a:xfrm>
                <a:off x="938411" y="1024526"/>
                <a:ext cx="5107760" cy="4898439"/>
              </a:xfrm>
              <a:prstGeom prst="rect">
                <a:avLst/>
              </a:prstGeom>
              <a:blipFill>
                <a:blip r:embed="rId2"/>
                <a:stretch>
                  <a:fillRect l="-495" t="-775" b="-14729"/>
                </a:stretch>
              </a:blipFill>
            </p:spPr>
            <p:txBody>
              <a:bodyPr/>
              <a:lstStyle/>
              <a:p>
                <a:r>
                  <a:rPr lang="en-US">
                    <a:noFill/>
                  </a:rPr>
                  <a:t> </a:t>
                </a:r>
              </a:p>
            </p:txBody>
          </p:sp>
        </mc:Fallback>
      </mc:AlternateContent>
      <p:grpSp>
        <p:nvGrpSpPr>
          <p:cNvPr id="92" name="Group 91" descr="image of fault tree used in running example&#10;">
            <a:extLst>
              <a:ext uri="{FF2B5EF4-FFF2-40B4-BE49-F238E27FC236}">
                <a16:creationId xmlns:a16="http://schemas.microsoft.com/office/drawing/2014/main" id="{C5EC42C8-BAF9-437E-B90A-759484B660BC}"/>
              </a:ext>
            </a:extLst>
          </p:cNvPr>
          <p:cNvGrpSpPr/>
          <p:nvPr/>
        </p:nvGrpSpPr>
        <p:grpSpPr>
          <a:xfrm>
            <a:off x="7235974" y="987941"/>
            <a:ext cx="3403186" cy="1596268"/>
            <a:chOff x="7235974" y="987941"/>
            <a:chExt cx="3403186" cy="1596268"/>
          </a:xfrm>
        </p:grpSpPr>
        <p:grpSp>
          <p:nvGrpSpPr>
            <p:cNvPr id="3" name="Group 2">
              <a:extLst>
                <a:ext uri="{FF2B5EF4-FFF2-40B4-BE49-F238E27FC236}">
                  <a16:creationId xmlns:a16="http://schemas.microsoft.com/office/drawing/2014/main" id="{5DA1852F-4794-1BF7-8210-0F75F5642EF8}"/>
                </a:ext>
              </a:extLst>
            </p:cNvPr>
            <p:cNvGrpSpPr/>
            <p:nvPr/>
          </p:nvGrpSpPr>
          <p:grpSpPr>
            <a:xfrm>
              <a:off x="7235974" y="1086143"/>
              <a:ext cx="3403186" cy="1498066"/>
              <a:chOff x="7235974" y="1086143"/>
              <a:chExt cx="3403186" cy="1498066"/>
            </a:xfrm>
          </p:grpSpPr>
          <p:grpSp>
            <p:nvGrpSpPr>
              <p:cNvPr id="6" name="Group 5">
                <a:extLst>
                  <a:ext uri="{FF2B5EF4-FFF2-40B4-BE49-F238E27FC236}">
                    <a16:creationId xmlns:a16="http://schemas.microsoft.com/office/drawing/2014/main" id="{E5BC0B8C-F095-BCD1-FCBD-993149AC5963}"/>
                  </a:ext>
                </a:extLst>
              </p:cNvPr>
              <p:cNvGrpSpPr/>
              <p:nvPr/>
            </p:nvGrpSpPr>
            <p:grpSpPr>
              <a:xfrm>
                <a:off x="8712717" y="1261778"/>
                <a:ext cx="507265" cy="429173"/>
                <a:chOff x="5819180" y="2235199"/>
                <a:chExt cx="342017" cy="342231"/>
              </a:xfrm>
            </p:grpSpPr>
            <p:pic>
              <p:nvPicPr>
                <p:cNvPr id="89" name="Picture 88">
                  <a:extLst>
                    <a:ext uri="{FF2B5EF4-FFF2-40B4-BE49-F238E27FC236}">
                      <a16:creationId xmlns:a16="http://schemas.microsoft.com/office/drawing/2014/main" id="{83DE9CFD-6BB2-7931-5BCF-7C0C4897C901}"/>
                    </a:ext>
                  </a:extLst>
                </p:cNvPr>
                <p:cNvPicPr>
                  <a:picLocks noChangeAspect="1"/>
                </p:cNvPicPr>
                <p:nvPr/>
              </p:nvPicPr>
              <p:blipFill>
                <a:blip r:embed="rId3"/>
                <a:stretch>
                  <a:fillRect/>
                </a:stretch>
              </p:blipFill>
              <p:spPr>
                <a:xfrm>
                  <a:off x="5819180" y="2235199"/>
                  <a:ext cx="342017" cy="284014"/>
                </a:xfrm>
                <a:prstGeom prst="rect">
                  <a:avLst/>
                </a:prstGeom>
              </p:spPr>
            </p:pic>
            <p:pic>
              <p:nvPicPr>
                <p:cNvPr id="90" name="Picture 89">
                  <a:extLst>
                    <a:ext uri="{FF2B5EF4-FFF2-40B4-BE49-F238E27FC236}">
                      <a16:creationId xmlns:a16="http://schemas.microsoft.com/office/drawing/2014/main" id="{DD6BC909-2230-F92B-A2A6-7F94453511D9}"/>
                    </a:ext>
                  </a:extLst>
                </p:cNvPr>
                <p:cNvPicPr>
                  <a:picLocks noChangeAspect="1"/>
                </p:cNvPicPr>
                <p:nvPr/>
              </p:nvPicPr>
              <p:blipFill>
                <a:blip r:embed="rId4"/>
                <a:stretch>
                  <a:fillRect/>
                </a:stretch>
              </p:blipFill>
              <p:spPr>
                <a:xfrm>
                  <a:off x="5821180" y="2511427"/>
                  <a:ext cx="338017" cy="66003"/>
                </a:xfrm>
                <a:prstGeom prst="rect">
                  <a:avLst/>
                </a:prstGeom>
              </p:spPr>
            </p:pic>
          </p:grpSp>
          <p:cxnSp>
            <p:nvCxnSpPr>
              <p:cNvPr id="9" name="Straight Connector 8">
                <a:extLst>
                  <a:ext uri="{FF2B5EF4-FFF2-40B4-BE49-F238E27FC236}">
                    <a16:creationId xmlns:a16="http://schemas.microsoft.com/office/drawing/2014/main" id="{351F842D-DFD2-1CA6-98B1-C7631F391641}"/>
                  </a:ext>
                </a:extLst>
              </p:cNvPr>
              <p:cNvCxnSpPr>
                <a:cxnSpLocks/>
              </p:cNvCxnSpPr>
              <p:nvPr/>
            </p:nvCxnSpPr>
            <p:spPr>
              <a:xfrm flipH="1">
                <a:off x="8964694" y="1086143"/>
                <a:ext cx="1461" cy="190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3BEF563-044F-858F-782B-569B0F5BAFC1}"/>
                  </a:ext>
                </a:extLst>
              </p:cNvPr>
              <p:cNvCxnSpPr>
                <a:cxnSpLocks/>
              </p:cNvCxnSpPr>
              <p:nvPr/>
            </p:nvCxnSpPr>
            <p:spPr>
              <a:xfrm>
                <a:off x="8821150" y="1626470"/>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02B7B94-D0B2-6343-5FCD-A0AFF87A5A5A}"/>
                  </a:ext>
                </a:extLst>
              </p:cNvPr>
              <p:cNvCxnSpPr>
                <a:cxnSpLocks/>
              </p:cNvCxnSpPr>
              <p:nvPr/>
            </p:nvCxnSpPr>
            <p:spPr>
              <a:xfrm>
                <a:off x="9120695" y="1642240"/>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7A98853-15A8-E20E-5D60-D47405479585}"/>
                  </a:ext>
                </a:extLst>
              </p:cNvPr>
              <p:cNvCxnSpPr>
                <a:cxnSpLocks/>
              </p:cNvCxnSpPr>
              <p:nvPr/>
            </p:nvCxnSpPr>
            <p:spPr>
              <a:xfrm>
                <a:off x="8957843" y="1608580"/>
                <a:ext cx="0" cy="274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5EB6DE-49FE-2316-E906-17B89D505C0D}"/>
                  </a:ext>
                </a:extLst>
              </p:cNvPr>
              <p:cNvCxnSpPr>
                <a:cxnSpLocks/>
              </p:cNvCxnSpPr>
              <p:nvPr/>
            </p:nvCxnSpPr>
            <p:spPr>
              <a:xfrm flipH="1">
                <a:off x="7648686" y="1759854"/>
                <a:ext cx="117246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9D1D40C6-27FF-85BB-3099-4B8323E6771D}"/>
                  </a:ext>
                </a:extLst>
              </p:cNvPr>
              <p:cNvGrpSpPr/>
              <p:nvPr/>
            </p:nvGrpSpPr>
            <p:grpSpPr>
              <a:xfrm>
                <a:off x="7457093" y="1799158"/>
                <a:ext cx="383185" cy="342355"/>
                <a:chOff x="4979185" y="2139950"/>
                <a:chExt cx="510958" cy="409577"/>
              </a:xfrm>
            </p:grpSpPr>
            <p:pic>
              <p:nvPicPr>
                <p:cNvPr id="87" name="Picture 86">
                  <a:extLst>
                    <a:ext uri="{FF2B5EF4-FFF2-40B4-BE49-F238E27FC236}">
                      <a16:creationId xmlns:a16="http://schemas.microsoft.com/office/drawing/2014/main" id="{6CDF64A1-1785-3836-5A95-EC95E208DBAA}"/>
                    </a:ext>
                  </a:extLst>
                </p:cNvPr>
                <p:cNvPicPr>
                  <a:picLocks noChangeAspect="1"/>
                </p:cNvPicPr>
                <p:nvPr/>
              </p:nvPicPr>
              <p:blipFill>
                <a:blip r:embed="rId5"/>
                <a:srcRect/>
                <a:stretch/>
              </p:blipFill>
              <p:spPr>
                <a:xfrm>
                  <a:off x="4979185" y="2139950"/>
                  <a:ext cx="510958" cy="409577"/>
                </a:xfrm>
                <a:prstGeom prst="rect">
                  <a:avLst/>
                </a:prstGeom>
              </p:spPr>
            </p:pic>
            <p:cxnSp>
              <p:nvCxnSpPr>
                <p:cNvPr id="88" name="Straight Connector 87">
                  <a:extLst>
                    <a:ext uri="{FF2B5EF4-FFF2-40B4-BE49-F238E27FC236}">
                      <a16:creationId xmlns:a16="http://schemas.microsoft.com/office/drawing/2014/main" id="{8D07743F-EEF2-57F9-28E6-C8E5AF86CFD6}"/>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cxnSp>
            <p:nvCxnSpPr>
              <p:cNvPr id="33" name="Straight Connector 32">
                <a:extLst>
                  <a:ext uri="{FF2B5EF4-FFF2-40B4-BE49-F238E27FC236}">
                    <a16:creationId xmlns:a16="http://schemas.microsoft.com/office/drawing/2014/main" id="{B91F4FA5-BCA1-3D70-5D66-2DEB44BF1160}"/>
                  </a:ext>
                </a:extLst>
              </p:cNvPr>
              <p:cNvCxnSpPr>
                <a:cxnSpLocks/>
              </p:cNvCxnSpPr>
              <p:nvPr/>
            </p:nvCxnSpPr>
            <p:spPr>
              <a:xfrm>
                <a:off x="7648945" y="1758160"/>
                <a:ext cx="0" cy="132601"/>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78C21BD9-0EA1-0979-4A39-83C297AF75E0}"/>
                  </a:ext>
                </a:extLst>
              </p:cNvPr>
              <p:cNvPicPr>
                <a:picLocks noChangeAspect="1"/>
              </p:cNvPicPr>
              <p:nvPr/>
            </p:nvPicPr>
            <p:blipFill>
              <a:blip r:embed="rId5"/>
              <a:srcRect/>
              <a:stretch/>
            </p:blipFill>
            <p:spPr>
              <a:xfrm>
                <a:off x="8764789" y="1778437"/>
                <a:ext cx="383185" cy="342355"/>
              </a:xfrm>
              <a:prstGeom prst="rect">
                <a:avLst/>
              </a:prstGeom>
            </p:spPr>
          </p:pic>
          <p:cxnSp>
            <p:nvCxnSpPr>
              <p:cNvPr id="53" name="Straight Connector 52">
                <a:extLst>
                  <a:ext uri="{FF2B5EF4-FFF2-40B4-BE49-F238E27FC236}">
                    <a16:creationId xmlns:a16="http://schemas.microsoft.com/office/drawing/2014/main" id="{DBC89549-BA81-DD71-2597-35EBBC7CC5BD}"/>
                  </a:ext>
                </a:extLst>
              </p:cNvPr>
              <p:cNvCxnSpPr>
                <a:cxnSpLocks/>
              </p:cNvCxnSpPr>
              <p:nvPr/>
            </p:nvCxnSpPr>
            <p:spPr>
              <a:xfrm flipH="1">
                <a:off x="9120695" y="1775624"/>
                <a:ext cx="117246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833A3E56-E750-17F4-4EE2-F4070E4E9D44}"/>
                  </a:ext>
                </a:extLst>
              </p:cNvPr>
              <p:cNvGrpSpPr/>
              <p:nvPr/>
            </p:nvGrpSpPr>
            <p:grpSpPr>
              <a:xfrm>
                <a:off x="10096480" y="1813392"/>
                <a:ext cx="383185" cy="342355"/>
                <a:chOff x="4979185" y="2139950"/>
                <a:chExt cx="510958" cy="409577"/>
              </a:xfrm>
            </p:grpSpPr>
            <p:pic>
              <p:nvPicPr>
                <p:cNvPr id="85" name="Picture 84">
                  <a:extLst>
                    <a:ext uri="{FF2B5EF4-FFF2-40B4-BE49-F238E27FC236}">
                      <a16:creationId xmlns:a16="http://schemas.microsoft.com/office/drawing/2014/main" id="{B74F5CE8-C995-67ED-3E00-C2C8E192677B}"/>
                    </a:ext>
                  </a:extLst>
                </p:cNvPr>
                <p:cNvPicPr>
                  <a:picLocks noChangeAspect="1"/>
                </p:cNvPicPr>
                <p:nvPr/>
              </p:nvPicPr>
              <p:blipFill>
                <a:blip r:embed="rId5"/>
                <a:srcRect/>
                <a:stretch/>
              </p:blipFill>
              <p:spPr>
                <a:xfrm>
                  <a:off x="4979185" y="2139950"/>
                  <a:ext cx="510958" cy="409577"/>
                </a:xfrm>
                <a:prstGeom prst="rect">
                  <a:avLst/>
                </a:prstGeom>
              </p:spPr>
            </p:pic>
            <p:cxnSp>
              <p:nvCxnSpPr>
                <p:cNvPr id="86" name="Straight Connector 85">
                  <a:extLst>
                    <a:ext uri="{FF2B5EF4-FFF2-40B4-BE49-F238E27FC236}">
                      <a16:creationId xmlns:a16="http://schemas.microsoft.com/office/drawing/2014/main" id="{7C7AE868-3D79-E989-783C-E5505431B4F6}"/>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cxnSp>
            <p:nvCxnSpPr>
              <p:cNvPr id="56" name="Straight Connector 55">
                <a:extLst>
                  <a:ext uri="{FF2B5EF4-FFF2-40B4-BE49-F238E27FC236}">
                    <a16:creationId xmlns:a16="http://schemas.microsoft.com/office/drawing/2014/main" id="{6E9891F7-45A9-8450-95E7-E6C5B67512AA}"/>
                  </a:ext>
                </a:extLst>
              </p:cNvPr>
              <p:cNvCxnSpPr>
                <a:cxnSpLocks/>
              </p:cNvCxnSpPr>
              <p:nvPr/>
            </p:nvCxnSpPr>
            <p:spPr>
              <a:xfrm>
                <a:off x="10288332" y="1772394"/>
                <a:ext cx="0" cy="1326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541E847-EE75-65B1-E95B-2AA9C720C00B}"/>
                  </a:ext>
                </a:extLst>
              </p:cNvPr>
              <p:cNvCxnSpPr>
                <a:cxnSpLocks/>
              </p:cNvCxnSpPr>
              <p:nvPr/>
            </p:nvCxnSpPr>
            <p:spPr>
              <a:xfrm>
                <a:off x="7548404" y="2139818"/>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AF14D4C-E74D-0DFB-0CB7-C705076FBA4B}"/>
                  </a:ext>
                </a:extLst>
              </p:cNvPr>
              <p:cNvCxnSpPr>
                <a:cxnSpLocks/>
              </p:cNvCxnSpPr>
              <p:nvPr/>
            </p:nvCxnSpPr>
            <p:spPr>
              <a:xfrm>
                <a:off x="7740749" y="2139818"/>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ED80025-2B72-2E5A-9920-2F42308E757D}"/>
                  </a:ext>
                </a:extLst>
              </p:cNvPr>
              <p:cNvCxnSpPr>
                <a:cxnSpLocks/>
              </p:cNvCxnSpPr>
              <p:nvPr/>
            </p:nvCxnSpPr>
            <p:spPr>
              <a:xfrm>
                <a:off x="8861095" y="2120792"/>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3952C04-E786-967E-5688-D5AC18D794DA}"/>
                  </a:ext>
                </a:extLst>
              </p:cNvPr>
              <p:cNvCxnSpPr>
                <a:cxnSpLocks/>
              </p:cNvCxnSpPr>
              <p:nvPr/>
            </p:nvCxnSpPr>
            <p:spPr>
              <a:xfrm>
                <a:off x="9054684" y="2120792"/>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903C305-8472-8E89-CDC4-BEEB21156F57}"/>
                  </a:ext>
                </a:extLst>
              </p:cNvPr>
              <p:cNvCxnSpPr>
                <a:cxnSpLocks/>
              </p:cNvCxnSpPr>
              <p:nvPr/>
            </p:nvCxnSpPr>
            <p:spPr>
              <a:xfrm>
                <a:off x="10195625" y="2148056"/>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B382921-563E-E4EF-E407-EAD8889E5E05}"/>
                  </a:ext>
                </a:extLst>
              </p:cNvPr>
              <p:cNvCxnSpPr>
                <a:cxnSpLocks/>
              </p:cNvCxnSpPr>
              <p:nvPr/>
            </p:nvCxnSpPr>
            <p:spPr>
              <a:xfrm>
                <a:off x="10393333" y="2154052"/>
                <a:ext cx="0" cy="133384"/>
              </a:xfrm>
              <a:prstGeom prst="line">
                <a:avLst/>
              </a:prstGeom>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86740A88-722D-95E5-51FE-2D4B70147DFA}"/>
                  </a:ext>
                </a:extLst>
              </p:cNvPr>
              <p:cNvGrpSpPr/>
              <p:nvPr/>
            </p:nvGrpSpPr>
            <p:grpSpPr>
              <a:xfrm>
                <a:off x="7235974" y="2238343"/>
                <a:ext cx="360996" cy="338554"/>
                <a:chOff x="6321202" y="3793179"/>
                <a:chExt cx="360996" cy="338554"/>
              </a:xfrm>
            </p:grpSpPr>
            <p:sp>
              <p:nvSpPr>
                <p:cNvPr id="83" name="Rectangle 82">
                  <a:extLst>
                    <a:ext uri="{FF2B5EF4-FFF2-40B4-BE49-F238E27FC236}">
                      <a16:creationId xmlns:a16="http://schemas.microsoft.com/office/drawing/2014/main" id="{0951AF4D-4FCA-7974-B7F9-4D4ECA5516DA}"/>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2594350A-E2B4-8509-0FB7-C76475B43DF3}"/>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grpSp>
            <p:nvGrpSpPr>
              <p:cNvPr id="65" name="Group 64">
                <a:extLst>
                  <a:ext uri="{FF2B5EF4-FFF2-40B4-BE49-F238E27FC236}">
                    <a16:creationId xmlns:a16="http://schemas.microsoft.com/office/drawing/2014/main" id="{CDD9998C-1940-FF28-C333-103C6D453F53}"/>
                  </a:ext>
                </a:extLst>
              </p:cNvPr>
              <p:cNvGrpSpPr/>
              <p:nvPr/>
            </p:nvGrpSpPr>
            <p:grpSpPr>
              <a:xfrm>
                <a:off x="7632225" y="2238343"/>
                <a:ext cx="360996" cy="338554"/>
                <a:chOff x="6321202" y="3793179"/>
                <a:chExt cx="360996" cy="338554"/>
              </a:xfrm>
            </p:grpSpPr>
            <p:sp>
              <p:nvSpPr>
                <p:cNvPr id="81" name="Rectangle 80">
                  <a:extLst>
                    <a:ext uri="{FF2B5EF4-FFF2-40B4-BE49-F238E27FC236}">
                      <a16:creationId xmlns:a16="http://schemas.microsoft.com/office/drawing/2014/main" id="{1E079982-00C3-01AD-70A4-38B8743D4282}"/>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324B6D4F-3020-E1BE-1D04-4A1F4F09D1FE}"/>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66" name="Group 65">
                <a:extLst>
                  <a:ext uri="{FF2B5EF4-FFF2-40B4-BE49-F238E27FC236}">
                    <a16:creationId xmlns:a16="http://schemas.microsoft.com/office/drawing/2014/main" id="{FF144427-4873-C5BC-A11F-3075339CC877}"/>
                  </a:ext>
                </a:extLst>
              </p:cNvPr>
              <p:cNvGrpSpPr/>
              <p:nvPr/>
            </p:nvGrpSpPr>
            <p:grpSpPr>
              <a:xfrm>
                <a:off x="8543946" y="2225352"/>
                <a:ext cx="360996" cy="338554"/>
                <a:chOff x="6321202" y="3793179"/>
                <a:chExt cx="360996" cy="338554"/>
              </a:xfrm>
            </p:grpSpPr>
            <p:sp>
              <p:nvSpPr>
                <p:cNvPr id="79" name="Rectangle 78">
                  <a:extLst>
                    <a:ext uri="{FF2B5EF4-FFF2-40B4-BE49-F238E27FC236}">
                      <a16:creationId xmlns:a16="http://schemas.microsoft.com/office/drawing/2014/main" id="{5DA3B7CF-68DA-4B6E-E030-98D914547994}"/>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E91249E9-9545-4024-4497-6E305089B7D9}"/>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3</a:t>
                  </a:r>
                </a:p>
              </p:txBody>
            </p:sp>
          </p:grpSp>
          <p:grpSp>
            <p:nvGrpSpPr>
              <p:cNvPr id="67" name="Group 66">
                <a:extLst>
                  <a:ext uri="{FF2B5EF4-FFF2-40B4-BE49-F238E27FC236}">
                    <a16:creationId xmlns:a16="http://schemas.microsoft.com/office/drawing/2014/main" id="{E60A26BF-96B8-37D1-01EB-2641EEF99692}"/>
                  </a:ext>
                </a:extLst>
              </p:cNvPr>
              <p:cNvGrpSpPr/>
              <p:nvPr/>
            </p:nvGrpSpPr>
            <p:grpSpPr>
              <a:xfrm>
                <a:off x="8940197" y="2225352"/>
                <a:ext cx="360996" cy="338554"/>
                <a:chOff x="6321202" y="3793179"/>
                <a:chExt cx="360996" cy="338554"/>
              </a:xfrm>
            </p:grpSpPr>
            <p:sp>
              <p:nvSpPr>
                <p:cNvPr id="77" name="Rectangle 76">
                  <a:extLst>
                    <a:ext uri="{FF2B5EF4-FFF2-40B4-BE49-F238E27FC236}">
                      <a16:creationId xmlns:a16="http://schemas.microsoft.com/office/drawing/2014/main" id="{B96D78E5-2A3E-4E1F-DD9F-4F885A48D2DB}"/>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E551BD9B-B12B-E47C-284B-DE7349C345FC}"/>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4</a:t>
                  </a:r>
                </a:p>
              </p:txBody>
            </p:sp>
          </p:grpSp>
          <p:grpSp>
            <p:nvGrpSpPr>
              <p:cNvPr id="68" name="Group 67">
                <a:extLst>
                  <a:ext uri="{FF2B5EF4-FFF2-40B4-BE49-F238E27FC236}">
                    <a16:creationId xmlns:a16="http://schemas.microsoft.com/office/drawing/2014/main" id="{60056489-DE34-AB73-D647-BA553A97FD51}"/>
                  </a:ext>
                </a:extLst>
              </p:cNvPr>
              <p:cNvGrpSpPr/>
              <p:nvPr/>
            </p:nvGrpSpPr>
            <p:grpSpPr>
              <a:xfrm>
                <a:off x="9881913" y="2245655"/>
                <a:ext cx="360996" cy="338554"/>
                <a:chOff x="6321202" y="3793179"/>
                <a:chExt cx="360996" cy="338554"/>
              </a:xfrm>
            </p:grpSpPr>
            <p:sp>
              <p:nvSpPr>
                <p:cNvPr id="75" name="Rectangle 74">
                  <a:extLst>
                    <a:ext uri="{FF2B5EF4-FFF2-40B4-BE49-F238E27FC236}">
                      <a16:creationId xmlns:a16="http://schemas.microsoft.com/office/drawing/2014/main" id="{7F6C3C73-EF1D-0160-E555-F94953F89AEC}"/>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2F76D4CC-F8CF-25D8-AD04-4882432846E1}"/>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5</a:t>
                  </a:r>
                </a:p>
              </p:txBody>
            </p:sp>
          </p:grpSp>
          <p:grpSp>
            <p:nvGrpSpPr>
              <p:cNvPr id="69" name="Group 68">
                <a:extLst>
                  <a:ext uri="{FF2B5EF4-FFF2-40B4-BE49-F238E27FC236}">
                    <a16:creationId xmlns:a16="http://schemas.microsoft.com/office/drawing/2014/main" id="{071417A3-AC6D-BF2D-2221-EF7EC9E66A88}"/>
                  </a:ext>
                </a:extLst>
              </p:cNvPr>
              <p:cNvGrpSpPr/>
              <p:nvPr/>
            </p:nvGrpSpPr>
            <p:grpSpPr>
              <a:xfrm>
                <a:off x="10278164" y="2245655"/>
                <a:ext cx="360996" cy="338554"/>
                <a:chOff x="6321202" y="3793179"/>
                <a:chExt cx="360996" cy="338554"/>
              </a:xfrm>
            </p:grpSpPr>
            <p:sp>
              <p:nvSpPr>
                <p:cNvPr id="73" name="Rectangle 72">
                  <a:extLst>
                    <a:ext uri="{FF2B5EF4-FFF2-40B4-BE49-F238E27FC236}">
                      <a16:creationId xmlns:a16="http://schemas.microsoft.com/office/drawing/2014/main" id="{6E2B1D21-28ED-15BA-9DD1-43FB6A60FF13}"/>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1290CF55-C964-C115-F8D4-7F5480FA7034}"/>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6</a:t>
                  </a:r>
                </a:p>
              </p:txBody>
            </p:sp>
          </p:grpSp>
          <p:sp>
            <p:nvSpPr>
              <p:cNvPr id="70" name="TextBox 69">
                <a:extLst>
                  <a:ext uri="{FF2B5EF4-FFF2-40B4-BE49-F238E27FC236}">
                    <a16:creationId xmlns:a16="http://schemas.microsoft.com/office/drawing/2014/main" id="{C11AA461-7FB3-A446-4F8B-BFCA046B382C}"/>
                  </a:ext>
                </a:extLst>
              </p:cNvPr>
              <p:cNvSpPr txBox="1"/>
              <p:nvPr/>
            </p:nvSpPr>
            <p:spPr>
              <a:xfrm>
                <a:off x="7362119" y="1590655"/>
                <a:ext cx="378630" cy="338554"/>
              </a:xfrm>
              <a:prstGeom prst="rect">
                <a:avLst/>
              </a:prstGeom>
              <a:noFill/>
            </p:spPr>
            <p:txBody>
              <a:bodyPr wrap="none" rtlCol="0">
                <a:spAutoFit/>
              </a:bodyPr>
              <a:lstStyle/>
              <a:p>
                <a:r>
                  <a:rPr lang="en-US" sz="1600" dirty="0"/>
                  <a:t>G</a:t>
                </a:r>
                <a:r>
                  <a:rPr lang="en-US" sz="1600" baseline="-25000" dirty="0"/>
                  <a:t>2</a:t>
                </a:r>
                <a:endParaRPr lang="en-US" sz="1600" dirty="0"/>
              </a:p>
            </p:txBody>
          </p:sp>
          <p:sp>
            <p:nvSpPr>
              <p:cNvPr id="71" name="TextBox 70">
                <a:extLst>
                  <a:ext uri="{FF2B5EF4-FFF2-40B4-BE49-F238E27FC236}">
                    <a16:creationId xmlns:a16="http://schemas.microsoft.com/office/drawing/2014/main" id="{6EC17B23-F082-1C30-2EA7-BBF4AFA162B1}"/>
                  </a:ext>
                </a:extLst>
              </p:cNvPr>
              <p:cNvSpPr txBox="1"/>
              <p:nvPr/>
            </p:nvSpPr>
            <p:spPr>
              <a:xfrm>
                <a:off x="8715627" y="1646331"/>
                <a:ext cx="378630" cy="338554"/>
              </a:xfrm>
              <a:prstGeom prst="rect">
                <a:avLst/>
              </a:prstGeom>
              <a:noFill/>
            </p:spPr>
            <p:txBody>
              <a:bodyPr wrap="none" rtlCol="0">
                <a:spAutoFit/>
              </a:bodyPr>
              <a:lstStyle/>
              <a:p>
                <a:r>
                  <a:rPr lang="en-US" sz="1600" dirty="0"/>
                  <a:t>G</a:t>
                </a:r>
                <a:r>
                  <a:rPr lang="en-US" sz="1600" baseline="-25000" dirty="0"/>
                  <a:t>3</a:t>
                </a:r>
                <a:endParaRPr lang="en-US" sz="1600" dirty="0"/>
              </a:p>
            </p:txBody>
          </p:sp>
          <p:sp>
            <p:nvSpPr>
              <p:cNvPr id="72" name="TextBox 71">
                <a:extLst>
                  <a:ext uri="{FF2B5EF4-FFF2-40B4-BE49-F238E27FC236}">
                    <a16:creationId xmlns:a16="http://schemas.microsoft.com/office/drawing/2014/main" id="{DDC8E085-995F-8134-A99C-7933EFFC43E3}"/>
                  </a:ext>
                </a:extLst>
              </p:cNvPr>
              <p:cNvSpPr txBox="1"/>
              <p:nvPr/>
            </p:nvSpPr>
            <p:spPr>
              <a:xfrm>
                <a:off x="10232444" y="1671213"/>
                <a:ext cx="378630" cy="338554"/>
              </a:xfrm>
              <a:prstGeom prst="rect">
                <a:avLst/>
              </a:prstGeom>
              <a:noFill/>
            </p:spPr>
            <p:txBody>
              <a:bodyPr wrap="none" rtlCol="0">
                <a:spAutoFit/>
              </a:bodyPr>
              <a:lstStyle/>
              <a:p>
                <a:r>
                  <a:rPr lang="en-US" sz="1600" dirty="0"/>
                  <a:t>G</a:t>
                </a:r>
                <a:r>
                  <a:rPr lang="en-US" sz="1600" baseline="-25000" dirty="0"/>
                  <a:t>4</a:t>
                </a:r>
                <a:endParaRPr lang="en-US" sz="1600" dirty="0"/>
              </a:p>
            </p:txBody>
          </p:sp>
        </p:grpSp>
        <p:sp>
          <p:nvSpPr>
            <p:cNvPr id="91" name="TextBox 90">
              <a:extLst>
                <a:ext uri="{FF2B5EF4-FFF2-40B4-BE49-F238E27FC236}">
                  <a16:creationId xmlns:a16="http://schemas.microsoft.com/office/drawing/2014/main" id="{A1737851-15C8-0A71-5B70-D84C48EC5C50}"/>
                </a:ext>
              </a:extLst>
            </p:cNvPr>
            <p:cNvSpPr txBox="1"/>
            <p:nvPr/>
          </p:nvSpPr>
          <p:spPr>
            <a:xfrm>
              <a:off x="8912098" y="987941"/>
              <a:ext cx="378630" cy="338554"/>
            </a:xfrm>
            <a:prstGeom prst="rect">
              <a:avLst/>
            </a:prstGeom>
            <a:noFill/>
          </p:spPr>
          <p:txBody>
            <a:bodyPr wrap="none" rtlCol="0">
              <a:spAutoFit/>
            </a:bodyPr>
            <a:lstStyle/>
            <a:p>
              <a:r>
                <a:rPr lang="en-US" sz="1600" dirty="0"/>
                <a:t>G</a:t>
              </a:r>
              <a:r>
                <a:rPr lang="en-US" sz="1600" baseline="-25000" dirty="0"/>
                <a:t>1</a:t>
              </a:r>
              <a:endParaRPr lang="en-US" sz="1600" dirty="0"/>
            </a:p>
          </p:txBody>
        </p:sp>
      </p:grpSp>
      <p:sp>
        <p:nvSpPr>
          <p:cNvPr id="93" name="TextBox 92">
            <a:extLst>
              <a:ext uri="{FF2B5EF4-FFF2-40B4-BE49-F238E27FC236}">
                <a16:creationId xmlns:a16="http://schemas.microsoft.com/office/drawing/2014/main" id="{7C8BFE56-56EC-AC04-4C28-1EB8BE9A8131}"/>
              </a:ext>
            </a:extLst>
          </p:cNvPr>
          <p:cNvSpPr txBox="1"/>
          <p:nvPr/>
        </p:nvSpPr>
        <p:spPr>
          <a:xfrm>
            <a:off x="6046171" y="2873040"/>
            <a:ext cx="5841029" cy="2308324"/>
          </a:xfrm>
          <a:prstGeom prst="rect">
            <a:avLst/>
          </a:prstGeom>
          <a:noFill/>
        </p:spPr>
        <p:txBody>
          <a:bodyPr wrap="square" rtlCol="0">
            <a:spAutoFit/>
          </a:bodyPr>
          <a:lstStyle/>
          <a:p>
            <a:r>
              <a:rPr lang="en-US" dirty="0"/>
              <a:t>E</a:t>
            </a:r>
            <a:r>
              <a:rPr lang="en-US" baseline="-25000" dirty="0"/>
              <a:t>1</a:t>
            </a:r>
            <a:r>
              <a:rPr lang="en-US" dirty="0"/>
              <a:t> : adversary gains access</a:t>
            </a:r>
          </a:p>
          <a:p>
            <a:r>
              <a:rPr lang="en-US" dirty="0"/>
              <a:t>E</a:t>
            </a:r>
            <a:r>
              <a:rPr lang="en-US" baseline="-25000" dirty="0"/>
              <a:t>2</a:t>
            </a:r>
            <a:r>
              <a:rPr lang="en-US" dirty="0"/>
              <a:t>: exfiltration controls fail after after adv. access</a:t>
            </a:r>
          </a:p>
          <a:p>
            <a:r>
              <a:rPr lang="en-US" dirty="0"/>
              <a:t>E</a:t>
            </a:r>
            <a:r>
              <a:rPr lang="en-US" baseline="-25000" dirty="0"/>
              <a:t>3</a:t>
            </a:r>
            <a:r>
              <a:rPr lang="en-US" dirty="0"/>
              <a:t>: adversary acquires credential</a:t>
            </a:r>
          </a:p>
          <a:p>
            <a:r>
              <a:rPr lang="en-US" dirty="0"/>
              <a:t>E</a:t>
            </a:r>
            <a:r>
              <a:rPr lang="en-US" baseline="-25000" dirty="0"/>
              <a:t>4</a:t>
            </a:r>
            <a:r>
              <a:rPr lang="en-US" dirty="0"/>
              <a:t>: access control fails to detect credential is stolen</a:t>
            </a:r>
          </a:p>
          <a:p>
            <a:r>
              <a:rPr lang="en-US" dirty="0"/>
              <a:t>E</a:t>
            </a:r>
            <a:r>
              <a:rPr lang="en-US" baseline="-25000" dirty="0"/>
              <a:t>5</a:t>
            </a:r>
            <a:r>
              <a:rPr lang="en-US" dirty="0"/>
              <a:t>: adversary breaches backup system</a:t>
            </a:r>
          </a:p>
          <a:p>
            <a:r>
              <a:rPr lang="en-US" dirty="0"/>
              <a:t>E</a:t>
            </a:r>
            <a:r>
              <a:rPr lang="en-US" baseline="-25000" dirty="0"/>
              <a:t>6</a:t>
            </a:r>
            <a:r>
              <a:rPr lang="en-US" dirty="0"/>
              <a:t>: backup system exfiltration controls fail after adv. access</a:t>
            </a:r>
          </a:p>
          <a:p>
            <a:endParaRPr lang="en-US" dirty="0"/>
          </a:p>
          <a:p>
            <a:endParaRPr lang="en-US" dirty="0"/>
          </a:p>
        </p:txBody>
      </p:sp>
    </p:spTree>
    <p:extLst>
      <p:ext uri="{BB962C8B-B14F-4D97-AF65-F5344CB8AC3E}">
        <p14:creationId xmlns:p14="http://schemas.microsoft.com/office/powerpoint/2010/main" val="2258382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72095-E2EC-76AC-D319-ABFEEDC24B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481386-477A-5600-A973-EE3E15A4C749}"/>
              </a:ext>
            </a:extLst>
          </p:cNvPr>
          <p:cNvSpPr>
            <a:spLocks noGrp="1"/>
          </p:cNvSpPr>
          <p:nvPr>
            <p:ph type="title"/>
          </p:nvPr>
        </p:nvSpPr>
        <p:spPr/>
        <p:txBody>
          <a:bodyPr/>
          <a:lstStyle/>
          <a:p>
            <a:r>
              <a:rPr lang="en-US" dirty="0"/>
              <a:t>Fault Tree Example, Sensitivity Analysis</a:t>
            </a:r>
          </a:p>
        </p:txBody>
      </p:sp>
      <p:sp>
        <p:nvSpPr>
          <p:cNvPr id="5" name="Slide Number Placeholder 4">
            <a:extLst>
              <a:ext uri="{FF2B5EF4-FFF2-40B4-BE49-F238E27FC236}">
                <a16:creationId xmlns:a16="http://schemas.microsoft.com/office/drawing/2014/main" id="{414BF6D3-3668-7FB0-5088-FC8ADD5FF258}"/>
              </a:ext>
            </a:extLst>
          </p:cNvPr>
          <p:cNvSpPr>
            <a:spLocks noGrp="1"/>
          </p:cNvSpPr>
          <p:nvPr>
            <p:ph type="sldNum" sz="quarter" idx="17"/>
          </p:nvPr>
        </p:nvSpPr>
        <p:spPr/>
        <p:txBody>
          <a:bodyPr/>
          <a:lstStyle/>
          <a:p>
            <a:fld id="{86134D44-37F0-44A1-8A08-E9432A030C07}" type="slidenum">
              <a:rPr lang="en-US" smtClean="0"/>
              <a:pPr/>
              <a:t>19</a:t>
            </a:fld>
            <a:endParaRPr lang="en-US" dirty="0"/>
          </a:p>
        </p:txBody>
      </p:sp>
      <p:sp>
        <p:nvSpPr>
          <p:cNvPr id="98" name="Text Placeholder 2">
            <a:extLst>
              <a:ext uri="{FF2B5EF4-FFF2-40B4-BE49-F238E27FC236}">
                <a16:creationId xmlns:a16="http://schemas.microsoft.com/office/drawing/2014/main" id="{0C2507F2-1CE6-D552-9A70-23F8CD486CF7}"/>
              </a:ext>
            </a:extLst>
          </p:cNvPr>
          <p:cNvSpPr txBox="1">
            <a:spLocks/>
          </p:cNvSpPr>
          <p:nvPr/>
        </p:nvSpPr>
        <p:spPr>
          <a:xfrm>
            <a:off x="938411" y="1024526"/>
            <a:ext cx="5107760" cy="48984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600" dirty="0">
                <a:ea typeface="ＭＳ Ｐゴシック" panose="020B0600070205080204" pitchFamily="34" charset="-128"/>
              </a:rPr>
              <a:t>Probabilities and security are not precise, but we can use model to assess sensitivity to changes</a:t>
            </a: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a:p>
            <a:r>
              <a:rPr lang="en-US" altLang="en-US" sz="1600" dirty="0">
                <a:ea typeface="ＭＳ Ｐゴシック" panose="020B0600070205080204" pitchFamily="34" charset="-128"/>
              </a:rPr>
              <a:t>Clearly, for these range of values, hardening credentials has the greatest positive impact</a:t>
            </a:r>
          </a:p>
          <a:p>
            <a:endParaRPr lang="en-US" sz="1600" dirty="0"/>
          </a:p>
        </p:txBody>
      </p:sp>
      <p:graphicFrame>
        <p:nvGraphicFramePr>
          <p:cNvPr id="4" name="Table 3">
            <a:extLst>
              <a:ext uri="{FF2B5EF4-FFF2-40B4-BE49-F238E27FC236}">
                <a16:creationId xmlns:a16="http://schemas.microsoft.com/office/drawing/2014/main" id="{14CF28C3-F387-21D2-30B9-AD7696A8B5DC}"/>
              </a:ext>
            </a:extLst>
          </p:cNvPr>
          <p:cNvGraphicFramePr>
            <a:graphicFrameLocks noGrp="1"/>
          </p:cNvGraphicFramePr>
          <p:nvPr>
            <p:extLst>
              <p:ext uri="{D42A27DB-BD31-4B8C-83A1-F6EECF244321}">
                <p14:modId xmlns:p14="http://schemas.microsoft.com/office/powerpoint/2010/main" val="1280628191"/>
              </p:ext>
            </p:extLst>
          </p:nvPr>
        </p:nvGraphicFramePr>
        <p:xfrm>
          <a:off x="508526" y="1929054"/>
          <a:ext cx="5572900" cy="2595880"/>
        </p:xfrm>
        <a:graphic>
          <a:graphicData uri="http://schemas.openxmlformats.org/drawingml/2006/table">
            <a:tbl>
              <a:tblPr firstRow="1" bandRow="1">
                <a:tableStyleId>{5C22544A-7EE6-4342-B048-85BDC9FD1C3A}</a:tableStyleId>
              </a:tblPr>
              <a:tblGrid>
                <a:gridCol w="2786450">
                  <a:extLst>
                    <a:ext uri="{9D8B030D-6E8A-4147-A177-3AD203B41FA5}">
                      <a16:colId xmlns:a16="http://schemas.microsoft.com/office/drawing/2014/main" val="3366690717"/>
                    </a:ext>
                  </a:extLst>
                </a:gridCol>
                <a:gridCol w="2786450">
                  <a:extLst>
                    <a:ext uri="{9D8B030D-6E8A-4147-A177-3AD203B41FA5}">
                      <a16:colId xmlns:a16="http://schemas.microsoft.com/office/drawing/2014/main" val="3410224747"/>
                    </a:ext>
                  </a:extLst>
                </a:gridCol>
              </a:tblGrid>
              <a:tr h="370840">
                <a:tc>
                  <a:txBody>
                    <a:bodyPr/>
                    <a:lstStyle/>
                    <a:p>
                      <a:r>
                        <a:rPr lang="en-US" dirty="0"/>
                        <a:t>Probability Change</a:t>
                      </a:r>
                    </a:p>
                  </a:txBody>
                  <a:tcPr/>
                </a:tc>
                <a:tc>
                  <a:txBody>
                    <a:bodyPr/>
                    <a:lstStyle/>
                    <a:p>
                      <a:r>
                        <a:rPr lang="en-US" dirty="0"/>
                        <a:t>Reduction in </a:t>
                      </a:r>
                      <a:r>
                        <a:rPr lang="en-US" dirty="0" err="1"/>
                        <a:t>Pr</a:t>
                      </a:r>
                      <a:r>
                        <a:rPr lang="en-US" dirty="0"/>
                        <a:t>{G</a:t>
                      </a:r>
                      <a:r>
                        <a:rPr lang="en-US" baseline="-25000" dirty="0"/>
                        <a:t>1</a:t>
                      </a:r>
                      <a:r>
                        <a:rPr lang="en-US" baseline="0" dirty="0"/>
                        <a:t>=1}</a:t>
                      </a:r>
                      <a:endParaRPr lang="en-US" dirty="0"/>
                    </a:p>
                  </a:txBody>
                  <a:tcPr/>
                </a:tc>
                <a:extLst>
                  <a:ext uri="{0D108BD9-81ED-4DB2-BD59-A6C34878D82A}">
                    <a16:rowId xmlns:a16="http://schemas.microsoft.com/office/drawing/2014/main" val="3941511851"/>
                  </a:ext>
                </a:extLst>
              </a:tr>
              <a:tr h="370840">
                <a:tc>
                  <a:txBody>
                    <a:bodyPr/>
                    <a:lstStyle/>
                    <a:p>
                      <a:r>
                        <a:rPr lang="en-US" dirty="0"/>
                        <a:t>E</a:t>
                      </a:r>
                      <a:r>
                        <a:rPr lang="en-US" baseline="-25000" dirty="0"/>
                        <a:t>1 </a:t>
                      </a:r>
                      <a:r>
                        <a:rPr lang="en-US" baseline="0" dirty="0"/>
                        <a:t>from 1</a:t>
                      </a:r>
                      <a:r>
                        <a:rPr lang="en-US" baseline="30000" dirty="0"/>
                        <a:t>-5</a:t>
                      </a:r>
                      <a:r>
                        <a:rPr lang="en-US" baseline="0" dirty="0"/>
                        <a:t> to 1</a:t>
                      </a:r>
                      <a:r>
                        <a:rPr lang="en-US" baseline="30000" dirty="0"/>
                        <a:t>-6</a:t>
                      </a:r>
                      <a:endParaRPr lang="en-US" dirty="0"/>
                    </a:p>
                  </a:txBody>
                  <a:tcPr/>
                </a:tc>
                <a:tc>
                  <a:txBody>
                    <a:bodyPr/>
                    <a:lstStyle/>
                    <a:p>
                      <a:r>
                        <a:rPr lang="en-US" dirty="0"/>
                        <a:t>2%</a:t>
                      </a:r>
                    </a:p>
                  </a:txBody>
                  <a:tcPr/>
                </a:tc>
                <a:extLst>
                  <a:ext uri="{0D108BD9-81ED-4DB2-BD59-A6C34878D82A}">
                    <a16:rowId xmlns:a16="http://schemas.microsoft.com/office/drawing/2014/main" val="4217880837"/>
                  </a:ext>
                </a:extLst>
              </a:tr>
              <a:tr h="370840">
                <a:tc>
                  <a:txBody>
                    <a:bodyPr/>
                    <a:lstStyle/>
                    <a:p>
                      <a:r>
                        <a:rPr lang="en-US" dirty="0"/>
                        <a:t>E</a:t>
                      </a:r>
                      <a:r>
                        <a:rPr lang="en-US" baseline="-25000" dirty="0"/>
                        <a:t>3</a:t>
                      </a:r>
                      <a:r>
                        <a:rPr lang="en-US" baseline="0" dirty="0"/>
                        <a:t> from 1</a:t>
                      </a:r>
                      <a:r>
                        <a:rPr lang="en-US" baseline="30000" dirty="0"/>
                        <a:t>-3 </a:t>
                      </a:r>
                      <a:r>
                        <a:rPr lang="en-US" baseline="0" dirty="0"/>
                        <a:t>to 1</a:t>
                      </a:r>
                      <a:r>
                        <a:rPr lang="en-US" baseline="30000" dirty="0"/>
                        <a:t>-4</a:t>
                      </a:r>
                      <a:endParaRPr lang="en-US" dirty="0"/>
                    </a:p>
                  </a:txBody>
                  <a:tcPr/>
                </a:tc>
                <a:tc>
                  <a:txBody>
                    <a:bodyPr/>
                    <a:lstStyle/>
                    <a:p>
                      <a:r>
                        <a:rPr lang="en-US" dirty="0"/>
                        <a:t>78%</a:t>
                      </a:r>
                    </a:p>
                  </a:txBody>
                  <a:tcPr/>
                </a:tc>
                <a:extLst>
                  <a:ext uri="{0D108BD9-81ED-4DB2-BD59-A6C34878D82A}">
                    <a16:rowId xmlns:a16="http://schemas.microsoft.com/office/drawing/2014/main" val="2172196042"/>
                  </a:ext>
                </a:extLst>
              </a:tr>
              <a:tr h="370840">
                <a:tc>
                  <a:txBody>
                    <a:bodyPr/>
                    <a:lstStyle/>
                    <a:p>
                      <a:r>
                        <a:rPr lang="en-US" dirty="0"/>
                        <a:t>E</a:t>
                      </a:r>
                      <a:r>
                        <a:rPr lang="en-US" baseline="-25000" dirty="0"/>
                        <a:t>4</a:t>
                      </a:r>
                      <a:r>
                        <a:rPr lang="en-US" baseline="0" dirty="0"/>
                        <a:t> from 1</a:t>
                      </a:r>
                      <a:r>
                        <a:rPr lang="en-US" baseline="30000" dirty="0"/>
                        <a:t>-4</a:t>
                      </a:r>
                      <a:r>
                        <a:rPr lang="en-US" baseline="0" dirty="0"/>
                        <a:t> to 1</a:t>
                      </a:r>
                      <a:r>
                        <a:rPr lang="en-US" baseline="30000" dirty="0"/>
                        <a:t>-5</a:t>
                      </a:r>
                      <a:endParaRPr lang="en-US" dirty="0"/>
                    </a:p>
                  </a:txBody>
                  <a:tcPr/>
                </a:tc>
                <a:tc>
                  <a:txBody>
                    <a:bodyPr/>
                    <a:lstStyle/>
                    <a:p>
                      <a:r>
                        <a:rPr lang="en-US" dirty="0"/>
                        <a:t>10%</a:t>
                      </a:r>
                    </a:p>
                  </a:txBody>
                  <a:tcPr/>
                </a:tc>
                <a:extLst>
                  <a:ext uri="{0D108BD9-81ED-4DB2-BD59-A6C34878D82A}">
                    <a16:rowId xmlns:a16="http://schemas.microsoft.com/office/drawing/2014/main" val="1986946383"/>
                  </a:ext>
                </a:extLst>
              </a:tr>
              <a:tr h="370840">
                <a:tc>
                  <a:txBody>
                    <a:bodyPr/>
                    <a:lstStyle/>
                    <a:p>
                      <a:r>
                        <a:rPr lang="en-US" dirty="0"/>
                        <a:t>E</a:t>
                      </a:r>
                      <a:r>
                        <a:rPr lang="en-US" baseline="-25000" dirty="0"/>
                        <a:t>2 </a:t>
                      </a:r>
                      <a:r>
                        <a:rPr lang="en-US" baseline="0" dirty="0"/>
                        <a:t>from 0.5 to 0.25</a:t>
                      </a:r>
                      <a:endParaRPr lang="en-US" dirty="0"/>
                    </a:p>
                  </a:txBody>
                  <a:tcPr/>
                </a:tc>
                <a:tc>
                  <a:txBody>
                    <a:bodyPr/>
                    <a:lstStyle/>
                    <a:p>
                      <a:r>
                        <a:rPr lang="en-US" dirty="0"/>
                        <a:t>1%</a:t>
                      </a:r>
                    </a:p>
                  </a:txBody>
                  <a:tcPr/>
                </a:tc>
                <a:extLst>
                  <a:ext uri="{0D108BD9-81ED-4DB2-BD59-A6C34878D82A}">
                    <a16:rowId xmlns:a16="http://schemas.microsoft.com/office/drawing/2014/main" val="3369194178"/>
                  </a:ext>
                </a:extLst>
              </a:tr>
              <a:tr h="370840">
                <a:tc>
                  <a:txBody>
                    <a:bodyPr/>
                    <a:lstStyle/>
                    <a:p>
                      <a:r>
                        <a:rPr lang="en-US" dirty="0"/>
                        <a:t>E</a:t>
                      </a:r>
                      <a:r>
                        <a:rPr lang="en-US" baseline="-25000" dirty="0"/>
                        <a:t>4</a:t>
                      </a:r>
                      <a:r>
                        <a:rPr lang="en-US" baseline="0" dirty="0"/>
                        <a:t> from 0.2 to 0.1</a:t>
                      </a:r>
                      <a:endParaRPr lang="en-US" dirty="0"/>
                    </a:p>
                  </a:txBody>
                  <a:tcPr/>
                </a:tc>
                <a:tc>
                  <a:txBody>
                    <a:bodyPr/>
                    <a:lstStyle/>
                    <a:p>
                      <a:r>
                        <a:rPr lang="en-US" dirty="0"/>
                        <a:t>43%</a:t>
                      </a:r>
                    </a:p>
                  </a:txBody>
                  <a:tcPr/>
                </a:tc>
                <a:extLst>
                  <a:ext uri="{0D108BD9-81ED-4DB2-BD59-A6C34878D82A}">
                    <a16:rowId xmlns:a16="http://schemas.microsoft.com/office/drawing/2014/main" val="3889475484"/>
                  </a:ext>
                </a:extLst>
              </a:tr>
              <a:tr h="370840">
                <a:tc>
                  <a:txBody>
                    <a:bodyPr/>
                    <a:lstStyle/>
                    <a:p>
                      <a:r>
                        <a:rPr lang="en-US" dirty="0"/>
                        <a:t>E</a:t>
                      </a:r>
                      <a:r>
                        <a:rPr lang="en-US" baseline="-25000" dirty="0"/>
                        <a:t>6 </a:t>
                      </a:r>
                      <a:r>
                        <a:rPr lang="en-US" baseline="0" dirty="0"/>
                        <a:t>from 0.25 to 0.125</a:t>
                      </a:r>
                      <a:endParaRPr lang="en-US" dirty="0"/>
                    </a:p>
                  </a:txBody>
                  <a:tcPr/>
                </a:tc>
                <a:tc>
                  <a:txBody>
                    <a:bodyPr/>
                    <a:lstStyle/>
                    <a:p>
                      <a:r>
                        <a:rPr lang="en-US" dirty="0"/>
                        <a:t>5%</a:t>
                      </a:r>
                    </a:p>
                  </a:txBody>
                  <a:tcPr/>
                </a:tc>
                <a:extLst>
                  <a:ext uri="{0D108BD9-81ED-4DB2-BD59-A6C34878D82A}">
                    <a16:rowId xmlns:a16="http://schemas.microsoft.com/office/drawing/2014/main" val="3450376950"/>
                  </a:ext>
                </a:extLst>
              </a:tr>
            </a:tbl>
          </a:graphicData>
        </a:graphic>
      </p:graphicFrame>
      <p:grpSp>
        <p:nvGrpSpPr>
          <p:cNvPr id="8" name="Group 7" descr="image of fault tree used in running example">
            <a:extLst>
              <a:ext uri="{FF2B5EF4-FFF2-40B4-BE49-F238E27FC236}">
                <a16:creationId xmlns:a16="http://schemas.microsoft.com/office/drawing/2014/main" id="{4857EC78-38BA-A17C-32D6-33A83A6B4BC6}"/>
              </a:ext>
            </a:extLst>
          </p:cNvPr>
          <p:cNvGrpSpPr/>
          <p:nvPr/>
        </p:nvGrpSpPr>
        <p:grpSpPr>
          <a:xfrm>
            <a:off x="7235974" y="987941"/>
            <a:ext cx="3403186" cy="1596268"/>
            <a:chOff x="7235974" y="987941"/>
            <a:chExt cx="3403186" cy="1596268"/>
          </a:xfrm>
        </p:grpSpPr>
        <p:grpSp>
          <p:nvGrpSpPr>
            <p:cNvPr id="3" name="Group 2">
              <a:extLst>
                <a:ext uri="{FF2B5EF4-FFF2-40B4-BE49-F238E27FC236}">
                  <a16:creationId xmlns:a16="http://schemas.microsoft.com/office/drawing/2014/main" id="{4810C33B-0150-9D57-6987-F40139E64308}"/>
                </a:ext>
              </a:extLst>
            </p:cNvPr>
            <p:cNvGrpSpPr/>
            <p:nvPr/>
          </p:nvGrpSpPr>
          <p:grpSpPr>
            <a:xfrm>
              <a:off x="7235974" y="1086143"/>
              <a:ext cx="3403186" cy="1498066"/>
              <a:chOff x="7235974" y="1086143"/>
              <a:chExt cx="3403186" cy="1498066"/>
            </a:xfrm>
          </p:grpSpPr>
          <p:grpSp>
            <p:nvGrpSpPr>
              <p:cNvPr id="6" name="Group 5">
                <a:extLst>
                  <a:ext uri="{FF2B5EF4-FFF2-40B4-BE49-F238E27FC236}">
                    <a16:creationId xmlns:a16="http://schemas.microsoft.com/office/drawing/2014/main" id="{941F6361-93A2-D0F4-38C7-749C57DEC3D9}"/>
                  </a:ext>
                </a:extLst>
              </p:cNvPr>
              <p:cNvGrpSpPr/>
              <p:nvPr/>
            </p:nvGrpSpPr>
            <p:grpSpPr>
              <a:xfrm>
                <a:off x="8712717" y="1261778"/>
                <a:ext cx="507265" cy="429173"/>
                <a:chOff x="5819180" y="2235199"/>
                <a:chExt cx="342017" cy="342231"/>
              </a:xfrm>
            </p:grpSpPr>
            <p:pic>
              <p:nvPicPr>
                <p:cNvPr id="89" name="Picture 88">
                  <a:extLst>
                    <a:ext uri="{FF2B5EF4-FFF2-40B4-BE49-F238E27FC236}">
                      <a16:creationId xmlns:a16="http://schemas.microsoft.com/office/drawing/2014/main" id="{8D46F4FF-E665-64B0-96D4-2AF82CA92E23}"/>
                    </a:ext>
                  </a:extLst>
                </p:cNvPr>
                <p:cNvPicPr>
                  <a:picLocks noChangeAspect="1"/>
                </p:cNvPicPr>
                <p:nvPr/>
              </p:nvPicPr>
              <p:blipFill>
                <a:blip r:embed="rId2"/>
                <a:stretch>
                  <a:fillRect/>
                </a:stretch>
              </p:blipFill>
              <p:spPr>
                <a:xfrm>
                  <a:off x="5819180" y="2235199"/>
                  <a:ext cx="342017" cy="284014"/>
                </a:xfrm>
                <a:prstGeom prst="rect">
                  <a:avLst/>
                </a:prstGeom>
              </p:spPr>
            </p:pic>
            <p:pic>
              <p:nvPicPr>
                <p:cNvPr id="90" name="Picture 89">
                  <a:extLst>
                    <a:ext uri="{FF2B5EF4-FFF2-40B4-BE49-F238E27FC236}">
                      <a16:creationId xmlns:a16="http://schemas.microsoft.com/office/drawing/2014/main" id="{A47AA3B7-4352-DC4F-D621-597DD92E70C8}"/>
                    </a:ext>
                  </a:extLst>
                </p:cNvPr>
                <p:cNvPicPr>
                  <a:picLocks noChangeAspect="1"/>
                </p:cNvPicPr>
                <p:nvPr/>
              </p:nvPicPr>
              <p:blipFill>
                <a:blip r:embed="rId3"/>
                <a:stretch>
                  <a:fillRect/>
                </a:stretch>
              </p:blipFill>
              <p:spPr>
                <a:xfrm>
                  <a:off x="5821180" y="2511427"/>
                  <a:ext cx="338017" cy="66003"/>
                </a:xfrm>
                <a:prstGeom prst="rect">
                  <a:avLst/>
                </a:prstGeom>
              </p:spPr>
            </p:pic>
          </p:grpSp>
          <p:cxnSp>
            <p:nvCxnSpPr>
              <p:cNvPr id="9" name="Straight Connector 8">
                <a:extLst>
                  <a:ext uri="{FF2B5EF4-FFF2-40B4-BE49-F238E27FC236}">
                    <a16:creationId xmlns:a16="http://schemas.microsoft.com/office/drawing/2014/main" id="{B1ED16D4-3DEC-54E5-9FA4-45F06CE4A60A}"/>
                  </a:ext>
                </a:extLst>
              </p:cNvPr>
              <p:cNvCxnSpPr>
                <a:cxnSpLocks/>
              </p:cNvCxnSpPr>
              <p:nvPr/>
            </p:nvCxnSpPr>
            <p:spPr>
              <a:xfrm flipH="1">
                <a:off x="8964694" y="1086143"/>
                <a:ext cx="1461" cy="190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C6AB66F-BF15-058E-2B82-6E4A645F21EA}"/>
                  </a:ext>
                </a:extLst>
              </p:cNvPr>
              <p:cNvCxnSpPr>
                <a:cxnSpLocks/>
              </p:cNvCxnSpPr>
              <p:nvPr/>
            </p:nvCxnSpPr>
            <p:spPr>
              <a:xfrm>
                <a:off x="8821150" y="1626470"/>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FC24BE0-65A8-48DC-353E-5087CE8F2A24}"/>
                  </a:ext>
                </a:extLst>
              </p:cNvPr>
              <p:cNvCxnSpPr>
                <a:cxnSpLocks/>
              </p:cNvCxnSpPr>
              <p:nvPr/>
            </p:nvCxnSpPr>
            <p:spPr>
              <a:xfrm>
                <a:off x="9120695" y="1642240"/>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766581C-DA42-B552-2035-851DB5DE1AF0}"/>
                  </a:ext>
                </a:extLst>
              </p:cNvPr>
              <p:cNvCxnSpPr>
                <a:cxnSpLocks/>
              </p:cNvCxnSpPr>
              <p:nvPr/>
            </p:nvCxnSpPr>
            <p:spPr>
              <a:xfrm>
                <a:off x="8957843" y="1608580"/>
                <a:ext cx="0" cy="274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779014-5936-7650-BF7F-E582C78AD049}"/>
                  </a:ext>
                </a:extLst>
              </p:cNvPr>
              <p:cNvCxnSpPr>
                <a:cxnSpLocks/>
              </p:cNvCxnSpPr>
              <p:nvPr/>
            </p:nvCxnSpPr>
            <p:spPr>
              <a:xfrm flipH="1">
                <a:off x="7648686" y="1759854"/>
                <a:ext cx="117246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F65BE507-E31C-F118-E9E7-6CA60F8EB065}"/>
                  </a:ext>
                </a:extLst>
              </p:cNvPr>
              <p:cNvGrpSpPr/>
              <p:nvPr/>
            </p:nvGrpSpPr>
            <p:grpSpPr>
              <a:xfrm>
                <a:off x="7457093" y="1799158"/>
                <a:ext cx="383185" cy="342355"/>
                <a:chOff x="4979185" y="2139950"/>
                <a:chExt cx="510958" cy="409577"/>
              </a:xfrm>
            </p:grpSpPr>
            <p:pic>
              <p:nvPicPr>
                <p:cNvPr id="87" name="Picture 86">
                  <a:extLst>
                    <a:ext uri="{FF2B5EF4-FFF2-40B4-BE49-F238E27FC236}">
                      <a16:creationId xmlns:a16="http://schemas.microsoft.com/office/drawing/2014/main" id="{DA930A5E-A3D6-DE01-C087-30F2D6E2108E}"/>
                    </a:ext>
                  </a:extLst>
                </p:cNvPr>
                <p:cNvPicPr>
                  <a:picLocks noChangeAspect="1"/>
                </p:cNvPicPr>
                <p:nvPr/>
              </p:nvPicPr>
              <p:blipFill>
                <a:blip r:embed="rId4"/>
                <a:srcRect/>
                <a:stretch/>
              </p:blipFill>
              <p:spPr>
                <a:xfrm>
                  <a:off x="4979185" y="2139950"/>
                  <a:ext cx="510958" cy="409577"/>
                </a:xfrm>
                <a:prstGeom prst="rect">
                  <a:avLst/>
                </a:prstGeom>
              </p:spPr>
            </p:pic>
            <p:cxnSp>
              <p:nvCxnSpPr>
                <p:cNvPr id="88" name="Straight Connector 87">
                  <a:extLst>
                    <a:ext uri="{FF2B5EF4-FFF2-40B4-BE49-F238E27FC236}">
                      <a16:creationId xmlns:a16="http://schemas.microsoft.com/office/drawing/2014/main" id="{93DFB6F0-8E2E-E296-F16B-1AF8E685E8BA}"/>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cxnSp>
            <p:nvCxnSpPr>
              <p:cNvPr id="33" name="Straight Connector 32">
                <a:extLst>
                  <a:ext uri="{FF2B5EF4-FFF2-40B4-BE49-F238E27FC236}">
                    <a16:creationId xmlns:a16="http://schemas.microsoft.com/office/drawing/2014/main" id="{A602AA39-50E4-66D0-642B-E0D823FE4652}"/>
                  </a:ext>
                </a:extLst>
              </p:cNvPr>
              <p:cNvCxnSpPr>
                <a:cxnSpLocks/>
              </p:cNvCxnSpPr>
              <p:nvPr/>
            </p:nvCxnSpPr>
            <p:spPr>
              <a:xfrm>
                <a:off x="7648945" y="1758160"/>
                <a:ext cx="0" cy="132601"/>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1C57C36F-B0B2-78CD-3D37-F885BBB1EB88}"/>
                  </a:ext>
                </a:extLst>
              </p:cNvPr>
              <p:cNvPicPr>
                <a:picLocks noChangeAspect="1"/>
              </p:cNvPicPr>
              <p:nvPr/>
            </p:nvPicPr>
            <p:blipFill>
              <a:blip r:embed="rId4"/>
              <a:srcRect/>
              <a:stretch/>
            </p:blipFill>
            <p:spPr>
              <a:xfrm>
                <a:off x="8764789" y="1778437"/>
                <a:ext cx="383185" cy="342355"/>
              </a:xfrm>
              <a:prstGeom prst="rect">
                <a:avLst/>
              </a:prstGeom>
            </p:spPr>
          </p:pic>
          <p:cxnSp>
            <p:nvCxnSpPr>
              <p:cNvPr id="53" name="Straight Connector 52">
                <a:extLst>
                  <a:ext uri="{FF2B5EF4-FFF2-40B4-BE49-F238E27FC236}">
                    <a16:creationId xmlns:a16="http://schemas.microsoft.com/office/drawing/2014/main" id="{6A662C88-479E-CE0E-BDC9-D4558D4FC253}"/>
                  </a:ext>
                </a:extLst>
              </p:cNvPr>
              <p:cNvCxnSpPr>
                <a:cxnSpLocks/>
              </p:cNvCxnSpPr>
              <p:nvPr/>
            </p:nvCxnSpPr>
            <p:spPr>
              <a:xfrm flipH="1">
                <a:off x="9120695" y="1775624"/>
                <a:ext cx="117246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C3863382-A866-5936-A9C1-D732A21EDFFF}"/>
                  </a:ext>
                </a:extLst>
              </p:cNvPr>
              <p:cNvGrpSpPr/>
              <p:nvPr/>
            </p:nvGrpSpPr>
            <p:grpSpPr>
              <a:xfrm>
                <a:off x="10096480" y="1813392"/>
                <a:ext cx="383185" cy="342355"/>
                <a:chOff x="4979185" y="2139950"/>
                <a:chExt cx="510958" cy="409577"/>
              </a:xfrm>
            </p:grpSpPr>
            <p:pic>
              <p:nvPicPr>
                <p:cNvPr id="85" name="Picture 84">
                  <a:extLst>
                    <a:ext uri="{FF2B5EF4-FFF2-40B4-BE49-F238E27FC236}">
                      <a16:creationId xmlns:a16="http://schemas.microsoft.com/office/drawing/2014/main" id="{5FB99717-12CC-48AE-1109-D19221CAFB4F}"/>
                    </a:ext>
                  </a:extLst>
                </p:cNvPr>
                <p:cNvPicPr>
                  <a:picLocks noChangeAspect="1"/>
                </p:cNvPicPr>
                <p:nvPr/>
              </p:nvPicPr>
              <p:blipFill>
                <a:blip r:embed="rId4"/>
                <a:srcRect/>
                <a:stretch/>
              </p:blipFill>
              <p:spPr>
                <a:xfrm>
                  <a:off x="4979185" y="2139950"/>
                  <a:ext cx="510958" cy="409577"/>
                </a:xfrm>
                <a:prstGeom prst="rect">
                  <a:avLst/>
                </a:prstGeom>
              </p:spPr>
            </p:pic>
            <p:cxnSp>
              <p:nvCxnSpPr>
                <p:cNvPr id="86" name="Straight Connector 85">
                  <a:extLst>
                    <a:ext uri="{FF2B5EF4-FFF2-40B4-BE49-F238E27FC236}">
                      <a16:creationId xmlns:a16="http://schemas.microsoft.com/office/drawing/2014/main" id="{E1FDB20E-1412-9720-649B-645AD3C124CB}"/>
                    </a:ext>
                  </a:extLst>
                </p:cNvPr>
                <p:cNvCxnSpPr/>
                <p:nvPr/>
              </p:nvCxnSpPr>
              <p:spPr>
                <a:xfrm>
                  <a:off x="5026583" y="2547499"/>
                  <a:ext cx="418702" cy="0"/>
                </a:xfrm>
                <a:prstGeom prst="line">
                  <a:avLst/>
                </a:prstGeom>
                <a:ln w="6350"/>
              </p:spPr>
              <p:style>
                <a:lnRef idx="2">
                  <a:schemeClr val="dk1"/>
                </a:lnRef>
                <a:fillRef idx="0">
                  <a:schemeClr val="dk1"/>
                </a:fillRef>
                <a:effectRef idx="1">
                  <a:schemeClr val="dk1"/>
                </a:effectRef>
                <a:fontRef idx="minor">
                  <a:schemeClr val="tx1"/>
                </a:fontRef>
              </p:style>
            </p:cxnSp>
          </p:grpSp>
          <p:cxnSp>
            <p:nvCxnSpPr>
              <p:cNvPr id="56" name="Straight Connector 55">
                <a:extLst>
                  <a:ext uri="{FF2B5EF4-FFF2-40B4-BE49-F238E27FC236}">
                    <a16:creationId xmlns:a16="http://schemas.microsoft.com/office/drawing/2014/main" id="{40252222-0EDF-C13E-7EBB-09CE0D498301}"/>
                  </a:ext>
                </a:extLst>
              </p:cNvPr>
              <p:cNvCxnSpPr>
                <a:cxnSpLocks/>
              </p:cNvCxnSpPr>
              <p:nvPr/>
            </p:nvCxnSpPr>
            <p:spPr>
              <a:xfrm>
                <a:off x="10288332" y="1772394"/>
                <a:ext cx="0" cy="1326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87088E2-685F-8F81-7649-C444138EB0E6}"/>
                  </a:ext>
                </a:extLst>
              </p:cNvPr>
              <p:cNvCxnSpPr>
                <a:cxnSpLocks/>
              </p:cNvCxnSpPr>
              <p:nvPr/>
            </p:nvCxnSpPr>
            <p:spPr>
              <a:xfrm>
                <a:off x="7548404" y="2139818"/>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E0570B6-8BE3-0A26-E3BF-6D888915B464}"/>
                  </a:ext>
                </a:extLst>
              </p:cNvPr>
              <p:cNvCxnSpPr>
                <a:cxnSpLocks/>
              </p:cNvCxnSpPr>
              <p:nvPr/>
            </p:nvCxnSpPr>
            <p:spPr>
              <a:xfrm>
                <a:off x="7740749" y="2139818"/>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F460394-1548-647A-62EE-4D47968E50A4}"/>
                  </a:ext>
                </a:extLst>
              </p:cNvPr>
              <p:cNvCxnSpPr>
                <a:cxnSpLocks/>
              </p:cNvCxnSpPr>
              <p:nvPr/>
            </p:nvCxnSpPr>
            <p:spPr>
              <a:xfrm>
                <a:off x="8861095" y="2120792"/>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9FD4C38-A7BC-180D-398E-8AA55917B7E4}"/>
                  </a:ext>
                </a:extLst>
              </p:cNvPr>
              <p:cNvCxnSpPr>
                <a:cxnSpLocks/>
              </p:cNvCxnSpPr>
              <p:nvPr/>
            </p:nvCxnSpPr>
            <p:spPr>
              <a:xfrm>
                <a:off x="9054684" y="2120792"/>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1C6322B-226B-E5C7-43E8-82E96FAD71BF}"/>
                  </a:ext>
                </a:extLst>
              </p:cNvPr>
              <p:cNvCxnSpPr>
                <a:cxnSpLocks/>
              </p:cNvCxnSpPr>
              <p:nvPr/>
            </p:nvCxnSpPr>
            <p:spPr>
              <a:xfrm>
                <a:off x="10195625" y="2148056"/>
                <a:ext cx="0" cy="133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DFACDCB-79D7-74CD-57BF-16B6A487B268}"/>
                  </a:ext>
                </a:extLst>
              </p:cNvPr>
              <p:cNvCxnSpPr>
                <a:cxnSpLocks/>
              </p:cNvCxnSpPr>
              <p:nvPr/>
            </p:nvCxnSpPr>
            <p:spPr>
              <a:xfrm>
                <a:off x="10393333" y="2154052"/>
                <a:ext cx="0" cy="133384"/>
              </a:xfrm>
              <a:prstGeom prst="line">
                <a:avLst/>
              </a:prstGeom>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CA8A9CE3-E06A-77B3-E1D2-987D461E312D}"/>
                  </a:ext>
                </a:extLst>
              </p:cNvPr>
              <p:cNvGrpSpPr/>
              <p:nvPr/>
            </p:nvGrpSpPr>
            <p:grpSpPr>
              <a:xfrm>
                <a:off x="7235974" y="2238343"/>
                <a:ext cx="360996" cy="338554"/>
                <a:chOff x="6321202" y="3793179"/>
                <a:chExt cx="360996" cy="338554"/>
              </a:xfrm>
            </p:grpSpPr>
            <p:sp>
              <p:nvSpPr>
                <p:cNvPr id="83" name="Rectangle 82">
                  <a:extLst>
                    <a:ext uri="{FF2B5EF4-FFF2-40B4-BE49-F238E27FC236}">
                      <a16:creationId xmlns:a16="http://schemas.microsoft.com/office/drawing/2014/main" id="{491A8B7D-1645-712D-3AEC-07694F1BB225}"/>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EA043839-9D64-BE00-8E4E-73064F63280F}"/>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1</a:t>
                  </a:r>
                </a:p>
              </p:txBody>
            </p:sp>
          </p:grpSp>
          <p:grpSp>
            <p:nvGrpSpPr>
              <p:cNvPr id="65" name="Group 64">
                <a:extLst>
                  <a:ext uri="{FF2B5EF4-FFF2-40B4-BE49-F238E27FC236}">
                    <a16:creationId xmlns:a16="http://schemas.microsoft.com/office/drawing/2014/main" id="{8CE82ED5-99F7-9225-C7A1-7DFD17478811}"/>
                  </a:ext>
                </a:extLst>
              </p:cNvPr>
              <p:cNvGrpSpPr/>
              <p:nvPr/>
            </p:nvGrpSpPr>
            <p:grpSpPr>
              <a:xfrm>
                <a:off x="7632225" y="2238343"/>
                <a:ext cx="360996" cy="338554"/>
                <a:chOff x="6321202" y="3793179"/>
                <a:chExt cx="360996" cy="338554"/>
              </a:xfrm>
            </p:grpSpPr>
            <p:sp>
              <p:nvSpPr>
                <p:cNvPr id="81" name="Rectangle 80">
                  <a:extLst>
                    <a:ext uri="{FF2B5EF4-FFF2-40B4-BE49-F238E27FC236}">
                      <a16:creationId xmlns:a16="http://schemas.microsoft.com/office/drawing/2014/main" id="{F2682B96-A687-CED9-6F9F-BF5151764DFB}"/>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652D6F76-581A-9717-CB7A-8EDF93C64471}"/>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2</a:t>
                  </a:r>
                </a:p>
              </p:txBody>
            </p:sp>
          </p:grpSp>
          <p:grpSp>
            <p:nvGrpSpPr>
              <p:cNvPr id="66" name="Group 65">
                <a:extLst>
                  <a:ext uri="{FF2B5EF4-FFF2-40B4-BE49-F238E27FC236}">
                    <a16:creationId xmlns:a16="http://schemas.microsoft.com/office/drawing/2014/main" id="{7FDFA64F-1DBE-6CB4-1972-CF1C80C22F5E}"/>
                  </a:ext>
                </a:extLst>
              </p:cNvPr>
              <p:cNvGrpSpPr/>
              <p:nvPr/>
            </p:nvGrpSpPr>
            <p:grpSpPr>
              <a:xfrm>
                <a:off x="8543946" y="2225352"/>
                <a:ext cx="360996" cy="338554"/>
                <a:chOff x="6321202" y="3793179"/>
                <a:chExt cx="360996" cy="338554"/>
              </a:xfrm>
            </p:grpSpPr>
            <p:sp>
              <p:nvSpPr>
                <p:cNvPr id="79" name="Rectangle 78">
                  <a:extLst>
                    <a:ext uri="{FF2B5EF4-FFF2-40B4-BE49-F238E27FC236}">
                      <a16:creationId xmlns:a16="http://schemas.microsoft.com/office/drawing/2014/main" id="{F9EF09F4-A836-F9EA-C438-421911E7D7B8}"/>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6B766EAD-5A42-17A3-3D99-06ED67CAB273}"/>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3</a:t>
                  </a:r>
                </a:p>
              </p:txBody>
            </p:sp>
          </p:grpSp>
          <p:grpSp>
            <p:nvGrpSpPr>
              <p:cNvPr id="67" name="Group 66">
                <a:extLst>
                  <a:ext uri="{FF2B5EF4-FFF2-40B4-BE49-F238E27FC236}">
                    <a16:creationId xmlns:a16="http://schemas.microsoft.com/office/drawing/2014/main" id="{F7DCF667-8963-5233-5CEA-8757E9DA6C58}"/>
                  </a:ext>
                </a:extLst>
              </p:cNvPr>
              <p:cNvGrpSpPr/>
              <p:nvPr/>
            </p:nvGrpSpPr>
            <p:grpSpPr>
              <a:xfrm>
                <a:off x="8940197" y="2225352"/>
                <a:ext cx="360996" cy="338554"/>
                <a:chOff x="6321202" y="3793179"/>
                <a:chExt cx="360996" cy="338554"/>
              </a:xfrm>
            </p:grpSpPr>
            <p:sp>
              <p:nvSpPr>
                <p:cNvPr id="77" name="Rectangle 76">
                  <a:extLst>
                    <a:ext uri="{FF2B5EF4-FFF2-40B4-BE49-F238E27FC236}">
                      <a16:creationId xmlns:a16="http://schemas.microsoft.com/office/drawing/2014/main" id="{854A7939-E39E-DB7B-21B7-81986E5D09B9}"/>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61DF1417-5CEB-E7EB-BE26-B90F98420BAB}"/>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4</a:t>
                  </a:r>
                </a:p>
              </p:txBody>
            </p:sp>
          </p:grpSp>
          <p:grpSp>
            <p:nvGrpSpPr>
              <p:cNvPr id="68" name="Group 67">
                <a:extLst>
                  <a:ext uri="{FF2B5EF4-FFF2-40B4-BE49-F238E27FC236}">
                    <a16:creationId xmlns:a16="http://schemas.microsoft.com/office/drawing/2014/main" id="{1AF04CEC-7B39-E129-61F2-02ECBE93D891}"/>
                  </a:ext>
                </a:extLst>
              </p:cNvPr>
              <p:cNvGrpSpPr/>
              <p:nvPr/>
            </p:nvGrpSpPr>
            <p:grpSpPr>
              <a:xfrm>
                <a:off x="9881913" y="2245655"/>
                <a:ext cx="360996" cy="338554"/>
                <a:chOff x="6321202" y="3793179"/>
                <a:chExt cx="360996" cy="338554"/>
              </a:xfrm>
            </p:grpSpPr>
            <p:sp>
              <p:nvSpPr>
                <p:cNvPr id="75" name="Rectangle 74">
                  <a:extLst>
                    <a:ext uri="{FF2B5EF4-FFF2-40B4-BE49-F238E27FC236}">
                      <a16:creationId xmlns:a16="http://schemas.microsoft.com/office/drawing/2014/main" id="{A2AF89A7-BF4A-0CE6-145E-EC43A27FB5B6}"/>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2CEC1D08-42EE-0ED7-B982-DB011A9550E0}"/>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5</a:t>
                  </a:r>
                </a:p>
              </p:txBody>
            </p:sp>
          </p:grpSp>
          <p:grpSp>
            <p:nvGrpSpPr>
              <p:cNvPr id="69" name="Group 68">
                <a:extLst>
                  <a:ext uri="{FF2B5EF4-FFF2-40B4-BE49-F238E27FC236}">
                    <a16:creationId xmlns:a16="http://schemas.microsoft.com/office/drawing/2014/main" id="{DAF6D0EF-1F37-947E-A2EC-BE0CDC5E9815}"/>
                  </a:ext>
                </a:extLst>
              </p:cNvPr>
              <p:cNvGrpSpPr/>
              <p:nvPr/>
            </p:nvGrpSpPr>
            <p:grpSpPr>
              <a:xfrm>
                <a:off x="10278164" y="2245655"/>
                <a:ext cx="360996" cy="338554"/>
                <a:chOff x="6321202" y="3793179"/>
                <a:chExt cx="360996" cy="338554"/>
              </a:xfrm>
            </p:grpSpPr>
            <p:sp>
              <p:nvSpPr>
                <p:cNvPr id="73" name="Rectangle 72">
                  <a:extLst>
                    <a:ext uri="{FF2B5EF4-FFF2-40B4-BE49-F238E27FC236}">
                      <a16:creationId xmlns:a16="http://schemas.microsoft.com/office/drawing/2014/main" id="{1AA398F6-9829-6528-1E6E-8D1BDB459CF3}"/>
                    </a:ext>
                  </a:extLst>
                </p:cNvPr>
                <p:cNvSpPr/>
                <p:nvPr/>
              </p:nvSpPr>
              <p:spPr>
                <a:xfrm>
                  <a:off x="6366933" y="3826933"/>
                  <a:ext cx="304800" cy="304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0D95FD9D-DC3F-502D-6063-D9832A16E6F1}"/>
                    </a:ext>
                  </a:extLst>
                </p:cNvPr>
                <p:cNvSpPr txBox="1"/>
                <p:nvPr/>
              </p:nvSpPr>
              <p:spPr>
                <a:xfrm>
                  <a:off x="6321202" y="3793179"/>
                  <a:ext cx="360996" cy="338554"/>
                </a:xfrm>
                <a:prstGeom prst="rect">
                  <a:avLst/>
                </a:prstGeom>
                <a:noFill/>
              </p:spPr>
              <p:txBody>
                <a:bodyPr wrap="none" rtlCol="0">
                  <a:spAutoFit/>
                </a:bodyPr>
                <a:lstStyle/>
                <a:p>
                  <a:r>
                    <a:rPr lang="en-US" sz="1600" dirty="0"/>
                    <a:t>E</a:t>
                  </a:r>
                  <a:r>
                    <a:rPr lang="en-US" sz="1600" baseline="-25000" dirty="0"/>
                    <a:t>6</a:t>
                  </a:r>
                </a:p>
              </p:txBody>
            </p:sp>
          </p:grpSp>
          <p:sp>
            <p:nvSpPr>
              <p:cNvPr id="70" name="TextBox 69">
                <a:extLst>
                  <a:ext uri="{FF2B5EF4-FFF2-40B4-BE49-F238E27FC236}">
                    <a16:creationId xmlns:a16="http://schemas.microsoft.com/office/drawing/2014/main" id="{169FC289-DF7B-D423-73AF-7F49D9A11311}"/>
                  </a:ext>
                </a:extLst>
              </p:cNvPr>
              <p:cNvSpPr txBox="1"/>
              <p:nvPr/>
            </p:nvSpPr>
            <p:spPr>
              <a:xfrm>
                <a:off x="7362119" y="1590655"/>
                <a:ext cx="378630" cy="338554"/>
              </a:xfrm>
              <a:prstGeom prst="rect">
                <a:avLst/>
              </a:prstGeom>
              <a:noFill/>
            </p:spPr>
            <p:txBody>
              <a:bodyPr wrap="none" rtlCol="0">
                <a:spAutoFit/>
              </a:bodyPr>
              <a:lstStyle/>
              <a:p>
                <a:r>
                  <a:rPr lang="en-US" sz="1600" dirty="0"/>
                  <a:t>G</a:t>
                </a:r>
                <a:r>
                  <a:rPr lang="en-US" sz="1600" baseline="-25000" dirty="0"/>
                  <a:t>2</a:t>
                </a:r>
                <a:endParaRPr lang="en-US" sz="1600" dirty="0"/>
              </a:p>
            </p:txBody>
          </p:sp>
          <p:sp>
            <p:nvSpPr>
              <p:cNvPr id="71" name="TextBox 70">
                <a:extLst>
                  <a:ext uri="{FF2B5EF4-FFF2-40B4-BE49-F238E27FC236}">
                    <a16:creationId xmlns:a16="http://schemas.microsoft.com/office/drawing/2014/main" id="{0DD6FC7A-0179-96DA-1665-5F0A32FA1651}"/>
                  </a:ext>
                </a:extLst>
              </p:cNvPr>
              <p:cNvSpPr txBox="1"/>
              <p:nvPr/>
            </p:nvSpPr>
            <p:spPr>
              <a:xfrm>
                <a:off x="8715627" y="1646331"/>
                <a:ext cx="378630" cy="338554"/>
              </a:xfrm>
              <a:prstGeom prst="rect">
                <a:avLst/>
              </a:prstGeom>
              <a:noFill/>
            </p:spPr>
            <p:txBody>
              <a:bodyPr wrap="none" rtlCol="0">
                <a:spAutoFit/>
              </a:bodyPr>
              <a:lstStyle/>
              <a:p>
                <a:r>
                  <a:rPr lang="en-US" sz="1600" dirty="0"/>
                  <a:t>G</a:t>
                </a:r>
                <a:r>
                  <a:rPr lang="en-US" sz="1600" baseline="-25000" dirty="0"/>
                  <a:t>3</a:t>
                </a:r>
                <a:endParaRPr lang="en-US" sz="1600" dirty="0"/>
              </a:p>
            </p:txBody>
          </p:sp>
          <p:sp>
            <p:nvSpPr>
              <p:cNvPr id="72" name="TextBox 71">
                <a:extLst>
                  <a:ext uri="{FF2B5EF4-FFF2-40B4-BE49-F238E27FC236}">
                    <a16:creationId xmlns:a16="http://schemas.microsoft.com/office/drawing/2014/main" id="{3517A349-DC67-8C50-61B9-0F4994AE20BD}"/>
                  </a:ext>
                </a:extLst>
              </p:cNvPr>
              <p:cNvSpPr txBox="1"/>
              <p:nvPr/>
            </p:nvSpPr>
            <p:spPr>
              <a:xfrm>
                <a:off x="10232444" y="1671213"/>
                <a:ext cx="378630" cy="338554"/>
              </a:xfrm>
              <a:prstGeom prst="rect">
                <a:avLst/>
              </a:prstGeom>
              <a:noFill/>
            </p:spPr>
            <p:txBody>
              <a:bodyPr wrap="none" rtlCol="0">
                <a:spAutoFit/>
              </a:bodyPr>
              <a:lstStyle/>
              <a:p>
                <a:r>
                  <a:rPr lang="en-US" sz="1600" dirty="0"/>
                  <a:t>G</a:t>
                </a:r>
                <a:r>
                  <a:rPr lang="en-US" sz="1600" baseline="-25000" dirty="0"/>
                  <a:t>4</a:t>
                </a:r>
                <a:endParaRPr lang="en-US" sz="1600" dirty="0"/>
              </a:p>
            </p:txBody>
          </p:sp>
        </p:grpSp>
        <p:sp>
          <p:nvSpPr>
            <p:cNvPr id="7" name="TextBox 6">
              <a:extLst>
                <a:ext uri="{FF2B5EF4-FFF2-40B4-BE49-F238E27FC236}">
                  <a16:creationId xmlns:a16="http://schemas.microsoft.com/office/drawing/2014/main" id="{8247DE5F-E635-A75C-51EC-E4B0E7621C4E}"/>
                </a:ext>
              </a:extLst>
            </p:cNvPr>
            <p:cNvSpPr txBox="1"/>
            <p:nvPr/>
          </p:nvSpPr>
          <p:spPr>
            <a:xfrm>
              <a:off x="8912098" y="987941"/>
              <a:ext cx="378630" cy="338554"/>
            </a:xfrm>
            <a:prstGeom prst="rect">
              <a:avLst/>
            </a:prstGeom>
            <a:noFill/>
          </p:spPr>
          <p:txBody>
            <a:bodyPr wrap="none" rtlCol="0">
              <a:spAutoFit/>
            </a:bodyPr>
            <a:lstStyle/>
            <a:p>
              <a:r>
                <a:rPr lang="en-US" sz="1600" dirty="0"/>
                <a:t>G</a:t>
              </a:r>
              <a:r>
                <a:rPr lang="en-US" sz="1600" baseline="-25000" dirty="0"/>
                <a:t>1</a:t>
              </a:r>
              <a:endParaRPr lang="en-US" sz="1600" dirty="0"/>
            </a:p>
          </p:txBody>
        </p:sp>
      </p:grpSp>
      <p:sp>
        <p:nvSpPr>
          <p:cNvPr id="10" name="TextBox 9">
            <a:extLst>
              <a:ext uri="{FF2B5EF4-FFF2-40B4-BE49-F238E27FC236}">
                <a16:creationId xmlns:a16="http://schemas.microsoft.com/office/drawing/2014/main" id="{2C6187C8-A979-4CA4-36B3-207FDFD2D164}"/>
              </a:ext>
            </a:extLst>
          </p:cNvPr>
          <p:cNvSpPr txBox="1"/>
          <p:nvPr/>
        </p:nvSpPr>
        <p:spPr>
          <a:xfrm>
            <a:off x="6046171" y="2873040"/>
            <a:ext cx="5841029" cy="2308324"/>
          </a:xfrm>
          <a:prstGeom prst="rect">
            <a:avLst/>
          </a:prstGeom>
          <a:noFill/>
        </p:spPr>
        <p:txBody>
          <a:bodyPr wrap="square" rtlCol="0">
            <a:spAutoFit/>
          </a:bodyPr>
          <a:lstStyle/>
          <a:p>
            <a:r>
              <a:rPr lang="en-US" dirty="0"/>
              <a:t>E</a:t>
            </a:r>
            <a:r>
              <a:rPr lang="en-US" baseline="-25000" dirty="0"/>
              <a:t>1</a:t>
            </a:r>
            <a:r>
              <a:rPr lang="en-US" dirty="0"/>
              <a:t> : adversary gains access</a:t>
            </a:r>
          </a:p>
          <a:p>
            <a:r>
              <a:rPr lang="en-US" dirty="0"/>
              <a:t>E</a:t>
            </a:r>
            <a:r>
              <a:rPr lang="en-US" baseline="-25000" dirty="0"/>
              <a:t>2</a:t>
            </a:r>
            <a:r>
              <a:rPr lang="en-US" dirty="0"/>
              <a:t>: exfiltration controls fail after after adv. access</a:t>
            </a:r>
          </a:p>
          <a:p>
            <a:r>
              <a:rPr lang="en-US" dirty="0"/>
              <a:t>E</a:t>
            </a:r>
            <a:r>
              <a:rPr lang="en-US" baseline="-25000" dirty="0"/>
              <a:t>3</a:t>
            </a:r>
            <a:r>
              <a:rPr lang="en-US" dirty="0"/>
              <a:t>: adversary acquires credential</a:t>
            </a:r>
          </a:p>
          <a:p>
            <a:r>
              <a:rPr lang="en-US" dirty="0"/>
              <a:t>E</a:t>
            </a:r>
            <a:r>
              <a:rPr lang="en-US" baseline="-25000" dirty="0"/>
              <a:t>4</a:t>
            </a:r>
            <a:r>
              <a:rPr lang="en-US" dirty="0"/>
              <a:t>: access control fails to detect credential is stolen</a:t>
            </a:r>
          </a:p>
          <a:p>
            <a:r>
              <a:rPr lang="en-US" dirty="0"/>
              <a:t>E</a:t>
            </a:r>
            <a:r>
              <a:rPr lang="en-US" baseline="-25000" dirty="0"/>
              <a:t>5</a:t>
            </a:r>
            <a:r>
              <a:rPr lang="en-US" dirty="0"/>
              <a:t>: adversary breaches backup system</a:t>
            </a:r>
          </a:p>
          <a:p>
            <a:r>
              <a:rPr lang="en-US" dirty="0"/>
              <a:t>E</a:t>
            </a:r>
            <a:r>
              <a:rPr lang="en-US" baseline="-25000" dirty="0"/>
              <a:t>6</a:t>
            </a:r>
            <a:r>
              <a:rPr lang="en-US" dirty="0"/>
              <a:t>: backup system exfiltration controls fail after adv. access</a:t>
            </a:r>
          </a:p>
          <a:p>
            <a:endParaRPr lang="en-US" dirty="0"/>
          </a:p>
          <a:p>
            <a:endParaRPr lang="en-US" dirty="0"/>
          </a:p>
        </p:txBody>
      </p:sp>
    </p:spTree>
    <p:extLst>
      <p:ext uri="{BB962C8B-B14F-4D97-AF65-F5344CB8AC3E}">
        <p14:creationId xmlns:p14="http://schemas.microsoft.com/office/powerpoint/2010/main" val="3005520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3CA3-3D52-7A6A-306A-C0A76FB80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1B4CB-1B9B-95D7-4BEE-D65DC0ED1729}"/>
              </a:ext>
            </a:extLst>
          </p:cNvPr>
          <p:cNvSpPr>
            <a:spLocks noGrp="1"/>
          </p:cNvSpPr>
          <p:nvPr>
            <p:ph type="title"/>
          </p:nvPr>
        </p:nvSpPr>
        <p:spPr/>
        <p:txBody>
          <a:bodyPr/>
          <a:lstStyle/>
          <a:p>
            <a:r>
              <a:rPr lang="en-US"/>
              <a:t>Introduction to Combinatorial Methods</a:t>
            </a:r>
          </a:p>
        </p:txBody>
      </p:sp>
      <p:sp>
        <p:nvSpPr>
          <p:cNvPr id="77" name="Text Placeholder 2">
            <a:extLst>
              <a:ext uri="{FF2B5EF4-FFF2-40B4-BE49-F238E27FC236}">
                <a16:creationId xmlns:a16="http://schemas.microsoft.com/office/drawing/2014/main" id="{3895E653-23CA-78E5-CC15-BA7168AA2A51}"/>
              </a:ext>
            </a:extLst>
          </p:cNvPr>
          <p:cNvSpPr>
            <a:spLocks noGrp="1"/>
          </p:cNvSpPr>
          <p:nvPr>
            <p:ph type="body" sz="quarter" idx="20"/>
          </p:nvPr>
        </p:nvSpPr>
        <p:spPr>
          <a:xfrm>
            <a:off x="465904" y="1337422"/>
            <a:ext cx="10887896" cy="4338164"/>
          </a:xfrm>
        </p:spPr>
        <p:txBody>
          <a:bodyPr>
            <a:normAutofit/>
          </a:bodyPr>
          <a:lstStyle/>
          <a:p>
            <a:pPr marL="342900" indent="-342900">
              <a:buFont typeface="Arial" panose="020B0604020202020204" pitchFamily="34" charset="0"/>
              <a:buChar char="•"/>
            </a:pPr>
            <a:r>
              <a:rPr lang="en-US" altLang="en-US" sz="2400" dirty="0">
                <a:ea typeface="ＭＳ Ｐゴシック" panose="020B0600070205080204" pitchFamily="34" charset="-128"/>
              </a:rPr>
              <a:t>Combinatorial validation methods are the simplest kind of analytical/numerical techniques and can be used for reliability and availability modeling under certain assumptions.</a:t>
            </a: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r>
              <a:rPr lang="en-US" altLang="en-US" sz="2400" dirty="0">
                <a:ea typeface="ＭＳ Ｐゴシック" panose="020B0600070205080204" pitchFamily="34" charset="-128"/>
              </a:rPr>
              <a:t>Assumptions are that component failures are independent, and for availability, repairs are independent.</a:t>
            </a: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r>
              <a:rPr lang="en-US" altLang="en-US" sz="2400" dirty="0">
                <a:ea typeface="ＭＳ Ｐゴシック" panose="020B0600070205080204" pitchFamily="34" charset="-128"/>
              </a:rPr>
              <a:t>When these assumptions hold, sometimes simple formulas for reliability and availability exist.</a:t>
            </a:r>
          </a:p>
          <a:p>
            <a:pPr marL="342900" indent="-342900">
              <a:buFont typeface="Arial" panose="020B0604020202020204" pitchFamily="34" charset="0"/>
              <a:buChar char="•"/>
            </a:pPr>
            <a:endParaRPr lang="en-US" sz="2400" dirty="0"/>
          </a:p>
          <a:p>
            <a:endParaRPr lang="en-US" sz="2400" dirty="0"/>
          </a:p>
          <a:p>
            <a:endParaRPr lang="en-US" sz="2400" dirty="0"/>
          </a:p>
          <a:p>
            <a:endParaRPr lang="en-US" sz="2400" dirty="0"/>
          </a:p>
        </p:txBody>
      </p:sp>
      <p:sp>
        <p:nvSpPr>
          <p:cNvPr id="5" name="Slide Number Placeholder 4">
            <a:extLst>
              <a:ext uri="{FF2B5EF4-FFF2-40B4-BE49-F238E27FC236}">
                <a16:creationId xmlns:a16="http://schemas.microsoft.com/office/drawing/2014/main" id="{E692562B-2158-08FF-5EA8-B6297F9A2F94}"/>
              </a:ext>
            </a:extLst>
          </p:cNvPr>
          <p:cNvSpPr>
            <a:spLocks noGrp="1"/>
          </p:cNvSpPr>
          <p:nvPr>
            <p:ph type="sldNum" sz="quarter" idx="17"/>
          </p:nvPr>
        </p:nvSpPr>
        <p:spPr/>
        <p:txBody>
          <a:bodyPr/>
          <a:lstStyle/>
          <a:p>
            <a:fld id="{86134D44-37F0-44A1-8A08-E9432A030C07}" type="slidenum">
              <a:rPr lang="en-US" smtClean="0"/>
              <a:pPr/>
              <a:t>2</a:t>
            </a:fld>
            <a:endParaRPr lang="en-US" dirty="0"/>
          </a:p>
        </p:txBody>
      </p:sp>
      <p:sp>
        <p:nvSpPr>
          <p:cNvPr id="26" name="Text Placeholder 2">
            <a:extLst>
              <a:ext uri="{FF2B5EF4-FFF2-40B4-BE49-F238E27FC236}">
                <a16:creationId xmlns:a16="http://schemas.microsoft.com/office/drawing/2014/main" id="{45ECB717-E15B-A301-C14B-4B63562472DA}"/>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812750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5B7C0-E9D8-2FFB-420F-5550E04B0726}"/>
              </a:ext>
            </a:extLst>
          </p:cNvPr>
          <p:cNvSpPr>
            <a:spLocks noGrp="1"/>
          </p:cNvSpPr>
          <p:nvPr>
            <p:ph type="title"/>
          </p:nvPr>
        </p:nvSpPr>
        <p:spPr/>
        <p:txBody>
          <a:bodyPr>
            <a:normAutofit/>
          </a:bodyPr>
          <a:lstStyle/>
          <a:p>
            <a:r>
              <a:rPr lang="en-US" sz="6000" dirty="0">
                <a:solidFill>
                  <a:srgbClr val="002060"/>
                </a:solidFill>
              </a:rPr>
              <a:t>State-Space Methods</a:t>
            </a:r>
          </a:p>
        </p:txBody>
      </p:sp>
      <p:sp>
        <p:nvSpPr>
          <p:cNvPr id="3" name="Slide Number Placeholder 2">
            <a:extLst>
              <a:ext uri="{FF2B5EF4-FFF2-40B4-BE49-F238E27FC236}">
                <a16:creationId xmlns:a16="http://schemas.microsoft.com/office/drawing/2014/main" id="{B9EA0A56-E748-DF5D-B0BF-209FD78B670B}"/>
              </a:ext>
            </a:extLst>
          </p:cNvPr>
          <p:cNvSpPr>
            <a:spLocks noGrp="1"/>
          </p:cNvSpPr>
          <p:nvPr>
            <p:ph type="sldNum" sz="quarter" idx="17"/>
          </p:nvPr>
        </p:nvSpPr>
        <p:spPr/>
        <p:txBody>
          <a:bodyPr/>
          <a:lstStyle/>
          <a:p>
            <a:fld id="{86134D44-37F0-44A1-8A08-E9432A030C07}" type="slidenum">
              <a:rPr lang="en-US" smtClean="0"/>
              <a:pPr/>
              <a:t>20</a:t>
            </a:fld>
            <a:endParaRPr lang="en-US" dirty="0"/>
          </a:p>
        </p:txBody>
      </p:sp>
    </p:spTree>
    <p:extLst>
      <p:ext uri="{BB962C8B-B14F-4D97-AF65-F5344CB8AC3E}">
        <p14:creationId xmlns:p14="http://schemas.microsoft.com/office/powerpoint/2010/main" val="1971092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E21F9-B790-FDF2-481C-995A01A24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3F26D1-B55E-A062-DCE2-EEFA8B01EBF4}"/>
              </a:ext>
            </a:extLst>
          </p:cNvPr>
          <p:cNvSpPr>
            <a:spLocks noGrp="1"/>
          </p:cNvSpPr>
          <p:nvPr>
            <p:ph type="title"/>
          </p:nvPr>
        </p:nvSpPr>
        <p:spPr/>
        <p:txBody>
          <a:bodyPr/>
          <a:lstStyle/>
          <a:p>
            <a:r>
              <a:rPr lang="en-US" dirty="0"/>
              <a:t>Availability: A Motivation for State-Based Methods</a:t>
            </a:r>
          </a:p>
        </p:txBody>
      </p:sp>
      <p:sp>
        <p:nvSpPr>
          <p:cNvPr id="3" name="Text Placeholder 2">
            <a:extLst>
              <a:ext uri="{FF2B5EF4-FFF2-40B4-BE49-F238E27FC236}">
                <a16:creationId xmlns:a16="http://schemas.microsoft.com/office/drawing/2014/main" id="{19BF474E-62EB-C442-2EC6-129146418049}"/>
              </a:ext>
            </a:extLst>
          </p:cNvPr>
          <p:cNvSpPr>
            <a:spLocks noGrp="1"/>
          </p:cNvSpPr>
          <p:nvPr>
            <p:ph type="body" sz="quarter" idx="20"/>
          </p:nvPr>
        </p:nvSpPr>
        <p:spPr>
          <a:xfrm>
            <a:off x="652052" y="1368845"/>
            <a:ext cx="10887896" cy="4120309"/>
          </a:xfrm>
        </p:spPr>
        <p:txBody>
          <a:bodyPr>
            <a:normAutofit/>
          </a:bodyPr>
          <a:lstStyle/>
          <a:p>
            <a:r>
              <a:rPr lang="en-US" sz="2400" i="1" dirty="0"/>
              <a:t>Availability </a:t>
            </a:r>
            <a:r>
              <a:rPr lang="en-US" sz="2400" dirty="0"/>
              <a:t>quantifies alternation between proper and improper service</a:t>
            </a:r>
          </a:p>
          <a:p>
            <a:pPr marL="342900" indent="-342900">
              <a:buFont typeface="Arial" panose="020B0604020202020204" pitchFamily="34" charset="0"/>
              <a:buChar char="•"/>
            </a:pPr>
            <a:r>
              <a:rPr lang="en-US" sz="2400" i="1" dirty="0"/>
              <a:t>A(t)</a:t>
            </a:r>
            <a:r>
              <a:rPr lang="en-US" sz="2400" dirty="0"/>
              <a:t> == 1 if service at time t is proper, 0 otherwise</a:t>
            </a:r>
          </a:p>
          <a:p>
            <a:pPr marL="342900" indent="-342900">
              <a:buFont typeface="Arial" panose="020B0604020202020204" pitchFamily="34" charset="0"/>
              <a:buChar char="•"/>
            </a:pPr>
            <a:r>
              <a:rPr lang="en-US" sz="2400" i="1" dirty="0"/>
              <a:t>E[A(t)] </a:t>
            </a:r>
            <a:r>
              <a:rPr lang="en-US" sz="2400" dirty="0"/>
              <a:t>is probability that service is proper at time t</a:t>
            </a:r>
          </a:p>
          <a:p>
            <a:pPr marL="342900" indent="-342900">
              <a:buFont typeface="Arial" panose="020B0604020202020204" pitchFamily="34" charset="0"/>
              <a:buChar char="•"/>
            </a:pPr>
            <a:r>
              <a:rPr lang="en-US" sz="2400" i="1" dirty="0"/>
              <a:t>A(0,t)</a:t>
            </a:r>
            <a:r>
              <a:rPr lang="en-US" sz="2400" dirty="0"/>
              <a:t> is fraction of time the system delivers proper service during [0,t)</a:t>
            </a:r>
          </a:p>
          <a:p>
            <a:r>
              <a:rPr lang="en-US" sz="2400" dirty="0"/>
              <a:t>Availability is a measure more focused on user than is reliability</a:t>
            </a:r>
          </a:p>
          <a:p>
            <a:endParaRPr lang="en-US" sz="2400" dirty="0"/>
          </a:p>
          <a:p>
            <a:r>
              <a:rPr lang="en-US" sz="2400" dirty="0"/>
              <a:t>Availability often more difficult to compute as it must account for repair, replacement, and recovery</a:t>
            </a:r>
            <a:endParaRPr lang="en-US" dirty="0"/>
          </a:p>
          <a:p>
            <a:pPr marL="457200" lvl="1" indent="0">
              <a:buNone/>
            </a:pPr>
            <a:endParaRPr lang="en-US" sz="2000" dirty="0"/>
          </a:p>
        </p:txBody>
      </p:sp>
      <p:sp>
        <p:nvSpPr>
          <p:cNvPr id="5" name="Slide Number Placeholder 4">
            <a:extLst>
              <a:ext uri="{FF2B5EF4-FFF2-40B4-BE49-F238E27FC236}">
                <a16:creationId xmlns:a16="http://schemas.microsoft.com/office/drawing/2014/main" id="{E2A4562F-3C78-0CC1-E238-006590124D48}"/>
              </a:ext>
            </a:extLst>
          </p:cNvPr>
          <p:cNvSpPr>
            <a:spLocks noGrp="1"/>
          </p:cNvSpPr>
          <p:nvPr>
            <p:ph type="sldNum" sz="quarter" idx="17"/>
          </p:nvPr>
        </p:nvSpPr>
        <p:spPr/>
        <p:txBody>
          <a:bodyPr/>
          <a:lstStyle/>
          <a:p>
            <a:fld id="{86134D44-37F0-44A1-8A08-E9432A030C07}" type="slidenum">
              <a:rPr lang="en-US" smtClean="0"/>
              <a:pPr/>
              <a:t>21</a:t>
            </a:fld>
            <a:endParaRPr lang="en-US" dirty="0"/>
          </a:p>
        </p:txBody>
      </p:sp>
    </p:spTree>
    <p:extLst>
      <p:ext uri="{BB962C8B-B14F-4D97-AF65-F5344CB8AC3E}">
        <p14:creationId xmlns:p14="http://schemas.microsoft.com/office/powerpoint/2010/main" val="1434398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322F2-985A-8396-17BE-FA0BF59895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22498-8241-966E-9B1A-13D00780E12C}"/>
              </a:ext>
            </a:extLst>
          </p:cNvPr>
          <p:cNvSpPr>
            <a:spLocks noGrp="1"/>
          </p:cNvSpPr>
          <p:nvPr>
            <p:ph type="title"/>
          </p:nvPr>
        </p:nvSpPr>
        <p:spPr/>
        <p:txBody>
          <a:bodyPr>
            <a:normAutofit/>
          </a:bodyPr>
          <a:lstStyle/>
          <a:p>
            <a:r>
              <a:rPr lang="en-US" dirty="0"/>
              <a:t>Example of Availability</a:t>
            </a:r>
          </a:p>
        </p:txBody>
      </p:sp>
      <p:sp>
        <p:nvSpPr>
          <p:cNvPr id="3" name="Text Placeholder 2">
            <a:extLst>
              <a:ext uri="{FF2B5EF4-FFF2-40B4-BE49-F238E27FC236}">
                <a16:creationId xmlns:a16="http://schemas.microsoft.com/office/drawing/2014/main" id="{57B45A86-020B-C64A-EC8F-F79099C24DD5}"/>
              </a:ext>
            </a:extLst>
          </p:cNvPr>
          <p:cNvSpPr>
            <a:spLocks noGrp="1"/>
          </p:cNvSpPr>
          <p:nvPr>
            <p:ph type="body" sz="quarter" idx="20"/>
          </p:nvPr>
        </p:nvSpPr>
        <p:spPr>
          <a:xfrm>
            <a:off x="652052" y="1368845"/>
            <a:ext cx="10887896" cy="4653583"/>
          </a:xfrm>
        </p:spPr>
        <p:txBody>
          <a:bodyPr>
            <a:normAutofit lnSpcReduction="10000"/>
          </a:bodyPr>
          <a:lstStyle/>
          <a:p>
            <a:pPr marL="344488" indent="-344488">
              <a:lnSpc>
                <a:spcPct val="130000"/>
              </a:lnSpc>
              <a:buFont typeface="Arial" panose="020B0604020202020204" pitchFamily="34" charset="0"/>
              <a:buChar char="•"/>
              <a:defRPr/>
            </a:pPr>
            <a:r>
              <a:rPr lang="en-US" sz="2200" dirty="0">
                <a:ea typeface="ＭＳ Ｐゴシック" charset="0"/>
                <a:cs typeface="ＭＳ Ｐゴシック" charset="0"/>
              </a:rPr>
              <a:t>A $1000 radio transmitter has an expected time to failure of 500 days.  Replacement takes an average of 48 hours.</a:t>
            </a:r>
          </a:p>
          <a:p>
            <a:pPr marL="344488" indent="-344488">
              <a:lnSpc>
                <a:spcPct val="130000"/>
              </a:lnSpc>
              <a:buFont typeface="Arial" panose="020B0604020202020204" pitchFamily="34" charset="0"/>
              <a:buChar char="•"/>
              <a:defRPr/>
            </a:pPr>
            <a:r>
              <a:rPr lang="en-US" sz="2200" dirty="0">
                <a:ea typeface="ＭＳ Ｐゴシック" charset="0"/>
                <a:cs typeface="ＭＳ Ｐゴシック" charset="0"/>
              </a:rPr>
              <a:t>A $200 transmitter has an expected time to failure of 150 days, but due to the cost, a replacement is readily available, and replacement can be done in 8 hours on average.</a:t>
            </a:r>
          </a:p>
          <a:p>
            <a:pPr marL="344488" indent="-344488">
              <a:lnSpc>
                <a:spcPct val="130000"/>
              </a:lnSpc>
              <a:buFont typeface="Arial" panose="020B0604020202020204" pitchFamily="34" charset="0"/>
              <a:buChar char="•"/>
              <a:defRPr/>
            </a:pPr>
            <a:r>
              <a:rPr lang="en-US" sz="2200" dirty="0">
                <a:ea typeface="ＭＳ Ｐゴシック" charset="0"/>
                <a:cs typeface="ＭＳ Ｐゴシック" charset="0"/>
              </a:rPr>
              <a:t>For </a:t>
            </a:r>
            <a:r>
              <a:rPr lang="en-US" sz="2200" i="1" dirty="0">
                <a:ea typeface="ＭＳ Ｐゴシック" charset="0"/>
                <a:cs typeface="ＭＳ Ｐゴシック" charset="0"/>
              </a:rPr>
              <a:t>t</a:t>
            </a:r>
            <a:r>
              <a:rPr lang="en-US" sz="2200" dirty="0">
                <a:ea typeface="ＭＳ Ｐゴシック" charset="0"/>
                <a:cs typeface="ＭＳ Ｐゴシック" charset="0"/>
              </a:rPr>
              <a:t> </a:t>
            </a:r>
            <a:r>
              <a:rPr lang="en-US" sz="2200" dirty="0">
                <a:ea typeface="ＭＳ Ｐゴシック" charset="0"/>
                <a:cs typeface="ＭＳ Ｐゴシック" charset="0"/>
                <a:sym typeface="Symbol" charset="0"/>
              </a:rPr>
              <a:t> , </a:t>
            </a:r>
            <a:r>
              <a:rPr lang="en-US" sz="2200" i="1" dirty="0">
                <a:ea typeface="ＭＳ Ｐゴシック" charset="0"/>
                <a:cs typeface="ＭＳ Ｐゴシック" charset="0"/>
                <a:sym typeface="Symbol" charset="0"/>
              </a:rPr>
              <a:t>A</a:t>
            </a:r>
            <a:r>
              <a:rPr lang="en-US" sz="2200" dirty="0">
                <a:ea typeface="ＭＳ Ｐゴシック" charset="0"/>
                <a:cs typeface="ＭＳ Ｐゴシック" charset="0"/>
                <a:sym typeface="Symbol" charset="0"/>
              </a:rPr>
              <a:t>(</a:t>
            </a:r>
            <a:r>
              <a:rPr lang="en-US" sz="2200" i="1" dirty="0">
                <a:ea typeface="ＭＳ Ｐゴシック" charset="0"/>
                <a:cs typeface="ＭＳ Ｐゴシック" charset="0"/>
                <a:sym typeface="Symbol" charset="0"/>
              </a:rPr>
              <a:t>t</a:t>
            </a:r>
            <a:r>
              <a:rPr lang="en-US" sz="2200" dirty="0">
                <a:ea typeface="ＭＳ Ｐゴシック" charset="0"/>
                <a:cs typeface="ＭＳ Ｐゴシック" charset="0"/>
                <a:sym typeface="Symbol" charset="0"/>
              </a:rPr>
              <a:t>) = .996 for the more reliable transmitter, and </a:t>
            </a:r>
            <a:r>
              <a:rPr lang="en-US" sz="2200" i="1" dirty="0">
                <a:ea typeface="ＭＳ Ｐゴシック" charset="0"/>
                <a:cs typeface="ＭＳ Ｐゴシック" charset="0"/>
                <a:sym typeface="Symbol" charset="0"/>
              </a:rPr>
              <a:t>A</a:t>
            </a:r>
            <a:r>
              <a:rPr lang="en-US" sz="2200" dirty="0">
                <a:ea typeface="ＭＳ Ｐゴシック" charset="0"/>
                <a:cs typeface="ＭＳ Ｐゴシック" charset="0"/>
                <a:sym typeface="Symbol" charset="0"/>
              </a:rPr>
              <a:t>(</a:t>
            </a:r>
            <a:r>
              <a:rPr lang="en-US" sz="2200" i="1" dirty="0">
                <a:ea typeface="ＭＳ Ｐゴシック" charset="0"/>
                <a:cs typeface="ＭＳ Ｐゴシック" charset="0"/>
                <a:sym typeface="Symbol" charset="0"/>
              </a:rPr>
              <a:t>t</a:t>
            </a:r>
            <a:r>
              <a:rPr lang="en-US" sz="2200" dirty="0">
                <a:ea typeface="ＭＳ Ｐゴシック" charset="0"/>
                <a:cs typeface="ＭＳ Ｐゴシック" charset="0"/>
                <a:sym typeface="Symbol" charset="0"/>
              </a:rPr>
              <a:t>) = .998 for the less reliable transmitter.</a:t>
            </a:r>
          </a:p>
          <a:p>
            <a:pPr marL="344488" indent="-344488">
              <a:lnSpc>
                <a:spcPct val="130000"/>
              </a:lnSpc>
              <a:buFont typeface="Arial" panose="020B0604020202020204" pitchFamily="34" charset="0"/>
              <a:buChar char="•"/>
              <a:defRPr/>
            </a:pPr>
            <a:r>
              <a:rPr lang="en-US" sz="2200" dirty="0">
                <a:ea typeface="ＭＳ Ｐゴシック" charset="0"/>
                <a:cs typeface="ＭＳ Ｐゴシック" charset="0"/>
                <a:sym typeface="Symbol" charset="0"/>
              </a:rPr>
              <a:t>Higher reliability does not necessarily mean higher availability!</a:t>
            </a:r>
          </a:p>
          <a:p>
            <a:pPr marL="344488" indent="-344488">
              <a:lnSpc>
                <a:spcPct val="130000"/>
              </a:lnSpc>
              <a:buFont typeface="Arial" panose="020B0604020202020204" pitchFamily="34" charset="0"/>
              <a:buChar char="•"/>
              <a:defRPr/>
            </a:pPr>
            <a:r>
              <a:rPr lang="en-US" sz="2200" dirty="0">
                <a:ea typeface="ＭＳ Ｐゴシック" charset="0"/>
                <a:cs typeface="ＭＳ Ｐゴシック" charset="0"/>
                <a:sym typeface="Symbol" charset="0"/>
              </a:rPr>
              <a:t>For either choice, what is the cost we should budget for, including replacement?</a:t>
            </a:r>
          </a:p>
          <a:p>
            <a:pPr marL="344488" indent="-344488">
              <a:defRPr/>
            </a:pPr>
            <a:endParaRPr lang="en-US" sz="2200" dirty="0">
              <a:ea typeface="ＭＳ Ｐゴシック" charset="0"/>
              <a:cs typeface="ＭＳ Ｐゴシック" charset="0"/>
              <a:sym typeface="Symbol" charset="0"/>
            </a:endParaRPr>
          </a:p>
          <a:p>
            <a:pPr marL="344488" indent="-344488">
              <a:defRPr/>
            </a:pPr>
            <a:r>
              <a:rPr lang="en-US" sz="2200" dirty="0">
                <a:ea typeface="ＭＳ Ｐゴシック" charset="0"/>
                <a:cs typeface="ＭＳ Ｐゴシック" charset="0"/>
                <a:sym typeface="Symbol" charset="0"/>
              </a:rPr>
              <a:t>How do we compute these numbers??</a:t>
            </a:r>
            <a:endParaRPr lang="en-US" sz="2200" dirty="0">
              <a:ea typeface="ＭＳ Ｐゴシック" charset="0"/>
              <a:cs typeface="ＭＳ Ｐゴシック" charset="0"/>
            </a:endParaRPr>
          </a:p>
          <a:p>
            <a:pPr marL="457200" lvl="1" indent="0">
              <a:buNone/>
            </a:pPr>
            <a:endParaRPr lang="en-US" sz="2000" dirty="0"/>
          </a:p>
        </p:txBody>
      </p:sp>
      <p:sp>
        <p:nvSpPr>
          <p:cNvPr id="5" name="Slide Number Placeholder 4">
            <a:extLst>
              <a:ext uri="{FF2B5EF4-FFF2-40B4-BE49-F238E27FC236}">
                <a16:creationId xmlns:a16="http://schemas.microsoft.com/office/drawing/2014/main" id="{0AEDE112-89F1-3E26-217C-98FCA47E0C82}"/>
              </a:ext>
            </a:extLst>
          </p:cNvPr>
          <p:cNvSpPr>
            <a:spLocks noGrp="1"/>
          </p:cNvSpPr>
          <p:nvPr>
            <p:ph type="sldNum" sz="quarter" idx="17"/>
          </p:nvPr>
        </p:nvSpPr>
        <p:spPr/>
        <p:txBody>
          <a:bodyPr/>
          <a:lstStyle/>
          <a:p>
            <a:fld id="{86134D44-37F0-44A1-8A08-E9432A030C07}" type="slidenum">
              <a:rPr lang="en-US" smtClean="0"/>
              <a:pPr/>
              <a:t>22</a:t>
            </a:fld>
            <a:endParaRPr lang="en-US" dirty="0"/>
          </a:p>
        </p:txBody>
      </p:sp>
    </p:spTree>
    <p:extLst>
      <p:ext uri="{BB962C8B-B14F-4D97-AF65-F5344CB8AC3E}">
        <p14:creationId xmlns:p14="http://schemas.microsoft.com/office/powerpoint/2010/main" val="1964008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F67EF-9AF0-8C79-4F05-D3C5E161DF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A7B35-3194-5F31-CD9A-687C13C8F7BA}"/>
              </a:ext>
            </a:extLst>
          </p:cNvPr>
          <p:cNvSpPr>
            <a:spLocks noGrp="1"/>
          </p:cNvSpPr>
          <p:nvPr>
            <p:ph type="title"/>
          </p:nvPr>
        </p:nvSpPr>
        <p:spPr/>
        <p:txBody>
          <a:bodyPr>
            <a:normAutofit/>
          </a:bodyPr>
          <a:lstStyle/>
          <a:p>
            <a:r>
              <a:rPr lang="en-US" dirty="0"/>
              <a:t>Example of Availability Computation</a:t>
            </a:r>
          </a:p>
        </p:txBody>
      </p:sp>
      <p:sp>
        <p:nvSpPr>
          <p:cNvPr id="3" name="Text Placeholder 2">
            <a:extLst>
              <a:ext uri="{FF2B5EF4-FFF2-40B4-BE49-F238E27FC236}">
                <a16:creationId xmlns:a16="http://schemas.microsoft.com/office/drawing/2014/main" id="{B5EDA006-31F5-776E-FECE-2F5448BA37DD}"/>
              </a:ext>
            </a:extLst>
          </p:cNvPr>
          <p:cNvSpPr>
            <a:spLocks noGrp="1"/>
          </p:cNvSpPr>
          <p:nvPr>
            <p:ph type="body" sz="quarter" idx="20"/>
          </p:nvPr>
        </p:nvSpPr>
        <p:spPr>
          <a:xfrm>
            <a:off x="652052" y="1368845"/>
            <a:ext cx="10887896" cy="4653583"/>
          </a:xfrm>
        </p:spPr>
        <p:txBody>
          <a:bodyPr>
            <a:normAutofit/>
          </a:bodyPr>
          <a:lstStyle/>
          <a:p>
            <a:pPr>
              <a:defRPr/>
            </a:pPr>
            <a:r>
              <a:rPr lang="en-US" sz="2400" dirty="0"/>
              <a:t>Transmitter operations nominally retains one spare</a:t>
            </a:r>
          </a:p>
          <a:p>
            <a:pPr lvl="1">
              <a:lnSpc>
                <a:spcPct val="110000"/>
              </a:lnSpc>
              <a:defRPr/>
            </a:pPr>
            <a:r>
              <a:rPr lang="en-US" dirty="0"/>
              <a:t>Failed transmitter immediately replaced if spare is available</a:t>
            </a:r>
          </a:p>
          <a:p>
            <a:pPr lvl="1">
              <a:lnSpc>
                <a:spcPct val="110000"/>
              </a:lnSpc>
              <a:defRPr/>
            </a:pPr>
            <a:r>
              <a:rPr lang="en-US" dirty="0"/>
              <a:t>Whenever the spare is placed into service, another spare ordered</a:t>
            </a:r>
          </a:p>
          <a:p>
            <a:pPr lvl="1">
              <a:lnSpc>
                <a:spcPct val="110000"/>
              </a:lnSpc>
              <a:defRPr/>
            </a:pPr>
            <a:r>
              <a:rPr lang="en-US" dirty="0"/>
              <a:t>MTTF of transmitter is 150 days</a:t>
            </a:r>
          </a:p>
          <a:p>
            <a:pPr lvl="1">
              <a:lnSpc>
                <a:spcPct val="110000"/>
              </a:lnSpc>
              <a:defRPr/>
            </a:pPr>
            <a:r>
              <a:rPr lang="en-US" dirty="0"/>
              <a:t>Mean time for delivery of spare is 15 days</a:t>
            </a:r>
          </a:p>
          <a:p>
            <a:pPr lvl="1">
              <a:lnSpc>
                <a:spcPct val="110000"/>
              </a:lnSpc>
              <a:defRPr/>
            </a:pPr>
            <a:r>
              <a:rPr lang="en-US" dirty="0"/>
              <a:t>System non-operational if transmitter fails and no spare present, </a:t>
            </a:r>
          </a:p>
          <a:p>
            <a:pPr lvl="2">
              <a:lnSpc>
                <a:spcPct val="110000"/>
              </a:lnSpc>
              <a:defRPr/>
            </a:pPr>
            <a:r>
              <a:rPr lang="en-US" dirty="0"/>
              <a:t>Order a second spare immediately</a:t>
            </a:r>
          </a:p>
          <a:p>
            <a:pPr marL="914400" lvl="2" indent="0">
              <a:lnSpc>
                <a:spcPct val="110000"/>
              </a:lnSpc>
              <a:buNone/>
              <a:defRPr/>
            </a:pPr>
            <a:endParaRPr lang="en-US" dirty="0"/>
          </a:p>
          <a:p>
            <a:pPr lvl="1">
              <a:lnSpc>
                <a:spcPct val="110000"/>
              </a:lnSpc>
              <a:defRPr/>
            </a:pPr>
            <a:r>
              <a:rPr lang="en-US" dirty="0"/>
              <a:t>What fraction of time is the transmitter operational?</a:t>
            </a:r>
          </a:p>
          <a:p>
            <a:pPr marL="457200" lvl="1" indent="0">
              <a:buNone/>
            </a:pPr>
            <a:endParaRPr lang="en-US" sz="2000" dirty="0"/>
          </a:p>
        </p:txBody>
      </p:sp>
      <p:sp>
        <p:nvSpPr>
          <p:cNvPr id="5" name="Slide Number Placeholder 4">
            <a:extLst>
              <a:ext uri="{FF2B5EF4-FFF2-40B4-BE49-F238E27FC236}">
                <a16:creationId xmlns:a16="http://schemas.microsoft.com/office/drawing/2014/main" id="{F242D1EA-8AA1-B6A4-F6B9-257255253226}"/>
              </a:ext>
            </a:extLst>
          </p:cNvPr>
          <p:cNvSpPr>
            <a:spLocks noGrp="1"/>
          </p:cNvSpPr>
          <p:nvPr>
            <p:ph type="sldNum" sz="quarter" idx="17"/>
          </p:nvPr>
        </p:nvSpPr>
        <p:spPr/>
        <p:txBody>
          <a:bodyPr/>
          <a:lstStyle/>
          <a:p>
            <a:fld id="{86134D44-37F0-44A1-8A08-E9432A030C07}" type="slidenum">
              <a:rPr lang="en-US" smtClean="0"/>
              <a:pPr/>
              <a:t>23</a:t>
            </a:fld>
            <a:endParaRPr lang="en-US" dirty="0"/>
          </a:p>
        </p:txBody>
      </p:sp>
    </p:spTree>
    <p:extLst>
      <p:ext uri="{BB962C8B-B14F-4D97-AF65-F5344CB8AC3E}">
        <p14:creationId xmlns:p14="http://schemas.microsoft.com/office/powerpoint/2010/main" val="2225291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65DA0-519E-2891-0448-ABB913C809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E799A-B478-3A65-F9EA-485C4DF44768}"/>
              </a:ext>
            </a:extLst>
          </p:cNvPr>
          <p:cNvSpPr>
            <a:spLocks noGrp="1"/>
          </p:cNvSpPr>
          <p:nvPr>
            <p:ph type="title"/>
          </p:nvPr>
        </p:nvSpPr>
        <p:spPr/>
        <p:txBody>
          <a:bodyPr>
            <a:normAutofit/>
          </a:bodyPr>
          <a:lstStyle/>
          <a:p>
            <a:r>
              <a:rPr lang="en-US" dirty="0"/>
              <a:t>Availability Modeling Using Combinatorial Methods</a:t>
            </a:r>
          </a:p>
        </p:txBody>
      </p:sp>
      <p:sp>
        <p:nvSpPr>
          <p:cNvPr id="5" name="Slide Number Placeholder 4">
            <a:extLst>
              <a:ext uri="{FF2B5EF4-FFF2-40B4-BE49-F238E27FC236}">
                <a16:creationId xmlns:a16="http://schemas.microsoft.com/office/drawing/2014/main" id="{AF9AECF8-6A0C-D80D-26C7-3999E682BFF8}"/>
              </a:ext>
            </a:extLst>
          </p:cNvPr>
          <p:cNvSpPr>
            <a:spLocks noGrp="1"/>
          </p:cNvSpPr>
          <p:nvPr>
            <p:ph type="sldNum" sz="quarter" idx="17"/>
          </p:nvPr>
        </p:nvSpPr>
        <p:spPr/>
        <p:txBody>
          <a:bodyPr/>
          <a:lstStyle/>
          <a:p>
            <a:fld id="{86134D44-37F0-44A1-8A08-E9432A030C07}" type="slidenum">
              <a:rPr lang="en-US" smtClean="0"/>
              <a:pPr/>
              <a:t>24</a:t>
            </a:fld>
            <a:endParaRPr lang="en-US" dirty="0"/>
          </a:p>
        </p:txBody>
      </p:sp>
      <p:sp>
        <p:nvSpPr>
          <p:cNvPr id="3" name="Text Placeholder 2">
            <a:extLst>
              <a:ext uri="{FF2B5EF4-FFF2-40B4-BE49-F238E27FC236}">
                <a16:creationId xmlns:a16="http://schemas.microsoft.com/office/drawing/2014/main" id="{DFD5BE78-5902-5917-513E-C447B82D8338}"/>
              </a:ext>
            </a:extLst>
          </p:cNvPr>
          <p:cNvSpPr>
            <a:spLocks noGrp="1"/>
          </p:cNvSpPr>
          <p:nvPr>
            <p:ph type="body" sz="quarter" idx="20"/>
          </p:nvPr>
        </p:nvSpPr>
        <p:spPr>
          <a:xfrm>
            <a:off x="227669" y="1148436"/>
            <a:ext cx="11382293" cy="1164148"/>
          </a:xfrm>
        </p:spPr>
        <p:txBody>
          <a:bodyPr>
            <a:normAutofit/>
          </a:bodyPr>
          <a:lstStyle/>
          <a:p>
            <a:pPr marL="344488" indent="-344488">
              <a:buFont typeface="Arial" panose="020B0604020202020204" pitchFamily="34" charset="0"/>
              <a:buChar char="•"/>
            </a:pPr>
            <a:r>
              <a:rPr lang="en-US" altLang="en-US" dirty="0">
                <a:ea typeface="ＭＳ Ｐゴシック" panose="020B0600070205080204" pitchFamily="34" charset="-128"/>
              </a:rPr>
              <a:t>Availability modeling can be done with combinatorial methods, but only with the independent repair assumption, and most easily with exponential life-time distributions  </a:t>
            </a:r>
          </a:p>
          <a:p>
            <a:pPr marL="344488" indent="-344488">
              <a:buFont typeface="Arial" panose="020B0604020202020204" pitchFamily="34" charset="0"/>
              <a:buChar char="•"/>
            </a:pPr>
            <a:r>
              <a:rPr lang="en-US" altLang="en-US" dirty="0">
                <a:ea typeface="ＭＳ Ｐゴシック" panose="020B0600070205080204" pitchFamily="34" charset="-128"/>
              </a:rPr>
              <a:t>This uses the theory of ON/OFF processes</a:t>
            </a:r>
          </a:p>
          <a:p>
            <a:pPr marL="457200" lvl="1" indent="0">
              <a:buNone/>
            </a:pPr>
            <a:endParaRPr lang="en-US" sz="2000" dirty="0"/>
          </a:p>
        </p:txBody>
      </p:sp>
      <p:sp>
        <p:nvSpPr>
          <p:cNvPr id="4" name="Line 1029">
            <a:extLst>
              <a:ext uri="{FF2B5EF4-FFF2-40B4-BE49-F238E27FC236}">
                <a16:creationId xmlns:a16="http://schemas.microsoft.com/office/drawing/2014/main" id="{5EEB6306-F994-6967-5A36-1C32B960F124}"/>
              </a:ext>
              <a:ext uri="{C183D7F6-B498-43B3-948B-1728B52AA6E4}">
                <adec:decorative xmlns:adec="http://schemas.microsoft.com/office/drawing/2017/decorative" val="1"/>
              </a:ext>
            </a:extLst>
          </p:cNvPr>
          <p:cNvSpPr>
            <a:spLocks noChangeShapeType="1"/>
          </p:cNvSpPr>
          <p:nvPr/>
        </p:nvSpPr>
        <p:spPr bwMode="auto">
          <a:xfrm>
            <a:off x="1766887" y="2503202"/>
            <a:ext cx="1304925" cy="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en-US"/>
          </a:p>
        </p:txBody>
      </p:sp>
      <p:sp>
        <p:nvSpPr>
          <p:cNvPr id="6" name="Line 1031">
            <a:extLst>
              <a:ext uri="{FF2B5EF4-FFF2-40B4-BE49-F238E27FC236}">
                <a16:creationId xmlns:a16="http://schemas.microsoft.com/office/drawing/2014/main" id="{F6149DB0-4F0E-B4C0-3320-CEE56FCE45EF}"/>
              </a:ext>
              <a:ext uri="{C183D7F6-B498-43B3-948B-1728B52AA6E4}">
                <adec:decorative xmlns:adec="http://schemas.microsoft.com/office/drawing/2017/decorative" val="1"/>
              </a:ext>
            </a:extLst>
          </p:cNvPr>
          <p:cNvSpPr>
            <a:spLocks noChangeShapeType="1"/>
          </p:cNvSpPr>
          <p:nvPr/>
        </p:nvSpPr>
        <p:spPr bwMode="auto">
          <a:xfrm>
            <a:off x="3041650" y="2517490"/>
            <a:ext cx="812800" cy="0"/>
          </a:xfrm>
          <a:prstGeom prst="line">
            <a:avLst/>
          </a:prstGeom>
          <a:noFill/>
          <a:ln w="38100">
            <a:solidFill>
              <a:srgbClr val="FC0128"/>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7" name="Line 1032">
            <a:extLst>
              <a:ext uri="{FF2B5EF4-FFF2-40B4-BE49-F238E27FC236}">
                <a16:creationId xmlns:a16="http://schemas.microsoft.com/office/drawing/2014/main" id="{4A7F7A7E-CAA3-1B58-7559-D4029CB239E8}"/>
              </a:ext>
              <a:ext uri="{C183D7F6-B498-43B3-948B-1728B52AA6E4}">
                <adec:decorative xmlns:adec="http://schemas.microsoft.com/office/drawing/2017/decorative" val="1"/>
              </a:ext>
            </a:extLst>
          </p:cNvPr>
          <p:cNvSpPr>
            <a:spLocks noChangeShapeType="1"/>
          </p:cNvSpPr>
          <p:nvPr/>
        </p:nvSpPr>
        <p:spPr bwMode="auto">
          <a:xfrm>
            <a:off x="3830637" y="2519077"/>
            <a:ext cx="2265363" cy="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8" name="Line 1033">
            <a:extLst>
              <a:ext uri="{FF2B5EF4-FFF2-40B4-BE49-F238E27FC236}">
                <a16:creationId xmlns:a16="http://schemas.microsoft.com/office/drawing/2014/main" id="{47107BB6-DABD-B079-DFF5-BC7803A517C9}"/>
              </a:ext>
              <a:ext uri="{C183D7F6-B498-43B3-948B-1728B52AA6E4}">
                <adec:decorative xmlns:adec="http://schemas.microsoft.com/office/drawing/2017/decorative" val="1"/>
              </a:ext>
            </a:extLst>
          </p:cNvPr>
          <p:cNvSpPr>
            <a:spLocks noChangeShapeType="1"/>
          </p:cNvSpPr>
          <p:nvPr/>
        </p:nvSpPr>
        <p:spPr bwMode="auto">
          <a:xfrm flipV="1">
            <a:off x="6030912" y="2509552"/>
            <a:ext cx="492125" cy="11113"/>
          </a:xfrm>
          <a:prstGeom prst="line">
            <a:avLst/>
          </a:prstGeom>
          <a:noFill/>
          <a:ln w="38100">
            <a:solidFill>
              <a:srgbClr val="FC0128"/>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9" name="Line 1034">
            <a:extLst>
              <a:ext uri="{FF2B5EF4-FFF2-40B4-BE49-F238E27FC236}">
                <a16:creationId xmlns:a16="http://schemas.microsoft.com/office/drawing/2014/main" id="{89100C60-F1A3-99BA-C121-70CBADD92920}"/>
              </a:ext>
              <a:ext uri="{C183D7F6-B498-43B3-948B-1728B52AA6E4}">
                <adec:decorative xmlns:adec="http://schemas.microsoft.com/office/drawing/2017/decorative" val="1"/>
              </a:ext>
            </a:extLst>
          </p:cNvPr>
          <p:cNvSpPr>
            <a:spLocks noChangeShapeType="1"/>
          </p:cNvSpPr>
          <p:nvPr/>
        </p:nvSpPr>
        <p:spPr bwMode="auto">
          <a:xfrm>
            <a:off x="6489700" y="2511140"/>
            <a:ext cx="1511300" cy="1587"/>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10" name="Line 1035">
            <a:extLst>
              <a:ext uri="{FF2B5EF4-FFF2-40B4-BE49-F238E27FC236}">
                <a16:creationId xmlns:a16="http://schemas.microsoft.com/office/drawing/2014/main" id="{CA616094-41DC-00A2-9BEA-5F1FD1278DE0}"/>
              </a:ext>
              <a:ext uri="{C183D7F6-B498-43B3-948B-1728B52AA6E4}">
                <adec:decorative xmlns:adec="http://schemas.microsoft.com/office/drawing/2017/decorative" val="1"/>
              </a:ext>
            </a:extLst>
          </p:cNvPr>
          <p:cNvSpPr>
            <a:spLocks noChangeShapeType="1"/>
          </p:cNvSpPr>
          <p:nvPr/>
        </p:nvSpPr>
        <p:spPr bwMode="auto">
          <a:xfrm flipV="1">
            <a:off x="7978775" y="2512727"/>
            <a:ext cx="1052512" cy="11113"/>
          </a:xfrm>
          <a:prstGeom prst="line">
            <a:avLst/>
          </a:prstGeom>
          <a:noFill/>
          <a:ln w="38100">
            <a:solidFill>
              <a:srgbClr val="FC0128"/>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11" name="Text Box 1036">
            <a:extLst>
              <a:ext uri="{FF2B5EF4-FFF2-40B4-BE49-F238E27FC236}">
                <a16:creationId xmlns:a16="http://schemas.microsoft.com/office/drawing/2014/main" id="{80201A18-B825-5BC7-2C16-C1B7439A492D}"/>
              </a:ext>
              <a:ext uri="{C183D7F6-B498-43B3-948B-1728B52AA6E4}">
                <adec:decorative xmlns:adec="http://schemas.microsoft.com/office/drawing/2017/decorative" val="1"/>
              </a:ext>
            </a:extLst>
          </p:cNvPr>
          <p:cNvSpPr txBox="1">
            <a:spLocks noChangeArrowheads="1"/>
          </p:cNvSpPr>
          <p:nvPr/>
        </p:nvSpPr>
        <p:spPr bwMode="auto">
          <a:xfrm>
            <a:off x="2211387" y="2111090"/>
            <a:ext cx="43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on</a:t>
            </a:r>
          </a:p>
        </p:txBody>
      </p:sp>
      <p:sp>
        <p:nvSpPr>
          <p:cNvPr id="12" name="Text Box 1037">
            <a:extLst>
              <a:ext uri="{FF2B5EF4-FFF2-40B4-BE49-F238E27FC236}">
                <a16:creationId xmlns:a16="http://schemas.microsoft.com/office/drawing/2014/main" id="{2D02D100-7BA9-38CE-4E68-CADAED6F75BF}"/>
              </a:ext>
              <a:ext uri="{C183D7F6-B498-43B3-948B-1728B52AA6E4}">
                <adec:decorative xmlns:adec="http://schemas.microsoft.com/office/drawing/2017/decorative" val="1"/>
              </a:ext>
            </a:extLst>
          </p:cNvPr>
          <p:cNvSpPr txBox="1">
            <a:spLocks noChangeArrowheads="1"/>
          </p:cNvSpPr>
          <p:nvPr/>
        </p:nvSpPr>
        <p:spPr bwMode="auto">
          <a:xfrm>
            <a:off x="3200400" y="2125377"/>
            <a:ext cx="481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off</a:t>
            </a:r>
          </a:p>
        </p:txBody>
      </p:sp>
      <p:sp>
        <p:nvSpPr>
          <p:cNvPr id="13" name="Text Placeholder 2">
            <a:extLst>
              <a:ext uri="{FF2B5EF4-FFF2-40B4-BE49-F238E27FC236}">
                <a16:creationId xmlns:a16="http://schemas.microsoft.com/office/drawing/2014/main" id="{7F62D94D-4296-A7C7-5629-934774DAF8F4}"/>
              </a:ext>
            </a:extLst>
          </p:cNvPr>
          <p:cNvSpPr txBox="1">
            <a:spLocks/>
          </p:cNvSpPr>
          <p:nvPr/>
        </p:nvSpPr>
        <p:spPr>
          <a:xfrm>
            <a:off x="227669" y="2938996"/>
            <a:ext cx="11606486" cy="27903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ja-JP" altLang="en-US"/>
              <a:t>“</a:t>
            </a:r>
            <a:r>
              <a:rPr lang="en-US" altLang="ja-JP" dirty="0"/>
              <a:t>On</a:t>
            </a:r>
            <a:r>
              <a:rPr lang="ja-JP" altLang="en-US"/>
              <a:t>”</a:t>
            </a:r>
            <a:r>
              <a:rPr lang="en-US" altLang="ja-JP" dirty="0"/>
              <a:t> time distribution is reliability distribution, obtained using combinatorial methods, say mean value of an epoch in the On state, </a:t>
            </a:r>
            <a:r>
              <a:rPr lang="en-US" altLang="ja-JP" i="1" dirty="0"/>
              <a:t>E[On]</a:t>
            </a:r>
            <a:endParaRPr lang="en-US" altLang="en-US" i="1" dirty="0"/>
          </a:p>
          <a:p>
            <a:pPr marL="342900" indent="-342900">
              <a:buFont typeface="Arial" panose="020B0604020202020204" pitchFamily="34" charset="0"/>
              <a:buChar char="•"/>
            </a:pPr>
            <a:r>
              <a:rPr lang="ja-JP" altLang="en-US"/>
              <a:t>“</a:t>
            </a:r>
            <a:r>
              <a:rPr lang="en-US" altLang="ja-JP" dirty="0"/>
              <a:t>Off</a:t>
            </a:r>
            <a:r>
              <a:rPr lang="ja-JP" altLang="en-US"/>
              <a:t>”</a:t>
            </a:r>
            <a:r>
              <a:rPr lang="en-US" altLang="ja-JP" dirty="0"/>
              <a:t> distribution is repair time distribution, say mean of an epoch in the Off state is </a:t>
            </a:r>
            <a:r>
              <a:rPr lang="en-US" altLang="ja-JP" i="1" dirty="0"/>
              <a:t>E[Off]</a:t>
            </a:r>
            <a:endParaRPr lang="en-US" altLang="en-US" i="1" dirty="0"/>
          </a:p>
          <a:p>
            <a:pPr marL="342900" indent="-342900">
              <a:buFont typeface="Arial" panose="020B0604020202020204" pitchFamily="34" charset="0"/>
              <a:buChar char="•"/>
            </a:pPr>
            <a:r>
              <a:rPr lang="en-US" altLang="en-US" dirty="0"/>
              <a:t>Availability is the fraction of time in the On state</a:t>
            </a:r>
          </a:p>
          <a:p>
            <a:pPr marL="342900" indent="-342900">
              <a:buFont typeface="Arial" panose="020B0604020202020204" pitchFamily="34" charset="0"/>
              <a:buChar char="•"/>
            </a:pPr>
            <a:r>
              <a:rPr lang="en-US" altLang="en-US" dirty="0"/>
              <a:t>Asymptotically, if instances of On periods are independent and identically distributed (</a:t>
            </a:r>
            <a:r>
              <a:rPr lang="en-US" altLang="en-US" dirty="0" err="1"/>
              <a:t>i.i.d.</a:t>
            </a:r>
            <a:r>
              <a:rPr lang="en-US" altLang="en-US" dirty="0"/>
              <a:t>) and instances of Off periods are </a:t>
            </a:r>
            <a:r>
              <a:rPr lang="en-US" altLang="en-US" dirty="0" err="1"/>
              <a:t>i.i.d.</a:t>
            </a:r>
            <a:r>
              <a:rPr lang="en-US" altLang="en-US" dirty="0"/>
              <a:t>, then</a:t>
            </a:r>
          </a:p>
          <a:p>
            <a:pPr lvl="1" indent="0">
              <a:buNone/>
            </a:pPr>
            <a:r>
              <a:rPr lang="en-US" altLang="en-US" sz="2000" i="1" dirty="0"/>
              <a:t>      Availability = </a:t>
            </a:r>
            <a:r>
              <a:rPr lang="en-US" altLang="en-US" sz="2000" i="1" dirty="0" err="1"/>
              <a:t>Pr</a:t>
            </a:r>
            <a:r>
              <a:rPr lang="en-US" altLang="en-US" sz="2000" i="1" dirty="0"/>
              <a:t>{in On state} = E[On]/(E[On]+E[Off])</a:t>
            </a:r>
          </a:p>
          <a:p>
            <a:endParaRPr lang="en-US" altLang="en-US" sz="2400" i="1" dirty="0"/>
          </a:p>
          <a:p>
            <a:pPr marL="457200" lvl="1" indent="0">
              <a:buFont typeface="Arial" panose="020B0604020202020204" pitchFamily="34" charset="0"/>
              <a:buNone/>
            </a:pPr>
            <a:endParaRPr lang="en-US" sz="2000" dirty="0"/>
          </a:p>
        </p:txBody>
      </p:sp>
    </p:spTree>
    <p:extLst>
      <p:ext uri="{BB962C8B-B14F-4D97-AF65-F5344CB8AC3E}">
        <p14:creationId xmlns:p14="http://schemas.microsoft.com/office/powerpoint/2010/main" val="3533948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542BB-F792-6CCB-1F7A-C1970E0AC020}"/>
              </a:ext>
            </a:extLst>
          </p:cNvPr>
          <p:cNvSpPr>
            <a:spLocks noGrp="1"/>
          </p:cNvSpPr>
          <p:nvPr>
            <p:ph type="title"/>
          </p:nvPr>
        </p:nvSpPr>
        <p:spPr/>
        <p:txBody>
          <a:bodyPr/>
          <a:lstStyle/>
          <a:p>
            <a:r>
              <a:rPr lang="en-US" dirty="0"/>
              <a:t>Other Combinatorial Models</a:t>
            </a:r>
          </a:p>
        </p:txBody>
      </p:sp>
      <p:sp>
        <p:nvSpPr>
          <p:cNvPr id="3" name="Text Placeholder 2">
            <a:extLst>
              <a:ext uri="{FF2B5EF4-FFF2-40B4-BE49-F238E27FC236}">
                <a16:creationId xmlns:a16="http://schemas.microsoft.com/office/drawing/2014/main" id="{CA132520-A147-11AA-B651-E6DAD2DF65A4}"/>
              </a:ext>
            </a:extLst>
          </p:cNvPr>
          <p:cNvSpPr>
            <a:spLocks noGrp="1"/>
          </p:cNvSpPr>
          <p:nvPr>
            <p:ph type="body" sz="quarter" idx="20"/>
          </p:nvPr>
        </p:nvSpPr>
        <p:spPr>
          <a:xfrm>
            <a:off x="808580" y="1366226"/>
            <a:ext cx="10370190" cy="4845004"/>
          </a:xfrm>
        </p:spPr>
        <p:txBody>
          <a:bodyPr>
            <a:normAutofit/>
          </a:bodyPr>
          <a:lstStyle/>
          <a:p>
            <a:pPr marL="342900" indent="-342900">
              <a:buFont typeface="Arial" panose="020B0604020202020204" pitchFamily="34" charset="0"/>
              <a:buChar char="•"/>
            </a:pPr>
            <a:r>
              <a:rPr lang="en-US" altLang="en-US" sz="2400" dirty="0">
                <a:ea typeface="ＭＳ Ｐゴシック" panose="020B0600070205080204" pitchFamily="34" charset="-128"/>
              </a:rPr>
              <a:t>Combinatorial validation methods are the simplest kind of analytical/numerical techniques and can be used for reliability and availability modeling under certain assumptions.</a:t>
            </a: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r>
              <a:rPr lang="en-US" altLang="en-US" sz="2400" dirty="0">
                <a:ea typeface="ＭＳ Ｐゴシック" panose="020B0600070205080204" pitchFamily="34" charset="-128"/>
              </a:rPr>
              <a:t>Assumptions are that component failures are independent, and for availability, repairs are independent.</a:t>
            </a: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r>
              <a:rPr lang="en-US" altLang="en-US" sz="2400" dirty="0">
                <a:ea typeface="ＭＳ Ｐゴシック" panose="020B0600070205080204" pitchFamily="34" charset="-128"/>
              </a:rPr>
              <a:t>When these assumptions hold, simple formulas for reliability and availability exist.</a:t>
            </a:r>
          </a:p>
          <a:p>
            <a:pPr marL="344488" indent="-344488">
              <a:lnSpc>
                <a:spcPct val="120000"/>
              </a:lnSpc>
            </a:pPr>
            <a:endParaRPr lang="en-US" altLang="en-US" sz="2400"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1030629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ED58C-21AF-B319-0987-876C7C9D53D5}"/>
              </a:ext>
            </a:extLst>
          </p:cNvPr>
          <p:cNvSpPr>
            <a:spLocks noGrp="1"/>
          </p:cNvSpPr>
          <p:nvPr>
            <p:ph type="title"/>
          </p:nvPr>
        </p:nvSpPr>
        <p:spPr/>
        <p:txBody>
          <a:bodyPr/>
          <a:lstStyle/>
          <a:p>
            <a:r>
              <a:rPr lang="en-US" dirty="0"/>
              <a:t>What is “State”? (Review)</a:t>
            </a:r>
          </a:p>
        </p:txBody>
      </p:sp>
      <p:sp>
        <p:nvSpPr>
          <p:cNvPr id="3" name="Text Placeholder 2">
            <a:extLst>
              <a:ext uri="{FF2B5EF4-FFF2-40B4-BE49-F238E27FC236}">
                <a16:creationId xmlns:a16="http://schemas.microsoft.com/office/drawing/2014/main" id="{AE9779E9-D45F-BD3C-C037-E878437C6A8E}"/>
              </a:ext>
            </a:extLst>
          </p:cNvPr>
          <p:cNvSpPr>
            <a:spLocks noGrp="1"/>
          </p:cNvSpPr>
          <p:nvPr>
            <p:ph type="body" sz="quarter" idx="20"/>
          </p:nvPr>
        </p:nvSpPr>
        <p:spPr>
          <a:xfrm>
            <a:off x="652463" y="1550021"/>
            <a:ext cx="10370190" cy="4366038"/>
          </a:xfrm>
        </p:spPr>
        <p:txBody>
          <a:bodyPr>
            <a:normAutofit fontScale="92500" lnSpcReduction="10000"/>
          </a:bodyPr>
          <a:lstStyle/>
          <a:p>
            <a:pPr>
              <a:lnSpc>
                <a:spcPct val="120000"/>
              </a:lnSpc>
            </a:pPr>
            <a:r>
              <a:rPr lang="en-US" altLang="en-US" sz="2400" dirty="0">
                <a:ea typeface="ＭＳ Ｐゴシック" panose="020B0600070205080204" pitchFamily="34" charset="-128"/>
              </a:rPr>
              <a:t>Informally, what you need to remember in order to be able to checkpoint, go away, come back, and resume where you started.</a:t>
            </a:r>
          </a:p>
          <a:p>
            <a:r>
              <a:rPr lang="en-US" altLang="en-US" sz="2400" dirty="0">
                <a:ea typeface="ＭＳ Ｐゴシック" panose="020B0600070205080204" pitchFamily="34" charset="-128"/>
              </a:rPr>
              <a:t>Examples:</a:t>
            </a:r>
          </a:p>
          <a:p>
            <a:r>
              <a:rPr lang="en-US" altLang="en-US" dirty="0">
                <a:ea typeface="ＭＳ Ｐゴシック" panose="020B0600070205080204" pitchFamily="34" charset="-128"/>
              </a:rPr>
              <a:t>	Game of chess : board position</a:t>
            </a:r>
          </a:p>
          <a:p>
            <a:pPr marL="914400" lvl="2" indent="0">
              <a:buNone/>
            </a:pPr>
            <a:r>
              <a:rPr lang="en-US" altLang="en-US" dirty="0">
                <a:ea typeface="ＭＳ Ｐゴシック" panose="020B0600070205080204" pitchFamily="34" charset="-128"/>
              </a:rPr>
              <a:t>Football game</a:t>
            </a:r>
          </a:p>
          <a:p>
            <a:pPr lvl="3"/>
            <a:r>
              <a:rPr lang="en-US" altLang="en-US" dirty="0">
                <a:ea typeface="ＭＳ Ｐゴシック" panose="020B0600070205080204" pitchFamily="34" charset="-128"/>
              </a:rPr>
              <a:t>Team that has possession of the ball</a:t>
            </a:r>
          </a:p>
          <a:p>
            <a:pPr lvl="3"/>
            <a:r>
              <a:rPr lang="en-US" altLang="en-US" dirty="0">
                <a:ea typeface="ＭＳ Ｐゴシック" panose="020B0600070205080204" pitchFamily="34" charset="-128"/>
              </a:rPr>
              <a:t>Number of downs</a:t>
            </a:r>
          </a:p>
          <a:p>
            <a:pPr lvl="3"/>
            <a:r>
              <a:rPr lang="en-US" altLang="en-US" dirty="0">
                <a:ea typeface="ＭＳ Ｐゴシック" panose="020B0600070205080204" pitchFamily="34" charset="-128"/>
              </a:rPr>
              <a:t>Position of the ball on the field</a:t>
            </a:r>
          </a:p>
          <a:p>
            <a:pPr lvl="3"/>
            <a:r>
              <a:rPr lang="en-US" altLang="en-US" dirty="0">
                <a:ea typeface="ＭＳ Ｐゴシック" panose="020B0600070205080204" pitchFamily="34" charset="-128"/>
              </a:rPr>
              <a:t>First down line</a:t>
            </a:r>
          </a:p>
          <a:p>
            <a:pPr marL="914400" lvl="2" indent="0">
              <a:buNone/>
            </a:pPr>
            <a:r>
              <a:rPr lang="en-US" altLang="en-US" dirty="0">
                <a:ea typeface="ＭＳ Ｐゴシック" panose="020B0600070205080204" pitchFamily="34" charset="-128"/>
              </a:rPr>
              <a:t>Grocery store</a:t>
            </a:r>
          </a:p>
          <a:p>
            <a:pPr lvl="3"/>
            <a:r>
              <a:rPr lang="en-US" altLang="en-US" dirty="0">
                <a:ea typeface="ＭＳ Ｐゴシック" panose="020B0600070205080204" pitchFamily="34" charset="-128"/>
              </a:rPr>
              <a:t>For each line</a:t>
            </a:r>
          </a:p>
          <a:p>
            <a:pPr lvl="4"/>
            <a:r>
              <a:rPr lang="en-US" altLang="en-US" dirty="0">
                <a:ea typeface="ＭＳ Ｐゴシック" panose="020B0600070205080204" pitchFamily="34" charset="-128"/>
              </a:rPr>
              <a:t>Remaining amount of time customer being served will still be present</a:t>
            </a:r>
          </a:p>
          <a:p>
            <a:pPr lvl="4"/>
            <a:r>
              <a:rPr lang="en-US" altLang="en-US" dirty="0">
                <a:ea typeface="ＭＳ Ｐゴシック" panose="020B0600070205080204" pitchFamily="34" charset="-128"/>
              </a:rPr>
              <a:t>Number of customers in queue</a:t>
            </a:r>
            <a:endParaRPr lang="en-US" dirty="0"/>
          </a:p>
        </p:txBody>
      </p:sp>
    </p:spTree>
    <p:extLst>
      <p:ext uri="{BB962C8B-B14F-4D97-AF65-F5344CB8AC3E}">
        <p14:creationId xmlns:p14="http://schemas.microsoft.com/office/powerpoint/2010/main" val="3131064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C3F57-8C34-39DB-5FBF-B940BD3CBABB}"/>
              </a:ext>
            </a:extLst>
          </p:cNvPr>
          <p:cNvSpPr>
            <a:spLocks noGrp="1"/>
          </p:cNvSpPr>
          <p:nvPr>
            <p:ph type="title"/>
          </p:nvPr>
        </p:nvSpPr>
        <p:spPr/>
        <p:txBody>
          <a:bodyPr/>
          <a:lstStyle/>
          <a:p>
            <a:r>
              <a:rPr lang="en-US" dirty="0"/>
              <a:t>Random Processes</a:t>
            </a:r>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07406309-FADA-DC81-195C-1B488657D88E}"/>
                  </a:ext>
                </a:extLst>
              </p:cNvPr>
              <p:cNvSpPr>
                <a:spLocks noGrp="1"/>
              </p:cNvSpPr>
              <p:nvPr>
                <p:ph type="body" sz="quarter" idx="20"/>
              </p:nvPr>
            </p:nvSpPr>
            <p:spPr>
              <a:xfrm>
                <a:off x="736176" y="1280595"/>
                <a:ext cx="10370190" cy="4120309"/>
              </a:xfrm>
            </p:spPr>
            <p:txBody>
              <a:bodyPr>
                <a:noAutofit/>
              </a:bodyPr>
              <a:lstStyle/>
              <a:p>
                <a:r>
                  <a:rPr lang="en-US" altLang="en-US" dirty="0">
                    <a:ea typeface="ＭＳ Ｐゴシック" panose="020B0600070205080204" pitchFamily="34" charset="-128"/>
                  </a:rPr>
                  <a:t>Random processes are useful for characterizing the behavior of real systems.</a:t>
                </a:r>
              </a:p>
              <a:p>
                <a:r>
                  <a:rPr lang="en-US" altLang="en-US" dirty="0">
                    <a:ea typeface="ＭＳ Ｐゴシック" panose="020B0600070205080204" pitchFamily="34" charset="-128"/>
                  </a:rPr>
                  <a:t>A </a:t>
                </a:r>
                <a:r>
                  <a:rPr lang="en-US" altLang="en-US" i="1" dirty="0">
                    <a:solidFill>
                      <a:srgbClr val="CC0066"/>
                    </a:solidFill>
                    <a:ea typeface="ＭＳ Ｐゴシック" panose="020B0600070205080204" pitchFamily="34" charset="-128"/>
                  </a:rPr>
                  <a:t>random process</a:t>
                </a:r>
                <a:r>
                  <a:rPr lang="en-US" altLang="en-US" dirty="0">
                    <a:ea typeface="ＭＳ Ｐゴシック" panose="020B0600070205080204" pitchFamily="34" charset="-128"/>
                  </a:rPr>
                  <a:t> is a collection of random variables indexed by time.</a:t>
                </a:r>
              </a:p>
              <a:p>
                <a:pPr>
                  <a:lnSpc>
                    <a:spcPct val="100000"/>
                  </a:lnSpc>
                </a:pPr>
                <a:r>
                  <a:rPr lang="en-US" altLang="en-US" dirty="0">
                    <a:ea typeface="ＭＳ Ｐゴシック" panose="020B0600070205080204" pitchFamily="34" charset="-128"/>
                  </a:rPr>
                  <a:t>Example:   Let </a:t>
                </a:r>
                <a:r>
                  <a:rPr lang="en-US" altLang="en-US" i="1" dirty="0">
                    <a:ea typeface="ＭＳ Ｐゴシック" panose="020B0600070205080204" pitchFamily="34" charset="-128"/>
                  </a:rPr>
                  <a:t>X</a:t>
                </a:r>
                <a:r>
                  <a:rPr lang="en-US" altLang="en-US" dirty="0">
                    <a:ea typeface="ＭＳ Ｐゴシック" panose="020B0600070205080204" pitchFamily="34" charset="-128"/>
                  </a:rPr>
                  <a:t>(1) be the result of tossing a die.  Let </a:t>
                </a:r>
                <a:r>
                  <a:rPr lang="en-US" altLang="en-US" i="1" dirty="0">
                    <a:ea typeface="ＭＳ Ｐゴシック" panose="020B0600070205080204" pitchFamily="34" charset="-128"/>
                  </a:rPr>
                  <a:t>X</a:t>
                </a:r>
                <a:r>
                  <a:rPr lang="en-US" altLang="en-US" dirty="0">
                    <a:ea typeface="ＭＳ Ｐゴシック" panose="020B0600070205080204" pitchFamily="34" charset="-128"/>
                  </a:rPr>
                  <a:t>(2) be the result of tossing a die plus </a:t>
                </a:r>
                <a:r>
                  <a:rPr lang="en-US" altLang="en-US" i="1" dirty="0">
                    <a:ea typeface="ＭＳ Ｐゴシック" panose="020B0600070205080204" pitchFamily="34" charset="-128"/>
                  </a:rPr>
                  <a:t>X</a:t>
                </a:r>
                <a:r>
                  <a:rPr lang="en-US" altLang="en-US" dirty="0">
                    <a:ea typeface="ＭＳ Ｐゴシック" panose="020B0600070205080204" pitchFamily="34" charset="-128"/>
                  </a:rPr>
                  <a:t>(1), and so on.  Notice that time (</a:t>
                </a:r>
                <a:r>
                  <a:rPr lang="en-US" altLang="en-US" i="1" dirty="0">
                    <a:ea typeface="ＭＳ Ｐゴシック" panose="020B0600070205080204" pitchFamily="34" charset="-128"/>
                  </a:rPr>
                  <a:t>T</a:t>
                </a:r>
                <a:r>
                  <a:rPr lang="en-US" altLang="en-US" dirty="0">
                    <a:ea typeface="ＭＳ Ｐゴシック" panose="020B0600070205080204" pitchFamily="34" charset="-128"/>
                  </a:rPr>
                  <a:t>) = {1,2,3, . . .}. X(t) is a random process.</a:t>
                </a:r>
              </a:p>
              <a:p>
                <a:pPr>
                  <a:lnSpc>
                    <a:spcPct val="100000"/>
                  </a:lnSpc>
                </a:pPr>
                <a:r>
                  <a:rPr lang="en-US" altLang="en-US" dirty="0">
                    <a:ea typeface="ＭＳ Ｐゴシック" panose="020B0600070205080204" pitchFamily="34" charset="-128"/>
                  </a:rPr>
                  <a:t>One can compute quantities related to random processes.  i.e.</a:t>
                </a:r>
              </a:p>
              <a:p>
                <a:pPr>
                  <a:lnSpc>
                    <a:spcPct val="100000"/>
                  </a:lnSpc>
                </a:pPr>
                <a14:m>
                  <m:oMathPara xmlns:m="http://schemas.openxmlformats.org/officeDocument/2006/math">
                    <m:oMath>
                      <m:eqArr>
                        <m:eqArrPr>
                          <m:ctrlPr>
                            <a:rPr lang="en-US" altLang="en-US" i="1" dirty="0" smtClean="0">
                              <a:latin typeface="Cambria Math" panose="02040503050406030204" pitchFamily="18" charset="0"/>
                            </a:rPr>
                          </m:ctrlPr>
                        </m:eqArrPr>
                        <m:e>
                          <m:r>
                            <a:rPr lang="en-US" altLang="en-US" i="0" dirty="0">
                              <a:latin typeface="Cambria Math" panose="02040503050406030204" pitchFamily="18" charset="0"/>
                            </a:rPr>
                            <m:t> </m:t>
                          </m:r>
                          <m:r>
                            <m:rPr>
                              <m:aln/>
                            </m:rPr>
                            <a:rPr lang="en-US" altLang="en-US" i="0" dirty="0">
                              <a:latin typeface="Cambria Math" panose="02040503050406030204" pitchFamily="18" charset="0"/>
                            </a:rPr>
                            <m:t>&amp;</m:t>
                          </m:r>
                          <m:func>
                            <m:funcPr>
                              <m:ctrlPr>
                                <a:rPr lang="en-US" altLang="en-US" i="0" dirty="0">
                                  <a:latin typeface="Cambria Math" panose="02040503050406030204" pitchFamily="18" charset="0"/>
                                </a:rPr>
                              </m:ctrlPr>
                            </m:funcPr>
                            <m:fName>
                              <m:r>
                                <m:rPr>
                                  <m:sty m:val="p"/>
                                </m:rPr>
                                <a:rPr lang="en-US" altLang="en-US" i="0" dirty="0">
                                  <a:latin typeface="Cambria Math" panose="02040503050406030204" pitchFamily="18" charset="0"/>
                                </a:rPr>
                                <m:t>Pr</m:t>
                              </m:r>
                            </m:fName>
                            <m:e>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2</m:t>
                                      </m:r>
                                    </m:e>
                                  </m:d>
                                  <m:r>
                                    <a:rPr lang="en-US" altLang="en-US" i="0" dirty="0">
                                      <a:latin typeface="Cambria Math" panose="02040503050406030204" pitchFamily="18" charset="0"/>
                                    </a:rPr>
                                    <m:t>=12</m:t>
                                  </m:r>
                                </m:e>
                              </m:d>
                            </m:e>
                          </m:func>
                          <m:r>
                            <a:rPr lang="en-US" altLang="en-US" i="0" dirty="0">
                              <a:latin typeface="Cambria Math" panose="02040503050406030204" pitchFamily="18" charset="0"/>
                            </a:rPr>
                            <m:t>=</m:t>
                          </m:r>
                          <m:f>
                            <m:fPr>
                              <m:ctrlPr>
                                <a:rPr lang="en-US" altLang="en-US" i="0" dirty="0">
                                  <a:latin typeface="Cambria Math" panose="02040503050406030204" pitchFamily="18" charset="0"/>
                                </a:rPr>
                              </m:ctrlPr>
                            </m:fPr>
                            <m:num>
                              <m:r>
                                <a:rPr lang="en-US" altLang="en-US" i="0" dirty="0">
                                  <a:latin typeface="Cambria Math" panose="02040503050406030204" pitchFamily="18" charset="0"/>
                                </a:rPr>
                                <m:t>1</m:t>
                              </m:r>
                            </m:num>
                            <m:den>
                              <m:r>
                                <a:rPr lang="en-US" altLang="en-US" i="0" dirty="0">
                                  <a:latin typeface="Cambria Math" panose="02040503050406030204" pitchFamily="18" charset="0"/>
                                </a:rPr>
                                <m:t>36</m:t>
                              </m:r>
                            </m:den>
                          </m:f>
                        </m:e>
                        <m:e>
                          <m:r>
                            <a:rPr lang="en-US" altLang="en-US" i="0" dirty="0">
                              <a:latin typeface="Cambria Math" panose="02040503050406030204" pitchFamily="18" charset="0"/>
                            </a:rPr>
                            <m:t> </m:t>
                          </m:r>
                          <m:r>
                            <m:rPr>
                              <m:aln/>
                            </m:rPr>
                            <a:rPr lang="en-US" altLang="en-US" i="0" dirty="0">
                              <a:latin typeface="Cambria Math" panose="02040503050406030204" pitchFamily="18" charset="0"/>
                            </a:rPr>
                            <m:t>&amp;</m:t>
                          </m:r>
                          <m:func>
                            <m:funcPr>
                              <m:ctrlPr>
                                <a:rPr lang="en-US" altLang="en-US" i="0" dirty="0">
                                  <a:latin typeface="Cambria Math" panose="02040503050406030204" pitchFamily="18" charset="0"/>
                                </a:rPr>
                              </m:ctrlPr>
                            </m:funcPr>
                            <m:fName>
                              <m:r>
                                <m:rPr>
                                  <m:sty m:val="p"/>
                                </m:rPr>
                                <a:rPr lang="en-US" altLang="en-US" i="0" dirty="0">
                                  <a:latin typeface="Cambria Math" panose="02040503050406030204" pitchFamily="18" charset="0"/>
                                </a:rPr>
                                <m:t>Pr</m:t>
                              </m:r>
                            </m:fName>
                            <m:e>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3</m:t>
                                      </m:r>
                                    </m:e>
                                  </m:d>
                                  <m:r>
                                    <a:rPr lang="en-US" altLang="en-US" i="0" dirty="0">
                                      <a:latin typeface="Cambria Math" panose="02040503050406030204" pitchFamily="18" charset="0"/>
                                    </a:rPr>
                                    <m:t>=14 | </m:t>
                                  </m:r>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1</m:t>
                                      </m:r>
                                    </m:e>
                                  </m:d>
                                  <m:r>
                                    <a:rPr lang="en-US" altLang="en-US" i="0" dirty="0">
                                      <a:latin typeface="Cambria Math" panose="02040503050406030204" pitchFamily="18" charset="0"/>
                                    </a:rPr>
                                    <m:t>=2</m:t>
                                  </m:r>
                                </m:e>
                              </m:d>
                            </m:e>
                          </m:func>
                          <m:r>
                            <a:rPr lang="en-US" altLang="en-US" i="0" dirty="0">
                              <a:latin typeface="Cambria Math" panose="02040503050406030204" pitchFamily="18" charset="0"/>
                            </a:rPr>
                            <m:t>=</m:t>
                          </m:r>
                          <m:f>
                            <m:fPr>
                              <m:ctrlPr>
                                <a:rPr lang="en-US" altLang="en-US" i="0" dirty="0">
                                  <a:latin typeface="Cambria Math" panose="02040503050406030204" pitchFamily="18" charset="0"/>
                                </a:rPr>
                              </m:ctrlPr>
                            </m:fPr>
                            <m:num>
                              <m:r>
                                <a:rPr lang="en-US" altLang="en-US" i="0" dirty="0">
                                  <a:latin typeface="Cambria Math" panose="02040503050406030204" pitchFamily="18" charset="0"/>
                                </a:rPr>
                                <m:t>1</m:t>
                              </m:r>
                            </m:num>
                            <m:den>
                              <m:r>
                                <a:rPr lang="en-US" altLang="en-US" i="0" dirty="0">
                                  <a:latin typeface="Cambria Math" panose="02040503050406030204" pitchFamily="18" charset="0"/>
                                </a:rPr>
                                <m:t>36</m:t>
                              </m:r>
                            </m:den>
                          </m:f>
                        </m:e>
                        <m:e>
                          <m:r>
                            <a:rPr lang="en-US" altLang="en-US" i="0" dirty="0">
                              <a:latin typeface="Cambria Math" panose="02040503050406030204" pitchFamily="18" charset="0"/>
                            </a:rPr>
                            <m:t> </m:t>
                          </m:r>
                          <m:r>
                            <m:rPr>
                              <m:aln/>
                            </m:rPr>
                            <a:rPr lang="en-US" altLang="en-US" i="0" dirty="0">
                              <a:latin typeface="Cambria Math" panose="02040503050406030204" pitchFamily="18" charset="0"/>
                            </a:rPr>
                            <m:t>&amp;</m:t>
                          </m:r>
                          <m:func>
                            <m:funcPr>
                              <m:ctrlPr>
                                <a:rPr lang="en-US" altLang="en-US" i="0" dirty="0">
                                  <a:latin typeface="Cambria Math" panose="02040503050406030204" pitchFamily="18" charset="0"/>
                                </a:rPr>
                              </m:ctrlPr>
                            </m:funcPr>
                            <m:fName>
                              <m:r>
                                <m:rPr>
                                  <m:sty m:val="p"/>
                                </m:rPr>
                                <a:rPr lang="en-US" altLang="en-US" i="0" dirty="0">
                                  <a:latin typeface="Cambria Math" panose="02040503050406030204" pitchFamily="18" charset="0"/>
                                </a:rPr>
                                <m:t>Pr</m:t>
                              </m:r>
                            </m:fName>
                            <m:e>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1</m:t>
                                      </m:r>
                                    </m:e>
                                  </m:d>
                                  <m:r>
                                    <a:rPr lang="en-US" altLang="en-US" i="0" dirty="0">
                                      <a:latin typeface="Cambria Math" panose="02040503050406030204" pitchFamily="18" charset="0"/>
                                    </a:rPr>
                                    <m:t>=2,</m:t>
                                  </m:r>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3</m:t>
                                      </m:r>
                                    </m:e>
                                  </m:d>
                                  <m:r>
                                    <a:rPr lang="en-US" altLang="en-US" i="0" dirty="0">
                                      <a:latin typeface="Cambria Math" panose="02040503050406030204" pitchFamily="18" charset="0"/>
                                    </a:rPr>
                                    <m:t>=14</m:t>
                                  </m:r>
                                </m:e>
                              </m:d>
                            </m:e>
                          </m:func>
                          <m:r>
                            <a:rPr lang="en-US" altLang="en-US" i="0" dirty="0">
                              <a:latin typeface="Cambria Math" panose="02040503050406030204" pitchFamily="18" charset="0"/>
                            </a:rPr>
                            <m:t>=</m:t>
                          </m:r>
                          <m:func>
                            <m:funcPr>
                              <m:ctrlPr>
                                <a:rPr lang="en-US" altLang="en-US" i="0" dirty="0">
                                  <a:latin typeface="Cambria Math" panose="02040503050406030204" pitchFamily="18" charset="0"/>
                                </a:rPr>
                              </m:ctrlPr>
                            </m:funcPr>
                            <m:fName>
                              <m:r>
                                <m:rPr>
                                  <m:sty m:val="p"/>
                                </m:rPr>
                                <a:rPr lang="en-US" altLang="en-US" i="0" dirty="0">
                                  <a:latin typeface="Cambria Math" panose="02040503050406030204" pitchFamily="18" charset="0"/>
                                </a:rPr>
                                <m:t>Pr</m:t>
                              </m:r>
                            </m:fName>
                            <m:e>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1</m:t>
                                      </m:r>
                                    </m:e>
                                  </m:d>
                                  <m:r>
                                    <a:rPr lang="en-US" altLang="en-US" i="0" dirty="0">
                                      <a:latin typeface="Cambria Math" panose="02040503050406030204" pitchFamily="18" charset="0"/>
                                    </a:rPr>
                                    <m:t>=2</m:t>
                                  </m:r>
                                </m:e>
                              </m:d>
                            </m:e>
                          </m:func>
                          <m:r>
                            <a:rPr lang="en-US" altLang="en-US" i="0" dirty="0">
                              <a:latin typeface="Cambria Math" panose="02040503050406030204" pitchFamily="18" charset="0"/>
                            </a:rPr>
                            <m:t>⋅</m:t>
                          </m:r>
                          <m:func>
                            <m:funcPr>
                              <m:ctrlPr>
                                <a:rPr lang="en-US" altLang="en-US" i="0" dirty="0">
                                  <a:latin typeface="Cambria Math" panose="02040503050406030204" pitchFamily="18" charset="0"/>
                                </a:rPr>
                              </m:ctrlPr>
                            </m:funcPr>
                            <m:fName>
                              <m:r>
                                <m:rPr>
                                  <m:sty m:val="p"/>
                                </m:rPr>
                                <a:rPr lang="en-US" altLang="en-US" i="0" dirty="0">
                                  <a:latin typeface="Cambria Math" panose="02040503050406030204" pitchFamily="18" charset="0"/>
                                </a:rPr>
                                <m:t>Pr</m:t>
                              </m:r>
                            </m:fName>
                            <m:e>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3</m:t>
                                      </m:r>
                                    </m:e>
                                  </m:d>
                                  <m:r>
                                    <a:rPr lang="en-US" altLang="en-US" i="0" dirty="0">
                                      <a:latin typeface="Cambria Math" panose="02040503050406030204" pitchFamily="18" charset="0"/>
                                    </a:rPr>
                                    <m:t>=14 | </m:t>
                                  </m:r>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1</m:t>
                                      </m:r>
                                    </m:e>
                                  </m:d>
                                  <m:r>
                                    <a:rPr lang="en-US" altLang="en-US" i="0" dirty="0">
                                      <a:latin typeface="Cambria Math" panose="02040503050406030204" pitchFamily="18" charset="0"/>
                                    </a:rPr>
                                    <m:t>=2</m:t>
                                  </m:r>
                                </m:e>
                              </m:d>
                            </m:e>
                          </m:func>
                          <m:r>
                            <a:rPr lang="en-US" altLang="en-US" i="0" dirty="0">
                              <a:latin typeface="Cambria Math" panose="02040503050406030204" pitchFamily="18" charset="0"/>
                            </a:rPr>
                            <m:t>=</m:t>
                          </m:r>
                          <m:f>
                            <m:fPr>
                              <m:ctrlPr>
                                <a:rPr lang="en-US" altLang="en-US" i="0" dirty="0">
                                  <a:latin typeface="Cambria Math" panose="02040503050406030204" pitchFamily="18" charset="0"/>
                                </a:rPr>
                              </m:ctrlPr>
                            </m:fPr>
                            <m:num>
                              <m:r>
                                <a:rPr lang="en-US" altLang="en-US" i="0" dirty="0">
                                  <a:latin typeface="Cambria Math" panose="02040503050406030204" pitchFamily="18" charset="0"/>
                                </a:rPr>
                                <m:t>1</m:t>
                              </m:r>
                            </m:num>
                            <m:den>
                              <m:sSup>
                                <m:sSupPr>
                                  <m:ctrlPr>
                                    <a:rPr lang="en-US" altLang="en-US" i="0" dirty="0">
                                      <a:latin typeface="Cambria Math" panose="02040503050406030204" pitchFamily="18" charset="0"/>
                                    </a:rPr>
                                  </m:ctrlPr>
                                </m:sSupPr>
                                <m:e>
                                  <m:r>
                                    <a:rPr lang="en-US" altLang="en-US" i="0" dirty="0">
                                      <a:latin typeface="Cambria Math" panose="02040503050406030204" pitchFamily="18" charset="0"/>
                                    </a:rPr>
                                    <m:t>6</m:t>
                                  </m:r>
                                </m:e>
                                <m:sup>
                                  <m:r>
                                    <a:rPr lang="en-US" altLang="en-US" i="0" dirty="0">
                                      <a:latin typeface="Cambria Math" panose="02040503050406030204" pitchFamily="18" charset="0"/>
                                    </a:rPr>
                                    <m:t>3</m:t>
                                  </m:r>
                                </m:sup>
                              </m:sSup>
                            </m:den>
                          </m:f>
                        </m:e>
                        <m:e>
                          <m:r>
                            <a:rPr lang="en-US" altLang="en-US" i="0" dirty="0">
                              <a:latin typeface="Cambria Math" panose="02040503050406030204" pitchFamily="18" charset="0"/>
                            </a:rPr>
                            <m:t> </m:t>
                          </m:r>
                          <m:r>
                            <m:rPr>
                              <m:aln/>
                            </m:rPr>
                            <a:rPr lang="en-US" altLang="en-US" i="0" dirty="0">
                              <a:latin typeface="Cambria Math" panose="02040503050406030204" pitchFamily="18" charset="0"/>
                            </a:rPr>
                            <m:t>&amp;</m:t>
                          </m:r>
                          <m:r>
                            <a:rPr lang="en-US" altLang="en-US" i="1" dirty="0">
                              <a:latin typeface="Cambria Math" panose="02040503050406030204" pitchFamily="18" charset="0"/>
                            </a:rPr>
                            <m:t>𝐸</m:t>
                          </m:r>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1" dirty="0">
                                      <a:latin typeface="Cambria Math" panose="02040503050406030204" pitchFamily="18" charset="0"/>
                                    </a:rPr>
                                  </m:ctrlPr>
                                </m:dPr>
                                <m:e>
                                  <m:r>
                                    <a:rPr lang="en-US" altLang="en-US" i="1" dirty="0">
                                      <a:latin typeface="Cambria Math" panose="02040503050406030204" pitchFamily="18" charset="0"/>
                                    </a:rPr>
                                    <m:t>𝑛</m:t>
                                  </m:r>
                                </m:e>
                              </m:d>
                            </m:e>
                          </m:d>
                          <m:r>
                            <a:rPr lang="en-US" altLang="en-US" i="0" dirty="0">
                              <a:latin typeface="Cambria Math" panose="02040503050406030204" pitchFamily="18" charset="0"/>
                            </a:rPr>
                            <m:t>=</m:t>
                          </m:r>
                          <m:r>
                            <a:rPr lang="en-US" altLang="en-US" i="1" dirty="0">
                              <a:latin typeface="Cambria Math" panose="02040503050406030204" pitchFamily="18" charset="0"/>
                            </a:rPr>
                            <m:t>𝐸</m:t>
                          </m:r>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1</m:t>
                                  </m:r>
                                </m:e>
                              </m:d>
                              <m:r>
                                <a:rPr lang="en-US" altLang="en-US" i="0" dirty="0">
                                  <a:latin typeface="Cambria Math" panose="02040503050406030204" pitchFamily="18" charset="0"/>
                                </a:rPr>
                                <m:t>+</m:t>
                              </m:r>
                              <m:r>
                                <a:rPr lang="en-US" altLang="en-US" i="1" dirty="0">
                                  <a:latin typeface="Cambria Math" panose="02040503050406030204" pitchFamily="18" charset="0"/>
                                </a:rPr>
                                <m:t>𝑋</m:t>
                              </m:r>
                              <m:d>
                                <m:dPr>
                                  <m:ctrlPr>
                                    <a:rPr lang="en-US" altLang="en-US" i="1" dirty="0">
                                      <a:latin typeface="Cambria Math" panose="02040503050406030204" pitchFamily="18" charset="0"/>
                                    </a:rPr>
                                  </m:ctrlPr>
                                </m:dPr>
                                <m:e>
                                  <m:r>
                                    <a:rPr lang="en-US" altLang="en-US" i="1" dirty="0">
                                      <a:latin typeface="Cambria Math" panose="02040503050406030204" pitchFamily="18" charset="0"/>
                                    </a:rPr>
                                    <m:t>𝑛</m:t>
                                  </m:r>
                                  <m:r>
                                    <a:rPr lang="en-US" altLang="en-US" i="0" dirty="0">
                                      <a:latin typeface="Cambria Math" panose="02040503050406030204" pitchFamily="18" charset="0"/>
                                    </a:rPr>
                                    <m:t>−1</m:t>
                                  </m:r>
                                </m:e>
                              </m:d>
                            </m:e>
                          </m:d>
                          <m:r>
                            <a:rPr lang="en-US" altLang="en-US" i="0" dirty="0">
                              <a:latin typeface="Cambria Math" panose="02040503050406030204" pitchFamily="18" charset="0"/>
                            </a:rPr>
                            <m:t>=</m:t>
                          </m:r>
                          <m:r>
                            <a:rPr lang="en-US" altLang="en-US" i="1" dirty="0">
                              <a:latin typeface="Cambria Math" panose="02040503050406030204" pitchFamily="18" charset="0"/>
                            </a:rPr>
                            <m:t>𝐸</m:t>
                          </m:r>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0" dirty="0">
                                      <a:latin typeface="Cambria Math" panose="02040503050406030204" pitchFamily="18" charset="0"/>
                                    </a:rPr>
                                  </m:ctrlPr>
                                </m:dPr>
                                <m:e>
                                  <m:r>
                                    <a:rPr lang="en-US" altLang="en-US" i="0" dirty="0">
                                      <a:latin typeface="Cambria Math" panose="02040503050406030204" pitchFamily="18" charset="0"/>
                                    </a:rPr>
                                    <m:t>1</m:t>
                                  </m:r>
                                </m:e>
                              </m:d>
                            </m:e>
                          </m:d>
                          <m:r>
                            <a:rPr lang="en-US" altLang="en-US" i="0" dirty="0">
                              <a:latin typeface="Cambria Math" panose="02040503050406030204" pitchFamily="18" charset="0"/>
                            </a:rPr>
                            <m:t>+</m:t>
                          </m:r>
                          <m:r>
                            <a:rPr lang="en-US" altLang="en-US" i="1" dirty="0">
                              <a:latin typeface="Cambria Math" panose="02040503050406030204" pitchFamily="18" charset="0"/>
                            </a:rPr>
                            <m:t>𝐸</m:t>
                          </m:r>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1" dirty="0">
                                      <a:latin typeface="Cambria Math" panose="02040503050406030204" pitchFamily="18" charset="0"/>
                                    </a:rPr>
                                  </m:ctrlPr>
                                </m:dPr>
                                <m:e>
                                  <m:r>
                                    <a:rPr lang="en-US" altLang="en-US" i="1" dirty="0">
                                      <a:latin typeface="Cambria Math" panose="02040503050406030204" pitchFamily="18" charset="0"/>
                                    </a:rPr>
                                    <m:t>𝑛</m:t>
                                  </m:r>
                                  <m:r>
                                    <a:rPr lang="en-US" altLang="en-US" i="0" dirty="0">
                                      <a:latin typeface="Cambria Math" panose="02040503050406030204" pitchFamily="18" charset="0"/>
                                    </a:rPr>
                                    <m:t>−1</m:t>
                                  </m:r>
                                </m:e>
                              </m:d>
                            </m:e>
                          </m:d>
                          <m:r>
                            <a:rPr lang="en-US" altLang="en-US" i="0" dirty="0">
                              <a:latin typeface="Cambria Math" panose="02040503050406030204" pitchFamily="18" charset="0"/>
                            </a:rPr>
                            <m:t>⟹</m:t>
                          </m:r>
                          <m:r>
                            <a:rPr lang="en-US" altLang="en-US" i="1" dirty="0">
                              <a:latin typeface="Cambria Math" panose="02040503050406030204" pitchFamily="18" charset="0"/>
                            </a:rPr>
                            <m:t>𝐸</m:t>
                          </m:r>
                          <m:d>
                            <m:dPr>
                              <m:begChr m:val="["/>
                              <m:endChr m:val="]"/>
                              <m:ctrlPr>
                                <a:rPr lang="en-US" altLang="en-US" i="1" dirty="0">
                                  <a:latin typeface="Cambria Math" panose="02040503050406030204" pitchFamily="18" charset="0"/>
                                </a:rPr>
                              </m:ctrlPr>
                            </m:dPr>
                            <m:e>
                              <m:r>
                                <a:rPr lang="en-US" altLang="en-US" i="1" dirty="0">
                                  <a:latin typeface="Cambria Math" panose="02040503050406030204" pitchFamily="18" charset="0"/>
                                </a:rPr>
                                <m:t>𝑋</m:t>
                              </m:r>
                              <m:d>
                                <m:dPr>
                                  <m:ctrlPr>
                                    <a:rPr lang="en-US" altLang="en-US" i="1" dirty="0">
                                      <a:latin typeface="Cambria Math" panose="02040503050406030204" pitchFamily="18" charset="0"/>
                                    </a:rPr>
                                  </m:ctrlPr>
                                </m:dPr>
                                <m:e>
                                  <m:r>
                                    <a:rPr lang="en-US" altLang="en-US" i="1" dirty="0">
                                      <a:latin typeface="Cambria Math" panose="02040503050406030204" pitchFamily="18" charset="0"/>
                                    </a:rPr>
                                    <m:t>𝑛</m:t>
                                  </m:r>
                                </m:e>
                              </m:d>
                            </m:e>
                          </m:d>
                          <m:r>
                            <a:rPr lang="en-US" altLang="en-US" i="0" dirty="0">
                              <a:latin typeface="Cambria Math" panose="02040503050406030204" pitchFamily="18" charset="0"/>
                            </a:rPr>
                            <m:t>=3.5</m:t>
                          </m:r>
                          <m:r>
                            <a:rPr lang="en-US" altLang="en-US" i="1" dirty="0">
                              <a:latin typeface="Cambria Math" panose="02040503050406030204" pitchFamily="18" charset="0"/>
                            </a:rPr>
                            <m:t>𝑛</m:t>
                          </m:r>
                        </m:e>
                      </m:eqArr>
                    </m:oMath>
                  </m:oMathPara>
                </a14:m>
                <a:endParaRPr lang="en-US" altLang="en-US" dirty="0">
                  <a:ea typeface="ＭＳ Ｐゴシック" panose="020B0600070205080204" pitchFamily="34" charset="-128"/>
                </a:endParaRPr>
              </a:p>
            </p:txBody>
          </p:sp>
        </mc:Choice>
        <mc:Fallback>
          <p:sp>
            <p:nvSpPr>
              <p:cNvPr id="3" name="Text Placeholder 2">
                <a:extLst>
                  <a:ext uri="{FF2B5EF4-FFF2-40B4-BE49-F238E27FC236}">
                    <a16:creationId xmlns:a16="http://schemas.microsoft.com/office/drawing/2014/main" id="{07406309-FADA-DC81-195C-1B488657D88E}"/>
                  </a:ext>
                </a:extLst>
              </p:cNvPr>
              <p:cNvSpPr>
                <a:spLocks noGrp="1" noRot="1" noChangeAspect="1" noMove="1" noResize="1" noEditPoints="1" noAdjustHandles="1" noChangeArrowheads="1" noChangeShapeType="1" noTextEdit="1"/>
              </p:cNvSpPr>
              <p:nvPr>
                <p:ph type="body" sz="quarter" idx="20"/>
              </p:nvPr>
            </p:nvSpPr>
            <p:spPr>
              <a:xfrm>
                <a:off x="736176" y="1280595"/>
                <a:ext cx="10370190" cy="4120309"/>
              </a:xfrm>
              <a:blipFill>
                <a:blip r:embed="rId2"/>
                <a:stretch>
                  <a:fillRect l="-734" t="-1534" b="-613"/>
                </a:stretch>
              </a:blipFill>
            </p:spPr>
            <p:txBody>
              <a:bodyPr/>
              <a:lstStyle/>
              <a:p>
                <a:r>
                  <a:rPr lang="en-US">
                    <a:noFill/>
                  </a:rPr>
                  <a:t> </a:t>
                </a:r>
              </a:p>
            </p:txBody>
          </p:sp>
        </mc:Fallback>
      </mc:AlternateContent>
    </p:spTree>
    <p:extLst>
      <p:ext uri="{BB962C8B-B14F-4D97-AF65-F5344CB8AC3E}">
        <p14:creationId xmlns:p14="http://schemas.microsoft.com/office/powerpoint/2010/main" val="2562067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418B5-A684-3BE4-50EE-CD904D79EE36}"/>
              </a:ext>
            </a:extLst>
          </p:cNvPr>
          <p:cNvSpPr>
            <a:spLocks noGrp="1"/>
          </p:cNvSpPr>
          <p:nvPr>
            <p:ph type="title"/>
          </p:nvPr>
        </p:nvSpPr>
        <p:spPr/>
        <p:txBody>
          <a:bodyPr/>
          <a:lstStyle/>
          <a:p>
            <a:r>
              <a:rPr lang="en-US" dirty="0"/>
              <a:t>More on Random Processes</a:t>
            </a:r>
          </a:p>
        </p:txBody>
      </p:sp>
      <p:sp>
        <p:nvSpPr>
          <p:cNvPr id="3" name="Text Placeholder 2">
            <a:extLst>
              <a:ext uri="{FF2B5EF4-FFF2-40B4-BE49-F238E27FC236}">
                <a16:creationId xmlns:a16="http://schemas.microsoft.com/office/drawing/2014/main" id="{4E351CF7-6D7D-163E-CB34-5B88B09B567C}"/>
              </a:ext>
            </a:extLst>
          </p:cNvPr>
          <p:cNvSpPr>
            <a:spLocks noGrp="1"/>
          </p:cNvSpPr>
          <p:nvPr>
            <p:ph type="body" sz="quarter" idx="20"/>
          </p:nvPr>
        </p:nvSpPr>
        <p:spPr>
          <a:xfrm>
            <a:off x="652463" y="1466395"/>
            <a:ext cx="10370190" cy="4449663"/>
          </a:xfrm>
        </p:spPr>
        <p:txBody>
          <a:bodyPr>
            <a:normAutofit/>
          </a:bodyPr>
          <a:lstStyle/>
          <a:p>
            <a:r>
              <a:rPr lang="en-US" altLang="en-US" sz="2400" dirty="0">
                <a:ea typeface="ＭＳ Ｐゴシック" panose="020B0600070205080204" pitchFamily="34" charset="-128"/>
              </a:rPr>
              <a:t>If </a:t>
            </a:r>
            <a:r>
              <a:rPr lang="en-US" altLang="en-US" sz="2400" i="1" dirty="0">
                <a:ea typeface="ＭＳ Ｐゴシック" panose="020B0600070205080204" pitchFamily="34" charset="-128"/>
              </a:rPr>
              <a:t>X</a:t>
            </a:r>
            <a:r>
              <a:rPr lang="en-US" altLang="en-US" sz="2400" dirty="0">
                <a:ea typeface="ＭＳ Ｐゴシック" panose="020B0600070205080204" pitchFamily="34" charset="-128"/>
              </a:rPr>
              <a:t> is a random process, </a:t>
            </a:r>
            <a:r>
              <a:rPr lang="en-US" altLang="en-US" sz="2400" i="1" dirty="0">
                <a:ea typeface="ＭＳ Ｐゴシック" panose="020B0600070205080204" pitchFamily="34" charset="-128"/>
              </a:rPr>
              <a:t>X</a:t>
            </a:r>
            <a:r>
              <a:rPr lang="en-US" altLang="en-US" sz="2400" dirty="0">
                <a:ea typeface="ＭＳ Ｐゴシック" panose="020B0600070205080204" pitchFamily="34" charset="-128"/>
              </a:rPr>
              <a:t>(</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 is a random variable.  </a:t>
            </a:r>
          </a:p>
          <a:p>
            <a:r>
              <a:rPr lang="en-US" altLang="en-US" sz="2400" dirty="0">
                <a:ea typeface="ＭＳ Ｐゴシック" panose="020B0600070205080204" pitchFamily="34" charset="-128"/>
              </a:rPr>
              <a:t>Remember that a random variable </a:t>
            </a:r>
            <a:r>
              <a:rPr lang="en-US" altLang="en-US" sz="2400" i="1" dirty="0">
                <a:ea typeface="ＭＳ Ｐゴシック" panose="020B0600070205080204" pitchFamily="34" charset="-128"/>
              </a:rPr>
              <a:t>Y</a:t>
            </a:r>
            <a:r>
              <a:rPr lang="en-US" altLang="en-US" sz="2400" dirty="0">
                <a:ea typeface="ＭＳ Ｐゴシック" panose="020B0600070205080204" pitchFamily="34" charset="-128"/>
              </a:rPr>
              <a:t> is a function that maps subsets of elements in  set of basic outcomes </a:t>
            </a:r>
            <a:r>
              <a:rPr lang="en-US" altLang="ja-JP" sz="2400" dirty="0">
                <a:latin typeface="Symbol" pitchFamily="2" charset="2"/>
                <a:ea typeface="ＭＳ Ｐゴシック" panose="020B0600070205080204" pitchFamily="34" charset="-128"/>
              </a:rPr>
              <a:t>W</a:t>
            </a:r>
            <a:r>
              <a:rPr lang="en-US" altLang="ja-JP" sz="2400" dirty="0">
                <a:ea typeface="ＭＳ Ｐゴシック" panose="020B0600070205080204" pitchFamily="34" charset="-128"/>
              </a:rPr>
              <a:t> to numbers in </a:t>
            </a:r>
            <a:r>
              <a:rPr lang="en-US" altLang="ja-JP" sz="2400" dirty="0">
                <a:ea typeface="ＭＳ Ｐゴシック" panose="020B0600070205080204" pitchFamily="34" charset="-128"/>
                <a:sym typeface="Symbol" pitchFamily="2" charset="2"/>
              </a:rPr>
              <a:t>.</a:t>
            </a:r>
            <a:endParaRPr lang="en-US" altLang="en-US" sz="2400" dirty="0">
              <a:ea typeface="ＭＳ Ｐゴシック" panose="020B0600070205080204" pitchFamily="34" charset="-128"/>
              <a:sym typeface="Symbol" pitchFamily="2" charset="2"/>
            </a:endParaRPr>
          </a:p>
          <a:p>
            <a:r>
              <a:rPr lang="en-US" altLang="en-US" sz="2400" dirty="0">
                <a:ea typeface="ＭＳ Ｐゴシック" panose="020B0600070205080204" pitchFamily="34" charset="-128"/>
                <a:sym typeface="Symbol" pitchFamily="2" charset="2"/>
              </a:rPr>
              <a:t>Therefore, a random process </a:t>
            </a:r>
            <a:r>
              <a:rPr lang="en-US" altLang="en-US" sz="2400" i="1" dirty="0">
                <a:ea typeface="ＭＳ Ｐゴシック" panose="020B0600070205080204" pitchFamily="34" charset="-128"/>
                <a:sym typeface="Symbol" pitchFamily="2" charset="2"/>
              </a:rPr>
              <a:t>X</a:t>
            </a:r>
            <a:r>
              <a:rPr lang="en-US" altLang="en-US" sz="2400" dirty="0">
                <a:ea typeface="ＭＳ Ｐゴシック" panose="020B0600070205080204" pitchFamily="34" charset="-128"/>
                <a:sym typeface="Symbol" pitchFamily="2" charset="2"/>
              </a:rPr>
              <a:t> maps elements in the two-dimensional space 2</a:t>
            </a:r>
            <a:r>
              <a:rPr lang="en-US" altLang="en-US" sz="2400" baseline="30000" dirty="0">
                <a:latin typeface="Symbol" pitchFamily="2" charset="2"/>
                <a:ea typeface="ＭＳ Ｐゴシック" panose="020B0600070205080204" pitchFamily="34" charset="-128"/>
                <a:sym typeface="Symbol" pitchFamily="2" charset="2"/>
              </a:rPr>
              <a:t>W</a:t>
            </a:r>
            <a:r>
              <a:rPr lang="en-US" altLang="en-US" sz="2400" dirty="0">
                <a:ea typeface="ＭＳ Ｐゴシック" panose="020B0600070205080204" pitchFamily="34" charset="-128"/>
                <a:sym typeface="Symbol" pitchFamily="2" charset="2"/>
              </a:rPr>
              <a:t>  </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 to elements in .  </a:t>
            </a:r>
          </a:p>
          <a:p>
            <a:r>
              <a:rPr lang="en-US" altLang="en-US" sz="2400" dirty="0">
                <a:ea typeface="ＭＳ Ｐゴシック" panose="020B0600070205080204" pitchFamily="34" charset="-128"/>
                <a:sym typeface="Symbol" pitchFamily="2" charset="2"/>
              </a:rPr>
              <a:t>A </a:t>
            </a:r>
            <a:r>
              <a:rPr lang="en-US" altLang="en-US" sz="2400" i="1" dirty="0">
                <a:solidFill>
                  <a:srgbClr val="CC0066"/>
                </a:solidFill>
                <a:ea typeface="ＭＳ Ｐゴシック" panose="020B0600070205080204" pitchFamily="34" charset="-128"/>
                <a:sym typeface="Symbol" pitchFamily="2" charset="2"/>
              </a:rPr>
              <a:t>sample path</a:t>
            </a:r>
            <a:r>
              <a:rPr lang="en-US" altLang="en-US" sz="2400" dirty="0">
                <a:ea typeface="ＭＳ Ｐゴシック" panose="020B0600070205080204" pitchFamily="34" charset="-128"/>
                <a:sym typeface="Symbol" pitchFamily="2" charset="2"/>
              </a:rPr>
              <a:t> of </a:t>
            </a:r>
            <a:r>
              <a:rPr lang="en-US" altLang="en-US" sz="2400" i="1" dirty="0">
                <a:ea typeface="ＭＳ Ｐゴシック" panose="020B0600070205080204" pitchFamily="34" charset="-128"/>
                <a:sym typeface="Symbol" pitchFamily="2" charset="2"/>
              </a:rPr>
              <a:t>X</a:t>
            </a:r>
            <a:r>
              <a:rPr lang="en-US" altLang="en-US" sz="2400" dirty="0">
                <a:ea typeface="ＭＳ Ｐゴシック" panose="020B0600070205080204" pitchFamily="34" charset="-128"/>
                <a:sym typeface="Symbol" pitchFamily="2" charset="2"/>
              </a:rPr>
              <a:t> is the history of sample space values </a:t>
            </a:r>
            <a:r>
              <a:rPr lang="en-US" altLang="en-US" sz="2400" i="1" dirty="0">
                <a:ea typeface="ＭＳ Ｐゴシック" panose="020B0600070205080204" pitchFamily="34" charset="-128"/>
                <a:sym typeface="Symbol" pitchFamily="2" charset="2"/>
              </a:rPr>
              <a:t>X</a:t>
            </a:r>
            <a:r>
              <a:rPr lang="en-US" altLang="en-US" sz="2400" dirty="0">
                <a:ea typeface="ＭＳ Ｐゴシック" panose="020B0600070205080204" pitchFamily="34" charset="-128"/>
                <a:sym typeface="Symbol" pitchFamily="2" charset="2"/>
              </a:rPr>
              <a:t> adopts as a function of time.</a:t>
            </a:r>
          </a:p>
          <a:p>
            <a:endParaRPr lang="en-US" dirty="0"/>
          </a:p>
        </p:txBody>
      </p:sp>
    </p:spTree>
    <p:extLst>
      <p:ext uri="{BB962C8B-B14F-4D97-AF65-F5344CB8AC3E}">
        <p14:creationId xmlns:p14="http://schemas.microsoft.com/office/powerpoint/2010/main" val="1008810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3D61A-1263-F3DD-EC2B-82EF33EA325F}"/>
              </a:ext>
            </a:extLst>
          </p:cNvPr>
          <p:cNvSpPr>
            <a:spLocks noGrp="1"/>
          </p:cNvSpPr>
          <p:nvPr>
            <p:ph type="title"/>
          </p:nvPr>
        </p:nvSpPr>
        <p:spPr/>
        <p:txBody>
          <a:bodyPr/>
          <a:lstStyle/>
          <a:p>
            <a:r>
              <a:rPr lang="en-US" dirty="0"/>
              <a:t>Examples of Random Processes</a:t>
            </a:r>
          </a:p>
        </p:txBody>
      </p:sp>
      <p:sp>
        <p:nvSpPr>
          <p:cNvPr id="3" name="Text Placeholder 2">
            <a:extLst>
              <a:ext uri="{FF2B5EF4-FFF2-40B4-BE49-F238E27FC236}">
                <a16:creationId xmlns:a16="http://schemas.microsoft.com/office/drawing/2014/main" id="{C7B9E0C6-891A-FDDF-B709-AD6167850217}"/>
              </a:ext>
            </a:extLst>
          </p:cNvPr>
          <p:cNvSpPr>
            <a:spLocks noGrp="1"/>
          </p:cNvSpPr>
          <p:nvPr>
            <p:ph type="body" sz="quarter" idx="20"/>
          </p:nvPr>
        </p:nvSpPr>
        <p:spPr>
          <a:xfrm>
            <a:off x="652463" y="1466395"/>
            <a:ext cx="10370190" cy="4120309"/>
          </a:xfrm>
        </p:spPr>
        <p:txBody>
          <a:bodyPr>
            <a:noAutofit/>
          </a:bodyPr>
          <a:lstStyle/>
          <a:p>
            <a:r>
              <a:rPr lang="en-US" sz="2400" dirty="0"/>
              <a:t>For a queue,  Let X(t) be the number of jobs in the system at time t.  </a:t>
            </a:r>
          </a:p>
          <a:p>
            <a:pPr marL="342900" indent="-342900">
              <a:buFont typeface="Arial" panose="020B0604020202020204" pitchFamily="34" charset="0"/>
              <a:buChar char="•"/>
            </a:pPr>
            <a:r>
              <a:rPr lang="en-US" sz="2400" dirty="0"/>
              <a:t>Fix n.   Define random process </a:t>
            </a:r>
            <a:r>
              <a:rPr lang="en-US" sz="2400" dirty="0" err="1"/>
              <a:t>X</a:t>
            </a:r>
            <a:r>
              <a:rPr lang="en-US" sz="2400" baseline="-25000" dirty="0" err="1"/>
              <a:t>n</a:t>
            </a:r>
            <a:r>
              <a:rPr lang="en-US" sz="2400" dirty="0"/>
              <a:t>(t) = 1 if X(t) = n, else 0</a:t>
            </a:r>
          </a:p>
          <a:p>
            <a:pPr marL="1028700" lvl="1" indent="-342900"/>
            <a:r>
              <a:rPr lang="en-US" dirty="0"/>
              <a:t>X</a:t>
            </a:r>
            <a:r>
              <a:rPr lang="en-US" baseline="-25000" dirty="0"/>
              <a:t>0</a:t>
            </a:r>
            <a:r>
              <a:rPr lang="en-US" dirty="0"/>
              <a:t>(t) is particularly interesting</a:t>
            </a:r>
          </a:p>
          <a:p>
            <a:pPr marL="342900" indent="-342900">
              <a:buFont typeface="Arial" panose="020B0604020202020204" pitchFamily="34" charset="0"/>
              <a:buChar char="•"/>
            </a:pPr>
            <a:r>
              <a:rPr lang="en-US" sz="2400" dirty="0"/>
              <a:t>Let A(t) be the number of arrivals to the queue by time t</a:t>
            </a:r>
          </a:p>
          <a:p>
            <a:pPr marL="342900" indent="-342900">
              <a:buFont typeface="Arial" panose="020B0604020202020204" pitchFamily="34" charset="0"/>
              <a:buChar char="•"/>
            </a:pPr>
            <a:r>
              <a:rPr lang="en-US" sz="2400" dirty="0"/>
              <a:t>Let D(t) be the number of departures from the queue by time t </a:t>
            </a:r>
          </a:p>
          <a:p>
            <a:r>
              <a:rPr lang="en-US" sz="2400" dirty="0"/>
              <a:t>For a stochastic Petri net with place A and transition T,  </a:t>
            </a:r>
          </a:p>
          <a:p>
            <a:pPr marL="342900" indent="-342900">
              <a:buFont typeface="Arial" panose="020B0604020202020204" pitchFamily="34" charset="0"/>
              <a:buChar char="•"/>
            </a:pPr>
            <a:r>
              <a:rPr lang="en-US" sz="2400" dirty="0"/>
              <a:t>let </a:t>
            </a:r>
            <a:r>
              <a:rPr lang="en-US" sz="2400" dirty="0" err="1"/>
              <a:t>x</a:t>
            </a:r>
            <a:r>
              <a:rPr lang="en-US" sz="2400" baseline="-25000" dirty="0" err="1"/>
              <a:t>A</a:t>
            </a:r>
            <a:r>
              <a:rPr lang="en-US" sz="2400" dirty="0"/>
              <a:t>(t) be the number of tokens in A at time t</a:t>
            </a:r>
          </a:p>
          <a:p>
            <a:pPr marL="342900" indent="-342900">
              <a:buFont typeface="Arial" panose="020B0604020202020204" pitchFamily="34" charset="0"/>
              <a:buChar char="•"/>
            </a:pPr>
            <a:r>
              <a:rPr lang="en-US" sz="2400" dirty="0"/>
              <a:t>Let </a:t>
            </a:r>
            <a:r>
              <a:rPr lang="en-US" sz="2400" dirty="0" err="1"/>
              <a:t>f</a:t>
            </a:r>
            <a:r>
              <a:rPr lang="en-US" sz="2400" baseline="-25000" dirty="0" err="1"/>
              <a:t>T</a:t>
            </a:r>
            <a:r>
              <a:rPr lang="en-US" sz="2400" dirty="0"/>
              <a:t>(t) be the number of times transition T has fired by time t</a:t>
            </a:r>
          </a:p>
          <a:p>
            <a:endParaRPr lang="en-US" sz="2400" dirty="0"/>
          </a:p>
          <a:p>
            <a:r>
              <a:rPr lang="en-US" sz="2400" dirty="0"/>
              <a:t>In all these cases there is a quantitative value and time involved</a:t>
            </a:r>
          </a:p>
        </p:txBody>
      </p:sp>
    </p:spTree>
    <p:extLst>
      <p:ext uri="{BB962C8B-B14F-4D97-AF65-F5344CB8AC3E}">
        <p14:creationId xmlns:p14="http://schemas.microsoft.com/office/powerpoint/2010/main" val="3139720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A98B-EE3B-AC69-399F-782B86660E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336E4-AE55-0A7D-954C-03377D96FE31}"/>
              </a:ext>
            </a:extLst>
          </p:cNvPr>
          <p:cNvSpPr>
            <a:spLocks noGrp="1"/>
          </p:cNvSpPr>
          <p:nvPr>
            <p:ph type="title"/>
          </p:nvPr>
        </p:nvSpPr>
        <p:spPr/>
        <p:txBody>
          <a:bodyPr/>
          <a:lstStyle/>
          <a:p>
            <a:r>
              <a:rPr lang="en-US"/>
              <a:t>Reliability</a:t>
            </a:r>
          </a:p>
        </p:txBody>
      </p:sp>
      <p:sp>
        <p:nvSpPr>
          <p:cNvPr id="77" name="Text Placeholder 2">
            <a:extLst>
              <a:ext uri="{FF2B5EF4-FFF2-40B4-BE49-F238E27FC236}">
                <a16:creationId xmlns:a16="http://schemas.microsoft.com/office/drawing/2014/main" id="{E701E37C-FBF9-0340-AE94-42B354364829}"/>
              </a:ext>
            </a:extLst>
          </p:cNvPr>
          <p:cNvSpPr>
            <a:spLocks noGrp="1"/>
          </p:cNvSpPr>
          <p:nvPr>
            <p:ph type="body" sz="quarter" idx="20"/>
          </p:nvPr>
        </p:nvSpPr>
        <p:spPr>
          <a:xfrm>
            <a:off x="465904" y="1337422"/>
            <a:ext cx="10887896" cy="4338164"/>
          </a:xfrm>
        </p:spPr>
        <p:txBody>
          <a:bodyPr>
            <a:normAutofit fontScale="92500"/>
          </a:bodyPr>
          <a:lstStyle/>
          <a:p>
            <a:pPr>
              <a:spcAft>
                <a:spcPct val="50000"/>
              </a:spcAft>
            </a:pPr>
            <a:r>
              <a:rPr lang="en-US" altLang="en-US" sz="2400" dirty="0">
                <a:ea typeface="ＭＳ Ｐゴシック" panose="020B0600070205080204" pitchFamily="34" charset="-128"/>
              </a:rPr>
              <a:t>One key to building highly available systems is the use of reliable components and systems.</a:t>
            </a:r>
          </a:p>
          <a:p>
            <a:pPr>
              <a:spcAft>
                <a:spcPct val="50000"/>
              </a:spcAft>
            </a:pPr>
            <a:r>
              <a:rPr lang="en-US" altLang="en-US" sz="2400" dirty="0">
                <a:ea typeface="ＭＳ Ｐゴシック" panose="020B0600070205080204" pitchFamily="34" charset="-128"/>
              </a:rPr>
              <a:t>Reliability: The </a:t>
            </a:r>
            <a:r>
              <a:rPr lang="en-US" altLang="en-US" sz="2400" i="1" dirty="0">
                <a:solidFill>
                  <a:srgbClr val="CC0066"/>
                </a:solidFill>
                <a:ea typeface="ＭＳ Ｐゴシック" panose="020B0600070205080204" pitchFamily="34" charset="-128"/>
              </a:rPr>
              <a:t>reliability</a:t>
            </a:r>
            <a:r>
              <a:rPr lang="en-US" altLang="en-US" sz="2400" dirty="0">
                <a:ea typeface="ＭＳ Ｐゴシック" panose="020B0600070205080204" pitchFamily="34" charset="-128"/>
              </a:rPr>
              <a:t> of a system at time </a:t>
            </a:r>
            <a:r>
              <a:rPr lang="en-US" altLang="en-US" sz="2400" i="1" dirty="0">
                <a:ea typeface="ＭＳ Ｐゴシック" panose="020B0600070205080204" pitchFamily="34" charset="-128"/>
              </a:rPr>
              <a:t>t  --- R</a:t>
            </a:r>
            <a:r>
              <a:rPr lang="en-US" altLang="en-US" sz="2400" dirty="0">
                <a:ea typeface="ＭＳ Ｐゴシック" panose="020B0600070205080204" pitchFamily="34" charset="-128"/>
              </a:rPr>
              <a:t>(</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 ---    is the probability that the system operation is proper throughout the interval [0,</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a:t>
            </a:r>
          </a:p>
          <a:p>
            <a:pPr>
              <a:spcAft>
                <a:spcPct val="50000"/>
              </a:spcAft>
            </a:pPr>
            <a:r>
              <a:rPr lang="en-US" altLang="en-US" sz="2400" dirty="0">
                <a:ea typeface="ＭＳ Ｐゴシック" panose="020B0600070205080204" pitchFamily="34" charset="-128"/>
              </a:rPr>
              <a:t>Probability theory and combinatorics can be directly applied to reliability models.</a:t>
            </a:r>
          </a:p>
          <a:p>
            <a:r>
              <a:rPr lang="en-US" altLang="en-US" sz="2400" dirty="0">
                <a:ea typeface="ＭＳ Ｐゴシック" panose="020B0600070205080204" pitchFamily="34" charset="-128"/>
              </a:rPr>
              <a:t>Let </a:t>
            </a:r>
            <a:r>
              <a:rPr lang="en-US" altLang="en-US" sz="2400" i="1" dirty="0">
                <a:ea typeface="ＭＳ Ｐゴシック" panose="020B0600070205080204" pitchFamily="34" charset="-128"/>
              </a:rPr>
              <a:t>X</a:t>
            </a:r>
            <a:r>
              <a:rPr lang="en-US" altLang="en-US" sz="2400" dirty="0">
                <a:ea typeface="ＭＳ Ｐゴシック" panose="020B0600070205080204" pitchFamily="34" charset="-128"/>
              </a:rPr>
              <a:t> be a random variable representing the time to failure of a component.  The </a:t>
            </a:r>
            <a:r>
              <a:rPr lang="en-US" altLang="en-US" sz="2400" i="1" dirty="0">
                <a:solidFill>
                  <a:srgbClr val="FF0000"/>
                </a:solidFill>
                <a:ea typeface="ＭＳ Ｐゴシック" panose="020B0600070205080204" pitchFamily="34" charset="-128"/>
              </a:rPr>
              <a:t>reliability</a:t>
            </a:r>
            <a:r>
              <a:rPr lang="en-US" altLang="en-US" sz="2400" dirty="0">
                <a:ea typeface="ＭＳ Ｐゴシック" panose="020B0600070205080204" pitchFamily="34" charset="-128"/>
              </a:rPr>
              <a:t> of the component at time </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 is given by</a:t>
            </a:r>
          </a:p>
          <a:p>
            <a:pPr>
              <a:spcAft>
                <a:spcPct val="50000"/>
              </a:spcAft>
            </a:pPr>
            <a:r>
              <a:rPr lang="en-US" altLang="en-US" sz="2400" dirty="0">
                <a:ea typeface="ＭＳ Ｐゴシック" panose="020B0600070205080204" pitchFamily="34" charset="-128"/>
              </a:rPr>
              <a:t>	</a:t>
            </a:r>
            <a:r>
              <a:rPr lang="en-US" altLang="en-US" sz="2400" i="1" dirty="0">
                <a:ea typeface="ＭＳ Ｐゴシック" panose="020B0600070205080204" pitchFamily="34" charset="-128"/>
              </a:rPr>
              <a:t>R</a:t>
            </a:r>
            <a:r>
              <a:rPr lang="en-US" altLang="en-US" sz="2400" i="1" baseline="-25000" dirty="0">
                <a:ea typeface="ＭＳ Ｐゴシック" panose="020B0600070205080204" pitchFamily="34" charset="-128"/>
              </a:rPr>
              <a:t>X</a:t>
            </a:r>
            <a:r>
              <a:rPr lang="en-US" altLang="en-US" sz="2400" dirty="0">
                <a:ea typeface="ＭＳ Ｐゴシック" panose="020B0600070205080204" pitchFamily="34" charset="-128"/>
              </a:rPr>
              <a:t>(</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 = </a:t>
            </a:r>
            <a:r>
              <a:rPr lang="en-US" altLang="en-US" sz="2400" i="1" dirty="0" err="1">
                <a:ea typeface="ＭＳ Ｐゴシック" panose="020B0600070205080204" pitchFamily="34" charset="-128"/>
              </a:rPr>
              <a:t>Pr</a:t>
            </a:r>
            <a:r>
              <a:rPr lang="en-US" altLang="en-US" sz="2400" dirty="0">
                <a:ea typeface="ＭＳ Ｐゴシック" panose="020B0600070205080204" pitchFamily="34" charset="-128"/>
              </a:rPr>
              <a:t>[</a:t>
            </a:r>
            <a:r>
              <a:rPr lang="en-US" altLang="en-US" sz="2400" i="1" dirty="0">
                <a:ea typeface="ＭＳ Ｐゴシック" panose="020B0600070205080204" pitchFamily="34" charset="-128"/>
              </a:rPr>
              <a:t>X</a:t>
            </a:r>
            <a:r>
              <a:rPr lang="en-US" altLang="en-US" sz="2400" dirty="0">
                <a:ea typeface="ＭＳ Ｐゴシック" panose="020B0600070205080204" pitchFamily="34" charset="-128"/>
              </a:rPr>
              <a:t> &gt; </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 = 1 - </a:t>
            </a:r>
            <a:r>
              <a:rPr lang="en-US" altLang="en-US" sz="2400" i="1" dirty="0" err="1">
                <a:ea typeface="ＭＳ Ｐゴシック" panose="020B0600070205080204" pitchFamily="34" charset="-128"/>
              </a:rPr>
              <a:t>Pr</a:t>
            </a:r>
            <a:r>
              <a:rPr lang="en-US" altLang="en-US" sz="2400" dirty="0">
                <a:ea typeface="ＭＳ Ｐゴシック" panose="020B0600070205080204" pitchFamily="34" charset="-128"/>
              </a:rPr>
              <a:t>[</a:t>
            </a:r>
            <a:r>
              <a:rPr lang="en-US" altLang="en-US" sz="2400" i="1" dirty="0">
                <a:ea typeface="ＭＳ Ｐゴシック" panose="020B0600070205080204" pitchFamily="34" charset="-128"/>
              </a:rPr>
              <a:t>X</a:t>
            </a:r>
            <a:r>
              <a:rPr lang="en-US" altLang="en-US" sz="2400" dirty="0">
                <a:ea typeface="ＭＳ Ｐゴシック" panose="020B0600070205080204" pitchFamily="34" charset="-128"/>
              </a:rPr>
              <a:t> </a:t>
            </a:r>
            <a:r>
              <a:rPr lang="en-US" altLang="en-US" sz="2400" dirty="0">
                <a:ea typeface="ＭＳ Ｐゴシック" panose="020B0600070205080204" pitchFamily="34" charset="-128"/>
                <a:sym typeface="Symbol" pitchFamily="2" charset="2"/>
              </a:rPr>
              <a:t> </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 = 1 - </a:t>
            </a:r>
            <a:r>
              <a:rPr lang="en-US" altLang="en-US" sz="2400" i="1" dirty="0">
                <a:ea typeface="ＭＳ Ｐゴシック" panose="020B0600070205080204" pitchFamily="34" charset="-128"/>
                <a:sym typeface="Symbol" pitchFamily="2" charset="2"/>
              </a:rPr>
              <a:t>F</a:t>
            </a:r>
            <a:r>
              <a:rPr lang="en-US" altLang="en-US" sz="2400" i="1" baseline="-25000" dirty="0">
                <a:ea typeface="ＭＳ Ｐゴシック" panose="020B0600070205080204" pitchFamily="34" charset="-128"/>
                <a:sym typeface="Symbol" pitchFamily="2" charset="2"/>
              </a:rPr>
              <a:t>X</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    Also called the </a:t>
            </a:r>
            <a:r>
              <a:rPr lang="en-US" altLang="en-US" sz="2400" i="1" dirty="0">
                <a:solidFill>
                  <a:srgbClr val="FF0000"/>
                </a:solidFill>
                <a:ea typeface="ＭＳ Ｐゴシック" panose="020B0600070205080204" pitchFamily="34" charset="-128"/>
                <a:sym typeface="Symbol" pitchFamily="2" charset="2"/>
              </a:rPr>
              <a:t>survivor</a:t>
            </a:r>
            <a:r>
              <a:rPr lang="en-US" altLang="en-US" sz="2400" dirty="0">
                <a:solidFill>
                  <a:srgbClr val="FF0000"/>
                </a:solidFill>
                <a:ea typeface="ＭＳ Ｐゴシック" panose="020B0600070205080204" pitchFamily="34" charset="-128"/>
                <a:sym typeface="Symbol" pitchFamily="2" charset="2"/>
              </a:rPr>
              <a:t> </a:t>
            </a:r>
            <a:r>
              <a:rPr lang="en-US" altLang="en-US" sz="2400" dirty="0">
                <a:ea typeface="ＭＳ Ｐゴシック" panose="020B0600070205080204" pitchFamily="34" charset="-128"/>
                <a:sym typeface="Symbol" pitchFamily="2" charset="2"/>
              </a:rPr>
              <a:t>function</a:t>
            </a:r>
          </a:p>
          <a:p>
            <a:r>
              <a:rPr lang="en-US" altLang="en-US" sz="2400" dirty="0">
                <a:ea typeface="ＭＳ Ｐゴシック" panose="020B0600070205080204" pitchFamily="34" charset="-128"/>
                <a:sym typeface="Symbol" pitchFamily="2" charset="2"/>
              </a:rPr>
              <a:t>Similarly, we can define </a:t>
            </a:r>
            <a:r>
              <a:rPr lang="en-US" altLang="en-US" sz="2400" i="1" dirty="0">
                <a:solidFill>
                  <a:srgbClr val="CC0066"/>
                </a:solidFill>
                <a:ea typeface="ＭＳ Ｐゴシック" panose="020B0600070205080204" pitchFamily="34" charset="-128"/>
                <a:sym typeface="Symbol" pitchFamily="2" charset="2"/>
              </a:rPr>
              <a:t>unreliability </a:t>
            </a:r>
            <a:r>
              <a:rPr lang="en-US" altLang="en-US" sz="2400" dirty="0">
                <a:ea typeface="ＭＳ Ｐゴシック" panose="020B0600070205080204" pitchFamily="34" charset="-128"/>
                <a:sym typeface="Symbol" pitchFamily="2" charset="2"/>
              </a:rPr>
              <a:t>at time </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 by</a:t>
            </a:r>
          </a:p>
          <a:p>
            <a:r>
              <a:rPr lang="en-US" altLang="en-US" sz="2400" dirty="0">
                <a:ea typeface="ＭＳ Ｐゴシック" panose="020B0600070205080204" pitchFamily="34" charset="-128"/>
                <a:sym typeface="Symbol" pitchFamily="2" charset="2"/>
              </a:rPr>
              <a:t>	</a:t>
            </a:r>
            <a:r>
              <a:rPr lang="en-US" altLang="en-US" sz="2400" i="1" dirty="0">
                <a:ea typeface="ＭＳ Ｐゴシック" panose="020B0600070205080204" pitchFamily="34" charset="-128"/>
                <a:sym typeface="Symbol" pitchFamily="2" charset="2"/>
              </a:rPr>
              <a:t>U</a:t>
            </a:r>
            <a:r>
              <a:rPr lang="en-US" altLang="en-US" sz="2400" i="1" baseline="-25000" dirty="0">
                <a:ea typeface="ＭＳ Ｐゴシック" panose="020B0600070205080204" pitchFamily="34" charset="-128"/>
                <a:sym typeface="Symbol" pitchFamily="2" charset="2"/>
              </a:rPr>
              <a:t>X</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 = </a:t>
            </a:r>
            <a:r>
              <a:rPr lang="en-US" altLang="en-US" sz="2400" i="1" dirty="0" err="1">
                <a:ea typeface="ＭＳ Ｐゴシック" panose="020B0600070205080204" pitchFamily="34" charset="-128"/>
                <a:sym typeface="Symbol" pitchFamily="2" charset="2"/>
              </a:rPr>
              <a:t>Pr</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sym typeface="Symbol" pitchFamily="2" charset="2"/>
              </a:rPr>
              <a:t>X</a:t>
            </a:r>
            <a:r>
              <a:rPr lang="en-US" altLang="en-US" sz="2400" dirty="0">
                <a:ea typeface="ＭＳ Ｐゴシック" panose="020B0600070205080204" pitchFamily="34" charset="-128"/>
              </a:rPr>
              <a:t> </a:t>
            </a:r>
            <a:r>
              <a:rPr lang="en-US" altLang="en-US" sz="2400" dirty="0">
                <a:ea typeface="ＭＳ Ｐゴシック" panose="020B0600070205080204" pitchFamily="34" charset="-128"/>
                <a:sym typeface="Symbol" pitchFamily="2" charset="2"/>
              </a:rPr>
              <a:t> </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 = </a:t>
            </a:r>
            <a:r>
              <a:rPr lang="en-US" altLang="en-US" sz="2400" i="1" dirty="0">
                <a:ea typeface="ＭＳ Ｐゴシック" panose="020B0600070205080204" pitchFamily="34" charset="-128"/>
                <a:sym typeface="Symbol" pitchFamily="2" charset="2"/>
              </a:rPr>
              <a:t>F</a:t>
            </a:r>
            <a:r>
              <a:rPr lang="en-US" altLang="en-US" sz="2400" i="1" baseline="-25000" dirty="0">
                <a:ea typeface="ＭＳ Ｐゴシック" panose="020B0600070205080204" pitchFamily="34" charset="-128"/>
                <a:sym typeface="Symbol" pitchFamily="2" charset="2"/>
              </a:rPr>
              <a:t>X</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a:t>
            </a: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sz="2400" dirty="0"/>
          </a:p>
          <a:p>
            <a:endParaRPr lang="en-US" sz="2400" dirty="0"/>
          </a:p>
          <a:p>
            <a:endParaRPr lang="en-US" sz="2400" dirty="0"/>
          </a:p>
          <a:p>
            <a:endParaRPr lang="en-US" sz="2400" dirty="0"/>
          </a:p>
        </p:txBody>
      </p:sp>
      <p:sp>
        <p:nvSpPr>
          <p:cNvPr id="5" name="Slide Number Placeholder 4">
            <a:extLst>
              <a:ext uri="{FF2B5EF4-FFF2-40B4-BE49-F238E27FC236}">
                <a16:creationId xmlns:a16="http://schemas.microsoft.com/office/drawing/2014/main" id="{E138A61D-3043-A830-3F8C-4AB9863A2800}"/>
              </a:ext>
            </a:extLst>
          </p:cNvPr>
          <p:cNvSpPr>
            <a:spLocks noGrp="1"/>
          </p:cNvSpPr>
          <p:nvPr>
            <p:ph type="sldNum" sz="quarter" idx="17"/>
          </p:nvPr>
        </p:nvSpPr>
        <p:spPr/>
        <p:txBody>
          <a:bodyPr/>
          <a:lstStyle/>
          <a:p>
            <a:fld id="{86134D44-37F0-44A1-8A08-E9432A030C07}" type="slidenum">
              <a:rPr lang="en-US" smtClean="0"/>
              <a:pPr/>
              <a:t>3</a:t>
            </a:fld>
            <a:endParaRPr lang="en-US" dirty="0"/>
          </a:p>
        </p:txBody>
      </p:sp>
      <p:sp>
        <p:nvSpPr>
          <p:cNvPr id="26" name="Text Placeholder 2">
            <a:extLst>
              <a:ext uri="{FF2B5EF4-FFF2-40B4-BE49-F238E27FC236}">
                <a16:creationId xmlns:a16="http://schemas.microsoft.com/office/drawing/2014/main" id="{B8EF92C7-692E-7A94-D9DE-996D81E609A1}"/>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614167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FB021-C555-6204-E0F7-FFB2D246CC03}"/>
              </a:ext>
            </a:extLst>
          </p:cNvPr>
          <p:cNvSpPr>
            <a:spLocks noGrp="1"/>
          </p:cNvSpPr>
          <p:nvPr>
            <p:ph type="title"/>
          </p:nvPr>
        </p:nvSpPr>
        <p:spPr/>
        <p:txBody>
          <a:bodyPr/>
          <a:lstStyle/>
          <a:p>
            <a:r>
              <a:rPr lang="en-US" dirty="0"/>
              <a:t>Description of a Random Process</a:t>
            </a:r>
          </a:p>
        </p:txBody>
      </p:sp>
      <p:sp>
        <p:nvSpPr>
          <p:cNvPr id="3" name="Text Placeholder 2">
            <a:extLst>
              <a:ext uri="{FF2B5EF4-FFF2-40B4-BE49-F238E27FC236}">
                <a16:creationId xmlns:a16="http://schemas.microsoft.com/office/drawing/2014/main" id="{1A89FC60-3BC3-59DA-76C9-2EFB4F6DA8A4}"/>
              </a:ext>
            </a:extLst>
          </p:cNvPr>
          <p:cNvSpPr>
            <a:spLocks noGrp="1"/>
          </p:cNvSpPr>
          <p:nvPr>
            <p:ph type="body" sz="quarter" idx="20"/>
          </p:nvPr>
        </p:nvSpPr>
        <p:spPr>
          <a:xfrm>
            <a:off x="652463" y="1551050"/>
            <a:ext cx="10370190" cy="4120309"/>
          </a:xfrm>
        </p:spPr>
        <p:txBody>
          <a:bodyPr>
            <a:normAutofit fontScale="92500" lnSpcReduction="10000"/>
          </a:bodyPr>
          <a:lstStyle/>
          <a:p>
            <a:pPr>
              <a:lnSpc>
                <a:spcPct val="120000"/>
              </a:lnSpc>
            </a:pPr>
            <a:r>
              <a:rPr lang="en-US" altLang="en-US" sz="2200" dirty="0">
                <a:ea typeface="ＭＳ Ｐゴシック" panose="020B0600070205080204" pitchFamily="34" charset="-128"/>
              </a:rPr>
              <a:t>Recall that for a random variable </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 we can use the cumulative distribution </a:t>
            </a:r>
            <a:r>
              <a:rPr lang="en-US" altLang="en-US" sz="2200" i="1" dirty="0">
                <a:ea typeface="ＭＳ Ｐゴシック" panose="020B0600070205080204" pitchFamily="34" charset="-128"/>
              </a:rPr>
              <a:t>F</a:t>
            </a:r>
            <a:r>
              <a:rPr lang="en-US" altLang="en-US" sz="2200" i="1" baseline="-25000" dirty="0">
                <a:ea typeface="ＭＳ Ｐゴシック" panose="020B0600070205080204" pitchFamily="34" charset="-128"/>
              </a:rPr>
              <a:t>X</a:t>
            </a:r>
            <a:r>
              <a:rPr lang="en-US" altLang="en-US" sz="2200" dirty="0">
                <a:ea typeface="ＭＳ Ｐゴシック" panose="020B0600070205080204" pitchFamily="34" charset="-128"/>
              </a:rPr>
              <a:t> to describe the random variable.</a:t>
            </a:r>
          </a:p>
          <a:p>
            <a:r>
              <a:rPr lang="en-US" altLang="en-US" sz="2200" dirty="0">
                <a:ea typeface="ＭＳ Ｐゴシック" panose="020B0600070205080204" pitchFamily="34" charset="-128"/>
              </a:rPr>
              <a:t>In general, no such simple description exists for a random process.</a:t>
            </a:r>
          </a:p>
          <a:p>
            <a:pPr>
              <a:lnSpc>
                <a:spcPct val="110000"/>
              </a:lnSpc>
            </a:pPr>
            <a:r>
              <a:rPr lang="en-US" altLang="en-US" sz="2200" dirty="0">
                <a:ea typeface="ＭＳ Ｐゴシック" panose="020B0600070205080204" pitchFamily="34" charset="-128"/>
              </a:rPr>
              <a:t>However, a random process can often be described succinctly in different ways.  For example, if </a:t>
            </a:r>
            <a:r>
              <a:rPr lang="en-US" altLang="en-US" sz="2200" i="1" dirty="0">
                <a:ea typeface="ＭＳ Ｐゴシック" panose="020B0600070205080204" pitchFamily="34" charset="-128"/>
              </a:rPr>
              <a:t>Y</a:t>
            </a:r>
            <a:r>
              <a:rPr lang="en-US" altLang="en-US" sz="2200" dirty="0">
                <a:ea typeface="ＭＳ Ｐゴシック" panose="020B0600070205080204" pitchFamily="34" charset="-128"/>
              </a:rPr>
              <a:t> is a random variable representing the roll of a die, and </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is the sum after </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rolls, then we can describe </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by</a:t>
            </a:r>
          </a:p>
          <a:p>
            <a:pPr algn="ctr"/>
            <a:r>
              <a:rPr lang="en-US" altLang="en-US" sz="2200" i="1" dirty="0">
                <a:ea typeface="ＭＳ Ｐゴシック" panose="020B0600070205080204" pitchFamily="34" charset="-128"/>
              </a:rPr>
              <a:t>X(t) = X(t - 1) + Y,</a:t>
            </a:r>
          </a:p>
          <a:p>
            <a:pPr algn="ctr"/>
            <a:endParaRPr lang="en-US" altLang="en-US" sz="2200" dirty="0">
              <a:ea typeface="ＭＳ Ｐゴシック" panose="020B0600070205080204" pitchFamily="34" charset="-128"/>
            </a:endParaRPr>
          </a:p>
          <a:p>
            <a:pPr algn="ctr"/>
            <a:r>
              <a:rPr lang="en-US" altLang="en-US" sz="2200" i="1" dirty="0">
                <a:ea typeface="ＭＳ Ｐゴシック" panose="020B0600070205080204" pitchFamily="34" charset="-128"/>
              </a:rPr>
              <a:t>P</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 </a:t>
            </a:r>
            <a:r>
              <a:rPr lang="en-US" altLang="en-US" sz="2200" i="1" dirty="0" err="1">
                <a:ea typeface="ＭＳ Ｐゴシック" panose="020B0600070205080204" pitchFamily="34" charset="-128"/>
              </a:rPr>
              <a:t>i</a:t>
            </a:r>
            <a:r>
              <a:rPr lang="en-US" altLang="en-US" sz="2200" i="1" dirty="0">
                <a:ea typeface="ＭＳ Ｐゴシック" panose="020B0600070205080204" pitchFamily="34" charset="-128"/>
              </a:rPr>
              <a:t> </a:t>
            </a:r>
            <a:r>
              <a:rPr lang="en-US" altLang="en-US" sz="2200" dirty="0">
                <a:ea typeface="ＭＳ Ｐゴシック" panose="020B0600070205080204" pitchFamily="34" charset="-128"/>
              </a:rPr>
              <a:t>| </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- 1) = </a:t>
            </a:r>
            <a:r>
              <a:rPr lang="en-US" altLang="en-US" sz="2200" i="1" dirty="0">
                <a:ea typeface="ＭＳ Ｐゴシック" panose="020B0600070205080204" pitchFamily="34" charset="-128"/>
              </a:rPr>
              <a:t>j</a:t>
            </a:r>
            <a:r>
              <a:rPr lang="en-US" altLang="en-US" sz="2200" dirty="0">
                <a:ea typeface="ＭＳ Ｐゴシック" panose="020B0600070205080204" pitchFamily="34" charset="-128"/>
              </a:rPr>
              <a:t>] = </a:t>
            </a:r>
            <a:r>
              <a:rPr lang="en-US" altLang="en-US" sz="2200" i="1" dirty="0">
                <a:ea typeface="ＭＳ Ｐゴシック" panose="020B0600070205080204" pitchFamily="34" charset="-128"/>
              </a:rPr>
              <a:t>P</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Y</a:t>
            </a:r>
            <a:r>
              <a:rPr lang="en-US" altLang="en-US" sz="2200" dirty="0">
                <a:ea typeface="ＭＳ Ｐゴシック" panose="020B0600070205080204" pitchFamily="34" charset="-128"/>
              </a:rPr>
              <a:t> = </a:t>
            </a:r>
            <a:r>
              <a:rPr lang="en-US" altLang="en-US" sz="2200" i="1" dirty="0" err="1">
                <a:ea typeface="ＭＳ Ｐゴシック" panose="020B0600070205080204" pitchFamily="34" charset="-128"/>
              </a:rPr>
              <a:t>i</a:t>
            </a:r>
            <a:r>
              <a:rPr lang="en-US" altLang="en-US" sz="2200" dirty="0">
                <a:ea typeface="ＭＳ Ｐゴシック" panose="020B0600070205080204" pitchFamily="34" charset="-128"/>
              </a:rPr>
              <a:t> - </a:t>
            </a:r>
            <a:r>
              <a:rPr lang="en-US" altLang="en-US" sz="2200" i="1" dirty="0">
                <a:ea typeface="ＭＳ Ｐゴシック" panose="020B0600070205080204" pitchFamily="34" charset="-128"/>
              </a:rPr>
              <a:t>j</a:t>
            </a:r>
            <a:r>
              <a:rPr lang="en-US" altLang="en-US" sz="2200" dirty="0">
                <a:ea typeface="ＭＳ Ｐゴシック" panose="020B0600070205080204" pitchFamily="34" charset="-128"/>
              </a:rPr>
              <a:t>],</a:t>
            </a:r>
          </a:p>
          <a:p>
            <a:pPr algn="ctr"/>
            <a:endParaRPr lang="en-US" altLang="en-US" sz="2200" dirty="0">
              <a:ea typeface="ＭＳ Ｐゴシック" panose="020B0600070205080204" pitchFamily="34" charset="-128"/>
            </a:endParaRPr>
          </a:p>
          <a:p>
            <a:pPr algn="ctr"/>
            <a:r>
              <a:rPr lang="en-US" altLang="en-US" sz="2200" dirty="0">
                <a:ea typeface="ＭＳ Ｐゴシック" panose="020B0600070205080204" pitchFamily="34" charset="-128"/>
              </a:rPr>
              <a:t>or </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 </a:t>
            </a:r>
            <a:r>
              <a:rPr lang="en-US" altLang="en-US" sz="2200" i="1" dirty="0">
                <a:ea typeface="ＭＳ Ｐゴシック" panose="020B0600070205080204" pitchFamily="34" charset="-128"/>
              </a:rPr>
              <a:t>Y</a:t>
            </a:r>
            <a:r>
              <a:rPr lang="en-US" altLang="en-US" sz="2200" baseline="-25000" dirty="0">
                <a:ea typeface="ＭＳ Ｐゴシック" panose="020B0600070205080204" pitchFamily="34" charset="-128"/>
              </a:rPr>
              <a:t>1</a:t>
            </a:r>
            <a:r>
              <a:rPr lang="en-US" altLang="en-US" sz="2200" dirty="0">
                <a:ea typeface="ＭＳ Ｐゴシック" panose="020B0600070205080204" pitchFamily="34" charset="-128"/>
              </a:rPr>
              <a:t> + </a:t>
            </a:r>
            <a:r>
              <a:rPr lang="en-US" altLang="en-US" sz="2200" i="1" dirty="0">
                <a:ea typeface="ＭＳ Ｐゴシック" panose="020B0600070205080204" pitchFamily="34" charset="-128"/>
              </a:rPr>
              <a:t>Y</a:t>
            </a:r>
            <a:r>
              <a:rPr lang="en-US" altLang="en-US" sz="2200" baseline="-25000" dirty="0">
                <a:ea typeface="ＭＳ Ｐゴシック" panose="020B0600070205080204" pitchFamily="34" charset="-128"/>
              </a:rPr>
              <a:t>2</a:t>
            </a:r>
            <a:r>
              <a:rPr lang="en-US" altLang="en-US" sz="2200" dirty="0">
                <a:ea typeface="ＭＳ Ｐゴシック" panose="020B0600070205080204" pitchFamily="34" charset="-128"/>
              </a:rPr>
              <a:t> + . . . + </a:t>
            </a:r>
            <a:r>
              <a:rPr lang="en-US" altLang="en-US" sz="2200" i="1" dirty="0" err="1">
                <a:ea typeface="ＭＳ Ｐゴシック" panose="020B0600070205080204" pitchFamily="34" charset="-128"/>
              </a:rPr>
              <a:t>Y</a:t>
            </a:r>
            <a:r>
              <a:rPr lang="en-US" altLang="en-US" sz="2200" i="1" baseline="-25000" dirty="0" err="1">
                <a:ea typeface="ＭＳ Ｐゴシック" panose="020B0600070205080204" pitchFamily="34" charset="-128"/>
              </a:rPr>
              <a:t>t</a:t>
            </a:r>
            <a:r>
              <a:rPr lang="en-US" altLang="en-US" sz="2200" dirty="0">
                <a:ea typeface="ＭＳ Ｐゴシック" panose="020B0600070205080204" pitchFamily="34" charset="-128"/>
              </a:rPr>
              <a:t>, where the </a:t>
            </a:r>
            <a:r>
              <a:rPr lang="en-US" altLang="en-US" sz="2200" i="1" dirty="0">
                <a:ea typeface="ＭＳ Ｐゴシック" panose="020B0600070205080204" pitchFamily="34" charset="-128"/>
              </a:rPr>
              <a:t>Y</a:t>
            </a:r>
            <a:r>
              <a:rPr lang="en-US" altLang="en-US" sz="2200" i="1" baseline="-25000" dirty="0">
                <a:ea typeface="ＭＳ Ｐゴシック" panose="020B0600070205080204" pitchFamily="34" charset="-128"/>
              </a:rPr>
              <a:t>i</a:t>
            </a:r>
            <a:r>
              <a:rPr lang="ja-JP" altLang="en-US" sz="2200">
                <a:ea typeface="ＭＳ Ｐゴシック" panose="020B0600070205080204" pitchFamily="34" charset="-128"/>
              </a:rPr>
              <a:t>’</a:t>
            </a:r>
            <a:r>
              <a:rPr lang="en-US" altLang="ja-JP" sz="2200" dirty="0">
                <a:ea typeface="ＭＳ Ｐゴシック" panose="020B0600070205080204" pitchFamily="34" charset="-128"/>
              </a:rPr>
              <a:t>s are independent.</a:t>
            </a:r>
            <a:endParaRPr lang="en-US" altLang="en-US" sz="2200"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3511753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A578-3C38-0847-27E3-D8AB5936BAD3}"/>
              </a:ext>
            </a:extLst>
          </p:cNvPr>
          <p:cNvSpPr>
            <a:spLocks noGrp="1"/>
          </p:cNvSpPr>
          <p:nvPr>
            <p:ph type="title"/>
          </p:nvPr>
        </p:nvSpPr>
        <p:spPr/>
        <p:txBody>
          <a:bodyPr/>
          <a:lstStyle/>
          <a:p>
            <a:r>
              <a:rPr lang="en-US" dirty="0"/>
              <a:t>Classification by Time</a:t>
            </a:r>
          </a:p>
        </p:txBody>
      </p:sp>
      <p:sp>
        <p:nvSpPr>
          <p:cNvPr id="3" name="Text Placeholder 2">
            <a:extLst>
              <a:ext uri="{FF2B5EF4-FFF2-40B4-BE49-F238E27FC236}">
                <a16:creationId xmlns:a16="http://schemas.microsoft.com/office/drawing/2014/main" id="{5D04FC30-1B0E-6A62-E6B3-070C6FE89246}"/>
              </a:ext>
            </a:extLst>
          </p:cNvPr>
          <p:cNvSpPr>
            <a:spLocks noGrp="1"/>
          </p:cNvSpPr>
          <p:nvPr>
            <p:ph type="body" sz="quarter" idx="20"/>
          </p:nvPr>
        </p:nvSpPr>
        <p:spPr/>
        <p:txBody>
          <a:bodyPr/>
          <a:lstStyle/>
          <a:p>
            <a:pPr>
              <a:lnSpc>
                <a:spcPct val="100000"/>
              </a:lnSpc>
            </a:pPr>
            <a:r>
              <a:rPr lang="en-US" altLang="en-US" dirty="0">
                <a:ea typeface="ＭＳ Ｐゴシック" panose="020B0600070205080204" pitchFamily="34" charset="-128"/>
              </a:rPr>
              <a:t>If the number of time points defined for a random process, i.e., |</a:t>
            </a:r>
            <a:r>
              <a:rPr lang="en-US" altLang="en-US" i="1" dirty="0">
                <a:ea typeface="ＭＳ Ｐゴシック" panose="020B0600070205080204" pitchFamily="34" charset="-128"/>
              </a:rPr>
              <a:t>T</a:t>
            </a:r>
            <a:r>
              <a:rPr lang="en-US" altLang="en-US" dirty="0">
                <a:ea typeface="ＭＳ Ｐゴシック" panose="020B0600070205080204" pitchFamily="34" charset="-128"/>
              </a:rPr>
              <a:t>|, is finite or countable (e.g., integers), then the random process is said to be a </a:t>
            </a:r>
            <a:r>
              <a:rPr lang="en-US" altLang="en-US" i="1" dirty="0">
                <a:solidFill>
                  <a:srgbClr val="CC0066"/>
                </a:solidFill>
                <a:ea typeface="ＭＳ Ｐゴシック" panose="020B0600070205080204" pitchFamily="34" charset="-128"/>
              </a:rPr>
              <a:t>discrete-time</a:t>
            </a:r>
            <a:r>
              <a:rPr lang="en-US" altLang="en-US" dirty="0">
                <a:ea typeface="ＭＳ Ｐゴシック" panose="020B0600070205080204" pitchFamily="34" charset="-128"/>
              </a:rPr>
              <a:t> </a:t>
            </a:r>
            <a:r>
              <a:rPr lang="en-US" altLang="en-US" i="1" dirty="0">
                <a:solidFill>
                  <a:srgbClr val="CC0066"/>
                </a:solidFill>
                <a:ea typeface="ＭＳ Ｐゴシック" panose="020B0600070205080204" pitchFamily="34" charset="-128"/>
              </a:rPr>
              <a:t>random process</a:t>
            </a:r>
            <a:r>
              <a:rPr lang="en-US" altLang="en-US" dirty="0">
                <a:ea typeface="ＭＳ Ｐゴシック" panose="020B0600070205080204" pitchFamily="34" charset="-128"/>
              </a:rPr>
              <a:t>.</a:t>
            </a:r>
          </a:p>
          <a:p>
            <a:pPr>
              <a:lnSpc>
                <a:spcPct val="100000"/>
              </a:lnSpc>
            </a:pPr>
            <a:r>
              <a:rPr lang="en-US" altLang="en-US" dirty="0">
                <a:ea typeface="ＭＳ Ｐゴシック" panose="020B0600070205080204" pitchFamily="34" charset="-128"/>
              </a:rPr>
              <a:t>Example: </a:t>
            </a:r>
          </a:p>
          <a:p>
            <a:pPr marL="342900" indent="-342900">
              <a:lnSpc>
                <a:spcPct val="100000"/>
              </a:lnSpc>
              <a:buFont typeface="Arial" panose="020B0604020202020204" pitchFamily="34" charset="0"/>
              <a:buChar char="•"/>
            </a:pPr>
            <a:r>
              <a:rPr lang="en-US" altLang="en-US" dirty="0">
                <a:ea typeface="ＭＳ Ｐゴシック" panose="020B0600070205080204" pitchFamily="34" charset="-128"/>
              </a:rPr>
              <a:t>Let </a:t>
            </a:r>
            <a:r>
              <a:rPr lang="en-US" altLang="en-US" dirty="0" err="1">
                <a:ea typeface="ＭＳ Ｐゴシック" panose="020B0600070205080204" pitchFamily="34" charset="-128"/>
              </a:rPr>
              <a:t>Z</a:t>
            </a:r>
            <a:r>
              <a:rPr lang="en-US" altLang="en-US" baseline="-25000" dirty="0" err="1">
                <a:ea typeface="ＭＳ Ｐゴシック" panose="020B0600070205080204" pitchFamily="34" charset="-128"/>
              </a:rPr>
              <a:t>k</a:t>
            </a:r>
            <a:r>
              <a:rPr lang="en-US" altLang="en-US" dirty="0">
                <a:ea typeface="ＭＳ Ｐゴシック" panose="020B0600070205080204" pitchFamily="34" charset="-128"/>
              </a:rPr>
              <a:t>(n) be the number of times a thrown die turns up with face value k after n tosses</a:t>
            </a:r>
          </a:p>
          <a:p>
            <a:pPr>
              <a:lnSpc>
                <a:spcPct val="100000"/>
              </a:lnSpc>
            </a:pPr>
            <a:endParaRPr lang="en-US" altLang="en-US" dirty="0">
              <a:ea typeface="ＭＳ Ｐゴシック" panose="020B0600070205080204" pitchFamily="34" charset="-128"/>
            </a:endParaRPr>
          </a:p>
          <a:p>
            <a:pPr>
              <a:lnSpc>
                <a:spcPct val="100000"/>
              </a:lnSpc>
            </a:pPr>
            <a:r>
              <a:rPr lang="en-US" altLang="en-US" dirty="0">
                <a:ea typeface="ＭＳ Ｐゴシック" panose="020B0600070205080204" pitchFamily="34" charset="-128"/>
              </a:rPr>
              <a:t>If |</a:t>
            </a:r>
            <a:r>
              <a:rPr lang="en-US" altLang="en-US" i="1" dirty="0">
                <a:ea typeface="ＭＳ Ｐゴシック" panose="020B0600070205080204" pitchFamily="34" charset="-128"/>
              </a:rPr>
              <a:t>T</a:t>
            </a:r>
            <a:r>
              <a:rPr lang="en-US" altLang="en-US" dirty="0">
                <a:ea typeface="ＭＳ Ｐゴシック" panose="020B0600070205080204" pitchFamily="34" charset="-128"/>
              </a:rPr>
              <a:t>| is uncountable (e.g., real numbers) then the random process is said to be a </a:t>
            </a:r>
            <a:r>
              <a:rPr lang="en-US" altLang="en-US" i="1" dirty="0">
                <a:solidFill>
                  <a:srgbClr val="CC0066"/>
                </a:solidFill>
                <a:ea typeface="ＭＳ Ｐゴシック" panose="020B0600070205080204" pitchFamily="34" charset="-128"/>
              </a:rPr>
              <a:t>continuous-time random process</a:t>
            </a:r>
            <a:r>
              <a:rPr lang="en-US" altLang="en-US" dirty="0">
                <a:ea typeface="ＭＳ Ｐゴシック" panose="020B0600070205080204" pitchFamily="34" charset="-128"/>
              </a:rPr>
              <a:t>.</a:t>
            </a:r>
          </a:p>
          <a:p>
            <a:pPr marL="342900" indent="-342900">
              <a:lnSpc>
                <a:spcPct val="100000"/>
              </a:lnSpc>
              <a:buFont typeface="Arial" panose="020B0604020202020204" pitchFamily="34" charset="0"/>
              <a:buChar char="•"/>
            </a:pPr>
            <a:r>
              <a:rPr lang="en-US" altLang="en-US" dirty="0">
                <a:ea typeface="ＭＳ Ｐゴシック" panose="020B0600070205080204" pitchFamily="34" charset="-128"/>
              </a:rPr>
              <a:t>Example: Let </a:t>
            </a:r>
            <a:r>
              <a:rPr lang="en-US" altLang="en-US" i="1" dirty="0">
                <a:ea typeface="ＭＳ Ｐゴシック" panose="020B0600070205080204" pitchFamily="34" charset="-128"/>
              </a:rPr>
              <a:t>X</a:t>
            </a:r>
            <a:r>
              <a:rPr lang="en-US" altLang="en-US" dirty="0">
                <a:ea typeface="ＭＳ Ｐゴシック" panose="020B0600070205080204" pitchFamily="34" charset="-128"/>
              </a:rPr>
              <a:t>(</a:t>
            </a:r>
            <a:r>
              <a:rPr lang="en-US" altLang="en-US" i="1" dirty="0">
                <a:ea typeface="ＭＳ Ｐゴシック" panose="020B0600070205080204" pitchFamily="34" charset="-128"/>
              </a:rPr>
              <a:t>t</a:t>
            </a:r>
            <a:r>
              <a:rPr lang="en-US" altLang="en-US" dirty="0">
                <a:ea typeface="ＭＳ Ｐゴシック" panose="020B0600070205080204" pitchFamily="34" charset="-128"/>
              </a:rPr>
              <a:t>) be the number of fault arrivals in a system up to time </a:t>
            </a:r>
            <a:r>
              <a:rPr lang="en-US" altLang="en-US" i="1" dirty="0">
                <a:ea typeface="ＭＳ Ｐゴシック" panose="020B0600070205080204" pitchFamily="34" charset="-128"/>
              </a:rPr>
              <a:t>t</a:t>
            </a:r>
            <a:r>
              <a:rPr lang="en-US" altLang="en-US" dirty="0">
                <a:ea typeface="ＭＳ Ｐゴシック" panose="020B0600070205080204" pitchFamily="34" charset="-128"/>
              </a:rPr>
              <a:t>. Since </a:t>
            </a:r>
            <a:r>
              <a:rPr lang="en-US" altLang="en-US" i="1" dirty="0">
                <a:ea typeface="ＭＳ Ｐゴシック" panose="020B0600070205080204" pitchFamily="34" charset="-128"/>
              </a:rPr>
              <a:t>t</a:t>
            </a:r>
            <a:r>
              <a:rPr lang="en-US" altLang="en-US" dirty="0">
                <a:ea typeface="ＭＳ Ｐゴシック" panose="020B0600070205080204" pitchFamily="34" charset="-128"/>
              </a:rPr>
              <a:t> </a:t>
            </a:r>
            <a:r>
              <a:rPr lang="en-US" altLang="en-US" dirty="0">
                <a:ea typeface="ＭＳ Ｐゴシック" panose="020B0600070205080204" pitchFamily="34" charset="-128"/>
                <a:sym typeface="Symbol" pitchFamily="2" charset="2"/>
              </a:rPr>
              <a:t> </a:t>
            </a:r>
            <a:r>
              <a:rPr lang="en-US" altLang="en-US" i="1" dirty="0">
                <a:ea typeface="ＭＳ Ｐゴシック" panose="020B0600070205080204" pitchFamily="34" charset="-128"/>
                <a:sym typeface="Symbol" pitchFamily="2" charset="2"/>
              </a:rPr>
              <a:t>T</a:t>
            </a:r>
            <a:r>
              <a:rPr lang="en-US" altLang="en-US" dirty="0">
                <a:ea typeface="ＭＳ Ｐゴシック" panose="020B0600070205080204" pitchFamily="34" charset="-128"/>
                <a:sym typeface="Symbol" pitchFamily="2" charset="2"/>
              </a:rPr>
              <a:t> is a real number, </a:t>
            </a:r>
            <a:r>
              <a:rPr lang="en-US" altLang="en-US" i="1" dirty="0">
                <a:ea typeface="ＭＳ Ｐゴシック" panose="020B0600070205080204" pitchFamily="34" charset="-128"/>
                <a:sym typeface="Symbol" pitchFamily="2" charset="2"/>
              </a:rPr>
              <a:t>X</a:t>
            </a:r>
            <a:r>
              <a:rPr lang="en-US" altLang="en-US" dirty="0">
                <a:ea typeface="ＭＳ Ｐゴシック" panose="020B0600070205080204" pitchFamily="34" charset="-128"/>
                <a:sym typeface="Symbol" pitchFamily="2" charset="2"/>
              </a:rPr>
              <a:t>(</a:t>
            </a:r>
            <a:r>
              <a:rPr lang="en-US" altLang="en-US" i="1" dirty="0">
                <a:ea typeface="ＭＳ Ｐゴシック" panose="020B0600070205080204" pitchFamily="34" charset="-128"/>
                <a:sym typeface="Symbol" pitchFamily="2" charset="2"/>
              </a:rPr>
              <a:t>t</a:t>
            </a:r>
            <a:r>
              <a:rPr lang="en-US" altLang="en-US" dirty="0">
                <a:ea typeface="ＭＳ Ｐゴシック" panose="020B0600070205080204" pitchFamily="34" charset="-128"/>
                <a:sym typeface="Symbol" pitchFamily="2" charset="2"/>
              </a:rPr>
              <a:t>) is a continuous-time random process.</a:t>
            </a:r>
            <a:endParaRPr lang="en-US" altLang="en-US" dirty="0">
              <a:ea typeface="ＭＳ Ｐゴシック" panose="020B0600070205080204" pitchFamily="34" charset="-128"/>
            </a:endParaRPr>
          </a:p>
          <a:p>
            <a:endParaRPr lang="en-US" dirty="0"/>
          </a:p>
        </p:txBody>
      </p:sp>
      <p:sp>
        <p:nvSpPr>
          <p:cNvPr id="5" name="Slide Number Placeholder 4">
            <a:extLst>
              <a:ext uri="{FF2B5EF4-FFF2-40B4-BE49-F238E27FC236}">
                <a16:creationId xmlns:a16="http://schemas.microsoft.com/office/drawing/2014/main" id="{88D3543F-021F-9ABB-72E2-EB30CD5E52F0}"/>
              </a:ext>
            </a:extLst>
          </p:cNvPr>
          <p:cNvSpPr>
            <a:spLocks noGrp="1"/>
          </p:cNvSpPr>
          <p:nvPr>
            <p:ph type="sldNum" sz="quarter" idx="17"/>
          </p:nvPr>
        </p:nvSpPr>
        <p:spPr/>
        <p:txBody>
          <a:bodyPr/>
          <a:lstStyle/>
          <a:p>
            <a:fld id="{86134D44-37F0-44A1-8A08-E9432A030C07}" type="slidenum">
              <a:rPr lang="en-US" smtClean="0"/>
              <a:pPr/>
              <a:t>31</a:t>
            </a:fld>
            <a:endParaRPr lang="en-US" dirty="0"/>
          </a:p>
        </p:txBody>
      </p:sp>
    </p:spTree>
    <p:extLst>
      <p:ext uri="{BB962C8B-B14F-4D97-AF65-F5344CB8AC3E}">
        <p14:creationId xmlns:p14="http://schemas.microsoft.com/office/powerpoint/2010/main" val="33496375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D9F17-3302-EA45-2174-2A9D22979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F36DE2-FE65-7627-39B9-FA9FD9CE5BE4}"/>
              </a:ext>
            </a:extLst>
          </p:cNvPr>
          <p:cNvSpPr>
            <a:spLocks noGrp="1"/>
          </p:cNvSpPr>
          <p:nvPr>
            <p:ph type="title"/>
          </p:nvPr>
        </p:nvSpPr>
        <p:spPr/>
        <p:txBody>
          <a:bodyPr/>
          <a:lstStyle/>
          <a:p>
            <a:r>
              <a:rPr lang="en-US" dirty="0"/>
              <a:t>Random Process State Space Mapping to Integers</a:t>
            </a:r>
          </a:p>
        </p:txBody>
      </p:sp>
      <p:sp>
        <p:nvSpPr>
          <p:cNvPr id="3" name="Text Placeholder 2">
            <a:extLst>
              <a:ext uri="{FF2B5EF4-FFF2-40B4-BE49-F238E27FC236}">
                <a16:creationId xmlns:a16="http://schemas.microsoft.com/office/drawing/2014/main" id="{FB86191F-C7C8-3B5B-8FE5-29C77815EF64}"/>
              </a:ext>
            </a:extLst>
          </p:cNvPr>
          <p:cNvSpPr>
            <a:spLocks noGrp="1"/>
          </p:cNvSpPr>
          <p:nvPr>
            <p:ph type="body" sz="quarter" idx="20"/>
          </p:nvPr>
        </p:nvSpPr>
        <p:spPr>
          <a:xfrm>
            <a:off x="652463" y="1466395"/>
            <a:ext cx="10370190" cy="4666776"/>
          </a:xfrm>
        </p:spPr>
        <p:txBody>
          <a:bodyPr>
            <a:normAutofit/>
          </a:bodyPr>
          <a:lstStyle/>
          <a:p>
            <a:pPr>
              <a:lnSpc>
                <a:spcPct val="120000"/>
              </a:lnSpc>
            </a:pPr>
            <a:r>
              <a:rPr lang="en-US" altLang="en-US" dirty="0">
                <a:ea typeface="ＭＳ Ｐゴシック" panose="020B0600070205080204" pitchFamily="34" charset="-128"/>
              </a:rPr>
              <a:t>Let </a:t>
            </a:r>
            <a:r>
              <a:rPr lang="en-US" altLang="en-US" dirty="0">
                <a:latin typeface="Symbol" pitchFamily="2" charset="2"/>
                <a:ea typeface="ＭＳ Ｐゴシック" panose="020B0600070205080204" pitchFamily="34" charset="-128"/>
              </a:rPr>
              <a:t>F </a:t>
            </a:r>
            <a:r>
              <a:rPr lang="en-US" altLang="en-US" dirty="0">
                <a:ea typeface="ＭＳ Ｐゴシック" panose="020B0600070205080204" pitchFamily="34" charset="-128"/>
              </a:rPr>
              <a:t>be any set.   We say that </a:t>
            </a:r>
            <a:r>
              <a:rPr lang="en-US" altLang="en-US" dirty="0">
                <a:latin typeface="Symbol" pitchFamily="2" charset="2"/>
                <a:ea typeface="ＭＳ Ｐゴシック" panose="020B0600070205080204" pitchFamily="34" charset="-128"/>
              </a:rPr>
              <a:t>F </a:t>
            </a:r>
            <a:r>
              <a:rPr lang="en-US" altLang="en-US" dirty="0">
                <a:ea typeface="ＭＳ Ｐゴシック" panose="020B0600070205080204" pitchFamily="34" charset="-128"/>
              </a:rPr>
              <a:t>is </a:t>
            </a:r>
            <a:r>
              <a:rPr lang="en-US" altLang="en-US" i="1" dirty="0">
                <a:ea typeface="ＭＳ Ｐゴシック" panose="020B0600070205080204" pitchFamily="34" charset="-128"/>
              </a:rPr>
              <a:t>enumerable </a:t>
            </a:r>
            <a:r>
              <a:rPr lang="en-US" altLang="en-US" dirty="0">
                <a:ea typeface="ＭＳ Ｐゴシック" panose="020B0600070205080204" pitchFamily="34" charset="-128"/>
              </a:rPr>
              <a:t>if </a:t>
            </a:r>
            <a:r>
              <a:rPr lang="en-US" altLang="en-US" dirty="0">
                <a:latin typeface="Symbol" pitchFamily="2" charset="2"/>
                <a:ea typeface="ＭＳ Ｐゴシック" panose="020B0600070205080204" pitchFamily="34" charset="-128"/>
              </a:rPr>
              <a:t>F </a:t>
            </a:r>
            <a:r>
              <a:rPr lang="en-US" altLang="en-US" dirty="0">
                <a:ea typeface="ＭＳ Ｐゴシック" panose="020B0600070205080204" pitchFamily="34" charset="-128"/>
              </a:rPr>
              <a:t>has a finite number of members, or the elements of </a:t>
            </a:r>
            <a:r>
              <a:rPr lang="en-US" altLang="en-US" dirty="0">
                <a:latin typeface="Symbol" pitchFamily="2" charset="2"/>
                <a:ea typeface="ＭＳ Ｐゴシック" panose="020B0600070205080204" pitchFamily="34" charset="-128"/>
              </a:rPr>
              <a:t>F </a:t>
            </a:r>
            <a:r>
              <a:rPr lang="en-US" altLang="en-US" dirty="0">
                <a:ea typeface="ＭＳ Ｐゴシック" panose="020B0600070205080204" pitchFamily="34" charset="-128"/>
              </a:rPr>
              <a:t>can be put in 1-to-1 correspondence with the positive integers </a:t>
            </a:r>
            <a:r>
              <a:rPr lang="en-US" altLang="en-US" dirty="0">
                <a:latin typeface="Symbol" pitchFamily="2" charset="2"/>
                <a:ea typeface="ＭＳ Ｐゴシック" panose="020B0600070205080204" pitchFamily="34" charset="-128"/>
              </a:rPr>
              <a:t>N</a:t>
            </a:r>
            <a:r>
              <a:rPr lang="en-US" altLang="en-US" baseline="-25000" dirty="0">
                <a:latin typeface="Symbol" pitchFamily="2" charset="2"/>
                <a:ea typeface="ＭＳ Ｐゴシック" panose="020B0600070205080204" pitchFamily="34" charset="-128"/>
              </a:rPr>
              <a:t>+</a:t>
            </a:r>
            <a:r>
              <a:rPr lang="en-US" altLang="en-US" dirty="0">
                <a:latin typeface="Symbol" pitchFamily="2" charset="2"/>
                <a:ea typeface="ＭＳ Ｐゴシック" panose="020B0600070205080204" pitchFamily="34" charset="-128"/>
              </a:rPr>
              <a:t>.   </a:t>
            </a:r>
          </a:p>
          <a:p>
            <a:pPr marL="342900" indent="-342900">
              <a:lnSpc>
                <a:spcPct val="120000"/>
              </a:lnSpc>
              <a:buFont typeface="Arial" panose="020B0604020202020204" pitchFamily="34" charset="0"/>
              <a:buChar char="•"/>
            </a:pPr>
            <a:r>
              <a:rPr lang="en-US" altLang="en-US" dirty="0">
                <a:ea typeface="ＭＳ Ｐゴシック" panose="020B0600070205080204" pitchFamily="34" charset="-128"/>
              </a:rPr>
              <a:t>Formally, there exists a function      </a:t>
            </a:r>
            <a:r>
              <a:rPr lang="en-US" altLang="en-US" dirty="0">
                <a:latin typeface="Symbol" pitchFamily="2" charset="2"/>
                <a:ea typeface="ＭＳ Ｐゴシック" panose="020B0600070205080204" pitchFamily="34" charset="-128"/>
              </a:rPr>
              <a:t>G:F</a:t>
            </a:r>
            <a:r>
              <a:rPr lang="en-US" altLang="en-US" dirty="0">
                <a:ea typeface="ＭＳ Ｐゴシック" panose="020B0600070205080204" pitchFamily="34" charset="-128"/>
              </a:rPr>
              <a:t> -&gt;</a:t>
            </a:r>
            <a:r>
              <a:rPr lang="en-US" altLang="en-US" dirty="0">
                <a:latin typeface="Symbol" pitchFamily="2" charset="2"/>
                <a:ea typeface="ＭＳ Ｐゴシック" panose="020B0600070205080204" pitchFamily="34" charset="-128"/>
              </a:rPr>
              <a:t> N</a:t>
            </a:r>
            <a:r>
              <a:rPr lang="en-US" altLang="en-US" baseline="-25000" dirty="0">
                <a:latin typeface="Symbol" pitchFamily="2" charset="2"/>
                <a:ea typeface="ＭＳ Ｐゴシック" panose="020B0600070205080204" pitchFamily="34" charset="-128"/>
              </a:rPr>
              <a:t>0</a:t>
            </a:r>
            <a:r>
              <a:rPr lang="en-US" altLang="en-US" dirty="0">
                <a:ea typeface="ＭＳ Ｐゴシック" panose="020B0600070205080204" pitchFamily="34" charset="-128"/>
              </a:rPr>
              <a:t> such that if </a:t>
            </a:r>
            <a:r>
              <a:rPr lang="en-US" altLang="en-US" dirty="0">
                <a:latin typeface="Symbol" pitchFamily="2" charset="2"/>
                <a:ea typeface="ＭＳ Ｐゴシック" panose="020B0600070205080204" pitchFamily="34" charset="-128"/>
              </a:rPr>
              <a:t>a</a:t>
            </a:r>
            <a:r>
              <a:rPr lang="en-US" altLang="en-US" baseline="-25000" dirty="0">
                <a:latin typeface="Symbol" pitchFamily="2" charset="2"/>
                <a:ea typeface="ＭＳ Ｐゴシック" panose="020B0600070205080204" pitchFamily="34" charset="-128"/>
              </a:rPr>
              <a:t>1</a:t>
            </a:r>
            <a:r>
              <a:rPr lang="en-US" altLang="en-US" dirty="0">
                <a:latin typeface="Symbol" pitchFamily="2" charset="2"/>
                <a:ea typeface="ＭＳ Ｐゴシック" panose="020B0600070205080204" pitchFamily="34" charset="-128"/>
              </a:rPr>
              <a:t>, a</a:t>
            </a:r>
            <a:r>
              <a:rPr lang="en-US" altLang="en-US" baseline="-25000" dirty="0">
                <a:latin typeface="Symbol" pitchFamily="2" charset="2"/>
                <a:ea typeface="ＭＳ Ｐゴシック" panose="020B0600070205080204" pitchFamily="34" charset="-128"/>
              </a:rPr>
              <a:t>2 </a:t>
            </a:r>
            <a:r>
              <a:rPr lang="en-US" altLang="en-US" dirty="0">
                <a:ea typeface="ＭＳ Ｐゴシック" panose="020B0600070205080204" pitchFamily="34" charset="-128"/>
              </a:rPr>
              <a:t>are members of </a:t>
            </a:r>
            <a:r>
              <a:rPr lang="en-US" altLang="en-US" dirty="0">
                <a:latin typeface="Symbol" pitchFamily="2" charset="2"/>
                <a:ea typeface="ＭＳ Ｐゴシック" panose="020B0600070205080204" pitchFamily="34" charset="-128"/>
              </a:rPr>
              <a:t>F </a:t>
            </a:r>
            <a:r>
              <a:rPr lang="en-US" altLang="en-US" dirty="0">
                <a:ea typeface="ＭＳ Ｐゴシック" panose="020B0600070205080204" pitchFamily="34" charset="-128"/>
              </a:rPr>
              <a:t>with </a:t>
            </a:r>
            <a:r>
              <a:rPr lang="en-US" altLang="en-US" dirty="0">
                <a:latin typeface="Symbol" pitchFamily="2" charset="2"/>
                <a:ea typeface="ＭＳ Ｐゴシック" panose="020B0600070205080204" pitchFamily="34" charset="-128"/>
              </a:rPr>
              <a:t>a</a:t>
            </a:r>
            <a:r>
              <a:rPr lang="en-US" altLang="en-US" baseline="-25000" dirty="0">
                <a:latin typeface="Symbol" pitchFamily="2" charset="2"/>
                <a:ea typeface="ＭＳ Ｐゴシック" panose="020B0600070205080204" pitchFamily="34" charset="-128"/>
              </a:rPr>
              <a:t>1 </a:t>
            </a:r>
            <a:r>
              <a:rPr lang="en-US" altLang="en-US" dirty="0">
                <a:latin typeface="Symbol" pitchFamily="2" charset="2"/>
                <a:ea typeface="ＭＳ Ｐゴシック" panose="020B0600070205080204" pitchFamily="34" charset="-128"/>
              </a:rPr>
              <a:t>!= a</a:t>
            </a:r>
            <a:r>
              <a:rPr lang="en-US" altLang="en-US" baseline="-25000" dirty="0">
                <a:latin typeface="Symbol" pitchFamily="2" charset="2"/>
                <a:ea typeface="ＭＳ Ｐゴシック" panose="020B0600070205080204" pitchFamily="34" charset="-128"/>
              </a:rPr>
              <a:t>2 </a:t>
            </a:r>
            <a:r>
              <a:rPr lang="en-US" altLang="en-US" dirty="0">
                <a:ea typeface="ＭＳ Ｐゴシック" panose="020B0600070205080204" pitchFamily="34" charset="-128"/>
              </a:rPr>
              <a:t>then </a:t>
            </a:r>
            <a:r>
              <a:rPr lang="en-US" altLang="en-US" dirty="0">
                <a:latin typeface="Symbol" pitchFamily="2" charset="2"/>
                <a:ea typeface="ＭＳ Ｐゴシック" panose="020B0600070205080204" pitchFamily="34" charset="-128"/>
              </a:rPr>
              <a:t>G</a:t>
            </a:r>
            <a:r>
              <a:rPr lang="en-US" altLang="en-US" dirty="0">
                <a:ea typeface="ＭＳ Ｐゴシック" panose="020B0600070205080204" pitchFamily="34" charset="-128"/>
              </a:rPr>
              <a:t>(</a:t>
            </a:r>
            <a:r>
              <a:rPr lang="en-US" altLang="en-US" dirty="0">
                <a:latin typeface="Symbol" pitchFamily="2" charset="2"/>
                <a:ea typeface="ＭＳ Ｐゴシック" panose="020B0600070205080204" pitchFamily="34" charset="-128"/>
              </a:rPr>
              <a:t>a</a:t>
            </a:r>
            <a:r>
              <a:rPr lang="en-US" altLang="en-US" baseline="-25000" dirty="0">
                <a:latin typeface="Symbol" pitchFamily="2" charset="2"/>
                <a:ea typeface="ＭＳ Ｐゴシック" panose="020B0600070205080204" pitchFamily="34" charset="-128"/>
              </a:rPr>
              <a:t>1</a:t>
            </a:r>
            <a:r>
              <a:rPr lang="en-US" altLang="en-US" dirty="0">
                <a:latin typeface="Symbol" pitchFamily="2" charset="2"/>
                <a:ea typeface="ＭＳ Ｐゴシック" panose="020B0600070205080204" pitchFamily="34" charset="-128"/>
              </a:rPr>
              <a:t>)</a:t>
            </a:r>
            <a:r>
              <a:rPr lang="en-US" altLang="en-US" baseline="-25000" dirty="0">
                <a:latin typeface="Symbol" pitchFamily="2" charset="2"/>
                <a:ea typeface="ＭＳ Ｐゴシック" panose="020B0600070205080204" pitchFamily="34" charset="-128"/>
              </a:rPr>
              <a:t> </a:t>
            </a:r>
            <a:r>
              <a:rPr lang="en-US" altLang="en-US" dirty="0">
                <a:latin typeface="Symbol" pitchFamily="2" charset="2"/>
                <a:ea typeface="ＭＳ Ｐゴシック" panose="020B0600070205080204" pitchFamily="34" charset="-128"/>
              </a:rPr>
              <a:t>!= G(a</a:t>
            </a:r>
            <a:r>
              <a:rPr lang="en-US" altLang="en-US" baseline="-25000" dirty="0">
                <a:latin typeface="Symbol" pitchFamily="2" charset="2"/>
                <a:ea typeface="ＭＳ Ｐゴシック" panose="020B0600070205080204" pitchFamily="34" charset="-128"/>
              </a:rPr>
              <a:t>2 </a:t>
            </a:r>
            <a:r>
              <a:rPr lang="en-US" altLang="en-US" dirty="0">
                <a:latin typeface="Symbol" pitchFamily="2" charset="2"/>
                <a:ea typeface="ＭＳ Ｐゴシック" panose="020B0600070205080204" pitchFamily="34" charset="-128"/>
              </a:rPr>
              <a:t>) .</a:t>
            </a:r>
          </a:p>
          <a:p>
            <a:pPr marL="342900" indent="-342900">
              <a:lnSpc>
                <a:spcPct val="120000"/>
              </a:lnSpc>
              <a:buFont typeface="Arial" panose="020B0604020202020204" pitchFamily="34" charset="0"/>
              <a:buChar char="•"/>
            </a:pPr>
            <a:r>
              <a:rPr lang="en-US" altLang="en-US" dirty="0">
                <a:ea typeface="ＭＳ Ｐゴシック" panose="020B0600070205080204" pitchFamily="34" charset="-128"/>
              </a:rPr>
              <a:t>Informally, you can “count” the members of </a:t>
            </a:r>
            <a:r>
              <a:rPr lang="en-US" altLang="en-US" dirty="0">
                <a:latin typeface="Symbol" pitchFamily="2" charset="2"/>
                <a:ea typeface="ＭＳ Ｐゴシック" panose="020B0600070205080204" pitchFamily="34" charset="-128"/>
              </a:rPr>
              <a:t>F </a:t>
            </a:r>
            <a:r>
              <a:rPr lang="en-US" altLang="en-US" dirty="0">
                <a:ea typeface="ＭＳ Ｐゴシック" panose="020B0600070205080204" pitchFamily="34" charset="-128"/>
              </a:rPr>
              <a:t>and represent each one with its index.</a:t>
            </a:r>
          </a:p>
          <a:p>
            <a:pPr>
              <a:lnSpc>
                <a:spcPct val="100000"/>
              </a:lnSpc>
            </a:pPr>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1184792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C0F92-A475-DD96-B7CB-807507B45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E0C96-AC7E-F84C-7BCE-22F62683F299}"/>
              </a:ext>
            </a:extLst>
          </p:cNvPr>
          <p:cNvSpPr>
            <a:spLocks noGrp="1"/>
          </p:cNvSpPr>
          <p:nvPr>
            <p:ph type="title"/>
          </p:nvPr>
        </p:nvSpPr>
        <p:spPr/>
        <p:txBody>
          <a:bodyPr/>
          <a:lstStyle/>
          <a:p>
            <a:r>
              <a:rPr lang="en-US" dirty="0"/>
              <a:t>Examples Mapping State to Integers</a:t>
            </a:r>
          </a:p>
        </p:txBody>
      </p:sp>
      <p:sp>
        <p:nvSpPr>
          <p:cNvPr id="3" name="Text Placeholder 2">
            <a:extLst>
              <a:ext uri="{FF2B5EF4-FFF2-40B4-BE49-F238E27FC236}">
                <a16:creationId xmlns:a16="http://schemas.microsoft.com/office/drawing/2014/main" id="{CCE82A83-257A-AE4C-12B4-1301D5E64F0A}"/>
              </a:ext>
            </a:extLst>
          </p:cNvPr>
          <p:cNvSpPr>
            <a:spLocks noGrp="1"/>
          </p:cNvSpPr>
          <p:nvPr>
            <p:ph type="body" sz="quarter" idx="20"/>
          </p:nvPr>
        </p:nvSpPr>
        <p:spPr>
          <a:xfrm>
            <a:off x="652463" y="1466395"/>
            <a:ext cx="10370190" cy="4666776"/>
          </a:xfrm>
        </p:spPr>
        <p:txBody>
          <a:bodyPr>
            <a:normAutofit/>
          </a:bodyPr>
          <a:lstStyle/>
          <a:p>
            <a:pPr marL="342900" indent="-342900">
              <a:lnSpc>
                <a:spcPct val="120000"/>
              </a:lnSpc>
              <a:buFont typeface="Arial" panose="020B0604020202020204" pitchFamily="34" charset="0"/>
              <a:buChar char="•"/>
            </a:pPr>
            <a:r>
              <a:rPr lang="en-US" altLang="en-US" dirty="0">
                <a:ea typeface="ＭＳ Ｐゴシック" panose="020B0600070205080204" pitchFamily="34" charset="-128"/>
              </a:rPr>
              <a:t>Imagine in a simulation you want randomly sample ”the next” city to visit by a traveler, and from Chicago can choose from {Milwaukee, St. Paul, St. Louis, Indianapolis, Iowa City, Indianapolis}.  Assign Milwaukee -&gt; 1, St. Paul -&gt; 2, Indianapolis -&gt;3, Iowa City -&gt; 4, Indianapolis -&gt; 4.</a:t>
            </a:r>
          </a:p>
          <a:p>
            <a:pPr marL="1028700" lvl="1" indent="-342900">
              <a:lnSpc>
                <a:spcPct val="120000"/>
              </a:lnSpc>
            </a:pPr>
            <a:r>
              <a:rPr lang="en-US" altLang="en-US" sz="2000" dirty="0">
                <a:ea typeface="ＭＳ Ｐゴシック" panose="020B0600070205080204" pitchFamily="34" charset="-128"/>
              </a:rPr>
              <a:t>Randomly sampling 3 means choosing Indianapolis</a:t>
            </a:r>
          </a:p>
          <a:p>
            <a:pPr marL="342900" indent="-342900">
              <a:lnSpc>
                <a:spcPct val="120000"/>
              </a:lnSpc>
              <a:buFont typeface="Arial" panose="020B0604020202020204" pitchFamily="34" charset="0"/>
              <a:buChar char="•"/>
            </a:pPr>
            <a:r>
              <a:rPr lang="en-US" altLang="en-US" dirty="0">
                <a:ea typeface="ＭＳ Ｐゴシック" panose="020B0600070205080204" pitchFamily="34" charset="-128"/>
              </a:rPr>
              <a:t>Imagine a queuing network with 4 queues, exponential service times and Poisson external arrival processes ( implying state depends only on number of jobs in service @ each queue), maximum K jobs per queue</a:t>
            </a:r>
          </a:p>
          <a:p>
            <a:pPr marL="1028700" lvl="1" indent="-342900">
              <a:lnSpc>
                <a:spcPct val="120000"/>
              </a:lnSpc>
            </a:pPr>
            <a:r>
              <a:rPr lang="en-US" altLang="en-US" sz="2000" dirty="0">
                <a:latin typeface="Symbol" pitchFamily="2" charset="2"/>
                <a:ea typeface="ＭＳ Ｐゴシック" panose="020B0600070205080204" pitchFamily="34" charset="-128"/>
              </a:rPr>
              <a:t>G</a:t>
            </a:r>
            <a:r>
              <a:rPr lang="en-US" altLang="en-US" sz="2000" dirty="0">
                <a:ea typeface="ＭＳ Ｐゴシック" panose="020B0600070205080204" pitchFamily="34" charset="-128"/>
              </a:rPr>
              <a:t>(n</a:t>
            </a:r>
            <a:r>
              <a:rPr lang="en-US" altLang="en-US" sz="2000" baseline="-25000" dirty="0">
                <a:ea typeface="ＭＳ Ｐゴシック" panose="020B0600070205080204" pitchFamily="34" charset="-128"/>
              </a:rPr>
              <a:t>1</a:t>
            </a:r>
            <a:r>
              <a:rPr lang="en-US" altLang="en-US" sz="2000" dirty="0">
                <a:ea typeface="ＭＳ Ｐゴシック" panose="020B0600070205080204" pitchFamily="34" charset="-128"/>
              </a:rPr>
              <a:t>,n</a:t>
            </a:r>
            <a:r>
              <a:rPr lang="en-US" altLang="en-US" sz="2000" baseline="-25000" dirty="0">
                <a:ea typeface="ＭＳ Ｐゴシック" panose="020B0600070205080204" pitchFamily="34" charset="-128"/>
              </a:rPr>
              <a:t>2</a:t>
            </a:r>
            <a:r>
              <a:rPr lang="en-US" altLang="en-US" sz="2000" dirty="0">
                <a:ea typeface="ＭＳ Ｐゴシック" panose="020B0600070205080204" pitchFamily="34" charset="-128"/>
              </a:rPr>
              <a:t>,n</a:t>
            </a:r>
            <a:r>
              <a:rPr lang="en-US" altLang="en-US" sz="2000" baseline="-25000" dirty="0">
                <a:ea typeface="ＭＳ Ｐゴシック" panose="020B0600070205080204" pitchFamily="34" charset="-128"/>
              </a:rPr>
              <a:t>3</a:t>
            </a:r>
            <a:r>
              <a:rPr lang="en-US" altLang="en-US" sz="2000" dirty="0">
                <a:ea typeface="ＭＳ Ｐゴシック" panose="020B0600070205080204" pitchFamily="34" charset="-128"/>
              </a:rPr>
              <a:t>,n</a:t>
            </a:r>
            <a:r>
              <a:rPr lang="en-US" altLang="en-US" sz="2000" baseline="-25000" dirty="0">
                <a:ea typeface="ＭＳ Ｐゴシック" panose="020B0600070205080204" pitchFamily="34" charset="-128"/>
              </a:rPr>
              <a:t>4</a:t>
            </a:r>
            <a:r>
              <a:rPr lang="en-US" altLang="en-US" sz="2000" dirty="0">
                <a:ea typeface="ＭＳ Ｐゴシック" panose="020B0600070205080204" pitchFamily="34" charset="-128"/>
              </a:rPr>
              <a:t>) = n</a:t>
            </a:r>
            <a:r>
              <a:rPr lang="en-US" altLang="en-US" sz="2000" baseline="-25000" dirty="0">
                <a:ea typeface="ＭＳ Ｐゴシック" panose="020B0600070205080204" pitchFamily="34" charset="-128"/>
              </a:rPr>
              <a:t>4</a:t>
            </a:r>
            <a:r>
              <a:rPr lang="en-US" altLang="en-US" sz="2000" dirty="0">
                <a:ea typeface="ＭＳ Ｐゴシック" panose="020B0600070205080204" pitchFamily="34" charset="-128"/>
              </a:rPr>
              <a:t>+K*n</a:t>
            </a:r>
            <a:r>
              <a:rPr lang="en-US" altLang="en-US" sz="2000" baseline="-25000" dirty="0">
                <a:ea typeface="ＭＳ Ｐゴシック" panose="020B0600070205080204" pitchFamily="34" charset="-128"/>
              </a:rPr>
              <a:t>3</a:t>
            </a:r>
            <a:r>
              <a:rPr lang="en-US" altLang="en-US" sz="2000" dirty="0">
                <a:ea typeface="ＭＳ Ｐゴシック" panose="020B0600070205080204" pitchFamily="34" charset="-128"/>
              </a:rPr>
              <a:t>+K</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*n</a:t>
            </a:r>
            <a:r>
              <a:rPr lang="en-US" altLang="en-US" sz="2000" baseline="-25000" dirty="0">
                <a:ea typeface="ＭＳ Ｐゴシック" panose="020B0600070205080204" pitchFamily="34" charset="-128"/>
              </a:rPr>
              <a:t>2</a:t>
            </a:r>
            <a:r>
              <a:rPr lang="en-US" altLang="en-US" sz="2000" dirty="0">
                <a:ea typeface="ＭＳ Ｐゴシック" panose="020B0600070205080204" pitchFamily="34" charset="-128"/>
              </a:rPr>
              <a:t>+K</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*n</a:t>
            </a:r>
            <a:r>
              <a:rPr lang="en-US" altLang="en-US" sz="2000" baseline="-25000" dirty="0">
                <a:ea typeface="ＭＳ Ｐゴシック" panose="020B0600070205080204" pitchFamily="34" charset="-128"/>
              </a:rPr>
              <a:t>1 </a:t>
            </a:r>
            <a:r>
              <a:rPr lang="en-US" altLang="en-US" sz="2000" dirty="0">
                <a:ea typeface="ＭＳ Ｐゴシック" panose="020B0600070205080204" pitchFamily="34" charset="-128"/>
              </a:rPr>
              <a:t>, but mapping is not unique</a:t>
            </a:r>
          </a:p>
          <a:p>
            <a:pPr marL="1028700" lvl="1" indent="-342900">
              <a:lnSpc>
                <a:spcPct val="120000"/>
              </a:lnSpc>
            </a:pPr>
            <a:r>
              <a:rPr lang="en-US" altLang="en-US" sz="2000" dirty="0">
                <a:ea typeface="ＭＳ Ｐゴシック" panose="020B0600070205080204" pitchFamily="34" charset="-128"/>
              </a:rPr>
              <a:t>Rather more challenging when queue sizes are unbounded</a:t>
            </a:r>
          </a:p>
          <a:p>
            <a:pPr>
              <a:lnSpc>
                <a:spcPct val="100000"/>
              </a:lnSpc>
            </a:pPr>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2877212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274CF-F419-A8C2-23FA-1B8B4C0F4A21}"/>
              </a:ext>
            </a:extLst>
          </p:cNvPr>
          <p:cNvSpPr>
            <a:spLocks noGrp="1"/>
          </p:cNvSpPr>
          <p:nvPr>
            <p:ph type="title"/>
          </p:nvPr>
        </p:nvSpPr>
        <p:spPr/>
        <p:txBody>
          <a:bodyPr/>
          <a:lstStyle/>
          <a:p>
            <a:r>
              <a:rPr lang="en-US" dirty="0"/>
              <a:t>Random Process State Space</a:t>
            </a:r>
          </a:p>
        </p:txBody>
      </p:sp>
      <p:sp>
        <p:nvSpPr>
          <p:cNvPr id="3" name="Text Placeholder 2">
            <a:extLst>
              <a:ext uri="{FF2B5EF4-FFF2-40B4-BE49-F238E27FC236}">
                <a16:creationId xmlns:a16="http://schemas.microsoft.com/office/drawing/2014/main" id="{BFCB83E5-9623-3A54-D177-2482D7B37A0A}"/>
              </a:ext>
            </a:extLst>
          </p:cNvPr>
          <p:cNvSpPr>
            <a:spLocks noGrp="1"/>
          </p:cNvSpPr>
          <p:nvPr>
            <p:ph type="body" sz="quarter" idx="20"/>
          </p:nvPr>
        </p:nvSpPr>
        <p:spPr/>
        <p:txBody>
          <a:bodyPr/>
          <a:lstStyle/>
          <a:p>
            <a:pPr>
              <a:lnSpc>
                <a:spcPct val="100000"/>
              </a:lnSpc>
            </a:pPr>
            <a:r>
              <a:rPr lang="en-US" altLang="en-US" dirty="0">
                <a:ea typeface="ＭＳ Ｐゴシック" panose="020B0600070205080204" pitchFamily="34" charset="-128"/>
              </a:rPr>
              <a:t>Let </a:t>
            </a:r>
            <a:r>
              <a:rPr lang="en-US" altLang="en-US" i="1" dirty="0">
                <a:ea typeface="ＭＳ Ｐゴシック" panose="020B0600070205080204" pitchFamily="34" charset="-128"/>
              </a:rPr>
              <a:t>X</a:t>
            </a:r>
            <a:r>
              <a:rPr lang="en-US" altLang="en-US" dirty="0">
                <a:ea typeface="ＭＳ Ｐゴシック" panose="020B0600070205080204" pitchFamily="34" charset="-128"/>
              </a:rPr>
              <a:t> be a random process.  The </a:t>
            </a:r>
            <a:r>
              <a:rPr lang="en-US" altLang="en-US" i="1" dirty="0">
                <a:solidFill>
                  <a:srgbClr val="CC0066"/>
                </a:solidFill>
                <a:ea typeface="ＭＳ Ｐゴシック" panose="020B0600070205080204" pitchFamily="34" charset="-128"/>
              </a:rPr>
              <a:t>state space</a:t>
            </a:r>
            <a:r>
              <a:rPr lang="en-US" altLang="en-US" dirty="0">
                <a:ea typeface="ＭＳ Ｐゴシック" panose="020B0600070205080204" pitchFamily="34" charset="-128"/>
              </a:rPr>
              <a:t> of a random process is the set of all possible values that the process can take on, i.e.,</a:t>
            </a:r>
          </a:p>
          <a:p>
            <a:pPr>
              <a:lnSpc>
                <a:spcPct val="100000"/>
              </a:lnSpc>
            </a:pPr>
            <a:endParaRPr lang="en-US" altLang="en-US" dirty="0">
              <a:ea typeface="ＭＳ Ｐゴシック" panose="020B0600070205080204" pitchFamily="34" charset="-128"/>
            </a:endParaRPr>
          </a:p>
          <a:p>
            <a:pPr algn="ctr"/>
            <a:r>
              <a:rPr lang="en-US" altLang="en-US" sz="2400" i="1" dirty="0">
                <a:ea typeface="ＭＳ Ｐゴシック" panose="020B0600070205080204" pitchFamily="34" charset="-128"/>
              </a:rPr>
              <a:t>S</a:t>
            </a:r>
            <a:r>
              <a:rPr lang="en-US" altLang="en-US" sz="2400" dirty="0">
                <a:ea typeface="ＭＳ Ｐゴシック" panose="020B0600070205080204" pitchFamily="34" charset="-128"/>
              </a:rPr>
              <a:t> = {</a:t>
            </a:r>
            <a:r>
              <a:rPr lang="en-US" altLang="en-US" sz="2400" i="1" dirty="0">
                <a:ea typeface="ＭＳ Ｐゴシック" panose="020B0600070205080204" pitchFamily="34" charset="-128"/>
              </a:rPr>
              <a:t>y</a:t>
            </a:r>
            <a:r>
              <a:rPr lang="en-US" altLang="en-US" sz="2400" dirty="0">
                <a:ea typeface="ＭＳ Ｐゴシック" panose="020B0600070205080204" pitchFamily="34" charset="-128"/>
              </a:rPr>
              <a:t>: </a:t>
            </a:r>
            <a:r>
              <a:rPr lang="en-US" altLang="en-US" sz="2400" i="1" dirty="0">
                <a:ea typeface="ＭＳ Ｐゴシック" panose="020B0600070205080204" pitchFamily="34" charset="-128"/>
              </a:rPr>
              <a:t>X</a:t>
            </a:r>
            <a:r>
              <a:rPr lang="en-US" altLang="en-US" sz="2400" dirty="0">
                <a:ea typeface="ＭＳ Ｐゴシック" panose="020B0600070205080204" pitchFamily="34" charset="-128"/>
              </a:rPr>
              <a:t>(</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 = </a:t>
            </a:r>
            <a:r>
              <a:rPr lang="en-US" altLang="en-US" sz="2400" i="1" dirty="0">
                <a:ea typeface="ＭＳ Ｐゴシック" panose="020B0600070205080204" pitchFamily="34" charset="-128"/>
              </a:rPr>
              <a:t>y</a:t>
            </a:r>
            <a:r>
              <a:rPr lang="en-US" altLang="en-US" sz="2400" dirty="0">
                <a:ea typeface="ＭＳ Ｐゴシック" panose="020B0600070205080204" pitchFamily="34" charset="-128"/>
              </a:rPr>
              <a:t>, for some </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 </a:t>
            </a:r>
            <a:r>
              <a:rPr lang="en-US" altLang="en-US" sz="2400" dirty="0">
                <a:ea typeface="ＭＳ Ｐゴシック" panose="020B0600070205080204" pitchFamily="34" charset="-128"/>
                <a:sym typeface="Symbol" pitchFamily="2" charset="2"/>
              </a:rPr>
              <a:t> </a:t>
            </a:r>
            <a:r>
              <a:rPr lang="en-US" altLang="en-US" sz="2400" i="1" dirty="0">
                <a:ea typeface="ＭＳ Ｐゴシック" panose="020B0600070205080204" pitchFamily="34" charset="-128"/>
                <a:sym typeface="Symbol" pitchFamily="2" charset="2"/>
              </a:rPr>
              <a:t>T</a:t>
            </a:r>
            <a:r>
              <a:rPr lang="en-US" altLang="en-US" sz="2400" dirty="0">
                <a:ea typeface="ＭＳ Ｐゴシック" panose="020B0600070205080204" pitchFamily="34" charset="-128"/>
                <a:sym typeface="Symbol" pitchFamily="2" charset="2"/>
              </a:rPr>
              <a:t>}.</a:t>
            </a:r>
          </a:p>
          <a:p>
            <a:pPr algn="ctr"/>
            <a:endParaRPr lang="en-US" altLang="en-US" dirty="0">
              <a:ea typeface="ＭＳ Ｐゴシック" panose="020B0600070205080204" pitchFamily="34" charset="-128"/>
              <a:sym typeface="Symbol" pitchFamily="2" charset="2"/>
            </a:endParaRPr>
          </a:p>
          <a:p>
            <a:pPr>
              <a:lnSpc>
                <a:spcPct val="100000"/>
              </a:lnSpc>
            </a:pPr>
            <a:r>
              <a:rPr lang="en-US" altLang="en-US" dirty="0">
                <a:ea typeface="ＭＳ Ｐゴシック" panose="020B0600070205080204" pitchFamily="34" charset="-128"/>
              </a:rPr>
              <a:t>If </a:t>
            </a:r>
            <a:r>
              <a:rPr lang="en-US" altLang="en-US" i="1" dirty="0">
                <a:ea typeface="ＭＳ Ｐゴシック" panose="020B0600070205080204" pitchFamily="34" charset="-128"/>
              </a:rPr>
              <a:t>X</a:t>
            </a:r>
            <a:r>
              <a:rPr lang="en-US" altLang="en-US" dirty="0">
                <a:ea typeface="ＭＳ Ｐゴシック" panose="020B0600070205080204" pitchFamily="34" charset="-128"/>
              </a:rPr>
              <a:t> is a random process that models a system, then the state space of </a:t>
            </a:r>
            <a:r>
              <a:rPr lang="en-US" altLang="en-US" i="1" dirty="0">
                <a:ea typeface="ＭＳ Ｐゴシック" panose="020B0600070205080204" pitchFamily="34" charset="-128"/>
              </a:rPr>
              <a:t>X</a:t>
            </a:r>
            <a:r>
              <a:rPr lang="en-US" altLang="en-US" dirty="0">
                <a:ea typeface="ＭＳ Ｐゴシック" panose="020B0600070205080204" pitchFamily="34" charset="-128"/>
              </a:rPr>
              <a:t> can represent the set of all possible configurations that the system could be in.</a:t>
            </a:r>
          </a:p>
          <a:p>
            <a:pPr>
              <a:lnSpc>
                <a:spcPct val="100000"/>
              </a:lnSpc>
            </a:pPr>
            <a:endParaRPr lang="en-US" altLang="en-US" dirty="0">
              <a:ea typeface="ＭＳ Ｐゴシック" panose="020B0600070205080204" pitchFamily="34" charset="-128"/>
            </a:endParaRPr>
          </a:p>
          <a:p>
            <a:pPr>
              <a:lnSpc>
                <a:spcPct val="100000"/>
              </a:lnSpc>
            </a:pPr>
            <a:r>
              <a:rPr lang="en-US" altLang="en-US" dirty="0">
                <a:ea typeface="ＭＳ Ｐゴシック" panose="020B0600070205080204" pitchFamily="34" charset="-128"/>
              </a:rPr>
              <a:t>S may be discrete (e.g. queueing network), or continuous (voltage on power lines in representation of power grid).     </a:t>
            </a:r>
          </a:p>
          <a:p>
            <a:endParaRPr lang="en-US" dirty="0"/>
          </a:p>
        </p:txBody>
      </p:sp>
    </p:spTree>
    <p:extLst>
      <p:ext uri="{BB962C8B-B14F-4D97-AF65-F5344CB8AC3E}">
        <p14:creationId xmlns:p14="http://schemas.microsoft.com/office/powerpoint/2010/main" val="2309665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77F6C-AD1E-1C15-9AA7-F4DEFEBEE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F407C-4F3B-6784-5387-10549666AA55}"/>
              </a:ext>
            </a:extLst>
          </p:cNvPr>
          <p:cNvSpPr>
            <a:spLocks noGrp="1"/>
          </p:cNvSpPr>
          <p:nvPr>
            <p:ph type="title"/>
          </p:nvPr>
        </p:nvSpPr>
        <p:spPr/>
        <p:txBody>
          <a:bodyPr/>
          <a:lstStyle/>
          <a:p>
            <a:r>
              <a:rPr lang="en-US" dirty="0"/>
              <a:t>Classification Matrix for Stochastic Processes</a:t>
            </a:r>
          </a:p>
        </p:txBody>
      </p:sp>
      <p:graphicFrame>
        <p:nvGraphicFramePr>
          <p:cNvPr id="6" name="Table 5">
            <a:extLst>
              <a:ext uri="{FF2B5EF4-FFF2-40B4-BE49-F238E27FC236}">
                <a16:creationId xmlns:a16="http://schemas.microsoft.com/office/drawing/2014/main" id="{1BC5D244-7772-EF17-96D1-A0EF1D266868}"/>
              </a:ext>
            </a:extLst>
          </p:cNvPr>
          <p:cNvGraphicFramePr>
            <a:graphicFrameLocks noGrp="1"/>
          </p:cNvGraphicFramePr>
          <p:nvPr>
            <p:extLst>
              <p:ext uri="{D42A27DB-BD31-4B8C-83A1-F6EECF244321}">
                <p14:modId xmlns:p14="http://schemas.microsoft.com/office/powerpoint/2010/main" val="3601074360"/>
              </p:ext>
            </p:extLst>
          </p:nvPr>
        </p:nvGraphicFramePr>
        <p:xfrm>
          <a:off x="1773558" y="2581920"/>
          <a:ext cx="8127999" cy="2403928"/>
        </p:xfrm>
        <a:graphic>
          <a:graphicData uri="http://schemas.openxmlformats.org/drawingml/2006/table">
            <a:tbl>
              <a:tblPr firstRow="1" bandRow="1">
                <a:tableStyleId>{616DA210-FB5B-4158-B5E0-FEB733F419BA}</a:tableStyleId>
              </a:tblPr>
              <a:tblGrid>
                <a:gridCol w="2709333">
                  <a:extLst>
                    <a:ext uri="{9D8B030D-6E8A-4147-A177-3AD203B41FA5}">
                      <a16:colId xmlns:a16="http://schemas.microsoft.com/office/drawing/2014/main" val="3285943097"/>
                    </a:ext>
                  </a:extLst>
                </a:gridCol>
                <a:gridCol w="2709333">
                  <a:extLst>
                    <a:ext uri="{9D8B030D-6E8A-4147-A177-3AD203B41FA5}">
                      <a16:colId xmlns:a16="http://schemas.microsoft.com/office/drawing/2014/main" val="1852593450"/>
                    </a:ext>
                  </a:extLst>
                </a:gridCol>
                <a:gridCol w="2709333">
                  <a:extLst>
                    <a:ext uri="{9D8B030D-6E8A-4147-A177-3AD203B41FA5}">
                      <a16:colId xmlns:a16="http://schemas.microsoft.com/office/drawing/2014/main" val="228741582"/>
                    </a:ext>
                  </a:extLst>
                </a:gridCol>
              </a:tblGrid>
              <a:tr h="607604">
                <a:tc>
                  <a:txBody>
                    <a:bodyPr/>
                    <a:lstStyle/>
                    <a:p>
                      <a:pPr algn="ctr"/>
                      <a:r>
                        <a:rPr lang="en-US" sz="2400" dirty="0"/>
                        <a:t>State \ Time</a:t>
                      </a:r>
                    </a:p>
                  </a:txBody>
                  <a:tcPr>
                    <a:noFill/>
                  </a:tcPr>
                </a:tc>
                <a:tc>
                  <a:txBody>
                    <a:bodyPr/>
                    <a:lstStyle/>
                    <a:p>
                      <a:pPr algn="ctr"/>
                      <a:r>
                        <a:rPr lang="en-US" sz="2400" dirty="0"/>
                        <a:t>Continuous</a:t>
                      </a:r>
                    </a:p>
                  </a:txBody>
                  <a:tcPr>
                    <a:noFill/>
                  </a:tcPr>
                </a:tc>
                <a:tc>
                  <a:txBody>
                    <a:bodyPr/>
                    <a:lstStyle/>
                    <a:p>
                      <a:pPr algn="ctr"/>
                      <a:r>
                        <a:rPr lang="en-US" sz="2400" dirty="0"/>
                        <a:t>Discrete</a:t>
                      </a:r>
                    </a:p>
                  </a:txBody>
                  <a:tcPr>
                    <a:noFill/>
                  </a:tcPr>
                </a:tc>
                <a:extLst>
                  <a:ext uri="{0D108BD9-81ED-4DB2-BD59-A6C34878D82A}">
                    <a16:rowId xmlns:a16="http://schemas.microsoft.com/office/drawing/2014/main" val="1889829197"/>
                  </a:ext>
                </a:extLst>
              </a:tr>
              <a:tr h="607604">
                <a:tc>
                  <a:txBody>
                    <a:bodyPr/>
                    <a:lstStyle/>
                    <a:p>
                      <a:pPr algn="ctr"/>
                      <a:r>
                        <a:rPr lang="en-US" sz="2400" dirty="0"/>
                        <a:t>Continuous</a:t>
                      </a:r>
                    </a:p>
                  </a:txBody>
                  <a:tcPr>
                    <a:noFill/>
                  </a:tcPr>
                </a:tc>
                <a:tc>
                  <a:txBody>
                    <a:bodyPr/>
                    <a:lstStyle/>
                    <a:p>
                      <a:pPr algn="ctr"/>
                      <a:r>
                        <a:rPr lang="en-US" sz="2400" dirty="0"/>
                        <a:t>Analog signal</a:t>
                      </a:r>
                    </a:p>
                  </a:txBody>
                  <a:tcPr>
                    <a:noFill/>
                  </a:tcPr>
                </a:tc>
                <a:tc>
                  <a:txBody>
                    <a:bodyPr/>
                    <a:lstStyle/>
                    <a:p>
                      <a:pPr algn="ctr"/>
                      <a:r>
                        <a:rPr lang="en-US" sz="2400" dirty="0"/>
                        <a:t>A to D converter</a:t>
                      </a:r>
                    </a:p>
                  </a:txBody>
                  <a:tcPr>
                    <a:noFill/>
                  </a:tcPr>
                </a:tc>
                <a:extLst>
                  <a:ext uri="{0D108BD9-81ED-4DB2-BD59-A6C34878D82A}">
                    <a16:rowId xmlns:a16="http://schemas.microsoft.com/office/drawing/2014/main" val="1214325035"/>
                  </a:ext>
                </a:extLst>
              </a:tr>
              <a:tr h="607604">
                <a:tc>
                  <a:txBody>
                    <a:bodyPr/>
                    <a:lstStyle/>
                    <a:p>
                      <a:pPr algn="ctr"/>
                      <a:r>
                        <a:rPr lang="en-US" sz="2400" dirty="0"/>
                        <a:t>Discrete</a:t>
                      </a:r>
                    </a:p>
                  </a:txBody>
                  <a:tcPr>
                    <a:noFill/>
                  </a:tcPr>
                </a:tc>
                <a:tc>
                  <a:txBody>
                    <a:bodyPr/>
                    <a:lstStyle/>
                    <a:p>
                      <a:pPr algn="ctr"/>
                      <a:r>
                        <a:rPr lang="en-US" sz="2400" dirty="0"/>
                        <a:t>Computer availability model</a:t>
                      </a:r>
                    </a:p>
                  </a:txBody>
                  <a:tcPr>
                    <a:noFill/>
                  </a:tcPr>
                </a:tc>
                <a:tc>
                  <a:txBody>
                    <a:bodyPr/>
                    <a:lstStyle/>
                    <a:p>
                      <a:pPr algn="ctr"/>
                      <a:r>
                        <a:rPr lang="en-US" sz="2400" dirty="0"/>
                        <a:t>Round-based network protocol model</a:t>
                      </a:r>
                    </a:p>
                  </a:txBody>
                  <a:tcPr>
                    <a:noFill/>
                  </a:tcPr>
                </a:tc>
                <a:extLst>
                  <a:ext uri="{0D108BD9-81ED-4DB2-BD59-A6C34878D82A}">
                    <a16:rowId xmlns:a16="http://schemas.microsoft.com/office/drawing/2014/main" val="202976100"/>
                  </a:ext>
                </a:extLst>
              </a:tr>
            </a:tbl>
          </a:graphicData>
        </a:graphic>
      </p:graphicFrame>
      <p:cxnSp>
        <p:nvCxnSpPr>
          <p:cNvPr id="8" name="Straight Connector 7">
            <a:extLst>
              <a:ext uri="{FF2B5EF4-FFF2-40B4-BE49-F238E27FC236}">
                <a16:creationId xmlns:a16="http://schemas.microsoft.com/office/drawing/2014/main" id="{8EBAD658-9DE2-0E98-67E4-726446B9A024}"/>
              </a:ext>
              <a:ext uri="{C183D7F6-B498-43B3-948B-1728B52AA6E4}">
                <adec:decorative xmlns:adec="http://schemas.microsoft.com/office/drawing/2017/decorative" val="1"/>
              </a:ext>
            </a:extLst>
          </p:cNvPr>
          <p:cNvCxnSpPr/>
          <p:nvPr/>
        </p:nvCxnSpPr>
        <p:spPr>
          <a:xfrm>
            <a:off x="4482790" y="2581920"/>
            <a:ext cx="0" cy="24039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9115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94262-6D39-4F7F-ED02-B6CD604FA5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152DAF-435F-5D48-483F-095F47C91798}"/>
              </a:ext>
            </a:extLst>
          </p:cNvPr>
          <p:cNvSpPr>
            <a:spLocks noGrp="1"/>
          </p:cNvSpPr>
          <p:nvPr>
            <p:ph type="title"/>
          </p:nvPr>
        </p:nvSpPr>
        <p:spPr/>
        <p:txBody>
          <a:bodyPr/>
          <a:lstStyle/>
          <a:p>
            <a:r>
              <a:rPr lang="en-US"/>
              <a:t>Failure Rate</a:t>
            </a:r>
          </a:p>
        </p:txBody>
      </p:sp>
      <mc:AlternateContent xmlns:mc="http://schemas.openxmlformats.org/markup-compatibility/2006">
        <mc:Choice xmlns:a14="http://schemas.microsoft.com/office/drawing/2010/main" Requires="a14">
          <p:sp>
            <p:nvSpPr>
              <p:cNvPr id="77" name="Text Placeholder 2">
                <a:extLst>
                  <a:ext uri="{FF2B5EF4-FFF2-40B4-BE49-F238E27FC236}">
                    <a16:creationId xmlns:a16="http://schemas.microsoft.com/office/drawing/2014/main" id="{0DABBFBE-A223-7F87-D2E4-E66495A96C10}"/>
                  </a:ext>
                </a:extLst>
              </p:cNvPr>
              <p:cNvSpPr>
                <a:spLocks noGrp="1"/>
              </p:cNvSpPr>
              <p:nvPr>
                <p:ph type="body" sz="quarter" idx="20"/>
              </p:nvPr>
            </p:nvSpPr>
            <p:spPr>
              <a:xfrm>
                <a:off x="465904" y="1337421"/>
                <a:ext cx="10887896" cy="4779599"/>
              </a:xfrm>
            </p:spPr>
            <p:txBody>
              <a:bodyPr>
                <a:normAutofit fontScale="92500" lnSpcReduction="10000"/>
              </a:bodyPr>
              <a:lstStyle/>
              <a:p>
                <a:r>
                  <a:rPr lang="en-US" altLang="en-US" sz="2200" dirty="0">
                    <a:ea typeface="ＭＳ Ｐゴシック" panose="020B0600070205080204" pitchFamily="34" charset="-128"/>
                  </a:rPr>
                  <a:t>What is the rate that a component fails at time </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This is the probability that a component that has not yet failed fails in the interval (</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a:t>
                </a:r>
                <a:r>
                  <a:rPr lang="en-US" altLang="en-US" sz="2200" i="1" dirty="0">
                    <a:ea typeface="ＭＳ Ｐゴシック" panose="020B0600070205080204" pitchFamily="34" charset="-128"/>
                  </a:rPr>
                  <a:t>t</a:t>
                </a:r>
                <a:r>
                  <a:rPr lang="en-US" altLang="en-US" sz="2200" dirty="0">
                    <a:ea typeface="ＭＳ Ｐゴシック" panose="020B0600070205080204" pitchFamily="34" charset="-128"/>
                  </a:rPr>
                  <a:t> + </a:t>
                </a:r>
                <a:r>
                  <a:rPr lang="en-US" altLang="en-US" sz="2200" dirty="0">
                    <a:latin typeface="Symbol" pitchFamily="2" charset="2"/>
                    <a:ea typeface="ＭＳ Ｐゴシック" panose="020B0600070205080204" pitchFamily="34" charset="-128"/>
                  </a:rPr>
                  <a:t>D</a:t>
                </a:r>
                <a:r>
                  <a:rPr lang="en-US" altLang="en-US" sz="2200" dirty="0">
                    <a:ea typeface="ＭＳ Ｐゴシック" panose="020B0600070205080204" pitchFamily="34" charset="-128"/>
                  </a:rPr>
                  <a:t>t), divided by </a:t>
                </a:r>
                <a:r>
                  <a:rPr lang="en-US" altLang="en-US" sz="2200" dirty="0">
                    <a:latin typeface="Symbol" pitchFamily="2" charset="2"/>
                    <a:ea typeface="ＭＳ Ｐゴシック" panose="020B0600070205080204" pitchFamily="34" charset="-128"/>
                  </a:rPr>
                  <a:t>D</a:t>
                </a:r>
                <a:r>
                  <a:rPr lang="en-US" altLang="en-US" sz="2200" dirty="0">
                    <a:ea typeface="ＭＳ Ｐゴシック" panose="020B0600070205080204" pitchFamily="34" charset="-128"/>
                  </a:rPr>
                  <a:t>t, as </a:t>
                </a:r>
                <a:r>
                  <a:rPr lang="en-US" altLang="en-US" sz="2200" dirty="0">
                    <a:latin typeface="Symbol" pitchFamily="2" charset="2"/>
                    <a:ea typeface="ＭＳ Ｐゴシック" panose="020B0600070205080204" pitchFamily="34" charset="-128"/>
                  </a:rPr>
                  <a:t>D</a:t>
                </a:r>
                <a:r>
                  <a:rPr lang="en-US" altLang="en-US" sz="2200" dirty="0">
                    <a:ea typeface="ＭＳ Ｐゴシック" panose="020B0600070205080204" pitchFamily="34" charset="-128"/>
                  </a:rPr>
                  <a:t>t </a:t>
                </a:r>
                <a:r>
                  <a:rPr lang="en-US" altLang="en-US" sz="2200" dirty="0">
                    <a:ea typeface="ＭＳ Ｐゴシック" panose="020B0600070205080204" pitchFamily="34" charset="-128"/>
                    <a:sym typeface="Symbol" pitchFamily="2" charset="2"/>
                  </a:rPr>
                  <a:t> 0.</a:t>
                </a:r>
              </a:p>
              <a:p>
                <a:endParaRPr lang="en-US" altLang="en-US" sz="2200" dirty="0">
                  <a:ea typeface="ＭＳ Ｐゴシック" panose="020B0600070205080204" pitchFamily="34" charset="-128"/>
                  <a:sym typeface="Symbol" pitchFamily="2" charset="2"/>
                </a:endParaRPr>
              </a:p>
              <a:p>
                <a:r>
                  <a:rPr lang="en-US" altLang="en-US" sz="2200" dirty="0">
                    <a:ea typeface="ＭＳ Ｐゴシック" panose="020B0600070205080204" pitchFamily="34" charset="-128"/>
                    <a:sym typeface="Symbol" pitchFamily="2" charset="2"/>
                  </a:rPr>
                  <a:t>Note that we are not looking at </a:t>
                </a:r>
                <a:r>
                  <a:rPr lang="en-US" altLang="en-US" sz="2200" i="1" dirty="0" err="1">
                    <a:ea typeface="ＭＳ Ｐゴシック" panose="020B0600070205080204" pitchFamily="34" charset="-128"/>
                  </a:rPr>
                  <a:t>Pr</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 </a:t>
                </a:r>
                <a:r>
                  <a:rPr lang="en-US" altLang="en-US" sz="2200" dirty="0">
                    <a:ea typeface="ＭＳ Ｐゴシック" panose="020B0600070205080204" pitchFamily="34" charset="-128"/>
                    <a:sym typeface="Symbol" pitchFamily="2" charset="2"/>
                  </a:rPr>
                  <a:t> (</a:t>
                </a:r>
                <a:r>
                  <a:rPr lang="en-US" altLang="en-US" sz="2200" i="1" dirty="0">
                    <a:ea typeface="ＭＳ Ｐゴシック" panose="020B0600070205080204" pitchFamily="34" charset="-128"/>
                    <a:sym typeface="Symbol" pitchFamily="2" charset="2"/>
                  </a:rPr>
                  <a:t>t</a:t>
                </a:r>
                <a:r>
                  <a:rPr lang="en-US" altLang="en-US" sz="2200" dirty="0">
                    <a:ea typeface="ＭＳ Ｐゴシック" panose="020B0600070205080204" pitchFamily="34" charset="-128"/>
                    <a:sym typeface="Symbol" pitchFamily="2" charset="2"/>
                  </a:rPr>
                  <a:t>,</a:t>
                </a:r>
                <a:r>
                  <a:rPr lang="en-US" altLang="en-US" sz="2200" i="1" dirty="0">
                    <a:ea typeface="ＭＳ Ｐゴシック" panose="020B0600070205080204" pitchFamily="34" charset="-128"/>
                    <a:sym typeface="Symbol" pitchFamily="2" charset="2"/>
                  </a:rPr>
                  <a:t> t</a:t>
                </a:r>
                <a:r>
                  <a:rPr lang="en-US" altLang="en-US" sz="2200" dirty="0">
                    <a:ea typeface="ＭＳ Ｐゴシック" panose="020B0600070205080204" pitchFamily="34" charset="-128"/>
                    <a:sym typeface="Symbol" pitchFamily="2" charset="2"/>
                  </a:rPr>
                  <a:t> + </a:t>
                </a:r>
                <a:r>
                  <a:rPr lang="en-US" altLang="en-US" sz="2200" dirty="0">
                    <a:latin typeface="Symbol" pitchFamily="2" charset="2"/>
                    <a:ea typeface="ＭＳ Ｐゴシック" panose="020B0600070205080204" pitchFamily="34" charset="-128"/>
                    <a:sym typeface="Symbol" pitchFamily="2" charset="2"/>
                  </a:rPr>
                  <a:t>D</a:t>
                </a:r>
                <a:r>
                  <a:rPr lang="en-US" altLang="en-US" sz="2200" i="1" dirty="0">
                    <a:ea typeface="ＭＳ Ｐゴシック" panose="020B0600070205080204" pitchFamily="34" charset="-128"/>
                    <a:sym typeface="Symbol" pitchFamily="2" charset="2"/>
                  </a:rPr>
                  <a:t>t</a:t>
                </a:r>
                <a:r>
                  <a:rPr lang="en-US" altLang="en-US" sz="2200" dirty="0">
                    <a:ea typeface="ＭＳ Ｐゴシック" panose="020B0600070205080204" pitchFamily="34" charset="-128"/>
                    <a:sym typeface="Symbol" pitchFamily="2" charset="2"/>
                  </a:rPr>
                  <a:t>)].  Rather, we are seeking</a:t>
                </a:r>
              </a:p>
              <a:p>
                <a:r>
                  <a:rPr lang="en-US" altLang="en-US" sz="2200" i="1" dirty="0" err="1">
                    <a:ea typeface="ＭＳ Ｐゴシック" panose="020B0600070205080204" pitchFamily="34" charset="-128"/>
                  </a:rPr>
                  <a:t>Pr</a:t>
                </a:r>
                <a:r>
                  <a:rPr lang="en-US" altLang="en-US" sz="2200" dirty="0">
                    <a:ea typeface="ＭＳ Ｐゴシック" panose="020B0600070205080204" pitchFamily="34" charset="-128"/>
                  </a:rPr>
                  <a:t>[</a:t>
                </a:r>
                <a:r>
                  <a:rPr lang="en-US" altLang="en-US" sz="2200" i="1" dirty="0">
                    <a:ea typeface="ＭＳ Ｐゴシック" panose="020B0600070205080204" pitchFamily="34" charset="-128"/>
                  </a:rPr>
                  <a:t>X</a:t>
                </a:r>
                <a:r>
                  <a:rPr lang="en-US" altLang="en-US" sz="2200" dirty="0">
                    <a:ea typeface="ＭＳ Ｐゴシック" panose="020B0600070205080204" pitchFamily="34" charset="-128"/>
                  </a:rPr>
                  <a:t> </a:t>
                </a:r>
                <a:r>
                  <a:rPr lang="en-US" altLang="en-US" sz="2200" dirty="0">
                    <a:ea typeface="ＭＳ Ｐゴシック" panose="020B0600070205080204" pitchFamily="34" charset="-128"/>
                    <a:sym typeface="Symbol" pitchFamily="2" charset="2"/>
                  </a:rPr>
                  <a:t> (</a:t>
                </a:r>
                <a:r>
                  <a:rPr lang="en-US" altLang="en-US" sz="2200" i="1" dirty="0">
                    <a:ea typeface="ＭＳ Ｐゴシック" panose="020B0600070205080204" pitchFamily="34" charset="-128"/>
                    <a:sym typeface="Symbol" pitchFamily="2" charset="2"/>
                  </a:rPr>
                  <a:t>t</a:t>
                </a:r>
                <a:r>
                  <a:rPr lang="en-US" altLang="en-US" sz="2200" dirty="0">
                    <a:ea typeface="ＭＳ Ｐゴシック" panose="020B0600070205080204" pitchFamily="34" charset="-128"/>
                    <a:sym typeface="Symbol" pitchFamily="2" charset="2"/>
                  </a:rPr>
                  <a:t>, </a:t>
                </a:r>
                <a:r>
                  <a:rPr lang="en-US" altLang="en-US" sz="2200" i="1" dirty="0">
                    <a:ea typeface="ＭＳ Ｐゴシック" panose="020B0600070205080204" pitchFamily="34" charset="-128"/>
                    <a:sym typeface="Symbol" pitchFamily="2" charset="2"/>
                  </a:rPr>
                  <a:t>t</a:t>
                </a:r>
                <a:r>
                  <a:rPr lang="en-US" altLang="en-US" sz="2200" dirty="0">
                    <a:ea typeface="ＭＳ Ｐゴシック" panose="020B0600070205080204" pitchFamily="34" charset="-128"/>
                    <a:sym typeface="Symbol" pitchFamily="2" charset="2"/>
                  </a:rPr>
                  <a:t> + </a:t>
                </a:r>
                <a:r>
                  <a:rPr lang="en-US" altLang="en-US" sz="2200" dirty="0">
                    <a:latin typeface="Symbol" pitchFamily="2" charset="2"/>
                    <a:ea typeface="ＭＳ Ｐゴシック" panose="020B0600070205080204" pitchFamily="34" charset="-128"/>
                    <a:sym typeface="Symbol" pitchFamily="2" charset="2"/>
                  </a:rPr>
                  <a:t>D</a:t>
                </a:r>
                <a:r>
                  <a:rPr lang="en-US" altLang="en-US" sz="2200" i="1" dirty="0">
                    <a:ea typeface="ＭＳ Ｐゴシック" panose="020B0600070205080204" pitchFamily="34" charset="-128"/>
                    <a:sym typeface="Symbol" pitchFamily="2" charset="2"/>
                  </a:rPr>
                  <a:t>t</a:t>
                </a:r>
                <a:r>
                  <a:rPr lang="en-US" altLang="en-US" sz="2200" dirty="0">
                    <a:ea typeface="ＭＳ Ｐゴシック" panose="020B0600070205080204" pitchFamily="34" charset="-128"/>
                    <a:sym typeface="Symbol" pitchFamily="2" charset="2"/>
                  </a:rPr>
                  <a:t>)| </a:t>
                </a:r>
                <a:r>
                  <a:rPr lang="en-US" altLang="en-US" sz="2200" i="1" dirty="0">
                    <a:ea typeface="ＭＳ Ｐゴシック" panose="020B0600070205080204" pitchFamily="34" charset="-128"/>
                    <a:sym typeface="Symbol" pitchFamily="2" charset="2"/>
                  </a:rPr>
                  <a:t>X</a:t>
                </a:r>
                <a:r>
                  <a:rPr lang="en-US" altLang="en-US" sz="2200" dirty="0">
                    <a:ea typeface="ＭＳ Ｐゴシック" panose="020B0600070205080204" pitchFamily="34" charset="-128"/>
                    <a:sym typeface="Symbol" pitchFamily="2" charset="2"/>
                  </a:rPr>
                  <a:t> &gt;</a:t>
                </a:r>
                <a:r>
                  <a:rPr lang="en-US" altLang="en-US" sz="2200" i="1" dirty="0">
                    <a:ea typeface="ＭＳ Ｐゴシック" panose="020B0600070205080204" pitchFamily="34" charset="-128"/>
                    <a:sym typeface="Symbol" pitchFamily="2" charset="2"/>
                  </a:rPr>
                  <a:t> t</a:t>
                </a:r>
                <a:r>
                  <a:rPr lang="en-US" altLang="en-US" sz="2200" dirty="0">
                    <a:ea typeface="ＭＳ Ｐゴシック" panose="020B0600070205080204" pitchFamily="34" charset="-128"/>
                    <a:sym typeface="Symbol" pitchFamily="2" charset="2"/>
                  </a:rPr>
                  <a:t>].</a:t>
                </a:r>
              </a:p>
              <a:p>
                <a:endParaRPr lang="en-US" altLang="en-US" sz="2200" dirty="0">
                  <a:ea typeface="ＭＳ Ｐゴシック" panose="020B0600070205080204" pitchFamily="34" charset="-128"/>
                  <a:sym typeface="Symbol" pitchFamily="2" charset="2"/>
                </a:endParaRPr>
              </a:p>
              <a:p>
                <a:pPr/>
                <a14:m>
                  <m:oMathPara xmlns:m="http://schemas.openxmlformats.org/officeDocument/2006/math">
                    <m:oMath>
                      <m:eqArr>
                        <m:eqArrPr>
                          <m:ctrlPr>
                            <a:rPr lang="en-US" altLang="en-US" sz="2200" i="1">
                              <a:latin typeface="Cambria Math" panose="02040503050406030204" pitchFamily="18" charset="0"/>
                              <a:sym typeface="Symbol" pitchFamily="2" charset="2"/>
                            </a:rPr>
                          </m:ctrlPr>
                        </m:eqArrPr>
                        <m:e>
                          <m:func>
                            <m:funcPr>
                              <m:ctrlPr>
                                <a:rPr lang="en-US" altLang="en-US" sz="2200" i="1">
                                  <a:latin typeface="Cambria Math" panose="02040503050406030204" pitchFamily="18" charset="0"/>
                                  <a:sym typeface="Symbol" pitchFamily="2" charset="2"/>
                                </a:rPr>
                              </m:ctrlPr>
                            </m:funcPr>
                            <m:fName>
                              <m:r>
                                <m:rPr>
                                  <m:sty m:val="p"/>
                                </m:rPr>
                                <a:rPr lang="en-US" altLang="en-US" sz="2200" i="1">
                                  <a:latin typeface="Cambria Math" panose="02040503050406030204" pitchFamily="18" charset="0"/>
                                  <a:sym typeface="Symbol" pitchFamily="2" charset="2"/>
                                </a:rPr>
                                <m:t>Pr</m:t>
                              </m:r>
                            </m:fName>
                            <m:e>
                              <m:d>
                                <m:dPr>
                                  <m:begChr m:val="{"/>
                                  <m:endChr m:val="}"/>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𝑋</m:t>
                                  </m:r>
                                  <m:r>
                                    <a:rPr lang="en-US" altLang="en-US" sz="2200" i="1">
                                      <a:latin typeface="Cambria Math" panose="02040503050406030204" pitchFamily="18" charset="0"/>
                                      <a:sym typeface="Symbol" pitchFamily="2" charset="2"/>
                                    </a:rPr>
                                    <m:t>∈</m:t>
                                  </m:r>
                                  <m:d>
                                    <m:dPr>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𝑡</m:t>
                                      </m:r>
                                      <m:r>
                                        <a:rPr lang="en-US" altLang="en-US" sz="2200" i="1">
                                          <a:latin typeface="Cambria Math" panose="02040503050406030204" pitchFamily="18" charset="0"/>
                                          <a:sym typeface="Symbol" pitchFamily="2" charset="2"/>
                                        </a:rPr>
                                        <m:t>,</m:t>
                                      </m:r>
                                      <m:r>
                                        <a:rPr lang="en-US" altLang="en-US" sz="2200" i="1">
                                          <a:latin typeface="Cambria Math" panose="02040503050406030204" pitchFamily="18" charset="0"/>
                                          <a:sym typeface="Symbol" pitchFamily="2" charset="2"/>
                                        </a:rPr>
                                        <m:t>𝑡</m:t>
                                      </m:r>
                                      <m:r>
                                        <a:rPr lang="en-US" altLang="en-US" sz="2200" i="1">
                                          <a:latin typeface="Cambria Math" panose="02040503050406030204" pitchFamily="18" charset="0"/>
                                          <a:sym typeface="Symbol" pitchFamily="2" charset="2"/>
                                        </a:rPr>
                                        <m:t>+</m:t>
                                      </m:r>
                                      <m:r>
                                        <m:rPr>
                                          <m:sty m:val="p"/>
                                        </m:rPr>
                                        <a:rPr lang="en-US" altLang="en-US" sz="2200" i="1">
                                          <a:latin typeface="Cambria Math" panose="02040503050406030204" pitchFamily="18" charset="0"/>
                                          <a:sym typeface="Symbol" pitchFamily="2" charset="2"/>
                                        </a:rPr>
                                        <m:t>Δ</m:t>
                                      </m:r>
                                      <m:r>
                                        <a:rPr lang="en-US" altLang="en-US" sz="2200" i="1">
                                          <a:latin typeface="Cambria Math" panose="02040503050406030204" pitchFamily="18" charset="0"/>
                                          <a:sym typeface="Symbol" pitchFamily="2" charset="2"/>
                                        </a:rPr>
                                        <m:t>𝑡</m:t>
                                      </m:r>
                                    </m:e>
                                  </m:d>
                                  <m:r>
                                    <a:rPr lang="en-US" altLang="en-US" sz="2200" i="1">
                                      <a:latin typeface="Cambria Math" panose="02040503050406030204" pitchFamily="18" charset="0"/>
                                      <a:sym typeface="Symbol" pitchFamily="2" charset="2"/>
                                    </a:rPr>
                                    <m:t>|</m:t>
                                  </m:r>
                                  <m:r>
                                    <a:rPr lang="en-US" altLang="en-US" sz="2200" i="1">
                                      <a:latin typeface="Cambria Math" panose="02040503050406030204" pitchFamily="18" charset="0"/>
                                      <a:sym typeface="Symbol" pitchFamily="2" charset="2"/>
                                    </a:rPr>
                                    <m:t>𝑋</m:t>
                                  </m:r>
                                  <m:r>
                                    <a:rPr lang="en-US" altLang="en-US" sz="2200" i="1">
                                      <a:latin typeface="Cambria Math" panose="02040503050406030204" pitchFamily="18" charset="0"/>
                                      <a:sym typeface="Symbol" pitchFamily="2" charset="2"/>
                                    </a:rPr>
                                    <m:t>&gt;</m:t>
                                  </m:r>
                                  <m:r>
                                    <a:rPr lang="en-US" altLang="en-US" sz="2200" i="1">
                                      <a:latin typeface="Cambria Math" panose="02040503050406030204" pitchFamily="18" charset="0"/>
                                      <a:sym typeface="Symbol" pitchFamily="2" charset="2"/>
                                    </a:rPr>
                                    <m:t>𝑡</m:t>
                                  </m:r>
                                </m:e>
                              </m:d>
                            </m:e>
                          </m:func>
                          <m:r>
                            <m:rPr>
                              <m:aln/>
                            </m:rPr>
                            <a:rPr lang="en-US" altLang="en-US" sz="2200" i="1">
                              <a:latin typeface="Cambria Math" panose="02040503050406030204" pitchFamily="18" charset="0"/>
                              <a:sym typeface="Symbol" pitchFamily="2" charset="2"/>
                            </a:rPr>
                            <m:t>&amp;</m:t>
                          </m:r>
                          <m:r>
                            <a:rPr lang="en-US" altLang="en-US" sz="2200" i="1">
                              <a:latin typeface="Cambria Math" panose="02040503050406030204" pitchFamily="18" charset="0"/>
                              <a:sym typeface="Symbol" pitchFamily="2" charset="2"/>
                            </a:rPr>
                            <m:t>=</m:t>
                          </m:r>
                          <m:f>
                            <m:fPr>
                              <m:ctrlPr>
                                <a:rPr lang="en-US" altLang="en-US" sz="2200" i="1">
                                  <a:latin typeface="Cambria Math" panose="02040503050406030204" pitchFamily="18" charset="0"/>
                                  <a:sym typeface="Symbol" pitchFamily="2" charset="2"/>
                                </a:rPr>
                              </m:ctrlPr>
                            </m:fPr>
                            <m:num>
                              <m:func>
                                <m:funcPr>
                                  <m:ctrlPr>
                                    <a:rPr lang="en-US" altLang="en-US" sz="2200" i="1">
                                      <a:latin typeface="Cambria Math" panose="02040503050406030204" pitchFamily="18" charset="0"/>
                                      <a:sym typeface="Symbol" pitchFamily="2" charset="2"/>
                                    </a:rPr>
                                  </m:ctrlPr>
                                </m:funcPr>
                                <m:fName>
                                  <m:r>
                                    <m:rPr>
                                      <m:sty m:val="p"/>
                                    </m:rPr>
                                    <a:rPr lang="en-US" altLang="en-US" sz="2200" i="1">
                                      <a:latin typeface="Cambria Math" panose="02040503050406030204" pitchFamily="18" charset="0"/>
                                      <a:sym typeface="Symbol" pitchFamily="2" charset="2"/>
                                    </a:rPr>
                                    <m:t>Pr</m:t>
                                  </m:r>
                                </m:fName>
                                <m:e>
                                  <m:d>
                                    <m:dPr>
                                      <m:begChr m:val="{"/>
                                      <m:endChr m:val="}"/>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𝑋</m:t>
                                      </m:r>
                                      <m:r>
                                        <a:rPr lang="en-US" altLang="en-US" sz="2200" i="1">
                                          <a:latin typeface="Cambria Math" panose="02040503050406030204" pitchFamily="18" charset="0"/>
                                          <a:sym typeface="Symbol" pitchFamily="2" charset="2"/>
                                        </a:rPr>
                                        <m:t>∈</m:t>
                                      </m:r>
                                      <m:d>
                                        <m:dPr>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𝑡</m:t>
                                          </m:r>
                                          <m:r>
                                            <a:rPr lang="en-US" altLang="en-US" sz="2200" i="1">
                                              <a:latin typeface="Cambria Math" panose="02040503050406030204" pitchFamily="18" charset="0"/>
                                              <a:sym typeface="Symbol" pitchFamily="2" charset="2"/>
                                            </a:rPr>
                                            <m:t>,</m:t>
                                          </m:r>
                                          <m:r>
                                            <a:rPr lang="en-US" altLang="en-US" sz="2200" i="1">
                                              <a:latin typeface="Cambria Math" panose="02040503050406030204" pitchFamily="18" charset="0"/>
                                              <a:sym typeface="Symbol" pitchFamily="2" charset="2"/>
                                            </a:rPr>
                                            <m:t>𝑡</m:t>
                                          </m:r>
                                          <m:r>
                                            <a:rPr lang="en-US" altLang="en-US" sz="2200" i="1">
                                              <a:latin typeface="Cambria Math" panose="02040503050406030204" pitchFamily="18" charset="0"/>
                                              <a:sym typeface="Symbol" pitchFamily="2" charset="2"/>
                                            </a:rPr>
                                            <m:t>+</m:t>
                                          </m:r>
                                          <m:r>
                                            <m:rPr>
                                              <m:sty m:val="p"/>
                                            </m:rPr>
                                            <a:rPr lang="en-US" altLang="en-US" sz="2200" i="1">
                                              <a:latin typeface="Cambria Math" panose="02040503050406030204" pitchFamily="18" charset="0"/>
                                              <a:sym typeface="Symbol" pitchFamily="2" charset="2"/>
                                            </a:rPr>
                                            <m:t>Δ</m:t>
                                          </m:r>
                                          <m:r>
                                            <a:rPr lang="en-US" altLang="en-US" sz="2200" i="1">
                                              <a:latin typeface="Cambria Math" panose="02040503050406030204" pitchFamily="18" charset="0"/>
                                              <a:sym typeface="Symbol" pitchFamily="2" charset="2"/>
                                            </a:rPr>
                                            <m:t>𝑡</m:t>
                                          </m:r>
                                        </m:e>
                                      </m:d>
                                      <m:r>
                                        <a:rPr lang="en-US" altLang="en-US" sz="2200" i="1">
                                          <a:latin typeface="Cambria Math" panose="02040503050406030204" pitchFamily="18" charset="0"/>
                                          <a:sym typeface="Symbol" pitchFamily="2" charset="2"/>
                                        </a:rPr>
                                        <m:t>,</m:t>
                                      </m:r>
                                      <m:r>
                                        <a:rPr lang="en-US" altLang="en-US" sz="2200" i="1">
                                          <a:latin typeface="Cambria Math" panose="02040503050406030204" pitchFamily="18" charset="0"/>
                                          <a:sym typeface="Symbol" pitchFamily="2" charset="2"/>
                                        </a:rPr>
                                        <m:t>𝑋</m:t>
                                      </m:r>
                                      <m:r>
                                        <a:rPr lang="en-US" altLang="en-US" sz="2200" i="1">
                                          <a:latin typeface="Cambria Math" panose="02040503050406030204" pitchFamily="18" charset="0"/>
                                          <a:sym typeface="Symbol" pitchFamily="2" charset="2"/>
                                        </a:rPr>
                                        <m:t>&gt;</m:t>
                                      </m:r>
                                      <m:r>
                                        <a:rPr lang="en-US" altLang="en-US" sz="2200" i="1">
                                          <a:latin typeface="Cambria Math" panose="02040503050406030204" pitchFamily="18" charset="0"/>
                                          <a:sym typeface="Symbol" pitchFamily="2" charset="2"/>
                                        </a:rPr>
                                        <m:t>𝑡</m:t>
                                      </m:r>
                                    </m:e>
                                  </m:d>
                                </m:e>
                              </m:func>
                            </m:num>
                            <m:den>
                              <m:func>
                                <m:funcPr>
                                  <m:ctrlPr>
                                    <a:rPr lang="en-US" altLang="en-US" sz="2200" i="1">
                                      <a:latin typeface="Cambria Math" panose="02040503050406030204" pitchFamily="18" charset="0"/>
                                      <a:sym typeface="Symbol" pitchFamily="2" charset="2"/>
                                    </a:rPr>
                                  </m:ctrlPr>
                                </m:funcPr>
                                <m:fName>
                                  <m:r>
                                    <m:rPr>
                                      <m:sty m:val="p"/>
                                    </m:rPr>
                                    <a:rPr lang="en-US" altLang="en-US" sz="2200" i="1">
                                      <a:latin typeface="Cambria Math" panose="02040503050406030204" pitchFamily="18" charset="0"/>
                                      <a:sym typeface="Symbol" pitchFamily="2" charset="2"/>
                                    </a:rPr>
                                    <m:t>Pr</m:t>
                                  </m:r>
                                </m:fName>
                                <m:e>
                                  <m:d>
                                    <m:dPr>
                                      <m:begChr m:val="{"/>
                                      <m:endChr m:val="}"/>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𝑋</m:t>
                                      </m:r>
                                      <m:r>
                                        <a:rPr lang="en-US" altLang="en-US" sz="2200" i="1">
                                          <a:latin typeface="Cambria Math" panose="02040503050406030204" pitchFamily="18" charset="0"/>
                                          <a:sym typeface="Symbol" pitchFamily="2" charset="2"/>
                                        </a:rPr>
                                        <m:t>&gt;</m:t>
                                      </m:r>
                                      <m:r>
                                        <a:rPr lang="en-US" altLang="en-US" sz="2200" i="1">
                                          <a:latin typeface="Cambria Math" panose="02040503050406030204" pitchFamily="18" charset="0"/>
                                          <a:sym typeface="Symbol" pitchFamily="2" charset="2"/>
                                        </a:rPr>
                                        <m:t>𝑡</m:t>
                                      </m:r>
                                    </m:e>
                                  </m:d>
                                </m:e>
                              </m:func>
                            </m:den>
                          </m:f>
                        </m:e>
                        <m:e>
                          <m:r>
                            <a:rPr lang="en-US" altLang="en-US" sz="2200" i="1">
                              <a:latin typeface="Cambria Math" panose="02040503050406030204" pitchFamily="18" charset="0"/>
                              <a:sym typeface="Symbol" pitchFamily="2" charset="2"/>
                            </a:rPr>
                            <m:t> </m:t>
                          </m:r>
                          <m:r>
                            <m:rPr>
                              <m:aln/>
                            </m:rPr>
                            <a:rPr lang="en-US" altLang="en-US" sz="2200" i="1">
                              <a:latin typeface="Cambria Math" panose="02040503050406030204" pitchFamily="18" charset="0"/>
                              <a:sym typeface="Symbol" pitchFamily="2" charset="2"/>
                            </a:rPr>
                            <m:t>&amp;</m:t>
                          </m:r>
                          <m:r>
                            <a:rPr lang="en-US" altLang="en-US" sz="2200" i="1">
                              <a:latin typeface="Cambria Math" panose="02040503050406030204" pitchFamily="18" charset="0"/>
                              <a:sym typeface="Symbol" pitchFamily="2" charset="2"/>
                            </a:rPr>
                            <m:t>=</m:t>
                          </m:r>
                          <m:f>
                            <m:fPr>
                              <m:ctrlPr>
                                <a:rPr lang="en-US" altLang="en-US" sz="2200" i="1">
                                  <a:latin typeface="Cambria Math" panose="02040503050406030204" pitchFamily="18" charset="0"/>
                                  <a:sym typeface="Symbol" pitchFamily="2" charset="2"/>
                                </a:rPr>
                              </m:ctrlPr>
                            </m:fPr>
                            <m:num>
                              <m:func>
                                <m:funcPr>
                                  <m:ctrlPr>
                                    <a:rPr lang="en-US" altLang="en-US" sz="2200" i="1">
                                      <a:latin typeface="Cambria Math" panose="02040503050406030204" pitchFamily="18" charset="0"/>
                                      <a:sym typeface="Symbol" pitchFamily="2" charset="2"/>
                                    </a:rPr>
                                  </m:ctrlPr>
                                </m:funcPr>
                                <m:fName>
                                  <m:r>
                                    <m:rPr>
                                      <m:sty m:val="p"/>
                                    </m:rPr>
                                    <a:rPr lang="en-US" altLang="en-US" sz="2200" i="1">
                                      <a:latin typeface="Cambria Math" panose="02040503050406030204" pitchFamily="18" charset="0"/>
                                      <a:sym typeface="Symbol" pitchFamily="2" charset="2"/>
                                    </a:rPr>
                                    <m:t>Pr</m:t>
                                  </m:r>
                                </m:fName>
                                <m:e>
                                  <m:d>
                                    <m:dPr>
                                      <m:begChr m:val="{"/>
                                      <m:endChr m:val="}"/>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𝑋</m:t>
                                      </m:r>
                                      <m:r>
                                        <a:rPr lang="en-US" altLang="en-US" sz="2200" i="1">
                                          <a:latin typeface="Cambria Math" panose="02040503050406030204" pitchFamily="18" charset="0"/>
                                          <a:sym typeface="Symbol" pitchFamily="2" charset="2"/>
                                        </a:rPr>
                                        <m:t>∈</m:t>
                                      </m:r>
                                      <m:d>
                                        <m:dPr>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𝑡</m:t>
                                          </m:r>
                                          <m:r>
                                            <a:rPr lang="en-US" altLang="en-US" sz="2200" i="1">
                                              <a:latin typeface="Cambria Math" panose="02040503050406030204" pitchFamily="18" charset="0"/>
                                              <a:sym typeface="Symbol" pitchFamily="2" charset="2"/>
                                            </a:rPr>
                                            <m:t>,</m:t>
                                          </m:r>
                                          <m:r>
                                            <a:rPr lang="en-US" altLang="en-US" sz="2200" i="1">
                                              <a:latin typeface="Cambria Math" panose="02040503050406030204" pitchFamily="18" charset="0"/>
                                              <a:sym typeface="Symbol" pitchFamily="2" charset="2"/>
                                            </a:rPr>
                                            <m:t>𝑡</m:t>
                                          </m:r>
                                          <m:r>
                                            <a:rPr lang="en-US" altLang="en-US" sz="2200" i="1">
                                              <a:latin typeface="Cambria Math" panose="02040503050406030204" pitchFamily="18" charset="0"/>
                                              <a:sym typeface="Symbol" pitchFamily="2" charset="2"/>
                                            </a:rPr>
                                            <m:t>+</m:t>
                                          </m:r>
                                          <m:r>
                                            <m:rPr>
                                              <m:sty m:val="p"/>
                                            </m:rPr>
                                            <a:rPr lang="en-US" altLang="en-US" sz="2200" i="1">
                                              <a:latin typeface="Cambria Math" panose="02040503050406030204" pitchFamily="18" charset="0"/>
                                              <a:sym typeface="Symbol" pitchFamily="2" charset="2"/>
                                            </a:rPr>
                                            <m:t>Δ</m:t>
                                          </m:r>
                                          <m:r>
                                            <a:rPr lang="en-US" altLang="en-US" sz="2200" i="1">
                                              <a:latin typeface="Cambria Math" panose="02040503050406030204" pitchFamily="18" charset="0"/>
                                              <a:sym typeface="Symbol" pitchFamily="2" charset="2"/>
                                            </a:rPr>
                                            <m:t>𝑡</m:t>
                                          </m:r>
                                        </m:e>
                                      </m:d>
                                    </m:e>
                                  </m:d>
                                </m:e>
                              </m:func>
                            </m:num>
                            <m:den>
                              <m:r>
                                <a:rPr lang="en-US" altLang="en-US" sz="2200" i="1">
                                  <a:latin typeface="Cambria Math" panose="02040503050406030204" pitchFamily="18" charset="0"/>
                                  <a:sym typeface="Symbol" pitchFamily="2" charset="2"/>
                                </a:rPr>
                                <m:t>1−</m:t>
                              </m:r>
                              <m:sSub>
                                <m:sSubPr>
                                  <m:ctrlPr>
                                    <a:rPr lang="en-US" altLang="en-US" sz="2200" i="1">
                                      <a:latin typeface="Cambria Math" panose="02040503050406030204" pitchFamily="18" charset="0"/>
                                      <a:sym typeface="Symbol" pitchFamily="2" charset="2"/>
                                    </a:rPr>
                                  </m:ctrlPr>
                                </m:sSubPr>
                                <m:e>
                                  <m:r>
                                    <a:rPr lang="en-US" altLang="en-US" sz="2200" i="1">
                                      <a:latin typeface="Cambria Math" panose="02040503050406030204" pitchFamily="18" charset="0"/>
                                      <a:sym typeface="Symbol" pitchFamily="2" charset="2"/>
                                    </a:rPr>
                                    <m:t>𝐹</m:t>
                                  </m:r>
                                </m:e>
                                <m:sub>
                                  <m:r>
                                    <a:rPr lang="en-US" altLang="en-US" sz="2200" i="1">
                                      <a:latin typeface="Cambria Math" panose="02040503050406030204" pitchFamily="18" charset="0"/>
                                      <a:sym typeface="Symbol" pitchFamily="2" charset="2"/>
                                    </a:rPr>
                                    <m:t>𝑋</m:t>
                                  </m:r>
                                </m:sub>
                              </m:sSub>
                              <m:d>
                                <m:dPr>
                                  <m:ctrlPr>
                                    <a:rPr lang="en-US" altLang="en-US" sz="2200" i="1">
                                      <a:latin typeface="Cambria Math" panose="02040503050406030204" pitchFamily="18" charset="0"/>
                                      <a:sym typeface="Symbol" pitchFamily="2" charset="2"/>
                                    </a:rPr>
                                  </m:ctrlPr>
                                </m:dPr>
                                <m:e>
                                  <m:r>
                                    <a:rPr lang="en-US" altLang="en-US" sz="2200" i="1">
                                      <a:latin typeface="Cambria Math" panose="02040503050406030204" pitchFamily="18" charset="0"/>
                                      <a:sym typeface="Symbol" pitchFamily="2" charset="2"/>
                                    </a:rPr>
                                    <m:t>𝑡</m:t>
                                  </m:r>
                                </m:e>
                              </m:d>
                            </m:den>
                          </m:f>
                        </m:e>
                      </m:eqArr>
                    </m:oMath>
                  </m:oMathPara>
                </a14:m>
                <a:endParaRPr lang="en-US" altLang="en-US" sz="2200" dirty="0">
                  <a:ea typeface="ＭＳ Ｐゴシック" panose="020B0600070205080204" pitchFamily="34" charset="-128"/>
                  <a:sym typeface="Symbol" pitchFamily="2" charset="2"/>
                </a:endParaRPr>
              </a:p>
              <a:p>
                <a:r>
                  <a:rPr lang="en-US" altLang="en-US" sz="2200" dirty="0">
                    <a:ea typeface="ＭＳ Ｐゴシック" panose="020B0600070205080204" pitchFamily="34" charset="-128"/>
                    <a:sym typeface="Symbol" pitchFamily="2" charset="2"/>
                  </a:rPr>
                  <a:t>Thinking in terms of rate</a:t>
                </a:r>
              </a:p>
              <a:p>
                <a:pPr/>
                <a14:m>
                  <m:oMathPara xmlns:m="http://schemas.openxmlformats.org/officeDocument/2006/math">
                    <m:oMath>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𝑥</m:t>
                          </m:r>
                        </m:sub>
                      </m:sSub>
                      <m:d>
                        <m:dPr>
                          <m:ctrlPr>
                            <a:rPr lang="en-US" i="1">
                              <a:latin typeface="Cambria Math" panose="02040503050406030204" pitchFamily="18" charset="0"/>
                            </a:rPr>
                          </m:ctrlPr>
                        </m:dPr>
                        <m:e>
                          <m:r>
                            <a:rPr lang="en-US" i="1">
                              <a:latin typeface="Cambria Math" panose="02040503050406030204" pitchFamily="18" charset="0"/>
                            </a:rPr>
                            <m:t>𝑡</m:t>
                          </m:r>
                        </m:e>
                      </m:d>
                      <m:r>
                        <a:rPr lang="en-US" i="0">
                          <a:latin typeface="Cambria Math" panose="02040503050406030204" pitchFamily="18" charset="0"/>
                        </a:rPr>
                        <m:t>=</m:t>
                      </m:r>
                      <m:func>
                        <m:funcPr>
                          <m:ctrlPr>
                            <a:rPr lang="en-US" i="1">
                              <a:latin typeface="Cambria Math" panose="02040503050406030204" pitchFamily="18" charset="0"/>
                            </a:rPr>
                          </m:ctrlPr>
                        </m:funcPr>
                        <m:fName>
                          <m:limLow>
                            <m:limLowPr>
                              <m:ctrlPr>
                                <a:rPr lang="en-US" i="0">
                                  <a:latin typeface="Cambria Math" panose="02040503050406030204" pitchFamily="18" charset="0"/>
                                </a:rPr>
                              </m:ctrlPr>
                            </m:limLowPr>
                            <m:e>
                              <m:r>
                                <m:rPr>
                                  <m:sty m:val="p"/>
                                </m:rPr>
                                <a:rPr lang="en-US" i="0">
                                  <a:latin typeface="Cambria Math" panose="02040503050406030204" pitchFamily="18" charset="0"/>
                                </a:rPr>
                                <m:t>lim</m:t>
                              </m:r>
                            </m:e>
                            <m:lim>
                              <m:r>
                                <m:rPr>
                                  <m:sty m:val="p"/>
                                </m:rPr>
                                <a:rPr lang="en-US" i="0">
                                  <a:latin typeface="Cambria Math" panose="02040503050406030204" pitchFamily="18" charset="0"/>
                                </a:rPr>
                                <m:t>Δ</m:t>
                              </m:r>
                              <m:r>
                                <a:rPr lang="en-US" i="1">
                                  <a:latin typeface="Cambria Math" panose="02040503050406030204" pitchFamily="18" charset="0"/>
                                </a:rPr>
                                <m:t>𝑡</m:t>
                              </m:r>
                              <m:r>
                                <a:rPr lang="en-US" i="0">
                                  <a:latin typeface="Cambria Math" panose="02040503050406030204" pitchFamily="18" charset="0"/>
                                </a:rPr>
                                <m:t>→0</m:t>
                              </m:r>
                            </m:lim>
                          </m:limLow>
                        </m:fName>
                        <m:e>
                          <m:f>
                            <m:fPr>
                              <m:ctrlPr>
                                <a:rPr lang="en-US" i="1">
                                  <a:latin typeface="Cambria Math" panose="02040503050406030204" pitchFamily="18" charset="0"/>
                                </a:rPr>
                              </m:ctrlPr>
                            </m:fPr>
                            <m:num>
                              <m:f>
                                <m:fPr>
                                  <m:ctrlPr>
                                    <a:rPr lang="en-US" i="1">
                                      <a:latin typeface="Cambria Math" panose="02040503050406030204" pitchFamily="18" charset="0"/>
                                    </a:rPr>
                                  </m:ctrlPr>
                                </m:fPr>
                                <m:num>
                                  <m:func>
                                    <m:funcPr>
                                      <m:ctrlPr>
                                        <a:rPr lang="en-US" i="0">
                                          <a:latin typeface="Cambria Math" panose="02040503050406030204" pitchFamily="18" charset="0"/>
                                        </a:rPr>
                                      </m:ctrlPr>
                                    </m:funcPr>
                                    <m:fName>
                                      <m:r>
                                        <m:rPr>
                                          <m:sty m:val="p"/>
                                        </m:rPr>
                                        <a:rPr lang="en-US" i="0">
                                          <a:latin typeface="Cambria Math" panose="02040503050406030204" pitchFamily="18" charset="0"/>
                                        </a:rPr>
                                        <m:t>Pr</m:t>
                                      </m:r>
                                    </m:fName>
                                    <m:e>
                                      <m:d>
                                        <m:dPr>
                                          <m:begChr m:val="{"/>
                                          <m:endChr m:val="}"/>
                                          <m:ctrlPr>
                                            <a:rPr lang="en-US" i="1">
                                              <a:latin typeface="Cambria Math" panose="02040503050406030204" pitchFamily="18" charset="0"/>
                                            </a:rPr>
                                          </m:ctrlPr>
                                        </m:dPr>
                                        <m:e>
                                          <m:r>
                                            <a:rPr lang="en-US" i="1">
                                              <a:latin typeface="Cambria Math" panose="02040503050406030204" pitchFamily="18" charset="0"/>
                                            </a:rPr>
                                            <m:t>𝑋</m:t>
                                          </m:r>
                                          <m:r>
                                            <a:rPr lang="en-US" i="0">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𝑡</m:t>
                                              </m:r>
                                              <m:r>
                                                <a:rPr lang="en-US" i="0">
                                                  <a:latin typeface="Cambria Math" panose="02040503050406030204" pitchFamily="18" charset="0"/>
                                                </a:rPr>
                                                <m:t>,</m:t>
                                              </m:r>
                                              <m:r>
                                                <a:rPr lang="en-US" i="1">
                                                  <a:latin typeface="Cambria Math" panose="02040503050406030204" pitchFamily="18" charset="0"/>
                                                </a:rPr>
                                                <m:t>𝑡</m:t>
                                              </m:r>
                                              <m:r>
                                                <a:rPr lang="en-US" i="0">
                                                  <a:latin typeface="Cambria Math" panose="02040503050406030204" pitchFamily="18" charset="0"/>
                                                </a:rPr>
                                                <m:t>+</m:t>
                                              </m:r>
                                              <m:r>
                                                <m:rPr>
                                                  <m:sty m:val="p"/>
                                                </m:rPr>
                                                <a:rPr lang="en-US" i="0">
                                                  <a:latin typeface="Cambria Math" panose="02040503050406030204" pitchFamily="18" charset="0"/>
                                                </a:rPr>
                                                <m:t>Δ</m:t>
                                              </m:r>
                                              <m:r>
                                                <a:rPr lang="en-US" i="1">
                                                  <a:latin typeface="Cambria Math" panose="02040503050406030204" pitchFamily="18" charset="0"/>
                                                </a:rPr>
                                                <m:t>𝑡</m:t>
                                              </m:r>
                                            </m:e>
                                          </m:d>
                                        </m:e>
                                      </m:d>
                                    </m:e>
                                  </m:func>
                                </m:num>
                                <m:den>
                                  <m:r>
                                    <m:rPr>
                                      <m:sty m:val="p"/>
                                    </m:rPr>
                                    <a:rPr lang="en-US" i="0">
                                      <a:latin typeface="Cambria Math" panose="02040503050406030204" pitchFamily="18" charset="0"/>
                                    </a:rPr>
                                    <m:t>Δ</m:t>
                                  </m:r>
                                  <m:r>
                                    <a:rPr lang="en-US" i="1">
                                      <a:latin typeface="Cambria Math" panose="02040503050406030204" pitchFamily="18" charset="0"/>
                                    </a:rPr>
                                    <m:t>𝑡</m:t>
                                  </m:r>
                                </m:den>
                              </m:f>
                            </m:num>
                            <m:den>
                              <m:r>
                                <a:rPr lang="en-US" i="0">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𝑡</m:t>
                                  </m:r>
                                </m:e>
                              </m:d>
                            </m:den>
                          </m:f>
                        </m:e>
                      </m:func>
                      <m:r>
                        <a:rPr lang="en-US" i="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𝑡</m:t>
                              </m:r>
                            </m:e>
                          </m:d>
                        </m:num>
                        <m:den>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𝐹</m:t>
                                  </m:r>
                                </m:e>
                              </m:acc>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𝑡</m:t>
                              </m:r>
                            </m:e>
                          </m:d>
                        </m:den>
                      </m:f>
                    </m:oMath>
                  </m:oMathPara>
                </a14:m>
                <a:endParaRPr lang="en-US" altLang="en-US" sz="2200" i="1" dirty="0">
                  <a:ea typeface="ＭＳ Ｐゴシック" panose="020B0600070205080204" pitchFamily="34" charset="-128"/>
                  <a:sym typeface="Symbol" pitchFamily="2" charset="2"/>
                </a:endParaRPr>
              </a:p>
              <a:p>
                <a:r>
                  <a:rPr lang="en-US" altLang="en-US" sz="2200" i="1" dirty="0" err="1">
                    <a:ea typeface="ＭＳ Ｐゴシック" panose="020B0600070205080204" pitchFamily="34" charset="-128"/>
                    <a:sym typeface="Symbol" pitchFamily="2" charset="2"/>
                  </a:rPr>
                  <a:t>r</a:t>
                </a:r>
                <a:r>
                  <a:rPr lang="en-US" altLang="en-US" sz="2200" i="1" baseline="-25000" dirty="0" err="1">
                    <a:ea typeface="ＭＳ Ｐゴシック" panose="020B0600070205080204" pitchFamily="34" charset="-128"/>
                    <a:sym typeface="Symbol" pitchFamily="2" charset="2"/>
                  </a:rPr>
                  <a:t>X</a:t>
                </a:r>
                <a:r>
                  <a:rPr lang="en-US" altLang="en-US" sz="2200" dirty="0">
                    <a:ea typeface="ＭＳ Ｐゴシック" panose="020B0600070205080204" pitchFamily="34" charset="-128"/>
                    <a:sym typeface="Symbol" pitchFamily="2" charset="2"/>
                  </a:rPr>
                  <a:t>(</a:t>
                </a:r>
                <a:r>
                  <a:rPr lang="en-US" altLang="en-US" sz="2200" i="1" dirty="0">
                    <a:ea typeface="ＭＳ Ｐゴシック" panose="020B0600070205080204" pitchFamily="34" charset="-128"/>
                    <a:sym typeface="Symbol" pitchFamily="2" charset="2"/>
                  </a:rPr>
                  <a:t>t</a:t>
                </a:r>
                <a:r>
                  <a:rPr lang="en-US" altLang="en-US" sz="2200" dirty="0">
                    <a:ea typeface="ＭＳ Ｐゴシック" panose="020B0600070205080204" pitchFamily="34" charset="-128"/>
                    <a:sym typeface="Symbol" pitchFamily="2" charset="2"/>
                  </a:rPr>
                  <a:t>) is called the </a:t>
                </a:r>
                <a:r>
                  <a:rPr lang="en-US" altLang="en-US" sz="2200" i="1" dirty="0">
                    <a:solidFill>
                      <a:srgbClr val="CC0066"/>
                    </a:solidFill>
                    <a:ea typeface="ＭＳ Ｐゴシック" panose="020B0600070205080204" pitchFamily="34" charset="-128"/>
                    <a:sym typeface="Symbol" pitchFamily="2" charset="2"/>
                  </a:rPr>
                  <a:t>failure rate</a:t>
                </a:r>
                <a:r>
                  <a:rPr lang="en-US" altLang="en-US" sz="2200" dirty="0">
                    <a:ea typeface="ＭＳ Ｐゴシック" panose="020B0600070205080204" pitchFamily="34" charset="-128"/>
                    <a:sym typeface="Symbol" pitchFamily="2" charset="2"/>
                  </a:rPr>
                  <a:t> or </a:t>
                </a:r>
                <a:r>
                  <a:rPr lang="en-US" altLang="en-US" sz="2200" i="1" dirty="0">
                    <a:solidFill>
                      <a:srgbClr val="CC0066"/>
                    </a:solidFill>
                    <a:ea typeface="ＭＳ Ｐゴシック" panose="020B0600070205080204" pitchFamily="34" charset="-128"/>
                    <a:sym typeface="Symbol" pitchFamily="2" charset="2"/>
                  </a:rPr>
                  <a:t>hazard rate</a:t>
                </a:r>
                <a:r>
                  <a:rPr lang="en-US" altLang="en-US" sz="2200" dirty="0">
                    <a:ea typeface="ＭＳ Ｐゴシック" panose="020B0600070205080204" pitchFamily="34" charset="-128"/>
                    <a:sym typeface="Symbol" pitchFamily="2" charset="2"/>
                  </a:rPr>
                  <a:t>.</a:t>
                </a:r>
              </a:p>
              <a:p>
                <a:pPr>
                  <a:spcAft>
                    <a:spcPct val="50000"/>
                  </a:spcAft>
                </a:pPr>
                <a:endParaRPr lang="en-US" altLang="en-US" sz="2400" dirty="0">
                  <a:ea typeface="ＭＳ Ｐゴシック" panose="020B0600070205080204" pitchFamily="34" charset="-128"/>
                  <a:sym typeface="Symbol" pitchFamily="2" charset="2"/>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sz="2400" dirty="0"/>
              </a:p>
              <a:p>
                <a:endParaRPr lang="en-US" sz="2400" dirty="0"/>
              </a:p>
              <a:p>
                <a:endParaRPr lang="en-US" sz="2400" dirty="0"/>
              </a:p>
              <a:p>
                <a:endParaRPr lang="en-US" sz="2400" dirty="0"/>
              </a:p>
            </p:txBody>
          </p:sp>
        </mc:Choice>
        <mc:Fallback>
          <p:sp>
            <p:nvSpPr>
              <p:cNvPr id="77" name="Text Placeholder 2">
                <a:extLst>
                  <a:ext uri="{FF2B5EF4-FFF2-40B4-BE49-F238E27FC236}">
                    <a16:creationId xmlns:a16="http://schemas.microsoft.com/office/drawing/2014/main" id="{0DABBFBE-A223-7F87-D2E4-E66495A96C10}"/>
                  </a:ext>
                </a:extLst>
              </p:cNvPr>
              <p:cNvSpPr>
                <a:spLocks noGrp="1" noRot="1" noChangeAspect="1" noMove="1" noResize="1" noEditPoints="1" noAdjustHandles="1" noChangeArrowheads="1" noChangeShapeType="1" noTextEdit="1"/>
              </p:cNvSpPr>
              <p:nvPr>
                <p:ph type="body" sz="quarter" idx="20"/>
              </p:nvPr>
            </p:nvSpPr>
            <p:spPr>
              <a:xfrm>
                <a:off x="465904" y="1337421"/>
                <a:ext cx="10887896" cy="4779599"/>
              </a:xfrm>
              <a:blipFill>
                <a:blip r:embed="rId2"/>
                <a:stretch>
                  <a:fillRect l="-582" t="-2122" b="-1326"/>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FA678033-2739-0253-2664-1818DDB26F46}"/>
              </a:ext>
            </a:extLst>
          </p:cNvPr>
          <p:cNvSpPr>
            <a:spLocks noGrp="1"/>
          </p:cNvSpPr>
          <p:nvPr>
            <p:ph type="sldNum" sz="quarter" idx="17"/>
          </p:nvPr>
        </p:nvSpPr>
        <p:spPr/>
        <p:txBody>
          <a:bodyPr/>
          <a:lstStyle/>
          <a:p>
            <a:fld id="{86134D44-37F0-44A1-8A08-E9432A030C07}" type="slidenum">
              <a:rPr lang="en-US" smtClean="0"/>
              <a:pPr/>
              <a:t>4</a:t>
            </a:fld>
            <a:endParaRPr lang="en-US" dirty="0"/>
          </a:p>
        </p:txBody>
      </p:sp>
      <p:sp>
        <p:nvSpPr>
          <p:cNvPr id="26" name="Text Placeholder 2">
            <a:extLst>
              <a:ext uri="{FF2B5EF4-FFF2-40B4-BE49-F238E27FC236}">
                <a16:creationId xmlns:a16="http://schemas.microsoft.com/office/drawing/2014/main" id="{2A359369-2911-D4DA-1E79-7F4189A9F7A4}"/>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661537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9D592-CA6C-F199-D91D-12EC12ED3E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4D8EF-45A1-D743-06DD-15AEE27A2BB0}"/>
              </a:ext>
            </a:extLst>
          </p:cNvPr>
          <p:cNvSpPr>
            <a:spLocks noGrp="1"/>
          </p:cNvSpPr>
          <p:nvPr>
            <p:ph type="title"/>
          </p:nvPr>
        </p:nvSpPr>
        <p:spPr/>
        <p:txBody>
          <a:bodyPr/>
          <a:lstStyle/>
          <a:p>
            <a:r>
              <a:rPr lang="en-US"/>
              <a:t>Typical Failure Rate</a:t>
            </a:r>
          </a:p>
        </p:txBody>
      </p:sp>
      <p:sp>
        <p:nvSpPr>
          <p:cNvPr id="5" name="Slide Number Placeholder 4">
            <a:extLst>
              <a:ext uri="{FF2B5EF4-FFF2-40B4-BE49-F238E27FC236}">
                <a16:creationId xmlns:a16="http://schemas.microsoft.com/office/drawing/2014/main" id="{D111ECB9-D19C-7DE8-1A61-CA1196AFD645}"/>
              </a:ext>
            </a:extLst>
          </p:cNvPr>
          <p:cNvSpPr>
            <a:spLocks noGrp="1"/>
          </p:cNvSpPr>
          <p:nvPr>
            <p:ph type="sldNum" sz="quarter" idx="17"/>
          </p:nvPr>
        </p:nvSpPr>
        <p:spPr/>
        <p:txBody>
          <a:bodyPr/>
          <a:lstStyle/>
          <a:p>
            <a:fld id="{86134D44-37F0-44A1-8A08-E9432A030C07}" type="slidenum">
              <a:rPr lang="en-US" smtClean="0"/>
              <a:pPr/>
              <a:t>5</a:t>
            </a:fld>
            <a:endParaRPr lang="en-US" dirty="0"/>
          </a:p>
        </p:txBody>
      </p:sp>
      <p:sp>
        <p:nvSpPr>
          <p:cNvPr id="26" name="Text Placeholder 2">
            <a:extLst>
              <a:ext uri="{FF2B5EF4-FFF2-40B4-BE49-F238E27FC236}">
                <a16:creationId xmlns:a16="http://schemas.microsoft.com/office/drawing/2014/main" id="{D29D8F99-60CE-C7E2-E64E-00C0C283AF81}"/>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15" name="Group 14" descr="image where failure rate starts high, drops low, and then rises again.  ">
            <a:extLst>
              <a:ext uri="{FF2B5EF4-FFF2-40B4-BE49-F238E27FC236}">
                <a16:creationId xmlns:a16="http://schemas.microsoft.com/office/drawing/2014/main" id="{DD2DD73D-FC48-A622-D424-8C54C6F341A3}"/>
              </a:ext>
            </a:extLst>
          </p:cNvPr>
          <p:cNvGrpSpPr/>
          <p:nvPr/>
        </p:nvGrpSpPr>
        <p:grpSpPr>
          <a:xfrm>
            <a:off x="2154786" y="1236407"/>
            <a:ext cx="7150100" cy="4568825"/>
            <a:chOff x="557213" y="1577975"/>
            <a:chExt cx="7150100" cy="4568825"/>
          </a:xfrm>
        </p:grpSpPr>
        <p:grpSp>
          <p:nvGrpSpPr>
            <p:cNvPr id="6" name="Group 3">
              <a:extLst>
                <a:ext uri="{FF2B5EF4-FFF2-40B4-BE49-F238E27FC236}">
                  <a16:creationId xmlns:a16="http://schemas.microsoft.com/office/drawing/2014/main" id="{3B6D96A6-5395-4FBF-120E-F8C162999985}"/>
                </a:ext>
              </a:extLst>
            </p:cNvPr>
            <p:cNvGrpSpPr>
              <a:grpSpLocks/>
            </p:cNvGrpSpPr>
            <p:nvPr/>
          </p:nvGrpSpPr>
          <p:grpSpPr bwMode="auto">
            <a:xfrm>
              <a:off x="1435100" y="1731963"/>
              <a:ext cx="6272213" cy="3995737"/>
              <a:chOff x="1184" y="1091"/>
              <a:chExt cx="3951" cy="2517"/>
            </a:xfrm>
          </p:grpSpPr>
          <p:sp>
            <p:nvSpPr>
              <p:cNvPr id="7" name="Line 4">
                <a:extLst>
                  <a:ext uri="{FF2B5EF4-FFF2-40B4-BE49-F238E27FC236}">
                    <a16:creationId xmlns:a16="http://schemas.microsoft.com/office/drawing/2014/main" id="{40F5D6B7-E7B0-9A9F-1E0B-AC77A1ED7FE3}"/>
                  </a:ext>
                </a:extLst>
              </p:cNvPr>
              <p:cNvSpPr>
                <a:spLocks noChangeShapeType="1"/>
              </p:cNvSpPr>
              <p:nvPr/>
            </p:nvSpPr>
            <p:spPr bwMode="auto">
              <a:xfrm>
                <a:off x="1184" y="3608"/>
                <a:ext cx="39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spAutoFit/>
              </a:bodyPr>
              <a:lstStyle/>
              <a:p>
                <a:endParaRPr lang="en-US"/>
              </a:p>
            </p:txBody>
          </p:sp>
          <p:sp>
            <p:nvSpPr>
              <p:cNvPr id="8" name="Line 5">
                <a:extLst>
                  <a:ext uri="{FF2B5EF4-FFF2-40B4-BE49-F238E27FC236}">
                    <a16:creationId xmlns:a16="http://schemas.microsoft.com/office/drawing/2014/main" id="{8E0DF7FB-AD04-3F96-205F-645E598520AD}"/>
                  </a:ext>
                </a:extLst>
              </p:cNvPr>
              <p:cNvSpPr>
                <a:spLocks noChangeShapeType="1"/>
              </p:cNvSpPr>
              <p:nvPr/>
            </p:nvSpPr>
            <p:spPr bwMode="auto">
              <a:xfrm flipV="1">
                <a:off x="1184" y="1091"/>
                <a:ext cx="0" cy="251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sp>
            <p:nvSpPr>
              <p:cNvPr id="9" name="Line 6">
                <a:extLst>
                  <a:ext uri="{FF2B5EF4-FFF2-40B4-BE49-F238E27FC236}">
                    <a16:creationId xmlns:a16="http://schemas.microsoft.com/office/drawing/2014/main" id="{1498EEC3-8F6B-2B76-6978-4DED2B58DC59}"/>
                  </a:ext>
                </a:extLst>
              </p:cNvPr>
              <p:cNvSpPr>
                <a:spLocks noChangeShapeType="1"/>
              </p:cNvSpPr>
              <p:nvPr/>
            </p:nvSpPr>
            <p:spPr bwMode="auto">
              <a:xfrm flipV="1">
                <a:off x="2359" y="1091"/>
                <a:ext cx="0" cy="251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sp>
            <p:nvSpPr>
              <p:cNvPr id="10" name="Line 7">
                <a:extLst>
                  <a:ext uri="{FF2B5EF4-FFF2-40B4-BE49-F238E27FC236}">
                    <a16:creationId xmlns:a16="http://schemas.microsoft.com/office/drawing/2014/main" id="{7935A598-82AA-EB1E-A4E6-618ACEB13A7B}"/>
                  </a:ext>
                </a:extLst>
              </p:cNvPr>
              <p:cNvSpPr>
                <a:spLocks noChangeShapeType="1"/>
              </p:cNvSpPr>
              <p:nvPr/>
            </p:nvSpPr>
            <p:spPr bwMode="auto">
              <a:xfrm flipV="1">
                <a:off x="3942" y="1091"/>
                <a:ext cx="0" cy="251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grpSp>
        <p:sp>
          <p:nvSpPr>
            <p:cNvPr id="11" name="Text Box 9">
              <a:extLst>
                <a:ext uri="{FF2B5EF4-FFF2-40B4-BE49-F238E27FC236}">
                  <a16:creationId xmlns:a16="http://schemas.microsoft.com/office/drawing/2014/main" id="{8BD238DF-E2E6-43EE-1BC3-92B7DD6BE416}"/>
                </a:ext>
              </a:extLst>
            </p:cNvPr>
            <p:cNvSpPr txBox="1">
              <a:spLocks noChangeArrowheads="1"/>
            </p:cNvSpPr>
            <p:nvPr/>
          </p:nvSpPr>
          <p:spPr bwMode="auto">
            <a:xfrm>
              <a:off x="557213" y="3359150"/>
              <a:ext cx="6238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i="1"/>
                <a:t>r</a:t>
              </a:r>
              <a:r>
                <a:rPr lang="en-US" altLang="en-US" i="1" baseline="-25000"/>
                <a:t>X</a:t>
              </a:r>
              <a:r>
                <a:rPr lang="en-US" altLang="en-US"/>
                <a:t>(</a:t>
              </a:r>
              <a:r>
                <a:rPr lang="en-US" altLang="en-US" i="1"/>
                <a:t>t</a:t>
              </a:r>
              <a:r>
                <a:rPr lang="en-US" altLang="en-US"/>
                <a:t>)</a:t>
              </a:r>
            </a:p>
          </p:txBody>
        </p:sp>
        <p:sp>
          <p:nvSpPr>
            <p:cNvPr id="12" name="Text Box 10">
              <a:extLst>
                <a:ext uri="{FF2B5EF4-FFF2-40B4-BE49-F238E27FC236}">
                  <a16:creationId xmlns:a16="http://schemas.microsoft.com/office/drawing/2014/main" id="{EA9C848B-10EB-FC3E-6A02-8B27717018BE}"/>
                </a:ext>
              </a:extLst>
            </p:cNvPr>
            <p:cNvSpPr txBox="1">
              <a:spLocks noChangeArrowheads="1"/>
            </p:cNvSpPr>
            <p:nvPr/>
          </p:nvSpPr>
          <p:spPr bwMode="auto">
            <a:xfrm>
              <a:off x="4195763" y="5746750"/>
              <a:ext cx="7731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time t</a:t>
              </a:r>
            </a:p>
          </p:txBody>
        </p:sp>
        <p:sp>
          <p:nvSpPr>
            <p:cNvPr id="13" name="Freeform 11">
              <a:extLst>
                <a:ext uri="{FF2B5EF4-FFF2-40B4-BE49-F238E27FC236}">
                  <a16:creationId xmlns:a16="http://schemas.microsoft.com/office/drawing/2014/main" id="{D8413562-E5B8-F9B9-ACC2-EBE8E350D694}"/>
                </a:ext>
              </a:extLst>
            </p:cNvPr>
            <p:cNvSpPr>
              <a:spLocks/>
            </p:cNvSpPr>
            <p:nvPr/>
          </p:nvSpPr>
          <p:spPr bwMode="auto">
            <a:xfrm>
              <a:off x="1435100" y="2276475"/>
              <a:ext cx="6024563" cy="2500313"/>
            </a:xfrm>
            <a:custGeom>
              <a:avLst/>
              <a:gdLst>
                <a:gd name="T0" fmla="*/ 0 w 3795"/>
                <a:gd name="T1" fmla="*/ 2147483647 h 1575"/>
                <a:gd name="T2" fmla="*/ 2147483647 w 3795"/>
                <a:gd name="T3" fmla="*/ 2147483647 h 1575"/>
                <a:gd name="T4" fmla="*/ 2147483647 w 3795"/>
                <a:gd name="T5" fmla="*/ 2147483647 h 1575"/>
                <a:gd name="T6" fmla="*/ 2147483647 w 3795"/>
                <a:gd name="T7" fmla="*/ 2147483647 h 1575"/>
                <a:gd name="T8" fmla="*/ 2147483647 w 3795"/>
                <a:gd name="T9" fmla="*/ 2147483647 h 1575"/>
                <a:gd name="T10" fmla="*/ 2147483647 w 3795"/>
                <a:gd name="T11" fmla="*/ 2147483647 h 1575"/>
                <a:gd name="T12" fmla="*/ 2147483647 w 3795"/>
                <a:gd name="T13" fmla="*/ 2147483647 h 1575"/>
                <a:gd name="T14" fmla="*/ 2147483647 w 3795"/>
                <a:gd name="T15" fmla="*/ 2147483647 h 1575"/>
                <a:gd name="T16" fmla="*/ 2147483647 w 3795"/>
                <a:gd name="T17" fmla="*/ 2147483647 h 1575"/>
                <a:gd name="T18" fmla="*/ 2147483647 w 3795"/>
                <a:gd name="T19" fmla="*/ 2147483647 h 1575"/>
                <a:gd name="T20" fmla="*/ 2147483647 w 3795"/>
                <a:gd name="T21" fmla="*/ 2147483647 h 1575"/>
                <a:gd name="T22" fmla="*/ 2147483647 w 3795"/>
                <a:gd name="T23" fmla="*/ 0 h 15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95"/>
                <a:gd name="T37" fmla="*/ 0 h 1575"/>
                <a:gd name="T38" fmla="*/ 3795 w 3795"/>
                <a:gd name="T39" fmla="*/ 1575 h 15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95" h="1575">
                  <a:moveTo>
                    <a:pt x="0" y="31"/>
                  </a:moveTo>
                  <a:cubicBezTo>
                    <a:pt x="53" y="201"/>
                    <a:pt x="107" y="371"/>
                    <a:pt x="203" y="584"/>
                  </a:cubicBezTo>
                  <a:cubicBezTo>
                    <a:pt x="299" y="797"/>
                    <a:pt x="467" y="1154"/>
                    <a:pt x="577" y="1309"/>
                  </a:cubicBezTo>
                  <a:cubicBezTo>
                    <a:pt x="687" y="1464"/>
                    <a:pt x="765" y="1469"/>
                    <a:pt x="865" y="1512"/>
                  </a:cubicBezTo>
                  <a:cubicBezTo>
                    <a:pt x="965" y="1555"/>
                    <a:pt x="1033" y="1557"/>
                    <a:pt x="1177" y="1566"/>
                  </a:cubicBezTo>
                  <a:cubicBezTo>
                    <a:pt x="1321" y="1575"/>
                    <a:pt x="1473" y="1566"/>
                    <a:pt x="1730" y="1566"/>
                  </a:cubicBezTo>
                  <a:cubicBezTo>
                    <a:pt x="1987" y="1566"/>
                    <a:pt x="2495" y="1572"/>
                    <a:pt x="2720" y="1566"/>
                  </a:cubicBezTo>
                  <a:cubicBezTo>
                    <a:pt x="2945" y="1560"/>
                    <a:pt x="2977" y="1561"/>
                    <a:pt x="3080" y="1533"/>
                  </a:cubicBezTo>
                  <a:cubicBezTo>
                    <a:pt x="3183" y="1505"/>
                    <a:pt x="3271" y="1458"/>
                    <a:pt x="3338" y="1400"/>
                  </a:cubicBezTo>
                  <a:cubicBezTo>
                    <a:pt x="3405" y="1342"/>
                    <a:pt x="3431" y="1294"/>
                    <a:pt x="3480" y="1183"/>
                  </a:cubicBezTo>
                  <a:cubicBezTo>
                    <a:pt x="3529" y="1072"/>
                    <a:pt x="3578" y="930"/>
                    <a:pt x="3630" y="733"/>
                  </a:cubicBezTo>
                  <a:cubicBezTo>
                    <a:pt x="3682" y="536"/>
                    <a:pt x="3761" y="153"/>
                    <a:pt x="3795" y="0"/>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14" name="Text Box 8">
              <a:extLst>
                <a:ext uri="{FF2B5EF4-FFF2-40B4-BE49-F238E27FC236}">
                  <a16:creationId xmlns:a16="http://schemas.microsoft.com/office/drawing/2014/main" id="{B6CDEB28-C3DB-ABBA-C6C2-C954BF70826F}"/>
                </a:ext>
              </a:extLst>
            </p:cNvPr>
            <p:cNvSpPr txBox="1">
              <a:spLocks noChangeArrowheads="1"/>
            </p:cNvSpPr>
            <p:nvPr/>
          </p:nvSpPr>
          <p:spPr bwMode="auto">
            <a:xfrm>
              <a:off x="1820863" y="1577975"/>
              <a:ext cx="5311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anose="02020603050405020304" pitchFamily="18" charset="0"/>
                  <a:ea typeface="ＭＳ Ｐゴシック" panose="020B0600070205080204" pitchFamily="34" charset="-128"/>
                </a:defRPr>
              </a:lvl1pPr>
              <a:lvl2pPr marL="742950" indent="-285750">
                <a:defRPr sz="2000">
                  <a:solidFill>
                    <a:schemeClr val="tx1"/>
                  </a:solidFill>
                  <a:latin typeface="Times New Roman" panose="02020603050405020304" pitchFamily="18" charset="0"/>
                  <a:ea typeface="ＭＳ Ｐゴシック" panose="020B0600070205080204" pitchFamily="34" charset="-128"/>
                </a:defRPr>
              </a:lvl2pPr>
              <a:lvl3pPr marL="1143000" indent="-228600">
                <a:defRPr sz="2000">
                  <a:solidFill>
                    <a:schemeClr val="tx1"/>
                  </a:solidFill>
                  <a:latin typeface="Times New Roman" panose="02020603050405020304" pitchFamily="18" charset="0"/>
                  <a:ea typeface="ＭＳ Ｐゴシック" panose="020B0600070205080204" pitchFamily="34" charset="-128"/>
                </a:defRPr>
              </a:lvl3pPr>
              <a:lvl4pPr marL="1600200" indent="-228600">
                <a:defRPr sz="2000">
                  <a:solidFill>
                    <a:schemeClr val="tx1"/>
                  </a:solidFill>
                  <a:latin typeface="Times New Roman" panose="02020603050405020304" pitchFamily="18" charset="0"/>
                  <a:ea typeface="ＭＳ Ｐゴシック" panose="020B0600070205080204" pitchFamily="34" charset="-128"/>
                </a:defRPr>
              </a:lvl4pPr>
              <a:lvl5pPr marL="2057400" indent="-228600">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a:t>Break in              Normal operation          Wear out</a:t>
              </a:r>
            </a:p>
          </p:txBody>
        </p:sp>
      </p:grpSp>
    </p:spTree>
    <p:extLst>
      <p:ext uri="{BB962C8B-B14F-4D97-AF65-F5344CB8AC3E}">
        <p14:creationId xmlns:p14="http://schemas.microsoft.com/office/powerpoint/2010/main" val="3980344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D4F15-1791-32D0-D9AC-A8B765A2A9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1B7B3-188F-CE58-1767-6AF9ABA0B589}"/>
              </a:ext>
            </a:extLst>
          </p:cNvPr>
          <p:cNvSpPr>
            <a:spLocks noGrp="1"/>
          </p:cNvSpPr>
          <p:nvPr>
            <p:ph type="title"/>
          </p:nvPr>
        </p:nvSpPr>
        <p:spPr/>
        <p:txBody>
          <a:bodyPr/>
          <a:lstStyle/>
          <a:p>
            <a:r>
              <a:rPr lang="en-US"/>
              <a:t>System Reliability</a:t>
            </a:r>
          </a:p>
        </p:txBody>
      </p:sp>
      <p:sp>
        <p:nvSpPr>
          <p:cNvPr id="77" name="Text Placeholder 2">
            <a:extLst>
              <a:ext uri="{FF2B5EF4-FFF2-40B4-BE49-F238E27FC236}">
                <a16:creationId xmlns:a16="http://schemas.microsoft.com/office/drawing/2014/main" id="{C746378A-4F9F-6FB2-71A5-2495C64981C0}"/>
              </a:ext>
            </a:extLst>
          </p:cNvPr>
          <p:cNvSpPr>
            <a:spLocks noGrp="1"/>
          </p:cNvSpPr>
          <p:nvPr>
            <p:ph type="body" sz="quarter" idx="20"/>
          </p:nvPr>
        </p:nvSpPr>
        <p:spPr>
          <a:xfrm>
            <a:off x="465904" y="1211626"/>
            <a:ext cx="10887896" cy="4779599"/>
          </a:xfrm>
        </p:spPr>
        <p:txBody>
          <a:bodyPr>
            <a:normAutofit/>
          </a:bodyPr>
          <a:lstStyle/>
          <a:p>
            <a:r>
              <a:rPr lang="en-US" altLang="en-US" dirty="0">
                <a:ea typeface="ＭＳ Ｐゴシック" panose="020B0600070205080204" pitchFamily="34" charset="-128"/>
              </a:rPr>
              <a:t>While </a:t>
            </a:r>
            <a:r>
              <a:rPr lang="en-US" altLang="en-US" i="1" dirty="0">
                <a:ea typeface="ＭＳ Ｐゴシック" panose="020B0600070205080204" pitchFamily="34" charset="-128"/>
              </a:rPr>
              <a:t>F</a:t>
            </a:r>
            <a:r>
              <a:rPr lang="en-US" altLang="en-US" i="1" baseline="-25000" dirty="0">
                <a:ea typeface="ＭＳ Ｐゴシック" panose="020B0600070205080204" pitchFamily="34" charset="-128"/>
              </a:rPr>
              <a:t>X</a:t>
            </a:r>
            <a:r>
              <a:rPr lang="en-US" altLang="en-US" dirty="0">
                <a:ea typeface="ＭＳ Ｐゴシック" panose="020B0600070205080204" pitchFamily="34" charset="-128"/>
              </a:rPr>
              <a:t> can give the reliability of a component, how do you compute the reliability of a system?</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System failure can occur when one, all, or some of the components fail.  If one makes the </a:t>
            </a:r>
            <a:r>
              <a:rPr lang="en-US" altLang="en-US" i="1" dirty="0">
                <a:solidFill>
                  <a:srgbClr val="CC0066"/>
                </a:solidFill>
                <a:ea typeface="ＭＳ Ｐゴシック" panose="020B0600070205080204" pitchFamily="34" charset="-128"/>
              </a:rPr>
              <a:t>independent failure assumption</a:t>
            </a:r>
            <a:r>
              <a:rPr lang="en-US" altLang="en-US" dirty="0">
                <a:ea typeface="ＭＳ Ｐゴシック" panose="020B0600070205080204" pitchFamily="34" charset="-128"/>
              </a:rPr>
              <a:t>,  for some systems failure can be computed quite simply.  The independent failure assumption states that all component failures of a system are independent, i.e., the failure of one component does not cause another component to be more or less likely to fail.</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Given this assumption, one can determine:</a:t>
            </a:r>
          </a:p>
          <a:p>
            <a:pPr lvl="1">
              <a:buFontTx/>
              <a:buNone/>
            </a:pPr>
            <a:r>
              <a:rPr lang="en-US" altLang="en-US" sz="2000" dirty="0">
                <a:ea typeface="ＭＳ Ｐゴシック" panose="020B0600070205080204" pitchFamily="34" charset="-128"/>
              </a:rPr>
              <a:t>1)  Minimum failure time of a set of components</a:t>
            </a:r>
          </a:p>
          <a:p>
            <a:pPr lvl="1">
              <a:buFontTx/>
              <a:buNone/>
            </a:pPr>
            <a:r>
              <a:rPr lang="en-US" altLang="en-US" sz="2000" dirty="0">
                <a:ea typeface="ＭＳ Ｐゴシック" panose="020B0600070205080204" pitchFamily="34" charset="-128"/>
              </a:rPr>
              <a:t>2)  Maximum failure time of a set of components</a:t>
            </a:r>
          </a:p>
          <a:p>
            <a:pPr lvl="1">
              <a:buFontTx/>
              <a:buNone/>
            </a:pPr>
            <a:r>
              <a:rPr lang="en-US" altLang="en-US" sz="2000" dirty="0">
                <a:ea typeface="ＭＳ Ｐゴシック" panose="020B0600070205080204" pitchFamily="34" charset="-128"/>
              </a:rPr>
              <a:t>3)  Probability that </a:t>
            </a:r>
            <a:r>
              <a:rPr lang="en-US" altLang="en-US" sz="2000" i="1" dirty="0">
                <a:ea typeface="ＭＳ Ｐゴシック" panose="020B0600070205080204" pitchFamily="34" charset="-128"/>
              </a:rPr>
              <a:t>k</a:t>
            </a:r>
            <a:r>
              <a:rPr lang="en-US" altLang="en-US" sz="2000" dirty="0">
                <a:ea typeface="ＭＳ Ｐゴシック" panose="020B0600070205080204" pitchFamily="34" charset="-128"/>
              </a:rPr>
              <a:t> of </a:t>
            </a:r>
            <a:r>
              <a:rPr lang="en-US" altLang="en-US" sz="2000" i="1" dirty="0">
                <a:ea typeface="ＭＳ Ｐゴシック" panose="020B0600070205080204" pitchFamily="34" charset="-128"/>
              </a:rPr>
              <a:t>N</a:t>
            </a:r>
            <a:r>
              <a:rPr lang="en-US" altLang="en-US" sz="2000" dirty="0">
                <a:ea typeface="ＭＳ Ｐゴシック" panose="020B0600070205080204" pitchFamily="34" charset="-128"/>
              </a:rPr>
              <a:t> components have failed at a particular time </a:t>
            </a:r>
            <a:r>
              <a:rPr lang="en-US" altLang="en-US" sz="2000" i="1" dirty="0">
                <a:ea typeface="ＭＳ Ｐゴシック" panose="020B0600070205080204" pitchFamily="34" charset="-128"/>
              </a:rPr>
              <a:t>t</a:t>
            </a:r>
            <a:r>
              <a:rPr lang="en-US" altLang="en-US" sz="2000" dirty="0">
                <a:ea typeface="ＭＳ Ｐゴシック" panose="020B0600070205080204" pitchFamily="34" charset="-128"/>
              </a:rPr>
              <a:t>.</a:t>
            </a:r>
          </a:p>
          <a:p>
            <a:endParaRPr lang="en-US" altLang="en-US" sz="2200" dirty="0">
              <a:ea typeface="ＭＳ Ｐゴシック" panose="020B0600070205080204" pitchFamily="34" charset="-128"/>
              <a:sym typeface="Symbol" pitchFamily="2" charset="2"/>
            </a:endParaRPr>
          </a:p>
          <a:p>
            <a:pPr>
              <a:spcAft>
                <a:spcPct val="50000"/>
              </a:spcAft>
            </a:pPr>
            <a:endParaRPr lang="en-US" altLang="en-US" sz="2400" dirty="0">
              <a:ea typeface="ＭＳ Ｐゴシック" panose="020B0600070205080204" pitchFamily="34" charset="-128"/>
              <a:sym typeface="Symbol" pitchFamily="2" charset="2"/>
            </a:endParaRPr>
          </a:p>
          <a:p>
            <a:pPr marL="342900" indent="-342900">
              <a:buFont typeface="Arial" panose="020B0604020202020204" pitchFamily="34" charset="0"/>
              <a:buChar char="•"/>
            </a:pPr>
            <a:endParaRPr lang="en-US" altLang="en-US" sz="2400" dirty="0">
              <a:ea typeface="ＭＳ Ｐゴシック" panose="020B0600070205080204" pitchFamily="34" charset="-128"/>
            </a:endParaRPr>
          </a:p>
          <a:p>
            <a:pPr marL="342900" indent="-342900">
              <a:buFont typeface="Arial" panose="020B0604020202020204" pitchFamily="34" charset="0"/>
              <a:buChar char="•"/>
            </a:pPr>
            <a:endParaRPr lang="en-US" sz="2400" dirty="0"/>
          </a:p>
          <a:p>
            <a:endParaRPr lang="en-US" sz="2400" dirty="0"/>
          </a:p>
          <a:p>
            <a:endParaRPr lang="en-US" sz="2400" dirty="0"/>
          </a:p>
          <a:p>
            <a:endParaRPr lang="en-US" sz="2400" dirty="0"/>
          </a:p>
        </p:txBody>
      </p:sp>
      <p:sp>
        <p:nvSpPr>
          <p:cNvPr id="5" name="Slide Number Placeholder 4">
            <a:extLst>
              <a:ext uri="{FF2B5EF4-FFF2-40B4-BE49-F238E27FC236}">
                <a16:creationId xmlns:a16="http://schemas.microsoft.com/office/drawing/2014/main" id="{764BCB4E-66B1-3F9A-ACFE-D2D5E0E72028}"/>
              </a:ext>
            </a:extLst>
          </p:cNvPr>
          <p:cNvSpPr>
            <a:spLocks noGrp="1"/>
          </p:cNvSpPr>
          <p:nvPr>
            <p:ph type="sldNum" sz="quarter" idx="17"/>
          </p:nvPr>
        </p:nvSpPr>
        <p:spPr/>
        <p:txBody>
          <a:bodyPr/>
          <a:lstStyle/>
          <a:p>
            <a:fld id="{86134D44-37F0-44A1-8A08-E9432A030C07}" type="slidenum">
              <a:rPr lang="en-US" smtClean="0"/>
              <a:pPr/>
              <a:t>6</a:t>
            </a:fld>
            <a:endParaRPr lang="en-US" dirty="0"/>
          </a:p>
        </p:txBody>
      </p:sp>
      <p:sp>
        <p:nvSpPr>
          <p:cNvPr id="26" name="Text Placeholder 2">
            <a:extLst>
              <a:ext uri="{FF2B5EF4-FFF2-40B4-BE49-F238E27FC236}">
                <a16:creationId xmlns:a16="http://schemas.microsoft.com/office/drawing/2014/main" id="{9236A3A5-87CD-DA52-7DD6-8B0538133D12}"/>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539851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F62F-56DE-57FC-4FBD-2F7754266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D4B9F-2226-53BD-15DE-17307AFDAC74}"/>
              </a:ext>
            </a:extLst>
          </p:cNvPr>
          <p:cNvSpPr>
            <a:spLocks noGrp="1"/>
          </p:cNvSpPr>
          <p:nvPr>
            <p:ph type="title"/>
          </p:nvPr>
        </p:nvSpPr>
        <p:spPr/>
        <p:txBody>
          <a:bodyPr/>
          <a:lstStyle/>
          <a:p>
            <a:r>
              <a:rPr lang="en-US"/>
              <a:t>Maximum of n Independent Failure Times</a:t>
            </a:r>
          </a:p>
        </p:txBody>
      </p:sp>
      <mc:AlternateContent xmlns:mc="http://schemas.openxmlformats.org/markup-compatibility/2006" xmlns:a14="http://schemas.microsoft.com/office/drawing/2010/main">
        <mc:Choice Requires="a14">
          <p:sp>
            <p:nvSpPr>
              <p:cNvPr id="77" name="Text Placeholder 2">
                <a:extLst>
                  <a:ext uri="{FF2B5EF4-FFF2-40B4-BE49-F238E27FC236}">
                    <a16:creationId xmlns:a16="http://schemas.microsoft.com/office/drawing/2014/main" id="{E97FD162-E183-6336-F8A9-7A0D6A9891FC}"/>
                  </a:ext>
                </a:extLst>
              </p:cNvPr>
              <p:cNvSpPr>
                <a:spLocks noGrp="1"/>
              </p:cNvSpPr>
              <p:nvPr>
                <p:ph type="body" sz="quarter" idx="20"/>
              </p:nvPr>
            </p:nvSpPr>
            <p:spPr>
              <a:xfrm>
                <a:off x="393610" y="1202110"/>
                <a:ext cx="10887896" cy="5030524"/>
              </a:xfrm>
            </p:spPr>
            <p:txBody>
              <a:bodyPr>
                <a:normAutofit/>
              </a:bodyPr>
              <a:lstStyle/>
              <a:p>
                <a:pPr>
                  <a:lnSpc>
                    <a:spcPct val="120000"/>
                  </a:lnSpc>
                </a:pPr>
                <a:r>
                  <a:rPr lang="en-US" altLang="en-US" sz="2400" dirty="0">
                    <a:ea typeface="ＭＳ Ｐゴシック" panose="020B0600070205080204" pitchFamily="34" charset="-128"/>
                  </a:rPr>
                  <a:t>Let </a:t>
                </a:r>
                <a:r>
                  <a:rPr lang="en-US" altLang="en-US" sz="2400" i="1" dirty="0">
                    <a:ea typeface="ＭＳ Ｐゴシック" panose="020B0600070205080204" pitchFamily="34" charset="-128"/>
                  </a:rPr>
                  <a:t>X</a:t>
                </a:r>
                <a:r>
                  <a:rPr lang="en-US" altLang="en-US" sz="2400" baseline="-25000" dirty="0">
                    <a:ea typeface="ＭＳ Ｐゴシック" panose="020B0600070205080204" pitchFamily="34" charset="-128"/>
                  </a:rPr>
                  <a:t>1</a:t>
                </a:r>
                <a:r>
                  <a:rPr lang="en-US" altLang="en-US" sz="2400" dirty="0">
                    <a:ea typeface="ＭＳ Ｐゴシック" panose="020B0600070205080204" pitchFamily="34" charset="-128"/>
                  </a:rPr>
                  <a:t>, . . . , </a:t>
                </a:r>
                <a:r>
                  <a:rPr lang="en-US" altLang="en-US" sz="2400" i="1" dirty="0" err="1">
                    <a:ea typeface="ＭＳ Ｐゴシック" panose="020B0600070205080204" pitchFamily="34" charset="-128"/>
                  </a:rPr>
                  <a:t>X</a:t>
                </a:r>
                <a:r>
                  <a:rPr lang="en-US" altLang="en-US" sz="2400" i="1" baseline="-25000" dirty="0" err="1">
                    <a:ea typeface="ＭＳ Ｐゴシック" panose="020B0600070205080204" pitchFamily="34" charset="-128"/>
                  </a:rPr>
                  <a:t>n</a:t>
                </a:r>
                <a:r>
                  <a:rPr lang="en-US" altLang="en-US" sz="2400" dirty="0">
                    <a:ea typeface="ＭＳ Ｐゴシック" panose="020B0600070205080204" pitchFamily="34" charset="-128"/>
                  </a:rPr>
                  <a:t> be independent component failure times.  Suppose the system fails at time </a:t>
                </a:r>
                <a:r>
                  <a:rPr lang="en-US" altLang="en-US" sz="2400" i="1" dirty="0">
                    <a:ea typeface="ＭＳ Ｐゴシック" panose="020B0600070205080204" pitchFamily="34" charset="-128"/>
                  </a:rPr>
                  <a:t>S</a:t>
                </a:r>
                <a:r>
                  <a:rPr lang="en-US" altLang="en-US" sz="2400" dirty="0">
                    <a:ea typeface="ＭＳ Ｐゴシック" panose="020B0600070205080204" pitchFamily="34" charset="-128"/>
                  </a:rPr>
                  <a:t> if </a:t>
                </a:r>
                <a:r>
                  <a:rPr lang="en-US" altLang="en-US" sz="2400" i="1" dirty="0">
                    <a:ea typeface="ＭＳ Ｐゴシック" panose="020B0600070205080204" pitchFamily="34" charset="-128"/>
                  </a:rPr>
                  <a:t>S</a:t>
                </a:r>
                <a:r>
                  <a:rPr lang="en-US" altLang="en-US" sz="2400" dirty="0">
                    <a:ea typeface="ＭＳ Ｐゴシック" panose="020B0600070205080204" pitchFamily="34" charset="-128"/>
                  </a:rPr>
                  <a:t> is the earliest time at which all components are in the failed state.</a:t>
                </a:r>
              </a:p>
              <a:p>
                <a:r>
                  <a:rPr lang="en-US" altLang="en-US" sz="2400" dirty="0">
                    <a:ea typeface="ＭＳ Ｐゴシック" panose="020B0600070205080204" pitchFamily="34" charset="-128"/>
                  </a:rPr>
                  <a:t>Thus, </a:t>
                </a:r>
                <a:r>
                  <a:rPr lang="en-US" altLang="en-US" sz="2400" i="1" dirty="0">
                    <a:ea typeface="ＭＳ Ｐゴシック" panose="020B0600070205080204" pitchFamily="34" charset="-128"/>
                  </a:rPr>
                  <a:t>S</a:t>
                </a:r>
                <a:r>
                  <a:rPr lang="en-US" altLang="en-US" sz="2400" dirty="0">
                    <a:ea typeface="ＭＳ Ｐゴシック" panose="020B0600070205080204" pitchFamily="34" charset="-128"/>
                  </a:rPr>
                  <a:t> = max{</a:t>
                </a:r>
                <a:r>
                  <a:rPr lang="en-US" altLang="en-US" sz="2400" i="1" dirty="0">
                    <a:ea typeface="ＭＳ Ｐゴシック" panose="020B0600070205080204" pitchFamily="34" charset="-128"/>
                  </a:rPr>
                  <a:t>X</a:t>
                </a:r>
                <a:r>
                  <a:rPr lang="en-US" altLang="en-US" sz="2400" baseline="-25000" dirty="0">
                    <a:ea typeface="ＭＳ Ｐゴシック" panose="020B0600070205080204" pitchFamily="34" charset="-128"/>
                  </a:rPr>
                  <a:t>1</a:t>
                </a:r>
                <a:r>
                  <a:rPr lang="en-US" altLang="en-US" sz="2400" dirty="0">
                    <a:ea typeface="ＭＳ Ｐゴシック" panose="020B0600070205080204" pitchFamily="34" charset="-128"/>
                  </a:rPr>
                  <a:t>, . . . , </a:t>
                </a:r>
                <a:r>
                  <a:rPr lang="en-US" altLang="en-US" sz="2400" i="1" dirty="0" err="1">
                    <a:ea typeface="ＭＳ Ｐゴシック" panose="020B0600070205080204" pitchFamily="34" charset="-128"/>
                  </a:rPr>
                  <a:t>X</a:t>
                </a:r>
                <a:r>
                  <a:rPr lang="en-US" altLang="en-US" sz="2400" i="1" baseline="-25000" dirty="0" err="1">
                    <a:ea typeface="ＭＳ Ｐゴシック" panose="020B0600070205080204" pitchFamily="34" charset="-128"/>
                  </a:rPr>
                  <a:t>n</a:t>
                </a:r>
                <a:r>
                  <a:rPr lang="en-US" altLang="en-US" sz="2400" dirty="0">
                    <a:ea typeface="ＭＳ Ｐゴシック" panose="020B0600070205080204" pitchFamily="34" charset="-128"/>
                  </a:rPr>
                  <a:t>}</a:t>
                </a:r>
              </a:p>
              <a:p>
                <a:r>
                  <a:rPr lang="en-US" altLang="en-US" sz="2400" dirty="0">
                    <a:ea typeface="ＭＳ Ｐゴシック" panose="020B0600070205080204" pitchFamily="34" charset="-128"/>
                  </a:rPr>
                  <a:t>What is </a:t>
                </a:r>
                <a:r>
                  <a:rPr lang="en-US" altLang="en-US" sz="2400" i="1" dirty="0">
                    <a:ea typeface="ＭＳ Ｐゴシック" panose="020B0600070205080204" pitchFamily="34" charset="-128"/>
                  </a:rPr>
                  <a:t>F</a:t>
                </a:r>
                <a:r>
                  <a:rPr lang="en-US" altLang="en-US" sz="2400" i="1" baseline="-25000" dirty="0">
                    <a:ea typeface="ＭＳ Ｐゴシック" panose="020B0600070205080204" pitchFamily="34" charset="-128"/>
                  </a:rPr>
                  <a:t>s</a:t>
                </a:r>
                <a:r>
                  <a:rPr lang="en-US" altLang="en-US" sz="2400" dirty="0">
                    <a:ea typeface="ＭＳ Ｐゴシック" panose="020B0600070205080204" pitchFamily="34" charset="-128"/>
                  </a:rPr>
                  <a:t>(</a:t>
                </a:r>
                <a:r>
                  <a:rPr lang="en-US" altLang="en-US" sz="2400" i="1" dirty="0">
                    <a:ea typeface="ＭＳ Ｐゴシック" panose="020B0600070205080204" pitchFamily="34" charset="-128"/>
                  </a:rPr>
                  <a:t>t</a:t>
                </a:r>
                <a:r>
                  <a:rPr lang="en-US" altLang="en-US" sz="2400" dirty="0">
                    <a:ea typeface="ＭＳ Ｐゴシック" panose="020B0600070205080204" pitchFamily="34" charset="-128"/>
                  </a:rPr>
                  <a:t>)?</a:t>
                </a:r>
              </a:p>
              <a:p>
                <a:endParaRPr lang="en-US" altLang="en-US" sz="2400" dirty="0">
                  <a:ea typeface="ＭＳ Ｐゴシック" panose="020B0600070205080204" pitchFamily="34" charset="-128"/>
                </a:endParaRPr>
              </a:p>
              <a:p>
                <a:pPr/>
                <a14:m>
                  <m:oMathPara xmlns:m="http://schemas.openxmlformats.org/officeDocument/2006/math">
                    <m:oMath>
                      <m:eqArr>
                        <m:eqArrPr>
                          <m:ctrlPr>
                            <a:rPr lang="en-US" sz="2400" i="1" dirty="0" smtClean="0">
                              <a:latin typeface="Cambria Math" panose="02040503050406030204" pitchFamily="18" charset="0"/>
                            </a:rPr>
                          </m:ctrlPr>
                        </m:eqArrPr>
                        <m:e>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𝐹</m:t>
                              </m:r>
                            </m:e>
                            <m:sub>
                              <m:r>
                                <a:rPr lang="en-US" sz="2400" i="1" dirty="0" smtClean="0">
                                  <a:latin typeface="Cambria Math" panose="02040503050406030204" pitchFamily="18" charset="0"/>
                                </a:rPr>
                                <m:t>𝑆</m:t>
                              </m:r>
                            </m:sub>
                          </m:sSub>
                          <m:d>
                            <m:dPr>
                              <m:ctrlPr>
                                <a:rPr lang="en-US" sz="2400" i="1" dirty="0" smtClean="0">
                                  <a:latin typeface="Cambria Math" panose="02040503050406030204" pitchFamily="18" charset="0"/>
                                </a:rPr>
                              </m:ctrlPr>
                            </m:dPr>
                            <m:e>
                              <m:r>
                                <a:rPr lang="en-US" sz="2400" i="1" dirty="0" smtClean="0">
                                  <a:latin typeface="Cambria Math" panose="02040503050406030204" pitchFamily="18" charset="0"/>
                                </a:rPr>
                                <m:t>𝑡</m:t>
                              </m:r>
                            </m:e>
                          </m:d>
                          <m:r>
                            <m:rPr>
                              <m:aln/>
                            </m:rPr>
                            <a:rPr lang="en-US" sz="2400" i="0" dirty="0" smtClean="0">
                              <a:latin typeface="Cambria Math" panose="02040503050406030204" pitchFamily="18" charset="0"/>
                            </a:rPr>
                            <m:t>&amp;</m:t>
                          </m:r>
                          <m:r>
                            <a:rPr lang="en-US" sz="2400" i="0" dirty="0" smtClean="0">
                              <a:latin typeface="Cambria Math" panose="02040503050406030204" pitchFamily="18" charset="0"/>
                            </a:rPr>
                            <m:t>=</m:t>
                          </m:r>
                          <m:func>
                            <m:funcPr>
                              <m:ctrlPr>
                                <a:rPr lang="en-US" sz="2400" i="0" dirty="0" smtClean="0">
                                  <a:latin typeface="Cambria Math" panose="02040503050406030204" pitchFamily="18" charset="0"/>
                                </a:rPr>
                              </m:ctrlPr>
                            </m:funcPr>
                            <m:fName>
                              <m:r>
                                <m:rPr>
                                  <m:sty m:val="p"/>
                                </m:rPr>
                                <a:rPr lang="en-US" sz="2400" i="0" dirty="0" smtClean="0">
                                  <a:latin typeface="Cambria Math" panose="02040503050406030204" pitchFamily="18" charset="0"/>
                                </a:rPr>
                                <m:t>Pr</m:t>
                              </m:r>
                            </m:fName>
                            <m:e>
                              <m:d>
                                <m:dPr>
                                  <m:begChr m:val="{"/>
                                  <m:endChr m:val="}"/>
                                  <m:ctrlPr>
                                    <a:rPr lang="en-US" sz="2400" i="1" dirty="0" smtClean="0">
                                      <a:latin typeface="Cambria Math" panose="02040503050406030204" pitchFamily="18" charset="0"/>
                                    </a:rPr>
                                  </m:ctrlPr>
                                </m:dPr>
                                <m:e>
                                  <m:r>
                                    <a:rPr lang="en-US" sz="2400" i="1" dirty="0" smtClean="0">
                                      <a:latin typeface="Cambria Math" panose="02040503050406030204" pitchFamily="18" charset="0"/>
                                    </a:rPr>
                                    <m:t>𝑆</m:t>
                                  </m:r>
                                  <m:r>
                                    <a:rPr lang="en-US" sz="2400" i="0" dirty="0" smtClean="0">
                                      <a:latin typeface="Cambria Math" panose="02040503050406030204" pitchFamily="18" charset="0"/>
                                    </a:rPr>
                                    <m:t>≤</m:t>
                                  </m:r>
                                  <m:r>
                                    <a:rPr lang="en-US" sz="2400" i="1" dirty="0" smtClean="0">
                                      <a:latin typeface="Cambria Math" panose="02040503050406030204" pitchFamily="18" charset="0"/>
                                    </a:rPr>
                                    <m:t>𝑡</m:t>
                                  </m:r>
                                </m:e>
                              </m:d>
                            </m:e>
                          </m:func>
                        </m:e>
                        <m:e>
                          <m:r>
                            <a:rPr lang="en-US" sz="2400" i="0" dirty="0" smtClean="0">
                              <a:latin typeface="Cambria Math" panose="02040503050406030204" pitchFamily="18" charset="0"/>
                            </a:rPr>
                            <m:t> </m:t>
                          </m:r>
                          <m:r>
                            <m:rPr>
                              <m:aln/>
                            </m:rPr>
                            <a:rPr lang="en-US" sz="2400" i="0" dirty="0" smtClean="0">
                              <a:latin typeface="Cambria Math" panose="02040503050406030204" pitchFamily="18" charset="0"/>
                            </a:rPr>
                            <m:t>&amp;</m:t>
                          </m:r>
                          <m:r>
                            <a:rPr lang="en-US" sz="2400" i="0" dirty="0" smtClean="0">
                              <a:latin typeface="Cambria Math" panose="02040503050406030204" pitchFamily="18" charset="0"/>
                            </a:rPr>
                            <m:t>=</m:t>
                          </m:r>
                          <m:func>
                            <m:funcPr>
                              <m:ctrlPr>
                                <a:rPr lang="en-US" sz="2400" i="0" dirty="0" smtClean="0">
                                  <a:latin typeface="Cambria Math" panose="02040503050406030204" pitchFamily="18" charset="0"/>
                                </a:rPr>
                              </m:ctrlPr>
                            </m:funcPr>
                            <m:fName>
                              <m:r>
                                <m:rPr>
                                  <m:sty m:val="p"/>
                                </m:rPr>
                                <a:rPr lang="en-US" sz="2400" i="0" dirty="0" smtClean="0">
                                  <a:latin typeface="Cambria Math" panose="02040503050406030204" pitchFamily="18" charset="0"/>
                                </a:rPr>
                                <m:t>Pr</m:t>
                              </m:r>
                            </m:fName>
                            <m:e>
                              <m:d>
                                <m:dPr>
                                  <m:begChr m:val="{"/>
                                  <m:endChr m:val="}"/>
                                  <m:ctrlPr>
                                    <a:rPr lang="en-US" sz="2400" i="1" dirty="0" smtClean="0">
                                      <a:latin typeface="Cambria Math" panose="02040503050406030204" pitchFamily="18" charset="0"/>
                                    </a:rPr>
                                  </m:ctrlPr>
                                </m:dPr>
                                <m:e>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0" dirty="0" smtClean="0">
                                          <a:latin typeface="Cambria Math" panose="02040503050406030204" pitchFamily="18" charset="0"/>
                                        </a:rPr>
                                        <m:t>1</m:t>
                                      </m:r>
                                    </m:sub>
                                  </m:sSub>
                                  <m:r>
                                    <a:rPr lang="en-US" sz="2400" i="0" dirty="0" smtClean="0">
                                      <a:latin typeface="Cambria Math" panose="02040503050406030204" pitchFamily="18" charset="0"/>
                                    </a:rPr>
                                    <m:t>≤</m:t>
                                  </m:r>
                                  <m:r>
                                    <a:rPr lang="en-US" sz="2400" i="1" dirty="0" smtClean="0">
                                      <a:latin typeface="Cambria Math" panose="02040503050406030204" pitchFamily="18" charset="0"/>
                                    </a:rPr>
                                    <m:t>𝑡</m:t>
                                  </m:r>
                                  <m:r>
                                    <a:rPr lang="en-US" sz="2400" i="0" dirty="0" smtClean="0">
                                      <a:latin typeface="Cambria Math" panose="02040503050406030204" pitchFamily="18" charset="0"/>
                                    </a:rPr>
                                    <m:t>,</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0" dirty="0" smtClean="0">
                                          <a:latin typeface="Cambria Math" panose="02040503050406030204" pitchFamily="18" charset="0"/>
                                        </a:rPr>
                                        <m:t>2</m:t>
                                      </m:r>
                                    </m:sub>
                                  </m:sSub>
                                  <m:r>
                                    <a:rPr lang="en-US" sz="2400" i="0" dirty="0" smtClean="0">
                                      <a:latin typeface="Cambria Math" panose="02040503050406030204" pitchFamily="18" charset="0"/>
                                    </a:rPr>
                                    <m:t>≤</m:t>
                                  </m:r>
                                  <m:r>
                                    <a:rPr lang="en-US" sz="2400" i="1" dirty="0" smtClean="0">
                                      <a:latin typeface="Cambria Math" panose="02040503050406030204" pitchFamily="18" charset="0"/>
                                    </a:rPr>
                                    <m:t>𝑡</m:t>
                                  </m:r>
                                  <m:r>
                                    <a:rPr lang="en-US" sz="2400" i="0" dirty="0" smtClean="0">
                                      <a:latin typeface="Cambria Math" panose="02040503050406030204" pitchFamily="18" charset="0"/>
                                    </a:rPr>
                                    <m:t>,…,</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1" dirty="0" smtClean="0">
                                          <a:latin typeface="Cambria Math" panose="02040503050406030204" pitchFamily="18" charset="0"/>
                                        </a:rPr>
                                        <m:t>𝑛</m:t>
                                      </m:r>
                                    </m:sub>
                                  </m:sSub>
                                  <m:r>
                                    <a:rPr lang="en-US" sz="2400" i="0" dirty="0" smtClean="0">
                                      <a:latin typeface="Cambria Math" panose="02040503050406030204" pitchFamily="18" charset="0"/>
                                    </a:rPr>
                                    <m:t>≤</m:t>
                                  </m:r>
                                  <m:r>
                                    <a:rPr lang="en-US" sz="2400" i="1" dirty="0" smtClean="0">
                                      <a:latin typeface="Cambria Math" panose="02040503050406030204" pitchFamily="18" charset="0"/>
                                    </a:rPr>
                                    <m:t>𝑡</m:t>
                                  </m:r>
                                </m:e>
                              </m:d>
                            </m:e>
                          </m:func>
                        </m:e>
                        <m:e>
                          <m:r>
                            <a:rPr lang="en-US" sz="2400" i="0" dirty="0" smtClean="0">
                              <a:latin typeface="Cambria Math" panose="02040503050406030204" pitchFamily="18" charset="0"/>
                            </a:rPr>
                            <m:t> </m:t>
                          </m:r>
                          <m:r>
                            <m:rPr>
                              <m:aln/>
                            </m:rPr>
                            <a:rPr lang="en-US" sz="2400" i="0" dirty="0" smtClean="0">
                              <a:latin typeface="Cambria Math" panose="02040503050406030204" pitchFamily="18" charset="0"/>
                            </a:rPr>
                            <m:t>&amp;</m:t>
                          </m:r>
                          <m:r>
                            <a:rPr lang="en-US" sz="2400" i="0" dirty="0" smtClean="0">
                              <a:latin typeface="Cambria Math" panose="02040503050406030204" pitchFamily="18" charset="0"/>
                            </a:rPr>
                            <m:t>=</m:t>
                          </m:r>
                          <m:func>
                            <m:funcPr>
                              <m:ctrlPr>
                                <a:rPr lang="en-US" sz="2400" i="0" dirty="0" smtClean="0">
                                  <a:latin typeface="Cambria Math" panose="02040503050406030204" pitchFamily="18" charset="0"/>
                                </a:rPr>
                              </m:ctrlPr>
                            </m:funcPr>
                            <m:fName>
                              <m:r>
                                <m:rPr>
                                  <m:sty m:val="p"/>
                                </m:rPr>
                                <a:rPr lang="en-US" sz="2400" i="0" dirty="0" smtClean="0">
                                  <a:latin typeface="Cambria Math" panose="02040503050406030204" pitchFamily="18" charset="0"/>
                                </a:rPr>
                                <m:t>Pr</m:t>
                              </m:r>
                            </m:fName>
                            <m:e>
                              <m:d>
                                <m:dPr>
                                  <m:begChr m:val="{"/>
                                  <m:endChr m:val="}"/>
                                  <m:ctrlPr>
                                    <a:rPr lang="en-US" sz="2400" i="1" dirty="0" smtClean="0">
                                      <a:latin typeface="Cambria Math" panose="02040503050406030204" pitchFamily="18" charset="0"/>
                                    </a:rPr>
                                  </m:ctrlPr>
                                </m:dPr>
                                <m:e>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0" dirty="0" smtClean="0">
                                          <a:latin typeface="Cambria Math" panose="02040503050406030204" pitchFamily="18" charset="0"/>
                                        </a:rPr>
                                        <m:t>1</m:t>
                                      </m:r>
                                    </m:sub>
                                  </m:sSub>
                                  <m:r>
                                    <a:rPr lang="en-US" sz="2400" i="0" dirty="0" smtClean="0">
                                      <a:latin typeface="Cambria Math" panose="02040503050406030204" pitchFamily="18" charset="0"/>
                                    </a:rPr>
                                    <m:t>≤</m:t>
                                  </m:r>
                                  <m:r>
                                    <a:rPr lang="en-US" sz="2400" i="1" dirty="0" smtClean="0">
                                      <a:latin typeface="Cambria Math" panose="02040503050406030204" pitchFamily="18" charset="0"/>
                                    </a:rPr>
                                    <m:t>𝑡</m:t>
                                  </m:r>
                                </m:e>
                              </m:d>
                            </m:e>
                          </m:func>
                          <m:r>
                            <a:rPr lang="en-US" sz="2400" i="0" dirty="0" smtClean="0">
                              <a:latin typeface="Cambria Math" panose="02040503050406030204" pitchFamily="18" charset="0"/>
                            </a:rPr>
                            <m:t>⋅</m:t>
                          </m:r>
                          <m:func>
                            <m:funcPr>
                              <m:ctrlPr>
                                <a:rPr lang="en-US" sz="2400" i="0" dirty="0" smtClean="0">
                                  <a:latin typeface="Cambria Math" panose="02040503050406030204" pitchFamily="18" charset="0"/>
                                </a:rPr>
                              </m:ctrlPr>
                            </m:funcPr>
                            <m:fName>
                              <m:r>
                                <m:rPr>
                                  <m:sty m:val="p"/>
                                </m:rPr>
                                <a:rPr lang="en-US" sz="2400" i="0" dirty="0" smtClean="0">
                                  <a:latin typeface="Cambria Math" panose="02040503050406030204" pitchFamily="18" charset="0"/>
                                </a:rPr>
                                <m:t>Pr</m:t>
                              </m:r>
                            </m:fName>
                            <m:e>
                              <m:d>
                                <m:dPr>
                                  <m:begChr m:val="{"/>
                                  <m:endChr m:val="}"/>
                                  <m:ctrlPr>
                                    <a:rPr lang="en-US" sz="2400" i="1" dirty="0" smtClean="0">
                                      <a:latin typeface="Cambria Math" panose="02040503050406030204" pitchFamily="18" charset="0"/>
                                    </a:rPr>
                                  </m:ctrlPr>
                                </m:dPr>
                                <m:e>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0" dirty="0" smtClean="0">
                                          <a:latin typeface="Cambria Math" panose="02040503050406030204" pitchFamily="18" charset="0"/>
                                        </a:rPr>
                                        <m:t>2</m:t>
                                      </m:r>
                                    </m:sub>
                                  </m:sSub>
                                  <m:r>
                                    <a:rPr lang="en-US" sz="2400" i="0" dirty="0" smtClean="0">
                                      <a:latin typeface="Cambria Math" panose="02040503050406030204" pitchFamily="18" charset="0"/>
                                    </a:rPr>
                                    <m:t>≤</m:t>
                                  </m:r>
                                  <m:r>
                                    <a:rPr lang="en-US" sz="2400" i="1" dirty="0" smtClean="0">
                                      <a:latin typeface="Cambria Math" panose="02040503050406030204" pitchFamily="18" charset="0"/>
                                    </a:rPr>
                                    <m:t>𝑡</m:t>
                                  </m:r>
                                </m:e>
                              </m:d>
                            </m:e>
                          </m:func>
                          <m:r>
                            <a:rPr lang="en-US" sz="2400" i="0" dirty="0" smtClean="0">
                              <a:latin typeface="Cambria Math" panose="02040503050406030204" pitchFamily="18" charset="0"/>
                            </a:rPr>
                            <m:t>⋅</m:t>
                          </m:r>
                          <m:func>
                            <m:funcPr>
                              <m:ctrlPr>
                                <a:rPr lang="en-US" sz="2400" i="0" dirty="0" smtClean="0">
                                  <a:latin typeface="Cambria Math" panose="02040503050406030204" pitchFamily="18" charset="0"/>
                                </a:rPr>
                              </m:ctrlPr>
                            </m:funcPr>
                            <m:fName>
                              <m:r>
                                <m:rPr>
                                  <m:sty m:val="p"/>
                                </m:rPr>
                                <a:rPr lang="en-US" sz="2400" i="0" dirty="0" smtClean="0">
                                  <a:latin typeface="Cambria Math" panose="02040503050406030204" pitchFamily="18" charset="0"/>
                                </a:rPr>
                                <m:t>Pr</m:t>
                              </m:r>
                            </m:fName>
                            <m:e>
                              <m:d>
                                <m:dPr>
                                  <m:begChr m:val="{"/>
                                  <m:endChr m:val="}"/>
                                  <m:ctrlPr>
                                    <a:rPr lang="en-US" sz="2400" i="1" dirty="0" smtClean="0">
                                      <a:latin typeface="Cambria Math" panose="02040503050406030204" pitchFamily="18" charset="0"/>
                                    </a:rPr>
                                  </m:ctrlPr>
                                </m:dPr>
                                <m:e>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1" dirty="0" smtClean="0">
                                          <a:latin typeface="Cambria Math" panose="02040503050406030204" pitchFamily="18" charset="0"/>
                                        </a:rPr>
                                        <m:t>𝑛</m:t>
                                      </m:r>
                                    </m:sub>
                                  </m:sSub>
                                  <m:r>
                                    <a:rPr lang="en-US" sz="2400" i="0" dirty="0" smtClean="0">
                                      <a:latin typeface="Cambria Math" panose="02040503050406030204" pitchFamily="18" charset="0"/>
                                    </a:rPr>
                                    <m:t>≤</m:t>
                                  </m:r>
                                  <m:r>
                                    <a:rPr lang="en-US" sz="2400" i="1" dirty="0" smtClean="0">
                                      <a:latin typeface="Cambria Math" panose="02040503050406030204" pitchFamily="18" charset="0"/>
                                    </a:rPr>
                                    <m:t>𝑡</m:t>
                                  </m:r>
                                </m:e>
                              </m:d>
                            </m:e>
                          </m:func>
                          <m:r>
                            <a:rPr lang="en-US" sz="2400" i="0" dirty="0" smtClean="0">
                              <a:latin typeface="Cambria Math" panose="02040503050406030204" pitchFamily="18" charset="0"/>
                            </a:rPr>
                            <m:t> </m:t>
                          </m:r>
                          <m:r>
                            <m:rPr>
                              <m:nor/>
                            </m:rPr>
                            <a:rPr lang="en-US" sz="2400" i="0" dirty="0" smtClean="0">
                              <a:latin typeface="Cambria Math" panose="02040503050406030204" pitchFamily="18" charset="0"/>
                            </a:rPr>
                            <m:t>by independence of </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1" dirty="0" smtClean="0">
                                  <a:latin typeface="Cambria Math" panose="02040503050406030204" pitchFamily="18" charset="0"/>
                                </a:rPr>
                                <m:t>𝑖</m:t>
                              </m:r>
                            </m:sub>
                          </m:sSub>
                          <m:r>
                            <m:rPr>
                              <m:nor/>
                            </m:rPr>
                            <a:rPr lang="en-US" sz="2400" i="0" dirty="0" smtClean="0">
                              <a:latin typeface="Cambria Math" panose="02040503050406030204" pitchFamily="18" charset="0"/>
                            </a:rPr>
                            <m:t>′s</m:t>
                          </m:r>
                        </m:e>
                        <m:e>
                          <m:r>
                            <a:rPr lang="en-US" sz="2400" i="0" dirty="0" smtClean="0">
                              <a:latin typeface="Cambria Math" panose="02040503050406030204" pitchFamily="18" charset="0"/>
                            </a:rPr>
                            <m:t> </m:t>
                          </m:r>
                          <m:r>
                            <m:rPr>
                              <m:aln/>
                            </m:rPr>
                            <a:rPr lang="en-US" sz="2400" i="0" dirty="0" smtClean="0">
                              <a:latin typeface="Cambria Math" panose="02040503050406030204" pitchFamily="18" charset="0"/>
                            </a:rPr>
                            <m:t>&amp;</m:t>
                          </m:r>
                          <m:r>
                            <a:rPr lang="en-US" sz="2400" i="0" dirty="0" smtClean="0">
                              <a:latin typeface="Cambria Math" panose="02040503050406030204" pitchFamily="18" charset="0"/>
                            </a:rPr>
                            <m:t>=</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𝐹</m:t>
                              </m:r>
                            </m:e>
                            <m:sub>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0" dirty="0" smtClean="0">
                                      <a:latin typeface="Cambria Math" panose="02040503050406030204" pitchFamily="18" charset="0"/>
                                    </a:rPr>
                                    <m:t>1</m:t>
                                  </m:r>
                                </m:sub>
                              </m:sSub>
                            </m:sub>
                          </m:sSub>
                          <m:d>
                            <m:dPr>
                              <m:ctrlPr>
                                <a:rPr lang="en-US" sz="2400" i="1" dirty="0" smtClean="0">
                                  <a:latin typeface="Cambria Math" panose="02040503050406030204" pitchFamily="18" charset="0"/>
                                </a:rPr>
                              </m:ctrlPr>
                            </m:dPr>
                            <m:e>
                              <m:r>
                                <a:rPr lang="en-US" sz="2400" i="1" dirty="0" smtClean="0">
                                  <a:latin typeface="Cambria Math" panose="02040503050406030204" pitchFamily="18" charset="0"/>
                                </a:rPr>
                                <m:t>𝑡</m:t>
                              </m:r>
                            </m:e>
                          </m:d>
                          <m:r>
                            <a:rPr lang="en-US" sz="2400" i="0" dirty="0" smtClean="0">
                              <a:latin typeface="Cambria Math" panose="02040503050406030204" pitchFamily="18" charset="0"/>
                            </a:rPr>
                            <m:t>⋅</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𝐹</m:t>
                              </m:r>
                            </m:e>
                            <m:sub>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0" dirty="0" smtClean="0">
                                      <a:latin typeface="Cambria Math" panose="02040503050406030204" pitchFamily="18" charset="0"/>
                                    </a:rPr>
                                    <m:t>2</m:t>
                                  </m:r>
                                </m:sub>
                              </m:sSub>
                            </m:sub>
                          </m:sSub>
                          <m:d>
                            <m:dPr>
                              <m:ctrlPr>
                                <a:rPr lang="en-US" sz="2400" i="1" dirty="0" smtClean="0">
                                  <a:latin typeface="Cambria Math" panose="02040503050406030204" pitchFamily="18" charset="0"/>
                                </a:rPr>
                              </m:ctrlPr>
                            </m:dPr>
                            <m:e>
                              <m:r>
                                <a:rPr lang="en-US" sz="2400" i="1" dirty="0" smtClean="0">
                                  <a:latin typeface="Cambria Math" panose="02040503050406030204" pitchFamily="18" charset="0"/>
                                </a:rPr>
                                <m:t>𝑡</m:t>
                              </m:r>
                            </m:e>
                          </m:d>
                          <m:r>
                            <a:rPr lang="en-US" sz="2400" i="0" dirty="0" smtClean="0">
                              <a:latin typeface="Cambria Math" panose="02040503050406030204" pitchFamily="18" charset="0"/>
                            </a:rPr>
                            <m:t>…</m:t>
                          </m:r>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𝐹</m:t>
                              </m:r>
                            </m:e>
                            <m:sub>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1" dirty="0" smtClean="0">
                                      <a:latin typeface="Cambria Math" panose="02040503050406030204" pitchFamily="18" charset="0"/>
                                    </a:rPr>
                                    <m:t>𝑛</m:t>
                                  </m:r>
                                </m:sub>
                              </m:sSub>
                            </m:sub>
                          </m:sSub>
                          <m:d>
                            <m:dPr>
                              <m:ctrlPr>
                                <a:rPr lang="en-US" sz="2400" i="1" dirty="0" smtClean="0">
                                  <a:latin typeface="Cambria Math" panose="02040503050406030204" pitchFamily="18" charset="0"/>
                                </a:rPr>
                              </m:ctrlPr>
                            </m:dPr>
                            <m:e>
                              <m:r>
                                <a:rPr lang="en-US" sz="2400" i="1" dirty="0" smtClean="0">
                                  <a:latin typeface="Cambria Math" panose="02040503050406030204" pitchFamily="18" charset="0"/>
                                </a:rPr>
                                <m:t>𝑡</m:t>
                              </m:r>
                            </m:e>
                          </m:d>
                        </m:e>
                        <m:e>
                          <m:r>
                            <a:rPr lang="en-US" sz="2400" i="0" dirty="0" smtClean="0">
                              <a:latin typeface="Cambria Math" panose="02040503050406030204" pitchFamily="18" charset="0"/>
                            </a:rPr>
                            <m:t> </m:t>
                          </m:r>
                          <m:r>
                            <m:rPr>
                              <m:aln/>
                            </m:rPr>
                            <a:rPr lang="en-US" sz="2400" i="0" dirty="0" smtClean="0">
                              <a:latin typeface="Cambria Math" panose="02040503050406030204" pitchFamily="18" charset="0"/>
                            </a:rPr>
                            <m:t>&amp;</m:t>
                          </m:r>
                          <m:r>
                            <a:rPr lang="en-US" sz="2400" i="0" dirty="0" smtClean="0">
                              <a:latin typeface="Cambria Math" panose="02040503050406030204" pitchFamily="18" charset="0"/>
                            </a:rPr>
                            <m:t>=</m:t>
                          </m:r>
                          <m:nary>
                            <m:naryPr>
                              <m:chr m:val="∏"/>
                              <m:limLoc m:val="undOvr"/>
                              <m:ctrlPr>
                                <a:rPr lang="en-US" sz="2400" i="1" dirty="0" smtClean="0">
                                  <a:latin typeface="Cambria Math" panose="02040503050406030204" pitchFamily="18" charset="0"/>
                                </a:rPr>
                              </m:ctrlPr>
                            </m:naryPr>
                            <m:sub>
                              <m:r>
                                <a:rPr lang="en-US" sz="2400" i="1" dirty="0" smtClean="0">
                                  <a:latin typeface="Cambria Math" panose="02040503050406030204" pitchFamily="18" charset="0"/>
                                </a:rPr>
                                <m:t>𝑖</m:t>
                              </m:r>
                              <m:r>
                                <a:rPr lang="en-US" sz="2400" i="0" dirty="0" smtClean="0">
                                  <a:latin typeface="Cambria Math" panose="02040503050406030204" pitchFamily="18" charset="0"/>
                                </a:rPr>
                                <m:t>=1</m:t>
                              </m:r>
                            </m:sub>
                            <m:sup>
                              <m:r>
                                <a:rPr lang="en-US" sz="2400" i="1" dirty="0" smtClean="0">
                                  <a:latin typeface="Cambria Math" panose="02040503050406030204" pitchFamily="18" charset="0"/>
                                </a:rPr>
                                <m:t>𝑛</m:t>
                              </m:r>
                            </m:sup>
                            <m:e>
                              <m:r>
                                <a:rPr lang="en-US" sz="2400" i="0" dirty="0" smtClean="0">
                                  <a:latin typeface="Cambria Math" panose="02040503050406030204" pitchFamily="18" charset="0"/>
                                </a:rPr>
                                <m:t>⋅</m:t>
                              </m:r>
                            </m:e>
                          </m:nary>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𝐹</m:t>
                              </m:r>
                            </m:e>
                            <m:sub>
                              <m:sSub>
                                <m:sSubPr>
                                  <m:ctrlPr>
                                    <a:rPr lang="en-US" sz="2400" i="1" dirty="0" smtClean="0">
                                      <a:latin typeface="Cambria Math" panose="02040503050406030204" pitchFamily="18" charset="0"/>
                                    </a:rPr>
                                  </m:ctrlPr>
                                </m:sSubPr>
                                <m:e>
                                  <m:r>
                                    <a:rPr lang="en-US" sz="2400" i="1" dirty="0" smtClean="0">
                                      <a:latin typeface="Cambria Math" panose="02040503050406030204" pitchFamily="18" charset="0"/>
                                    </a:rPr>
                                    <m:t>𝑋</m:t>
                                  </m:r>
                                </m:e>
                                <m:sub>
                                  <m:r>
                                    <a:rPr lang="en-US" sz="2400" i="1" dirty="0" smtClean="0">
                                      <a:latin typeface="Cambria Math" panose="02040503050406030204" pitchFamily="18" charset="0"/>
                                    </a:rPr>
                                    <m:t>𝑖</m:t>
                                  </m:r>
                                </m:sub>
                              </m:sSub>
                            </m:sub>
                          </m:sSub>
                          <m:d>
                            <m:dPr>
                              <m:ctrlPr>
                                <a:rPr lang="en-US" sz="2400" i="1" dirty="0" smtClean="0">
                                  <a:latin typeface="Cambria Math" panose="02040503050406030204" pitchFamily="18" charset="0"/>
                                </a:rPr>
                              </m:ctrlPr>
                            </m:dPr>
                            <m:e>
                              <m:r>
                                <a:rPr lang="en-US" sz="2400" i="1" dirty="0" smtClean="0">
                                  <a:latin typeface="Cambria Math" panose="02040503050406030204" pitchFamily="18" charset="0"/>
                                </a:rPr>
                                <m:t>𝑡</m:t>
                              </m:r>
                            </m:e>
                          </m:d>
                        </m:e>
                      </m:eqArr>
                    </m:oMath>
                  </m:oMathPara>
                </a14:m>
                <a:endParaRPr lang="en-US" sz="2400" dirty="0"/>
              </a:p>
              <a:p>
                <a:endParaRPr lang="en-US" sz="2400" dirty="0"/>
              </a:p>
              <a:p>
                <a:endParaRPr lang="en-US" sz="2400" dirty="0"/>
              </a:p>
              <a:p>
                <a:endParaRPr lang="en-US" sz="2400" dirty="0"/>
              </a:p>
            </p:txBody>
          </p:sp>
        </mc:Choice>
        <mc:Fallback xmlns="">
          <p:sp>
            <p:nvSpPr>
              <p:cNvPr id="77" name="Text Placeholder 2">
                <a:extLst>
                  <a:ext uri="{FF2B5EF4-FFF2-40B4-BE49-F238E27FC236}">
                    <a16:creationId xmlns:a16="http://schemas.microsoft.com/office/drawing/2014/main" id="{E97FD162-E183-6336-F8A9-7A0D6A9891FC}"/>
                  </a:ext>
                </a:extLst>
              </p:cNvPr>
              <p:cNvSpPr>
                <a:spLocks noGrp="1" noRot="1" noChangeAspect="1" noMove="1" noResize="1" noEditPoints="1" noAdjustHandles="1" noChangeArrowheads="1" noChangeShapeType="1" noTextEdit="1"/>
              </p:cNvSpPr>
              <p:nvPr>
                <p:ph type="body" sz="quarter" idx="20"/>
              </p:nvPr>
            </p:nvSpPr>
            <p:spPr>
              <a:xfrm>
                <a:off x="393610" y="1202110"/>
                <a:ext cx="10887896" cy="5030524"/>
              </a:xfrm>
              <a:blipFill>
                <a:blip r:embed="rId2"/>
                <a:stretch>
                  <a:fillRect l="-932" t="-252" r="-117" b="-30479"/>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D98DE283-8453-9DB5-A8F1-3C6356B8671E}"/>
              </a:ext>
            </a:extLst>
          </p:cNvPr>
          <p:cNvSpPr>
            <a:spLocks noGrp="1"/>
          </p:cNvSpPr>
          <p:nvPr>
            <p:ph type="sldNum" sz="quarter" idx="17"/>
          </p:nvPr>
        </p:nvSpPr>
        <p:spPr/>
        <p:txBody>
          <a:bodyPr/>
          <a:lstStyle/>
          <a:p>
            <a:fld id="{86134D44-37F0-44A1-8A08-E9432A030C07}" type="slidenum">
              <a:rPr lang="en-US" smtClean="0"/>
              <a:pPr/>
              <a:t>7</a:t>
            </a:fld>
            <a:endParaRPr lang="en-US" dirty="0"/>
          </a:p>
        </p:txBody>
      </p:sp>
      <p:sp>
        <p:nvSpPr>
          <p:cNvPr id="26" name="Text Placeholder 2">
            <a:extLst>
              <a:ext uri="{FF2B5EF4-FFF2-40B4-BE49-F238E27FC236}">
                <a16:creationId xmlns:a16="http://schemas.microsoft.com/office/drawing/2014/main" id="{54DA3FD6-0FD3-0961-0101-E57C404FA6DA}"/>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324342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96602-4C12-B18C-FFE7-F961EE0A2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0B352-B81A-2F67-EA9B-D0159AC450D6}"/>
              </a:ext>
            </a:extLst>
          </p:cNvPr>
          <p:cNvSpPr>
            <a:spLocks noGrp="1"/>
          </p:cNvSpPr>
          <p:nvPr>
            <p:ph type="title"/>
          </p:nvPr>
        </p:nvSpPr>
        <p:spPr/>
        <p:txBody>
          <a:bodyPr/>
          <a:lstStyle/>
          <a:p>
            <a:r>
              <a:rPr lang="en-US" dirty="0"/>
              <a:t>Minimum of n Independent Failure Times</a:t>
            </a:r>
          </a:p>
        </p:txBody>
      </p:sp>
      <mc:AlternateContent xmlns:mc="http://schemas.openxmlformats.org/markup-compatibility/2006">
        <mc:Choice xmlns:a14="http://schemas.microsoft.com/office/drawing/2010/main" Requires="a14">
          <p:sp>
            <p:nvSpPr>
              <p:cNvPr id="77" name="Text Placeholder 2">
                <a:extLst>
                  <a:ext uri="{FF2B5EF4-FFF2-40B4-BE49-F238E27FC236}">
                    <a16:creationId xmlns:a16="http://schemas.microsoft.com/office/drawing/2014/main" id="{79F0E99F-197B-D475-551B-70503BF9CED8}"/>
                  </a:ext>
                </a:extLst>
              </p:cNvPr>
              <p:cNvSpPr>
                <a:spLocks noGrp="1"/>
              </p:cNvSpPr>
              <p:nvPr>
                <p:ph type="body" sz="quarter" idx="20"/>
              </p:nvPr>
            </p:nvSpPr>
            <p:spPr>
              <a:xfrm>
                <a:off x="465904" y="1245079"/>
                <a:ext cx="10887896" cy="5030524"/>
              </a:xfrm>
            </p:spPr>
            <p:txBody>
              <a:bodyPr>
                <a:noAutofit/>
              </a:bodyPr>
              <a:lstStyle/>
              <a:p>
                <a:pPr>
                  <a:lnSpc>
                    <a:spcPct val="120000"/>
                  </a:lnSpc>
                </a:pPr>
                <a:r>
                  <a:rPr lang="en-US" altLang="en-US" sz="2200" dirty="0">
                    <a:ea typeface="ＭＳ Ｐゴシック" panose="020B0600070205080204" pitchFamily="34" charset="-128"/>
                  </a:rPr>
                  <a:t>Let </a:t>
                </a:r>
                <a:r>
                  <a:rPr lang="en-US" altLang="en-US" sz="2200" i="1" dirty="0">
                    <a:ea typeface="ＭＳ Ｐゴシック" panose="020B0600070205080204" pitchFamily="34" charset="-128"/>
                  </a:rPr>
                  <a:t>X</a:t>
                </a:r>
                <a:r>
                  <a:rPr lang="en-US" altLang="en-US" sz="2200" baseline="-25000" dirty="0">
                    <a:ea typeface="ＭＳ Ｐゴシック" panose="020B0600070205080204" pitchFamily="34" charset="-128"/>
                  </a:rPr>
                  <a:t>1</a:t>
                </a:r>
                <a:r>
                  <a:rPr lang="en-US" altLang="en-US" sz="2200" dirty="0">
                    <a:ea typeface="ＭＳ Ｐゴシック" panose="020B0600070205080204" pitchFamily="34" charset="-128"/>
                  </a:rPr>
                  <a:t>, . . . , </a:t>
                </a:r>
                <a:r>
                  <a:rPr lang="en-US" altLang="en-US" sz="2200" i="1" dirty="0" err="1">
                    <a:ea typeface="ＭＳ Ｐゴシック" panose="020B0600070205080204" pitchFamily="34" charset="-128"/>
                  </a:rPr>
                  <a:t>X</a:t>
                </a:r>
                <a:r>
                  <a:rPr lang="en-US" altLang="en-US" sz="2200" i="1" baseline="-25000" dirty="0" err="1">
                    <a:ea typeface="ＭＳ Ｐゴシック" panose="020B0600070205080204" pitchFamily="34" charset="-128"/>
                  </a:rPr>
                  <a:t>n</a:t>
                </a:r>
                <a:r>
                  <a:rPr lang="en-US" altLang="en-US" sz="2200" dirty="0">
                    <a:ea typeface="ＭＳ Ｐゴシック" panose="020B0600070205080204" pitchFamily="34" charset="-128"/>
                  </a:rPr>
                  <a:t> be independent component failure times.  Suppose the system fails at time </a:t>
                </a:r>
                <a:r>
                  <a:rPr lang="en-US" altLang="en-US" sz="2200" i="1" dirty="0">
                    <a:ea typeface="ＭＳ Ｐゴシック" panose="020B0600070205080204" pitchFamily="34" charset="-128"/>
                  </a:rPr>
                  <a:t>S</a:t>
                </a:r>
                <a:r>
                  <a:rPr lang="en-US" altLang="en-US" sz="2200" dirty="0">
                    <a:ea typeface="ＭＳ Ｐゴシック" panose="020B0600070205080204" pitchFamily="34" charset="-128"/>
                  </a:rPr>
                  <a:t> if </a:t>
                </a:r>
                <a:r>
                  <a:rPr lang="en-US" altLang="en-US" sz="2200" i="1" dirty="0">
                    <a:ea typeface="ＭＳ Ｐゴシック" panose="020B0600070205080204" pitchFamily="34" charset="-128"/>
                  </a:rPr>
                  <a:t>S</a:t>
                </a:r>
                <a:r>
                  <a:rPr lang="en-US" altLang="en-US" sz="2200" dirty="0">
                    <a:ea typeface="ＭＳ Ｐゴシック" panose="020B0600070205080204" pitchFamily="34" charset="-128"/>
                  </a:rPr>
                  <a:t> is the earliest time at any component is in the failed state.</a:t>
                </a:r>
              </a:p>
              <a:p>
                <a:r>
                  <a:rPr lang="en-US" altLang="en-US" sz="2200" dirty="0">
                    <a:ea typeface="ＭＳ Ｐゴシック" panose="020B0600070205080204" pitchFamily="34" charset="-128"/>
                  </a:rPr>
                  <a:t>Thus, </a:t>
                </a:r>
                <a:r>
                  <a:rPr lang="en-US" altLang="en-US" sz="2200" i="1" dirty="0">
                    <a:ea typeface="ＭＳ Ｐゴシック" panose="020B0600070205080204" pitchFamily="34" charset="-128"/>
                  </a:rPr>
                  <a:t>S</a:t>
                </a:r>
                <a:r>
                  <a:rPr lang="en-US" altLang="en-US" sz="2200" dirty="0">
                    <a:ea typeface="ＭＳ Ｐゴシック" panose="020B0600070205080204" pitchFamily="34" charset="-128"/>
                  </a:rPr>
                  <a:t> = min{</a:t>
                </a:r>
                <a:r>
                  <a:rPr lang="en-US" altLang="en-US" sz="2200" i="1" dirty="0">
                    <a:ea typeface="ＭＳ Ｐゴシック" panose="020B0600070205080204" pitchFamily="34" charset="-128"/>
                  </a:rPr>
                  <a:t>X</a:t>
                </a:r>
                <a:r>
                  <a:rPr lang="en-US" altLang="en-US" sz="2200" baseline="-25000" dirty="0">
                    <a:ea typeface="ＭＳ Ｐゴシック" panose="020B0600070205080204" pitchFamily="34" charset="-128"/>
                  </a:rPr>
                  <a:t>1</a:t>
                </a:r>
                <a:r>
                  <a:rPr lang="en-US" altLang="en-US" sz="2200" dirty="0">
                    <a:ea typeface="ＭＳ Ｐゴシック" panose="020B0600070205080204" pitchFamily="34" charset="-128"/>
                  </a:rPr>
                  <a:t>, . . . , </a:t>
                </a:r>
                <a:r>
                  <a:rPr lang="en-US" altLang="en-US" sz="2200" i="1" dirty="0" err="1">
                    <a:ea typeface="ＭＳ Ｐゴシック" panose="020B0600070205080204" pitchFamily="34" charset="-128"/>
                  </a:rPr>
                  <a:t>X</a:t>
                </a:r>
                <a:r>
                  <a:rPr lang="en-US" altLang="en-US" sz="2200" i="1" baseline="-25000" dirty="0" err="1">
                    <a:ea typeface="ＭＳ Ｐゴシック" panose="020B0600070205080204" pitchFamily="34" charset="-128"/>
                  </a:rPr>
                  <a:t>n</a:t>
                </a:r>
                <a:r>
                  <a:rPr lang="en-US" altLang="en-US" sz="2200" dirty="0">
                    <a:ea typeface="ＭＳ Ｐゴシック" panose="020B0600070205080204" pitchFamily="34" charset="-128"/>
                  </a:rPr>
                  <a:t>}.  So</a:t>
                </a:r>
              </a:p>
              <a:p>
                <a:endParaRPr lang="en-US" altLang="en-US" sz="2200" dirty="0">
                  <a:ea typeface="ＭＳ Ｐゴシック" panose="020B0600070205080204" pitchFamily="34" charset="-128"/>
                </a:endParaRPr>
              </a:p>
              <a:p>
                <a:pPr/>
                <a14:m>
                  <m:oMathPara xmlns:m="http://schemas.openxmlformats.org/officeDocument/2006/math">
                    <m:oMath>
                      <m:eqArr>
                        <m:eqArrPr>
                          <m:ctrlPr>
                            <a:rPr lang="en-US" sz="2200" i="1" dirty="0" smtClean="0">
                              <a:latin typeface="Cambria Math" panose="02040503050406030204" pitchFamily="18" charset="0"/>
                            </a:rPr>
                          </m:ctrlPr>
                        </m:eqArrPr>
                        <m:e>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𝐹</m:t>
                              </m:r>
                            </m:e>
                            <m:sub>
                              <m:r>
                                <a:rPr lang="en-US" sz="2200" i="1" dirty="0" smtClean="0">
                                  <a:latin typeface="Cambria Math" panose="02040503050406030204" pitchFamily="18" charset="0"/>
                                </a:rPr>
                                <m:t>𝑆</m:t>
                              </m:r>
                            </m:sub>
                          </m:sSub>
                          <m:d>
                            <m:dPr>
                              <m:ctrlPr>
                                <a:rPr lang="en-US" sz="2200" i="1" dirty="0" smtClean="0">
                                  <a:latin typeface="Cambria Math" panose="02040503050406030204" pitchFamily="18" charset="0"/>
                                </a:rPr>
                              </m:ctrlPr>
                            </m:dPr>
                            <m:e>
                              <m:r>
                                <a:rPr lang="en-US" sz="2200" i="1" dirty="0" smtClean="0">
                                  <a:latin typeface="Cambria Math" panose="02040503050406030204" pitchFamily="18" charset="0"/>
                                </a:rPr>
                                <m:t>𝑡</m:t>
                              </m:r>
                            </m:e>
                          </m:d>
                          <m:r>
                            <m:rPr>
                              <m:aln/>
                            </m:rPr>
                            <a:rPr lang="en-US" sz="2200" i="1" dirty="0" smtClean="0">
                              <a:latin typeface="Cambria Math" panose="02040503050406030204" pitchFamily="18" charset="0"/>
                            </a:rPr>
                            <m:t>&amp;</m:t>
                          </m:r>
                          <m:r>
                            <a:rPr lang="en-US" sz="2200" i="1" dirty="0" smtClean="0">
                              <a:latin typeface="Cambria Math" panose="02040503050406030204" pitchFamily="18" charset="0"/>
                            </a:rPr>
                            <m:t>=</m:t>
                          </m:r>
                          <m:func>
                            <m:funcPr>
                              <m:ctrlPr>
                                <a:rPr lang="en-US" sz="2200" i="1" dirty="0" smtClean="0">
                                  <a:latin typeface="Cambria Math" panose="02040503050406030204" pitchFamily="18" charset="0"/>
                                </a:rPr>
                              </m:ctrlPr>
                            </m:funcPr>
                            <m:fName>
                              <m:r>
                                <m:rPr>
                                  <m:sty m:val="p"/>
                                </m:rPr>
                                <a:rPr lang="en-US" sz="2200" i="1" dirty="0" smtClean="0">
                                  <a:latin typeface="Cambria Math" panose="02040503050406030204" pitchFamily="18" charset="0"/>
                                </a:rPr>
                                <m:t>Pr</m:t>
                              </m:r>
                            </m:fName>
                            <m:e>
                              <m:d>
                                <m:dPr>
                                  <m:begChr m:val="{"/>
                                  <m:endChr m:val="}"/>
                                  <m:ctrlPr>
                                    <a:rPr lang="en-US" sz="2200" i="1" dirty="0" smtClean="0">
                                      <a:latin typeface="Cambria Math" panose="02040503050406030204" pitchFamily="18" charset="0"/>
                                    </a:rPr>
                                  </m:ctrlPr>
                                </m:dPr>
                                <m:e>
                                  <m:r>
                                    <a:rPr lang="en-US" sz="2200" i="1" dirty="0" smtClean="0">
                                      <a:latin typeface="Cambria Math" panose="02040503050406030204" pitchFamily="18" charset="0"/>
                                    </a:rPr>
                                    <m:t>𝑆</m:t>
                                  </m:r>
                                  <m:r>
                                    <a:rPr lang="en-US" sz="2200" i="1" dirty="0" smtClean="0">
                                      <a:latin typeface="Cambria Math" panose="02040503050406030204" pitchFamily="18" charset="0"/>
                                    </a:rPr>
                                    <m:t>≤</m:t>
                                  </m:r>
                                  <m:r>
                                    <a:rPr lang="en-US" sz="2200" i="1" dirty="0" smtClean="0">
                                      <a:latin typeface="Cambria Math" panose="02040503050406030204" pitchFamily="18" charset="0"/>
                                    </a:rPr>
                                    <m:t>𝑡</m:t>
                                  </m:r>
                                </m:e>
                              </m:d>
                            </m:e>
                          </m:func>
                          <m:r>
                            <a:rPr lang="en-US" sz="2200" i="1" dirty="0" smtClean="0">
                              <a:latin typeface="Cambria Math" panose="02040503050406030204" pitchFamily="18" charset="0"/>
                            </a:rPr>
                            <m:t>=</m:t>
                          </m:r>
                          <m:func>
                            <m:funcPr>
                              <m:ctrlPr>
                                <a:rPr lang="en-US" sz="2200" i="1" dirty="0" smtClean="0">
                                  <a:latin typeface="Cambria Math" panose="02040503050406030204" pitchFamily="18" charset="0"/>
                                </a:rPr>
                              </m:ctrlPr>
                            </m:funcPr>
                            <m:fName>
                              <m:r>
                                <m:rPr>
                                  <m:sty m:val="p"/>
                                </m:rPr>
                                <a:rPr lang="en-US" sz="2200" i="1" dirty="0" smtClean="0">
                                  <a:latin typeface="Cambria Math" panose="02040503050406030204" pitchFamily="18" charset="0"/>
                                </a:rPr>
                                <m:t>Pr</m:t>
                              </m:r>
                            </m:fName>
                            <m:e>
                              <m:d>
                                <m:dPr>
                                  <m:begChr m:val="{"/>
                                  <m:endChr m:val="}"/>
                                  <m:ctrlPr>
                                    <a:rPr lang="en-US" sz="2200" i="1" dirty="0" smtClean="0">
                                      <a:latin typeface="Cambria Math" panose="02040503050406030204" pitchFamily="18" charset="0"/>
                                    </a:rPr>
                                  </m:ctrlPr>
                                </m:dPr>
                                <m:e>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1</m:t>
                                      </m:r>
                                    </m:sub>
                                  </m:sSub>
                                  <m:r>
                                    <a:rPr lang="en-US" sz="2200" i="1" dirty="0" smtClean="0">
                                      <a:latin typeface="Cambria Math" panose="02040503050406030204" pitchFamily="18" charset="0"/>
                                    </a:rPr>
                                    <m:t>≤</m:t>
                                  </m:r>
                                  <m:r>
                                    <a:rPr lang="en-US" sz="2200" i="1" dirty="0" smtClean="0">
                                      <a:latin typeface="Cambria Math" panose="02040503050406030204" pitchFamily="18" charset="0"/>
                                    </a:rPr>
                                    <m:t>𝑡</m:t>
                                  </m:r>
                                  <m:r>
                                    <a:rPr lang="en-US" sz="2200" i="1" dirty="0" smtClean="0">
                                      <a:latin typeface="Cambria Math" panose="02040503050406030204" pitchFamily="18" charset="0"/>
                                    </a:rPr>
                                    <m:t> </m:t>
                                  </m:r>
                                  <m:r>
                                    <m:rPr>
                                      <m:nor/>
                                    </m:rPr>
                                    <a:rPr lang="en-US" sz="2200" i="0" dirty="0" smtClean="0">
                                      <a:latin typeface="Cambria Math" panose="02040503050406030204" pitchFamily="18" charset="0"/>
                                    </a:rPr>
                                    <m:t>OR</m:t>
                                  </m:r>
                                  <m:r>
                                    <a:rPr lang="en-US" sz="2200" i="1" dirty="0" smtClean="0">
                                      <a:latin typeface="Cambria Math" panose="02040503050406030204" pitchFamily="18" charset="0"/>
                                    </a:rPr>
                                    <m:t> </m:t>
                                  </m:r>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2</m:t>
                                      </m:r>
                                    </m:sub>
                                  </m:sSub>
                                  <m:r>
                                    <a:rPr lang="en-US" sz="2200" i="1" dirty="0" smtClean="0">
                                      <a:latin typeface="Cambria Math" panose="02040503050406030204" pitchFamily="18" charset="0"/>
                                    </a:rPr>
                                    <m:t>≤</m:t>
                                  </m:r>
                                  <m:r>
                                    <a:rPr lang="en-US" sz="2200" i="1" dirty="0" smtClean="0">
                                      <a:latin typeface="Cambria Math" panose="02040503050406030204" pitchFamily="18" charset="0"/>
                                    </a:rPr>
                                    <m:t>𝑡</m:t>
                                  </m:r>
                                  <m:r>
                                    <a:rPr lang="en-US" sz="2200" i="1" dirty="0" smtClean="0">
                                      <a:latin typeface="Cambria Math" panose="02040503050406030204" pitchFamily="18" charset="0"/>
                                    </a:rPr>
                                    <m:t> </m:t>
                                  </m:r>
                                  <m:r>
                                    <m:rPr>
                                      <m:nor/>
                                    </m:rPr>
                                    <a:rPr lang="en-US" sz="2200" i="0" dirty="0" smtClean="0">
                                      <a:latin typeface="Cambria Math" panose="02040503050406030204" pitchFamily="18" charset="0"/>
                                    </a:rPr>
                                    <m:t>OR</m:t>
                                  </m:r>
                                  <m:r>
                                    <a:rPr lang="en-US" sz="2200" i="1" dirty="0" smtClean="0">
                                      <a:latin typeface="Cambria Math" panose="02040503050406030204" pitchFamily="18" charset="0"/>
                                    </a:rPr>
                                    <m:t> ⋯</m:t>
                                  </m:r>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𝑛</m:t>
                                      </m:r>
                                    </m:sub>
                                  </m:sSub>
                                  <m:r>
                                    <a:rPr lang="en-US" sz="2200" i="1" dirty="0" smtClean="0">
                                      <a:latin typeface="Cambria Math" panose="02040503050406030204" pitchFamily="18" charset="0"/>
                                    </a:rPr>
                                    <m:t>≤</m:t>
                                  </m:r>
                                  <m:r>
                                    <a:rPr lang="en-US" sz="2200" i="1" dirty="0" smtClean="0">
                                      <a:latin typeface="Cambria Math" panose="02040503050406030204" pitchFamily="18" charset="0"/>
                                    </a:rPr>
                                    <m:t>𝑡</m:t>
                                  </m:r>
                                </m:e>
                              </m:d>
                            </m:e>
                          </m:func>
                        </m:e>
                        <m:e>
                          <m:r>
                            <a:rPr lang="en-US" sz="2200" i="1" dirty="0" smtClean="0">
                              <a:latin typeface="Cambria Math" panose="02040503050406030204" pitchFamily="18" charset="0"/>
                            </a:rPr>
                            <m:t> </m:t>
                          </m:r>
                          <m:r>
                            <m:rPr>
                              <m:aln/>
                            </m:rPr>
                            <a:rPr lang="en-US" sz="2200" i="1" dirty="0" smtClean="0">
                              <a:latin typeface="Cambria Math" panose="02040503050406030204" pitchFamily="18" charset="0"/>
                            </a:rPr>
                            <m:t>&amp;</m:t>
                          </m:r>
                          <m:r>
                            <a:rPr lang="en-US" sz="2200" i="1" dirty="0" smtClean="0">
                              <a:latin typeface="Cambria Math" panose="02040503050406030204" pitchFamily="18" charset="0"/>
                            </a:rPr>
                            <m:t>=1−</m:t>
                          </m:r>
                          <m:func>
                            <m:funcPr>
                              <m:ctrlPr>
                                <a:rPr lang="en-US" sz="2200" i="1" dirty="0" smtClean="0">
                                  <a:latin typeface="Cambria Math" panose="02040503050406030204" pitchFamily="18" charset="0"/>
                                </a:rPr>
                              </m:ctrlPr>
                            </m:funcPr>
                            <m:fName>
                              <m:r>
                                <m:rPr>
                                  <m:sty m:val="p"/>
                                </m:rPr>
                                <a:rPr lang="en-US" sz="2200" i="1" dirty="0" smtClean="0">
                                  <a:latin typeface="Cambria Math" panose="02040503050406030204" pitchFamily="18" charset="0"/>
                                </a:rPr>
                                <m:t>Pr</m:t>
                              </m:r>
                            </m:fName>
                            <m:e>
                              <m:d>
                                <m:dPr>
                                  <m:begChr m:val="{"/>
                                  <m:endChr m:val="}"/>
                                  <m:ctrlPr>
                                    <a:rPr lang="en-US" sz="2200" i="1" dirty="0" smtClean="0">
                                      <a:latin typeface="Cambria Math" panose="02040503050406030204" pitchFamily="18" charset="0"/>
                                    </a:rPr>
                                  </m:ctrlPr>
                                </m:dPr>
                                <m:e>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1</m:t>
                                      </m:r>
                                    </m:sub>
                                  </m:sSub>
                                  <m:r>
                                    <a:rPr lang="en-US" sz="2200" i="1" dirty="0" smtClean="0">
                                      <a:latin typeface="Cambria Math" panose="02040503050406030204" pitchFamily="18" charset="0"/>
                                    </a:rPr>
                                    <m:t>&gt;</m:t>
                                  </m:r>
                                  <m:r>
                                    <a:rPr lang="en-US" sz="2200" i="1" dirty="0" smtClean="0">
                                      <a:latin typeface="Cambria Math" panose="02040503050406030204" pitchFamily="18" charset="0"/>
                                    </a:rPr>
                                    <m:t>𝑡</m:t>
                                  </m:r>
                                  <m:r>
                                    <a:rPr lang="en-US" sz="2200" i="1" dirty="0" smtClean="0">
                                      <a:latin typeface="Cambria Math" panose="02040503050406030204" pitchFamily="18" charset="0"/>
                                    </a:rPr>
                                    <m:t>,</m:t>
                                  </m:r>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2</m:t>
                                      </m:r>
                                    </m:sub>
                                  </m:sSub>
                                  <m:r>
                                    <a:rPr lang="en-US" sz="2200" i="1" dirty="0" smtClean="0">
                                      <a:latin typeface="Cambria Math" panose="02040503050406030204" pitchFamily="18" charset="0"/>
                                    </a:rPr>
                                    <m:t>&gt;</m:t>
                                  </m:r>
                                  <m:r>
                                    <a:rPr lang="en-US" sz="2200" i="1" dirty="0" smtClean="0">
                                      <a:latin typeface="Cambria Math" panose="02040503050406030204" pitchFamily="18" charset="0"/>
                                    </a:rPr>
                                    <m:t>𝑡</m:t>
                                  </m:r>
                                  <m:r>
                                    <a:rPr lang="en-US" sz="2200" i="1" dirty="0" smtClean="0">
                                      <a:latin typeface="Cambria Math" panose="02040503050406030204" pitchFamily="18" charset="0"/>
                                    </a:rPr>
                                    <m:t>,⋯,</m:t>
                                  </m:r>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𝑛</m:t>
                                      </m:r>
                                    </m:sub>
                                  </m:sSub>
                                  <m:r>
                                    <a:rPr lang="en-US" sz="2200" i="1" dirty="0" smtClean="0">
                                      <a:latin typeface="Cambria Math" panose="02040503050406030204" pitchFamily="18" charset="0"/>
                                    </a:rPr>
                                    <m:t>&gt;</m:t>
                                  </m:r>
                                  <m:r>
                                    <a:rPr lang="en-US" sz="2200" i="1" dirty="0" smtClean="0">
                                      <a:latin typeface="Cambria Math" panose="02040503050406030204" pitchFamily="18" charset="0"/>
                                    </a:rPr>
                                    <m:t>𝑡</m:t>
                                  </m:r>
                                </m:e>
                              </m:d>
                            </m:e>
                          </m:func>
                        </m:e>
                        <m:e>
                          <m:r>
                            <a:rPr lang="en-US" sz="2200" i="1" dirty="0" smtClean="0">
                              <a:latin typeface="Cambria Math" panose="02040503050406030204" pitchFamily="18" charset="0"/>
                            </a:rPr>
                            <m:t> </m:t>
                          </m:r>
                          <m:r>
                            <m:rPr>
                              <m:aln/>
                            </m:rPr>
                            <a:rPr lang="en-US" sz="2200" i="1" dirty="0" smtClean="0">
                              <a:latin typeface="Cambria Math" panose="02040503050406030204" pitchFamily="18" charset="0"/>
                            </a:rPr>
                            <m:t>&amp;</m:t>
                          </m:r>
                          <m:r>
                            <a:rPr lang="en-US" sz="2200" i="1" dirty="0" smtClean="0">
                              <a:latin typeface="Cambria Math" panose="02040503050406030204" pitchFamily="18" charset="0"/>
                            </a:rPr>
                            <m:t>=1−</m:t>
                          </m:r>
                          <m:func>
                            <m:funcPr>
                              <m:ctrlPr>
                                <a:rPr lang="en-US" sz="2200" i="1" dirty="0" smtClean="0">
                                  <a:latin typeface="Cambria Math" panose="02040503050406030204" pitchFamily="18" charset="0"/>
                                </a:rPr>
                              </m:ctrlPr>
                            </m:funcPr>
                            <m:fName>
                              <m:r>
                                <m:rPr>
                                  <m:sty m:val="p"/>
                                </m:rPr>
                                <a:rPr lang="en-US" sz="2200" i="1" dirty="0" smtClean="0">
                                  <a:latin typeface="Cambria Math" panose="02040503050406030204" pitchFamily="18" charset="0"/>
                                </a:rPr>
                                <m:t>Pr</m:t>
                              </m:r>
                            </m:fName>
                            <m:e>
                              <m:d>
                                <m:dPr>
                                  <m:begChr m:val="{"/>
                                  <m:endChr m:val="}"/>
                                  <m:ctrlPr>
                                    <a:rPr lang="en-US" sz="2200" i="1" dirty="0" smtClean="0">
                                      <a:latin typeface="Cambria Math" panose="02040503050406030204" pitchFamily="18" charset="0"/>
                                    </a:rPr>
                                  </m:ctrlPr>
                                </m:dPr>
                                <m:e>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1</m:t>
                                      </m:r>
                                    </m:sub>
                                  </m:sSub>
                                  <m:r>
                                    <a:rPr lang="en-US" sz="2200" i="1" dirty="0" smtClean="0">
                                      <a:latin typeface="Cambria Math" panose="02040503050406030204" pitchFamily="18" charset="0"/>
                                    </a:rPr>
                                    <m:t>&gt;</m:t>
                                  </m:r>
                                  <m:r>
                                    <a:rPr lang="en-US" sz="2200" i="1" dirty="0" smtClean="0">
                                      <a:latin typeface="Cambria Math" panose="02040503050406030204" pitchFamily="18" charset="0"/>
                                    </a:rPr>
                                    <m:t>𝑡</m:t>
                                  </m:r>
                                </m:e>
                              </m:d>
                            </m:e>
                          </m:func>
                          <m:func>
                            <m:funcPr>
                              <m:ctrlPr>
                                <a:rPr lang="en-US" sz="2200" i="1" dirty="0" smtClean="0">
                                  <a:latin typeface="Cambria Math" panose="02040503050406030204" pitchFamily="18" charset="0"/>
                                </a:rPr>
                              </m:ctrlPr>
                            </m:funcPr>
                            <m:fName>
                              <m:r>
                                <m:rPr>
                                  <m:sty m:val="p"/>
                                </m:rPr>
                                <a:rPr lang="en-US" sz="2200" i="1" dirty="0" smtClean="0">
                                  <a:latin typeface="Cambria Math" panose="02040503050406030204" pitchFamily="18" charset="0"/>
                                </a:rPr>
                                <m:t>Pr</m:t>
                              </m:r>
                            </m:fName>
                            <m:e>
                              <m:d>
                                <m:dPr>
                                  <m:begChr m:val="{"/>
                                  <m:endChr m:val="}"/>
                                  <m:ctrlPr>
                                    <a:rPr lang="en-US" sz="2200" i="1" dirty="0" smtClean="0">
                                      <a:latin typeface="Cambria Math" panose="02040503050406030204" pitchFamily="18" charset="0"/>
                                    </a:rPr>
                                  </m:ctrlPr>
                                </m:dPr>
                                <m:e>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2</m:t>
                                      </m:r>
                                    </m:sub>
                                  </m:sSub>
                                  <m:r>
                                    <a:rPr lang="en-US" sz="2200" i="1" dirty="0" smtClean="0">
                                      <a:latin typeface="Cambria Math" panose="02040503050406030204" pitchFamily="18" charset="0"/>
                                    </a:rPr>
                                    <m:t>&gt;</m:t>
                                  </m:r>
                                  <m:r>
                                    <a:rPr lang="en-US" sz="2200" i="1" dirty="0" smtClean="0">
                                      <a:latin typeface="Cambria Math" panose="02040503050406030204" pitchFamily="18" charset="0"/>
                                    </a:rPr>
                                    <m:t>𝑡</m:t>
                                  </m:r>
                                </m:e>
                              </m:d>
                            </m:e>
                          </m:func>
                          <m:r>
                            <a:rPr lang="en-US" sz="2200" i="1" dirty="0" smtClean="0">
                              <a:latin typeface="Cambria Math" panose="02040503050406030204" pitchFamily="18" charset="0"/>
                            </a:rPr>
                            <m:t>⋯</m:t>
                          </m:r>
                          <m:func>
                            <m:funcPr>
                              <m:ctrlPr>
                                <a:rPr lang="en-US" sz="2200" i="1" dirty="0" smtClean="0">
                                  <a:latin typeface="Cambria Math" panose="02040503050406030204" pitchFamily="18" charset="0"/>
                                </a:rPr>
                              </m:ctrlPr>
                            </m:funcPr>
                            <m:fName>
                              <m:r>
                                <m:rPr>
                                  <m:sty m:val="p"/>
                                </m:rPr>
                                <a:rPr lang="en-US" sz="2200" i="1" dirty="0" smtClean="0">
                                  <a:latin typeface="Cambria Math" panose="02040503050406030204" pitchFamily="18" charset="0"/>
                                </a:rPr>
                                <m:t>Pr</m:t>
                              </m:r>
                            </m:fName>
                            <m:e>
                              <m:d>
                                <m:dPr>
                                  <m:begChr m:val="{"/>
                                  <m:endChr m:val="}"/>
                                  <m:ctrlPr>
                                    <a:rPr lang="en-US" sz="2200" i="1" dirty="0" smtClean="0">
                                      <a:latin typeface="Cambria Math" panose="02040503050406030204" pitchFamily="18" charset="0"/>
                                    </a:rPr>
                                  </m:ctrlPr>
                                </m:dPr>
                                <m:e>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𝑛</m:t>
                                      </m:r>
                                    </m:sub>
                                  </m:sSub>
                                  <m:r>
                                    <a:rPr lang="en-US" sz="2200" i="1" dirty="0" smtClean="0">
                                      <a:latin typeface="Cambria Math" panose="02040503050406030204" pitchFamily="18" charset="0"/>
                                    </a:rPr>
                                    <m:t>&gt;</m:t>
                                  </m:r>
                                  <m:r>
                                    <a:rPr lang="en-US" sz="2200" i="1" dirty="0" smtClean="0">
                                      <a:latin typeface="Cambria Math" panose="02040503050406030204" pitchFamily="18" charset="0"/>
                                    </a:rPr>
                                    <m:t>𝑡</m:t>
                                  </m:r>
                                </m:e>
                              </m:d>
                            </m:e>
                          </m:func>
                          <m:r>
                            <a:rPr lang="en-US" sz="2200" i="1" dirty="0" smtClean="0">
                              <a:latin typeface="Cambria Math" panose="02040503050406030204" pitchFamily="18" charset="0"/>
                            </a:rPr>
                            <m:t>    </m:t>
                          </m:r>
                          <m:r>
                            <m:rPr>
                              <m:nor/>
                            </m:rPr>
                            <a:rPr lang="en-US" sz="2200" i="0" dirty="0" smtClean="0">
                              <a:latin typeface="Cambria Math" panose="02040503050406030204" pitchFamily="18" charset="0"/>
                            </a:rPr>
                            <m:t>by</m:t>
                          </m:r>
                          <m:r>
                            <a:rPr lang="en-US" sz="2200" i="1" dirty="0" smtClean="0">
                              <a:latin typeface="Cambria Math" panose="02040503050406030204" pitchFamily="18" charset="0"/>
                            </a:rPr>
                            <m:t> </m:t>
                          </m:r>
                          <m:r>
                            <m:rPr>
                              <m:nor/>
                            </m:rPr>
                            <a:rPr lang="en-US" sz="2200" i="0" dirty="0" smtClean="0">
                              <a:latin typeface="Cambria Math" panose="02040503050406030204" pitchFamily="18" charset="0"/>
                            </a:rPr>
                            <m:t>independence</m:t>
                          </m:r>
                        </m:e>
                        <m:e>
                          <m:r>
                            <a:rPr lang="en-US" sz="2200" i="1" dirty="0" smtClean="0">
                              <a:latin typeface="Cambria Math" panose="02040503050406030204" pitchFamily="18" charset="0"/>
                            </a:rPr>
                            <m:t> </m:t>
                          </m:r>
                          <m:r>
                            <m:rPr>
                              <m:aln/>
                            </m:rPr>
                            <a:rPr lang="en-US" sz="2200" i="1" dirty="0" smtClean="0">
                              <a:latin typeface="Cambria Math" panose="02040503050406030204" pitchFamily="18" charset="0"/>
                            </a:rPr>
                            <m:t>&amp;</m:t>
                          </m:r>
                          <m:r>
                            <a:rPr lang="en-US" sz="2200" i="1" dirty="0" smtClean="0">
                              <a:latin typeface="Cambria Math" panose="02040503050406030204" pitchFamily="18" charset="0"/>
                            </a:rPr>
                            <m:t>=1−</m:t>
                          </m:r>
                          <m:nary>
                            <m:naryPr>
                              <m:chr m:val="∏"/>
                              <m:limLoc m:val="undOvr"/>
                              <m:ctrlPr>
                                <a:rPr lang="en-US" sz="2200" i="1" dirty="0" smtClean="0">
                                  <a:latin typeface="Cambria Math" panose="02040503050406030204" pitchFamily="18" charset="0"/>
                                </a:rPr>
                              </m:ctrlPr>
                            </m:naryPr>
                            <m:sub>
                              <m:r>
                                <a:rPr lang="en-US" sz="2200" i="1" dirty="0" smtClean="0">
                                  <a:latin typeface="Cambria Math" panose="02040503050406030204" pitchFamily="18" charset="0"/>
                                </a:rPr>
                                <m:t>𝑖</m:t>
                              </m:r>
                              <m:r>
                                <a:rPr lang="en-US" sz="2200" i="1" dirty="0" smtClean="0">
                                  <a:latin typeface="Cambria Math" panose="02040503050406030204" pitchFamily="18" charset="0"/>
                                </a:rPr>
                                <m:t>=1</m:t>
                              </m:r>
                            </m:sub>
                            <m:sup>
                              <m:r>
                                <a:rPr lang="en-US" sz="2200" i="1" dirty="0" smtClean="0">
                                  <a:latin typeface="Cambria Math" panose="02040503050406030204" pitchFamily="18" charset="0"/>
                                </a:rPr>
                                <m:t>𝑛</m:t>
                              </m:r>
                            </m:sup>
                            <m:e>
                              <m:sSub>
                                <m:sSubPr>
                                  <m:ctrlPr>
                                    <a:rPr lang="en-US" sz="2200" i="1" dirty="0" smtClean="0">
                                      <a:latin typeface="Cambria Math" panose="02040503050406030204" pitchFamily="18" charset="0"/>
                                    </a:rPr>
                                  </m:ctrlPr>
                                </m:sSubPr>
                                <m:e>
                                  <m:acc>
                                    <m:accPr>
                                      <m:chr m:val="̅"/>
                                      <m:ctrlPr>
                                        <a:rPr lang="en-US" sz="2200" i="1" dirty="0" smtClean="0">
                                          <a:latin typeface="Cambria Math" panose="02040503050406030204" pitchFamily="18" charset="0"/>
                                        </a:rPr>
                                      </m:ctrlPr>
                                    </m:accPr>
                                    <m:e>
                                      <m:r>
                                        <a:rPr lang="en-US" sz="2200" i="1" dirty="0" smtClean="0">
                                          <a:latin typeface="Cambria Math" panose="02040503050406030204" pitchFamily="18" charset="0"/>
                                        </a:rPr>
                                        <m:t>𝐹</m:t>
                                      </m:r>
                                    </m:e>
                                  </m:acc>
                                </m:e>
                                <m:sub>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𝑋</m:t>
                                      </m:r>
                                    </m:e>
                                    <m:sub>
                                      <m:r>
                                        <a:rPr lang="en-US" sz="2200" i="1" dirty="0" smtClean="0">
                                          <a:latin typeface="Cambria Math" panose="02040503050406030204" pitchFamily="18" charset="0"/>
                                        </a:rPr>
                                        <m:t>𝑖</m:t>
                                      </m:r>
                                    </m:sub>
                                  </m:sSub>
                                </m:sub>
                              </m:sSub>
                            </m:e>
                          </m:nary>
                          <m:d>
                            <m:dPr>
                              <m:ctrlPr>
                                <a:rPr lang="en-US" sz="2200" i="1" dirty="0" smtClean="0">
                                  <a:latin typeface="Cambria Math" panose="02040503050406030204" pitchFamily="18" charset="0"/>
                                </a:rPr>
                              </m:ctrlPr>
                            </m:dPr>
                            <m:e>
                              <m:r>
                                <a:rPr lang="en-US" sz="2200" i="1" dirty="0" smtClean="0">
                                  <a:latin typeface="Cambria Math" panose="02040503050406030204" pitchFamily="18" charset="0"/>
                                </a:rPr>
                                <m:t>𝑡</m:t>
                              </m:r>
                            </m:e>
                          </m:d>
                        </m:e>
                      </m:eqArr>
                    </m:oMath>
                  </m:oMathPara>
                </a14:m>
                <a:endParaRPr lang="en-US" sz="2200" dirty="0"/>
              </a:p>
            </p:txBody>
          </p:sp>
        </mc:Choice>
        <mc:Fallback>
          <p:sp>
            <p:nvSpPr>
              <p:cNvPr id="77" name="Text Placeholder 2">
                <a:extLst>
                  <a:ext uri="{FF2B5EF4-FFF2-40B4-BE49-F238E27FC236}">
                    <a16:creationId xmlns:a16="http://schemas.microsoft.com/office/drawing/2014/main" id="{79F0E99F-197B-D475-551B-70503BF9CED8}"/>
                  </a:ext>
                </a:extLst>
              </p:cNvPr>
              <p:cNvSpPr>
                <a:spLocks noGrp="1" noRot="1" noChangeAspect="1" noMove="1" noResize="1" noEditPoints="1" noAdjustHandles="1" noChangeArrowheads="1" noChangeShapeType="1" noTextEdit="1"/>
              </p:cNvSpPr>
              <p:nvPr>
                <p:ph type="body" sz="quarter" idx="20"/>
              </p:nvPr>
            </p:nvSpPr>
            <p:spPr>
              <a:xfrm>
                <a:off x="465904" y="1245079"/>
                <a:ext cx="10887896" cy="5030524"/>
              </a:xfrm>
              <a:blipFill>
                <a:blip r:embed="rId2"/>
                <a:stretch>
                  <a:fillRect l="-698" r="-931" b="-4534"/>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2C19B0FF-BB1B-0E67-EE1C-78B71C9114AB}"/>
              </a:ext>
            </a:extLst>
          </p:cNvPr>
          <p:cNvSpPr>
            <a:spLocks noGrp="1"/>
          </p:cNvSpPr>
          <p:nvPr>
            <p:ph type="sldNum" sz="quarter" idx="17"/>
          </p:nvPr>
        </p:nvSpPr>
        <p:spPr/>
        <p:txBody>
          <a:bodyPr/>
          <a:lstStyle/>
          <a:p>
            <a:fld id="{86134D44-37F0-44A1-8A08-E9432A030C07}" type="slidenum">
              <a:rPr lang="en-US" smtClean="0"/>
              <a:pPr/>
              <a:t>8</a:t>
            </a:fld>
            <a:endParaRPr lang="en-US" dirty="0"/>
          </a:p>
        </p:txBody>
      </p:sp>
      <p:sp>
        <p:nvSpPr>
          <p:cNvPr id="26" name="Text Placeholder 2">
            <a:extLst>
              <a:ext uri="{FF2B5EF4-FFF2-40B4-BE49-F238E27FC236}">
                <a16:creationId xmlns:a16="http://schemas.microsoft.com/office/drawing/2014/main" id="{C472D136-301C-C6C0-00BB-8073495A5108}"/>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890729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4590-3306-24DF-98B3-1B37DCD97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DAB57-D367-457C-8A9C-05E3DE11BA49}"/>
              </a:ext>
            </a:extLst>
          </p:cNvPr>
          <p:cNvSpPr>
            <a:spLocks noGrp="1"/>
          </p:cNvSpPr>
          <p:nvPr>
            <p:ph type="title"/>
          </p:nvPr>
        </p:nvSpPr>
        <p:spPr/>
        <p:txBody>
          <a:bodyPr/>
          <a:lstStyle/>
          <a:p>
            <a:r>
              <a:rPr lang="en-US" dirty="0"/>
              <a:t>k of N</a:t>
            </a:r>
          </a:p>
        </p:txBody>
      </p:sp>
      <mc:AlternateContent xmlns:mc="http://schemas.openxmlformats.org/markup-compatibility/2006" xmlns:a14="http://schemas.microsoft.com/office/drawing/2010/main">
        <mc:Choice Requires="a14">
          <p:sp>
            <p:nvSpPr>
              <p:cNvPr id="77" name="Text Placeholder 2">
                <a:extLst>
                  <a:ext uri="{FF2B5EF4-FFF2-40B4-BE49-F238E27FC236}">
                    <a16:creationId xmlns:a16="http://schemas.microsoft.com/office/drawing/2014/main" id="{13A98C2F-4AB6-A96D-5AE7-E6FDA33D18B8}"/>
                  </a:ext>
                </a:extLst>
              </p:cNvPr>
              <p:cNvSpPr>
                <a:spLocks noGrp="1"/>
              </p:cNvSpPr>
              <p:nvPr>
                <p:ph type="body" sz="quarter" idx="20"/>
              </p:nvPr>
            </p:nvSpPr>
            <p:spPr>
              <a:xfrm>
                <a:off x="393610" y="1202110"/>
                <a:ext cx="11504100" cy="5030524"/>
              </a:xfrm>
            </p:spPr>
            <p:txBody>
              <a:bodyPr>
                <a:normAutofit/>
              </a:bodyPr>
              <a:lstStyle/>
              <a:p>
                <a:pPr>
                  <a:lnSpc>
                    <a:spcPct val="120000"/>
                  </a:lnSpc>
                </a:pPr>
                <a:r>
                  <a:rPr lang="en-US" altLang="en-US" dirty="0">
                    <a:ea typeface="ＭＳ Ｐゴシック" panose="020B0600070205080204" pitchFamily="34" charset="-128"/>
                  </a:rPr>
                  <a:t>Let </a:t>
                </a:r>
                <a:r>
                  <a:rPr lang="en-US" altLang="en-US" i="1" dirty="0">
                    <a:ea typeface="ＭＳ Ｐゴシック" panose="020B0600070205080204" pitchFamily="34" charset="-128"/>
                  </a:rPr>
                  <a:t>X</a:t>
                </a:r>
                <a:r>
                  <a:rPr lang="en-US" altLang="en-US" baseline="-25000" dirty="0">
                    <a:ea typeface="ＭＳ Ｐゴシック" panose="020B0600070205080204" pitchFamily="34" charset="-128"/>
                  </a:rPr>
                  <a:t>1</a:t>
                </a:r>
                <a:r>
                  <a:rPr lang="en-US" altLang="en-US" dirty="0">
                    <a:ea typeface="ＭＳ Ｐゴシック" panose="020B0600070205080204" pitchFamily="34" charset="-128"/>
                  </a:rPr>
                  <a:t>, . . . , </a:t>
                </a:r>
                <a:r>
                  <a:rPr lang="en-US" altLang="en-US" i="1" dirty="0" err="1">
                    <a:ea typeface="ＭＳ Ｐゴシック" panose="020B0600070205080204" pitchFamily="34" charset="-128"/>
                  </a:rPr>
                  <a:t>X</a:t>
                </a:r>
                <a:r>
                  <a:rPr lang="en-US" altLang="en-US" i="1" baseline="-25000" dirty="0" err="1">
                    <a:ea typeface="ＭＳ Ｐゴシック" panose="020B0600070205080204" pitchFamily="34" charset="-128"/>
                  </a:rPr>
                  <a:t>n</a:t>
                </a:r>
                <a:r>
                  <a:rPr lang="en-US" altLang="en-US" dirty="0">
                    <a:ea typeface="ＭＳ Ｐゴシック" panose="020B0600070205080204" pitchFamily="34" charset="-128"/>
                  </a:rPr>
                  <a:t> be independent component failure times that have identical distribution X.  Suppose the system fails at time </a:t>
                </a:r>
                <a:r>
                  <a:rPr lang="en-US" altLang="en-US" i="1" dirty="0">
                    <a:ea typeface="ＭＳ Ｐゴシック" panose="020B0600070205080204" pitchFamily="34" charset="-128"/>
                  </a:rPr>
                  <a:t>S</a:t>
                </a:r>
                <a:r>
                  <a:rPr lang="en-US" altLang="en-US" dirty="0">
                    <a:ea typeface="ＭＳ Ｐゴシック" panose="020B0600070205080204" pitchFamily="34" charset="-128"/>
                  </a:rPr>
                  <a:t> if </a:t>
                </a:r>
                <a:r>
                  <a:rPr lang="en-US" altLang="en-US" i="1" dirty="0">
                    <a:ea typeface="ＭＳ Ｐゴシック" panose="020B0600070205080204" pitchFamily="34" charset="-128"/>
                  </a:rPr>
                  <a:t>S</a:t>
                </a:r>
                <a:r>
                  <a:rPr lang="en-US" altLang="en-US" dirty="0">
                    <a:ea typeface="ＭＳ Ｐゴシック" panose="020B0600070205080204" pitchFamily="34" charset="-128"/>
                  </a:rPr>
                  <a:t> is the earliest time at which any k of the N components are in the failed state.</a:t>
                </a:r>
              </a:p>
              <a:p>
                <a:pPr>
                  <a:lnSpc>
                    <a:spcPct val="120000"/>
                  </a:lnSpc>
                </a:pPr>
                <a:endParaRPr lang="en-US" altLang="en-US" dirty="0">
                  <a:ea typeface="ＭＳ Ｐゴシック" panose="020B0600070205080204" pitchFamily="34" charset="-128"/>
                </a:endParaRPr>
              </a:p>
              <a:p>
                <a:pPr/>
                <a14:m>
                  <m:oMathPara xmlns:m="http://schemas.openxmlformats.org/officeDocument/2006/math">
                    <m:oMath>
                      <m:eqArr>
                        <m:eqArrPr>
                          <m:ctrlPr>
                            <a:rPr lang="en-US" i="1" dirty="0" smtClean="0">
                              <a:latin typeface="Cambria Math" panose="02040503050406030204" pitchFamily="18" charset="0"/>
                            </a:rPr>
                          </m:ctrlPr>
                        </m:eqArrPr>
                        <m:e>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𝑆</m:t>
                              </m:r>
                            </m:sub>
                          </m:sSub>
                          <m:d>
                            <m:dPr>
                              <m:ctrlPr>
                                <a:rPr lang="en-US" i="1" dirty="0">
                                  <a:latin typeface="Cambria Math" panose="02040503050406030204" pitchFamily="18" charset="0"/>
                                </a:rPr>
                              </m:ctrlPr>
                            </m:dPr>
                            <m:e>
                              <m:r>
                                <a:rPr lang="en-US" i="1" dirty="0">
                                  <a:latin typeface="Cambria Math" panose="02040503050406030204" pitchFamily="18" charset="0"/>
                                </a:rPr>
                                <m:t>𝑡</m:t>
                              </m:r>
                            </m:e>
                          </m:d>
                          <m:r>
                            <m:rPr>
                              <m:aln/>
                            </m:rPr>
                            <a:rPr lang="en-US" i="0" dirty="0">
                              <a:latin typeface="Cambria Math" panose="02040503050406030204" pitchFamily="18" charset="0"/>
                            </a:rPr>
                            <m:t>&amp;</m:t>
                          </m:r>
                          <m:r>
                            <a:rPr lang="en-US" i="0" dirty="0">
                              <a:latin typeface="Cambria Math" panose="02040503050406030204" pitchFamily="18" charset="0"/>
                            </a:rPr>
                            <m:t>=</m:t>
                          </m:r>
                          <m:func>
                            <m:funcPr>
                              <m:ctrlPr>
                                <a:rPr lang="en-US" i="0" dirty="0">
                                  <a:latin typeface="Cambria Math" panose="02040503050406030204" pitchFamily="18" charset="0"/>
                                </a:rPr>
                              </m:ctrlPr>
                            </m:funcPr>
                            <m:fName>
                              <m:r>
                                <m:rPr>
                                  <m:sty m:val="p"/>
                                </m:rPr>
                                <a:rPr lang="en-US" i="0" dirty="0">
                                  <a:latin typeface="Cambria Math" panose="02040503050406030204" pitchFamily="18" charset="0"/>
                                </a:rPr>
                                <m:t>Pr</m:t>
                              </m:r>
                            </m:fName>
                            <m:e>
                              <m:d>
                                <m:dPr>
                                  <m:begChr m:val="{"/>
                                  <m:endChr m:val="}"/>
                                  <m:ctrlPr>
                                    <a:rPr lang="en-US" i="0" dirty="0">
                                      <a:latin typeface="Cambria Math" panose="02040503050406030204" pitchFamily="18" charset="0"/>
                                    </a:rPr>
                                  </m:ctrlPr>
                                </m:dPr>
                                <m:e>
                                  <m:r>
                                    <m:rPr>
                                      <m:nor/>
                                    </m:rPr>
                                    <a:rPr lang="en-US" i="0" dirty="0">
                                      <a:latin typeface="Cambria Math" panose="02040503050406030204" pitchFamily="18" charset="0"/>
                                    </a:rPr>
                                    <m:t>at least </m:t>
                                  </m:r>
                                  <m:r>
                                    <a:rPr lang="en-US" i="1" dirty="0">
                                      <a:latin typeface="Cambria Math" panose="02040503050406030204" pitchFamily="18" charset="0"/>
                                    </a:rPr>
                                    <m:t>𝑘</m:t>
                                  </m:r>
                                  <m:r>
                                    <m:rPr>
                                      <m:nor/>
                                    </m:rPr>
                                    <a:rPr lang="en-US" i="0" dirty="0">
                                      <a:latin typeface="Cambria Math" panose="02040503050406030204" pitchFamily="18" charset="0"/>
                                    </a:rPr>
                                    <m:t> components failed by time </m:t>
                                  </m:r>
                                  <m:r>
                                    <a:rPr lang="en-US" i="1" dirty="0">
                                      <a:latin typeface="Cambria Math" panose="02040503050406030204" pitchFamily="18" charset="0"/>
                                    </a:rPr>
                                    <m:t>𝑡</m:t>
                                  </m:r>
                                </m:e>
                              </m:d>
                            </m:e>
                          </m:func>
                        </m:e>
                        <m:e>
                          <m:r>
                            <a:rPr lang="en-US" i="0" dirty="0">
                              <a:latin typeface="Cambria Math" panose="02040503050406030204" pitchFamily="18" charset="0"/>
                            </a:rPr>
                            <m:t> </m:t>
                          </m:r>
                          <m:r>
                            <m:rPr>
                              <m:aln/>
                            </m:rPr>
                            <a:rPr lang="en-US" i="0" dirty="0">
                              <a:latin typeface="Cambria Math" panose="02040503050406030204" pitchFamily="18" charset="0"/>
                            </a:rPr>
                            <m:t>&amp;</m:t>
                          </m:r>
                          <m:r>
                            <a:rPr lang="en-US" i="0" dirty="0">
                              <a:latin typeface="Cambria Math" panose="02040503050406030204" pitchFamily="18" charset="0"/>
                            </a:rPr>
                            <m:t>=</m:t>
                          </m:r>
                          <m:func>
                            <m:funcPr>
                              <m:ctrlPr>
                                <a:rPr lang="en-US" i="0" dirty="0">
                                  <a:latin typeface="Cambria Math" panose="02040503050406030204" pitchFamily="18" charset="0"/>
                                </a:rPr>
                              </m:ctrlPr>
                            </m:funcPr>
                            <m:fName>
                              <m:r>
                                <m:rPr>
                                  <m:sty m:val="p"/>
                                </m:rPr>
                                <a:rPr lang="en-US" i="0" dirty="0">
                                  <a:latin typeface="Cambria Math" panose="02040503050406030204" pitchFamily="18" charset="0"/>
                                </a:rPr>
                                <m:t>Pr</m:t>
                              </m:r>
                            </m:fName>
                            <m:e>
                              <m:d>
                                <m:dPr>
                                  <m:begChr m:val="{"/>
                                  <m:endChr m:val="}"/>
                                  <m:ctrlPr>
                                    <a:rPr lang="en-US" i="0" dirty="0">
                                      <a:latin typeface="Cambria Math" panose="02040503050406030204" pitchFamily="18" charset="0"/>
                                    </a:rPr>
                                  </m:ctrlPr>
                                </m:dPr>
                                <m:e>
                                  <m:r>
                                    <m:rPr>
                                      <m:nor/>
                                    </m:rPr>
                                    <a:rPr lang="en-US" i="0" dirty="0">
                                      <a:latin typeface="Cambria Math" panose="02040503050406030204" pitchFamily="18" charset="0"/>
                                    </a:rPr>
                                    <m:t>exactly </m:t>
                                  </m:r>
                                  <m:r>
                                    <a:rPr lang="en-US" i="1" dirty="0">
                                      <a:latin typeface="Cambria Math" panose="02040503050406030204" pitchFamily="18" charset="0"/>
                                    </a:rPr>
                                    <m:t>𝑘</m:t>
                                  </m:r>
                                  <m:r>
                                    <m:rPr>
                                      <m:nor/>
                                    </m:rPr>
                                    <a:rPr lang="en-US" i="0" dirty="0">
                                      <a:latin typeface="Cambria Math" panose="02040503050406030204" pitchFamily="18" charset="0"/>
                                    </a:rPr>
                                    <m:t> failed OR exactly </m:t>
                                  </m:r>
                                  <m:r>
                                    <a:rPr lang="en-US" i="1" dirty="0">
                                      <a:latin typeface="Cambria Math" panose="02040503050406030204" pitchFamily="18" charset="0"/>
                                    </a:rPr>
                                    <m:t>𝑘</m:t>
                                  </m:r>
                                  <m:r>
                                    <a:rPr lang="en-US" i="0" dirty="0">
                                      <a:latin typeface="Cambria Math" panose="02040503050406030204" pitchFamily="18" charset="0"/>
                                    </a:rPr>
                                    <m:t>+1</m:t>
                                  </m:r>
                                  <m:r>
                                    <m:rPr>
                                      <m:nor/>
                                    </m:rPr>
                                    <a:rPr lang="en-US" i="0" dirty="0">
                                      <a:latin typeface="Cambria Math" panose="02040503050406030204" pitchFamily="18" charset="0"/>
                                    </a:rPr>
                                    <m:t> failed OR</m:t>
                                  </m:r>
                                  <m:r>
                                    <a:rPr lang="en-US" i="0" dirty="0">
                                      <a:latin typeface="Cambria Math" panose="02040503050406030204" pitchFamily="18" charset="0"/>
                                    </a:rPr>
                                    <m:t> …</m:t>
                                  </m:r>
                                  <m:r>
                                    <m:rPr>
                                      <m:nor/>
                                    </m:rPr>
                                    <a:rPr lang="en-US" i="0" dirty="0">
                                      <a:latin typeface="Cambria Math" panose="02040503050406030204" pitchFamily="18" charset="0"/>
                                    </a:rPr>
                                    <m:t> exactly </m:t>
                                  </m:r>
                                  <m:r>
                                    <a:rPr lang="en-US" i="1" dirty="0">
                                      <a:latin typeface="Cambria Math" panose="02040503050406030204" pitchFamily="18" charset="0"/>
                                    </a:rPr>
                                    <m:t>𝑁</m:t>
                                  </m:r>
                                  <m:r>
                                    <m:rPr>
                                      <m:nor/>
                                    </m:rPr>
                                    <a:rPr lang="en-US" i="0" dirty="0">
                                      <a:latin typeface="Cambria Math" panose="02040503050406030204" pitchFamily="18" charset="0"/>
                                    </a:rPr>
                                    <m:t> failed</m:t>
                                  </m:r>
                                </m:e>
                              </m:d>
                            </m:e>
                          </m:func>
                        </m:e>
                        <m:e>
                          <m:r>
                            <a:rPr lang="en-US" i="0" dirty="0">
                              <a:latin typeface="Cambria Math" panose="02040503050406030204" pitchFamily="18" charset="0"/>
                            </a:rPr>
                            <m:t> </m:t>
                          </m:r>
                          <m:r>
                            <m:rPr>
                              <m:aln/>
                            </m:rPr>
                            <a:rPr lang="en-US" i="0" dirty="0">
                              <a:latin typeface="Cambria Math" panose="02040503050406030204" pitchFamily="18" charset="0"/>
                            </a:rPr>
                            <m:t>&amp;</m:t>
                          </m:r>
                          <m:r>
                            <a:rPr lang="en-US" i="0" dirty="0">
                              <a:latin typeface="Cambria Math" panose="02040503050406030204" pitchFamily="18" charset="0"/>
                            </a:rPr>
                            <m:t>=</m:t>
                          </m:r>
                          <m:nary>
                            <m:naryPr>
                              <m:chr m:val="∑"/>
                              <m:limLoc m:val="undOvr"/>
                              <m:ctrlPr>
                                <a:rPr lang="en-US" i="1" dirty="0">
                                  <a:latin typeface="Cambria Math" panose="02040503050406030204" pitchFamily="18" charset="0"/>
                                </a:rPr>
                              </m:ctrlPr>
                            </m:naryPr>
                            <m:sub>
                              <m:r>
                                <a:rPr lang="en-US" i="1" dirty="0">
                                  <a:latin typeface="Cambria Math" panose="02040503050406030204" pitchFamily="18" charset="0"/>
                                </a:rPr>
                                <m:t>𝑗</m:t>
                              </m:r>
                              <m:r>
                                <a:rPr lang="en-US" i="0" dirty="0">
                                  <a:latin typeface="Cambria Math" panose="02040503050406030204" pitchFamily="18" charset="0"/>
                                </a:rPr>
                                <m:t>=</m:t>
                              </m:r>
                              <m:r>
                                <a:rPr lang="en-US" i="1" dirty="0">
                                  <a:latin typeface="Cambria Math" panose="02040503050406030204" pitchFamily="18" charset="0"/>
                                </a:rPr>
                                <m:t>𝑘</m:t>
                              </m:r>
                            </m:sub>
                            <m:sup>
                              <m:r>
                                <a:rPr lang="en-US" i="1" dirty="0">
                                  <a:latin typeface="Cambria Math" panose="02040503050406030204" pitchFamily="18" charset="0"/>
                                </a:rPr>
                                <m:t>𝑁</m:t>
                              </m:r>
                            </m:sup>
                            <m:e>
                              <m:func>
                                <m:funcPr>
                                  <m:ctrlPr>
                                    <a:rPr lang="en-US" i="0" dirty="0">
                                      <a:latin typeface="Cambria Math" panose="02040503050406030204" pitchFamily="18" charset="0"/>
                                    </a:rPr>
                                  </m:ctrlPr>
                                </m:funcPr>
                                <m:fName>
                                  <m:r>
                                    <m:rPr>
                                      <m:sty m:val="p"/>
                                    </m:rPr>
                                    <a:rPr lang="en-US" i="0" dirty="0">
                                      <a:latin typeface="Cambria Math" panose="02040503050406030204" pitchFamily="18" charset="0"/>
                                    </a:rPr>
                                    <m:t>Pr</m:t>
                                  </m:r>
                                </m:fName>
                                <m:e>
                                  <m:d>
                                    <m:dPr>
                                      <m:begChr m:val="{"/>
                                      <m:endChr m:val="}"/>
                                      <m:ctrlPr>
                                        <a:rPr lang="en-US" i="0" dirty="0">
                                          <a:latin typeface="Cambria Math" panose="02040503050406030204" pitchFamily="18" charset="0"/>
                                        </a:rPr>
                                      </m:ctrlPr>
                                    </m:dPr>
                                    <m:e>
                                      <m:r>
                                        <m:rPr>
                                          <m:nor/>
                                        </m:rPr>
                                        <a:rPr lang="en-US" i="0" dirty="0">
                                          <a:latin typeface="Cambria Math" panose="02040503050406030204" pitchFamily="18" charset="0"/>
                                        </a:rPr>
                                        <m:t>exactly </m:t>
                                      </m:r>
                                      <m:r>
                                        <a:rPr lang="en-US" i="1" dirty="0">
                                          <a:latin typeface="Cambria Math" panose="02040503050406030204" pitchFamily="18" charset="0"/>
                                        </a:rPr>
                                        <m:t>𝑗</m:t>
                                      </m:r>
                                      <m:r>
                                        <m:rPr>
                                          <m:nor/>
                                        </m:rPr>
                                        <a:rPr lang="en-US" i="0" dirty="0">
                                          <a:latin typeface="Cambria Math" panose="02040503050406030204" pitchFamily="18" charset="0"/>
                                        </a:rPr>
                                        <m:t> failed </m:t>
                                      </m:r>
                                    </m:e>
                                  </m:d>
                                </m:e>
                              </m:func>
                            </m:e>
                          </m:nary>
                          <m:r>
                            <a:rPr lang="en-US" i="0" dirty="0">
                              <a:latin typeface="Cambria Math" panose="02040503050406030204" pitchFamily="18" charset="0"/>
                            </a:rPr>
                            <m:t>    </m:t>
                          </m:r>
                          <m:r>
                            <m:rPr>
                              <m:nor/>
                            </m:rPr>
                            <a:rPr lang="en-US" i="0" dirty="0">
                              <a:latin typeface="Cambria Math" panose="02040503050406030204" pitchFamily="18" charset="0"/>
                            </a:rPr>
                            <m:t>by separation of sets describing events</m:t>
                          </m:r>
                        </m:e>
                        <m:e/>
                      </m:eqArr>
                    </m:oMath>
                  </m:oMathPara>
                </a14:m>
                <a:endParaRPr lang="en-US" dirty="0"/>
              </a:p>
              <a:p>
                <a:r>
                  <a:rPr lang="en-US" dirty="0"/>
                  <a:t>And </a:t>
                </a:r>
              </a:p>
              <a:p>
                <a:pPr/>
                <a14:m>
                  <m:oMathPara xmlns:m="http://schemas.openxmlformats.org/officeDocument/2006/math">
                    <m:oMath>
                      <m:eqArr>
                        <m:eqArrPr>
                          <m:ctrlPr>
                            <a:rPr lang="en-US" i="1" dirty="0" smtClean="0">
                              <a:latin typeface="Cambria Math" panose="02040503050406030204" pitchFamily="18" charset="0"/>
                            </a:rPr>
                          </m:ctrlPr>
                        </m:eqArrPr>
                        <m:e>
                          <m:func>
                            <m:funcPr>
                              <m:ctrlPr>
                                <a:rPr lang="en-US" i="0" dirty="0">
                                  <a:latin typeface="Cambria Math" panose="02040503050406030204" pitchFamily="18" charset="0"/>
                                </a:rPr>
                              </m:ctrlPr>
                            </m:funcPr>
                            <m:fName>
                              <m:r>
                                <m:rPr>
                                  <m:sty m:val="p"/>
                                </m:rPr>
                                <a:rPr lang="en-US" i="0" dirty="0">
                                  <a:latin typeface="Cambria Math" panose="02040503050406030204" pitchFamily="18" charset="0"/>
                                </a:rPr>
                                <m:t>Pr</m:t>
                              </m:r>
                            </m:fName>
                            <m:e>
                              <m:d>
                                <m:dPr>
                                  <m:begChr m:val="{"/>
                                  <m:endChr m:val="}"/>
                                  <m:ctrlPr>
                                    <a:rPr lang="en-US" i="0" dirty="0">
                                      <a:latin typeface="Cambria Math" panose="02040503050406030204" pitchFamily="18" charset="0"/>
                                    </a:rPr>
                                  </m:ctrlPr>
                                </m:dPr>
                                <m:e>
                                  <m:r>
                                    <m:rPr>
                                      <m:nor/>
                                    </m:rPr>
                                    <a:rPr lang="en-US" i="0" dirty="0">
                                      <a:latin typeface="Cambria Math" panose="02040503050406030204" pitchFamily="18" charset="0"/>
                                    </a:rPr>
                                    <m:t>exactly </m:t>
                                  </m:r>
                                  <m:r>
                                    <a:rPr lang="en-US" i="1" dirty="0">
                                      <a:latin typeface="Cambria Math" panose="02040503050406030204" pitchFamily="18" charset="0"/>
                                    </a:rPr>
                                    <m:t>𝑘</m:t>
                                  </m:r>
                                  <m:r>
                                    <m:rPr>
                                      <m:nor/>
                                    </m:rPr>
                                    <a:rPr lang="en-US" i="0" dirty="0">
                                      <a:latin typeface="Cambria Math" panose="02040503050406030204" pitchFamily="18" charset="0"/>
                                    </a:rPr>
                                    <m:t> failed</m:t>
                                  </m:r>
                                </m:e>
                              </m:d>
                            </m:e>
                          </m:func>
                          <m:r>
                            <m:rPr>
                              <m:aln/>
                            </m:rPr>
                            <a:rPr lang="en-US" i="0" dirty="0">
                              <a:latin typeface="Cambria Math" panose="02040503050406030204" pitchFamily="18" charset="0"/>
                            </a:rPr>
                            <m:t>&amp;</m:t>
                          </m:r>
                          <m:r>
                            <a:rPr lang="en-US" i="0" dirty="0">
                              <a:latin typeface="Cambria Math" panose="02040503050406030204" pitchFamily="18" charset="0"/>
                            </a:rPr>
                            <m:t>=</m:t>
                          </m:r>
                          <m:func>
                            <m:funcPr>
                              <m:ctrlPr>
                                <a:rPr lang="en-US" i="0" dirty="0">
                                  <a:latin typeface="Cambria Math" panose="02040503050406030204" pitchFamily="18" charset="0"/>
                                </a:rPr>
                              </m:ctrlPr>
                            </m:funcPr>
                            <m:fName>
                              <m:r>
                                <m:rPr>
                                  <m:sty m:val="p"/>
                                </m:rPr>
                                <a:rPr lang="en-US" i="0" dirty="0">
                                  <a:latin typeface="Cambria Math" panose="02040503050406030204" pitchFamily="18" charset="0"/>
                                </a:rPr>
                                <m:t>Pr</m:t>
                              </m:r>
                            </m:fName>
                            <m:e>
                              <m:d>
                                <m:dPr>
                                  <m:begChr m:val="{"/>
                                  <m:endChr m:val="}"/>
                                  <m:ctrlPr>
                                    <a:rPr lang="en-US" i="1" dirty="0">
                                      <a:latin typeface="Cambria Math" panose="02040503050406030204" pitchFamily="18" charset="0"/>
                                    </a:rPr>
                                  </m:ctrlPr>
                                </m:dPr>
                                <m:e>
                                  <m:r>
                                    <a:rPr lang="en-US" i="1" dirty="0">
                                      <a:latin typeface="Cambria Math" panose="02040503050406030204" pitchFamily="18" charset="0"/>
                                    </a:rPr>
                                    <m:t>𝑘</m:t>
                                  </m:r>
                                  <m:r>
                                    <m:rPr>
                                      <m:nor/>
                                    </m:rPr>
                                    <a:rPr lang="en-US" i="0" dirty="0">
                                      <a:latin typeface="Cambria Math" panose="02040503050406030204" pitchFamily="18" charset="0"/>
                                    </a:rPr>
                                    <m:t> have failed and </m:t>
                                  </m:r>
                                  <m:r>
                                    <a:rPr lang="en-US" i="1" dirty="0">
                                      <a:latin typeface="Cambria Math" panose="02040503050406030204" pitchFamily="18" charset="0"/>
                                    </a:rPr>
                                    <m:t>𝑁</m:t>
                                  </m:r>
                                  <m:r>
                                    <a:rPr lang="en-US" i="0" dirty="0">
                                      <a:latin typeface="Cambria Math" panose="02040503050406030204" pitchFamily="18" charset="0"/>
                                    </a:rPr>
                                    <m:t>−</m:t>
                                  </m:r>
                                  <m:r>
                                    <a:rPr lang="en-US" i="1" dirty="0">
                                      <a:latin typeface="Cambria Math" panose="02040503050406030204" pitchFamily="18" charset="0"/>
                                    </a:rPr>
                                    <m:t>𝑘</m:t>
                                  </m:r>
                                  <m:r>
                                    <m:rPr>
                                      <m:nor/>
                                    </m:rPr>
                                    <a:rPr lang="en-US" i="0" dirty="0">
                                      <a:latin typeface="Cambria Math" panose="02040503050406030204" pitchFamily="18" charset="0"/>
                                    </a:rPr>
                                    <m:t> have not</m:t>
                                  </m:r>
                                </m:e>
                              </m:d>
                            </m:e>
                          </m:func>
                        </m:e>
                        <m:e>
                          <m:r>
                            <m:rPr>
                              <m:aln/>
                            </m:rPr>
                            <a:rPr lang="en-US" i="0" dirty="0">
                              <a:latin typeface="Cambria Math" panose="02040503050406030204" pitchFamily="18" charset="0"/>
                            </a:rPr>
                            <m:t>&amp;</m:t>
                          </m:r>
                          <m:r>
                            <a:rPr lang="en-US" i="0" dirty="0">
                              <a:latin typeface="Cambria Math" panose="02040503050406030204" pitchFamily="18" charset="0"/>
                            </a:rPr>
                            <m:t>=</m:t>
                          </m:r>
                          <m:d>
                            <m:dPr>
                              <m:ctrlPr>
                                <a:rPr lang="en-US" i="1" dirty="0">
                                  <a:latin typeface="Cambria Math" panose="02040503050406030204" pitchFamily="18" charset="0"/>
                                </a:rPr>
                              </m:ctrlPr>
                            </m:dPr>
                            <m:e>
                              <m:f>
                                <m:fPr>
                                  <m:type m:val="noBar"/>
                                  <m:ctrlPr>
                                    <a:rPr lang="en-US" i="1" dirty="0">
                                      <a:latin typeface="Cambria Math" panose="02040503050406030204" pitchFamily="18" charset="0"/>
                                    </a:rPr>
                                  </m:ctrlPr>
                                </m:fPr>
                                <m:num>
                                  <m:r>
                                    <a:rPr lang="en-US" i="1" dirty="0">
                                      <a:latin typeface="Cambria Math" panose="02040503050406030204" pitchFamily="18" charset="0"/>
                                    </a:rPr>
                                    <m:t>𝑁</m:t>
                                  </m:r>
                                </m:num>
                                <m:den>
                                  <m:r>
                                    <a:rPr lang="en-US" i="1" dirty="0">
                                      <a:latin typeface="Cambria Math" panose="02040503050406030204" pitchFamily="18" charset="0"/>
                                    </a:rPr>
                                    <m:t>𝑘</m:t>
                                  </m:r>
                                </m:den>
                              </m:f>
                            </m:e>
                          </m:d>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𝑋</m:t>
                              </m:r>
                            </m:sub>
                          </m:sSub>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r>
                                    <a:rPr lang="en-US" i="1" dirty="0">
                                      <a:latin typeface="Cambria Math" panose="02040503050406030204" pitchFamily="18" charset="0"/>
                                    </a:rPr>
                                    <m:t>𝑡</m:t>
                                  </m:r>
                                </m:e>
                              </m:d>
                            </m:e>
                            <m:sup>
                              <m:r>
                                <a:rPr lang="en-US" i="1" dirty="0">
                                  <a:latin typeface="Cambria Math" panose="02040503050406030204" pitchFamily="18" charset="0"/>
                                </a:rPr>
                                <m:t>𝑘</m:t>
                              </m:r>
                            </m:sup>
                          </m:sSup>
                          <m:sSup>
                            <m:sSupPr>
                              <m:ctrlPr>
                                <a:rPr lang="en-US" i="1" dirty="0">
                                  <a:latin typeface="Cambria Math" panose="02040503050406030204" pitchFamily="18" charset="0"/>
                                </a:rPr>
                              </m:ctrlPr>
                            </m:sSupPr>
                            <m:e>
                              <m:d>
                                <m:dPr>
                                  <m:ctrlPr>
                                    <a:rPr lang="en-US" i="0" dirty="0">
                                      <a:latin typeface="Cambria Math" panose="02040503050406030204" pitchFamily="18" charset="0"/>
                                    </a:rPr>
                                  </m:ctrlPr>
                                </m:dPr>
                                <m:e>
                                  <m:r>
                                    <a:rPr lang="en-US" i="0" dirty="0">
                                      <a:latin typeface="Cambria Math" panose="02040503050406030204" pitchFamily="18" charset="0"/>
                                    </a:rPr>
                                    <m:t>1−</m:t>
                                  </m:r>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𝑋</m:t>
                                      </m:r>
                                    </m:sub>
                                  </m:sSub>
                                  <m:d>
                                    <m:dPr>
                                      <m:ctrlPr>
                                        <a:rPr lang="en-US" i="1" dirty="0">
                                          <a:latin typeface="Cambria Math" panose="02040503050406030204" pitchFamily="18" charset="0"/>
                                        </a:rPr>
                                      </m:ctrlPr>
                                    </m:dPr>
                                    <m:e>
                                      <m:r>
                                        <a:rPr lang="en-US" i="1" dirty="0">
                                          <a:latin typeface="Cambria Math" panose="02040503050406030204" pitchFamily="18" charset="0"/>
                                        </a:rPr>
                                        <m:t>𝑡</m:t>
                                      </m:r>
                                    </m:e>
                                  </m:d>
                                </m:e>
                              </m:d>
                            </m:e>
                            <m:sup>
                              <m:r>
                                <a:rPr lang="en-US" i="1" dirty="0">
                                  <a:latin typeface="Cambria Math" panose="02040503050406030204" pitchFamily="18" charset="0"/>
                                </a:rPr>
                                <m:t>𝑁</m:t>
                              </m:r>
                              <m:r>
                                <a:rPr lang="en-US" i="0" dirty="0">
                                  <a:latin typeface="Cambria Math" panose="02040503050406030204" pitchFamily="18" charset="0"/>
                                </a:rPr>
                                <m:t>−</m:t>
                              </m:r>
                              <m:r>
                                <a:rPr lang="en-US" i="1" dirty="0">
                                  <a:latin typeface="Cambria Math" panose="02040503050406030204" pitchFamily="18" charset="0"/>
                                </a:rPr>
                                <m:t>𝑘</m:t>
                              </m:r>
                            </m:sup>
                          </m:sSup>
                        </m:e>
                      </m:eqArr>
                    </m:oMath>
                  </m:oMathPara>
                </a14:m>
                <a:endParaRPr lang="en-US" dirty="0"/>
              </a:p>
              <a:p>
                <a:r>
                  <a:rPr lang="en-US" dirty="0"/>
                  <a:t>Thus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𝑆</m:t>
                        </m:r>
                      </m:sub>
                    </m:sSub>
                    <m:d>
                      <m:dPr>
                        <m:ctrlPr>
                          <a:rPr lang="en-US" i="1" dirty="0">
                            <a:latin typeface="Cambria Math" panose="02040503050406030204" pitchFamily="18" charset="0"/>
                          </a:rPr>
                        </m:ctrlPr>
                      </m:dPr>
                      <m:e>
                        <m:r>
                          <a:rPr lang="en-US" i="1" dirty="0">
                            <a:latin typeface="Cambria Math" panose="02040503050406030204" pitchFamily="18" charset="0"/>
                          </a:rPr>
                          <m:t>𝑡</m:t>
                        </m:r>
                      </m:e>
                    </m:d>
                    <m:r>
                      <a:rPr lang="en-US" i="0" dirty="0">
                        <a:latin typeface="Cambria Math" panose="02040503050406030204" pitchFamily="18" charset="0"/>
                      </a:rPr>
                      <m:t>=</m:t>
                    </m:r>
                    <m:nary>
                      <m:naryPr>
                        <m:chr m:val="∑"/>
                        <m:limLoc m:val="undOvr"/>
                        <m:ctrlPr>
                          <a:rPr lang="en-US" i="1" dirty="0">
                            <a:latin typeface="Cambria Math" panose="02040503050406030204" pitchFamily="18" charset="0"/>
                          </a:rPr>
                        </m:ctrlPr>
                      </m:naryPr>
                      <m:sub>
                        <m:r>
                          <a:rPr lang="en-US" i="1" dirty="0">
                            <a:latin typeface="Cambria Math" panose="02040503050406030204" pitchFamily="18" charset="0"/>
                          </a:rPr>
                          <m:t>𝑖</m:t>
                        </m:r>
                        <m:r>
                          <a:rPr lang="en-US" i="0" dirty="0">
                            <a:latin typeface="Cambria Math" panose="02040503050406030204" pitchFamily="18" charset="0"/>
                          </a:rPr>
                          <m:t>=</m:t>
                        </m:r>
                        <m:r>
                          <a:rPr lang="en-US" i="1" dirty="0">
                            <a:latin typeface="Cambria Math" panose="02040503050406030204" pitchFamily="18" charset="0"/>
                          </a:rPr>
                          <m:t>𝑘</m:t>
                        </m:r>
                      </m:sub>
                      <m:sup>
                        <m:r>
                          <a:rPr lang="en-US" i="1" dirty="0">
                            <a:latin typeface="Cambria Math" panose="02040503050406030204" pitchFamily="18" charset="0"/>
                          </a:rPr>
                          <m:t>𝑁</m:t>
                        </m:r>
                      </m:sup>
                      <m:e>
                        <m:d>
                          <m:dPr>
                            <m:ctrlPr>
                              <a:rPr lang="en-US" i="1" dirty="0">
                                <a:latin typeface="Cambria Math" panose="02040503050406030204" pitchFamily="18" charset="0"/>
                              </a:rPr>
                            </m:ctrlPr>
                          </m:dPr>
                          <m:e>
                            <m:f>
                              <m:fPr>
                                <m:type m:val="noBar"/>
                                <m:ctrlPr>
                                  <a:rPr lang="en-US" i="1" dirty="0">
                                    <a:latin typeface="Cambria Math" panose="02040503050406030204" pitchFamily="18" charset="0"/>
                                  </a:rPr>
                                </m:ctrlPr>
                              </m:fPr>
                              <m:num>
                                <m:r>
                                  <a:rPr lang="en-US" i="1" dirty="0">
                                    <a:latin typeface="Cambria Math" panose="02040503050406030204" pitchFamily="18" charset="0"/>
                                  </a:rPr>
                                  <m:t>𝑁</m:t>
                                </m:r>
                              </m:num>
                              <m:den>
                                <m:r>
                                  <a:rPr lang="en-US" i="1" dirty="0">
                                    <a:latin typeface="Cambria Math" panose="02040503050406030204" pitchFamily="18" charset="0"/>
                                  </a:rPr>
                                  <m:t>𝑖</m:t>
                                </m:r>
                              </m:den>
                            </m:f>
                          </m:e>
                        </m:d>
                      </m:e>
                    </m:nary>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𝑋</m:t>
                        </m:r>
                      </m:sub>
                    </m:sSub>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r>
                              <a:rPr lang="en-US" i="1" dirty="0">
                                <a:latin typeface="Cambria Math" panose="02040503050406030204" pitchFamily="18" charset="0"/>
                              </a:rPr>
                              <m:t>𝑡</m:t>
                            </m:r>
                          </m:e>
                        </m:d>
                      </m:e>
                      <m:sup>
                        <m:r>
                          <a:rPr lang="en-US" i="1" dirty="0">
                            <a:latin typeface="Cambria Math" panose="02040503050406030204" pitchFamily="18" charset="0"/>
                          </a:rPr>
                          <m:t>𝑖</m:t>
                        </m:r>
                      </m:sup>
                    </m:sSup>
                    <m:sSup>
                      <m:sSupPr>
                        <m:ctrlPr>
                          <a:rPr lang="en-US" i="1" dirty="0">
                            <a:latin typeface="Cambria Math" panose="02040503050406030204" pitchFamily="18" charset="0"/>
                          </a:rPr>
                        </m:ctrlPr>
                      </m:sSupPr>
                      <m:e>
                        <m:d>
                          <m:dPr>
                            <m:ctrlPr>
                              <a:rPr lang="en-US" i="0" dirty="0">
                                <a:latin typeface="Cambria Math" panose="02040503050406030204" pitchFamily="18" charset="0"/>
                              </a:rPr>
                            </m:ctrlPr>
                          </m:dPr>
                          <m:e>
                            <m:r>
                              <a:rPr lang="en-US" i="0" dirty="0">
                                <a:latin typeface="Cambria Math" panose="02040503050406030204" pitchFamily="18" charset="0"/>
                              </a:rPr>
                              <m:t>1−</m:t>
                            </m:r>
                            <m:sSub>
                              <m:sSubPr>
                                <m:ctrlPr>
                                  <a:rPr lang="en-US" i="1" dirty="0">
                                    <a:latin typeface="Cambria Math" panose="02040503050406030204" pitchFamily="18" charset="0"/>
                                  </a:rPr>
                                </m:ctrlPr>
                              </m:sSubPr>
                              <m:e>
                                <m:r>
                                  <a:rPr lang="en-US" i="1" dirty="0">
                                    <a:latin typeface="Cambria Math" panose="02040503050406030204" pitchFamily="18" charset="0"/>
                                  </a:rPr>
                                  <m:t>𝐹</m:t>
                                </m:r>
                              </m:e>
                              <m:sub>
                                <m:r>
                                  <a:rPr lang="en-US" i="1" dirty="0">
                                    <a:latin typeface="Cambria Math" panose="02040503050406030204" pitchFamily="18" charset="0"/>
                                  </a:rPr>
                                  <m:t>𝑋</m:t>
                                </m:r>
                              </m:sub>
                            </m:sSub>
                            <m:d>
                              <m:dPr>
                                <m:ctrlPr>
                                  <a:rPr lang="en-US" i="1" dirty="0">
                                    <a:latin typeface="Cambria Math" panose="02040503050406030204" pitchFamily="18" charset="0"/>
                                  </a:rPr>
                                </m:ctrlPr>
                              </m:dPr>
                              <m:e>
                                <m:r>
                                  <a:rPr lang="en-US" i="1" dirty="0">
                                    <a:latin typeface="Cambria Math" panose="02040503050406030204" pitchFamily="18" charset="0"/>
                                  </a:rPr>
                                  <m:t>𝑡</m:t>
                                </m:r>
                              </m:e>
                            </m:d>
                          </m:e>
                        </m:d>
                      </m:e>
                      <m:sup>
                        <m:r>
                          <a:rPr lang="en-US" i="1" dirty="0">
                            <a:latin typeface="Cambria Math" panose="02040503050406030204" pitchFamily="18" charset="0"/>
                          </a:rPr>
                          <m:t>𝑁</m:t>
                        </m:r>
                        <m:r>
                          <a:rPr lang="en-US" i="0" dirty="0">
                            <a:latin typeface="Cambria Math" panose="02040503050406030204" pitchFamily="18" charset="0"/>
                          </a:rPr>
                          <m:t>−</m:t>
                        </m:r>
                        <m:r>
                          <a:rPr lang="en-US" i="1" dirty="0">
                            <a:latin typeface="Cambria Math" panose="02040503050406030204" pitchFamily="18" charset="0"/>
                          </a:rPr>
                          <m:t>𝑖</m:t>
                        </m:r>
                      </m:sup>
                    </m:sSup>
                  </m:oMath>
                </a14:m>
                <a:endParaRPr lang="en-US" dirty="0"/>
              </a:p>
            </p:txBody>
          </p:sp>
        </mc:Choice>
        <mc:Fallback xmlns="">
          <p:sp>
            <p:nvSpPr>
              <p:cNvPr id="77" name="Text Placeholder 2">
                <a:extLst>
                  <a:ext uri="{FF2B5EF4-FFF2-40B4-BE49-F238E27FC236}">
                    <a16:creationId xmlns:a16="http://schemas.microsoft.com/office/drawing/2014/main" id="{13A98C2F-4AB6-A96D-5AE7-E6FDA33D18B8}"/>
                  </a:ext>
                </a:extLst>
              </p:cNvPr>
              <p:cNvSpPr>
                <a:spLocks noGrp="1" noRot="1" noChangeAspect="1" noMove="1" noResize="1" noEditPoints="1" noAdjustHandles="1" noChangeArrowheads="1" noChangeShapeType="1" noTextEdit="1"/>
              </p:cNvSpPr>
              <p:nvPr>
                <p:ph type="body" sz="quarter" idx="20"/>
              </p:nvPr>
            </p:nvSpPr>
            <p:spPr>
              <a:xfrm>
                <a:off x="393610" y="1202110"/>
                <a:ext cx="11504100" cy="5030524"/>
              </a:xfrm>
              <a:blipFill>
                <a:blip r:embed="rId2"/>
                <a:stretch>
                  <a:fillRect l="-662" b="-7053"/>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69A43DD5-4E5C-EB2A-37B2-4E89421D1093}"/>
              </a:ext>
            </a:extLst>
          </p:cNvPr>
          <p:cNvSpPr>
            <a:spLocks noGrp="1"/>
          </p:cNvSpPr>
          <p:nvPr>
            <p:ph type="sldNum" sz="quarter" idx="17"/>
          </p:nvPr>
        </p:nvSpPr>
        <p:spPr/>
        <p:txBody>
          <a:bodyPr/>
          <a:lstStyle/>
          <a:p>
            <a:fld id="{86134D44-37F0-44A1-8A08-E9432A030C07}" type="slidenum">
              <a:rPr lang="en-US" smtClean="0"/>
              <a:pPr/>
              <a:t>9</a:t>
            </a:fld>
            <a:endParaRPr lang="en-US" dirty="0"/>
          </a:p>
        </p:txBody>
      </p:sp>
      <p:sp>
        <p:nvSpPr>
          <p:cNvPr id="26" name="Text Placeholder 2">
            <a:extLst>
              <a:ext uri="{FF2B5EF4-FFF2-40B4-BE49-F238E27FC236}">
                <a16:creationId xmlns:a16="http://schemas.microsoft.com/office/drawing/2014/main" id="{F51710FE-5016-4B7A-68C7-5E60678C9A87}"/>
              </a:ext>
              <a:ext uri="{C183D7F6-B498-43B3-948B-1728B52AA6E4}">
                <adec:decorative xmlns:adec="http://schemas.microsoft.com/office/drawing/2017/decorative" val="1"/>
              </a:ext>
            </a:extLst>
          </p:cNvPr>
          <p:cNvSpPr txBox="1">
            <a:spLocks/>
          </p:cNvSpPr>
          <p:nvPr/>
        </p:nvSpPr>
        <p:spPr>
          <a:xfrm>
            <a:off x="1154193" y="5805232"/>
            <a:ext cx="10887896" cy="55111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468102236"/>
      </p:ext>
    </p:extLst>
  </p:cSld>
  <p:clrMapOvr>
    <a:masterClrMapping/>
  </p:clrMapOvr>
</p:sld>
</file>

<file path=ppt/theme/theme1.xml><?xml version="1.0" encoding="utf-8"?>
<a:theme xmlns:a="http://schemas.openxmlformats.org/drawingml/2006/main" name="Illinois PowerPoint Template 4">
  <a:themeElements>
    <a:clrScheme name="SMB PPT ORANGE">
      <a:dk1>
        <a:srgbClr val="000000"/>
      </a:dk1>
      <a:lt1>
        <a:srgbClr val="FFFFFF"/>
      </a:lt1>
      <a:dk2>
        <a:srgbClr val="13294B"/>
      </a:dk2>
      <a:lt2>
        <a:srgbClr val="FF5F05"/>
      </a:lt2>
      <a:accent1>
        <a:srgbClr val="0071CE"/>
      </a:accent1>
      <a:accent2>
        <a:srgbClr val="FCB316"/>
      </a:accent2>
      <a:accent3>
        <a:srgbClr val="007E8E"/>
      </a:accent3>
      <a:accent4>
        <a:srgbClr val="006230"/>
      </a:accent4>
      <a:accent5>
        <a:srgbClr val="5C0E41"/>
      </a:accent5>
      <a:accent6>
        <a:srgbClr val="7D3E13"/>
      </a:accent6>
      <a:hlink>
        <a:srgbClr val="C84113"/>
      </a:hlink>
      <a:folHlink>
        <a:srgbClr val="2159A6"/>
      </a:folHlink>
    </a:clrScheme>
    <a:fontScheme name="SMB PPT">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B PowerPoint Template V4" id="{B3CBA2D6-773F-894A-97CE-392945FF435E}" vid="{C086EF9A-8907-304D-A9A1-B52FE47F1245}"/>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Illinois PowerPoint Template 4</Template>
  <TotalTime>42407</TotalTime>
  <Words>3053</Words>
  <Application>Microsoft Macintosh PowerPoint</Application>
  <PresentationFormat>Widescreen</PresentationFormat>
  <Paragraphs>421</Paragraphs>
  <Slides>35</Slides>
  <Notes>5</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35</vt:i4>
      </vt:variant>
    </vt:vector>
  </HeadingPairs>
  <TitlesOfParts>
    <vt:vector size="49" baseType="lpstr">
      <vt:lpstr>ＭＳ Ｐゴシック</vt:lpstr>
      <vt:lpstr>Aptos</vt:lpstr>
      <vt:lpstr>Aptos Display</vt:lpstr>
      <vt:lpstr>Arial</vt:lpstr>
      <vt:lpstr>Calibri</vt:lpstr>
      <vt:lpstr>Cambria Math</vt:lpstr>
      <vt:lpstr>Courier New</vt:lpstr>
      <vt:lpstr>Monaco</vt:lpstr>
      <vt:lpstr>Source Sans Pro</vt:lpstr>
      <vt:lpstr>Source Sans Pro SemiBold</vt:lpstr>
      <vt:lpstr>Symbol</vt:lpstr>
      <vt:lpstr>Illinois PowerPoint Template 4</vt:lpstr>
      <vt:lpstr>Custom Design</vt:lpstr>
      <vt:lpstr>Microsoft Word Document</vt:lpstr>
      <vt:lpstr>Combinatorial Models</vt:lpstr>
      <vt:lpstr>Introduction to Combinatorial Methods</vt:lpstr>
      <vt:lpstr>Reliability</vt:lpstr>
      <vt:lpstr>Failure Rate</vt:lpstr>
      <vt:lpstr>Typical Failure Rate</vt:lpstr>
      <vt:lpstr>System Reliability</vt:lpstr>
      <vt:lpstr>Maximum of n Independent Failure Times</vt:lpstr>
      <vt:lpstr>Minimum of n Independent Failure Times</vt:lpstr>
      <vt:lpstr>k of N</vt:lpstr>
      <vt:lpstr>Component Building Blocks</vt:lpstr>
      <vt:lpstr>Reliability Block Diagram: Satellite Example</vt:lpstr>
      <vt:lpstr>Reliability Block Diagram Example</vt:lpstr>
      <vt:lpstr>Reliability Block Diagram Computation</vt:lpstr>
      <vt:lpstr>Fault Tree Computation, OR gate</vt:lpstr>
      <vt:lpstr>Fault Tree Computation, AND gate</vt:lpstr>
      <vt:lpstr>Fault Tree Computation, k of N gate</vt:lpstr>
      <vt:lpstr>Fault Tree Example, Cyber Compromise of Critical Asset</vt:lpstr>
      <vt:lpstr>Fault Tree Example, Cyber Probabilities</vt:lpstr>
      <vt:lpstr>Fault Tree Example, Sensitivity Analysis</vt:lpstr>
      <vt:lpstr>State-Space Methods</vt:lpstr>
      <vt:lpstr>Availability: A Motivation for State-Based Methods</vt:lpstr>
      <vt:lpstr>Example of Availability</vt:lpstr>
      <vt:lpstr>Example of Availability Computation</vt:lpstr>
      <vt:lpstr>Availability Modeling Using Combinatorial Methods</vt:lpstr>
      <vt:lpstr>Other Combinatorial Models</vt:lpstr>
      <vt:lpstr>What is “State”? (Review)</vt:lpstr>
      <vt:lpstr>Random Processes</vt:lpstr>
      <vt:lpstr>More on Random Processes</vt:lpstr>
      <vt:lpstr>Examples of Random Processes</vt:lpstr>
      <vt:lpstr>Description of a Random Process</vt:lpstr>
      <vt:lpstr>Classification by Time</vt:lpstr>
      <vt:lpstr>Random Process State Space Mapping to Integers</vt:lpstr>
      <vt:lpstr>Examples Mapping State to Integers</vt:lpstr>
      <vt:lpstr>Random Process State Space</vt:lpstr>
      <vt:lpstr>Classification Matrix for Stochastic Processes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 Bryan</dc:creator>
  <cp:lastModifiedBy>Nicol, David Malcolm</cp:lastModifiedBy>
  <cp:revision>80</cp:revision>
  <dcterms:created xsi:type="dcterms:W3CDTF">2022-06-14T14:37:32Z</dcterms:created>
  <dcterms:modified xsi:type="dcterms:W3CDTF">2026-09-07T20:02:06Z</dcterms:modified>
</cp:coreProperties>
</file>