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28" r:id="rId2"/>
    <p:sldId id="286" r:id="rId3"/>
    <p:sldId id="343" r:id="rId4"/>
    <p:sldId id="327" r:id="rId5"/>
    <p:sldId id="335" r:id="rId6"/>
    <p:sldId id="336" r:id="rId7"/>
    <p:sldId id="337" r:id="rId8"/>
    <p:sldId id="338" r:id="rId9"/>
    <p:sldId id="305" r:id="rId10"/>
    <p:sldId id="329" r:id="rId11"/>
    <p:sldId id="330" r:id="rId12"/>
    <p:sldId id="339" r:id="rId13"/>
    <p:sldId id="295" r:id="rId14"/>
    <p:sldId id="304" r:id="rId15"/>
    <p:sldId id="296" r:id="rId16"/>
    <p:sldId id="298" r:id="rId17"/>
    <p:sldId id="331" r:id="rId18"/>
    <p:sldId id="332" r:id="rId19"/>
    <p:sldId id="340" r:id="rId20"/>
    <p:sldId id="300" r:id="rId21"/>
    <p:sldId id="301" r:id="rId22"/>
    <p:sldId id="302" r:id="rId23"/>
    <p:sldId id="303" r:id="rId24"/>
    <p:sldId id="341" r:id="rId25"/>
    <p:sldId id="333" r:id="rId26"/>
    <p:sldId id="311" r:id="rId27"/>
    <p:sldId id="34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trick Marschoun" initials="PM" lastIdx="1" clrIdx="0">
    <p:extLst>
      <p:ext uri="{19B8F6BF-5375-455C-9EA6-DF929625EA0E}">
        <p15:presenceInfo xmlns:p15="http://schemas.microsoft.com/office/powerpoint/2012/main" userId="94e395ed754f07bf" providerId="Windows Live"/>
      </p:ext>
    </p:extLst>
  </p:cmAuthor>
  <p:cmAuthor id="2" name="Nicol, David Malcolm" initials="DN" lastIdx="1" clrIdx="1">
    <p:extLst>
      <p:ext uri="{19B8F6BF-5375-455C-9EA6-DF929625EA0E}">
        <p15:presenceInfo xmlns:p15="http://schemas.microsoft.com/office/powerpoint/2012/main" userId="S::dmnicol@illinois.edu::a11aa1ce-69c6-4d10-ad38-760ed38031f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E1A2"/>
    <a:srgbClr val="13294A"/>
    <a:srgbClr val="FF5F05"/>
    <a:srgbClr val="13294B"/>
    <a:srgbClr val="C84113"/>
    <a:srgbClr val="3B6C35"/>
    <a:srgbClr val="4B868E"/>
    <a:srgbClr val="FBB24D"/>
    <a:srgbClr val="F050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99" autoAdjust="0"/>
    <p:restoredTop sz="95712" autoAdjust="0"/>
  </p:normalViewPr>
  <p:slideViewPr>
    <p:cSldViewPr snapToGrid="0">
      <p:cViewPr varScale="1">
        <p:scale>
          <a:sx n="120" d="100"/>
          <a:sy n="120" d="100"/>
        </p:scale>
        <p:origin x="920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4328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3E1E9AA-346A-B3D9-794E-D00029D397C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F56AFA-A4B7-7466-6AF7-3B946230D33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E4678F-55F8-4A98-B438-1921114C3F78}" type="datetimeFigureOut">
              <a:rPr lang="en-US" smtClean="0"/>
              <a:t>8/27/26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ABE0AD-401D-551F-84BA-B7639FBB7EB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A98A03-EC06-4230-C305-6B238739231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6E4B95-DB27-469E-87AB-81525EE3E5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617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260D9-9A89-466D-AB9E-AB8EEEC5B27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6F0D5-1438-4C96-931F-854E0BFC2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47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\mbox{For every $E \in 2^{\Omega}$ there exists } \\ </a:t>
            </a:r>
          </a:p>
          <a:p>
            <a:r>
              <a:rPr lang="en-US"/>
              <a:t>\mbox{ $\bar{E} \in 2^{\Omega}$ with $P(\bar{E}) = 1-P(E)$}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6F0D5-1438-4C96-931F-854E0BFC2CD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61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5375D-1DD8-86BC-2B4A-2CC4DC092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1769F9-8644-10C2-92B6-5A128EFE80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22F59A-C575-C5E3-4F27-6FEADB7F28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\mbox{For every $E \in 2^{\Omega}$ there exists } \\ </a:t>
            </a:r>
          </a:p>
          <a:p>
            <a:r>
              <a:rPr lang="en-US"/>
              <a:t>\mbox{ $\bar{E} \in 2^{\Omega}$ with $P(\bar{E}) = 1-P(E)$}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135008-877F-6501-D395-4B793F38CE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6F0D5-1438-4C96-931F-854E0BFC2CD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506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57F7A-C76D-14A4-D740-E73F0F771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68426E-4134-91CF-DE8E-EEA78DAF5A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E55214-7DA1-1E8D-3F2C-ABB901887D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\mbox{For every $E \in 2^{\Omega}$ there exists } \\ </a:t>
            </a:r>
          </a:p>
          <a:p>
            <a:r>
              <a:rPr lang="en-US"/>
              <a:t>\mbox{ $\bar{E} \in 2^{\Omega}$ with $P(\bar{E}) = 1-P(E)$}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8A735D-8BC5-3C4F-5F40-2F800DEA6E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6F0D5-1438-4C96-931F-854E0BFC2CD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0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3D179-BBF7-0322-4679-7F1365F81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2862E3-4CDF-9DDB-8067-15164A2DF6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2C5CCD-939D-6F22-B0BC-509B93816C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\mbox{For every $E \in 2^{\Omega}$ there exists } \\ </a:t>
            </a:r>
          </a:p>
          <a:p>
            <a:r>
              <a:rPr lang="en-US"/>
              <a:t>\mbox{ $\bar{E} \in 2^{\Omega}$ with $P(\bar{E}) = 1-P(E)$}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3E7B84-0F91-1760-629D-4F428ACD5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6F0D5-1438-4C96-931F-854E0BFC2CD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401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23690-8BCF-2E45-D2D9-532CAA012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4EC5D8-2D6C-B355-FF48-BEB84BAEA6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80B01E-3F2F-F494-6C6B-6D69401D3C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\mbox{For every $E \in 2^{\Omega}$ there exists } \\ </a:t>
            </a:r>
          </a:p>
          <a:p>
            <a:r>
              <a:rPr lang="en-US"/>
              <a:t>\mbox{ $\bar{E} \in 2^{\Omega}$ with $P(\bar{E}) = 1-P(E)$}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736D35-09DE-086B-8925-CFACD856AF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6F0D5-1438-4C96-931F-854E0BFC2CD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348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\sigma^2 \mbox{\ or \ } \sigma_X^2, \mbox{\ with\ }\sigma \mbox{\ or \ } \sigma_X^2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6F0D5-1438-4C96-931F-854E0BFC2CD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002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\hat{\sigma}_X^2 = \frac{\sum_{i=1}^n (X_i - \hat{\mu}_X)^2}{n-1} 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6F0D5-1438-4C96-931F-854E0BFC2CD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515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\begin{align*}</a:t>
            </a:r>
          </a:p>
          <a:p>
            <a:r>
              <a:rPr lang="en-US"/>
              <a:t>\hat{\sigma}_X^2 &amp;= \frac{\sum_{i=1}^n (X_i - \hat{\mu})^2}{n-1} \\</a:t>
            </a:r>
          </a:p>
          <a:p>
            <a:r>
              <a:rPr lang="en-US"/>
              <a:t> &amp;=        \frac{ \sum_{i=1}^n X_i^2 - 2\hat{\mu} \sum_{i=1}^n X_i + \hat{\mu}^2}{n-1} \\</a:t>
            </a:r>
          </a:p>
          <a:p>
            <a:r>
              <a:rPr lang="en-US"/>
              <a:t> &amp;= \frac{ \frac{ \sum_{i=1}^n X_i^2 - 2\hat{\mu} \sum_{i=1}^n X_i + \hat{\mu}^2}{n} }{ \frac{n-1}{n} } \\</a:t>
            </a:r>
          </a:p>
          <a:p>
            <a:r>
              <a:rPr lang="en-US"/>
              <a:t> &amp;= \frac{n}{n-1} \bigg( \bigg( \frac{ \sum_{i=1}^n X_i^2 }{n} \bigg) - \hat{\mu}_X^2 \bigg)</a:t>
            </a:r>
          </a:p>
          <a:p>
            <a:r>
              <a:rPr lang="en-US"/>
              <a:t>\end{align*}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6F0D5-1438-4C96-931F-854E0BFC2CD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534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E702C-D8BC-4176-0EAE-F206D94AD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6636ED-E79C-A452-0557-DA8544A3B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7997D7-BFEF-4109-C86F-EFE7F55A80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\hat{\sigma}_X^2 = \frac{\sum_{i=1}^n (X_i - \hat{\mu}_X)^2}{n-1} 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80F9BC-1360-506D-DCE2-AE257CB83C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6F0D5-1438-4C96-931F-854E0BFC2CD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97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Accent">
            <a:extLst>
              <a:ext uri="{FF2B5EF4-FFF2-40B4-BE49-F238E27FC236}">
                <a16:creationId xmlns:a16="http://schemas.microsoft.com/office/drawing/2014/main" id="{A4CD8BB7-0ED5-85FC-E344-1C112A4EB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95872" y="1832610"/>
            <a:ext cx="95250" cy="3192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6C5F9852-BDFC-7251-F9A8-98DEA10266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83131" y="1958297"/>
            <a:ext cx="8569236" cy="1614486"/>
          </a:xfrm>
        </p:spPr>
        <p:txBody>
          <a:bodyPr anchor="t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497620D0-FD2F-C1C0-438F-BA156FAA85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85601" y="3489452"/>
            <a:ext cx="8569235" cy="767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Department/Unit Name</a:t>
            </a:r>
          </a:p>
        </p:txBody>
      </p:sp>
      <p:sp>
        <p:nvSpPr>
          <p:cNvPr id="8" name="Date Placeholder">
            <a:extLst>
              <a:ext uri="{FF2B5EF4-FFF2-40B4-BE49-F238E27FC236}">
                <a16:creationId xmlns:a16="http://schemas.microsoft.com/office/drawing/2014/main" id="{D3A57C1C-6F1A-1705-E0D4-BE50DA86250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85601" y="4257421"/>
            <a:ext cx="8569235" cy="767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4210019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1E358E9E-D14A-D868-718C-3F41147F1E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87996"/>
            <a:ext cx="10515600" cy="1325563"/>
          </a:xfrm>
        </p:spPr>
        <p:txBody>
          <a:bodyPr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5A4D42FD-F2CE-B461-42FC-B7365425E02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0C86609E-3488-AC7D-5BCD-1999D3DF71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533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background">
            <a:extLst>
              <a:ext uri="{FF2B5EF4-FFF2-40B4-BE49-F238E27FC236}">
                <a16:creationId xmlns:a16="http://schemas.microsoft.com/office/drawing/2014/main" id="{0D56C456-94C5-4B92-7452-76C649BE7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4944" y="6273996"/>
            <a:ext cx="12289770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4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4" name="Title Accent">
            <a:extLst>
              <a:ext uri="{FF2B5EF4-FFF2-40B4-BE49-F238E27FC236}">
                <a16:creationId xmlns:a16="http://schemas.microsoft.com/office/drawing/2014/main" id="{D0364173-A96F-9FE3-06E5-5B39DC86E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258483" y="547964"/>
            <a:ext cx="664135" cy="1238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F2F5268-A885-7E39-998A-D50E2D26FA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66536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5F48C7DE-94AB-9076-4335-F5D9A305B38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1795749"/>
            <a:ext cx="10370190" cy="412030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08AAFB27-B643-3132-E0CD-89C471BF4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151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Accent">
            <a:extLst>
              <a:ext uri="{FF2B5EF4-FFF2-40B4-BE49-F238E27FC236}">
                <a16:creationId xmlns:a16="http://schemas.microsoft.com/office/drawing/2014/main" id="{EC828380-4544-4F96-B8A5-DCC905DD2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80743D9-A6A8-DB12-6B2E-147C038068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19" name="Subheading">
            <a:extLst>
              <a:ext uri="{FF2B5EF4-FFF2-40B4-BE49-F238E27FC236}">
                <a16:creationId xmlns:a16="http://schemas.microsoft.com/office/drawing/2014/main" id="{CC490E05-74DB-0E53-9364-2C3ADCC6A2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228" y="1913536"/>
            <a:ext cx="10370191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5611F233-E768-987E-50BE-BF98E82C82B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2688805"/>
            <a:ext cx="10370190" cy="96314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Subheading 2">
            <a:extLst>
              <a:ext uri="{FF2B5EF4-FFF2-40B4-BE49-F238E27FC236}">
                <a16:creationId xmlns:a16="http://schemas.microsoft.com/office/drawing/2014/main" id="{2D3D518F-FED5-7E25-12CE-FCBE9431A5C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228" y="3957788"/>
            <a:ext cx="10370191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A9071244-DD24-D83B-A3BC-DF4D85E0872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52463" y="4733057"/>
            <a:ext cx="10370190" cy="96314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D04B6268-443E-C233-94CE-19E2240CBF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0047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accent">
            <a:extLst>
              <a:ext uri="{FF2B5EF4-FFF2-40B4-BE49-F238E27FC236}">
                <a16:creationId xmlns:a16="http://schemas.microsoft.com/office/drawing/2014/main" id="{115AD324-E2E1-9400-B6BC-49D0C5F6A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1844C4-2CEE-3AA9-FDAD-BAF322CBDD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25" name="Subhead Placeholder - left">
            <a:extLst>
              <a:ext uri="{FF2B5EF4-FFF2-40B4-BE49-F238E27FC236}">
                <a16:creationId xmlns:a16="http://schemas.microsoft.com/office/drawing/2014/main" id="{4F21266B-E068-C84F-857F-629382CE95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228" y="2009998"/>
            <a:ext cx="4876417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8" name="Text Placeholder - left">
            <a:extLst>
              <a:ext uri="{FF2B5EF4-FFF2-40B4-BE49-F238E27FC236}">
                <a16:creationId xmlns:a16="http://schemas.microsoft.com/office/drawing/2014/main" id="{E378921D-C904-2C44-DAD3-10FCD051551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1081" y="2774950"/>
            <a:ext cx="4876417" cy="2668588"/>
          </a:xfrm>
        </p:spPr>
        <p:txBody>
          <a:bodyPr/>
          <a:lstStyle>
            <a:lvl1pPr marL="228600" indent="-228600">
              <a:buFont typeface="Courier New" panose="02070309020205020404" pitchFamily="49" charset="0"/>
              <a:buChar char="o"/>
              <a:defRPr sz="2000"/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1143000" indent="-228600">
              <a:buFont typeface="Courier New" panose="02070309020205020404" pitchFamily="49" charset="0"/>
              <a:buChar char="o"/>
              <a:defRPr sz="1800"/>
            </a:lvl3pPr>
            <a:lvl4pPr marL="1600200" indent="-228600">
              <a:buFont typeface="Courier New" panose="02070309020205020404" pitchFamily="49" charset="0"/>
              <a:buChar char="o"/>
              <a:defRPr/>
            </a:lvl4pPr>
            <a:lvl5pPr marL="2057400" indent="-228600"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Subhead Placeholder - right">
            <a:extLst>
              <a:ext uri="{FF2B5EF4-FFF2-40B4-BE49-F238E27FC236}">
                <a16:creationId xmlns:a16="http://schemas.microsoft.com/office/drawing/2014/main" id="{EEBD4F98-6476-56B5-5D6A-FDFCA46BF70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48002" y="2009998"/>
            <a:ext cx="4876417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30" name="Text Placeholder -right">
            <a:extLst>
              <a:ext uri="{FF2B5EF4-FFF2-40B4-BE49-F238E27FC236}">
                <a16:creationId xmlns:a16="http://schemas.microsoft.com/office/drawing/2014/main" id="{E6AC3C03-BBBE-A121-29AB-D885327950B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44855" y="2774797"/>
            <a:ext cx="4876417" cy="2668588"/>
          </a:xfrm>
        </p:spPr>
        <p:txBody>
          <a:bodyPr/>
          <a:lstStyle>
            <a:lvl1pPr marL="228600" indent="-228600">
              <a:buFont typeface="Courier New" panose="02070309020205020404" pitchFamily="49" charset="0"/>
              <a:buChar char="o"/>
              <a:defRPr sz="2000"/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1143000" indent="-228600">
              <a:buFont typeface="Courier New" panose="02070309020205020404" pitchFamily="49" charset="0"/>
              <a:buChar char="o"/>
              <a:defRPr sz="1800"/>
            </a:lvl3pPr>
            <a:lvl4pPr marL="1600200" indent="-228600">
              <a:buFont typeface="Courier New" panose="02070309020205020404" pitchFamily="49" charset="0"/>
              <a:buChar char="o"/>
              <a:defRPr/>
            </a:lvl4pPr>
            <a:lvl5pPr marL="2057400" indent="-228600"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epartment/unit name Placeholder">
            <a:extLst>
              <a:ext uri="{FF2B5EF4-FFF2-40B4-BE49-F238E27FC236}">
                <a16:creationId xmlns:a16="http://schemas.microsoft.com/office/drawing/2014/main" id="{447F6171-D545-B452-563D-EFB2AE9666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101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E00EE44-1662-6C19-8EEE-4473520AD6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EC33744-A502-FBC7-B1D3-73DF0C333B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19" name="Subhead Placeholder - left">
            <a:extLst>
              <a:ext uri="{FF2B5EF4-FFF2-40B4-BE49-F238E27FC236}">
                <a16:creationId xmlns:a16="http://schemas.microsoft.com/office/drawing/2014/main" id="{CC490E05-74DB-0E53-9364-2C3ADCC6A2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228" y="2009998"/>
            <a:ext cx="4876417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5611F233-E768-987E-50BE-BF98E82C82B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2785267"/>
            <a:ext cx="4876417" cy="21554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ubhead Placeholder - right">
            <a:extLst>
              <a:ext uri="{FF2B5EF4-FFF2-40B4-BE49-F238E27FC236}">
                <a16:creationId xmlns:a16="http://schemas.microsoft.com/office/drawing/2014/main" id="{224424D1-87E7-3962-19AA-DA17D1EABB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48002" y="2009998"/>
            <a:ext cx="4876417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629D8EC-3306-885D-34FB-A593175BDA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46237" y="2785267"/>
            <a:ext cx="4876417" cy="21554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epartment/Unit name Placeholder">
            <a:extLst>
              <a:ext uri="{FF2B5EF4-FFF2-40B4-BE49-F238E27FC236}">
                <a16:creationId xmlns:a16="http://schemas.microsoft.com/office/drawing/2014/main" id="{78C65027-A687-41F0-E627-6C9CA6C8D0A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254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6BB2015-0086-DF08-8A25-8A0616C8BB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51180" y="1291652"/>
            <a:ext cx="6189488" cy="807792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Large Quote</a:t>
            </a:r>
          </a:p>
        </p:txBody>
      </p:sp>
      <p:sp>
        <p:nvSpPr>
          <p:cNvPr id="12" name="Quote 1 - left">
            <a:extLst>
              <a:ext uri="{FF2B5EF4-FFF2-40B4-BE49-F238E27FC236}">
                <a16:creationId xmlns:a16="http://schemas.microsoft.com/office/drawing/2014/main" id="{74CB6488-2929-62E5-C898-745037E06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73810" y="1167968"/>
            <a:ext cx="1184622" cy="1373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chemeClr val="bg2"/>
                </a:solidFill>
              </a:rPr>
              <a:t>“</a:t>
            </a:r>
          </a:p>
        </p:txBody>
      </p:sp>
      <p:sp>
        <p:nvSpPr>
          <p:cNvPr id="13" name="Quote 1 - right">
            <a:extLst>
              <a:ext uri="{FF2B5EF4-FFF2-40B4-BE49-F238E27FC236}">
                <a16:creationId xmlns:a16="http://schemas.microsoft.com/office/drawing/2014/main" id="{91174DFB-BAA6-41D2-C5C4-B438E22AB4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9140821" y="1185256"/>
            <a:ext cx="1184622" cy="1373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chemeClr val="bg2"/>
                </a:solidFill>
              </a:rPr>
              <a:t>”</a:t>
            </a:r>
          </a:p>
        </p:txBody>
      </p:sp>
      <p:sp>
        <p:nvSpPr>
          <p:cNvPr id="17" name="Attribution 1 Placeholder">
            <a:extLst>
              <a:ext uri="{FF2B5EF4-FFF2-40B4-BE49-F238E27FC236}">
                <a16:creationId xmlns:a16="http://schemas.microsoft.com/office/drawing/2014/main" id="{2A25C115-1C3A-AC3A-C7C7-570E85027B6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127193" y="2116732"/>
            <a:ext cx="2113474" cy="429881"/>
          </a:xfrm>
        </p:spPr>
        <p:txBody>
          <a:bodyPr anchor="ctr">
            <a:normAutofit/>
          </a:bodyPr>
          <a:lstStyle>
            <a:lvl1pPr marL="0" indent="0" algn="r">
              <a:lnSpc>
                <a:spcPct val="7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7" name="Quote 2 - left">
            <a:extLst>
              <a:ext uri="{FF2B5EF4-FFF2-40B4-BE49-F238E27FC236}">
                <a16:creationId xmlns:a16="http://schemas.microsoft.com/office/drawing/2014/main" id="{007BC3EA-75CF-5946-828D-DEFAF530E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2273810" y="3477024"/>
            <a:ext cx="1184622" cy="1373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rgbClr val="FF5F05"/>
                </a:solidFill>
              </a:rPr>
              <a:t>“</a:t>
            </a:r>
          </a:p>
        </p:txBody>
      </p:sp>
      <p:sp>
        <p:nvSpPr>
          <p:cNvPr id="8" name="Quote 2 - right">
            <a:extLst>
              <a:ext uri="{FF2B5EF4-FFF2-40B4-BE49-F238E27FC236}">
                <a16:creationId xmlns:a16="http://schemas.microsoft.com/office/drawing/2014/main" id="{254A594E-C5D9-FA57-D21E-EAA6B5CB7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9088267" y="3494312"/>
            <a:ext cx="1184622" cy="13735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>
                <a:solidFill>
                  <a:schemeClr val="bg2"/>
                </a:solidFill>
              </a:rPr>
              <a:t>”</a:t>
            </a:r>
          </a:p>
        </p:txBody>
      </p:sp>
      <p:sp>
        <p:nvSpPr>
          <p:cNvPr id="19" name="Long Quote Placeholder">
            <a:extLst>
              <a:ext uri="{FF2B5EF4-FFF2-40B4-BE49-F238E27FC236}">
                <a16:creationId xmlns:a16="http://schemas.microsoft.com/office/drawing/2014/main" id="{C6593C7D-5AD9-BC2C-0070-B0B3F7287B2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060741" y="3501730"/>
            <a:ext cx="6179926" cy="150724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70000"/>
              </a:lnSpc>
              <a:buNone/>
              <a:defRPr sz="24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Long Paragraph Quote </a:t>
            </a:r>
          </a:p>
        </p:txBody>
      </p:sp>
      <p:sp>
        <p:nvSpPr>
          <p:cNvPr id="20" name="Long Quote attribution Placeholder">
            <a:extLst>
              <a:ext uri="{FF2B5EF4-FFF2-40B4-BE49-F238E27FC236}">
                <a16:creationId xmlns:a16="http://schemas.microsoft.com/office/drawing/2014/main" id="{D808D8CD-BCBE-F257-3C6F-64185F7ABD1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27193" y="5065124"/>
            <a:ext cx="2113474" cy="429881"/>
          </a:xfrm>
        </p:spPr>
        <p:txBody>
          <a:bodyPr anchor="ctr">
            <a:normAutofit/>
          </a:bodyPr>
          <a:lstStyle>
            <a:lvl1pPr marL="0" indent="0" algn="r">
              <a:lnSpc>
                <a:spcPct val="70000"/>
              </a:lnSpc>
              <a:buNone/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Author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528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06AA2EA-F5CC-A830-112E-D187F54113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4038" y="1786687"/>
            <a:ext cx="4738687" cy="204293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Subhead 1 Placeholder">
            <a:extLst>
              <a:ext uri="{FF2B5EF4-FFF2-40B4-BE49-F238E27FC236}">
                <a16:creationId xmlns:a16="http://schemas.microsoft.com/office/drawing/2014/main" id="{CC193BC8-108C-8326-80FA-BAECF7254B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77348" y="1786687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75583" y="2561957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332E0F7-8D76-3BED-561C-C7B99F9CA5F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52273" y="3924115"/>
            <a:ext cx="4738687" cy="204293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Subhead Placeholder 2">
            <a:extLst>
              <a:ext uri="{FF2B5EF4-FFF2-40B4-BE49-F238E27FC236}">
                <a16:creationId xmlns:a16="http://schemas.microsoft.com/office/drawing/2014/main" id="{4AEA1B53-9D39-71C7-6498-B61C0E9CDA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475583" y="3924115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05DAD01A-BC33-C150-4677-8D04EA1F709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473818" y="4699385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6938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rgbClr val="FF5F05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67464D1-DDEC-4858-9CA3-246D12B35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18" name="Subhead Placeholder 1">
            <a:extLst>
              <a:ext uri="{FF2B5EF4-FFF2-40B4-BE49-F238E27FC236}">
                <a16:creationId xmlns:a16="http://schemas.microsoft.com/office/drawing/2014/main" id="{CC193BC8-108C-8326-80FA-BAECF7254B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228" y="1786687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2561957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1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82203" y="1786687"/>
            <a:ext cx="4738687" cy="204293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Subhead Placeholder 2">
            <a:extLst>
              <a:ext uri="{FF2B5EF4-FFF2-40B4-BE49-F238E27FC236}">
                <a16:creationId xmlns:a16="http://schemas.microsoft.com/office/drawing/2014/main" id="{4AEA1B53-9D39-71C7-6498-B61C0E9CDA9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2463" y="3924115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05DAD01A-BC33-C150-4677-8D04EA1F709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50698" y="4699385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332E0F7-8D76-3BED-561C-C7B99F9CA5F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280438" y="3924115"/>
            <a:ext cx="4738687" cy="204293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825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4B32AFE-F932-DF9D-9DB7-1815DFD5D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4038" y="1786687"/>
            <a:ext cx="4738687" cy="432220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Subhead Placeholder">
            <a:extLst>
              <a:ext uri="{FF2B5EF4-FFF2-40B4-BE49-F238E27FC236}">
                <a16:creationId xmlns:a16="http://schemas.microsoft.com/office/drawing/2014/main" id="{CC193BC8-108C-8326-80FA-BAECF7254B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77348" y="2717104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75583" y="3492374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0031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5372" y="277803"/>
            <a:ext cx="516232" cy="7456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C361099-F3C8-7FD3-FE7D-BDB8984BD6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18" name="Subheading">
            <a:extLst>
              <a:ext uri="{FF2B5EF4-FFF2-40B4-BE49-F238E27FC236}">
                <a16:creationId xmlns:a16="http://schemas.microsoft.com/office/drawing/2014/main" id="{CC193BC8-108C-8326-80FA-BAECF7254B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2463" y="2717104"/>
            <a:ext cx="5547072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0698" y="3492374"/>
            <a:ext cx="5547072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83968" y="1786687"/>
            <a:ext cx="4738687" cy="432220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520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Accent">
            <a:extLst>
              <a:ext uri="{FF2B5EF4-FFF2-40B4-BE49-F238E27FC236}">
                <a16:creationId xmlns:a16="http://schemas.microsoft.com/office/drawing/2014/main" id="{774D0FFC-1870-3AC0-2920-9F9EA3F5B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95872" y="1832610"/>
            <a:ext cx="95250" cy="3192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967BB4B5-6DC9-4239-4EE4-8B3B8C0683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83131" y="1958297"/>
            <a:ext cx="8569236" cy="1614486"/>
          </a:xfrm>
        </p:spPr>
        <p:txBody>
          <a:bodyPr anchor="t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Department/unit name placeholder">
            <a:extLst>
              <a:ext uri="{FF2B5EF4-FFF2-40B4-BE49-F238E27FC236}">
                <a16:creationId xmlns:a16="http://schemas.microsoft.com/office/drawing/2014/main" id="{9CCA8B6C-53BF-DD2E-3863-4C11197357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85601" y="3489452"/>
            <a:ext cx="8569235" cy="767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Department/Unit Name</a:t>
            </a:r>
          </a:p>
        </p:txBody>
      </p:sp>
      <p:sp>
        <p:nvSpPr>
          <p:cNvPr id="10" name="Date Placeholder">
            <a:extLst>
              <a:ext uri="{FF2B5EF4-FFF2-40B4-BE49-F238E27FC236}">
                <a16:creationId xmlns:a16="http://schemas.microsoft.com/office/drawing/2014/main" id="{609F09B9-AFB9-1195-67C0-6A06E8B361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85601" y="4257421"/>
            <a:ext cx="8569235" cy="7679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2753919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accent">
            <a:extLst>
              <a:ext uri="{FF2B5EF4-FFF2-40B4-BE49-F238E27FC236}">
                <a16:creationId xmlns:a16="http://schemas.microsoft.com/office/drawing/2014/main" id="{6AC03172-2FA4-F47D-B58A-C84D36B9E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Placeholder">
            <a:extLst>
              <a:ext uri="{FF2B5EF4-FFF2-40B4-BE49-F238E27FC236}">
                <a16:creationId xmlns:a16="http://schemas.microsoft.com/office/drawing/2014/main" id="{119C3D1A-1767-F64F-CCEA-FD8AB56C88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4228" y="277803"/>
            <a:ext cx="10370191" cy="1189820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pic>
        <p:nvPicPr>
          <p:cNvPr id="4" name="Block I">
            <a:extLst>
              <a:ext uri="{FF2B5EF4-FFF2-40B4-BE49-F238E27FC236}">
                <a16:creationId xmlns:a16="http://schemas.microsoft.com/office/drawing/2014/main" id="{D5DA79D9-6B40-7F27-6A6B-EA75CB7C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8"/>
          </a:xfrm>
          <a:prstGeom prst="rect">
            <a:avLst/>
          </a:prstGeom>
        </p:spPr>
      </p:pic>
      <p:sp>
        <p:nvSpPr>
          <p:cNvPr id="6" name="Picture Placeholder">
            <a:extLst>
              <a:ext uri="{FF2B5EF4-FFF2-40B4-BE49-F238E27FC236}">
                <a16:creationId xmlns:a16="http://schemas.microsoft.com/office/drawing/2014/main" id="{5902D87F-A357-6B12-50D8-55555AA9D9D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50698" y="1578560"/>
            <a:ext cx="10371957" cy="3875254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4689" y="5590340"/>
            <a:ext cx="10367965" cy="61258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895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7D02BED8-DBC4-0252-E92E-234AE9D9F1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79104" y="2391179"/>
            <a:ext cx="4187900" cy="764799"/>
          </a:xfrm>
        </p:spPr>
        <p:txBody>
          <a:bodyPr anchor="ctr">
            <a:normAutofit/>
          </a:bodyPr>
          <a:lstStyle>
            <a:lvl1pPr marL="0" indent="0" algn="l">
              <a:lnSpc>
                <a:spcPct val="70000"/>
              </a:lnSpc>
              <a:buNone/>
              <a:defRPr sz="3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5" name="Text Placeholder">
            <a:extLst>
              <a:ext uri="{FF2B5EF4-FFF2-40B4-BE49-F238E27FC236}">
                <a16:creationId xmlns:a16="http://schemas.microsoft.com/office/drawing/2014/main" id="{A877C0E9-AC67-8A06-EFD9-3C48FB86AFC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77339" y="3166449"/>
            <a:ext cx="4187900" cy="126766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background">
            <a:extLst>
              <a:ext uri="{FF2B5EF4-FFF2-40B4-BE49-F238E27FC236}">
                <a16:creationId xmlns:a16="http://schemas.microsoft.com/office/drawing/2014/main" id="{15D7D23A-1232-9173-80E0-A45F3AAD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8697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9FFDD080-4638-6791-3E4F-BA329002E2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48247" y="4070491"/>
            <a:ext cx="7695506" cy="764799"/>
          </a:xfrm>
        </p:spPr>
        <p:txBody>
          <a:bodyPr anchor="ctr">
            <a:normAutofit/>
          </a:bodyPr>
          <a:lstStyle>
            <a:lvl1pPr marL="0" indent="0" algn="ctr">
              <a:lnSpc>
                <a:spcPct val="70000"/>
              </a:lnSpc>
              <a:buNone/>
              <a:defRPr sz="3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">
            <a:extLst>
              <a:ext uri="{FF2B5EF4-FFF2-40B4-BE49-F238E27FC236}">
                <a16:creationId xmlns:a16="http://schemas.microsoft.com/office/drawing/2014/main" id="{3208D36D-11B7-A53D-F8A8-E941F54F2B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48247" y="4980067"/>
            <a:ext cx="7695506" cy="61258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Department/Unit name Placeholder">
            <a:extLst>
              <a:ext uri="{FF2B5EF4-FFF2-40B4-BE49-F238E27FC236}">
                <a16:creationId xmlns:a16="http://schemas.microsoft.com/office/drawing/2014/main" id="{AB35559D-9B81-15E1-57F6-5A5D9BA4D7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5EEECF-FB5A-EB2A-C6A5-7ACB9EE00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4255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accent">
            <a:extLst>
              <a:ext uri="{FF2B5EF4-FFF2-40B4-BE49-F238E27FC236}">
                <a16:creationId xmlns:a16="http://schemas.microsoft.com/office/drawing/2014/main" id="{EC828380-4544-4F96-B8A5-DCC905DD2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8434" y="823599"/>
            <a:ext cx="1189819" cy="98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lock I">
            <a:extLst>
              <a:ext uri="{FF2B5EF4-FFF2-40B4-BE49-F238E27FC236}">
                <a16:creationId xmlns:a16="http://schemas.microsoft.com/office/drawing/2014/main" id="{83CCBDC0-B71E-50D9-1AE4-50C357B15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4691" y="277804"/>
            <a:ext cx="516232" cy="7456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DA352AF-0D0B-CA5B-F6AB-E8E707C2BC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463" y="276575"/>
            <a:ext cx="10370190" cy="118982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5" name="Chart Placeholder">
            <a:extLst>
              <a:ext uri="{FF2B5EF4-FFF2-40B4-BE49-F238E27FC236}">
                <a16:creationId xmlns:a16="http://schemas.microsoft.com/office/drawing/2014/main" id="{A294C2DE-00CB-57AC-36E4-F1BD262706D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1430338" y="1747838"/>
            <a:ext cx="9134475" cy="4360862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2CDA5182-C298-A7CD-BECD-28B3EF9F5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245413"/>
            <a:ext cx="12187066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epartment/unit placeholder">
            <a:extLst>
              <a:ext uri="{FF2B5EF4-FFF2-40B4-BE49-F238E27FC236}">
                <a16:creationId xmlns:a16="http://schemas.microsoft.com/office/drawing/2014/main" id="{D04B6268-443E-C233-94CE-19E2240CBF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66FCCC-D572-7B04-6D0C-142E9AF1A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9472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2FF63E5-FDDB-6B44-048F-EF43D6670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" y="0"/>
            <a:ext cx="12187066" cy="6858000"/>
          </a:xfrm>
          <a:prstGeom prst="rect">
            <a:avLst/>
          </a:prstGeom>
        </p:spPr>
      </p:pic>
      <p:sp>
        <p:nvSpPr>
          <p:cNvPr id="7" name="Title Placeholder">
            <a:extLst>
              <a:ext uri="{FF2B5EF4-FFF2-40B4-BE49-F238E27FC236}">
                <a16:creationId xmlns:a16="http://schemas.microsoft.com/office/drawing/2014/main" id="{33DE6DDB-A415-6C63-7353-2B6BB41D5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0698" y="823864"/>
            <a:ext cx="8981220" cy="1107047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0" name="Title Underscore">
            <a:extLst>
              <a:ext uri="{FF2B5EF4-FFF2-40B4-BE49-F238E27FC236}">
                <a16:creationId xmlns:a16="http://schemas.microsoft.com/office/drawing/2014/main" id="{EE499929-DC2D-46B3-A28E-229CC329A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455664" y="1930911"/>
            <a:ext cx="1275549" cy="1419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20D3AEAA-8383-5B38-DD49-CF2D2E42B2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10697" y="2328261"/>
            <a:ext cx="8981219" cy="2201477"/>
          </a:xfrm>
        </p:spPr>
        <p:txBody>
          <a:bodyPr anchor="ctr">
            <a:noAutofit/>
          </a:bodyPr>
          <a:lstStyle>
            <a:lvl1pPr marL="0" indent="0" algn="ctr">
              <a:lnSpc>
                <a:spcPct val="150000"/>
              </a:lnSpc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Questions/Contact/Information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650F580-D423-6DBC-88B2-B37D4EB87A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10697" y="4952165"/>
            <a:ext cx="8981219" cy="796785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epartment/Unit name Placeholder">
            <a:extLst>
              <a:ext uri="{FF2B5EF4-FFF2-40B4-BE49-F238E27FC236}">
                <a16:creationId xmlns:a16="http://schemas.microsoft.com/office/drawing/2014/main" id="{D09D9943-0FAE-E4DE-E4FE-0B3F8F5513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BC285FAE-FC3C-B139-BFE4-13B464552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3200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9AC6FB-79B2-8934-E612-EC987EF323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  <p:sp>
        <p:nvSpPr>
          <p:cNvPr id="17" name="Title Placeholder">
            <a:extLst>
              <a:ext uri="{FF2B5EF4-FFF2-40B4-BE49-F238E27FC236}">
                <a16:creationId xmlns:a16="http://schemas.microsoft.com/office/drawing/2014/main" id="{9E07F9AC-4E7E-9623-9170-90BDADFA2A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0698" y="823864"/>
            <a:ext cx="8981220" cy="1107047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2" name="Title Underscore">
            <a:extLst>
              <a:ext uri="{FF2B5EF4-FFF2-40B4-BE49-F238E27FC236}">
                <a16:creationId xmlns:a16="http://schemas.microsoft.com/office/drawing/2014/main" id="{58F4D01E-94DA-4F0B-8E13-618D11B2D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455664" y="1930911"/>
            <a:ext cx="1275549" cy="14195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645B5409-DDAC-5BBA-E785-37F723B5630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10697" y="2328261"/>
            <a:ext cx="8981219" cy="2201477"/>
          </a:xfrm>
        </p:spPr>
        <p:txBody>
          <a:bodyPr anchor="ctr">
            <a:noAutofit/>
          </a:bodyPr>
          <a:lstStyle>
            <a:lvl1pPr marL="0" indent="0" algn="ctr">
              <a:lnSpc>
                <a:spcPct val="150000"/>
              </a:lnSpc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Questions/Contact/Information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982A2E9-6729-F459-2EB4-38593EB1846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10697" y="4952165"/>
            <a:ext cx="8981219" cy="796785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Department/Unit name Placeholder">
            <a:extLst>
              <a:ext uri="{FF2B5EF4-FFF2-40B4-BE49-F238E27FC236}">
                <a16:creationId xmlns:a16="http://schemas.microsoft.com/office/drawing/2014/main" id="{EC420C19-0C40-EAE2-AA9D-5101B4FF16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algn="l"/>
            <a:r>
              <a:rPr lang="en-US" sz="12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1DAF599E-70A8-5E76-56CB-CA69217C1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641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F629A3-552F-E006-13D5-0CE1F4DDF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"/>
            <a:ext cx="12192000" cy="685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489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460F61-2344-C760-857E-55ED7348C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2106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Ar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">
            <a:extLst>
              <a:ext uri="{FF2B5EF4-FFF2-40B4-BE49-F238E27FC236}">
                <a16:creationId xmlns:a16="http://schemas.microsoft.com/office/drawing/2014/main" id="{D10096E1-7AA4-3695-82F5-7DAD7028D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6" y="694"/>
            <a:ext cx="12189533" cy="685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2953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Ar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0135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">
            <a:extLst>
              <a:ext uri="{FF2B5EF4-FFF2-40B4-BE49-F238E27FC236}">
                <a16:creationId xmlns:a16="http://schemas.microsoft.com/office/drawing/2014/main" id="{5C2C3DC9-CBAF-E0AA-9E07-BE81DC638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2306" y="1388"/>
            <a:ext cx="12169853" cy="6856612"/>
          </a:xfrm>
          <a:prstGeom prst="rect">
            <a:avLst/>
          </a:prstGeom>
        </p:spPr>
      </p:pic>
      <p:sp>
        <p:nvSpPr>
          <p:cNvPr id="8" name="Title 6">
            <a:extLst>
              <a:ext uri="{FF2B5EF4-FFF2-40B4-BE49-F238E27FC236}">
                <a16:creationId xmlns:a16="http://schemas.microsoft.com/office/drawing/2014/main" id="{7BC0581F-68FE-3796-A22D-5418171CE3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163545"/>
            <a:ext cx="12189530" cy="1614487"/>
          </a:xfrm>
        </p:spPr>
        <p:txBody>
          <a:bodyPr anchor="t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" name="Department/Unit name Placeholder">
            <a:extLst>
              <a:ext uri="{FF2B5EF4-FFF2-40B4-BE49-F238E27FC236}">
                <a16:creationId xmlns:a16="http://schemas.microsoft.com/office/drawing/2014/main" id="{3E44D2A3-C965-C633-19E4-D7543644A7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1" y="3694701"/>
            <a:ext cx="12189530" cy="787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Department/Unit Name</a:t>
            </a:r>
          </a:p>
        </p:txBody>
      </p:sp>
      <p:sp>
        <p:nvSpPr>
          <p:cNvPr id="6" name="Date Placeholder">
            <a:extLst>
              <a:ext uri="{FF2B5EF4-FFF2-40B4-BE49-F238E27FC236}">
                <a16:creationId xmlns:a16="http://schemas.microsoft.com/office/drawing/2014/main" id="{A11F428D-6D39-7B6D-AFE8-65D4134A99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0134"/>
            <a:ext cx="12189530" cy="787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488190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6">
            <a:extLst>
              <a:ext uri="{FF2B5EF4-FFF2-40B4-BE49-F238E27FC236}">
                <a16:creationId xmlns:a16="http://schemas.microsoft.com/office/drawing/2014/main" id="{68582E55-19DE-D3A6-A102-BEE797FEFA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163545"/>
            <a:ext cx="12189530" cy="1614487"/>
          </a:xfrm>
        </p:spPr>
        <p:txBody>
          <a:bodyPr anchor="t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Department/Name Placeholder">
            <a:extLst>
              <a:ext uri="{FF2B5EF4-FFF2-40B4-BE49-F238E27FC236}">
                <a16:creationId xmlns:a16="http://schemas.microsoft.com/office/drawing/2014/main" id="{87E33E8E-94EC-D6F0-814A-4EDAFDEC86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1" y="3694701"/>
            <a:ext cx="12189530" cy="787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Department/Unit Name</a:t>
            </a:r>
          </a:p>
        </p:txBody>
      </p:sp>
      <p:sp>
        <p:nvSpPr>
          <p:cNvPr id="6" name="Date Placeholder">
            <a:extLst>
              <a:ext uri="{FF2B5EF4-FFF2-40B4-BE49-F238E27FC236}">
                <a16:creationId xmlns:a16="http://schemas.microsoft.com/office/drawing/2014/main" id="{53FE06C4-A829-23E6-0677-AB297591F4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0134"/>
            <a:ext cx="12189530" cy="7878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4142582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Accent">
            <a:extLst>
              <a:ext uri="{FF2B5EF4-FFF2-40B4-BE49-F238E27FC236}">
                <a16:creationId xmlns:a16="http://schemas.microsoft.com/office/drawing/2014/main" id="{BBEA2DE4-2385-495C-A616-BF4D8C4AE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90650" y="1832610"/>
            <a:ext cx="95250" cy="31927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A50B919-1C53-82C7-0ADF-4D7B606449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24" name="Subtitle Placeholder">
            <a:extLst>
              <a:ext uri="{FF2B5EF4-FFF2-40B4-BE49-F238E27FC236}">
                <a16:creationId xmlns:a16="http://schemas.microsoft.com/office/drawing/2014/main" id="{E14BE4D4-A7FC-9557-3271-D4088C04E7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7542" y="3603292"/>
            <a:ext cx="9470733" cy="142209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Department/unit name Placeholder">
            <a:extLst>
              <a:ext uri="{FF2B5EF4-FFF2-40B4-BE49-F238E27FC236}">
                <a16:creationId xmlns:a16="http://schemas.microsoft.com/office/drawing/2014/main" id="{5CA5320C-70CA-7F64-3D32-B994D01BD6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6" name="Slide Number Placeholder">
            <a:extLst>
              <a:ext uri="{FF2B5EF4-FFF2-40B4-BE49-F238E27FC236}">
                <a16:creationId xmlns:a16="http://schemas.microsoft.com/office/drawing/2014/main" id="{2D0D6A88-2FF4-ED2F-DB76-9BB2C9C00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845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">
            <a:extLst>
              <a:ext uri="{FF2B5EF4-FFF2-40B4-BE49-F238E27FC236}">
                <a16:creationId xmlns:a16="http://schemas.microsoft.com/office/drawing/2014/main" id="{9022AEE9-9854-64A4-8425-2C701E7B8A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9" name="Subtitle Placeholder">
            <a:extLst>
              <a:ext uri="{FF2B5EF4-FFF2-40B4-BE49-F238E27FC236}">
                <a16:creationId xmlns:a16="http://schemas.microsoft.com/office/drawing/2014/main" id="{06092AA5-D5FE-2CF4-EDF1-CED258F3F2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7542" y="3603292"/>
            <a:ext cx="9470733" cy="142209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1A96EBAC-4595-0697-28AB-2D82831393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B004C974-18EE-90F8-50C2-6B74362B7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731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DB230F21-1FBA-D776-0144-95076DA26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45E21822-BD18-9D54-B62B-8E5D54BCF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ooter background">
            <a:extLst>
              <a:ext uri="{FF2B5EF4-FFF2-40B4-BE49-F238E27FC236}">
                <a16:creationId xmlns:a16="http://schemas.microsoft.com/office/drawing/2014/main" id="{821C561A-593E-301C-B500-CFB0D9532A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4944" y="6273996"/>
            <a:ext cx="12289770" cy="6125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400" dirty="0">
                <a:solidFill>
                  <a:schemeClr val="bg1"/>
                </a:solidFill>
              </a:rPr>
              <a:t>DEPT OF ECE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49E958-07C5-7AB3-98F4-60F566978C67}"/>
              </a:ext>
            </a:extLst>
          </p:cNvPr>
          <p:cNvSpPr/>
          <p:nvPr userDrawn="1"/>
        </p:nvSpPr>
        <p:spPr>
          <a:xfrm>
            <a:off x="1320800" y="1832610"/>
            <a:ext cx="177800" cy="1325563"/>
          </a:xfrm>
          <a:prstGeom prst="rect">
            <a:avLst/>
          </a:prstGeom>
          <a:solidFill>
            <a:schemeClr val="bg2"/>
          </a:solidFill>
          <a:ln>
            <a:solidFill>
              <a:srgbClr val="1329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333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">
            <a:extLst>
              <a:ext uri="{FF2B5EF4-FFF2-40B4-BE49-F238E27FC236}">
                <a16:creationId xmlns:a16="http://schemas.microsoft.com/office/drawing/2014/main" id="{C8C38F5E-9BC0-719F-02FF-D9B0010B4E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7542" y="1832610"/>
            <a:ext cx="9470733" cy="1325563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8" name="Subtitle Placeholder">
            <a:extLst>
              <a:ext uri="{FF2B5EF4-FFF2-40B4-BE49-F238E27FC236}">
                <a16:creationId xmlns:a16="http://schemas.microsoft.com/office/drawing/2014/main" id="{93DA8837-8538-EC91-4522-8F7D0204BE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7542" y="3603292"/>
            <a:ext cx="9470733" cy="142209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epartment/Unit name Placeholder">
            <a:extLst>
              <a:ext uri="{FF2B5EF4-FFF2-40B4-BE49-F238E27FC236}">
                <a16:creationId xmlns:a16="http://schemas.microsoft.com/office/drawing/2014/main" id="{C3874A56-F068-73F4-0F8E-2728FC25B4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FD4F4EDB-DDC3-8969-B1D8-C97542C1E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73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">
            <a:extLst>
              <a:ext uri="{FF2B5EF4-FFF2-40B4-BE49-F238E27FC236}">
                <a16:creationId xmlns:a16="http://schemas.microsoft.com/office/drawing/2014/main" id="{F7E785B2-7E34-E0D4-0458-2031C0247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87996"/>
            <a:ext cx="10515600" cy="1325563"/>
          </a:xfrm>
        </p:spPr>
        <p:txBody>
          <a:bodyPr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4" name="Department/Unit name Placeholder">
            <a:extLst>
              <a:ext uri="{FF2B5EF4-FFF2-40B4-BE49-F238E27FC236}">
                <a16:creationId xmlns:a16="http://schemas.microsoft.com/office/drawing/2014/main" id="{43F3769A-076E-8C78-317D-5BCB57976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6356350"/>
            <a:ext cx="8153400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DEPARTMENT/UNIT NAME</a:t>
            </a:r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576D1151-1586-A4CD-17CD-700A8ECAB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970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E08955-08BB-4699-BDD8-1E3D7EEFD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81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3B2E1F-8BE8-6F6E-A1F6-527F51B3D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8830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B605B6C-A108-B529-76C2-7C90E4E90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fld id="{86134D44-37F0-44A1-8A08-E9432A030C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84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50" r:id="rId5"/>
    <p:sldLayoutId id="2147483663" r:id="rId6"/>
    <p:sldLayoutId id="2147483664" r:id="rId7"/>
    <p:sldLayoutId id="2147483665" r:id="rId8"/>
    <p:sldLayoutId id="2147483651" r:id="rId9"/>
    <p:sldLayoutId id="2147483666" r:id="rId10"/>
    <p:sldLayoutId id="2147483681" r:id="rId11"/>
    <p:sldLayoutId id="2147483671" r:id="rId12"/>
    <p:sldLayoutId id="2147483652" r:id="rId13"/>
    <p:sldLayoutId id="2147483670" r:id="rId14"/>
    <p:sldLayoutId id="2147483653" r:id="rId15"/>
    <p:sldLayoutId id="2147483672" r:id="rId16"/>
    <p:sldLayoutId id="2147483673" r:id="rId17"/>
    <p:sldLayoutId id="2147483675" r:id="rId18"/>
    <p:sldLayoutId id="2147483676" r:id="rId19"/>
    <p:sldLayoutId id="2147483677" r:id="rId20"/>
    <p:sldLayoutId id="2147483678" r:id="rId21"/>
    <p:sldLayoutId id="2147483679" r:id="rId22"/>
    <p:sldLayoutId id="2147483680" r:id="rId23"/>
    <p:sldLayoutId id="2147483655" r:id="rId24"/>
    <p:sldLayoutId id="2147483654" r:id="rId25"/>
    <p:sldLayoutId id="2147483656" r:id="rId26"/>
    <p:sldLayoutId id="2147483657" r:id="rId27"/>
    <p:sldLayoutId id="2147483667" r:id="rId28"/>
    <p:sldLayoutId id="2147483668" r:id="rId2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5" Type="http://schemas.openxmlformats.org/officeDocument/2006/relationships/image" Target="../media/image140.png"/><Relationship Id="rId4" Type="http://schemas.openxmlformats.org/officeDocument/2006/relationships/image" Target="../media/image1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076F1-8163-EB6F-16CB-3B957D63C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CBDAF-A542-030F-224C-CA884E2EB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Probability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E8A8FB-186A-FC3B-FB88-9C2326E7BB9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543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984EE-3DF2-39A4-B11A-53DFD46E1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3C3BB-202B-8062-2A86-710F303D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Mean and Sample Variance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E544B2-C35C-49C6-88DD-81D2065886E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3011" y="950310"/>
            <a:ext cx="10370190" cy="4609831"/>
          </a:xfrm>
        </p:spPr>
        <p:txBody>
          <a:bodyPr>
            <a:normAutofit/>
          </a:bodyPr>
          <a:lstStyle/>
          <a:p>
            <a:r>
              <a:rPr lang="en-US" sz="2400" dirty="0"/>
              <a:t>A discrete event simulation typically estimates mean and variance of X</a:t>
            </a:r>
          </a:p>
          <a:p>
            <a:pPr marL="1028700" lvl="1" indent="-342900"/>
            <a:r>
              <a:rPr lang="en-US" sz="2400" dirty="0"/>
              <a:t>Distribution of X complicated, unknown</a:t>
            </a:r>
          </a:p>
          <a:p>
            <a:pPr marL="1028700" lvl="1" indent="-342900"/>
            <a:r>
              <a:rPr lang="en-US" sz="2400" dirty="0"/>
              <a:t>Achieved taking many samples (observations) of X</a:t>
            </a:r>
          </a:p>
          <a:p>
            <a:pPr marL="1485900" lvl="2" indent="-342900"/>
            <a:r>
              <a:rPr lang="en-US" sz="2400" dirty="0"/>
              <a:t>X</a:t>
            </a:r>
            <a:r>
              <a:rPr lang="en-US" sz="2400" baseline="-25000" dirty="0"/>
              <a:t>1</a:t>
            </a:r>
            <a:r>
              <a:rPr lang="en-US" sz="2400" dirty="0"/>
              <a:t> , X</a:t>
            </a:r>
            <a:r>
              <a:rPr lang="en-US" sz="2400" baseline="-25000" dirty="0"/>
              <a:t>2</a:t>
            </a:r>
            <a:r>
              <a:rPr lang="en-US" sz="2400" dirty="0"/>
              <a:t> , … , X</a:t>
            </a:r>
            <a:r>
              <a:rPr lang="en-US" sz="2400" baseline="-25000" dirty="0"/>
              <a:t>n</a:t>
            </a:r>
          </a:p>
          <a:p>
            <a:pPr marL="1028700" lvl="1" indent="-342900"/>
            <a:r>
              <a:rPr lang="en-US" sz="2400" dirty="0"/>
              <a:t>Compute sample mean</a:t>
            </a:r>
          </a:p>
          <a:p>
            <a:pPr lvl="1" indent="0">
              <a:buNone/>
            </a:pPr>
            <a:endParaRPr lang="en-US" sz="2400" dirty="0"/>
          </a:p>
          <a:p>
            <a:pPr lvl="1" indent="0">
              <a:buNone/>
            </a:pPr>
            <a:endParaRPr lang="en-US" sz="2400" dirty="0"/>
          </a:p>
          <a:p>
            <a:pPr marL="1028700" lvl="1" indent="-342900"/>
            <a:r>
              <a:rPr lang="en-US" sz="2400" dirty="0"/>
              <a:t>Compute sample variance</a:t>
            </a:r>
          </a:p>
          <a:p>
            <a:endParaRPr lang="en-US" sz="2400" dirty="0"/>
          </a:p>
          <a:p>
            <a:r>
              <a:rPr lang="en-US" sz="2400" b="1" dirty="0"/>
              <a:t>  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9DF4BB-901D-4E57-0D5D-E690AFE343A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 descr="&lt;math xmlns=&quot;http://www.w3.org/1998/Math/MathML&quot; display=&quot;block&quot;&gt;&#10;  &lt;msubsup&gt;&#10;    &lt;mrow data-mjx-texclass=&quot;ORD&quot;&gt;&#10;      &lt;mover&gt;&#10;        &lt;mi&gt;&amp;#x3C3;&lt;/mi&gt;&#10;        &lt;mo stretchy=&quot;false&quot;&gt;^&lt;/mo&gt;&#10;      &lt;/mover&gt;&#10;    &lt;/mrow&gt;&#10;    &lt;mrow data-mjx-texclass=&quot;ORD&quot;&gt;&#10;      &lt;mi&gt;X&lt;/mi&gt;&#10;    &lt;/mrow&gt;&#10;    &lt;mrow data-mjx-texclass=&quot;ORD&quot;&gt;&#10;      &lt;mn&gt;2&lt;/mn&gt;&#10;    &lt;/mrow&gt;&#10;  &lt;/msubsup&gt;&#10;  &lt;mo&gt;=&lt;/mo&gt;&#10;  &lt;mfrac&gt;&#10;    &lt;mrow&gt;&#10;      &lt;munderover&gt;&#10;        &lt;mo data-mjx-texclass=&quot;OP&quot;&gt;&amp;#x2211;&lt;/mo&gt;&#10;        &lt;mrow data-mjx-texclass=&quot;ORD&quot;&gt;&#10;          &lt;mi&gt;i&lt;/mi&gt;&#10;          &lt;mo&gt;=&lt;/mo&gt;&#10;          &lt;mn&gt;1&lt;/mn&gt;&#10;        &lt;/mrow&gt;&#10;        &lt;mrow data-mjx-texclass=&quot;ORD&quot;&gt;&#10;          &lt;mi&gt;n&lt;/mi&gt;&#10;        &lt;/mrow&gt;&#10;      &lt;/munderover&gt;&#10;      &lt;msup&gt;&#10;        &lt;mrow data-mjx-texclass=&quot;INNER&quot;&gt;&#10;          &lt;mo data-mjx-texclass=&quot;OPEN&quot;&gt;(&lt;/mo&gt;&#10;          &lt;msub&gt;&#10;            &lt;mi&gt;X&lt;/mi&gt;&#10;            &lt;mrow data-mjx-texclass=&quot;ORD&quot;&gt;&#10;              &lt;mi&gt;i&lt;/mi&gt;&#10;            &lt;/mrow&gt;&#10;          &lt;/msub&gt;&#10;          &lt;mo&gt;&amp;#x2212;&lt;/mo&gt;&#10;          &lt;msub&gt;&#10;            &lt;mrow data-mjx-texclass=&quot;ORD&quot;&gt;&#10;              &lt;mover&gt;&#10;                &lt;mi&gt;&amp;#x3BC;&lt;/mi&gt;&#10;                &lt;mo stretchy=&quot;false&quot;&gt;^&lt;/mo&gt;&#10;              &lt;/mover&gt;&#10;            &lt;/mrow&gt;&#10;            &lt;mrow data-mjx-texclass=&quot;ORD&quot;&gt;&#10;              &lt;mi&gt;X&lt;/mi&gt;&#10;            &lt;/mrow&gt;&#10;          &lt;/msub&gt;&#10;          &lt;mo data-mjx-texclass=&quot;CLOSE&quot;&gt;)&lt;/mo&gt;&#10;        &lt;/mrow&gt;&#10;        &lt;mrow data-mjx-texclass=&quot;ORD&quot;&gt;&#10;          &lt;mn&gt;2&lt;/mn&gt;&#10;        &lt;/mrow&gt;&#10;      &lt;/msup&gt;&#10;    &lt;/mrow&gt;&#10;    &lt;mrow&gt;&#10;      &lt;mi&gt;n&lt;/mi&gt;&#10;      &lt;mo&gt;&amp;#x2212;&lt;/mo&gt;&#10;      &lt;mn&gt;1&lt;/mn&gt;&#10;    &lt;/mrow&gt;&#10;  &lt;/mfrac&gt;&#10;&lt;/math&gt;">
                <a:extLst>
                  <a:ext uri="{FF2B5EF4-FFF2-40B4-BE49-F238E27FC236}">
                    <a16:creationId xmlns:a16="http://schemas.microsoft.com/office/drawing/2014/main" id="{1E675DBE-5C4D-84DB-7991-5EC3E17FE387}"/>
                  </a:ext>
                </a:extLst>
              </p:cNvPr>
              <p:cNvSpPr txBox="1"/>
              <p:nvPr/>
            </p:nvSpPr>
            <p:spPr>
              <a:xfrm>
                <a:off x="3497802" y="4398221"/>
                <a:ext cx="2334998" cy="6176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acc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  <m:t>𝑋</m:t>
                                          </m:r>
                                        </m:e>
                                        <m:sub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̂"/>
                                          <m:ctrlP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𝜇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000" i="1">
                                                  <a:latin typeface="Cambria Math" panose="02040503050406030204" pitchFamily="18" charset="0"/>
                                                </a:rPr>
                                                <m:t>𝑋</m:t>
                                              </m:r>
                                            </m:sub>
                                          </m:sSub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sz="1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 descr="&lt;math xmlns=&quot;http://www.w3.org/1998/Math/MathML&quot; display=&quot;block&quot;&gt;&#10;  &lt;msubsup&gt;&#10;    &lt;mrow data-mjx-texclass=&quot;ORD&quot;&gt;&#10;      &lt;mover&gt;&#10;        &lt;mi&gt;&amp;#x3C3;&lt;/mi&gt;&#10;        &lt;mo stretchy=&quot;false&quot;&gt;^&lt;/mo&gt;&#10;      &lt;/mover&gt;&#10;    &lt;/mrow&gt;&#10;    &lt;mrow data-mjx-texclass=&quot;ORD&quot;&gt;&#10;      &lt;mi&gt;X&lt;/mi&gt;&#10;    &lt;/mrow&gt;&#10;    &lt;mrow data-mjx-texclass=&quot;ORD&quot;&gt;&#10;      &lt;mn&gt;2&lt;/mn&gt;&#10;    &lt;/mrow&gt;&#10;  &lt;/msubsup&gt;&#10;  &lt;mo&gt;=&lt;/mo&gt;&#10;  &lt;mfrac&gt;&#10;    &lt;mrow&gt;&#10;      &lt;munderover&gt;&#10;        &lt;mo data-mjx-texclass=&quot;OP&quot;&gt;&amp;#x2211;&lt;/mo&gt;&#10;        &lt;mrow data-mjx-texclass=&quot;ORD&quot;&gt;&#10;          &lt;mi&gt;i&lt;/mi&gt;&#10;          &lt;mo&gt;=&lt;/mo&gt;&#10;          &lt;mn&gt;1&lt;/mn&gt;&#10;        &lt;/mrow&gt;&#10;        &lt;mrow data-mjx-texclass=&quot;ORD&quot;&gt;&#10;          &lt;mi&gt;n&lt;/mi&gt;&#10;        &lt;/mrow&gt;&#10;      &lt;/munderover&gt;&#10;      &lt;msup&gt;&#10;        &lt;mrow data-mjx-texclass=&quot;INNER&quot;&gt;&#10;          &lt;mo data-mjx-texclass=&quot;OPEN&quot;&gt;(&lt;/mo&gt;&#10;          &lt;msub&gt;&#10;            &lt;mi&gt;X&lt;/mi&gt;&#10;            &lt;mrow data-mjx-texclass=&quot;ORD&quot;&gt;&#10;              &lt;mi&gt;i&lt;/mi&gt;&#10;            &lt;/mrow&gt;&#10;          &lt;/msub&gt;&#10;          &lt;mo&gt;&amp;#x2212;&lt;/mo&gt;&#10;          &lt;msub&gt;&#10;            &lt;mrow data-mjx-texclass=&quot;ORD&quot;&gt;&#10;              &lt;mover&gt;&#10;                &lt;mi&gt;&amp;#x3BC;&lt;/mi&gt;&#10;                &lt;mo stretchy=&quot;false&quot;&gt;^&lt;/mo&gt;&#10;              &lt;/mover&gt;&#10;            &lt;/mrow&gt;&#10;            &lt;mrow data-mjx-texclass=&quot;ORD&quot;&gt;&#10;              &lt;mi&gt;X&lt;/mi&gt;&#10;            &lt;/mrow&gt;&#10;          &lt;/msub&gt;&#10;          &lt;mo data-mjx-texclass=&quot;CLOSE&quot;&gt;)&lt;/mo&gt;&#10;        &lt;/mrow&gt;&#10;        &lt;mrow data-mjx-texclass=&quot;ORD&quot;&gt;&#10;          &lt;mn&gt;2&lt;/mn&gt;&#10;        &lt;/mrow&gt;&#10;      &lt;/msup&gt;&#10;    &lt;/mrow&gt;&#10;    &lt;mrow&gt;&#10;      &lt;mi&gt;n&lt;/mi&gt;&#10;      &lt;mo&gt;&amp;#x2212;&lt;/mo&gt;&#10;      &lt;mn&gt;1&lt;/mn&gt;&#10;    &lt;/mrow&gt;&#10;  &lt;/mfrac&gt;&#10;&lt;/math&gt;">
                <a:extLst>
                  <a:ext uri="{FF2B5EF4-FFF2-40B4-BE49-F238E27FC236}">
                    <a16:creationId xmlns:a16="http://schemas.microsoft.com/office/drawing/2014/main" id="{1E675DBE-5C4D-84DB-7991-5EC3E17FE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7802" y="4398221"/>
                <a:ext cx="2334998" cy="6176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 descr="&lt;math xmlns=&quot;http://www.w3.org/1998/Math/MathML&quot; display=&quot;block&quot;&gt;&#10;  &lt;mrow data-mjx-texclass=&quot;ORD&quot;&gt;&#10;    &lt;mover&gt;&#10;      &lt;msub&gt;&#10;        &lt;mi&gt;&amp;#x3BC;&lt;/mi&gt;&#10;        &lt;mrow data-mjx-texclass=&quot;ORD&quot;&gt;&#10;          &lt;mi&gt;X&lt;/mi&gt;&#10;        &lt;/mrow&gt;&#10;      &lt;/msub&gt;&#10;      &lt;mo&gt;^&lt;/mo&gt;&#10;    &lt;/mover&gt;&#10;  &lt;/mrow&gt;&#10;  &lt;mo&gt;=&lt;/mo&gt;&#10;  &lt;mfrac&gt;&#10;    &lt;mrow&gt;&#10;      &lt;munderover&gt;&#10;        &lt;mo data-mjx-texclass=&quot;OP&quot;&gt;&amp;#x2211;&lt;/mo&gt;&#10;        &lt;mrow data-mjx-texclass=&quot;ORD&quot;&gt;&#10;          &lt;mi&gt;i&lt;/mi&gt;&#10;          &lt;mo&gt;=&lt;/mo&gt;&#10;          &lt;mn&gt;1&lt;/mn&gt;&#10;        &lt;/mrow&gt;&#10;        &lt;mrow data-mjx-texclass=&quot;ORD&quot;&gt;&#10;          &lt;mi&gt;n&lt;/mi&gt;&#10;        &lt;/mrow&gt;&#10;      &lt;/munderover&gt;&#10;      &lt;msub&gt;&#10;        &lt;mi&gt;X&lt;/mi&gt;&#10;        &lt;mrow data-mjx-texclass=&quot;ORD&quot;&gt;&#10;          &lt;mi&gt;i&lt;/mi&gt;&#10;        &lt;/mrow&gt;&#10;      &lt;/msub&gt;&#10;    &lt;/mrow&gt;&#10;    &lt;mi&gt;n&lt;/mi&gt;&#10;  &lt;/mfrac&gt;&#10;&lt;/math&gt;">
                <a:extLst>
                  <a:ext uri="{FF2B5EF4-FFF2-40B4-BE49-F238E27FC236}">
                    <a16:creationId xmlns:a16="http://schemas.microsoft.com/office/drawing/2014/main" id="{C78042C4-817E-8F99-870E-72F4CDC670B2}"/>
                  </a:ext>
                </a:extLst>
              </p:cNvPr>
              <p:cNvSpPr txBox="1"/>
              <p:nvPr/>
            </p:nvSpPr>
            <p:spPr>
              <a:xfrm>
                <a:off x="3497802" y="2998321"/>
                <a:ext cx="1453475" cy="6036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</m:e>
                      </m:acc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sz="1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 descr="&lt;math xmlns=&quot;http://www.w3.org/1998/Math/MathML&quot; display=&quot;block&quot;&gt;&#10;  &lt;mrow data-mjx-texclass=&quot;ORD&quot;&gt;&#10;    &lt;mover&gt;&#10;      &lt;msub&gt;&#10;        &lt;mi&gt;&amp;#x3BC;&lt;/mi&gt;&#10;        &lt;mrow data-mjx-texclass=&quot;ORD&quot;&gt;&#10;          &lt;mi&gt;X&lt;/mi&gt;&#10;        &lt;/mrow&gt;&#10;      &lt;/msub&gt;&#10;      &lt;mo&gt;^&lt;/mo&gt;&#10;    &lt;/mover&gt;&#10;  &lt;/mrow&gt;&#10;  &lt;mo&gt;=&lt;/mo&gt;&#10;  &lt;mfrac&gt;&#10;    &lt;mrow&gt;&#10;      &lt;munderover&gt;&#10;        &lt;mo data-mjx-texclass=&quot;OP&quot;&gt;&amp;#x2211;&lt;/mo&gt;&#10;        &lt;mrow data-mjx-texclass=&quot;ORD&quot;&gt;&#10;          &lt;mi&gt;i&lt;/mi&gt;&#10;          &lt;mo&gt;=&lt;/mo&gt;&#10;          &lt;mn&gt;1&lt;/mn&gt;&#10;        &lt;/mrow&gt;&#10;        &lt;mrow data-mjx-texclass=&quot;ORD&quot;&gt;&#10;          &lt;mi&gt;n&lt;/mi&gt;&#10;        &lt;/mrow&gt;&#10;      &lt;/munderover&gt;&#10;      &lt;msub&gt;&#10;        &lt;mi&gt;X&lt;/mi&gt;&#10;        &lt;mrow data-mjx-texclass=&quot;ORD&quot;&gt;&#10;          &lt;mi&gt;i&lt;/mi&gt;&#10;        &lt;/mrow&gt;&#10;      &lt;/msub&gt;&#10;    &lt;/mrow&gt;&#10;    &lt;mi&gt;n&lt;/mi&gt;&#10;  &lt;/mfrac&gt;&#10;&lt;/math&gt;">
                <a:extLst>
                  <a:ext uri="{FF2B5EF4-FFF2-40B4-BE49-F238E27FC236}">
                    <a16:creationId xmlns:a16="http://schemas.microsoft.com/office/drawing/2014/main" id="{C78042C4-817E-8F99-870E-72F4CDC670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7802" y="2998321"/>
                <a:ext cx="1453475" cy="6036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4969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0A6-0C17-4635-06B7-11FB569E8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65332-A80A-CC2D-F843-0F87470BE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Clever Way to Compute Sample Variance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D1D762-E5EF-5ECF-809F-01E83368137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AEA72DA-6BC7-47BE-B490-ED1AC42DD79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3011" y="950310"/>
            <a:ext cx="4728517" cy="5105716"/>
          </a:xfrm>
        </p:spPr>
        <p:txBody>
          <a:bodyPr>
            <a:normAutofit/>
          </a:bodyPr>
          <a:lstStyle/>
          <a:p>
            <a:r>
              <a:rPr lang="en-US" sz="2400" dirty="0"/>
              <a:t>Maintain variables sum and sum2</a:t>
            </a:r>
          </a:p>
          <a:p>
            <a:endParaRPr lang="en-US" sz="2400" dirty="0"/>
          </a:p>
          <a:p>
            <a:r>
              <a:rPr lang="en-US" sz="2400" dirty="0"/>
              <a:t>Collecting X</a:t>
            </a:r>
            <a:r>
              <a:rPr lang="en-US" sz="2400" baseline="-25000" dirty="0"/>
              <a:t>i </a:t>
            </a:r>
            <a:r>
              <a:rPr lang="en-US" sz="2400" dirty="0"/>
              <a:t>update</a:t>
            </a:r>
          </a:p>
          <a:p>
            <a:r>
              <a:rPr lang="en-US" sz="2400" dirty="0"/>
              <a:t>	sum += X</a:t>
            </a:r>
            <a:r>
              <a:rPr lang="en-US" sz="2400" baseline="-25000" dirty="0"/>
              <a:t>i</a:t>
            </a:r>
          </a:p>
          <a:p>
            <a:r>
              <a:rPr lang="en-US" sz="2400" dirty="0"/>
              <a:t>	sum2 += X</a:t>
            </a:r>
            <a:r>
              <a:rPr lang="en-US" sz="2400" baseline="-25000" dirty="0"/>
              <a:t>i</a:t>
            </a:r>
            <a:r>
              <a:rPr lang="en-US" sz="2400" baseline="30000" dirty="0"/>
              <a:t>2</a:t>
            </a:r>
          </a:p>
          <a:p>
            <a:r>
              <a:rPr lang="en-US" sz="2400" dirty="0"/>
              <a:t>Computing statistics</a:t>
            </a:r>
          </a:p>
          <a:p>
            <a:r>
              <a:rPr lang="en-US" sz="2400" dirty="0"/>
              <a:t> 	</a:t>
            </a:r>
            <a:r>
              <a:rPr lang="en-US" sz="2400" dirty="0">
                <a:latin typeface="Symbol" pitchFamily="2" charset="2"/>
              </a:rPr>
              <a:t>m</a:t>
            </a:r>
            <a:r>
              <a:rPr lang="en-US" sz="2400" dirty="0"/>
              <a:t> = sum/n</a:t>
            </a:r>
          </a:p>
          <a:p>
            <a:r>
              <a:rPr lang="en-US" sz="2400" dirty="0"/>
              <a:t>               </a:t>
            </a:r>
            <a:r>
              <a:rPr lang="en-US" sz="2400" dirty="0">
                <a:latin typeface="Symbol" pitchFamily="2" charset="2"/>
              </a:rPr>
              <a:t>m</a:t>
            </a:r>
            <a:r>
              <a:rPr lang="en-US" sz="2400" baseline="-25000" dirty="0"/>
              <a:t>2 </a:t>
            </a:r>
            <a:r>
              <a:rPr lang="en-US" sz="2400" dirty="0"/>
              <a:t>= sum2/n</a:t>
            </a:r>
          </a:p>
          <a:p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 descr="&lt;math xmlns=&quot;http://www.w3.org/1998/Math/MathML&quot; display=&quot;block&quot;&gt;&#10;  &lt;msup&gt;&#10;    &lt;mi&gt;&amp;#x3C3;&lt;/mi&gt;&#10;    &lt;mrow data-mjx-texclass=&quot;ORD&quot;&gt;&#10;      &lt;mn&gt;2&lt;/mn&gt;&#10;    &lt;/mrow&gt;&#10;  &lt;/msup&gt;&#10;  &lt;mo&gt;=&lt;/mo&gt;&#10;  &lt;mfrac&gt;&#10;    &lt;mi&gt;n&lt;/mi&gt;&#10;    &lt;mrow&gt;&#10;      &lt;mi&gt;n&lt;/mi&gt;&#10;      &lt;mo&gt;&amp;#x2212;&lt;/mo&gt;&#10;      &lt;mn&gt;1&lt;/mn&gt;&#10;    &lt;/mrow&gt;&#10;  &lt;/mfrac&gt;&#10;  &lt;mo&gt;&amp;#x22C5;&lt;/mo&gt;&#10;  &lt;mrow data-mjx-texclass=&quot;INNER&quot;&gt;&#10;    &lt;mo data-mjx-texclass=&quot;OPEN&quot;&gt;(&lt;/mo&gt;&#10;    &lt;msub&gt;&#10;      &lt;mi&gt;&amp;#x3BC;&lt;/mi&gt;&#10;      &lt;mrow data-mjx-texclass=&quot;ORD&quot;&gt;&#10;        &lt;mn&gt;2&lt;/mn&gt;&#10;      &lt;/mrow&gt;&#10;    &lt;/msub&gt;&#10;    &lt;mo&gt;&amp;#x2212;&lt;/mo&gt;&#10;    &lt;msup&gt;&#10;      &lt;mi&gt;&amp;#x3BC;&lt;/mi&gt;&#10;      &lt;mrow data-mjx-texclass=&quot;ORD&quot;&gt;&#10;        &lt;mn&gt;2&lt;/mn&gt;&#10;      &lt;/mrow&gt;&#10;    &lt;/msup&gt;&#10;    &lt;mo data-mjx-texclass=&quot;CLOSE&quot;&gt;)&lt;/mo&gt;&#10;  &lt;/mrow&gt;&#10;&lt;/math&gt;">
                <a:extLst>
                  <a:ext uri="{FF2B5EF4-FFF2-40B4-BE49-F238E27FC236}">
                    <a16:creationId xmlns:a16="http://schemas.microsoft.com/office/drawing/2014/main" id="{86562F48-C4FC-83BE-BB11-3FCFF2BBF9BD}"/>
                  </a:ext>
                </a:extLst>
              </p:cNvPr>
              <p:cNvSpPr txBox="1"/>
              <p:nvPr/>
            </p:nvSpPr>
            <p:spPr>
              <a:xfrm>
                <a:off x="1083074" y="4821470"/>
                <a:ext cx="2510880" cy="5271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 descr="&lt;math xmlns=&quot;http://www.w3.org/1998/Math/MathML&quot; display=&quot;block&quot;&gt;&#10;  &lt;msup&gt;&#10;    &lt;mi&gt;&amp;#x3C3;&lt;/mi&gt;&#10;    &lt;mrow data-mjx-texclass=&quot;ORD&quot;&gt;&#10;      &lt;mn&gt;2&lt;/mn&gt;&#10;    &lt;/mrow&gt;&#10;  &lt;/msup&gt;&#10;  &lt;mo&gt;=&lt;/mo&gt;&#10;  &lt;mfrac&gt;&#10;    &lt;mi&gt;n&lt;/mi&gt;&#10;    &lt;mrow&gt;&#10;      &lt;mi&gt;n&lt;/mi&gt;&#10;      &lt;mo&gt;&amp;#x2212;&lt;/mo&gt;&#10;      &lt;mn&gt;1&lt;/mn&gt;&#10;    &lt;/mrow&gt;&#10;  &lt;/mfrac&gt;&#10;  &lt;mo&gt;&amp;#x22C5;&lt;/mo&gt;&#10;  &lt;mrow data-mjx-texclass=&quot;INNER&quot;&gt;&#10;    &lt;mo data-mjx-texclass=&quot;OPEN&quot;&gt;(&lt;/mo&gt;&#10;    &lt;msub&gt;&#10;      &lt;mi&gt;&amp;#x3BC;&lt;/mi&gt;&#10;      &lt;mrow data-mjx-texclass=&quot;ORD&quot;&gt;&#10;        &lt;mn&gt;2&lt;/mn&gt;&#10;      &lt;/mrow&gt;&#10;    &lt;/msub&gt;&#10;    &lt;mo&gt;&amp;#x2212;&lt;/mo&gt;&#10;    &lt;msup&gt;&#10;      &lt;mi&gt;&amp;#x3BC;&lt;/mi&gt;&#10;      &lt;mrow data-mjx-texclass=&quot;ORD&quot;&gt;&#10;        &lt;mn&gt;2&lt;/mn&gt;&#10;      &lt;/mrow&gt;&#10;    &lt;/msup&gt;&#10;    &lt;mo data-mjx-texclass=&quot;CLOSE&quot;&gt;)&lt;/mo&gt;&#10;  &lt;/mrow&gt;&#10;&lt;/math&gt;">
                <a:extLst>
                  <a:ext uri="{FF2B5EF4-FFF2-40B4-BE49-F238E27FC236}">
                    <a16:creationId xmlns:a16="http://schemas.microsoft.com/office/drawing/2014/main" id="{86562F48-C4FC-83BE-BB11-3FCFF2BBF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074" y="4821470"/>
                <a:ext cx="2510880" cy="5271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 descr="&lt;math xmlns=&quot;http://www.w3.org/1998/Math/MathML&quot; display=&quot;block&quot;&gt;&#10;  &lt;msubsup&gt;&#10;    &lt;mrow data-mjx-texclass=&quot;ORD&quot;&gt;&#10;      &lt;mover&gt;&#10;        &lt;mi&gt;&amp;#x3C3;&lt;/mi&gt;&#10;        &lt;mo stretchy=&quot;false&quot;&gt;^&lt;/mo&gt;&#10;      &lt;/mover&gt;&#10;    &lt;/mrow&gt;&#10;    &lt;mrow data-mjx-texclass=&quot;ORD&quot;&gt;&#10;      &lt;mi&gt;X&lt;/mi&gt;&#10;    &lt;/mrow&gt;&#10;    &lt;mrow data-mjx-texclass=&quot;ORD&quot;&gt;&#10;      &lt;mn&gt;2&lt;/mn&gt;&#10;    &lt;/mrow&gt;&#10;  &lt;/msubsup&gt;&#10;  &lt;mo&gt;=&lt;/mo&gt;&#10;  &lt;mfrac&gt;&#10;    &lt;mrow&gt;&#10;      &lt;munderover&gt;&#10;        &lt;mo data-mjx-texclass=&quot;OP&quot;&gt;&amp;#x2211;&lt;/mo&gt;&#10;        &lt;mrow data-mjx-texclass=&quot;ORD&quot;&gt;&#10;          &lt;mi&gt;i&lt;/mi&gt;&#10;          &lt;mo&gt;=&lt;/mo&gt;&#10;          &lt;mn&gt;1&lt;/mn&gt;&#10;        &lt;/mrow&gt;&#10;        &lt;mrow data-mjx-texclass=&quot;ORD&quot;&gt;&#10;          &lt;mi&gt;n&lt;/mi&gt;&#10;        &lt;/mrow&gt;&#10;      &lt;/munderover&gt;&#10;      &lt;msup&gt;&#10;        &lt;mrow data-mjx-texclass=&quot;INNER&quot;&gt;&#10;          &lt;mo data-mjx-texclass=&quot;OPEN&quot;&gt;(&lt;/mo&gt;&#10;          &lt;msub&gt;&#10;            &lt;mi&gt;X&lt;/mi&gt;&#10;            &lt;mrow data-mjx-texclass=&quot;ORD&quot;&gt;&#10;              &lt;mi&gt;i&lt;/mi&gt;&#10;            &lt;/mrow&gt;&#10;          &lt;/msub&gt;&#10;          &lt;mo&gt;&amp;#x2212;&lt;/mo&gt;&#10;          &lt;mrow data-mjx-texclass=&quot;ORD&quot;&gt;&#10;            &lt;mover&gt;&#10;              &lt;mi&gt;&amp;#x3BC;&lt;/mi&gt;&#10;              &lt;mo stretchy=&quot;false&quot;&gt;^&lt;/mo&gt;&#10;            &lt;/mover&gt;&#10;          &lt;/mrow&gt;&#10;          &lt;mo data-mjx-texclass=&quot;CLOSE&quot;&gt;)&lt;/mo&gt;&#10;        &lt;/mrow&gt;&#10;        &lt;mrow data-mjx-texclass=&quot;ORD&quot;&gt;&#10;          &lt;mn&gt;2&lt;/mn&gt;&#10;        &lt;/mrow&gt;&#10;      &lt;/msup&gt;&#10;    &lt;/mrow&gt;&#10;    &lt;mrow&gt;&#10;      &lt;mi&gt;n&lt;/mi&gt;&#10;      &lt;mo&gt;&amp;#x2212;&lt;/mo&gt;&#10;      &lt;mn&gt;1&lt;/mn&gt;&#10;    &lt;/mrow&gt;&#10;  &lt;/mfrac&gt;&#10;&lt;/math&gt;">
                <a:extLst>
                  <a:ext uri="{FF2B5EF4-FFF2-40B4-BE49-F238E27FC236}">
                    <a16:creationId xmlns:a16="http://schemas.microsoft.com/office/drawing/2014/main" id="{72DBEEEB-53BC-215C-06F1-E3E4313EA3D0}"/>
                  </a:ext>
                </a:extLst>
              </p:cNvPr>
              <p:cNvSpPr txBox="1"/>
              <p:nvPr/>
            </p:nvSpPr>
            <p:spPr>
              <a:xfrm>
                <a:off x="6189859" y="1421513"/>
                <a:ext cx="2198871" cy="6176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̂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acc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  <m:t>𝑋</m:t>
                                          </m:r>
                                        </m:e>
                                        <m:sub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̂"/>
                                          <m:ctrlP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000" i="1">
                                              <a:latin typeface="Cambria Math" panose="02040503050406030204" pitchFamily="18" charset="0"/>
                                            </a:rPr>
                                            <m:t>𝜇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sz="2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 descr="&lt;math xmlns=&quot;http://www.w3.org/1998/Math/MathML&quot; display=&quot;block&quot;&gt;&#10;  &lt;msubsup&gt;&#10;    &lt;mrow data-mjx-texclass=&quot;ORD&quot;&gt;&#10;      &lt;mover&gt;&#10;        &lt;mi&gt;&amp;#x3C3;&lt;/mi&gt;&#10;        &lt;mo stretchy=&quot;false&quot;&gt;^&lt;/mo&gt;&#10;      &lt;/mover&gt;&#10;    &lt;/mrow&gt;&#10;    &lt;mrow data-mjx-texclass=&quot;ORD&quot;&gt;&#10;      &lt;mi&gt;X&lt;/mi&gt;&#10;    &lt;/mrow&gt;&#10;    &lt;mrow data-mjx-texclass=&quot;ORD&quot;&gt;&#10;      &lt;mn&gt;2&lt;/mn&gt;&#10;    &lt;/mrow&gt;&#10;  &lt;/msubsup&gt;&#10;  &lt;mo&gt;=&lt;/mo&gt;&#10;  &lt;mfrac&gt;&#10;    &lt;mrow&gt;&#10;      &lt;munderover&gt;&#10;        &lt;mo data-mjx-texclass=&quot;OP&quot;&gt;&amp;#x2211;&lt;/mo&gt;&#10;        &lt;mrow data-mjx-texclass=&quot;ORD&quot;&gt;&#10;          &lt;mi&gt;i&lt;/mi&gt;&#10;          &lt;mo&gt;=&lt;/mo&gt;&#10;          &lt;mn&gt;1&lt;/mn&gt;&#10;        &lt;/mrow&gt;&#10;        &lt;mrow data-mjx-texclass=&quot;ORD&quot;&gt;&#10;          &lt;mi&gt;n&lt;/mi&gt;&#10;        &lt;/mrow&gt;&#10;      &lt;/munderover&gt;&#10;      &lt;msup&gt;&#10;        &lt;mrow data-mjx-texclass=&quot;INNER&quot;&gt;&#10;          &lt;mo data-mjx-texclass=&quot;OPEN&quot;&gt;(&lt;/mo&gt;&#10;          &lt;msub&gt;&#10;            &lt;mi&gt;X&lt;/mi&gt;&#10;            &lt;mrow data-mjx-texclass=&quot;ORD&quot;&gt;&#10;              &lt;mi&gt;i&lt;/mi&gt;&#10;            &lt;/mrow&gt;&#10;          &lt;/msub&gt;&#10;          &lt;mo&gt;&amp;#x2212;&lt;/mo&gt;&#10;          &lt;mrow data-mjx-texclass=&quot;ORD&quot;&gt;&#10;            &lt;mover&gt;&#10;              &lt;mi&gt;&amp;#x3BC;&lt;/mi&gt;&#10;              &lt;mo stretchy=&quot;false&quot;&gt;^&lt;/mo&gt;&#10;            &lt;/mover&gt;&#10;          &lt;/mrow&gt;&#10;          &lt;mo data-mjx-texclass=&quot;CLOSE&quot;&gt;)&lt;/mo&gt;&#10;        &lt;/mrow&gt;&#10;        &lt;mrow data-mjx-texclass=&quot;ORD&quot;&gt;&#10;          &lt;mn&gt;2&lt;/mn&gt;&#10;        &lt;/mrow&gt;&#10;      &lt;/msup&gt;&#10;    &lt;/mrow&gt;&#10;    &lt;mrow&gt;&#10;      &lt;mi&gt;n&lt;/mi&gt;&#10;      &lt;mo&gt;&amp;#x2212;&lt;/mo&gt;&#10;      &lt;mn&gt;1&lt;/mn&gt;&#10;    &lt;/mrow&gt;&#10;  &lt;/mfrac&gt;&#10;&lt;/math&gt;">
                <a:extLst>
                  <a:ext uri="{FF2B5EF4-FFF2-40B4-BE49-F238E27FC236}">
                    <a16:creationId xmlns:a16="http://schemas.microsoft.com/office/drawing/2014/main" id="{72DBEEEB-53BC-215C-06F1-E3E4313EA3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9859" y="1421513"/>
                <a:ext cx="2198871" cy="6176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 descr="&lt;math xmlns=&quot;http://www.w3.org/1998/Math/MathML&quot; display=&quot;block&quot;&gt;&#10;  &lt;mo&gt;=&lt;/mo&gt;&#10;  &lt;mfrac&gt;&#10;    &lt;mrow&gt;&#10;      &lt;munderover&gt;&#10;        &lt;mo data-mjx-texclass=&quot;OP&quot;&gt;&amp;#x2211;&lt;/mo&gt;&#10;        &lt;mrow data-mjx-texclass=&quot;ORD&quot;&gt;&#10;          &lt;mi&gt;i&lt;/mi&gt;&#10;          &lt;mo&gt;=&lt;/mo&gt;&#10;          &lt;mn&gt;1&lt;/mn&gt;&#10;        &lt;/mrow&gt;&#10;        &lt;mrow data-mjx-texclass=&quot;ORD&quot;&gt;&#10;          &lt;mi&gt;n&lt;/mi&gt;&#10;        &lt;/mrow&gt;&#10;      &lt;/munderover&gt;&#10;      &lt;msubsup&gt;&#10;        &lt;mi&gt;X&lt;/mi&gt;&#10;        &lt;mrow data-mjx-texclass=&quot;ORD&quot;&gt;&#10;          &lt;mi&gt;i&lt;/mi&gt;&#10;        &lt;/mrow&gt;&#10;        &lt;mrow data-mjx-texclass=&quot;ORD&quot;&gt;&#10;          &lt;mn&gt;2&lt;/mn&gt;&#10;        &lt;/mrow&gt;&#10;      &lt;/msubsup&gt;&#10;      &lt;mo&gt;&amp;#x2212;&lt;/mo&gt;&#10;      &lt;mn&gt;2&lt;/mn&gt;&#10;      &lt;mrow data-mjx-texclass=&quot;ORD&quot;&gt;&#10;        &lt;mover&gt;&#10;          &lt;mi&gt;&amp;#x3BC;&lt;/mi&gt;&#10;          &lt;mo stretchy=&quot;false&quot;&gt;^&lt;/mo&gt;&#10;        &lt;/mover&gt;&#10;      &lt;/mrow&gt;&#10;      &lt;munderover&gt;&#10;        &lt;mo data-mjx-texclass=&quot;OP&quot;&gt;&amp;#x2211;&lt;/mo&gt;&#10;        &lt;mrow data-mjx-texclass=&quot;ORD&quot;&gt;&#10;          &lt;mi&gt;i&lt;/mi&gt;&#10;          &lt;mo&gt;=&lt;/mo&gt;&#10;          &lt;mn&gt;1&lt;/mn&gt;&#10;        &lt;/mrow&gt;&#10;        &lt;mrow data-mjx-texclass=&quot;ORD&quot;&gt;&#10;          &lt;mi&gt;n&lt;/mi&gt;&#10;        &lt;/mrow&gt;&#10;      &lt;/munderover&gt;&#10;      &lt;msub&gt;&#10;        &lt;mi&gt;X&lt;/mi&gt;&#10;        &lt;mrow data-mjx-texclass=&quot;ORD&quot;&gt;&#10;          &lt;mi&gt;i&lt;/mi&gt;&#10;        &lt;/mrow&gt;&#10;      &lt;/msub&gt;&#10;      &lt;mo&gt;+&lt;/mo&gt;&#10;      &lt;mi&gt;n&lt;/mi&gt;&#10;      &lt;mo&gt;&amp;#x22C5;&lt;/mo&gt;&#10;      &lt;msup&gt;&#10;        &lt;mrow data-mjx-texclass=&quot;ORD&quot;&gt;&#10;          &lt;mover&gt;&#10;            &lt;mi&gt;&amp;#x3BC;&lt;/mi&gt;&#10;            &lt;mo stretchy=&quot;false&quot;&gt;^&lt;/mo&gt;&#10;          &lt;/mover&gt;&#10;        &lt;/mrow&gt;&#10;        &lt;mrow data-mjx-texclass=&quot;ORD&quot;&gt;&#10;          &lt;mn&gt;2&lt;/mn&gt;&#10;        &lt;/mrow&gt;&#10;      &lt;/msup&gt;&#10;    &lt;/mrow&gt;&#10;    &lt;mrow&gt;&#10;      &lt;mi&gt;n&lt;/mi&gt;&#10;      &lt;mo&gt;&amp;#x2212;&lt;/mo&gt;&#10;      &lt;mn&gt;1&lt;/mn&gt;&#10;    &lt;/mrow&gt;&#10;  &lt;/mfrac&gt;&#10;&lt;/math&gt;">
                <a:extLst>
                  <a:ext uri="{FF2B5EF4-FFF2-40B4-BE49-F238E27FC236}">
                    <a16:creationId xmlns:a16="http://schemas.microsoft.com/office/drawing/2014/main" id="{54980C6C-F643-E463-F90B-6CE0E4CCF176}"/>
                  </a:ext>
                </a:extLst>
              </p:cNvPr>
              <p:cNvSpPr txBox="1"/>
              <p:nvPr/>
            </p:nvSpPr>
            <p:spPr>
              <a:xfrm>
                <a:off x="6543719" y="2408553"/>
                <a:ext cx="3150799" cy="6510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nary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−2</m:t>
                          </m:r>
                          <m:acc>
                            <m:accPr>
                              <m:chr m:val="̂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acc>
                          <m:nary>
                            <m:naryPr>
                              <m:chr m:val="∑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+</m:t>
                          </m:r>
                          <m:acc>
                            <m:accPr>
                              <m:chr m:val="̂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acc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9" name="TextBox 8" descr="&lt;math xmlns=&quot;http://www.w3.org/1998/Math/MathML&quot; display=&quot;block&quot;&gt;&#10;  &lt;mo&gt;=&lt;/mo&gt;&#10;  &lt;mfrac&gt;&#10;    &lt;mrow&gt;&#10;      &lt;munderover&gt;&#10;        &lt;mo data-mjx-texclass=&quot;OP&quot;&gt;&amp;#x2211;&lt;/mo&gt;&#10;        &lt;mrow data-mjx-texclass=&quot;ORD&quot;&gt;&#10;          &lt;mi&gt;i&lt;/mi&gt;&#10;          &lt;mo&gt;=&lt;/mo&gt;&#10;          &lt;mn&gt;1&lt;/mn&gt;&#10;        &lt;/mrow&gt;&#10;        &lt;mrow data-mjx-texclass=&quot;ORD&quot;&gt;&#10;          &lt;mi&gt;n&lt;/mi&gt;&#10;        &lt;/mrow&gt;&#10;      &lt;/munderover&gt;&#10;      &lt;msubsup&gt;&#10;        &lt;mi&gt;X&lt;/mi&gt;&#10;        &lt;mrow data-mjx-texclass=&quot;ORD&quot;&gt;&#10;          &lt;mi&gt;i&lt;/mi&gt;&#10;        &lt;/mrow&gt;&#10;        &lt;mrow data-mjx-texclass=&quot;ORD&quot;&gt;&#10;          &lt;mn&gt;2&lt;/mn&gt;&#10;        &lt;/mrow&gt;&#10;      &lt;/msubsup&gt;&#10;      &lt;mo&gt;&amp;#x2212;&lt;/mo&gt;&#10;      &lt;mn&gt;2&lt;/mn&gt;&#10;      &lt;mrow data-mjx-texclass=&quot;ORD&quot;&gt;&#10;        &lt;mover&gt;&#10;          &lt;mi&gt;&amp;#x3BC;&lt;/mi&gt;&#10;          &lt;mo stretchy=&quot;false&quot;&gt;^&lt;/mo&gt;&#10;        &lt;/mover&gt;&#10;      &lt;/mrow&gt;&#10;      &lt;munderover&gt;&#10;        &lt;mo data-mjx-texclass=&quot;OP&quot;&gt;&amp;#x2211;&lt;/mo&gt;&#10;        &lt;mrow data-mjx-texclass=&quot;ORD&quot;&gt;&#10;          &lt;mi&gt;i&lt;/mi&gt;&#10;          &lt;mo&gt;=&lt;/mo&gt;&#10;          &lt;mn&gt;1&lt;/mn&gt;&#10;        &lt;/mrow&gt;&#10;        &lt;mrow data-mjx-texclass=&quot;ORD&quot;&gt;&#10;          &lt;mi&gt;n&lt;/mi&gt;&#10;        &lt;/mrow&gt;&#10;      &lt;/munderover&gt;&#10;      &lt;msub&gt;&#10;        &lt;mi&gt;X&lt;/mi&gt;&#10;        &lt;mrow data-mjx-texclass=&quot;ORD&quot;&gt;&#10;          &lt;mi&gt;i&lt;/mi&gt;&#10;        &lt;/mrow&gt;&#10;      &lt;/msub&gt;&#10;      &lt;mo&gt;+&lt;/mo&gt;&#10;      &lt;mi&gt;n&lt;/mi&gt;&#10;      &lt;mo&gt;&amp;#x22C5;&lt;/mo&gt;&#10;      &lt;msup&gt;&#10;        &lt;mrow data-mjx-texclass=&quot;ORD&quot;&gt;&#10;          &lt;mover&gt;&#10;            &lt;mi&gt;&amp;#x3BC;&lt;/mi&gt;&#10;            &lt;mo stretchy=&quot;false&quot;&gt;^&lt;/mo&gt;&#10;          &lt;/mover&gt;&#10;        &lt;/mrow&gt;&#10;        &lt;mrow data-mjx-texclass=&quot;ORD&quot;&gt;&#10;          &lt;mn&gt;2&lt;/mn&gt;&#10;        &lt;/mrow&gt;&#10;      &lt;/msup&gt;&#10;    &lt;/mrow&gt;&#10;    &lt;mrow&gt;&#10;      &lt;mi&gt;n&lt;/mi&gt;&#10;      &lt;mo&gt;&amp;#x2212;&lt;/mo&gt;&#10;      &lt;mn&gt;1&lt;/mn&gt;&#10;    &lt;/mrow&gt;&#10;  &lt;/mfrac&gt;&#10;&lt;/math&gt;">
                <a:extLst>
                  <a:ext uri="{FF2B5EF4-FFF2-40B4-BE49-F238E27FC236}">
                    <a16:creationId xmlns:a16="http://schemas.microsoft.com/office/drawing/2014/main" id="{54980C6C-F643-E463-F90B-6CE0E4CCF1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3719" y="2408553"/>
                <a:ext cx="3150799" cy="651012"/>
              </a:xfrm>
              <a:prstGeom prst="rect">
                <a:avLst/>
              </a:prstGeom>
              <a:blipFill>
                <a:blip r:embed="rId6"/>
                <a:stretch>
                  <a:fillRect l="-4819" t="-73077" b="-7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 descr="&lt;math xmlns=&quot;http://www.w3.org/1998/Math/MathML&quot; display=&quot;block&quot;&gt;&#10;  &lt;mo&gt;=&lt;/mo&gt;&#10;  &lt;mfrac&gt;&#10;    &lt;mfrac&gt;&#10;      &lt;mrow&gt;&#10;        &lt;munderover&gt;&#10;          &lt;mo data-mjx-texclass=&quot;OP&quot;&gt;&amp;#x2211;&lt;/mo&gt;&#10;          &lt;mrow data-mjx-texclass=&quot;ORD&quot;&gt;&#10;            &lt;mi&gt;i&lt;/mi&gt;&#10;            &lt;mo&gt;=&lt;/mo&gt;&#10;            &lt;mn&gt;1&lt;/mn&gt;&#10;          &lt;/mrow&gt;&#10;          &lt;mrow data-mjx-texclass=&quot;ORD&quot;&gt;&#10;            &lt;mi&gt;n&lt;/mi&gt;&#10;          &lt;/mrow&gt;&#10;        &lt;/munderover&gt;&#10;        &lt;msubsup&gt;&#10;          &lt;mi&gt;X&lt;/mi&gt;&#10;          &lt;mrow data-mjx-texclass=&quot;ORD&quot;&gt;&#10;            &lt;mi&gt;i&lt;/mi&gt;&#10;          &lt;/mrow&gt;&#10;          &lt;mrow data-mjx-texclass=&quot;ORD&quot;&gt;&#10;            &lt;mn&gt;2&lt;/mn&gt;&#10;          &lt;/mrow&gt;&#10;        &lt;/msubsup&gt;&#10;        &lt;mo&gt;&amp;#x2212;&lt;/mo&gt;&#10;        &lt;mn&gt;2&lt;/mn&gt;&#10;        &lt;mrow data-mjx-texclass=&quot;ORD&quot;&gt;&#10;          &lt;mover&gt;&#10;            &lt;mi&gt;&amp;#x3BC;&lt;/mi&gt;&#10;            &lt;mo stretchy=&quot;false&quot;&gt;^&lt;/mo&gt;&#10;          &lt;/mover&gt;&#10;        &lt;/mrow&gt;&#10;        &lt;munderover&gt;&#10;          &lt;mo data-mjx-texclass=&quot;OP&quot;&gt;&amp;#x2211;&lt;/mo&gt;&#10;          &lt;mrow data-mjx-texclass=&quot;ORD&quot;&gt;&#10;            &lt;mi&gt;i&lt;/mi&gt;&#10;            &lt;mo&gt;=&lt;/mo&gt;&#10;            &lt;mn&gt;1&lt;/mn&gt;&#10;          &lt;/mrow&gt;&#10;          &lt;mrow data-mjx-texclass=&quot;ORD&quot;&gt;&#10;            &lt;mi&gt;n&lt;/mi&gt;&#10;          &lt;/mrow&gt;&#10;        &lt;/munderover&gt;&#10;        &lt;msub&gt;&#10;          &lt;mi&gt;X&lt;/mi&gt;&#10;          &lt;mrow data-mjx-texclass=&quot;ORD&quot;&gt;&#10;            &lt;mi&gt;i&lt;/mi&gt;&#10;          &lt;/mrow&gt;&#10;        &lt;/msub&gt;&#10;        &lt;mo&gt;+&lt;/mo&gt;&#10;        &lt;mi&gt;n&lt;/mi&gt;&#10;        &lt;mo&gt;&amp;#x22C5;&lt;/mo&gt;&#10;        &lt;msup&gt;&#10;          &lt;mrow data-mjx-texclass=&quot;ORD&quot;&gt;&#10;            &lt;mover&gt;&#10;              &lt;mi&gt;&amp;#x3BC;&lt;/mi&gt;&#10;              &lt;mo stretchy=&quot;false&quot;&gt;^&lt;/mo&gt;&#10;            &lt;/mover&gt;&#10;          &lt;/mrow&gt;&#10;          &lt;mrow data-mjx-texclass=&quot;ORD&quot;&gt;&#10;            &lt;mn&gt;2&lt;/mn&gt;&#10;          &lt;/mrow&gt;&#10;        &lt;/msup&gt;&#10;      &lt;/mrow&gt;&#10;      &lt;mi&gt;n&lt;/mi&gt;&#10;    &lt;/mfrac&gt;&#10;    &lt;mfrac&gt;&#10;      &lt;mrow&gt;&#10;        &lt;mi&gt;n&lt;/mi&gt;&#10;        &lt;mo&gt;&amp;#x2212;&lt;/mo&gt;&#10;        &lt;mn&gt;1&lt;/mn&gt;&#10;      &lt;/mrow&gt;&#10;      &lt;mi&gt;n&lt;/mi&gt;&#10;    &lt;/mfrac&gt;&#10;  &lt;/mfrac&gt;&#10;&lt;/math&gt;">
                <a:extLst>
                  <a:ext uri="{FF2B5EF4-FFF2-40B4-BE49-F238E27FC236}">
                    <a16:creationId xmlns:a16="http://schemas.microsoft.com/office/drawing/2014/main" id="{ECEF844A-D718-8B8D-D073-7D9FD3B83336}"/>
                  </a:ext>
                </a:extLst>
              </p:cNvPr>
              <p:cNvSpPr txBox="1"/>
              <p:nvPr/>
            </p:nvSpPr>
            <p:spPr>
              <a:xfrm>
                <a:off x="6493424" y="3429000"/>
                <a:ext cx="3176447" cy="11138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bSup>
                                    <m:sSubSup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</m:acc>
                              <m:nary>
                                <m:naryPr>
                                  <m:chr m:val="∑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p>
                                    <m:sSup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p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acc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1" name="TextBox 10" descr="&lt;math xmlns=&quot;http://www.w3.org/1998/Math/MathML&quot; display=&quot;block&quot;&gt;&#10;  &lt;mo&gt;=&lt;/mo&gt;&#10;  &lt;mfrac&gt;&#10;    &lt;mfrac&gt;&#10;      &lt;mrow&gt;&#10;        &lt;munderover&gt;&#10;          &lt;mo data-mjx-texclass=&quot;OP&quot;&gt;&amp;#x2211;&lt;/mo&gt;&#10;          &lt;mrow data-mjx-texclass=&quot;ORD&quot;&gt;&#10;            &lt;mi&gt;i&lt;/mi&gt;&#10;            &lt;mo&gt;=&lt;/mo&gt;&#10;            &lt;mn&gt;1&lt;/mn&gt;&#10;          &lt;/mrow&gt;&#10;          &lt;mrow data-mjx-texclass=&quot;ORD&quot;&gt;&#10;            &lt;mi&gt;n&lt;/mi&gt;&#10;          &lt;/mrow&gt;&#10;        &lt;/munderover&gt;&#10;        &lt;msubsup&gt;&#10;          &lt;mi&gt;X&lt;/mi&gt;&#10;          &lt;mrow data-mjx-texclass=&quot;ORD&quot;&gt;&#10;            &lt;mi&gt;i&lt;/mi&gt;&#10;          &lt;/mrow&gt;&#10;          &lt;mrow data-mjx-texclass=&quot;ORD&quot;&gt;&#10;            &lt;mn&gt;2&lt;/mn&gt;&#10;          &lt;/mrow&gt;&#10;        &lt;/msubsup&gt;&#10;        &lt;mo&gt;&amp;#x2212;&lt;/mo&gt;&#10;        &lt;mn&gt;2&lt;/mn&gt;&#10;        &lt;mrow data-mjx-texclass=&quot;ORD&quot;&gt;&#10;          &lt;mover&gt;&#10;            &lt;mi&gt;&amp;#x3BC;&lt;/mi&gt;&#10;            &lt;mo stretchy=&quot;false&quot;&gt;^&lt;/mo&gt;&#10;          &lt;/mover&gt;&#10;        &lt;/mrow&gt;&#10;        &lt;munderover&gt;&#10;          &lt;mo data-mjx-texclass=&quot;OP&quot;&gt;&amp;#x2211;&lt;/mo&gt;&#10;          &lt;mrow data-mjx-texclass=&quot;ORD&quot;&gt;&#10;            &lt;mi&gt;i&lt;/mi&gt;&#10;            &lt;mo&gt;=&lt;/mo&gt;&#10;            &lt;mn&gt;1&lt;/mn&gt;&#10;          &lt;/mrow&gt;&#10;          &lt;mrow data-mjx-texclass=&quot;ORD&quot;&gt;&#10;            &lt;mi&gt;n&lt;/mi&gt;&#10;          &lt;/mrow&gt;&#10;        &lt;/munderover&gt;&#10;        &lt;msub&gt;&#10;          &lt;mi&gt;X&lt;/mi&gt;&#10;          &lt;mrow data-mjx-texclass=&quot;ORD&quot;&gt;&#10;            &lt;mi&gt;i&lt;/mi&gt;&#10;          &lt;/mrow&gt;&#10;        &lt;/msub&gt;&#10;        &lt;mo&gt;+&lt;/mo&gt;&#10;        &lt;mi&gt;n&lt;/mi&gt;&#10;        &lt;mo&gt;&amp;#x22C5;&lt;/mo&gt;&#10;        &lt;msup&gt;&#10;          &lt;mrow data-mjx-texclass=&quot;ORD&quot;&gt;&#10;            &lt;mover&gt;&#10;              &lt;mi&gt;&amp;#x3BC;&lt;/mi&gt;&#10;              &lt;mo stretchy=&quot;false&quot;&gt;^&lt;/mo&gt;&#10;            &lt;/mover&gt;&#10;          &lt;/mrow&gt;&#10;          &lt;mrow data-mjx-texclass=&quot;ORD&quot;&gt;&#10;            &lt;mn&gt;2&lt;/mn&gt;&#10;          &lt;/mrow&gt;&#10;        &lt;/msup&gt;&#10;      &lt;/mrow&gt;&#10;      &lt;mi&gt;n&lt;/mi&gt;&#10;    &lt;/mfrac&gt;&#10;    &lt;mfrac&gt;&#10;      &lt;mrow&gt;&#10;        &lt;mi&gt;n&lt;/mi&gt;&#10;        &lt;mo&gt;&amp;#x2212;&lt;/mo&gt;&#10;        &lt;mn&gt;1&lt;/mn&gt;&#10;      &lt;/mrow&gt;&#10;      &lt;mi&gt;n&lt;/mi&gt;&#10;    &lt;/mfrac&gt;&#10;  &lt;/mfrac&gt;&#10;&lt;/math&gt;">
                <a:extLst>
                  <a:ext uri="{FF2B5EF4-FFF2-40B4-BE49-F238E27FC236}">
                    <a16:creationId xmlns:a16="http://schemas.microsoft.com/office/drawing/2014/main" id="{ECEF844A-D718-8B8D-D073-7D9FD3B833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3424" y="3429000"/>
                <a:ext cx="3176447" cy="1113831"/>
              </a:xfrm>
              <a:prstGeom prst="rect">
                <a:avLst/>
              </a:prstGeom>
              <a:blipFill>
                <a:blip r:embed="rId7"/>
                <a:stretch>
                  <a:fillRect l="-4382" t="-44318" b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 descr="&lt;math xmlns=&quot;http://www.w3.org/1998/Math/MathML&quot; display=&quot;block&quot;&gt;&#10;  &lt;mo&gt;=&lt;/mo&gt;&#10;  &lt;mfrac&gt;&#10;    &lt;mi&gt;n&lt;/mi&gt;&#10;    &lt;mrow&gt;&#10;      &lt;mi&gt;n&lt;/mi&gt;&#10;      &lt;mo&gt;&amp;#x2212;&lt;/mo&gt;&#10;      &lt;mn&gt;1&lt;/mn&gt;&#10;    &lt;/mrow&gt;&#10;  &lt;/mfrac&gt;&#10;  &lt;mrow data-mjx-texclass=&quot;INNER&quot;&gt;&#10;    &lt;mo data-mjx-texclass=&quot;OPEN&quot;&gt;(&lt;/mo&gt;&#10;    &lt;mrow data-mjx-texclass=&quot;INNER&quot;&gt;&#10;      &lt;mo data-mjx-texclass=&quot;OPEN&quot;&gt;(&lt;/mo&gt;&#10;      &lt;mfrac&gt;&#10;        &lt;mrow&gt;&#10;          &lt;munderover&gt;&#10;            &lt;mo data-mjx-texclass=&quot;OP&quot;&gt;&amp;#x2211;&lt;/mo&gt;&#10;            &lt;mrow data-mjx-texclass=&quot;ORD&quot;&gt;&#10;              &lt;mi&gt;i&lt;/mi&gt;&#10;              &lt;mo&gt;=&lt;/mo&gt;&#10;              &lt;mn&gt;1&lt;/mn&gt;&#10;            &lt;/mrow&gt;&#10;            &lt;mrow data-mjx-texclass=&quot;ORD&quot;&gt;&#10;              &lt;mi&gt;n&lt;/mi&gt;&#10;            &lt;/mrow&gt;&#10;          &lt;/munderover&gt;&#10;          &lt;msubsup&gt;&#10;            &lt;mi&gt;X&lt;/mi&gt;&#10;            &lt;mrow data-mjx-texclass=&quot;ORD&quot;&gt;&#10;              &lt;mi&gt;i&lt;/mi&gt;&#10;            &lt;/mrow&gt;&#10;            &lt;mrow data-mjx-texclass=&quot;ORD&quot;&gt;&#10;              &lt;mn&gt;2&lt;/mn&gt;&#10;            &lt;/mrow&gt;&#10;          &lt;/msubsup&gt;&#10;        &lt;/mrow&gt;&#10;        &lt;mi&gt;n&lt;/mi&gt;&#10;      &lt;/mfrac&gt;&#10;      &lt;mo data-mjx-texclass=&quot;CLOSE&quot;&gt;)&lt;/mo&gt;&#10;    &lt;/mrow&gt;&#10;    &lt;mo&gt;&amp;#x2212;&lt;/mo&gt;&#10;    &lt;msubsup&gt;&#10;      &lt;mrow data-mjx-texclass=&quot;ORD&quot;&gt;&#10;        &lt;mover&gt;&#10;          &lt;mi&gt;&amp;#x3BC;&lt;/mi&gt;&#10;          &lt;mo stretchy=&quot;false&quot;&gt;^&lt;/mo&gt;&#10;        &lt;/mover&gt;&#10;      &lt;/mrow&gt;&#10;      &lt;mrow data-mjx-texclass=&quot;ORD&quot;&gt;&#10;        &lt;mi&gt;X&lt;/mi&gt;&#10;      &lt;/mrow&gt;&#10;      &lt;mrow data-mjx-texclass=&quot;ORD&quot;&gt;&#10;        &lt;mn&gt;2&lt;/mn&gt;&#10;      &lt;/mrow&gt;&#10;    &lt;/msubsup&gt;&#10;    &lt;mo data-mjx-texclass=&quot;CLOSE&quot;&gt;)&lt;/mo&gt;&#10;  &lt;/mrow&gt;&#10;&lt;/math&gt;">
                <a:extLst>
                  <a:ext uri="{FF2B5EF4-FFF2-40B4-BE49-F238E27FC236}">
                    <a16:creationId xmlns:a16="http://schemas.microsoft.com/office/drawing/2014/main" id="{F7DD6D80-DA05-4FBF-79A8-422982EBD0B4}"/>
                  </a:ext>
                </a:extLst>
              </p:cNvPr>
              <p:cNvSpPr txBox="1"/>
              <p:nvPr/>
            </p:nvSpPr>
            <p:spPr>
              <a:xfrm>
                <a:off x="6493424" y="4630690"/>
                <a:ext cx="2983189" cy="7954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d>
                        <m:d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limLoc m:val="undOvr"/>
                                      <m:ctrlPr>
                                        <a:rPr lang="en-US" sz="20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sz="200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2000" i="1" smtClean="0"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sz="200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en-US" sz="200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2000" i="1" smtClean="0">
                                              <a:latin typeface="Cambria Math" panose="02040503050406030204" pitchFamily="18" charset="0"/>
                                            </a:rPr>
                                            <m:t>𝑋</m:t>
                                          </m:r>
                                        </m:e>
                                        <m:sub>
                                          <m:r>
                                            <a:rPr lang="en-US" sz="200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  <m:sup>
                                          <m:r>
                                            <a:rPr lang="en-US" sz="200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e>
                                  </m:nary>
                                </m:num>
                                <m:den>
                                  <m: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d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̂"/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p>
                                <m:sSup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p>
                                  <m: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acc>
                        </m:e>
                      </m:d>
                    </m:oMath>
                  </m:oMathPara>
                </a14:m>
                <a:endParaRPr lang="en-US" sz="20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2" name="TextBox 11" descr="&lt;math xmlns=&quot;http://www.w3.org/1998/Math/MathML&quot; display=&quot;block&quot;&gt;&#10;  &lt;mo&gt;=&lt;/mo&gt;&#10;  &lt;mfrac&gt;&#10;    &lt;mi&gt;n&lt;/mi&gt;&#10;    &lt;mrow&gt;&#10;      &lt;mi&gt;n&lt;/mi&gt;&#10;      &lt;mo&gt;&amp;#x2212;&lt;/mo&gt;&#10;      &lt;mn&gt;1&lt;/mn&gt;&#10;    &lt;/mrow&gt;&#10;  &lt;/mfrac&gt;&#10;  &lt;mrow data-mjx-texclass=&quot;INNER&quot;&gt;&#10;    &lt;mo data-mjx-texclass=&quot;OPEN&quot;&gt;(&lt;/mo&gt;&#10;    &lt;mrow data-mjx-texclass=&quot;INNER&quot;&gt;&#10;      &lt;mo data-mjx-texclass=&quot;OPEN&quot;&gt;(&lt;/mo&gt;&#10;      &lt;mfrac&gt;&#10;        &lt;mrow&gt;&#10;          &lt;munderover&gt;&#10;            &lt;mo data-mjx-texclass=&quot;OP&quot;&gt;&amp;#x2211;&lt;/mo&gt;&#10;            &lt;mrow data-mjx-texclass=&quot;ORD&quot;&gt;&#10;              &lt;mi&gt;i&lt;/mi&gt;&#10;              &lt;mo&gt;=&lt;/mo&gt;&#10;              &lt;mn&gt;1&lt;/mn&gt;&#10;            &lt;/mrow&gt;&#10;            &lt;mrow data-mjx-texclass=&quot;ORD&quot;&gt;&#10;              &lt;mi&gt;n&lt;/mi&gt;&#10;            &lt;/mrow&gt;&#10;          &lt;/munderover&gt;&#10;          &lt;msubsup&gt;&#10;            &lt;mi&gt;X&lt;/mi&gt;&#10;            &lt;mrow data-mjx-texclass=&quot;ORD&quot;&gt;&#10;              &lt;mi&gt;i&lt;/mi&gt;&#10;            &lt;/mrow&gt;&#10;            &lt;mrow data-mjx-texclass=&quot;ORD&quot;&gt;&#10;              &lt;mn&gt;2&lt;/mn&gt;&#10;            &lt;/mrow&gt;&#10;          &lt;/msubsup&gt;&#10;        &lt;/mrow&gt;&#10;        &lt;mi&gt;n&lt;/mi&gt;&#10;      &lt;/mfrac&gt;&#10;      &lt;mo data-mjx-texclass=&quot;CLOSE&quot;&gt;)&lt;/mo&gt;&#10;    &lt;/mrow&gt;&#10;    &lt;mo&gt;&amp;#x2212;&lt;/mo&gt;&#10;    &lt;msubsup&gt;&#10;      &lt;mrow data-mjx-texclass=&quot;ORD&quot;&gt;&#10;        &lt;mover&gt;&#10;          &lt;mi&gt;&amp;#x3BC;&lt;/mi&gt;&#10;          &lt;mo stretchy=&quot;false&quot;&gt;^&lt;/mo&gt;&#10;        &lt;/mover&gt;&#10;      &lt;/mrow&gt;&#10;      &lt;mrow data-mjx-texclass=&quot;ORD&quot;&gt;&#10;        &lt;mi&gt;X&lt;/mi&gt;&#10;      &lt;/mrow&gt;&#10;      &lt;mrow data-mjx-texclass=&quot;ORD&quot;&gt;&#10;        &lt;mn&gt;2&lt;/mn&gt;&#10;      &lt;/mrow&gt;&#10;    &lt;/msubsup&gt;&#10;    &lt;mo data-mjx-texclass=&quot;CLOSE&quot;&gt;)&lt;/mo&gt;&#10;  &lt;/mrow&gt;&#10;&lt;/math&gt;">
                <a:extLst>
                  <a:ext uri="{FF2B5EF4-FFF2-40B4-BE49-F238E27FC236}">
                    <a16:creationId xmlns:a16="http://schemas.microsoft.com/office/drawing/2014/main" id="{F7DD6D80-DA05-4FBF-79A8-422982EBD0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3424" y="4630690"/>
                <a:ext cx="2983189" cy="795474"/>
              </a:xfrm>
              <a:prstGeom prst="rect">
                <a:avLst/>
              </a:prstGeom>
              <a:blipFill>
                <a:blip r:embed="rId8"/>
                <a:stretch>
                  <a:fillRect l="-424" t="-57813" b="-421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9592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355F7-F060-05A2-5E55-623200EFB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6C3CA-9CB1-CDF5-E244-F0A7B2841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Percentiles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A14EBE-A278-4B31-3CCE-9FBC7846330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3011" y="950310"/>
            <a:ext cx="5532989" cy="4907898"/>
          </a:xfrm>
        </p:spPr>
        <p:txBody>
          <a:bodyPr>
            <a:normAutofit/>
          </a:bodyPr>
          <a:lstStyle/>
          <a:p>
            <a:r>
              <a:rPr lang="en-US" dirty="0"/>
              <a:t>We often want to describe a position in the outcome space where we can say that a given fraction of all probability is less than that position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Called a “percentile”, such as 95</a:t>
            </a:r>
            <a:r>
              <a:rPr lang="en-US" baseline="30000" dirty="0"/>
              <a:t>th</a:t>
            </a:r>
            <a:r>
              <a:rPr lang="en-US" dirty="0"/>
              <a:t> percentile, meaning 95% of probability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50</a:t>
            </a:r>
            <a:r>
              <a:rPr lang="en-US" baseline="30000" dirty="0"/>
              <a:t>th</a:t>
            </a:r>
            <a:r>
              <a:rPr lang="en-US" dirty="0"/>
              <a:t> percentile commonly known as “median”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25</a:t>
            </a:r>
            <a:r>
              <a:rPr lang="en-US" baseline="30000" dirty="0"/>
              <a:t>th</a:t>
            </a:r>
            <a:r>
              <a:rPr lang="en-US" dirty="0"/>
              <a:t>, 50</a:t>
            </a:r>
            <a:r>
              <a:rPr lang="en-US" baseline="30000" dirty="0"/>
              <a:t>th</a:t>
            </a:r>
            <a:r>
              <a:rPr lang="en-US" dirty="0"/>
              <a:t>, and 75</a:t>
            </a:r>
            <a:r>
              <a:rPr lang="en-US" baseline="30000" dirty="0"/>
              <a:t>th</a:t>
            </a:r>
            <a:r>
              <a:rPr lang="en-US" dirty="0"/>
              <a:t> percentiles known as “quartiles”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Often applied to data sets, not probabilities, with the percentile mean “fraction of data set with values below”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Illustrated with “boxplot” or “whispergraph”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B14DDC-D0C6-4CD6-2877-0B080941D00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38DF6B-B846-D05A-1E3B-29A4558D6F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88" y="820707"/>
            <a:ext cx="4361312" cy="45731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D94A55-123C-35D2-FC02-9E74E6DD3541}"/>
              </a:ext>
            </a:extLst>
          </p:cNvPr>
          <p:cNvSpPr txBox="1"/>
          <p:nvPr/>
        </p:nvSpPr>
        <p:spPr>
          <a:xfrm>
            <a:off x="5554392" y="5402223"/>
            <a:ext cx="579940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>
                <a:latin typeface="Cambria Math" panose="02040503050406030204" pitchFamily="18" charset="0"/>
              </a:rPr>
              <a:t>Image courtesy of ttps://datavizcatalogue.com/methods/images/anatomy/box_plot.png</a:t>
            </a:r>
          </a:p>
        </p:txBody>
      </p:sp>
    </p:spTree>
    <p:extLst>
      <p:ext uri="{BB962C8B-B14F-4D97-AF65-F5344CB8AC3E}">
        <p14:creationId xmlns:p14="http://schemas.microsoft.com/office/powerpoint/2010/main" val="3239442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FD531-C287-4777-A1E5-9F53D932C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CC5F5-23A5-2E15-C066-4C8F9B140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Variables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674559-4D52-3E12-DC7A-269C43D48B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3011" y="950311"/>
            <a:ext cx="10370190" cy="5240282"/>
          </a:xfrm>
        </p:spPr>
        <p:txBody>
          <a:bodyPr>
            <a:normAutofit/>
          </a:bodyPr>
          <a:lstStyle/>
          <a:p>
            <a:r>
              <a:rPr lang="en-US" sz="2400" dirty="0"/>
              <a:t>Probability usually discussed in terms of </a:t>
            </a:r>
            <a:r>
              <a:rPr lang="en-US" sz="2400" i="1" dirty="0"/>
              <a:t>random variables </a:t>
            </a:r>
          </a:p>
          <a:p>
            <a:pPr marL="1028700" lvl="1" indent="-342900"/>
            <a:r>
              <a:rPr lang="en-US" sz="2400" i="1" dirty="0"/>
              <a:t>A </a:t>
            </a:r>
            <a:r>
              <a:rPr lang="en-US" sz="2400" b="1" i="1" dirty="0"/>
              <a:t>quantitative</a:t>
            </a:r>
            <a:r>
              <a:rPr lang="en-US" sz="2400" i="1" dirty="0"/>
              <a:t> variable X whose possible values are outcomes of random phenomenon</a:t>
            </a:r>
          </a:p>
          <a:p>
            <a:pPr marL="342900" indent="-342900"/>
            <a:r>
              <a:rPr lang="en-US" dirty="0"/>
              <a:t>We’ve seen already</a:t>
            </a:r>
          </a:p>
          <a:p>
            <a:pPr marL="1028700" lvl="1" indent="-342900"/>
            <a:r>
              <a:rPr lang="en-US" dirty="0"/>
              <a:t>Random interval of time between successive arrivals on a given input port</a:t>
            </a:r>
          </a:p>
          <a:p>
            <a:pPr marL="1028700" lvl="1" indent="-342900"/>
            <a:r>
              <a:rPr lang="en-US" dirty="0"/>
              <a:t>Random selection of output port when job completes service</a:t>
            </a:r>
          </a:p>
          <a:p>
            <a:pPr marL="1028700" lvl="1" indent="-342900"/>
            <a:r>
              <a:rPr lang="en-US" dirty="0"/>
              <a:t>Random selection of label </a:t>
            </a:r>
          </a:p>
          <a:p>
            <a:pPr marL="342900" indent="-342900"/>
            <a:r>
              <a:rPr lang="en-US" dirty="0"/>
              <a:t>Note that the outcomes of drawing a labeled balls are </a:t>
            </a:r>
            <a:r>
              <a:rPr lang="en-US" i="1" dirty="0"/>
              <a:t>not</a:t>
            </a:r>
            <a:r>
              <a:rPr lang="en-US" dirty="0"/>
              <a:t> obviously numeric, but could be recast through a mapping, e.g., A -&gt; 2, B-&gt; 3, C -&gt; 5, D -&gt;7, E -&gt; 11, F -&gt; 13, H -&gt; 17</a:t>
            </a:r>
          </a:p>
          <a:p>
            <a:pPr marL="342900" indent="-342900"/>
            <a:endParaRPr lang="en-US" dirty="0"/>
          </a:p>
          <a:p>
            <a:pPr marL="342900" indent="-342900"/>
            <a:r>
              <a:rPr lang="en-US" dirty="0"/>
              <a:t>When the values are discrete (meaning the set of values can be placed in 1-to-1 correspondence with the integer)  we define a </a:t>
            </a:r>
            <a:r>
              <a:rPr lang="en-US" b="1" dirty="0"/>
              <a:t>probability mass function </a:t>
            </a:r>
          </a:p>
          <a:p>
            <a:pPr marL="342900" indent="-342900"/>
            <a:r>
              <a:rPr lang="en-US" b="1" dirty="0"/>
              <a:t>		            </a:t>
            </a:r>
            <a:r>
              <a:rPr lang="en-US" dirty="0" err="1"/>
              <a:t>Pr</a:t>
            </a:r>
            <a:r>
              <a:rPr lang="en-US" dirty="0"/>
              <a:t>{X=z} = probability of observing z as the outcome of a random experiment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89E931-35AE-78D3-A02C-57C2F745870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508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00702-F3C2-EAB0-109F-E6BD3991E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98C9D-127F-25DA-8244-5099C30D6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Cummulative Distribution Function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CC37D6-A6CF-EA13-7503-76342E9BDCD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3011" y="950311"/>
            <a:ext cx="10370190" cy="665367"/>
          </a:xfrm>
        </p:spPr>
        <p:txBody>
          <a:bodyPr>
            <a:normAutofit/>
          </a:bodyPr>
          <a:lstStyle/>
          <a:p>
            <a:pPr marL="342900" indent="-342900"/>
            <a:r>
              <a:rPr lang="en-US" sz="2400" dirty="0"/>
              <a:t>A random variable’s </a:t>
            </a:r>
            <a:r>
              <a:rPr lang="en-US" sz="2400" b="1" dirty="0"/>
              <a:t>cumulative distribution function </a:t>
            </a:r>
            <a:r>
              <a:rPr lang="en-US" sz="2400" dirty="0"/>
              <a:t>is given by</a:t>
            </a:r>
          </a:p>
          <a:p>
            <a:pPr marL="342900" indent="-342900"/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38608C-2E73-B87A-8C10-A426A3CC66C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7D96DE3-A9B9-9619-3642-08133C98CBA4}"/>
              </a:ext>
            </a:extLst>
          </p:cNvPr>
          <p:cNvSpPr txBox="1">
            <a:spLocks/>
          </p:cNvSpPr>
          <p:nvPr/>
        </p:nvSpPr>
        <p:spPr>
          <a:xfrm>
            <a:off x="563011" y="2472187"/>
            <a:ext cx="10370190" cy="956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sz="2400" dirty="0"/>
              <a:t>Note that you can define CDF(z) given the probability mass function, and can derive the probability mass function from the CDF</a:t>
            </a:r>
          </a:p>
          <a:p>
            <a:pPr marL="342900" indent="-342900"/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 descr="&lt;math xmlns=&quot;http://www.w3.org/1998/Math/MathML&quot; display=&quot;block&quot;&gt;&#10;  &lt;mi&gt;Pr&lt;/mi&gt;&#10;  &lt;mo fence=&quot;false&quot; stretchy=&quot;false&quot;&gt;{&lt;/mo&gt;&#10;  &lt;mi&gt;X&lt;/mi&gt;&#10;  &lt;mo&gt;&amp;#x2264;&lt;/mo&gt;&#10;  &lt;mi&gt;z&lt;/mi&gt;&#10;  &lt;mo fence=&quot;false&quot; stretchy=&quot;false&quot;&gt;}&lt;/mo&gt;&#10;  &lt;mo&gt;=&lt;/mo&gt;&#10;  &lt;mi&gt;C&lt;/mi&gt;&#10;  &lt;mi&gt;D&lt;/mi&gt;&#10;  &lt;msub&gt;&#10;    &lt;mi&gt;F&lt;/mi&gt;&#10;    &lt;mrow data-mjx-texclass=&quot;ORD&quot;&gt;&#10;      &lt;mi&gt;X&lt;/mi&gt;&#10;    &lt;/mrow&gt;&#10;  &lt;/msub&gt;&#10;  &lt;mo stretchy=&quot;false&quot;&gt;(&lt;/mo&gt;&#10;  &lt;mi&gt;z&lt;/mi&gt;&#10;  &lt;mo stretchy=&quot;false&quot;&gt;)&lt;/mo&gt;&#10;  &lt;mo&gt;=&lt;/mo&gt;&#10;  &lt;munderover&gt;&#10;    &lt;mo data-mjx-texclass=&quot;OP&quot;&gt;&amp;#x2211;&lt;/mo&gt;&#10;    &lt;mrow data-mjx-texclass=&quot;ORD&quot;&gt;&#10;      &lt;mi&gt;v&lt;/mi&gt;&#10;      &lt;mo&gt;=&lt;/mo&gt;&#10;      &lt;mo&gt;&amp;#x2212;&lt;/mo&gt;&#10;      &lt;mi mathvariant=&quot;normal&quot;&gt;&amp;#x221E;&lt;/mi&gt;&#10;    &lt;/mrow&gt;&#10;    &lt;mrow data-mjx-texclass=&quot;ORD&quot;&gt;&#10;      &lt;mi&gt;z&lt;/mi&gt;&#10;    &lt;/mrow&gt;&#10;  &lt;/munderover&gt;&#10;  &lt;mi&gt;Pr&lt;/mi&gt;&#10;  &lt;mo fence=&quot;false&quot; stretchy=&quot;false&quot;&gt;{&lt;/mo&gt;&#10;  &lt;mi&gt;X&lt;/mi&gt;&#10;  &lt;mo&gt;=&lt;/mo&gt;&#10;  &lt;mi&gt;z&lt;/mi&gt;&#10;  &lt;mo fence=&quot;false&quot; stretchy=&quot;false&quot;&gt;}&lt;/mo&gt;&#10;&lt;/math&gt;">
                <a:extLst>
                  <a:ext uri="{FF2B5EF4-FFF2-40B4-BE49-F238E27FC236}">
                    <a16:creationId xmlns:a16="http://schemas.microsoft.com/office/drawing/2014/main" id="{82EFAD8B-1EB2-E275-908E-FDBB3EBCC6AF}"/>
                  </a:ext>
                </a:extLst>
              </p:cNvPr>
              <p:cNvSpPr txBox="1"/>
              <p:nvPr/>
            </p:nvSpPr>
            <p:spPr>
              <a:xfrm>
                <a:off x="2935650" y="1533427"/>
                <a:ext cx="4508542" cy="8382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𝑃𝑟</m:t>
                      </m:r>
                      <m:r>
                        <m:rPr>
                          <m:lit/>
                        </m:rPr>
                        <a:rPr lang="en-US" sz="2000" i="1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m:rPr>
                          <m:lit/>
                        </m:rPr>
                        <a:rPr lang="en-US" sz="2000" i="1">
                          <a:latin typeface="Cambria Math" panose="02040503050406030204" pitchFamily="18" charset="0"/>
                        </a:rPr>
                        <m:t>}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𝐶𝐷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=−∞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𝑧</m:t>
                          </m:r>
                        </m:sup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𝑃𝑟</m:t>
                          </m:r>
                          <m:r>
                            <m:rPr>
                              <m:lit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{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nary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m:rPr>
                          <m:lit/>
                        </m:rPr>
                        <a:rPr lang="en-US" sz="2000" i="1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 descr="&lt;math xmlns=&quot;http://www.w3.org/1998/Math/MathML&quot; display=&quot;block&quot;&gt;&#10;  &lt;mi&gt;Pr&lt;/mi&gt;&#10;  &lt;mo fence=&quot;false&quot; stretchy=&quot;false&quot;&gt;{&lt;/mo&gt;&#10;  &lt;mi&gt;X&lt;/mi&gt;&#10;  &lt;mo&gt;&amp;#x2264;&lt;/mo&gt;&#10;  &lt;mi&gt;z&lt;/mi&gt;&#10;  &lt;mo fence=&quot;false&quot; stretchy=&quot;false&quot;&gt;}&lt;/mo&gt;&#10;  &lt;mo&gt;=&lt;/mo&gt;&#10;  &lt;mi&gt;C&lt;/mi&gt;&#10;  &lt;mi&gt;D&lt;/mi&gt;&#10;  &lt;msub&gt;&#10;    &lt;mi&gt;F&lt;/mi&gt;&#10;    &lt;mrow data-mjx-texclass=&quot;ORD&quot;&gt;&#10;      &lt;mi&gt;X&lt;/mi&gt;&#10;    &lt;/mrow&gt;&#10;  &lt;/msub&gt;&#10;  &lt;mo stretchy=&quot;false&quot;&gt;(&lt;/mo&gt;&#10;  &lt;mi&gt;z&lt;/mi&gt;&#10;  &lt;mo stretchy=&quot;false&quot;&gt;)&lt;/mo&gt;&#10;  &lt;mo&gt;=&lt;/mo&gt;&#10;  &lt;munderover&gt;&#10;    &lt;mo data-mjx-texclass=&quot;OP&quot;&gt;&amp;#x2211;&lt;/mo&gt;&#10;    &lt;mrow data-mjx-texclass=&quot;ORD&quot;&gt;&#10;      &lt;mi&gt;v&lt;/mi&gt;&#10;      &lt;mo&gt;=&lt;/mo&gt;&#10;      &lt;mo&gt;&amp;#x2212;&lt;/mo&gt;&#10;      &lt;mi mathvariant=&quot;normal&quot;&gt;&amp;#x221E;&lt;/mi&gt;&#10;    &lt;/mrow&gt;&#10;    &lt;mrow data-mjx-texclass=&quot;ORD&quot;&gt;&#10;      &lt;mi&gt;z&lt;/mi&gt;&#10;    &lt;/mrow&gt;&#10;  &lt;/munderover&gt;&#10;  &lt;mi&gt;Pr&lt;/mi&gt;&#10;  &lt;mo fence=&quot;false&quot; stretchy=&quot;false&quot;&gt;{&lt;/mo&gt;&#10;  &lt;mi&gt;X&lt;/mi&gt;&#10;  &lt;mo&gt;=&lt;/mo&gt;&#10;  &lt;mi&gt;z&lt;/mi&gt;&#10;  &lt;mo fence=&quot;false&quot; stretchy=&quot;false&quot;&gt;}&lt;/mo&gt;&#10;&lt;/math&gt;">
                <a:extLst>
                  <a:ext uri="{FF2B5EF4-FFF2-40B4-BE49-F238E27FC236}">
                    <a16:creationId xmlns:a16="http://schemas.microsoft.com/office/drawing/2014/main" id="{82EFAD8B-1EB2-E275-908E-FDBB3EBCC6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5650" y="1533427"/>
                <a:ext cx="4508542" cy="8382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 descr="&lt;math xmlns=&quot;http://www.w3.org/1998/Math/MathML&quot; display=&quot;block&quot;&gt;&#10;  &lt;mi&gt;Pr&lt;/mi&gt;&#10;  &lt;mo fence=&quot;false&quot; stretchy=&quot;false&quot;&gt;{&lt;/mo&gt;&#10;  &lt;mi&gt;X&lt;/mi&gt;&#10;  &lt;mo&gt;=&lt;/mo&gt;&#10;  &lt;mi&gt;z&lt;/mi&gt;&#10;  &lt;mo fence=&quot;false&quot; stretchy=&quot;false&quot;&gt;}&lt;/mo&gt;&#10;  &lt;mo&gt;=&lt;/mo&gt;&#10;  &lt;mrow data-mjx-texclass=&quot;INNER&quot;&gt;&#10;    &lt;mo data-mjx-texclass=&quot;OPEN&quot;&gt;(&lt;/mo&gt;&#10;    &lt;munderover&gt;&#10;      &lt;mo data-mjx-texclass=&quot;OP&quot;&gt;&amp;#x2211;&lt;/mo&gt;&#10;      &lt;mrow data-mjx-texclass=&quot;ORD&quot;&gt;&#10;        &lt;mi&gt;v&lt;/mi&gt;&#10;        &lt;mo&gt;=&lt;/mo&gt;&#10;        &lt;mo&gt;&amp;#x2212;&lt;/mo&gt;&#10;        &lt;mi mathvariant=&quot;normal&quot;&gt;&amp;#x221E;&lt;/mi&gt;&#10;      &lt;/mrow&gt;&#10;      &lt;mrow data-mjx-texclass=&quot;ORD&quot;&gt;&#10;        &lt;mi&gt;z&lt;/mi&gt;&#10;      &lt;/mrow&gt;&#10;    &lt;/munderover&gt;&#10;    &lt;mi&gt;Pr&lt;/mi&gt;&#10;    &lt;mo fence=&quot;false&quot; stretchy=&quot;false&quot;&gt;{&lt;/mo&gt;&#10;    &lt;mi&gt;X&lt;/mi&gt;&#10;    &lt;mo&gt;=&lt;/mo&gt;&#10;    &lt;mi&gt;v&lt;/mi&gt;&#10;    &lt;mo fence=&quot;false&quot; stretchy=&quot;false&quot;&gt;}&lt;/mo&gt;&#10;    &lt;mo data-mjx-texclass=&quot;CLOSE&quot;&gt;)&lt;/mo&gt;&#10;  &lt;/mrow&gt;&#10;  &lt;mo&gt;&amp;#x2212;&lt;/mo&gt;&#10;  &lt;mrow data-mjx-texclass=&quot;INNER&quot;&gt;&#10;    &lt;mo data-mjx-texclass=&quot;OPEN&quot;&gt;(&lt;/mo&gt;&#10;    &lt;munderover&gt;&#10;      &lt;mo data-mjx-texclass=&quot;OP&quot;&gt;&amp;#x2211;&lt;/mo&gt;&#10;      &lt;mrow data-mjx-texclass=&quot;ORD&quot;&gt;&#10;        &lt;mi&gt;v&lt;/mi&gt;&#10;        &lt;mo&gt;=&lt;/mo&gt;&#10;        &lt;mo&gt;&amp;#x2212;&lt;/mo&gt;&#10;        &lt;mi mathvariant=&quot;normal&quot;&gt;&amp;#x221E;&lt;/mi&gt;&#10;      &lt;/mrow&gt;&#10;      &lt;mrow data-mjx-texclass=&quot;ORD&quot;&gt;&#10;        &lt;mi&gt;z&lt;/mi&gt;&#10;        &lt;mo&gt;&amp;#x2212;&lt;/mo&gt;&#10;        &lt;mn&gt;1&lt;/mn&gt;&#10;      &lt;/mrow&gt;&#10;    &lt;/munderover&gt;&#10;    &lt;mi&gt;Pr&lt;/mi&gt;&#10;    &lt;mo fence=&quot;false&quot; stretchy=&quot;false&quot;&gt;{&lt;/mo&gt;&#10;    &lt;mi&gt;X&lt;/mi&gt;&#10;    &lt;mo&gt;=&lt;/mo&gt;&#10;    &lt;mi&gt;v&lt;/mi&gt;&#10;    &lt;mo&gt;&amp;#x2212;&lt;/mo&gt;&#10;    &lt;mn&gt;1&lt;/mn&gt;&#10;    &lt;mo fence=&quot;false&quot; stretchy=&quot;false&quot;&gt;}&lt;/mo&gt;&#10;    &lt;mo data-mjx-texclass=&quot;CLOSE&quot;&gt;)&lt;/mo&gt;&#10;  &lt;/mrow&gt;&#10;&lt;/math&gt;">
                <a:extLst>
                  <a:ext uri="{FF2B5EF4-FFF2-40B4-BE49-F238E27FC236}">
                    <a16:creationId xmlns:a16="http://schemas.microsoft.com/office/drawing/2014/main" id="{9378498A-B4D8-AC6F-D462-C31791FF63D1}"/>
                  </a:ext>
                </a:extLst>
              </p:cNvPr>
              <p:cNvSpPr txBox="1"/>
              <p:nvPr/>
            </p:nvSpPr>
            <p:spPr>
              <a:xfrm>
                <a:off x="2299317" y="3294660"/>
                <a:ext cx="6401817" cy="9908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𝑃𝑟</m:t>
                      </m:r>
                      <m:r>
                        <m:rPr>
                          <m:lit/>
                        </m:rPr>
                        <a:rPr lang="en-US" sz="2000" i="1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m:rPr>
                          <m:lit/>
                        </m:rPr>
                        <a:rPr lang="en-US" sz="2000" i="1">
                          <a:latin typeface="Cambria Math" panose="02040503050406030204" pitchFamily="18" charset="0"/>
                        </a:rPr>
                        <m:t>}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=−∞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p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𝑃𝑟</m:t>
                              </m:r>
                              <m:r>
                                <m:rPr>
                                  <m:lit/>
                                </m:rPr>
                                <a:rPr lang="en-US" sz="2000" i="1">
                                  <a:latin typeface="Cambria Math" panose="02040503050406030204" pitchFamily="18" charset="0"/>
                                </a:rPr>
                                <m:t>{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nary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m:rPr>
                              <m:lit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=−∞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𝑃𝑟</m:t>
                              </m:r>
                              <m:r>
                                <m:rPr>
                                  <m:lit/>
                                </m:rPr>
                                <a:rPr lang="en-US" sz="2000" i="1">
                                  <a:latin typeface="Cambria Math" panose="02040503050406030204" pitchFamily="18" charset="0"/>
                                </a:rPr>
                                <m:t>{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nary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m:rPr>
                              <m:lit/>
                            </m:rPr>
                            <a:rPr lang="en-US" sz="2000" i="1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</m:d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 descr="&lt;math xmlns=&quot;http://www.w3.org/1998/Math/MathML&quot; display=&quot;block&quot;&gt;&#10;  &lt;mi&gt;Pr&lt;/mi&gt;&#10;  &lt;mo fence=&quot;false&quot; stretchy=&quot;false&quot;&gt;{&lt;/mo&gt;&#10;  &lt;mi&gt;X&lt;/mi&gt;&#10;  &lt;mo&gt;=&lt;/mo&gt;&#10;  &lt;mi&gt;z&lt;/mi&gt;&#10;  &lt;mo fence=&quot;false&quot; stretchy=&quot;false&quot;&gt;}&lt;/mo&gt;&#10;  &lt;mo&gt;=&lt;/mo&gt;&#10;  &lt;mrow data-mjx-texclass=&quot;INNER&quot;&gt;&#10;    &lt;mo data-mjx-texclass=&quot;OPEN&quot;&gt;(&lt;/mo&gt;&#10;    &lt;munderover&gt;&#10;      &lt;mo data-mjx-texclass=&quot;OP&quot;&gt;&amp;#x2211;&lt;/mo&gt;&#10;      &lt;mrow data-mjx-texclass=&quot;ORD&quot;&gt;&#10;        &lt;mi&gt;v&lt;/mi&gt;&#10;        &lt;mo&gt;=&lt;/mo&gt;&#10;        &lt;mo&gt;&amp;#x2212;&lt;/mo&gt;&#10;        &lt;mi mathvariant=&quot;normal&quot;&gt;&amp;#x221E;&lt;/mi&gt;&#10;      &lt;/mrow&gt;&#10;      &lt;mrow data-mjx-texclass=&quot;ORD&quot;&gt;&#10;        &lt;mi&gt;z&lt;/mi&gt;&#10;      &lt;/mrow&gt;&#10;    &lt;/munderover&gt;&#10;    &lt;mi&gt;Pr&lt;/mi&gt;&#10;    &lt;mo fence=&quot;false&quot; stretchy=&quot;false&quot;&gt;{&lt;/mo&gt;&#10;    &lt;mi&gt;X&lt;/mi&gt;&#10;    &lt;mo&gt;=&lt;/mo&gt;&#10;    &lt;mi&gt;v&lt;/mi&gt;&#10;    &lt;mo fence=&quot;false&quot; stretchy=&quot;false&quot;&gt;}&lt;/mo&gt;&#10;    &lt;mo data-mjx-texclass=&quot;CLOSE&quot;&gt;)&lt;/mo&gt;&#10;  &lt;/mrow&gt;&#10;  &lt;mo&gt;&amp;#x2212;&lt;/mo&gt;&#10;  &lt;mrow data-mjx-texclass=&quot;INNER&quot;&gt;&#10;    &lt;mo data-mjx-texclass=&quot;OPEN&quot;&gt;(&lt;/mo&gt;&#10;    &lt;munderover&gt;&#10;      &lt;mo data-mjx-texclass=&quot;OP&quot;&gt;&amp;#x2211;&lt;/mo&gt;&#10;      &lt;mrow data-mjx-texclass=&quot;ORD&quot;&gt;&#10;        &lt;mi&gt;v&lt;/mi&gt;&#10;        &lt;mo&gt;=&lt;/mo&gt;&#10;        &lt;mo&gt;&amp;#x2212;&lt;/mo&gt;&#10;        &lt;mi mathvariant=&quot;normal&quot;&gt;&amp;#x221E;&lt;/mi&gt;&#10;      &lt;/mrow&gt;&#10;      &lt;mrow data-mjx-texclass=&quot;ORD&quot;&gt;&#10;        &lt;mi&gt;z&lt;/mi&gt;&#10;        &lt;mo&gt;&amp;#x2212;&lt;/mo&gt;&#10;        &lt;mn&gt;1&lt;/mn&gt;&#10;      &lt;/mrow&gt;&#10;    &lt;/munderover&gt;&#10;    &lt;mi&gt;Pr&lt;/mi&gt;&#10;    &lt;mo fence=&quot;false&quot; stretchy=&quot;false&quot;&gt;{&lt;/mo&gt;&#10;    &lt;mi&gt;X&lt;/mi&gt;&#10;    &lt;mo&gt;=&lt;/mo&gt;&#10;    &lt;mi&gt;v&lt;/mi&gt;&#10;    &lt;mo&gt;&amp;#x2212;&lt;/mo&gt;&#10;    &lt;mn&gt;1&lt;/mn&gt;&#10;    &lt;mo fence=&quot;false&quot; stretchy=&quot;false&quot;&gt;}&lt;/mo&gt;&#10;    &lt;mo data-mjx-texclass=&quot;CLOSE&quot;&gt;)&lt;/mo&gt;&#10;  &lt;/mrow&gt;&#10;&lt;/math&gt;">
                <a:extLst>
                  <a:ext uri="{FF2B5EF4-FFF2-40B4-BE49-F238E27FC236}">
                    <a16:creationId xmlns:a16="http://schemas.microsoft.com/office/drawing/2014/main" id="{9378498A-B4D8-AC6F-D462-C31791FF63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317" y="3294660"/>
                <a:ext cx="6401817" cy="9908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4FAC35-8F9B-4C74-ACE4-241B3969EC1B}"/>
                  </a:ext>
                </a:extLst>
              </p:cNvPr>
              <p:cNvSpPr txBox="1"/>
              <p:nvPr/>
            </p:nvSpPr>
            <p:spPr>
              <a:xfrm>
                <a:off x="3430144" y="4708009"/>
                <a:ext cx="35195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>
                      <m:r>
                        <a:rPr lang="en-US" sz="2400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0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2400" i="0" dirty="0" smtClean="0">
                              <a:latin typeface="Cambria Math" panose="02040503050406030204" pitchFamily="18" charset="0"/>
                            </a:rPr>
                            <m:t>CDF</m:t>
                          </m:r>
                        </m:e>
                        <m:sub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2400" i="0" dirty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i="0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2400" i="0" dirty="0" smtClean="0">
                              <a:latin typeface="Cambria Math" panose="02040503050406030204" pitchFamily="18" charset="0"/>
                            </a:rPr>
                            <m:t>CDF</m:t>
                          </m:r>
                        </m:e>
                        <m:sub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dirty="0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400" i="0" dirty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US" sz="24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4FAC35-8F9B-4C74-ACE4-241B3969EC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0144" y="4708009"/>
                <a:ext cx="3519553" cy="369332"/>
              </a:xfrm>
              <a:prstGeom prst="rect">
                <a:avLst/>
              </a:prstGeom>
              <a:blipFill>
                <a:blip r:embed="rId4"/>
                <a:stretch>
                  <a:fillRect l="-719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1060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87B80-53EF-E473-EBCC-98855B44E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FAD63-704B-A6AB-553D-95535F638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Discrete Random Variables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5910E7AA-C46C-901A-F8B7-A3DC5ED28137}"/>
                  </a:ext>
                </a:extLst>
              </p:cNvPr>
              <p:cNvSpPr>
                <a:spLocks noGrp="1"/>
              </p:cNvSpPr>
              <p:nvPr>
                <p:ph type="body" sz="quarter" idx="20"/>
              </p:nvPr>
            </p:nvSpPr>
            <p:spPr>
              <a:xfrm>
                <a:off x="563011" y="950311"/>
                <a:ext cx="11282148" cy="5240282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Common examples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 </a:t>
                </a:r>
                <a:r>
                  <a:rPr lang="en-US" dirty="0"/>
                  <a:t>Discrete</a:t>
                </a:r>
                <a:r>
                  <a:rPr lang="en-US" sz="2400" dirty="0"/>
                  <a:t> </a:t>
                </a:r>
                <a:r>
                  <a:rPr lang="en-US" dirty="0"/>
                  <a:t>Uniform on [a, b] :  integer outcomes drawn from a, a+1, …, b; each outcome equally likely, meaning that </a:t>
                </a:r>
                <a:r>
                  <a:rPr lang="en-US" i="1" dirty="0" err="1"/>
                  <a:t>Pr</a:t>
                </a:r>
                <a:r>
                  <a:rPr lang="en-US" i="1" dirty="0"/>
                  <a:t>{X = y} = 1/(b-a+1)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Bernoulli (p)  : outcomes drawn from {0, 1},  </a:t>
                </a:r>
                <a:r>
                  <a:rPr lang="en-US" i="1" dirty="0" err="1"/>
                  <a:t>Pr</a:t>
                </a:r>
                <a:r>
                  <a:rPr lang="en-US" i="1" dirty="0"/>
                  <a:t>{X=1} = p,  </a:t>
                </a:r>
                <a:r>
                  <a:rPr lang="en-US" i="1" dirty="0" err="1"/>
                  <a:t>Pr</a:t>
                </a:r>
                <a:r>
                  <a:rPr lang="en-US" i="1" dirty="0"/>
                  <a:t>{X=0} = 1-p</a:t>
                </a:r>
              </a:p>
              <a:p>
                <a:pPr marL="1028700" lvl="1" indent="-342900"/>
                <a:r>
                  <a:rPr lang="en-US" dirty="0"/>
                  <a:t>A sample is known as a “Bernoulli trial”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Geometric (p) :  Run an experiment where you repeatedly execute a Bernoulli trial.   X is the number of trials needed for the first one where the result is 1.</a:t>
                </a:r>
              </a:p>
              <a:p>
                <a:pPr marL="1028700" lvl="1" indent="-342900"/>
                <a:r>
                  <a:rPr lang="en-US" dirty="0"/>
                  <a:t>E.g., number of coin flips to reach the first ‘heads’</a:t>
                </a:r>
              </a:p>
              <a:p>
                <a:pPr marL="1028700" lvl="1" indent="-342900"/>
                <a:r>
                  <a:rPr lang="en-US" i="1" dirty="0" err="1"/>
                  <a:t>Pr</a:t>
                </a:r>
                <a:r>
                  <a:rPr lang="en-US" i="1" dirty="0"/>
                  <a:t>{X=k} = p (1-p)</a:t>
                </a:r>
                <a:r>
                  <a:rPr lang="en-US" i="1" baseline="30000" dirty="0"/>
                  <a:t>k-1</a:t>
                </a:r>
                <a:endParaRPr lang="en-US" i="1" dirty="0"/>
              </a:p>
              <a:p>
                <a:pPr marL="1028700" lvl="1" indent="-342900"/>
                <a:r>
                  <a:rPr lang="en-US" dirty="0"/>
                  <a:t>Confusingly, sometimes defined as the number of draws of 0 before the first 1, which is not exactly the same.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Binomial(n, p): Bernoulli trial applied to each of n elements, sample is number chosen with value 1</a:t>
                </a:r>
              </a:p>
              <a:p>
                <a:pPr marL="1028700" lvl="1" indent="-342900"/>
                <a14:m>
                  <m:oMath xmlns:m="http://schemas.openxmlformats.org/officeDocument/2006/math">
                    <m:func>
                      <m:func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1" dirty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d>
                      </m:e>
                    </m:fun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5910E7AA-C46C-901A-F8B7-A3DC5ED281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0"/>
              </p:nvPr>
            </p:nvSpPr>
            <p:spPr>
              <a:xfrm>
                <a:off x="563011" y="950311"/>
                <a:ext cx="11282148" cy="5240282"/>
              </a:xfrm>
              <a:blipFill>
                <a:blip r:embed="rId2"/>
                <a:stretch>
                  <a:fillRect l="-900" t="-1449" r="-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565477-556C-40F2-3923-4EC0819413C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459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AA65D-E87C-5C20-A65F-1B88DB0D0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55800-B5B8-16DC-AB82-4BF9DAC25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Most Basic Probability Distribution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C719AA-0EF8-6D64-C1D9-98175F944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1811" y="1134222"/>
            <a:ext cx="11282148" cy="4876285"/>
          </a:xfrm>
        </p:spPr>
        <p:txBody>
          <a:bodyPr>
            <a:normAutofit/>
          </a:bodyPr>
          <a:lstStyle/>
          <a:p>
            <a:r>
              <a:rPr lang="en-US" dirty="0"/>
              <a:t>The uniform 0-1 distribution is not discrete, but is fundamental </a:t>
            </a:r>
          </a:p>
          <a:p>
            <a:r>
              <a:rPr lang="en-US" dirty="0"/>
              <a:t>For any a, b in [0,1] with a&lt;b,  </a:t>
            </a:r>
            <a:r>
              <a:rPr lang="en-US" dirty="0" err="1"/>
              <a:t>Pr</a:t>
            </a:r>
            <a:r>
              <a:rPr lang="en-US" dirty="0"/>
              <a:t>{a &lt;= X &lt;= b} = (b-a)</a:t>
            </a:r>
          </a:p>
          <a:p>
            <a:pPr marL="1028700" lvl="1" indent="-342900"/>
            <a:r>
              <a:rPr lang="en-US" dirty="0"/>
              <a:t>Note that all that is important here is b-a, not the values of a or b.</a:t>
            </a:r>
          </a:p>
          <a:p>
            <a:pPr marL="1028700" lvl="1" indent="-342900"/>
            <a:endParaRPr lang="en-US" dirty="0"/>
          </a:p>
          <a:p>
            <a:pPr marL="342900" indent="-342900"/>
            <a:r>
              <a:rPr lang="en-US" b="1" dirty="0"/>
              <a:t>Random samples from uniform 0-1 can be transformed into samples from any other distribution</a:t>
            </a:r>
          </a:p>
          <a:p>
            <a:pPr marL="342900" indent="-342900"/>
            <a:endParaRPr lang="en-US" dirty="0"/>
          </a:p>
          <a:p>
            <a:pPr marL="342900" indent="-342900"/>
            <a:r>
              <a:rPr lang="en-US" dirty="0"/>
              <a:t>Theory of random number generation focuses on high quality samples from uniform 0-1</a:t>
            </a:r>
          </a:p>
          <a:p>
            <a:pPr marL="342900" indent="-34290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7E7AA4-4977-F86C-4DC6-AFC9ED8703E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875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A75C5-60ED-752C-12EF-AC7B769F5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0F083-B925-86EC-091D-4B37200EF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Graphical Depiction of CDF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26D4E-0C23-AB16-5AE2-BA51C710C9B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4C9026-8AEE-DA85-3852-43991001405C}"/>
              </a:ext>
            </a:extLst>
          </p:cNvPr>
          <p:cNvSpPr txBox="1"/>
          <p:nvPr/>
        </p:nvSpPr>
        <p:spPr>
          <a:xfrm>
            <a:off x="495798" y="1138664"/>
            <a:ext cx="8801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Binomial B(100, 0.4) distribution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9ABB10-14C6-5074-DBE5-89B726052907}"/>
              </a:ext>
            </a:extLst>
          </p:cNvPr>
          <p:cNvSpPr txBox="1"/>
          <p:nvPr/>
        </p:nvSpPr>
        <p:spPr>
          <a:xfrm>
            <a:off x="416805" y="5433020"/>
            <a:ext cx="86164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CDF grows monotonically, with step increases equal to probability mass function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Recall that CDF(v) – CDF(v-1) = </a:t>
            </a:r>
            <a:r>
              <a:rPr lang="en-US" dirty="0" err="1"/>
              <a:t>Pr</a:t>
            </a:r>
            <a:r>
              <a:rPr lang="en-US" dirty="0"/>
              <a:t>{X=v}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843919-0E01-3BA6-FA1E-AC890B699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893" y="1507996"/>
            <a:ext cx="6402073" cy="384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380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D05D5-A5AB-BB9B-C976-FED481AE6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A0378-A0A9-AA20-1999-77449F25D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Inverse Transform Sampling for Discrete Distributions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339C40-5658-2146-1EE8-2AA4FDCFC23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71659A-D66E-44E5-97F1-47EDD33B0FCB}"/>
              </a:ext>
            </a:extLst>
          </p:cNvPr>
          <p:cNvSpPr txBox="1"/>
          <p:nvPr/>
        </p:nvSpPr>
        <p:spPr>
          <a:xfrm>
            <a:off x="480734" y="2731844"/>
            <a:ext cx="39304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/>
              <a:t>Sample u from uniform 0-1</a:t>
            </a:r>
          </a:p>
          <a:p>
            <a:pPr marL="342900" indent="-342900">
              <a:buFont typeface="+mj-lt"/>
              <a:buAutoNum type="arabicPeriod"/>
            </a:pPr>
            <a:r>
              <a:rPr lang="en-US"/>
              <a:t>Find smallest v with u &lt;= CDF(v)</a:t>
            </a:r>
          </a:p>
          <a:p>
            <a:pPr marL="342900" indent="-342900">
              <a:buFont typeface="+mj-lt"/>
              <a:buAutoNum type="arabicPeriod"/>
            </a:pPr>
            <a:r>
              <a:rPr lang="en-US"/>
              <a:t>v is sample</a:t>
            </a:r>
          </a:p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955A33-46C5-646E-DFB3-9CBDC2C5AD48}"/>
              </a:ext>
            </a:extLst>
          </p:cNvPr>
          <p:cNvSpPr txBox="1"/>
          <p:nvPr/>
        </p:nvSpPr>
        <p:spPr>
          <a:xfrm>
            <a:off x="468718" y="1591375"/>
            <a:ext cx="393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Technique works for any finite discrete distribution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460E0A-BFF9-AAF3-623A-D0D7597689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562" y="1314777"/>
            <a:ext cx="6402073" cy="3841244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3C6FDDB-A794-4CDE-D431-4614E154D42A}"/>
              </a:ext>
            </a:extLst>
          </p:cNvPr>
          <p:cNvCxnSpPr>
            <a:cxnSpLocks/>
          </p:cNvCxnSpPr>
          <p:nvPr/>
        </p:nvCxnSpPr>
        <p:spPr>
          <a:xfrm>
            <a:off x="4777562" y="4064739"/>
            <a:ext cx="2505738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F89608F-91CC-242E-2F06-F30A3F66C8BC}"/>
              </a:ext>
            </a:extLst>
          </p:cNvPr>
          <p:cNvSpPr txBox="1"/>
          <p:nvPr/>
        </p:nvSpPr>
        <p:spPr>
          <a:xfrm>
            <a:off x="4586841" y="3926239"/>
            <a:ext cx="12824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i="1">
                <a:solidFill>
                  <a:srgbClr val="FF0000"/>
                </a:solidFill>
                <a:latin typeface="Cambria Math" panose="02040503050406030204" pitchFamily="18" charset="0"/>
              </a:rPr>
              <a:t>u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79E1AD4-8634-A46C-73EE-5A107BD94023}"/>
              </a:ext>
            </a:extLst>
          </p:cNvPr>
          <p:cNvCxnSpPr>
            <a:cxnSpLocks/>
          </p:cNvCxnSpPr>
          <p:nvPr/>
        </p:nvCxnSpPr>
        <p:spPr>
          <a:xfrm>
            <a:off x="7297700" y="4196038"/>
            <a:ext cx="0" cy="69996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46BD808-9B17-86D4-FAC5-17DDFDFB411D}"/>
              </a:ext>
            </a:extLst>
          </p:cNvPr>
          <p:cNvSpPr txBox="1"/>
          <p:nvPr/>
        </p:nvSpPr>
        <p:spPr>
          <a:xfrm>
            <a:off x="7224790" y="4887511"/>
            <a:ext cx="1170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i="1">
                <a:solidFill>
                  <a:srgbClr val="FF0000"/>
                </a:solidFill>
                <a:latin typeface="Cambria Math" panose="02040503050406030204" pitchFamily="18" charset="0"/>
              </a:rPr>
              <a:t>v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761EC73-B9E7-0153-0973-85620D8C0C0C}"/>
              </a:ext>
            </a:extLst>
          </p:cNvPr>
          <p:cNvCxnSpPr/>
          <p:nvPr/>
        </p:nvCxnSpPr>
        <p:spPr>
          <a:xfrm>
            <a:off x="4656539" y="1788459"/>
            <a:ext cx="0" cy="21377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0BCA284-AD5C-0ABD-9D95-52C97EB9B367}"/>
              </a:ext>
            </a:extLst>
          </p:cNvPr>
          <p:cNvCxnSpPr>
            <a:cxnSpLocks/>
          </p:cNvCxnSpPr>
          <p:nvPr/>
        </p:nvCxnSpPr>
        <p:spPr>
          <a:xfrm>
            <a:off x="4664878" y="4196038"/>
            <a:ext cx="0" cy="51043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93FA43A-6FA7-07C0-B144-8E86366B1743}"/>
              </a:ext>
            </a:extLst>
          </p:cNvPr>
          <p:cNvCxnSpPr>
            <a:cxnSpLocks/>
          </p:cNvCxnSpPr>
          <p:nvPr/>
        </p:nvCxnSpPr>
        <p:spPr>
          <a:xfrm>
            <a:off x="4484958" y="1788459"/>
            <a:ext cx="35285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EA7C61-9A5F-CEBF-5602-519610DBCDE9}"/>
              </a:ext>
            </a:extLst>
          </p:cNvPr>
          <p:cNvCxnSpPr>
            <a:cxnSpLocks/>
          </p:cNvCxnSpPr>
          <p:nvPr/>
        </p:nvCxnSpPr>
        <p:spPr>
          <a:xfrm>
            <a:off x="4507415" y="4706471"/>
            <a:ext cx="35285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9930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D9F00-A171-399B-5ED8-DB0DD4611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BE335-D7E7-625E-D53D-9E2DF568D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Code for Inverse Sampling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408D49-7B5C-FEE1-07AE-CEC9E0731CD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1811" y="1134222"/>
            <a:ext cx="5405577" cy="4876285"/>
          </a:xfrm>
        </p:spPr>
        <p:txBody>
          <a:bodyPr>
            <a:normAutofit fontScale="62500" lnSpcReduction="20000"/>
          </a:bodyPr>
          <a:lstStyle/>
          <a:p>
            <a:r>
              <a:rPr lang="en-US"/>
              <a:t>import numpy as np</a:t>
            </a:r>
          </a:p>
          <a:p>
            <a:r>
              <a:rPr lang="en-US"/>
              <a:t>from scipy.stats import binom</a:t>
            </a:r>
          </a:p>
          <a:p>
            <a:r>
              <a:rPr lang="en-US"/>
              <a:t>import pdb </a:t>
            </a:r>
          </a:p>
          <a:p>
            <a:endParaRPr lang="en-US"/>
          </a:p>
          <a:p>
            <a:r>
              <a:rPr lang="en-US"/>
              <a:t>def </a:t>
            </a:r>
            <a:r>
              <a:rPr lang="en-US" b="1"/>
              <a:t>sample_discrete_cdf</a:t>
            </a:r>
            <a:r>
              <a:rPr lang="en-US"/>
              <a:t>(cdf):</a:t>
            </a:r>
          </a:p>
          <a:p>
            <a:r>
              <a:rPr lang="en-US"/>
              <a:t>    u = np.random.rand()              # sample uniform (0,1) random variable</a:t>
            </a:r>
          </a:p>
          <a:p>
            <a:r>
              <a:rPr lang="en-US"/>
              <a:t>    value = np.searchsorted(cdf, u)   # use np binary search</a:t>
            </a:r>
          </a:p>
          <a:p>
            <a:r>
              <a:rPr lang="en-US"/>
              <a:t>    return value</a:t>
            </a:r>
          </a:p>
          <a:p>
            <a:endParaRPr lang="en-US"/>
          </a:p>
          <a:p>
            <a:r>
              <a:rPr lang="en-US"/>
              <a:t># Generate all possible success values from 0 to 100</a:t>
            </a:r>
          </a:p>
          <a:p>
            <a:r>
              <a:rPr lang="en-US"/>
              <a:t>x = np.arange(0, 101)</a:t>
            </a:r>
          </a:p>
          <a:p>
            <a:endParaRPr lang="en-US"/>
          </a:p>
          <a:p>
            <a:r>
              <a:rPr lang="en-US"/>
              <a:t># create binomial cdf</a:t>
            </a:r>
          </a:p>
          <a:p>
            <a:r>
              <a:rPr lang="en-US"/>
              <a:t>binom_cdf = binom.cdf(x, 100, 0.4)</a:t>
            </a:r>
          </a:p>
          <a:p>
            <a:endParaRPr lang="en-US"/>
          </a:p>
          <a:p>
            <a:r>
              <a:rPr lang="en-US"/>
              <a:t># illustrate</a:t>
            </a:r>
          </a:p>
          <a:p>
            <a:r>
              <a:rPr lang="en-US"/>
              <a:t>for i in </a:t>
            </a:r>
            <a:r>
              <a:rPr lang="en-US" b="1"/>
              <a:t>range</a:t>
            </a:r>
            <a:r>
              <a:rPr lang="en-US"/>
              <a:t>(10):</a:t>
            </a:r>
          </a:p>
          <a:p>
            <a:r>
              <a:rPr lang="en-US"/>
              <a:t>    </a:t>
            </a:r>
            <a:r>
              <a:rPr lang="en-US" b="1"/>
              <a:t>print</a:t>
            </a:r>
            <a:r>
              <a:rPr lang="en-US"/>
              <a:t>(f”sample {i}, {sample_discrete_cdf(binom_cdf)}”)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2D1493-458D-8DF4-3BE5-ECF2A15EEAE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4D0427F-79D6-60C4-DB64-DACA20F25AEB}"/>
              </a:ext>
            </a:extLst>
          </p:cNvPr>
          <p:cNvSpPr txBox="1">
            <a:spLocks/>
          </p:cNvSpPr>
          <p:nvPr/>
        </p:nvSpPr>
        <p:spPr>
          <a:xfrm>
            <a:off x="5948223" y="990857"/>
            <a:ext cx="5405577" cy="48762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% python inv_sample.py</a:t>
            </a:r>
            <a:r>
              <a:rPr lang="en-US"/>
              <a:t>sample 0, 41</a:t>
            </a:r>
          </a:p>
          <a:p>
            <a:r>
              <a:rPr lang="en-US"/>
              <a:t>sample 0, 39</a:t>
            </a:r>
          </a:p>
          <a:p>
            <a:r>
              <a:rPr lang="en-US"/>
              <a:t>sample 1, 48</a:t>
            </a:r>
          </a:p>
          <a:p>
            <a:r>
              <a:rPr lang="en-US"/>
              <a:t>sample 2, 42</a:t>
            </a:r>
          </a:p>
          <a:p>
            <a:r>
              <a:rPr lang="en-US"/>
              <a:t>sample 3, 42</a:t>
            </a:r>
          </a:p>
          <a:p>
            <a:r>
              <a:rPr lang="en-US"/>
              <a:t>sample 4, 38</a:t>
            </a:r>
          </a:p>
          <a:p>
            <a:r>
              <a:rPr lang="en-US"/>
              <a:t>sample 5, 43</a:t>
            </a:r>
          </a:p>
          <a:p>
            <a:r>
              <a:rPr lang="en-US"/>
              <a:t>sample 6, 41</a:t>
            </a:r>
          </a:p>
          <a:p>
            <a:r>
              <a:rPr lang="en-US"/>
              <a:t>sample 7, 40</a:t>
            </a:r>
          </a:p>
          <a:p>
            <a:r>
              <a:rPr lang="en-US"/>
              <a:t>sample 8, 38</a:t>
            </a:r>
          </a:p>
          <a:p>
            <a:r>
              <a:rPr lang="en-US"/>
              <a:t>sample 9, 31</a:t>
            </a:r>
          </a:p>
          <a:p>
            <a:r>
              <a:rPr lang="en-US"/>
              <a:t>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931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A2F5D-7051-25CC-C42C-582A765A3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Origins of Probability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173AD0-1F0B-A309-9131-8602898DF25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3011" y="950311"/>
            <a:ext cx="10370190" cy="5240282"/>
          </a:xfrm>
        </p:spPr>
        <p:txBody>
          <a:bodyPr>
            <a:normAutofit/>
          </a:bodyPr>
          <a:lstStyle/>
          <a:p>
            <a:r>
              <a:rPr lang="en-US" dirty="0"/>
              <a:t>Italian Gerolamo Cardano (1526) </a:t>
            </a:r>
            <a:r>
              <a:rPr lang="en-US" i="1" dirty="0"/>
              <a:t>The Book on Games of Chance</a:t>
            </a:r>
          </a:p>
          <a:p>
            <a:pPr marL="1028700" lvl="1" indent="-342900"/>
            <a:r>
              <a:rPr lang="en-US" dirty="0"/>
              <a:t>Early thoughts on counting dice rolls (sum of three dice) and relative frequencies. Defined probability in terms of the ratio of favorable outcomes to total outcomes</a:t>
            </a:r>
          </a:p>
          <a:p>
            <a:pPr marL="342900" indent="-342900"/>
            <a:endParaRPr lang="en-US" dirty="0"/>
          </a:p>
          <a:p>
            <a:pPr marL="342900" indent="-342900"/>
            <a:r>
              <a:rPr lang="en-US" dirty="0"/>
              <a:t>Pascal and Femat correspondence in 1654 on fair splitting of stakes in a game if the game is interrupted</a:t>
            </a:r>
          </a:p>
          <a:p>
            <a:pPr marL="1028700" lvl="1" indent="-342900"/>
            <a:r>
              <a:rPr lang="en-US" dirty="0"/>
              <a:t>Introduced notions of expected value, and ways to compute probabilities</a:t>
            </a:r>
          </a:p>
          <a:p>
            <a:pPr marL="342900" indent="-342900"/>
            <a:endParaRPr lang="en-US" dirty="0"/>
          </a:p>
          <a:p>
            <a:pPr marL="342900" indent="-342900"/>
            <a:r>
              <a:rPr lang="en-US" dirty="0"/>
              <a:t>Christiaan Huygens, textbook on probability (1656), examples include drawing balls from urns</a:t>
            </a:r>
          </a:p>
          <a:p>
            <a:pPr marL="342900" indent="-342900"/>
            <a:endParaRPr lang="en-US" dirty="0"/>
          </a:p>
          <a:p>
            <a:pPr marL="342900" indent="-342900"/>
            <a:r>
              <a:rPr lang="en-US" dirty="0"/>
              <a:t>Jacob Bernoulli: Proved the Law of Large Numbers, showing that averages of samples converge to underlaying mean</a:t>
            </a:r>
          </a:p>
          <a:p>
            <a:pPr marL="342900" indent="-342900"/>
            <a:endParaRPr lang="en-US" dirty="0"/>
          </a:p>
          <a:p>
            <a:pPr marL="342900" indent="-342900"/>
            <a:r>
              <a:rPr lang="en-US" dirty="0" err="1"/>
              <a:t>Pierr</a:t>
            </a:r>
            <a:r>
              <a:rPr lang="en-US" dirty="0"/>
              <a:t>-Simon Laplace:  Hypothesis testing</a:t>
            </a:r>
          </a:p>
          <a:p>
            <a:pPr marL="342900" indent="-342900"/>
            <a:endParaRPr lang="en-US" dirty="0"/>
          </a:p>
          <a:p>
            <a:pPr marL="342900" indent="-342900"/>
            <a:endParaRPr lang="en-US" dirty="0"/>
          </a:p>
          <a:p>
            <a:pPr marL="342900" indent="-34290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FE01FA-EA23-1C6E-525F-3F42D864019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2028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5757C-D1E1-5E6B-4637-11BF75E65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8FDB8-6E83-465E-2D08-94A28D008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62" y="276575"/>
            <a:ext cx="11539537" cy="665367"/>
          </a:xfrm>
        </p:spPr>
        <p:txBody>
          <a:bodyPr>
            <a:normAutofit fontScale="90000"/>
          </a:bodyPr>
          <a:lstStyle/>
          <a:p>
            <a:r>
              <a:rPr lang="en-US" dirty="0"/>
              <a:t>Inverse Transform Sampling Proof of Correctness, Discrete Distribution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D1B2DA-53C5-6AD1-F0DA-D8723805162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20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 descr="&lt;math xmlns=&quot;http://www.w3.org/1998/Math/MathML&quot; display=&quot;block&quot;&gt;&#10;  &lt;mtext&gt;&amp;#xA0;Probability that&amp;#xA0;&lt;/mtext&gt;&#10;  &lt;mrow data-mjx-texclass=&quot;ORD&quot;&gt;&#10;    &lt;mi mathvariant=&quot;normal&quot;&gt;z&lt;/mi&gt;&#10;  &lt;/mrow&gt;&#10;  &lt;mtext&gt;&amp;#xA0;is the least index with&amp;#xA0;&lt;/mtext&gt;&#10;  &lt;mi&gt;u&lt;/mi&gt;&#10;  &lt;mo&gt;&amp;#x2264;&lt;/mo&gt;&#10;  &lt;mi&gt;C&lt;/mi&gt;&#10;  &lt;mi&gt;D&lt;/mi&gt;&#10;  &lt;msub&gt;&#10;    &lt;mi&gt;F&lt;/mi&gt;&#10;    &lt;mrow data-mjx-texclass=&quot;ORD&quot;&gt;&#10;      &lt;mi&gt;X&lt;/mi&gt;&#10;    &lt;/mrow&gt;&#10;  &lt;/msub&gt;&#10;  &lt;mo stretchy=&quot;false&quot;&gt;(&lt;/mo&gt;&#10;  &lt;mi&gt;z&lt;/mi&gt;&#10;  &lt;mo stretchy=&quot;false&quot;&gt;)&lt;/mo&gt;&#10;  &lt;mtext&gt;&amp;#xA0;is&amp;#xA0;&lt;/mtext&gt;&#10;&lt;/math&gt;">
                <a:extLst>
                  <a:ext uri="{FF2B5EF4-FFF2-40B4-BE49-F238E27FC236}">
                    <a16:creationId xmlns:a16="http://schemas.microsoft.com/office/drawing/2014/main" id="{00D46871-3F8B-F277-4434-B68F60D12C9B}"/>
                  </a:ext>
                </a:extLst>
              </p:cNvPr>
              <p:cNvSpPr txBox="1"/>
              <p:nvPr/>
            </p:nvSpPr>
            <p:spPr>
              <a:xfrm>
                <a:off x="266330" y="1646528"/>
                <a:ext cx="6864508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sz="2200" i="0" smtClean="0">
                          <a:latin typeface="Cambria Math" panose="02040503050406030204" pitchFamily="18" charset="0"/>
                        </a:rPr>
                        <m:t> Probability that z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 i="0">
                          <a:latin typeface="Cambria Math" panose="02040503050406030204" pitchFamily="18" charset="0"/>
                        </a:rPr>
                        <m:t>is the least index with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𝐶𝐷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m:rPr>
                          <m:nor/>
                        </m:rPr>
                        <a:rPr lang="en-US" sz="2200" i="0">
                          <a:latin typeface="Cambria Math" panose="02040503050406030204" pitchFamily="18" charset="0"/>
                        </a:rPr>
                        <m:t> is </m:t>
                      </m:r>
                    </m:oMath>
                  </m:oMathPara>
                </a14:m>
                <a:endParaRPr lang="en-US" sz="2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 descr="&lt;math xmlns=&quot;http://www.w3.org/1998/Math/MathML&quot; display=&quot;block&quot;&gt;&#10;  &lt;mtext&gt;&amp;#xA0;Probability that&amp;#xA0;&lt;/mtext&gt;&#10;  &lt;mrow data-mjx-texclass=&quot;ORD&quot;&gt;&#10;    &lt;mi mathvariant=&quot;normal&quot;&gt;z&lt;/mi&gt;&#10;  &lt;/mrow&gt;&#10;  &lt;mtext&gt;&amp;#xA0;is the least index with&amp;#xA0;&lt;/mtext&gt;&#10;  &lt;mi&gt;u&lt;/mi&gt;&#10;  &lt;mo&gt;&amp;#x2264;&lt;/mo&gt;&#10;  &lt;mi&gt;C&lt;/mi&gt;&#10;  &lt;mi&gt;D&lt;/mi&gt;&#10;  &lt;msub&gt;&#10;    &lt;mi&gt;F&lt;/mi&gt;&#10;    &lt;mrow data-mjx-texclass=&quot;ORD&quot;&gt;&#10;      &lt;mi&gt;X&lt;/mi&gt;&#10;    &lt;/mrow&gt;&#10;  &lt;/msub&gt;&#10;  &lt;mo stretchy=&quot;false&quot;&gt;(&lt;/mo&gt;&#10;  &lt;mi&gt;z&lt;/mi&gt;&#10;  &lt;mo stretchy=&quot;false&quot;&gt;)&lt;/mo&gt;&#10;  &lt;mtext&gt;&amp;#xA0;is&amp;#xA0;&lt;/mtext&gt;&#10;&lt;/math&gt;">
                <a:extLst>
                  <a:ext uri="{FF2B5EF4-FFF2-40B4-BE49-F238E27FC236}">
                    <a16:creationId xmlns:a16="http://schemas.microsoft.com/office/drawing/2014/main" id="{00D46871-3F8B-F277-4434-B68F60D12C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30" y="1646528"/>
                <a:ext cx="6864508" cy="338554"/>
              </a:xfrm>
              <a:prstGeom prst="rect">
                <a:avLst/>
              </a:prstGeom>
              <a:blipFill>
                <a:blip r:embed="rId2"/>
                <a:stretch>
                  <a:fillRect l="-89" b="-3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 descr="&lt;math xmlns=&quot;http://www.w3.org/1998/Math/MathML&quot; display=&quot;block&quot;&gt;&#10;  &lt;mi&gt;Pr&lt;/mi&gt;&#10;  &lt;mrow data-mjx-texclass=&quot;INNER&quot;&gt;&#10;    &lt;mo data-mjx-texclass=&quot;OPEN&quot;&gt;{&lt;/mo&gt;&#10;    &lt;mi&gt;C&lt;/mi&gt;&#10;    &lt;mi&gt;D&lt;/mi&gt;&#10;    &lt;msub&gt;&#10;      &lt;mi&gt;F&lt;/mi&gt;&#10;      &lt;mrow data-mjx-texclass=&quot;ORD&quot;&gt;&#10;        &lt;mi&gt;X&lt;/mi&gt;&#10;      &lt;/mrow&gt;&#10;    &lt;/msub&gt;&#10;    &lt;mo stretchy=&quot;false&quot;&gt;(&lt;/mo&gt;&#10;    &lt;mi&gt;z&lt;/mi&gt;&#10;    &lt;mo&gt;&amp;#x2212;&lt;/mo&gt;&#10;    &lt;mn&gt;1&lt;/mn&gt;&#10;    &lt;mo stretchy=&quot;false&quot;&gt;)&lt;/mo&gt;&#10;    &lt;mo&gt;&amp;#x2264;&lt;/mo&gt;&#10;    &lt;mi&gt;u&lt;/mi&gt;&#10;    &lt;mo&gt;&amp;#x2264;&lt;/mo&gt;&#10;    &lt;mi&gt;C&lt;/mi&gt;&#10;    &lt;mi&gt;D&lt;/mi&gt;&#10;    &lt;msub&gt;&#10;      &lt;mi&gt;F&lt;/mi&gt;&#10;      &lt;mrow data-mjx-texclass=&quot;ORD&quot;&gt;&#10;        &lt;mi&gt;X&lt;/mi&gt;&#10;      &lt;/mrow&gt;&#10;    &lt;/msub&gt;&#10;    &lt;mo stretchy=&quot;false&quot;&gt;(&lt;/mo&gt;&#10;    &lt;mi&gt;z&lt;/mi&gt;&#10;    &lt;mo stretchy=&quot;false&quot;&gt;)&lt;/mo&gt;&#10;    &lt;mo data-mjx-texclass=&quot;CLOSE&quot;&gt;}&lt;/mo&gt;&#10;  &lt;/mrow&gt;&#10;  &lt;mo&gt;=&lt;/mo&gt;&#10;  &lt;mi&gt;C&lt;/mi&gt;&#10;  &lt;mi&gt;D&lt;/mi&gt;&#10;  &lt;msub&gt;&#10;    &lt;mi&gt;F&lt;/mi&gt;&#10;    &lt;mrow data-mjx-texclass=&quot;ORD&quot;&gt;&#10;      &lt;mi&gt;X&lt;/mi&gt;&#10;    &lt;/mrow&gt;&#10;  &lt;/msub&gt;&#10;  &lt;mo stretchy=&quot;false&quot;&gt;(&lt;/mo&gt;&#10;  &lt;mi&gt;z&lt;/mi&gt;&#10;  &lt;mo stretchy=&quot;false&quot;&gt;)&lt;/mo&gt;&#10;  &lt;mo&gt;&amp;#x2212;&lt;/mo&gt;&#10;  &lt;mi&gt;C&lt;/mi&gt;&#10;  &lt;mi&gt;D&lt;/mi&gt;&#10;  &lt;msub&gt;&#10;    &lt;mi&gt;F&lt;/mi&gt;&#10;    &lt;mrow data-mjx-texclass=&quot;ORD&quot;&gt;&#10;      &lt;mi&gt;X&lt;/mi&gt;&#10;    &lt;/mrow&gt;&#10;  &lt;/msub&gt;&#10;  &lt;mo stretchy=&quot;false&quot;&gt;(&lt;/mo&gt;&#10;  &lt;mi&gt;z&lt;/mi&gt;&#10;  &lt;mo&gt;&amp;#x2212;&lt;/mo&gt;&#10;  &lt;mn&gt;1&lt;/mn&gt;&#10;  &lt;mo stretchy=&quot;false&quot;&gt;)&lt;/mo&gt;&#10;&lt;/math&gt;">
                <a:extLst>
                  <a:ext uri="{FF2B5EF4-FFF2-40B4-BE49-F238E27FC236}">
                    <a16:creationId xmlns:a16="http://schemas.microsoft.com/office/drawing/2014/main" id="{E24F73CD-FBD7-799A-733F-0B5E024D2269}"/>
                  </a:ext>
                </a:extLst>
              </p:cNvPr>
              <p:cNvSpPr txBox="1"/>
              <p:nvPr/>
            </p:nvSpPr>
            <p:spPr>
              <a:xfrm>
                <a:off x="1256279" y="2600942"/>
                <a:ext cx="735432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i="1" smtClean="0">
                          <a:latin typeface="Cambria Math" panose="02040503050406030204" pitchFamily="18" charset="0"/>
                        </a:rPr>
                        <m:t>𝑃𝑟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𝐶𝐷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𝐶𝐷</m:t>
                          </m:r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d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𝐶𝐷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𝐶𝐷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US" sz="2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 descr="&lt;math xmlns=&quot;http://www.w3.org/1998/Math/MathML&quot; display=&quot;block&quot;&gt;&#10;  &lt;mi&gt;Pr&lt;/mi&gt;&#10;  &lt;mrow data-mjx-texclass=&quot;INNER&quot;&gt;&#10;    &lt;mo data-mjx-texclass=&quot;OPEN&quot;&gt;{&lt;/mo&gt;&#10;    &lt;mi&gt;C&lt;/mi&gt;&#10;    &lt;mi&gt;D&lt;/mi&gt;&#10;    &lt;msub&gt;&#10;      &lt;mi&gt;F&lt;/mi&gt;&#10;      &lt;mrow data-mjx-texclass=&quot;ORD&quot;&gt;&#10;        &lt;mi&gt;X&lt;/mi&gt;&#10;      &lt;/mrow&gt;&#10;    &lt;/msub&gt;&#10;    &lt;mo stretchy=&quot;false&quot;&gt;(&lt;/mo&gt;&#10;    &lt;mi&gt;z&lt;/mi&gt;&#10;    &lt;mo&gt;&amp;#x2212;&lt;/mo&gt;&#10;    &lt;mn&gt;1&lt;/mn&gt;&#10;    &lt;mo stretchy=&quot;false&quot;&gt;)&lt;/mo&gt;&#10;    &lt;mo&gt;&amp;#x2264;&lt;/mo&gt;&#10;    &lt;mi&gt;u&lt;/mi&gt;&#10;    &lt;mo&gt;&amp;#x2264;&lt;/mo&gt;&#10;    &lt;mi&gt;C&lt;/mi&gt;&#10;    &lt;mi&gt;D&lt;/mi&gt;&#10;    &lt;msub&gt;&#10;      &lt;mi&gt;F&lt;/mi&gt;&#10;      &lt;mrow data-mjx-texclass=&quot;ORD&quot;&gt;&#10;        &lt;mi&gt;X&lt;/mi&gt;&#10;      &lt;/mrow&gt;&#10;    &lt;/msub&gt;&#10;    &lt;mo stretchy=&quot;false&quot;&gt;(&lt;/mo&gt;&#10;    &lt;mi&gt;z&lt;/mi&gt;&#10;    &lt;mo stretchy=&quot;false&quot;&gt;)&lt;/mo&gt;&#10;    &lt;mo data-mjx-texclass=&quot;CLOSE&quot;&gt;}&lt;/mo&gt;&#10;  &lt;/mrow&gt;&#10;  &lt;mo&gt;=&lt;/mo&gt;&#10;  &lt;mi&gt;C&lt;/mi&gt;&#10;  &lt;mi&gt;D&lt;/mi&gt;&#10;  &lt;msub&gt;&#10;    &lt;mi&gt;F&lt;/mi&gt;&#10;    &lt;mrow data-mjx-texclass=&quot;ORD&quot;&gt;&#10;      &lt;mi&gt;X&lt;/mi&gt;&#10;    &lt;/mrow&gt;&#10;  &lt;/msub&gt;&#10;  &lt;mo stretchy=&quot;false&quot;&gt;(&lt;/mo&gt;&#10;  &lt;mi&gt;z&lt;/mi&gt;&#10;  &lt;mo stretchy=&quot;false&quot;&gt;)&lt;/mo&gt;&#10;  &lt;mo&gt;&amp;#x2212;&lt;/mo&gt;&#10;  &lt;mi&gt;C&lt;/mi&gt;&#10;  &lt;mi&gt;D&lt;/mi&gt;&#10;  &lt;msub&gt;&#10;    &lt;mi&gt;F&lt;/mi&gt;&#10;    &lt;mrow data-mjx-texclass=&quot;ORD&quot;&gt;&#10;      &lt;mi&gt;X&lt;/mi&gt;&#10;    &lt;/mrow&gt;&#10;  &lt;/msub&gt;&#10;  &lt;mo stretchy=&quot;false&quot;&gt;(&lt;/mo&gt;&#10;  &lt;mi&gt;z&lt;/mi&gt;&#10;  &lt;mo&gt;&amp;#x2212;&lt;/mo&gt;&#10;  &lt;mn&gt;1&lt;/mn&gt;&#10;  &lt;mo stretchy=&quot;false&quot;&gt;)&lt;/mo&gt;&#10;&lt;/math&gt;">
                <a:extLst>
                  <a:ext uri="{FF2B5EF4-FFF2-40B4-BE49-F238E27FC236}">
                    <a16:creationId xmlns:a16="http://schemas.microsoft.com/office/drawing/2014/main" id="{E24F73CD-FBD7-799A-733F-0B5E024D22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6279" y="2600942"/>
                <a:ext cx="7354321" cy="338554"/>
              </a:xfrm>
              <a:prstGeom prst="rect">
                <a:avLst/>
              </a:prstGeom>
              <a:blipFill>
                <a:blip r:embed="rId3"/>
                <a:stretch>
                  <a:fillRect l="-414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 descr="&lt;math xmlns=&quot;http://www.w3.org/1998/Math/MathML&quot; display=&quot;block&quot;&gt;&#10;  &lt;mo&gt;=&lt;/mo&gt;&#10;  &lt;mrow data-mjx-texclass=&quot;INNER&quot;&gt;&#10;    &lt;mo data-mjx-texclass=&quot;OPEN&quot;&gt;(&lt;/mo&gt;&#10;    &lt;munderover&gt;&#10;      &lt;mo data-mjx-texclass=&quot;OP&quot;&gt;&amp;#x2211;&lt;/mo&gt;&#10;      &lt;mrow data-mjx-texclass=&quot;ORD&quot;&gt;&#10;        &lt;mi&gt;v&lt;/mi&gt;&#10;        &lt;mo&gt;=&lt;/mo&gt;&#10;        &lt;mo&gt;&amp;#x2212;&lt;/mo&gt;&#10;        &lt;mi mathvariant=&quot;normal&quot;&gt;&amp;#x221E;&lt;/mi&gt;&#10;      &lt;/mrow&gt;&#10;      &lt;mrow data-mjx-texclass=&quot;ORD&quot;&gt;&#10;        &lt;mi&gt;z&lt;/mi&gt;&#10;      &lt;/mrow&gt;&#10;    &lt;/munderover&gt;&#10;    &lt;mi&gt;Pr&lt;/mi&gt;&#10;    &lt;mo fence=&quot;false&quot; stretchy=&quot;false&quot;&gt;{&lt;/mo&gt;&#10;    &lt;mi&gt;X&lt;/mi&gt;&#10;    &lt;mo&gt;=&lt;/mo&gt;&#10;    &lt;mi&gt;v&lt;/mi&gt;&#10;    &lt;mo fence=&quot;false&quot; stretchy=&quot;false&quot;&gt;}&lt;/mo&gt;&#10;    &lt;mo data-mjx-texclass=&quot;CLOSE&quot;&gt;)&lt;/mo&gt;&#10;  &lt;/mrow&gt;&#10;  &lt;mo&gt;&amp;#x2212;&lt;/mo&gt;&#10;  &lt;mrow data-mjx-texclass=&quot;INNER&quot;&gt;&#10;    &lt;mo data-mjx-texclass=&quot;OPEN&quot;&gt;(&lt;/mo&gt;&#10;    &lt;munderover&gt;&#10;      &lt;mo data-mjx-texclass=&quot;OP&quot;&gt;&amp;#x2211;&lt;/mo&gt;&#10;      &lt;mrow data-mjx-texclass=&quot;ORD&quot;&gt;&#10;        &lt;mi&gt;v&lt;/mi&gt;&#10;        &lt;mo&gt;=&lt;/mo&gt;&#10;        &lt;mo&gt;&amp;#x2212;&lt;/mo&gt;&#10;        &lt;mi mathvariant=&quot;normal&quot;&gt;&amp;#x221E;&lt;/mi&gt;&#10;      &lt;/mrow&gt;&#10;      &lt;mrow data-mjx-texclass=&quot;ORD&quot;&gt;&#10;        &lt;mi&gt;z&lt;/mi&gt;&#10;        &lt;mo&gt;&amp;#x2212;&lt;/mo&gt;&#10;        &lt;mn&gt;1&lt;/mn&gt;&#10;      &lt;/mrow&gt;&#10;    &lt;/munderover&gt;&#10;    &lt;mi&gt;Pr&lt;/mi&gt;&#10;    &lt;mo fence=&quot;false&quot; stretchy=&quot;false&quot;&gt;{&lt;/mo&gt;&#10;    &lt;mi&gt;X&lt;/mi&gt;&#10;    &lt;mo&gt;=&lt;/mo&gt;&#10;    &lt;mi&gt;v&lt;/mi&gt;&#10;    &lt;mo&gt;&amp;#x2212;&lt;/mo&gt;&#10;    &lt;mn&gt;1&lt;/mn&gt;&#10;    &lt;mo fence=&quot;false&quot; stretchy=&quot;false&quot;&gt;}&lt;/mo&gt;&#10;    &lt;mo data-mjx-texclass=&quot;CLOSE&quot;&gt;)&lt;/mo&gt;&#10;  &lt;/mrow&gt;&#10;&lt;/math&gt;">
                <a:extLst>
                  <a:ext uri="{FF2B5EF4-FFF2-40B4-BE49-F238E27FC236}">
                    <a16:creationId xmlns:a16="http://schemas.microsoft.com/office/drawing/2014/main" id="{01F967FF-1C6F-1C6E-0C42-2C7DE7ECD9DE}"/>
                  </a:ext>
                </a:extLst>
              </p:cNvPr>
              <p:cNvSpPr txBox="1"/>
              <p:nvPr/>
            </p:nvSpPr>
            <p:spPr>
              <a:xfrm>
                <a:off x="5311563" y="3086220"/>
                <a:ext cx="5726119" cy="10899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=−∞</m:t>
                              </m:r>
                            </m:sub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p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𝑃𝑟</m:t>
                              </m:r>
                              <m:r>
                                <m:rPr>
                                  <m:lit/>
                                </m:rPr>
                                <a:rPr lang="en-US" sz="2200" i="1">
                                  <a:latin typeface="Cambria Math" panose="02040503050406030204" pitchFamily="18" charset="0"/>
                                </a:rPr>
                                <m:t>{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nary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m:rPr>
                              <m:lit/>
                            </m:rPr>
                            <a:rPr lang="en-US" sz="2200" i="1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=−∞</m:t>
                              </m:r>
                            </m:sub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𝑃𝑟</m:t>
                              </m:r>
                              <m:r>
                                <m:rPr>
                                  <m:lit/>
                                </m:rPr>
                                <a:rPr lang="en-US" sz="2200" i="1">
                                  <a:latin typeface="Cambria Math" panose="02040503050406030204" pitchFamily="18" charset="0"/>
                                </a:rPr>
                                <m:t>{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nary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m:rPr>
                              <m:lit/>
                            </m:rPr>
                            <a:rPr lang="en-US" sz="2200" i="1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</m:d>
                    </m:oMath>
                  </m:oMathPara>
                </a14:m>
                <a:endParaRPr lang="en-US" sz="2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 descr="&lt;math xmlns=&quot;http://www.w3.org/1998/Math/MathML&quot; display=&quot;block&quot;&gt;&#10;  &lt;mo&gt;=&lt;/mo&gt;&#10;  &lt;mrow data-mjx-texclass=&quot;INNER&quot;&gt;&#10;    &lt;mo data-mjx-texclass=&quot;OPEN&quot;&gt;(&lt;/mo&gt;&#10;    &lt;munderover&gt;&#10;      &lt;mo data-mjx-texclass=&quot;OP&quot;&gt;&amp;#x2211;&lt;/mo&gt;&#10;      &lt;mrow data-mjx-texclass=&quot;ORD&quot;&gt;&#10;        &lt;mi&gt;v&lt;/mi&gt;&#10;        &lt;mo&gt;=&lt;/mo&gt;&#10;        &lt;mo&gt;&amp;#x2212;&lt;/mo&gt;&#10;        &lt;mi mathvariant=&quot;normal&quot;&gt;&amp;#x221E;&lt;/mi&gt;&#10;      &lt;/mrow&gt;&#10;      &lt;mrow data-mjx-texclass=&quot;ORD&quot;&gt;&#10;        &lt;mi&gt;z&lt;/mi&gt;&#10;      &lt;/mrow&gt;&#10;    &lt;/munderover&gt;&#10;    &lt;mi&gt;Pr&lt;/mi&gt;&#10;    &lt;mo fence=&quot;false&quot; stretchy=&quot;false&quot;&gt;{&lt;/mo&gt;&#10;    &lt;mi&gt;X&lt;/mi&gt;&#10;    &lt;mo&gt;=&lt;/mo&gt;&#10;    &lt;mi&gt;v&lt;/mi&gt;&#10;    &lt;mo fence=&quot;false&quot; stretchy=&quot;false&quot;&gt;}&lt;/mo&gt;&#10;    &lt;mo data-mjx-texclass=&quot;CLOSE&quot;&gt;)&lt;/mo&gt;&#10;  &lt;/mrow&gt;&#10;  &lt;mo&gt;&amp;#x2212;&lt;/mo&gt;&#10;  &lt;mrow data-mjx-texclass=&quot;INNER&quot;&gt;&#10;    &lt;mo data-mjx-texclass=&quot;OPEN&quot;&gt;(&lt;/mo&gt;&#10;    &lt;munderover&gt;&#10;      &lt;mo data-mjx-texclass=&quot;OP&quot;&gt;&amp;#x2211;&lt;/mo&gt;&#10;      &lt;mrow data-mjx-texclass=&quot;ORD&quot;&gt;&#10;        &lt;mi&gt;v&lt;/mi&gt;&#10;        &lt;mo&gt;=&lt;/mo&gt;&#10;        &lt;mo&gt;&amp;#x2212;&lt;/mo&gt;&#10;        &lt;mi mathvariant=&quot;normal&quot;&gt;&amp;#x221E;&lt;/mi&gt;&#10;      &lt;/mrow&gt;&#10;      &lt;mrow data-mjx-texclass=&quot;ORD&quot;&gt;&#10;        &lt;mi&gt;z&lt;/mi&gt;&#10;        &lt;mo&gt;&amp;#x2212;&lt;/mo&gt;&#10;        &lt;mn&gt;1&lt;/mn&gt;&#10;      &lt;/mrow&gt;&#10;    &lt;/munderover&gt;&#10;    &lt;mi&gt;Pr&lt;/mi&gt;&#10;    &lt;mo fence=&quot;false&quot; stretchy=&quot;false&quot;&gt;{&lt;/mo&gt;&#10;    &lt;mi&gt;X&lt;/mi&gt;&#10;    &lt;mo&gt;=&lt;/mo&gt;&#10;    &lt;mi&gt;v&lt;/mi&gt;&#10;    &lt;mo&gt;&amp;#x2212;&lt;/mo&gt;&#10;    &lt;mn&gt;1&lt;/mn&gt;&#10;    &lt;mo fence=&quot;false&quot; stretchy=&quot;false&quot;&gt;}&lt;/mo&gt;&#10;    &lt;mo data-mjx-texclass=&quot;CLOSE&quot;&gt;)&lt;/mo&gt;&#10;  &lt;/mrow&gt;&#10;&lt;/math&gt;">
                <a:extLst>
                  <a:ext uri="{FF2B5EF4-FFF2-40B4-BE49-F238E27FC236}">
                    <a16:creationId xmlns:a16="http://schemas.microsoft.com/office/drawing/2014/main" id="{01F967FF-1C6F-1C6E-0C42-2C7DE7ECD9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1563" y="3086220"/>
                <a:ext cx="5726119" cy="10899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 descr="&lt;math xmlns=&quot;http://www.w3.org/1998/Math/MathML&quot; display=&quot;block&quot;&gt;&#10;  &lt;mo&gt;=&lt;/mo&gt;&#10;  &lt;mi&gt;Pr&lt;/mi&gt;&#10;  &lt;mo fence=&quot;false&quot; stretchy=&quot;false&quot;&gt;{&lt;/mo&gt;&#10;  &lt;mi&gt;X&lt;/mi&gt;&#10;  &lt;mo&gt;=&lt;/mo&gt;&#10;  &lt;mi&gt;z&lt;/mi&gt;&#10;  &lt;mo fence=&quot;false&quot; stretchy=&quot;false&quot;&gt;}&lt;/mo&gt;&#10;&lt;/math&gt;">
                <a:extLst>
                  <a:ext uri="{FF2B5EF4-FFF2-40B4-BE49-F238E27FC236}">
                    <a16:creationId xmlns:a16="http://schemas.microsoft.com/office/drawing/2014/main" id="{21B6A2DA-CB28-8C4A-3D4D-526E02167D32}"/>
                  </a:ext>
                </a:extLst>
              </p:cNvPr>
              <p:cNvSpPr txBox="1"/>
              <p:nvPr/>
            </p:nvSpPr>
            <p:spPr>
              <a:xfrm>
                <a:off x="5311563" y="4322922"/>
                <a:ext cx="1581843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𝑃𝑟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 descr="&lt;math xmlns=&quot;http://www.w3.org/1998/Math/MathML&quot; display=&quot;block&quot;&gt;&#10;  &lt;mo&gt;=&lt;/mo&gt;&#10;  &lt;mi&gt;Pr&lt;/mi&gt;&#10;  &lt;mo fence=&quot;false&quot; stretchy=&quot;false&quot;&gt;{&lt;/mo&gt;&#10;  &lt;mi&gt;X&lt;/mi&gt;&#10;  &lt;mo&gt;=&lt;/mo&gt;&#10;  &lt;mi&gt;z&lt;/mi&gt;&#10;  &lt;mo fence=&quot;false&quot; stretchy=&quot;false&quot;&gt;}&lt;/mo&gt;&#10;&lt;/math&gt;">
                <a:extLst>
                  <a:ext uri="{FF2B5EF4-FFF2-40B4-BE49-F238E27FC236}">
                    <a16:creationId xmlns:a16="http://schemas.microsoft.com/office/drawing/2014/main" id="{21B6A2DA-CB28-8C4A-3D4D-526E02167D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1563" y="4322922"/>
                <a:ext cx="1581843" cy="338554"/>
              </a:xfrm>
              <a:prstGeom prst="rect">
                <a:avLst/>
              </a:prstGeom>
              <a:blipFill>
                <a:blip r:embed="rId5"/>
                <a:stretch>
                  <a:fillRect l="-1600" t="-3571" r="-6400" b="-3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06579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43AB5-936A-DA55-519D-BCD51E280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Continuous Random Variables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3BDA8-66C0-58AC-709A-D95F24AAF17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07498" y="1238189"/>
            <a:ext cx="10370190" cy="3356114"/>
          </a:xfrm>
        </p:spPr>
        <p:txBody>
          <a:bodyPr>
            <a:normAutofit/>
          </a:bodyPr>
          <a:lstStyle/>
          <a:p>
            <a:r>
              <a:rPr lang="en-US" dirty="0"/>
              <a:t>Many random variables are drawn from a continuum rather than a countable set</a:t>
            </a:r>
          </a:p>
          <a:p>
            <a:pPr marL="1028700" lvl="1" indent="-342900"/>
            <a:r>
              <a:rPr lang="en-US" dirty="0"/>
              <a:t>uniform [0, 1] our first example</a:t>
            </a:r>
          </a:p>
          <a:p>
            <a:pPr marL="1028700" lvl="1" indent="-342900"/>
            <a:endParaRPr lang="en-US" dirty="0"/>
          </a:p>
          <a:p>
            <a:pPr marL="342900" indent="-342900"/>
            <a:r>
              <a:rPr lang="en-US" dirty="0"/>
              <a:t>Their distributions are described by a </a:t>
            </a:r>
            <a:r>
              <a:rPr lang="en-US" i="1" dirty="0"/>
              <a:t>probability density function f</a:t>
            </a:r>
          </a:p>
          <a:p>
            <a:pPr marL="342900" indent="-342900"/>
            <a:r>
              <a:rPr lang="en-US" dirty="0"/>
              <a:t>Requirements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f(x) be nonnegative everywhere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Total area under f(x) curve sum to 1.0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For any a, b with a&lt;b,   </a:t>
            </a:r>
            <a:r>
              <a:rPr lang="en-US" dirty="0" err="1"/>
              <a:t>Pr</a:t>
            </a:r>
            <a:r>
              <a:rPr lang="en-US" dirty="0"/>
              <a:t>{a &lt;= X &lt;= b} is area under f(x) curve over [</a:t>
            </a:r>
            <a:r>
              <a:rPr lang="en-US" dirty="0" err="1"/>
              <a:t>a,b</a:t>
            </a:r>
            <a:r>
              <a:rPr lang="en-US" dirty="0"/>
              <a:t>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04A3F0-B494-E5DC-51CC-09128BD39BA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21</a:t>
            </a:fld>
            <a:endParaRPr lang="en-US" dirty="0"/>
          </a:p>
        </p:txBody>
      </p:sp>
      <p:grpSp>
        <p:nvGrpSpPr>
          <p:cNvPr id="5" name="Group 4" descr="image of area under a probability density function between x=a and x=b">
            <a:extLst>
              <a:ext uri="{FF2B5EF4-FFF2-40B4-BE49-F238E27FC236}">
                <a16:creationId xmlns:a16="http://schemas.microsoft.com/office/drawing/2014/main" id="{5F96E0A9-B1A4-01B2-1377-9D716B3A57B8}"/>
              </a:ext>
            </a:extLst>
          </p:cNvPr>
          <p:cNvGrpSpPr/>
          <p:nvPr/>
        </p:nvGrpSpPr>
        <p:grpSpPr>
          <a:xfrm>
            <a:off x="3077489" y="4259766"/>
            <a:ext cx="4535780" cy="1990337"/>
            <a:chOff x="3077489" y="4259766"/>
            <a:chExt cx="4535780" cy="1990337"/>
          </a:xfrm>
        </p:grpSpPr>
        <p:pic>
          <p:nvPicPr>
            <p:cNvPr id="7" name="Picture 6" descr="Arbitrary probability density function with section ranging from x equals a to x equals b highlighted.">
              <a:extLst>
                <a:ext uri="{FF2B5EF4-FFF2-40B4-BE49-F238E27FC236}">
                  <a16:creationId xmlns:a16="http://schemas.microsoft.com/office/drawing/2014/main" id="{314B6D28-F246-D1C5-8CFD-B2566766E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7499" y="4259766"/>
              <a:ext cx="4455770" cy="190670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88DA56C-1484-08A5-0282-B32E52664ED8}"/>
                </a:ext>
              </a:extLst>
            </p:cNvPr>
            <p:cNvSpPr/>
            <p:nvPr/>
          </p:nvSpPr>
          <p:spPr>
            <a:xfrm>
              <a:off x="3077489" y="6082835"/>
              <a:ext cx="433194" cy="1672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692101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EB475-04D9-E26B-4250-C46825A94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E9B2B-120E-0584-AB23-BF9350567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Continuous Random Variables : Exponential</a:t>
            </a:r>
          </a:p>
        </p:txBody>
      </p:sp>
      <p:sp>
        <p:nvSpPr>
          <p:cNvPr id="3" name="Text Placeholder 2" descr="f of x equals 2 cases Case 1: lamda e raised to the negative lamda x power if x is greater than or equal to 0 Case 2: 0 if x is less than 0">
            <a:extLst>
              <a:ext uri="{FF2B5EF4-FFF2-40B4-BE49-F238E27FC236}">
                <a16:creationId xmlns:a16="http://schemas.microsoft.com/office/drawing/2014/main" id="{1876C89B-2B08-B91B-BC42-3D322A21A43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83610" y="1235359"/>
            <a:ext cx="10370190" cy="500649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Extremely common in reliability and performance modeling: exponential</a:t>
            </a:r>
          </a:p>
          <a:p>
            <a:endParaRPr lang="en-US" dirty="0"/>
          </a:p>
          <a:p>
            <a:pPr marL="342900" indent="-342900">
              <a:buFont typeface="Symbol" pitchFamily="2" charset="2"/>
              <a:buChar char="l"/>
            </a:pPr>
            <a:endParaRPr lang="en-US" dirty="0"/>
          </a:p>
          <a:p>
            <a:pPr marL="342900" indent="-342900">
              <a:buFont typeface="Symbol" pitchFamily="2" charset="2"/>
              <a:buChar char="l"/>
            </a:pPr>
            <a:r>
              <a:rPr lang="en-US" dirty="0"/>
              <a:t>known as the rate</a:t>
            </a:r>
          </a:p>
          <a:p>
            <a:pPr marL="342900" indent="-342900">
              <a:buFont typeface="Symbol" pitchFamily="2" charset="2"/>
              <a:buChar char="l"/>
            </a:pPr>
            <a:endParaRPr lang="en-US" dirty="0"/>
          </a:p>
          <a:p>
            <a:pPr marL="342900" indent="-342900">
              <a:buFont typeface="Symbol" pitchFamily="2" charset="2"/>
              <a:buChar char="l"/>
            </a:pPr>
            <a:endParaRPr lang="en-US" dirty="0"/>
          </a:p>
          <a:p>
            <a:pPr marL="342900" indent="-342900">
              <a:buFont typeface="Symbol" pitchFamily="2" charset="2"/>
              <a:buChar char="l"/>
            </a:pPr>
            <a:endParaRPr lang="en-US" b="1" dirty="0"/>
          </a:p>
          <a:p>
            <a:pPr marL="342900" indent="-342900">
              <a:buFont typeface="Symbol" pitchFamily="2" charset="2"/>
              <a:buChar char="l"/>
            </a:pPr>
            <a:endParaRPr lang="en-US" dirty="0"/>
          </a:p>
          <a:p>
            <a:pPr marL="342900" indent="-342900">
              <a:buFont typeface="Symbol" pitchFamily="2" charset="2"/>
              <a:buChar char="l"/>
            </a:pPr>
            <a:endParaRPr lang="en-US" dirty="0"/>
          </a:p>
          <a:p>
            <a:pPr marL="342900" indent="-342900">
              <a:buFont typeface="Symbol" pitchFamily="2" charset="2"/>
              <a:buChar char="l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Sole continuous distribution with the “memoryless” property, extremely useful in compressing model state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FD9ACA-CA03-887F-6278-9D3DCD04B69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22</a:t>
            </a:fld>
            <a:endParaRPr lang="en-US" dirty="0"/>
          </a:p>
        </p:txBody>
      </p:sp>
      <p:grpSp>
        <p:nvGrpSpPr>
          <p:cNvPr id="10" name="Group 9" descr="Three probability density functions each of an exponential distribution with lambda values one-half, one, and one and one-half.">
            <a:extLst>
              <a:ext uri="{FF2B5EF4-FFF2-40B4-BE49-F238E27FC236}">
                <a16:creationId xmlns:a16="http://schemas.microsoft.com/office/drawing/2014/main" id="{48ACDDE8-3F55-AE0B-A9CD-9A1F8B65F15E}"/>
              </a:ext>
            </a:extLst>
          </p:cNvPr>
          <p:cNvGrpSpPr/>
          <p:nvPr/>
        </p:nvGrpSpPr>
        <p:grpSpPr>
          <a:xfrm>
            <a:off x="2040578" y="3027738"/>
            <a:ext cx="3667902" cy="2594903"/>
            <a:chOff x="838200" y="3076369"/>
            <a:chExt cx="3667902" cy="2594903"/>
          </a:xfrm>
        </p:grpSpPr>
        <p:pic>
          <p:nvPicPr>
            <p:cNvPr id="9" name="Picture 8" descr="Three probability density functions each of an exponential distribution with lambda values one-half, one, and one and one-half.">
              <a:extLst>
                <a:ext uri="{FF2B5EF4-FFF2-40B4-BE49-F238E27FC236}">
                  <a16:creationId xmlns:a16="http://schemas.microsoft.com/office/drawing/2014/main" id="{38FCAC12-641B-ED43-7C56-1981DB8B3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8619" y="3076369"/>
              <a:ext cx="3247483" cy="2594903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209DAE4-D804-D849-E85D-DAC5ABA4F6C8}"/>
                </a:ext>
              </a:extLst>
            </p:cNvPr>
            <p:cNvSpPr/>
            <p:nvPr/>
          </p:nvSpPr>
          <p:spPr>
            <a:xfrm>
              <a:off x="838200" y="3977796"/>
              <a:ext cx="662378" cy="4827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CF709A-A10A-43B3-7F80-F03DF4FB47F4}"/>
                </a:ext>
              </a:extLst>
            </p:cNvPr>
            <p:cNvSpPr txBox="1"/>
            <p:nvPr/>
          </p:nvSpPr>
          <p:spPr>
            <a:xfrm>
              <a:off x="997902" y="4034520"/>
              <a:ext cx="5668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f(x)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 descr="&lt;math xmlns=&quot;http://www.w3.org/1998/Math/MathML&quot; display=&quot;block&quot;&gt;&#10;  &lt;mi&gt;f&lt;/mi&gt;&#10;  &lt;mo stretchy=&quot;false&quot;&gt;(&lt;/mo&gt;&#10;  &lt;mi&gt;x&lt;/mi&gt;&#10;  &lt;mo stretchy=&quot;false&quot;&gt;)&lt;/mo&gt;&#10;  &lt;mo&gt;=&lt;/mo&gt;&#10;  &lt;mrow data-mjx-texclass=&quot;INNER&quot;&gt;&#10;    &lt;mo data-mjx-texclass=&quot;OPEN&quot;&gt;{&lt;/mo&gt;&#10;    &lt;mtable columnalign=&quot;left left&quot; columnspacing=&quot;1em&quot; rowspacing=&quot;4pt&quot;&gt;&#10;      &lt;mtr&gt;&#10;        &lt;mtd&gt;&#10;          &lt;mi&gt;&amp;#x3BB;&lt;/mi&gt;&#10;          &lt;msup&gt;&#10;            &lt;mi&gt;e&lt;/mi&gt;&#10;            &lt;mrow data-mjx-texclass=&quot;ORD&quot;&gt;&#10;              &lt;mo&gt;&amp;#x2212;&lt;/mo&gt;&#10;              &lt;mi&gt;&amp;#x3BB;&lt;/mi&gt;&#10;              &lt;mi&gt;x&lt;/mi&gt;&#10;            &lt;/mrow&gt;&#10;          &lt;/msup&gt;&#10;        &lt;/mtd&gt;&#10;        &lt;mtd&gt;&#10;          &lt;mtext&gt;&amp;#xA0;if&amp;#xA0;&lt;/mtext&gt;&#10;          &lt;mi&gt;x&lt;/mi&gt;&#10;          &lt;mo&gt;&amp;#x2265;&lt;/mo&gt;&#10;          &lt;mn&gt;0&lt;/mn&gt;&#10;        &lt;/mtd&gt;&#10;      &lt;/mtr&gt;&#10;      &lt;mtr&gt;&#10;        &lt;mtd&gt;&#10;          &lt;mn&gt;0&lt;/mn&gt;&#10;        &lt;/mtd&gt;&#10;        &lt;mtd&gt;&#10;          &lt;mtext&gt;&amp;#xA0;if&amp;#xA0;&lt;/mtext&gt;&#10;          &lt;mi&gt;x&lt;/mi&gt;&#10;          &lt;mo&gt;&amp;lt;&lt;/mo&gt;&#10;          &lt;mn&gt;0&lt;/mn&gt;&#10;        &lt;/mtd&gt;&#10;      &lt;/mtr&gt;&#10;    &lt;/mtable&gt;&#10;    &lt;mo data-mjx-texclass=&quot;CLOSE&quot; fence=&quot;true&quot; stretchy=&quot;true&quot; symmetric=&quot;true&quot;&gt;&lt;/mo&gt;&#10;  &lt;/mrow&gt;&#10;&lt;/math&gt;">
                <a:extLst>
                  <a:ext uri="{FF2B5EF4-FFF2-40B4-BE49-F238E27FC236}">
                    <a16:creationId xmlns:a16="http://schemas.microsoft.com/office/drawing/2014/main" id="{12E47601-39D3-86F5-59F0-A2864127F0F4}"/>
                  </a:ext>
                </a:extLst>
              </p:cNvPr>
              <p:cNvSpPr txBox="1"/>
              <p:nvPr/>
            </p:nvSpPr>
            <p:spPr>
              <a:xfrm>
                <a:off x="1546841" y="1606278"/>
                <a:ext cx="2327688" cy="6178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b="0" i="1" dirty="0"/>
                  <a:t>f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)= </m:t>
                    </m:r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λe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λx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r>
                              <m:rPr>
                                <m:sty m:val="p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≥ 0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0          </m:t>
                            </m:r>
                            <m:r>
                              <m:rPr>
                                <m:sty m:val="p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&lt; 0</m:t>
                            </m:r>
                          </m:e>
                        </m:eqArr>
                      </m:e>
                    </m:d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14" descr="&lt;math xmlns=&quot;http://www.w3.org/1998/Math/MathML&quot; display=&quot;block&quot;&gt;&#10;  &lt;mi&gt;f&lt;/mi&gt;&#10;  &lt;mo stretchy=&quot;false&quot;&gt;(&lt;/mo&gt;&#10;  &lt;mi&gt;x&lt;/mi&gt;&#10;  &lt;mo stretchy=&quot;false&quot;&gt;)&lt;/mo&gt;&#10;  &lt;mo&gt;=&lt;/mo&gt;&#10;  &lt;mrow data-mjx-texclass=&quot;INNER&quot;&gt;&#10;    &lt;mo data-mjx-texclass=&quot;OPEN&quot;&gt;{&lt;/mo&gt;&#10;    &lt;mtable columnalign=&quot;left left&quot; columnspacing=&quot;1em&quot; rowspacing=&quot;4pt&quot;&gt;&#10;      &lt;mtr&gt;&#10;        &lt;mtd&gt;&#10;          &lt;mi&gt;&amp;#x3BB;&lt;/mi&gt;&#10;          &lt;msup&gt;&#10;            &lt;mi&gt;e&lt;/mi&gt;&#10;            &lt;mrow data-mjx-texclass=&quot;ORD&quot;&gt;&#10;              &lt;mo&gt;&amp;#x2212;&lt;/mo&gt;&#10;              &lt;mi&gt;&amp;#x3BB;&lt;/mi&gt;&#10;              &lt;mi&gt;x&lt;/mi&gt;&#10;            &lt;/mrow&gt;&#10;          &lt;/msup&gt;&#10;        &lt;/mtd&gt;&#10;        &lt;mtd&gt;&#10;          &lt;mtext&gt;&amp;#xA0;if&amp;#xA0;&lt;/mtext&gt;&#10;          &lt;mi&gt;x&lt;/mi&gt;&#10;          &lt;mo&gt;&amp;#x2265;&lt;/mo&gt;&#10;          &lt;mn&gt;0&lt;/mn&gt;&#10;        &lt;/mtd&gt;&#10;      &lt;/mtr&gt;&#10;      &lt;mtr&gt;&#10;        &lt;mtd&gt;&#10;          &lt;mn&gt;0&lt;/mn&gt;&#10;        &lt;/mtd&gt;&#10;        &lt;mtd&gt;&#10;          &lt;mtext&gt;&amp;#xA0;if&amp;#xA0;&lt;/mtext&gt;&#10;          &lt;mi&gt;x&lt;/mi&gt;&#10;          &lt;mo&gt;&amp;lt;&lt;/mo&gt;&#10;          &lt;mn&gt;0&lt;/mn&gt;&#10;        &lt;/mtd&gt;&#10;      &lt;/mtr&gt;&#10;    &lt;/mtable&gt;&#10;    &lt;mo data-mjx-texclass=&quot;CLOSE&quot; fence=&quot;true&quot; stretchy=&quot;true&quot; symmetric=&quot;true&quot;&gt;&lt;/mo&gt;&#10;  &lt;/mrow&gt;&#10;&lt;/math&gt;">
                <a:extLst>
                  <a:ext uri="{FF2B5EF4-FFF2-40B4-BE49-F238E27FC236}">
                    <a16:creationId xmlns:a16="http://schemas.microsoft.com/office/drawing/2014/main" id="{12E47601-39D3-86F5-59F0-A2864127F0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841" y="1606278"/>
                <a:ext cx="2327688" cy="617861"/>
              </a:xfrm>
              <a:prstGeom prst="rect">
                <a:avLst/>
              </a:prstGeom>
              <a:blipFill>
                <a:blip r:embed="rId3"/>
                <a:stretch>
                  <a:fillRect l="-62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 descr="&lt;math xmlns=&quot;http://www.w3.org/1998/Math/MathML&quot; display=&quot;block&quot;&gt;&#10;  &lt;mi&gt;F&lt;/mi&gt;&#10;  &lt;mo stretchy=&quot;false&quot;&gt;(&lt;/mo&gt;&#10;  &lt;mi&gt;x&lt;/mi&gt;&#10;  &lt;mo stretchy=&quot;false&quot;&gt;)&lt;/mo&gt;&#10;  &lt;mo&gt;=&lt;/mo&gt;&#10;  &lt;mi&gt;Pr&lt;/mi&gt;&#10;  &lt;mo fence=&quot;false&quot; stretchy=&quot;false&quot;&gt;{&lt;/mo&gt;&#10;  &lt;mi&gt;X&lt;/mi&gt;&#10;  &lt;mo&gt;&amp;#x2264;&lt;/mo&gt;&#10;  &lt;mi&gt;x&lt;/mi&gt;&#10;  &lt;mo fence=&quot;false&quot; stretchy=&quot;false&quot;&gt;}&lt;/mo&gt;&#10;  &lt;mo&gt;=&lt;/mo&gt;&#10;  &lt;mrow data-mjx-texclass=&quot;INNER&quot;&gt;&#10;    &lt;mo data-mjx-texclass=&quot;OPEN&quot;&gt;{&lt;/mo&gt;&#10;    &lt;mtable columnalign=&quot;left left&quot; columnspacing=&quot;1em&quot; rowspacing=&quot;4pt&quot;&gt;&#10;      &lt;mtr&gt;&#10;        &lt;mtd&gt;&#10;          &lt;mn&gt;1&lt;/mn&gt;&#10;          &lt;mo&gt;&amp;#x2212;&lt;/mo&gt;&#10;          &lt;msup&gt;&#10;            &lt;mi&gt;e&lt;/mi&gt;&#10;            &lt;mrow data-mjx-texclass=&quot;ORD&quot;&gt;&#10;              &lt;mo&gt;&amp;#x2212;&lt;/mo&gt;&#10;              &lt;mi&gt;&amp;#x3BB;&lt;/mi&gt;&#10;              &lt;mi&gt;x&lt;/mi&gt;&#10;            &lt;/mrow&gt;&#10;          &lt;/msup&gt;&#10;        &lt;/mtd&gt;&#10;        &lt;mtd&gt;&#10;          &lt;mtext&gt;&amp;#xA0;if&amp;#xA0;&lt;/mtext&gt;&#10;          &lt;mi&gt;x&lt;/mi&gt;&#10;          &lt;mo&gt;&amp;#x2265;&lt;/mo&gt;&#10;          &lt;mn&gt;0&lt;/mn&gt;&#10;        &lt;/mtd&gt;&#10;      &lt;/mtr&gt;&#10;      &lt;mtr&gt;&#10;        &lt;mtd&gt;&#10;          &lt;mn&gt;0&lt;/mn&gt;&#10;        &lt;/mtd&gt;&#10;        &lt;mtd&gt;&#10;          &lt;mtext&gt;&amp;#xA0;if&amp;#xA0;&lt;/mtext&gt;&#10;          &lt;mi&gt;x&lt;/mi&gt;&#10;          &lt;mo&gt;&amp;lt;&lt;/mo&gt;&#10;          &lt;mn&gt;0&lt;/mn&gt;&#10;        &lt;/mtd&gt;&#10;      &lt;/mtr&gt;&#10;    &lt;/mtable&gt;&#10;    &lt;mo data-mjx-texclass=&quot;CLOSE&quot; fence=&quot;true&quot; stretchy=&quot;true&quot; symmetric=&quot;true&quot;&gt;&lt;/mo&gt;&#10;  &lt;/mrow&gt;&#10;&lt;/math&gt;">
                <a:extLst>
                  <a:ext uri="{FF2B5EF4-FFF2-40B4-BE49-F238E27FC236}">
                    <a16:creationId xmlns:a16="http://schemas.microsoft.com/office/drawing/2014/main" id="{766622E5-0601-AF86-E118-9D921B8D3BA6}"/>
                  </a:ext>
                </a:extLst>
              </p:cNvPr>
              <p:cNvSpPr txBox="1"/>
              <p:nvPr/>
            </p:nvSpPr>
            <p:spPr>
              <a:xfrm>
                <a:off x="5287385" y="1578877"/>
                <a:ext cx="3975512" cy="6178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i="1" dirty="0"/>
                  <a:t>F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)= 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Pr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≤ 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}= </m:t>
                    </m:r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m:rPr>
                                    <m:sty m:val="p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e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λx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  </m:t>
                            </m:r>
                            <m:r>
                              <m:rPr>
                                <m:sty m:val="p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≥ 0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0          </m:t>
                            </m:r>
                            <m:r>
                              <m:rPr>
                                <m:sty m:val="p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if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&lt; 0</m:t>
                            </m:r>
                          </m:e>
                        </m:eqArr>
                      </m:e>
                    </m:d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15" descr="&lt;math xmlns=&quot;http://www.w3.org/1998/Math/MathML&quot; display=&quot;block&quot;&gt;&#10;  &lt;mi&gt;F&lt;/mi&gt;&#10;  &lt;mo stretchy=&quot;false&quot;&gt;(&lt;/mo&gt;&#10;  &lt;mi&gt;x&lt;/mi&gt;&#10;  &lt;mo stretchy=&quot;false&quot;&gt;)&lt;/mo&gt;&#10;  &lt;mo&gt;=&lt;/mo&gt;&#10;  &lt;mi&gt;Pr&lt;/mi&gt;&#10;  &lt;mo fence=&quot;false&quot; stretchy=&quot;false&quot;&gt;{&lt;/mo&gt;&#10;  &lt;mi&gt;X&lt;/mi&gt;&#10;  &lt;mo&gt;&amp;#x2264;&lt;/mo&gt;&#10;  &lt;mi&gt;x&lt;/mi&gt;&#10;  &lt;mo fence=&quot;false&quot; stretchy=&quot;false&quot;&gt;}&lt;/mo&gt;&#10;  &lt;mo&gt;=&lt;/mo&gt;&#10;  &lt;mrow data-mjx-texclass=&quot;INNER&quot;&gt;&#10;    &lt;mo data-mjx-texclass=&quot;OPEN&quot;&gt;{&lt;/mo&gt;&#10;    &lt;mtable columnalign=&quot;left left&quot; columnspacing=&quot;1em&quot; rowspacing=&quot;4pt&quot;&gt;&#10;      &lt;mtr&gt;&#10;        &lt;mtd&gt;&#10;          &lt;mn&gt;1&lt;/mn&gt;&#10;          &lt;mo&gt;&amp;#x2212;&lt;/mo&gt;&#10;          &lt;msup&gt;&#10;            &lt;mi&gt;e&lt;/mi&gt;&#10;            &lt;mrow data-mjx-texclass=&quot;ORD&quot;&gt;&#10;              &lt;mo&gt;&amp;#x2212;&lt;/mo&gt;&#10;              &lt;mi&gt;&amp;#x3BB;&lt;/mi&gt;&#10;              &lt;mi&gt;x&lt;/mi&gt;&#10;            &lt;/mrow&gt;&#10;          &lt;/msup&gt;&#10;        &lt;/mtd&gt;&#10;        &lt;mtd&gt;&#10;          &lt;mtext&gt;&amp;#xA0;if&amp;#xA0;&lt;/mtext&gt;&#10;          &lt;mi&gt;x&lt;/mi&gt;&#10;          &lt;mo&gt;&amp;#x2265;&lt;/mo&gt;&#10;          &lt;mn&gt;0&lt;/mn&gt;&#10;        &lt;/mtd&gt;&#10;      &lt;/mtr&gt;&#10;      &lt;mtr&gt;&#10;        &lt;mtd&gt;&#10;          &lt;mn&gt;0&lt;/mn&gt;&#10;        &lt;/mtd&gt;&#10;        &lt;mtd&gt;&#10;          &lt;mtext&gt;&amp;#xA0;if&amp;#xA0;&lt;/mtext&gt;&#10;          &lt;mi&gt;x&lt;/mi&gt;&#10;          &lt;mo&gt;&amp;lt;&lt;/mo&gt;&#10;          &lt;mn&gt;0&lt;/mn&gt;&#10;        &lt;/mtd&gt;&#10;      &lt;/mtr&gt;&#10;    &lt;/mtable&gt;&#10;    &lt;mo data-mjx-texclass=&quot;CLOSE&quot; fence=&quot;true&quot; stretchy=&quot;true&quot; symmetric=&quot;true&quot;&gt;&lt;/mo&gt;&#10;  &lt;/mrow&gt;&#10;&lt;/math&gt;">
                <a:extLst>
                  <a:ext uri="{FF2B5EF4-FFF2-40B4-BE49-F238E27FC236}">
                    <a16:creationId xmlns:a16="http://schemas.microsoft.com/office/drawing/2014/main" id="{766622E5-0601-AF86-E118-9D921B8D3B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85" y="1578877"/>
                <a:ext cx="3975512" cy="617861"/>
              </a:xfrm>
              <a:prstGeom prst="rect">
                <a:avLst/>
              </a:prstGeom>
              <a:blipFill>
                <a:blip r:embed="rId4"/>
                <a:stretch>
                  <a:fillRect l="-3522" b="-9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 descr="&lt;math xmlns=&quot;http://www.w3.org/1998/Math/MathML&quot; display=&quot;block&quot;&gt;&#10;  &lt;msub&gt;&#10;    &lt;mi&gt;&amp;#x3BC;&lt;/mi&gt;&#10;    &lt;mrow data-mjx-texclass=&quot;ORD&quot;&gt;&#10;      &lt;mi&gt;X&lt;/mi&gt;&#10;    &lt;/mrow&gt;&#10;  &lt;/msub&gt;&#10;  &lt;mo&gt;=&lt;/mo&gt;&#10;  &lt;mfrac&gt;&#10;    &lt;mn&gt;1&lt;/mn&gt;&#10;    &lt;mi&gt;&amp;#x3BB;&lt;/mi&gt;&#10;  &lt;/mfrac&gt;&#10;  &lt;mo&gt;,&lt;/mo&gt;&#10;  &lt;msubsup&gt;&#10;    &lt;mi&gt;&amp;#x3C3;&lt;/mi&gt;&#10;    &lt;mrow data-mjx-texclass=&quot;ORD&quot;&gt;&#10;      &lt;mi&gt;X&lt;/mi&gt;&#10;    &lt;/mrow&gt;&#10;    &lt;mrow data-mjx-texclass=&quot;ORD&quot;&gt;&#10;      &lt;mn&gt;2&lt;/mn&gt;&#10;    &lt;/mrow&gt;&#10;  &lt;/msubsup&gt;&#10;  &lt;mo&gt;=&lt;/mo&gt;&#10;  &lt;mfrac&gt;&#10;    &lt;mn&gt;1&lt;/mn&gt;&#10;    &lt;msup&gt;&#10;      &lt;mi&gt;&amp;#x3BB;&lt;/mi&gt;&#10;      &lt;mrow data-mjx-texclass=&quot;ORD&quot;&gt;&#10;        &lt;mn&gt;2&lt;/mn&gt;&#10;      &lt;/mrow&gt;&#10;    &lt;/msup&gt;&#10;  &lt;/mfrac&gt;&#10;&lt;/math&gt;">
                <a:extLst>
                  <a:ext uri="{FF2B5EF4-FFF2-40B4-BE49-F238E27FC236}">
                    <a16:creationId xmlns:a16="http://schemas.microsoft.com/office/drawing/2014/main" id="{628F69B3-4E46-3CE9-ACDE-4A5F7200DB37}"/>
                  </a:ext>
                </a:extLst>
              </p:cNvPr>
              <p:cNvSpPr txBox="1"/>
              <p:nvPr/>
            </p:nvSpPr>
            <p:spPr>
              <a:xfrm>
                <a:off x="7789413" y="3490255"/>
                <a:ext cx="1825243" cy="5781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,</m:t>
                      </m:r>
                      <m:sSubSup>
                        <m:sSub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TextBox 16" descr="&lt;math xmlns=&quot;http://www.w3.org/1998/Math/MathML&quot; display=&quot;block&quot;&gt;&#10;  &lt;msub&gt;&#10;    &lt;mi&gt;&amp;#x3BC;&lt;/mi&gt;&#10;    &lt;mrow data-mjx-texclass=&quot;ORD&quot;&gt;&#10;      &lt;mi&gt;X&lt;/mi&gt;&#10;    &lt;/mrow&gt;&#10;  &lt;/msub&gt;&#10;  &lt;mo&gt;=&lt;/mo&gt;&#10;  &lt;mfrac&gt;&#10;    &lt;mn&gt;1&lt;/mn&gt;&#10;    &lt;mi&gt;&amp;#x3BB;&lt;/mi&gt;&#10;  &lt;/mfrac&gt;&#10;  &lt;mo&gt;,&lt;/mo&gt;&#10;  &lt;msubsup&gt;&#10;    &lt;mi&gt;&amp;#x3C3;&lt;/mi&gt;&#10;    &lt;mrow data-mjx-texclass=&quot;ORD&quot;&gt;&#10;      &lt;mi&gt;X&lt;/mi&gt;&#10;    &lt;/mrow&gt;&#10;    &lt;mrow data-mjx-texclass=&quot;ORD&quot;&gt;&#10;      &lt;mn&gt;2&lt;/mn&gt;&#10;    &lt;/mrow&gt;&#10;  &lt;/msubsup&gt;&#10;  &lt;mo&gt;=&lt;/mo&gt;&#10;  &lt;mfrac&gt;&#10;    &lt;mn&gt;1&lt;/mn&gt;&#10;    &lt;msup&gt;&#10;      &lt;mi&gt;&amp;#x3BB;&lt;/mi&gt;&#10;      &lt;mrow data-mjx-texclass=&quot;ORD&quot;&gt;&#10;        &lt;mn&gt;2&lt;/mn&gt;&#10;      &lt;/mrow&gt;&#10;    &lt;/msup&gt;&#10;  &lt;/mfrac&gt;&#10;&lt;/math&gt;">
                <a:extLst>
                  <a:ext uri="{FF2B5EF4-FFF2-40B4-BE49-F238E27FC236}">
                    <a16:creationId xmlns:a16="http://schemas.microsoft.com/office/drawing/2014/main" id="{628F69B3-4E46-3CE9-ACDE-4A5F7200DB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9413" y="3490255"/>
                <a:ext cx="1825243" cy="5781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95505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93223-31CF-B3F3-DF06-3DC5318A9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ECF82-DBE5-7E94-AA18-0D3144329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Examples of Continuous Random Variables : Gaussian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6B94F2-CF51-D0E2-88DA-3D7A6224A35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07498" y="1070921"/>
            <a:ext cx="5871000" cy="5006494"/>
          </a:xfrm>
        </p:spPr>
        <p:txBody>
          <a:bodyPr>
            <a:normAutofit/>
          </a:bodyPr>
          <a:lstStyle/>
          <a:p>
            <a:r>
              <a:rPr lang="en-US" dirty="0"/>
              <a:t>Commonly appears empirically in data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Note two parameters, </a:t>
            </a:r>
            <a:endParaRPr lang="en-US" dirty="0">
              <a:latin typeface="Symbol" pitchFamily="2" charset="2"/>
            </a:endParaRPr>
          </a:p>
          <a:p>
            <a:r>
              <a:rPr lang="en-US" dirty="0"/>
              <a:t>Frequently known as the “bell curve”</a:t>
            </a:r>
          </a:p>
          <a:p>
            <a:endParaRPr lang="en-US" dirty="0"/>
          </a:p>
          <a:p>
            <a:r>
              <a:rPr lang="en-US" dirty="0"/>
              <a:t>Arises naturally as result of “Central Limit Theorem”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For any distribution, the random variable constructed by taking the average of sufficiently many samples has a Gaussian distribution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090BE-75B1-F82B-F5B5-FF54455ECDB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10" name="Picture 9" descr="Gaussian distributions with the area under the curve for one, two, and three standard deviations highlighted.">
            <a:extLst>
              <a:ext uri="{FF2B5EF4-FFF2-40B4-BE49-F238E27FC236}">
                <a16:creationId xmlns:a16="http://schemas.microsoft.com/office/drawing/2014/main" id="{94B3ACDD-06C8-AEBE-AA1F-F9CF8A22CB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464" y="3040973"/>
            <a:ext cx="4266271" cy="274610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7C14CA8-838B-6B3D-320A-65562916153B}"/>
              </a:ext>
            </a:extLst>
          </p:cNvPr>
          <p:cNvSpPr txBox="1"/>
          <p:nvPr/>
        </p:nvSpPr>
        <p:spPr>
          <a:xfrm>
            <a:off x="8766232" y="5787079"/>
            <a:ext cx="2587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*</a:t>
            </a:r>
            <a:r>
              <a:rPr lang="en-US" sz="1200"/>
              <a:t>graphic courtesy of geekforgeek.org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 descr="&lt;math xmlns=&quot;http://www.w3.org/1998/Math/MathML&quot; display=&quot;block&quot;&gt;&#10;  &lt;mi&gt;f&lt;/mi&gt;&#10;  &lt;mo stretchy=&quot;false&quot;&gt;(&lt;/mo&gt;&#10;  &lt;mi&gt;x&lt;/mi&gt;&#10;  &lt;mo stretchy=&quot;false&quot;&gt;)&lt;/mo&gt;&#10;  &lt;mo&gt;=&lt;/mo&gt;&#10;  &lt;mfrac&gt;&#10;    &lt;mn&gt;1&lt;/mn&gt;&#10;    &lt;mrow&gt;&#10;      &lt;mi&gt;&amp;#x3C3;&lt;/mi&gt;&#10;      &lt;msqrt&gt;&#10;        &lt;mn&gt;2&lt;/mn&gt;&#10;        &lt;mi&gt;&amp;#x3C0;&lt;/mi&gt;&#10;      &lt;/msqrt&gt;&#10;    &lt;/mrow&gt;&#10;  &lt;/mfrac&gt;&#10;  &lt;msup&gt;&#10;    &lt;mi&gt;e&lt;/mi&gt;&#10;    &lt;mrow data-mjx-texclass=&quot;ORD&quot;&gt;&#10;      &lt;mfrac&gt;&#10;        &lt;mrow&gt;&#10;          &lt;mo stretchy=&quot;false&quot;&gt;(&lt;/mo&gt;&#10;          &lt;mi&gt;x&lt;/mi&gt;&#10;          &lt;mo&gt;&amp;#x2212;&lt;/mo&gt;&#10;          &lt;mi&gt;&amp;#x3BC;&lt;/mi&gt;&#10;          &lt;msup&gt;&#10;            &lt;mo stretchy=&quot;false&quot;&gt;)&lt;/mo&gt;&#10;            &lt;mrow data-mjx-texclass=&quot;ORD&quot;&gt;&#10;              &lt;mn&gt;2&lt;/mn&gt;&#10;            &lt;/mrow&gt;&#10;          &lt;/msup&gt;&#10;        &lt;/mrow&gt;&#10;        &lt;mrow&gt;&#10;          &lt;mn&gt;2&lt;/mn&gt;&#10;          &lt;msup&gt;&#10;            &lt;mi&gt;&amp;#x3C3;&lt;/mi&gt;&#10;            &lt;mrow data-mjx-texclass=&quot;ORD&quot;&gt;&#10;              &lt;mn&gt;2&lt;/mn&gt;&#10;            &lt;/mrow&gt;&#10;          &lt;/msup&gt;&#10;        &lt;/mrow&gt;&#10;      &lt;/mfrac&gt;&#10;    &lt;/mrow&gt;&#10;  &lt;/msup&gt;&#10;&lt;/math&gt;">
                <a:extLst>
                  <a:ext uri="{FF2B5EF4-FFF2-40B4-BE49-F238E27FC236}">
                    <a16:creationId xmlns:a16="http://schemas.microsoft.com/office/drawing/2014/main" id="{F3B4D903-4D94-928E-3A8E-C8C163220FCF}"/>
                  </a:ext>
                </a:extLst>
              </p:cNvPr>
              <p:cNvSpPr txBox="1"/>
              <p:nvPr/>
            </p:nvSpPr>
            <p:spPr>
              <a:xfrm>
                <a:off x="3139186" y="1648639"/>
                <a:ext cx="2349361" cy="6856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𝜎</m:t>
                          </m:r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sup>
                      </m:sSup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 descr="&lt;math xmlns=&quot;http://www.w3.org/1998/Math/MathML&quot; display=&quot;block&quot;&gt;&#10;  &lt;mi&gt;f&lt;/mi&gt;&#10;  &lt;mo stretchy=&quot;false&quot;&gt;(&lt;/mo&gt;&#10;  &lt;mi&gt;x&lt;/mi&gt;&#10;  &lt;mo stretchy=&quot;false&quot;&gt;)&lt;/mo&gt;&#10;  &lt;mo&gt;=&lt;/mo&gt;&#10;  &lt;mfrac&gt;&#10;    &lt;mn&gt;1&lt;/mn&gt;&#10;    &lt;mrow&gt;&#10;      &lt;mi&gt;&amp;#x3C3;&lt;/mi&gt;&#10;      &lt;msqrt&gt;&#10;        &lt;mn&gt;2&lt;/mn&gt;&#10;        &lt;mi&gt;&amp;#x3C0;&lt;/mi&gt;&#10;      &lt;/msqrt&gt;&#10;    &lt;/mrow&gt;&#10;  &lt;/mfrac&gt;&#10;  &lt;msup&gt;&#10;    &lt;mi&gt;e&lt;/mi&gt;&#10;    &lt;mrow data-mjx-texclass=&quot;ORD&quot;&gt;&#10;      &lt;mfrac&gt;&#10;        &lt;mrow&gt;&#10;          &lt;mo stretchy=&quot;false&quot;&gt;(&lt;/mo&gt;&#10;          &lt;mi&gt;x&lt;/mi&gt;&#10;          &lt;mo&gt;&amp;#x2212;&lt;/mo&gt;&#10;          &lt;mi&gt;&amp;#x3BC;&lt;/mi&gt;&#10;          &lt;msup&gt;&#10;            &lt;mo stretchy=&quot;false&quot;&gt;)&lt;/mo&gt;&#10;            &lt;mrow data-mjx-texclass=&quot;ORD&quot;&gt;&#10;              &lt;mn&gt;2&lt;/mn&gt;&#10;            &lt;/mrow&gt;&#10;          &lt;/msup&gt;&#10;        &lt;/mrow&gt;&#10;        &lt;mrow&gt;&#10;          &lt;mn&gt;2&lt;/mn&gt;&#10;          &lt;msup&gt;&#10;            &lt;mi&gt;&amp;#x3C3;&lt;/mi&gt;&#10;            &lt;mrow data-mjx-texclass=&quot;ORD&quot;&gt;&#10;              &lt;mn&gt;2&lt;/mn&gt;&#10;            &lt;/mrow&gt;&#10;          &lt;/msup&gt;&#10;        &lt;/mrow&gt;&#10;      &lt;/mfrac&gt;&#10;    &lt;/mrow&gt;&#10;  &lt;/msup&gt;&#10;&lt;/math&gt;">
                <a:extLst>
                  <a:ext uri="{FF2B5EF4-FFF2-40B4-BE49-F238E27FC236}">
                    <a16:creationId xmlns:a16="http://schemas.microsoft.com/office/drawing/2014/main" id="{F3B4D903-4D94-928E-3A8E-C8C163220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9186" y="1648639"/>
                <a:ext cx="2349361" cy="6856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 descr="&lt;math xmlns=&quot;http://www.w3.org/1998/Math/MathML&quot; display=&quot;block&quot;&gt;&#10;  &lt;mi&gt;&amp;#x3BC;&lt;/mi&gt;&#10;  &lt;mtext&gt;&amp;#xA0;and&amp;#xA0;&lt;/mtext&gt;&#10;  &lt;mi&gt;&amp;#x3C3;&lt;/mi&gt;&#10;&lt;/math&gt;">
                <a:extLst>
                  <a:ext uri="{FF2B5EF4-FFF2-40B4-BE49-F238E27FC236}">
                    <a16:creationId xmlns:a16="http://schemas.microsoft.com/office/drawing/2014/main" id="{AE141038-9C16-5443-D77F-F3AD8061C493}"/>
                  </a:ext>
                </a:extLst>
              </p:cNvPr>
              <p:cNvSpPr txBox="1"/>
              <p:nvPr/>
            </p:nvSpPr>
            <p:spPr>
              <a:xfrm>
                <a:off x="3004640" y="2659623"/>
                <a:ext cx="87671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m:rPr>
                          <m:nor/>
                        </m:rPr>
                        <a:rPr lang="en-US" sz="2000" i="0">
                          <a:latin typeface="Cambria Math" panose="02040503050406030204" pitchFamily="18" charset="0"/>
                        </a:rPr>
                        <m:t> and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 descr="&lt;math xmlns=&quot;http://www.w3.org/1998/Math/MathML&quot; display=&quot;block&quot;&gt;&#10;  &lt;mi&gt;&amp;#x3BC;&lt;/mi&gt;&#10;  &lt;mtext&gt;&amp;#xA0;and&amp;#xA0;&lt;/mtext&gt;&#10;  &lt;mi&gt;&amp;#x3C3;&lt;/mi&gt;&#10;&lt;/math&gt;">
                <a:extLst>
                  <a:ext uri="{FF2B5EF4-FFF2-40B4-BE49-F238E27FC236}">
                    <a16:creationId xmlns:a16="http://schemas.microsoft.com/office/drawing/2014/main" id="{AE141038-9C16-5443-D77F-F3AD8061C4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4640" y="2659623"/>
                <a:ext cx="876715" cy="307777"/>
              </a:xfrm>
              <a:prstGeom prst="rect">
                <a:avLst/>
              </a:prstGeom>
              <a:blipFill>
                <a:blip r:embed="rId4"/>
                <a:stretch>
                  <a:fillRect l="-6944" r="-2778" b="-254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49538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4151F-52E7-1302-CA8C-4D88F1C25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95DBD-4B1B-3D00-3C51-D83E44E3A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Examples of Continuous Random Variables : Student’s-t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5C7E7708-C1CE-9AF0-9C8A-CB7E96EBCED5}"/>
                  </a:ext>
                </a:extLst>
              </p:cNvPr>
              <p:cNvSpPr>
                <a:spLocks noGrp="1"/>
              </p:cNvSpPr>
              <p:nvPr>
                <p:ph type="body" sz="quarter" idx="20"/>
              </p:nvPr>
            </p:nvSpPr>
            <p:spPr>
              <a:xfrm>
                <a:off x="507498" y="1070921"/>
                <a:ext cx="6995961" cy="500649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Symmetric around zero, bell-shaped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Typically heavier tails than normal distribution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Parameter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en-US" dirty="0"/>
                  <a:t> impacts shape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Principle application for us in creating confidence intervals</a:t>
                </a:r>
              </a:p>
              <a:p>
                <a:pPr marL="1028700" lvl="1" indent="-342900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Given 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0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0" dirty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 from Normal(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i="0" dirty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) distribution</m:t>
                    </m:r>
                  </m:oMath>
                </a14:m>
                <a:endParaRPr lang="en-US" dirty="0"/>
              </a:p>
              <a:p>
                <a:pPr marL="1028700" lvl="1" indent="-342900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̅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i="0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0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0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+…+</m:t>
                        </m:r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 is the sample mean</m:t>
                    </m:r>
                  </m:oMath>
                </a14:m>
                <a:endParaRPr lang="en-US" dirty="0"/>
              </a:p>
              <a:p>
                <a:pPr marL="1028700" lvl="1" indent="-342900"/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0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0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0" dirty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</m:e>
                            </m:d>
                          </m:e>
                          <m:sup>
                            <m:r>
                              <a:rPr lang="en-US" i="0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 is sample variance</m:t>
                    </m:r>
                  </m:oMath>
                </a14:m>
                <a:endParaRPr lang="en-US" dirty="0"/>
              </a:p>
              <a:p>
                <a:pPr marL="1028700" lvl="1" indent="-342900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a:rPr lang="en-US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𝜇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/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 is t distribution with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𝜈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dirty="0"/>
              </a:p>
              <a:p>
                <a:pPr marL="1028700" lvl="1" indent="-342900"/>
                <a:r>
                  <a:rPr lang="en-US" dirty="0"/>
                  <a:t>Used when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must be estimated</a:t>
                </a:r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5C7E7708-C1CE-9AF0-9C8A-CB7E96EBCE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0"/>
              </p:nvPr>
            </p:nvSpPr>
            <p:spPr>
              <a:xfrm>
                <a:off x="507498" y="1070921"/>
                <a:ext cx="6995961" cy="5006494"/>
              </a:xfrm>
              <a:blipFill>
                <a:blip r:embed="rId2"/>
                <a:stretch>
                  <a:fillRect l="-725" t="-1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527E2E-F22C-580F-9130-D49BD71078B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24</a:t>
            </a:fld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663CEC2-2120-DB04-118C-FD1A4BDFDFF8}"/>
              </a:ext>
            </a:extLst>
          </p:cNvPr>
          <p:cNvGrpSpPr/>
          <p:nvPr/>
        </p:nvGrpSpPr>
        <p:grpSpPr>
          <a:xfrm>
            <a:off x="7696200" y="1003686"/>
            <a:ext cx="3657600" cy="3657600"/>
            <a:chOff x="7696200" y="1003686"/>
            <a:chExt cx="3657600" cy="3657600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4A795103-05D1-4D26-080B-AF9EAAC85B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96200" y="1003686"/>
              <a:ext cx="3657600" cy="3657600"/>
            </a:xfrm>
            <a:prstGeom prst="rect">
              <a:avLst/>
            </a:prstGeom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23AB7A8-6CC4-2508-682C-9416E2AF2A8A}"/>
                </a:ext>
              </a:extLst>
            </p:cNvPr>
            <p:cNvGrpSpPr/>
            <p:nvPr/>
          </p:nvGrpSpPr>
          <p:grpSpPr>
            <a:xfrm>
              <a:off x="8398858" y="1385893"/>
              <a:ext cx="1049942" cy="807161"/>
              <a:chOff x="7642412" y="5185652"/>
              <a:chExt cx="1049942" cy="807161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3F36074-141E-08C6-68AC-79396221B56B}"/>
                  </a:ext>
                </a:extLst>
              </p:cNvPr>
              <p:cNvSpPr txBox="1"/>
              <p:nvPr/>
            </p:nvSpPr>
            <p:spPr>
              <a:xfrm>
                <a:off x="8055961" y="5185652"/>
                <a:ext cx="636393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:r>
                  <a:rPr lang="en-US" sz="1600">
                    <a:latin typeface="Cambria Math" panose="02040503050406030204" pitchFamily="18" charset="0"/>
                  </a:rPr>
                  <a:t>normal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C25F7AF5-763B-73B2-6C93-E55DE3B22E3A}"/>
                      </a:ext>
                    </a:extLst>
                  </p:cNvPr>
                  <p:cNvSpPr txBox="1"/>
                  <p:nvPr/>
                </p:nvSpPr>
                <p:spPr>
                  <a:xfrm>
                    <a:off x="8071830" y="5431873"/>
                    <a:ext cx="604653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𝜈</m:t>
                          </m:r>
                          <m:r>
                            <a:rPr lang="en-US" i="0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oMath>
                      </m:oMathPara>
                    </a14:m>
                    <a:endParaRPr lang="en-US">
                      <a:latin typeface="Cambria Math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C25F7AF5-763B-73B2-6C93-E55DE3B22E3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71830" y="5431873"/>
                    <a:ext cx="604653" cy="27699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6250" r="-8333" b="-434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70142FA0-CFEB-0C0D-D09B-2B26A4345EEA}"/>
                      </a:ext>
                    </a:extLst>
                  </p:cNvPr>
                  <p:cNvSpPr txBox="1"/>
                  <p:nvPr/>
                </p:nvSpPr>
                <p:spPr>
                  <a:xfrm>
                    <a:off x="8087701" y="5715814"/>
                    <a:ext cx="604653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𝜈</m:t>
                          </m:r>
                          <m:r>
                            <a:rPr lang="en-US" i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oMath>
                      </m:oMathPara>
                    </a14:m>
                    <a:endParaRPr lang="en-US">
                      <a:latin typeface="Cambria Math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70142FA0-CFEB-0C0D-D09B-2B26A4345EE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87701" y="5715814"/>
                    <a:ext cx="604653" cy="27699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6250" r="-8333" b="-869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C1318D8D-A3CF-4E82-7642-0A8E5623C5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42412" y="5308762"/>
                <a:ext cx="359761" cy="1"/>
              </a:xfrm>
              <a:prstGeom prst="line">
                <a:avLst/>
              </a:prstGeom>
              <a:ln w="28575">
                <a:solidFill>
                  <a:schemeClr val="tx2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15B636C7-2AD8-BA40-28F4-BA9EB6B68B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43585" y="5590217"/>
                <a:ext cx="359761" cy="1"/>
              </a:xfrm>
              <a:prstGeom prst="line">
                <a:avLst/>
              </a:prstGeom>
              <a:ln w="28575">
                <a:solidFill>
                  <a:schemeClr val="accent4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53EB126-4C58-BC1B-6BDA-6EFD1C5B11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42412" y="5896322"/>
                <a:ext cx="359761" cy="1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356196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B27E6-5AA2-AAEF-B2A2-85119DEE6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DA79D-37F4-A439-97D4-99734E994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Continuous Random Variables : Beta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F1D3224D-5796-ABF5-11E3-1B0FDDAC7FF9}"/>
                  </a:ext>
                </a:extLst>
              </p:cNvPr>
              <p:cNvSpPr>
                <a:spLocks noGrp="1"/>
              </p:cNvSpPr>
              <p:nvPr>
                <p:ph type="body" sz="quarter" idx="20"/>
              </p:nvPr>
            </p:nvSpPr>
            <p:spPr>
              <a:xfrm>
                <a:off x="507497" y="1070920"/>
                <a:ext cx="10515155" cy="486539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Defined on [0,1], used to model probabilities and uncertainties.</a:t>
                </a:r>
              </a:p>
              <a:p>
                <a:r>
                  <a:rPr lang="en-US" dirty="0"/>
                  <a:t>Has two parameters, </a:t>
                </a:r>
                <a:r>
                  <a:rPr lang="en-US" dirty="0">
                    <a:latin typeface="Symbol" pitchFamily="2" charset="2"/>
                  </a:rPr>
                  <a:t>a</a:t>
                </a:r>
                <a:r>
                  <a:rPr lang="en-US" dirty="0"/>
                  <a:t> and </a:t>
                </a:r>
                <a:r>
                  <a:rPr lang="en-US" dirty="0">
                    <a:latin typeface="Symbol" pitchFamily="2" charset="2"/>
                  </a:rPr>
                  <a:t>b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Shape influenced by relationship of parameters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0" dirty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0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0" dirty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i="0" dirty="0">
                        <a:latin typeface="Cambria Math" panose="02040503050406030204" pitchFamily="18" charset="0"/>
                      </a:rPr>
                      <m:t>=1.0</m:t>
                    </m:r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0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gives</m:t>
                    </m:r>
                    <m:r>
                      <a:rPr lang="en-US" i="0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uniform</m:t>
                    </m:r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0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i="0" dirty="0">
                        <a:latin typeface="Cambria Math" panose="02040503050406030204" pitchFamily="18" charset="0"/>
                      </a:rPr>
                      <m:t>&gt;1</m:t>
                    </m:r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0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gives bell curve centered at 0.5</m:t>
                    </m:r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0" dirty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gives </m:t>
                    </m:r>
                    <m:r>
                      <m:rPr>
                        <m:nor/>
                      </m:rPr>
                      <a:rPr lang="en-US" b="0" i="0" dirty="0">
                        <a:latin typeface="Cambria Math" panose="02040503050406030204" pitchFamily="18" charset="0"/>
                      </a:rPr>
                      <m:t>U−shaped curve</m:t>
                    </m:r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Small sum </m:t>
                    </m:r>
                    <m:d>
                      <m:dPr>
                        <m:ctrlPr>
                          <a:rPr lang="en-US" i="0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&lt;2</m:t>
                        </m:r>
                      </m:e>
                    </m:d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 high dispersion, flat or U−shaped, high uncertainty</m:t>
                    </m:r>
                  </m:oMath>
                </a14:m>
                <a:endParaRPr lang="en-US" i="0" dirty="0">
                  <a:latin typeface="Cambria Math" panose="020405030504060302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Large sum 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≫2</m:t>
                        </m:r>
                      </m:e>
                    </m:d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 high concentration and low variance around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0" dirty="0">
                        <a:latin typeface="Cambria Math" panose="02040503050406030204" pitchFamily="18" charset="0"/>
                      </a:rPr>
                      <m:t>/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others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F1D3224D-5796-ABF5-11E3-1B0FDDAC7FF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0"/>
              </p:nvPr>
            </p:nvSpPr>
            <p:spPr>
              <a:xfrm>
                <a:off x="507497" y="1070920"/>
                <a:ext cx="10515155" cy="4865395"/>
              </a:xfrm>
              <a:blipFill>
                <a:blip r:embed="rId2"/>
                <a:stretch>
                  <a:fillRect l="-483" t="-1563" b="-2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52940D-DEF6-E60D-4D6C-1A1274F6731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9" name="TextBox 8" descr="&lt;math xmlns=&quot;http://www.w3.org/1998/Math/MathML&quot; display=&quot;block&quot;&gt;&#10;  &lt;mi&gt;&amp;#x3BC;&lt;/mi&gt;&#10;  &lt;mtext&gt;&amp;#xA0;and&amp;#xA0;&lt;/mtext&gt;&#10;  &lt;mi&gt;&amp;#x3C3;&lt;/mi&gt;&#10;&lt;/math&gt;">
            <a:extLst>
              <a:ext uri="{FF2B5EF4-FFF2-40B4-BE49-F238E27FC236}">
                <a16:creationId xmlns:a16="http://schemas.microsoft.com/office/drawing/2014/main" id="{E897F30C-B51F-55A7-73E6-1CEF731A544C}"/>
              </a:ext>
            </a:extLst>
          </p:cNvPr>
          <p:cNvSpPr txBox="1"/>
          <p:nvPr/>
        </p:nvSpPr>
        <p:spPr>
          <a:xfrm>
            <a:off x="3004640" y="2659623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i="1" dirty="0">
              <a:latin typeface="Cambria Math" panose="02040503050406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4E9EBE-6CD3-509E-2F89-4C7A1C3F16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534" y="1515747"/>
            <a:ext cx="4020428" cy="315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497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8C5D6-A569-61B3-BD09-744DCBC11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62" y="276575"/>
            <a:ext cx="11113713" cy="665367"/>
          </a:xfrm>
        </p:spPr>
        <p:txBody>
          <a:bodyPr>
            <a:normAutofit fontScale="90000"/>
          </a:bodyPr>
          <a:lstStyle/>
          <a:p>
            <a:r>
              <a:rPr lang="en-US"/>
              <a:t>Inverse Transform Sampling Method for Continuous Distributions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ED4352-378D-71FC-2EDD-39015BCDB5A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463" y="1795749"/>
            <a:ext cx="10370190" cy="375415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Sample u from uniform 0-1 distribution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Compute </a:t>
            </a:r>
            <a:r>
              <a:rPr lang="en-US" i="1" dirty="0"/>
              <a:t>X = F</a:t>
            </a:r>
            <a:r>
              <a:rPr lang="en-US" i="1" baseline="30000" dirty="0"/>
              <a:t>-1</a:t>
            </a:r>
            <a:r>
              <a:rPr lang="en-US" i="1" dirty="0"/>
              <a:t>(u) </a:t>
            </a:r>
            <a:r>
              <a:rPr lang="en-US" dirty="0"/>
              <a:t>where </a:t>
            </a:r>
            <a:r>
              <a:rPr lang="en-US" i="1" dirty="0"/>
              <a:t>F</a:t>
            </a:r>
            <a:r>
              <a:rPr lang="en-US" i="1" baseline="30000" dirty="0"/>
              <a:t>-1</a:t>
            </a:r>
            <a:r>
              <a:rPr lang="en-US" dirty="0"/>
              <a:t> is the inverse of CDF F</a:t>
            </a:r>
          </a:p>
          <a:p>
            <a:pPr marL="1028700" lvl="1" indent="-342900"/>
            <a:r>
              <a:rPr lang="en-US" dirty="0"/>
              <a:t>N.B., if  CDF(v) = w, then CDF</a:t>
            </a:r>
            <a:r>
              <a:rPr lang="en-US" baseline="30000" dirty="0"/>
              <a:t>-1</a:t>
            </a:r>
            <a:r>
              <a:rPr lang="en-US" dirty="0"/>
              <a:t>(w) = v</a:t>
            </a:r>
          </a:p>
          <a:p>
            <a:pPr marL="1028700" lvl="1" indent="-342900"/>
            <a:r>
              <a:rPr lang="en-US" dirty="0"/>
              <a:t>Requires that CDF be 1-to-1,  which is not assured for discrete distributions, but is assured for continuous pdf</a:t>
            </a:r>
          </a:p>
          <a:p>
            <a:pPr marL="342900" indent="-342900"/>
            <a:r>
              <a:rPr lang="en-US" dirty="0"/>
              <a:t>Example, exponential distribution</a:t>
            </a:r>
          </a:p>
          <a:p>
            <a:pPr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445EC-D160-B2F1-C3E9-2EAAF4FBDCF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26</a:t>
            </a:fld>
            <a:endParaRPr lang="en-US" dirty="0"/>
          </a:p>
        </p:txBody>
      </p:sp>
      <p:grpSp>
        <p:nvGrpSpPr>
          <p:cNvPr id="8" name="Group 7" descr="Probability density function with all area under the curve less than x equals v highlighted and labeled as u.">
            <a:extLst>
              <a:ext uri="{FF2B5EF4-FFF2-40B4-BE49-F238E27FC236}">
                <a16:creationId xmlns:a16="http://schemas.microsoft.com/office/drawing/2014/main" id="{118A67BA-47A2-23C5-16D3-AA2AA9B83CEE}"/>
              </a:ext>
            </a:extLst>
          </p:cNvPr>
          <p:cNvGrpSpPr/>
          <p:nvPr/>
        </p:nvGrpSpPr>
        <p:grpSpPr>
          <a:xfrm>
            <a:off x="7337612" y="3435082"/>
            <a:ext cx="3048000" cy="1695450"/>
            <a:chOff x="4069977" y="3429000"/>
            <a:chExt cx="3048000" cy="169545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1730DE2-CFBA-E574-D10D-27A654D3D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9977" y="3429000"/>
              <a:ext cx="3048000" cy="169545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76662ED-EBC3-5A87-9375-80289500105D}"/>
                </a:ext>
              </a:extLst>
            </p:cNvPr>
            <p:cNvSpPr/>
            <p:nvPr/>
          </p:nvSpPr>
          <p:spPr>
            <a:xfrm>
              <a:off x="4840941" y="4054849"/>
              <a:ext cx="309283" cy="1479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E66B187-4E28-53BB-5246-E5D68F7D3F0A}"/>
              </a:ext>
            </a:extLst>
          </p:cNvPr>
          <p:cNvSpPr txBox="1"/>
          <p:nvPr/>
        </p:nvSpPr>
        <p:spPr>
          <a:xfrm>
            <a:off x="9727963" y="4523343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pdf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B8C68C-3D2B-C19A-C68F-6F59CB009BDE}"/>
              </a:ext>
            </a:extLst>
          </p:cNvPr>
          <p:cNvSpPr txBox="1"/>
          <p:nvPr/>
        </p:nvSpPr>
        <p:spPr>
          <a:xfrm>
            <a:off x="5926471" y="3913475"/>
            <a:ext cx="2491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CDF is area under curve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20A46F-FCDB-DA71-15FF-168FD3DA8FB4}"/>
              </a:ext>
            </a:extLst>
          </p:cNvPr>
          <p:cNvSpPr txBox="1"/>
          <p:nvPr/>
        </p:nvSpPr>
        <p:spPr>
          <a:xfrm>
            <a:off x="9211236" y="5031432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EC59F5-B1D9-00D1-E9BF-7CC0F99969E1}"/>
              </a:ext>
            </a:extLst>
          </p:cNvPr>
          <p:cNvSpPr txBox="1"/>
          <p:nvPr/>
        </p:nvSpPr>
        <p:spPr>
          <a:xfrm>
            <a:off x="8610600" y="4414483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u</a:t>
            </a:r>
          </a:p>
        </p:txBody>
      </p:sp>
      <p:pic>
        <p:nvPicPr>
          <p:cNvPr id="15" name="Picture 14" descr="3 lines Line 1: C D F of x equals u right double arrow u equals 1 minus e raised to the negative lamda x power Line 2: blank right double arrow 1 minus u equals e raised to the negative lamda x power Line 3: blank right double arrow negative the fraction with numerator the log of open paren 1 minus u close paren and denominator lamda equals x">
            <a:extLst>
              <a:ext uri="{FF2B5EF4-FFF2-40B4-BE49-F238E27FC236}">
                <a16:creationId xmlns:a16="http://schemas.microsoft.com/office/drawing/2014/main" id="{2B0D940D-22E0-CEA2-30A9-42B67BBE5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028" y="4085540"/>
            <a:ext cx="4128821" cy="145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5586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6ABD7-2484-0502-C564-602C866BB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42CEF-459F-7ED6-A93A-AA4671ED2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62" y="276575"/>
            <a:ext cx="11539538" cy="665367"/>
          </a:xfrm>
        </p:spPr>
        <p:txBody>
          <a:bodyPr>
            <a:normAutofit fontScale="90000"/>
          </a:bodyPr>
          <a:lstStyle/>
          <a:p>
            <a:r>
              <a:rPr lang="en-US"/>
              <a:t>Python Code Inverse Transform Sampling of Continuous Distributions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DB23F-859C-8E67-E52A-9A48E3E9D73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4886" y="1192312"/>
            <a:ext cx="10808914" cy="4966441"/>
          </a:xfrm>
        </p:spPr>
        <p:txBody>
          <a:bodyPr>
            <a:normAutofit/>
          </a:bodyPr>
          <a:lstStyle/>
          <a:p>
            <a:r>
              <a:rPr lang="en-US" dirty="0"/>
              <a:t>scipy package provides functionality based on this technique</a:t>
            </a:r>
          </a:p>
          <a:p>
            <a:r>
              <a:rPr lang="en-US" dirty="0"/>
              <a:t>(scipy.stats represents over 100 continuous distributions)</a:t>
            </a:r>
          </a:p>
          <a:p>
            <a:r>
              <a:rPr lang="en-US" sz="1800">
                <a:latin typeface="Courier New" panose="02070309020205020404" pitchFamily="49" charset="0"/>
                <a:cs typeface="Courier New" panose="02070309020205020404" pitchFamily="49" charset="0"/>
              </a:rPr>
              <a:t>import numpy as np</a:t>
            </a:r>
          </a:p>
          <a:p>
            <a:r>
              <a:rPr lang="en-US" sz="1800">
                <a:latin typeface="Courier New" panose="02070309020205020404" pitchFamily="49" charset="0"/>
                <a:cs typeface="Courier New" panose="02070309020205020404" pitchFamily="49" charset="0"/>
              </a:rPr>
              <a:t>from scipy import stats </a:t>
            </a:r>
          </a:p>
          <a:p>
            <a:endParaRPr lang="en-US" sz="1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>
                <a:latin typeface="Courier New" panose="02070309020205020404" pitchFamily="49" charset="0"/>
                <a:cs typeface="Courier New" panose="02070309020205020404" pitchFamily="49" charset="0"/>
              </a:rPr>
              <a:t>beta_dist = stats.beta(a=2, b=5) # scipy rep. of beta distribution</a:t>
            </a:r>
          </a:p>
          <a:p>
            <a:r>
              <a:rPr lang="en-US" sz="1800">
                <a:latin typeface="Courier New" panose="02070309020205020404" pitchFamily="49" charset="0"/>
                <a:cs typeface="Courier New" panose="02070309020205020404" pitchFamily="49" charset="0"/>
              </a:rPr>
              <a:t>for i in </a:t>
            </a:r>
            <a:r>
              <a:rPr lang="en-US" sz="1800" b="1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1800">
                <a:latin typeface="Courier New" panose="02070309020205020404" pitchFamily="49" charset="0"/>
                <a:cs typeface="Courier New" panose="02070309020205020404" pitchFamily="49" charset="0"/>
              </a:rPr>
              <a:t>(10):</a:t>
            </a:r>
          </a:p>
          <a:p>
            <a:r>
              <a:rPr lang="en-US" sz="1800">
                <a:latin typeface="Courier New" panose="02070309020205020404" pitchFamily="49" charset="0"/>
                <a:cs typeface="Courier New" panose="02070309020205020404" pitchFamily="49" charset="0"/>
              </a:rPr>
              <a:t>    u = np.random.rand()</a:t>
            </a:r>
          </a:p>
          <a:p>
            <a:r>
              <a:rPr lang="en-US" sz="1800">
                <a:latin typeface="Courier New" panose="02070309020205020404" pitchFamily="49" charset="0"/>
                <a:cs typeface="Courier New" panose="02070309020205020404" pitchFamily="49" charset="0"/>
              </a:rPr>
              <a:t>    v = beta_dist.ppf(u)         # ppf function does the heavy lifting</a:t>
            </a:r>
          </a:p>
          <a:p>
            <a:r>
              <a:rPr lang="en-US" sz="180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800" b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>
                <a:latin typeface="Courier New" panose="02070309020205020404" pitchFamily="49" charset="0"/>
                <a:cs typeface="Courier New" panose="02070309020205020404" pitchFamily="49" charset="0"/>
              </a:rPr>
              <a:t>(f"sample {i}, {v}")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34C5F8-CC8F-27DB-EA52-089A275F684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FBE510-81AA-CDE3-0C87-A20C33C4CCD0}"/>
              </a:ext>
            </a:extLst>
          </p:cNvPr>
          <p:cNvSpPr txBox="1"/>
          <p:nvPr/>
        </p:nvSpPr>
        <p:spPr>
          <a:xfrm>
            <a:off x="8610600" y="4414483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4290970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54976-4D1E-32CA-4C5E-E47D1302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58EF0-EAF7-2CF0-DC08-E5D72DB1E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Intuitive Understanding of Probability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BAF36A-78AE-2F91-011D-80766A575B6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3011" y="950311"/>
            <a:ext cx="10370190" cy="5240282"/>
          </a:xfrm>
        </p:spPr>
        <p:txBody>
          <a:bodyPr>
            <a:normAutofit/>
          </a:bodyPr>
          <a:lstStyle/>
          <a:p>
            <a:r>
              <a:rPr lang="en-US" sz="2400" dirty="0"/>
              <a:t>Examples have shown models that “randomly choose</a:t>
            </a:r>
          </a:p>
          <a:p>
            <a:pPr marL="1028700" lvl="1" indent="-342900"/>
            <a:r>
              <a:rPr lang="en-US" sz="1600" dirty="0"/>
              <a:t>Durations (e.g., between successive arrivals, time a job is given service)</a:t>
            </a:r>
          </a:p>
          <a:p>
            <a:pPr marL="1028700" lvl="1" indent="-342900"/>
            <a:r>
              <a:rPr lang="en-US" sz="1600" dirty="0"/>
              <a:t>Selection of output arcs</a:t>
            </a:r>
          </a:p>
          <a:p>
            <a:r>
              <a:rPr lang="en-US" dirty="0"/>
              <a:t>An intuitive way to think about probability is in terms of “statistical frequency”</a:t>
            </a:r>
          </a:p>
          <a:p>
            <a:r>
              <a:rPr lang="en-US" dirty="0"/>
              <a:t>Imagine </a:t>
            </a:r>
          </a:p>
          <a:p>
            <a:pPr marL="1028700" lvl="1" indent="-342900"/>
            <a:r>
              <a:rPr lang="en-US" dirty="0"/>
              <a:t>a container that is large enough to hold 1000 balls</a:t>
            </a:r>
          </a:p>
          <a:p>
            <a:pPr marL="1028700" lvl="1" indent="-342900"/>
            <a:r>
              <a:rPr lang="en-US" dirty="0"/>
              <a:t>1000 balls, each labeled with a letter from {A,B,C,D,E,F,G,H}</a:t>
            </a:r>
          </a:p>
          <a:p>
            <a:pPr marL="1485900" lvl="2" indent="-342900"/>
            <a:r>
              <a:rPr lang="en-US" dirty="0" err="1"/>
              <a:t>f</a:t>
            </a:r>
            <a:r>
              <a:rPr lang="en-US" baseline="-25000" dirty="0" err="1"/>
              <a:t>A</a:t>
            </a:r>
            <a:r>
              <a:rPr lang="en-US" dirty="0"/>
              <a:t> is fraction of balls labeled A, </a:t>
            </a:r>
            <a:r>
              <a:rPr lang="en-US" dirty="0" err="1"/>
              <a:t>f</a:t>
            </a:r>
            <a:r>
              <a:rPr lang="en-US" baseline="-25000" dirty="0" err="1"/>
              <a:t>B</a:t>
            </a:r>
            <a:r>
              <a:rPr lang="en-US" dirty="0"/>
              <a:t> the fraction that are labeled B, and so on</a:t>
            </a:r>
          </a:p>
          <a:p>
            <a:pPr marL="1485900" lvl="2" indent="-342900"/>
            <a:r>
              <a:rPr lang="en-US" dirty="0" err="1"/>
              <a:t>f</a:t>
            </a:r>
            <a:r>
              <a:rPr lang="en-US" baseline="-25000" dirty="0" err="1"/>
              <a:t>A</a:t>
            </a:r>
            <a:r>
              <a:rPr lang="en-US" baseline="-25000" dirty="0"/>
              <a:t> </a:t>
            </a:r>
            <a:r>
              <a:rPr lang="en-US" dirty="0"/>
              <a:t> + </a:t>
            </a:r>
            <a:r>
              <a:rPr lang="en-US" dirty="0" err="1"/>
              <a:t>f</a:t>
            </a:r>
            <a:r>
              <a:rPr lang="en-US" baseline="-25000" dirty="0" err="1"/>
              <a:t>B</a:t>
            </a:r>
            <a:r>
              <a:rPr lang="en-US" dirty="0"/>
              <a:t> + </a:t>
            </a:r>
            <a:r>
              <a:rPr lang="en-US" dirty="0" err="1"/>
              <a:t>f</a:t>
            </a:r>
            <a:r>
              <a:rPr lang="en-US" baseline="-25000" dirty="0" err="1"/>
              <a:t>C</a:t>
            </a:r>
            <a:r>
              <a:rPr lang="en-US" dirty="0"/>
              <a:t> + </a:t>
            </a:r>
            <a:r>
              <a:rPr lang="en-US" dirty="0" err="1"/>
              <a:t>f</a:t>
            </a:r>
            <a:r>
              <a:rPr lang="en-US" baseline="-25000" dirty="0" err="1"/>
              <a:t>D</a:t>
            </a:r>
            <a:r>
              <a:rPr lang="en-US" dirty="0"/>
              <a:t> + </a:t>
            </a:r>
            <a:r>
              <a:rPr lang="en-US" dirty="0" err="1"/>
              <a:t>f</a:t>
            </a:r>
            <a:r>
              <a:rPr lang="en-US" baseline="-25000" dirty="0" err="1"/>
              <a:t>E</a:t>
            </a:r>
            <a:r>
              <a:rPr lang="en-US" baseline="-25000" dirty="0"/>
              <a:t> </a:t>
            </a:r>
            <a:r>
              <a:rPr lang="en-US" dirty="0"/>
              <a:t> + </a:t>
            </a:r>
            <a:r>
              <a:rPr lang="en-US" dirty="0" err="1"/>
              <a:t>f</a:t>
            </a:r>
            <a:r>
              <a:rPr lang="en-US" baseline="-25000" dirty="0" err="1"/>
              <a:t>F</a:t>
            </a:r>
            <a:r>
              <a:rPr lang="en-US" dirty="0"/>
              <a:t> + </a:t>
            </a:r>
            <a:r>
              <a:rPr lang="en-US" dirty="0" err="1"/>
              <a:t>f</a:t>
            </a:r>
            <a:r>
              <a:rPr lang="en-US" baseline="-25000" dirty="0" err="1"/>
              <a:t>G</a:t>
            </a:r>
            <a:r>
              <a:rPr lang="en-US" dirty="0"/>
              <a:t> + </a:t>
            </a:r>
            <a:r>
              <a:rPr lang="en-US" dirty="0" err="1"/>
              <a:t>f</a:t>
            </a:r>
            <a:r>
              <a:rPr lang="en-US" baseline="-25000" dirty="0" err="1"/>
              <a:t>H</a:t>
            </a:r>
            <a:r>
              <a:rPr lang="en-US" baseline="-25000" dirty="0"/>
              <a:t>  </a:t>
            </a:r>
            <a:r>
              <a:rPr lang="en-US" dirty="0"/>
              <a:t>= 1</a:t>
            </a:r>
          </a:p>
          <a:p>
            <a:pPr marL="1028700" lvl="1" indent="-342900"/>
            <a:r>
              <a:rPr lang="en-US" dirty="0"/>
              <a:t>Repeat the process of (a) mixing balls thoroughly, (b) drawing out a ball, (c ) record its label, and (d) returning the ball, many times</a:t>
            </a:r>
          </a:p>
          <a:p>
            <a:pPr marL="1028700" lvl="1" indent="-342900"/>
            <a:r>
              <a:rPr lang="en-US" dirty="0"/>
              <a:t>After many iterations you expect the fraction of balls drawn labeled as A to be ”close” to </a:t>
            </a:r>
            <a:r>
              <a:rPr lang="en-US" dirty="0" err="1"/>
              <a:t>f</a:t>
            </a:r>
            <a:r>
              <a:rPr lang="en-US" baseline="-25000" dirty="0" err="1"/>
              <a:t>A</a:t>
            </a:r>
            <a:r>
              <a:rPr lang="en-US" dirty="0"/>
              <a:t> , the fraction drawn labeled as B to be “close” to </a:t>
            </a:r>
            <a:r>
              <a:rPr lang="en-US" dirty="0" err="1"/>
              <a:t>f</a:t>
            </a:r>
            <a:r>
              <a:rPr lang="en-US" baseline="-25000" dirty="0" err="1"/>
              <a:t>B</a:t>
            </a:r>
            <a:r>
              <a:rPr lang="en-US" dirty="0"/>
              <a:t> , and so on.</a:t>
            </a:r>
          </a:p>
          <a:p>
            <a:pPr marL="342900" indent="-342900"/>
            <a:r>
              <a:rPr lang="en-US" dirty="0"/>
              <a:t>We might say that “The probability of drawing a ball labeled A” on a single draw is </a:t>
            </a:r>
            <a:r>
              <a:rPr lang="en-US" dirty="0" err="1"/>
              <a:t>p</a:t>
            </a:r>
            <a:r>
              <a:rPr lang="en-US" baseline="-25000" dirty="0" err="1"/>
              <a:t>A</a:t>
            </a:r>
            <a:r>
              <a:rPr lang="en-US" dirty="0"/>
              <a:t> , meaning that if we did the experiment infinitely often, the fraction of times we’d draw A is </a:t>
            </a:r>
            <a:r>
              <a:rPr lang="en-US" dirty="0" err="1"/>
              <a:t>p</a:t>
            </a:r>
            <a:r>
              <a:rPr lang="en-US" baseline="-25000" dirty="0" err="1"/>
              <a:t>A</a:t>
            </a:r>
            <a:r>
              <a:rPr lang="en-US" dirty="0"/>
              <a:t> = </a:t>
            </a:r>
            <a:r>
              <a:rPr lang="en-US" dirty="0" err="1"/>
              <a:t>f</a:t>
            </a:r>
            <a:r>
              <a:rPr lang="en-US" baseline="-25000" dirty="0" err="1"/>
              <a:t>A</a:t>
            </a:r>
            <a:r>
              <a:rPr lang="en-US" baseline="-25000" dirty="0"/>
              <a:t> 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0FCAD3-28C8-F5F9-F41D-43964767BDD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45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C0119-DBD9-2624-EFA1-ABB407B02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Kolmogorov’s Axiomatic Definition of Probability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0B0FE9-F6FA-7767-9839-32822BB71D9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87000" y="2172376"/>
            <a:ext cx="10370190" cy="367675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Define a </a:t>
            </a:r>
            <a:r>
              <a:rPr lang="en-US" i="1" dirty="0"/>
              <a:t>sample space </a:t>
            </a:r>
            <a:r>
              <a:rPr lang="en-US" i="1" dirty="0">
                <a:latin typeface="Symbol" pitchFamily="2" charset="2"/>
              </a:rPr>
              <a:t>     </a:t>
            </a:r>
            <a:r>
              <a:rPr lang="en-US" dirty="0"/>
              <a:t>of elementary outcomes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An event is a subset of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Function </a:t>
            </a:r>
            <a:r>
              <a:rPr lang="en-US" i="1" dirty="0"/>
              <a:t>P( E ) </a:t>
            </a:r>
            <a:r>
              <a:rPr lang="en-US" dirty="0"/>
              <a:t>mapping events to [0,1]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1" dirty="0"/>
              <a:t>P( E ) =&gt; 0 </a:t>
            </a:r>
            <a:r>
              <a:rPr lang="en-US" dirty="0"/>
              <a:t>for all </a:t>
            </a:r>
            <a:r>
              <a:rPr lang="en-US" i="1" dirty="0"/>
              <a:t>E in 2      (set of all subsets of      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1" dirty="0"/>
              <a:t>P</a:t>
            </a:r>
            <a:r>
              <a:rPr lang="en-US" dirty="0"/>
              <a:t>(    ) = 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For disjoint events </a:t>
            </a:r>
            <a:r>
              <a:rPr lang="en-US" i="1" dirty="0"/>
              <a:t>E</a:t>
            </a:r>
            <a:r>
              <a:rPr lang="en-US" i="1" baseline="-25000" dirty="0"/>
              <a:t>1</a:t>
            </a:r>
            <a:r>
              <a:rPr lang="en-US" i="1" dirty="0"/>
              <a:t> , E</a:t>
            </a:r>
            <a:r>
              <a:rPr lang="en-US" i="1" baseline="-25000" dirty="0"/>
              <a:t>2 </a:t>
            </a:r>
            <a:r>
              <a:rPr lang="en-US" dirty="0"/>
              <a:t>, … </a:t>
            </a:r>
            <a:r>
              <a:rPr lang="en-US" baseline="-250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aseline="-25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D25178-5C4E-C0DE-F483-83AA7924BD0D}"/>
              </a:ext>
            </a:extLst>
          </p:cNvPr>
          <p:cNvSpPr txBox="1"/>
          <p:nvPr/>
        </p:nvSpPr>
        <p:spPr>
          <a:xfrm>
            <a:off x="3243943" y="2558068"/>
            <a:ext cx="335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Ω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8C0D2F-0C1E-751D-7657-F9310590155C}"/>
              </a:ext>
            </a:extLst>
          </p:cNvPr>
          <p:cNvSpPr txBox="1"/>
          <p:nvPr/>
        </p:nvSpPr>
        <p:spPr>
          <a:xfrm>
            <a:off x="3243943" y="2170644"/>
            <a:ext cx="335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Ω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B1B3FB-C729-C343-437C-CDBD48C91645}"/>
              </a:ext>
            </a:extLst>
          </p:cNvPr>
          <p:cNvSpPr txBox="1"/>
          <p:nvPr/>
        </p:nvSpPr>
        <p:spPr>
          <a:xfrm>
            <a:off x="1077687" y="3779231"/>
            <a:ext cx="335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Ω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31A5A4-7C5B-A2DA-3DE4-C3BB3B860F05}"/>
              </a:ext>
            </a:extLst>
          </p:cNvPr>
          <p:cNvSpPr txBox="1"/>
          <p:nvPr/>
        </p:nvSpPr>
        <p:spPr>
          <a:xfrm>
            <a:off x="3076303" y="3260133"/>
            <a:ext cx="335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Ω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FCEB8D-6BBF-19F8-A90B-742FC8900363}"/>
              </a:ext>
            </a:extLst>
          </p:cNvPr>
          <p:cNvSpPr txBox="1"/>
          <p:nvPr/>
        </p:nvSpPr>
        <p:spPr>
          <a:xfrm>
            <a:off x="5456836" y="3355748"/>
            <a:ext cx="335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Ω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 descr="&lt;math xmlns=&quot;http://www.w3.org/1998/Math/MathML&quot; display=&quot;block&quot;&gt;&#10;  &lt;mi&gt;P&lt;/mi&gt;&#10;  &lt;mrow data-mjx-texclass=&quot;INNER&quot;&gt;&#10;    &lt;mo data-mjx-texclass=&quot;OPEN&quot;&gt;(&lt;/mo&gt;&#10;    &lt;munderover&gt;&#10;      &lt;mo data-mjx-texclass=&quot;OP&quot;&gt;&amp;#x22C3;&lt;/mo&gt;&#10;      &lt;mrow data-mjx-texclass=&quot;ORD&quot;&gt;&#10;        &lt;mi&gt;i&lt;/mi&gt;&#10;        &lt;mo&gt;=&lt;/mo&gt;&#10;        &lt;mn&gt;1&lt;/mn&gt;&#10;      &lt;/mrow&gt;&#10;      &lt;mrow data-mjx-texclass=&quot;ORD&quot;&gt;&#10;        &lt;mi mathvariant=&quot;normal&quot;&gt;&amp;#x221E;&lt;/mi&gt;&#10;      &lt;/mrow&gt;&#10;    &lt;/munderover&gt;&#10;    &lt;msub&gt;&#10;      &lt;mi&gt;E&lt;/mi&gt;&#10;      &lt;mrow data-mjx-texclass=&quot;ORD&quot;&gt;&#10;        &lt;mi&gt;i&lt;/mi&gt;&#10;      &lt;/mrow&gt;&#10;    &lt;/msub&gt;&#10;    &lt;mo data-mjx-texclass=&quot;CLOSE&quot;&gt;)&lt;/mo&gt;&#10;  &lt;/mrow&gt;&#10;  &lt;mo&gt;=&lt;/mo&gt;&#10;  &lt;munderover&gt;&#10;    &lt;mo data-mjx-texclass=&quot;OP&quot;&gt;&amp;#x2211;&lt;/mo&gt;&#10;    &lt;mrow data-mjx-texclass=&quot;ORD&quot;&gt;&#10;      &lt;mi&gt;i&lt;/mi&gt;&#10;      &lt;mo&gt;=&lt;/mo&gt;&#10;      &lt;mn&gt;1&lt;/mn&gt;&#10;    &lt;/mrow&gt;&#10;    &lt;mrow data-mjx-texclass=&quot;ORD&quot;&gt;&#10;      &lt;mi mathvariant=&quot;normal&quot;&gt;&amp;#x221E;&lt;/mi&gt;&#10;    &lt;/mrow&gt;&#10;  &lt;/munderover&gt;&#10;  &lt;mi&gt;P&lt;/mi&gt;&#10;  &lt;mrow data-mjx-texclass=&quot;INNER&quot;&gt;&#10;    &lt;mo data-mjx-texclass=&quot;OPEN&quot;&gt;(&lt;/mo&gt;&#10;    &lt;msub&gt;&#10;      &lt;mi&gt;E&lt;/mi&gt;&#10;      &lt;mrow data-mjx-texclass=&quot;ORD&quot;&gt;&#10;        &lt;mi&gt;i&lt;/mi&gt;&#10;      &lt;/mrow&gt;&#10;    &lt;/msub&gt;&#10;    &lt;mo data-mjx-texclass=&quot;CLOSE&quot;&gt;)&lt;/mo&gt;&#10;  &lt;/mrow&gt;&#10;  &lt;mo&gt;.&lt;/mo&gt;&#10;&lt;/math&gt;">
                <a:extLst>
                  <a:ext uri="{FF2B5EF4-FFF2-40B4-BE49-F238E27FC236}">
                    <a16:creationId xmlns:a16="http://schemas.microsoft.com/office/drawing/2014/main" id="{C27E7A95-82B2-3888-5BF3-76494D6EE117}"/>
                  </a:ext>
                </a:extLst>
              </p:cNvPr>
              <p:cNvSpPr txBox="1"/>
              <p:nvPr/>
            </p:nvSpPr>
            <p:spPr>
              <a:xfrm>
                <a:off x="4101413" y="3969903"/>
                <a:ext cx="2359812" cy="7597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 descr="&lt;math xmlns=&quot;http://www.w3.org/1998/Math/MathML&quot; display=&quot;block&quot;&gt;&#10;  &lt;mi&gt;P&lt;/mi&gt;&#10;  &lt;mrow data-mjx-texclass=&quot;INNER&quot;&gt;&#10;    &lt;mo data-mjx-texclass=&quot;OPEN&quot;&gt;(&lt;/mo&gt;&#10;    &lt;munderover&gt;&#10;      &lt;mo data-mjx-texclass=&quot;OP&quot;&gt;&amp;#x22C3;&lt;/mo&gt;&#10;      &lt;mrow data-mjx-texclass=&quot;ORD&quot;&gt;&#10;        &lt;mi&gt;i&lt;/mi&gt;&#10;        &lt;mo&gt;=&lt;/mo&gt;&#10;        &lt;mn&gt;1&lt;/mn&gt;&#10;      &lt;/mrow&gt;&#10;      &lt;mrow data-mjx-texclass=&quot;ORD&quot;&gt;&#10;        &lt;mi mathvariant=&quot;normal&quot;&gt;&amp;#x221E;&lt;/mi&gt;&#10;      &lt;/mrow&gt;&#10;    &lt;/munderover&gt;&#10;    &lt;msub&gt;&#10;      &lt;mi&gt;E&lt;/mi&gt;&#10;      &lt;mrow data-mjx-texclass=&quot;ORD&quot;&gt;&#10;        &lt;mi&gt;i&lt;/mi&gt;&#10;      &lt;/mrow&gt;&#10;    &lt;/msub&gt;&#10;    &lt;mo data-mjx-texclass=&quot;CLOSE&quot;&gt;)&lt;/mo&gt;&#10;  &lt;/mrow&gt;&#10;  &lt;mo&gt;=&lt;/mo&gt;&#10;  &lt;munderover&gt;&#10;    &lt;mo data-mjx-texclass=&quot;OP&quot;&gt;&amp;#x2211;&lt;/mo&gt;&#10;    &lt;mrow data-mjx-texclass=&quot;ORD&quot;&gt;&#10;      &lt;mi&gt;i&lt;/mi&gt;&#10;      &lt;mo&gt;=&lt;/mo&gt;&#10;      &lt;mn&gt;1&lt;/mn&gt;&#10;    &lt;/mrow&gt;&#10;    &lt;mrow data-mjx-texclass=&quot;ORD&quot;&gt;&#10;      &lt;mi mathvariant=&quot;normal&quot;&gt;&amp;#x221E;&lt;/mi&gt;&#10;    &lt;/mrow&gt;&#10;  &lt;/munderover&gt;&#10;  &lt;mi&gt;P&lt;/mi&gt;&#10;  &lt;mrow data-mjx-texclass=&quot;INNER&quot;&gt;&#10;    &lt;mo data-mjx-texclass=&quot;OPEN&quot;&gt;(&lt;/mo&gt;&#10;    &lt;msub&gt;&#10;      &lt;mi&gt;E&lt;/mi&gt;&#10;      &lt;mrow data-mjx-texclass=&quot;ORD&quot;&gt;&#10;        &lt;mi&gt;i&lt;/mi&gt;&#10;      &lt;/mrow&gt;&#10;    &lt;/msub&gt;&#10;    &lt;mo data-mjx-texclass=&quot;CLOSE&quot;&gt;)&lt;/mo&gt;&#10;  &lt;/mrow&gt;&#10;  &lt;mo&gt;.&lt;/mo&gt;&#10;&lt;/math&gt;">
                <a:extLst>
                  <a:ext uri="{FF2B5EF4-FFF2-40B4-BE49-F238E27FC236}">
                    <a16:creationId xmlns:a16="http://schemas.microsoft.com/office/drawing/2014/main" id="{C27E7A95-82B2-3888-5BF3-76494D6EE1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1413" y="3969903"/>
                <a:ext cx="2359812" cy="759760"/>
              </a:xfrm>
              <a:prstGeom prst="rect">
                <a:avLst/>
              </a:prstGeom>
              <a:blipFill>
                <a:blip r:embed="rId3"/>
                <a:stretch>
                  <a:fillRect l="-23118" t="-121311" b="-1819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D92D3-25C2-DC6C-6E20-4399EF1C54E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AB0150-D34B-C3D8-8E43-192702F92AFA}"/>
              </a:ext>
            </a:extLst>
          </p:cNvPr>
          <p:cNvSpPr txBox="1"/>
          <p:nvPr/>
        </p:nvSpPr>
        <p:spPr>
          <a:xfrm>
            <a:off x="652463" y="1244009"/>
            <a:ext cx="1098538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2000" dirty="0"/>
              <a:t>Axiomatic treatment (1933) avoids resilience on interpretation of probability semantics (like frequency) </a:t>
            </a:r>
          </a:p>
        </p:txBody>
      </p:sp>
    </p:spTree>
    <p:extLst>
      <p:ext uri="{BB962C8B-B14F-4D97-AF65-F5344CB8AC3E}">
        <p14:creationId xmlns:p14="http://schemas.microsoft.com/office/powerpoint/2010/main" val="1474187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F0BBC-2FA5-1487-CC41-532E4285B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42D94-4D17-2D03-7544-5C53399A0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Theorems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3A5F50F1-4B90-B3E5-1ECF-AB7163DB59D7}"/>
                  </a:ext>
                </a:extLst>
              </p:cNvPr>
              <p:cNvSpPr>
                <a:spLocks noGrp="1"/>
              </p:cNvSpPr>
              <p:nvPr>
                <p:ph type="body" sz="quarter" idx="20"/>
              </p:nvPr>
            </p:nvSpPr>
            <p:spPr>
              <a:xfrm>
                <a:off x="487000" y="1130381"/>
                <a:ext cx="10370190" cy="5031879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b="1" i="0" dirty="0">
                        <a:latin typeface="Cambria Math" panose="02040503050406030204" pitchFamily="18" charset="0"/>
                      </a:rPr>
                      <m:t>For every </m:t>
                    </m:r>
                    <m:r>
                      <a:rPr lang="en-US" b="1" i="1" dirty="0">
                        <a:latin typeface="Cambria Math" panose="02040503050406030204" pitchFamily="18" charset="0"/>
                      </a:rPr>
                      <m:t>𝑬</m:t>
                    </m:r>
                    <m:r>
                      <a:rPr lang="en-US" b="1" i="0" dirty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1" i="0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𝛀</m:t>
                        </m:r>
                      </m:sup>
                    </m:sSup>
                    <m:r>
                      <m:rPr>
                        <m:nor/>
                      </m:rPr>
                      <a:rPr lang="en-US" b="1" i="0" dirty="0">
                        <a:latin typeface="Cambria Math" panose="02040503050406030204" pitchFamily="18" charset="0"/>
                      </a:rPr>
                      <m:t> there exists </m:t>
                    </m:r>
                    <m:acc>
                      <m:accPr>
                        <m:chr m:val="̅"/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acc>
                    <m:r>
                      <a:rPr lang="en-US" b="1" i="0" dirty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1" i="0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𝛀</m:t>
                        </m:r>
                      </m:sup>
                    </m:sSup>
                    <m:r>
                      <m:rPr>
                        <m:nor/>
                      </m:rPr>
                      <a:rPr lang="en-US" b="1" i="0" dirty="0">
                        <a:latin typeface="Cambria Math" panose="02040503050406030204" pitchFamily="18" charset="0"/>
                      </a:rPr>
                      <m:t> with </m:t>
                    </m:r>
                    <m:r>
                      <a:rPr lang="en-US" b="1" i="1" dirty="0">
                        <a:latin typeface="Cambria Math" panose="02040503050406030204" pitchFamily="18" charset="0"/>
                      </a:rPr>
                      <m:t>𝑷</m:t>
                    </m:r>
                    <m:d>
                      <m:d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b="1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dirty="0"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</m:e>
                    </m:d>
                    <m:r>
                      <a:rPr lang="en-US" b="1" i="0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0" dirty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0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dirty="0">
                        <a:latin typeface="Cambria Math" panose="02040503050406030204" pitchFamily="18" charset="0"/>
                      </a:rPr>
                      <m:t>𝑷</m:t>
                    </m:r>
                    <m:d>
                      <m:d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d>
                  </m:oMath>
                </a14:m>
                <a:endParaRPr lang="en-US" b="1" dirty="0"/>
              </a:p>
              <a:p>
                <a:r>
                  <a:rPr lang="en-US" dirty="0"/>
                  <a:t> </a:t>
                </a:r>
                <a:r>
                  <a:rPr lang="en-US" b="1" dirty="0"/>
                  <a:t>Proof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Choose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any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Ω</m:t>
                        </m:r>
                      </m:sup>
                    </m:sSup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and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let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̅"/>
                        <m:ctrlPr>
                          <a:rPr lang="en-US" i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i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𝐸</m:t>
                    </m:r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/>
              </a:p>
              <a:p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∩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  <m:r>
                      <a:rPr lang="en-US" i="0">
                        <a:latin typeface="Cambria Math" panose="02040503050406030204" pitchFamily="18" charset="0"/>
                      </a:rPr>
                      <m:t>=∅</m:t>
                    </m:r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 and so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∪</m:t>
                        </m:r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</m:d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i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</m:d>
                    <m:r>
                      <a:rPr lang="en-US" i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The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result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follows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from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the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observation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that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∪</m:t>
                        </m:r>
                        <m:acc>
                          <m:accPr>
                            <m:chr m:val="̅"/>
                            <m:ctrlPr>
                              <a:rPr lang="en-US" i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</m:d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</m:d>
                    <m:r>
                      <a:rPr lang="en-US" i="0">
                        <a:latin typeface="Cambria Math" panose="02040503050406030204" pitchFamily="18" charset="0"/>
                      </a:rPr>
                      <m:t>=1.□</m:t>
                    </m:r>
                  </m:oMath>
                </a14:m>
                <a:endParaRPr lang="en-US"/>
              </a:p>
              <a:p>
                <a:endParaRPr lang="en-US"/>
              </a:p>
              <a:p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b="1" i="0">
                        <a:latin typeface="Cambria Math" panose="02040503050406030204" pitchFamily="18" charset="0"/>
                      </a:rPr>
                      <m:t>For every 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b="1" i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𝑩</m:t>
                    </m:r>
                    <m:r>
                      <a:rPr lang="en-US" b="1" i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1" i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0">
                            <a:latin typeface="Cambria Math" panose="02040503050406030204" pitchFamily="18" charset="0"/>
                          </a:rPr>
                          <m:t>𝛀</m:t>
                        </m:r>
                      </m:sup>
                    </m:sSup>
                    <m:r>
                      <a:rPr lang="en-US" b="1" i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𝑷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en-US" b="1" i="0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d>
                    <m:r>
                      <a:rPr lang="en-US" b="1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𝑷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en-US" b="1" i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𝑷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d>
                    <m:r>
                      <a:rPr lang="en-US" b="1" i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𝑷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en-US" b="1" i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d>
                    <m:r>
                      <a:rPr lang="en-US" b="1" i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b="1" dirty="0"/>
              </a:p>
              <a:p>
                <a:r>
                  <a:rPr lang="en-US" b="1" dirty="0"/>
                  <a:t> Proof: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Note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that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0"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ctrlPr>
                          <a:rPr lang="en-US" i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and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that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0"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ctrlPr>
                          <a:rPr lang="en-US" i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/>
              </a:p>
              <a:p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Further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note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that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∪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0"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ctrlPr>
                          <a:rPr lang="en-US" i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0">
                        <a:latin typeface="Cambria Math" panose="02040503050406030204" pitchFamily="18" charset="0"/>
                      </a:rPr>
                      <m:t>∪</m:t>
                    </m:r>
                    <m:d>
                      <m:dPr>
                        <m:ctrlPr>
                          <a:rPr lang="en-US" i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/>
                  <a:t>.</a:t>
                </a:r>
              </a:p>
              <a:p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Thus</m:t>
                    </m:r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because these sets are disjoint.</m:t>
                    </m:r>
                  </m:oMath>
                </a14:m>
                <a:endParaRPr lang="en-US"/>
              </a:p>
              <a:p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Adding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m:rPr>
                        <m:nor/>
                      </m:rPr>
                      <a:rPr lang="en-US" i="0">
                        <a:latin typeface="Cambria Math" panose="02040503050406030204" pitchFamily="18" charset="0"/>
                      </a:rPr>
                      <m:t> to both sides and gathering terms on the right yields</m:t>
                    </m:r>
                  </m:oMath>
                </a14:m>
                <a:endParaRPr lang="en-US" i="1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eqArr>
                        <m:eqArr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∪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∩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  <m:r>
                            <m:rPr>
                              <m:aln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&amp;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d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∩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d>
                            </m:e>
                          </m:d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∩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d>
                            </m:e>
                          </m:d>
                        </m:e>
                        <m:e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aln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&amp;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eqArr>
                    </m:oMath>
                  </m:oMathPara>
                </a14:m>
                <a:endParaRPr lang="en-US"/>
              </a:p>
              <a:p>
                <a:r>
                  <a:rPr lang="en-US"/>
                  <a:t>  which proves the result.  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□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3A5F50F1-4B90-B3E5-1ECF-AB7163DB59D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0"/>
              </p:nvPr>
            </p:nvSpPr>
            <p:spPr>
              <a:xfrm>
                <a:off x="487000" y="1130381"/>
                <a:ext cx="10370190" cy="5031879"/>
              </a:xfrm>
              <a:blipFill>
                <a:blip r:embed="rId3"/>
                <a:stretch>
                  <a:fillRect l="-122" b="-1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DC23C0-2764-53B4-33D8-DB44F1FCA17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300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C223F-BD35-3349-CC52-027FE42E2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35130-B454-D79B-765D-704837297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Probability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FFB7DB0F-6A1E-547A-F20D-88CD6F4BEBD7}"/>
                  </a:ext>
                </a:extLst>
              </p:cNvPr>
              <p:cNvSpPr>
                <a:spLocks noGrp="1"/>
              </p:cNvSpPr>
              <p:nvPr>
                <p:ph type="body" sz="quarter" idx="20"/>
              </p:nvPr>
            </p:nvSpPr>
            <p:spPr>
              <a:xfrm>
                <a:off x="487000" y="1130382"/>
                <a:ext cx="11705000" cy="493720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Conditional Probability: “</a:t>
                </a:r>
                <a:r>
                  <a:rPr lang="en-US" i="1" dirty="0"/>
                  <a:t>A</a:t>
                </a:r>
                <a:r>
                  <a:rPr lang="en-US" dirty="0"/>
                  <a:t> given </a:t>
                </a:r>
                <a:r>
                  <a:rPr lang="en-US" i="1" dirty="0"/>
                  <a:t>B</a:t>
                </a:r>
                <a:r>
                  <a:rPr lang="en-US" dirty="0"/>
                  <a:t>” denoted as </a:t>
                </a:r>
                <a:r>
                  <a:rPr lang="en-US" i="1" dirty="0"/>
                  <a:t>A|B</a:t>
                </a:r>
              </a:p>
              <a:p>
                <a:r>
                  <a:rPr lang="en-US" i="1" dirty="0"/>
                  <a:t>P(A|B)</a:t>
                </a:r>
                <a:r>
                  <a:rPr lang="en-US" dirty="0"/>
                  <a:t> is probability that an event A occurs given the knowledge that event B occurred.</a:t>
                </a:r>
              </a:p>
              <a:p>
                <a:r>
                  <a:rPr lang="en-US" i="1" dirty="0"/>
                  <a:t>P(A|B)</a:t>
                </a:r>
                <a:r>
                  <a:rPr lang="en-US" dirty="0"/>
                  <a:t> is a </a:t>
                </a:r>
                <a:r>
                  <a:rPr lang="en-US" i="1" dirty="0"/>
                  <a:t>definition</a:t>
                </a:r>
                <a:r>
                  <a:rPr lang="en-US" dirty="0"/>
                  <a:t> that rescales P(A) under the constraint that B occurred.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Definition comes from basic notion that conditional probability should satisfy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This notion predates </a:t>
                </a:r>
                <a:r>
                  <a:rPr lang="en-US" dirty="0" err="1"/>
                  <a:t>Kolmorgorov’s</a:t>
                </a:r>
                <a:r>
                  <a:rPr lang="en-US" dirty="0"/>
                  <a:t> formal definition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0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If B occurring has no influence on A occurring, then </a:t>
                </a:r>
                <a:r>
                  <a:rPr lang="en-US" i="1" dirty="0"/>
                  <a:t>P(A|B) = P(A), </a:t>
                </a:r>
                <a:r>
                  <a:rPr lang="en-US" dirty="0"/>
                  <a:t>and so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dirty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US" dirty="0"/>
                  <a:t>,</a:t>
                </a:r>
              </a:p>
              <a:p>
                <a:r>
                  <a:rPr lang="en-US" dirty="0"/>
                  <a:t>We say then that events A and B are </a:t>
                </a:r>
                <a:r>
                  <a:rPr lang="en-US" i="1" dirty="0"/>
                  <a:t>independent</a:t>
                </a:r>
              </a:p>
              <a:p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FFB7DB0F-6A1E-547A-F20D-88CD6F4BEBD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0"/>
              </p:nvPr>
            </p:nvSpPr>
            <p:spPr>
              <a:xfrm>
                <a:off x="487000" y="1130382"/>
                <a:ext cx="11705000" cy="4937204"/>
              </a:xfrm>
              <a:blipFill>
                <a:blip r:embed="rId3"/>
                <a:stretch>
                  <a:fillRect l="-542" t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4B3B2C-5D5D-30A4-04EC-342DEC5736A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A099C5D-0487-4D32-72CA-773AE1882289}"/>
              </a:ext>
            </a:extLst>
          </p:cNvPr>
          <p:cNvGrpSpPr/>
          <p:nvPr/>
        </p:nvGrpSpPr>
        <p:grpSpPr>
          <a:xfrm>
            <a:off x="3556663" y="2409707"/>
            <a:ext cx="3415860" cy="1615382"/>
            <a:chOff x="3094074" y="3009014"/>
            <a:chExt cx="4316819" cy="204145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A20FB0E-C14F-42C8-13AA-C9C512EFB210}"/>
                </a:ext>
              </a:extLst>
            </p:cNvPr>
            <p:cNvSpPr/>
            <p:nvPr/>
          </p:nvSpPr>
          <p:spPr>
            <a:xfrm>
              <a:off x="4598581" y="3285460"/>
              <a:ext cx="1935126" cy="1318437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49881696-6CEB-7238-135C-5ACD5CDFB633}"/>
                </a:ext>
              </a:extLst>
            </p:cNvPr>
            <p:cNvSpPr/>
            <p:nvPr/>
          </p:nvSpPr>
          <p:spPr>
            <a:xfrm>
              <a:off x="4578781" y="3518034"/>
              <a:ext cx="1054853" cy="1100461"/>
            </a:xfrm>
            <a:custGeom>
              <a:avLst/>
              <a:gdLst>
                <a:gd name="csX0" fmla="*/ 241192 w 1054853"/>
                <a:gd name="csY0" fmla="*/ 23329 h 1100461"/>
                <a:gd name="csX1" fmla="*/ 179199 w 1054853"/>
                <a:gd name="csY1" fmla="*/ 62074 h 1100461"/>
                <a:gd name="csX2" fmla="*/ 163700 w 1054853"/>
                <a:gd name="csY2" fmla="*/ 77573 h 1100461"/>
                <a:gd name="csX3" fmla="*/ 124955 w 1054853"/>
                <a:gd name="csY3" fmla="*/ 139566 h 1100461"/>
                <a:gd name="csX4" fmla="*/ 109456 w 1054853"/>
                <a:gd name="csY4" fmla="*/ 155064 h 1100461"/>
                <a:gd name="csX5" fmla="*/ 101707 w 1054853"/>
                <a:gd name="csY5" fmla="*/ 178312 h 1100461"/>
                <a:gd name="csX6" fmla="*/ 78460 w 1054853"/>
                <a:gd name="csY6" fmla="*/ 201559 h 1100461"/>
                <a:gd name="csX7" fmla="*/ 62961 w 1054853"/>
                <a:gd name="csY7" fmla="*/ 224807 h 1100461"/>
                <a:gd name="csX8" fmla="*/ 47463 w 1054853"/>
                <a:gd name="csY8" fmla="*/ 279051 h 1100461"/>
                <a:gd name="csX9" fmla="*/ 39714 w 1054853"/>
                <a:gd name="csY9" fmla="*/ 302298 h 1100461"/>
                <a:gd name="csX10" fmla="*/ 16466 w 1054853"/>
                <a:gd name="csY10" fmla="*/ 317797 h 1100461"/>
                <a:gd name="csX11" fmla="*/ 968 w 1054853"/>
                <a:gd name="csY11" fmla="*/ 341044 h 1100461"/>
                <a:gd name="csX12" fmla="*/ 16466 w 1054853"/>
                <a:gd name="csY12" fmla="*/ 449532 h 1100461"/>
                <a:gd name="csX13" fmla="*/ 31965 w 1054853"/>
                <a:gd name="csY13" fmla="*/ 581268 h 1100461"/>
                <a:gd name="csX14" fmla="*/ 39714 w 1054853"/>
                <a:gd name="csY14" fmla="*/ 627763 h 1100461"/>
                <a:gd name="csX15" fmla="*/ 62961 w 1054853"/>
                <a:gd name="csY15" fmla="*/ 682007 h 1100461"/>
                <a:gd name="csX16" fmla="*/ 78460 w 1054853"/>
                <a:gd name="csY16" fmla="*/ 697505 h 1100461"/>
                <a:gd name="csX17" fmla="*/ 124955 w 1054853"/>
                <a:gd name="csY17" fmla="*/ 751749 h 1100461"/>
                <a:gd name="csX18" fmla="*/ 148202 w 1054853"/>
                <a:gd name="csY18" fmla="*/ 759498 h 1100461"/>
                <a:gd name="csX19" fmla="*/ 179199 w 1054853"/>
                <a:gd name="csY19" fmla="*/ 790495 h 1100461"/>
                <a:gd name="csX20" fmla="*/ 194697 w 1054853"/>
                <a:gd name="csY20" fmla="*/ 813742 h 1100461"/>
                <a:gd name="csX21" fmla="*/ 225694 w 1054853"/>
                <a:gd name="csY21" fmla="*/ 844739 h 1100461"/>
                <a:gd name="csX22" fmla="*/ 256690 w 1054853"/>
                <a:gd name="csY22" fmla="*/ 891234 h 1100461"/>
                <a:gd name="csX23" fmla="*/ 272188 w 1054853"/>
                <a:gd name="csY23" fmla="*/ 914481 h 1100461"/>
                <a:gd name="csX24" fmla="*/ 295436 w 1054853"/>
                <a:gd name="csY24" fmla="*/ 922230 h 1100461"/>
                <a:gd name="csX25" fmla="*/ 318683 w 1054853"/>
                <a:gd name="csY25" fmla="*/ 937729 h 1100461"/>
                <a:gd name="csX26" fmla="*/ 388426 w 1054853"/>
                <a:gd name="csY26" fmla="*/ 960976 h 1100461"/>
                <a:gd name="csX27" fmla="*/ 411673 w 1054853"/>
                <a:gd name="csY27" fmla="*/ 968725 h 1100461"/>
                <a:gd name="csX28" fmla="*/ 434921 w 1054853"/>
                <a:gd name="csY28" fmla="*/ 976474 h 1100461"/>
                <a:gd name="csX29" fmla="*/ 458168 w 1054853"/>
                <a:gd name="csY29" fmla="*/ 991973 h 1100461"/>
                <a:gd name="csX30" fmla="*/ 504663 w 1054853"/>
                <a:gd name="csY30" fmla="*/ 999722 h 1100461"/>
                <a:gd name="csX31" fmla="*/ 551158 w 1054853"/>
                <a:gd name="csY31" fmla="*/ 1015220 h 1100461"/>
                <a:gd name="csX32" fmla="*/ 574405 w 1054853"/>
                <a:gd name="csY32" fmla="*/ 1022969 h 1100461"/>
                <a:gd name="csX33" fmla="*/ 605402 w 1054853"/>
                <a:gd name="csY33" fmla="*/ 1038468 h 1100461"/>
                <a:gd name="csX34" fmla="*/ 628650 w 1054853"/>
                <a:gd name="csY34" fmla="*/ 1046217 h 1100461"/>
                <a:gd name="csX35" fmla="*/ 667395 w 1054853"/>
                <a:gd name="csY35" fmla="*/ 1069464 h 1100461"/>
                <a:gd name="csX36" fmla="*/ 713890 w 1054853"/>
                <a:gd name="csY36" fmla="*/ 1084963 h 1100461"/>
                <a:gd name="csX37" fmla="*/ 768134 w 1054853"/>
                <a:gd name="csY37" fmla="*/ 1100461 h 1100461"/>
                <a:gd name="csX38" fmla="*/ 853375 w 1054853"/>
                <a:gd name="csY38" fmla="*/ 1084963 h 1100461"/>
                <a:gd name="csX39" fmla="*/ 861124 w 1054853"/>
                <a:gd name="csY39" fmla="*/ 1061715 h 1100461"/>
                <a:gd name="csX40" fmla="*/ 915368 w 1054853"/>
                <a:gd name="csY40" fmla="*/ 1030719 h 1100461"/>
                <a:gd name="csX41" fmla="*/ 946365 w 1054853"/>
                <a:gd name="csY41" fmla="*/ 984224 h 1100461"/>
                <a:gd name="csX42" fmla="*/ 961863 w 1054853"/>
                <a:gd name="csY42" fmla="*/ 937729 h 1100461"/>
                <a:gd name="csX43" fmla="*/ 977361 w 1054853"/>
                <a:gd name="csY43" fmla="*/ 867986 h 1100461"/>
                <a:gd name="csX44" fmla="*/ 992860 w 1054853"/>
                <a:gd name="csY44" fmla="*/ 852488 h 1100461"/>
                <a:gd name="csX45" fmla="*/ 1023856 w 1054853"/>
                <a:gd name="csY45" fmla="*/ 813742 h 1100461"/>
                <a:gd name="csX46" fmla="*/ 1039355 w 1054853"/>
                <a:gd name="csY46" fmla="*/ 713003 h 1100461"/>
                <a:gd name="csX47" fmla="*/ 1054853 w 1054853"/>
                <a:gd name="csY47" fmla="*/ 666508 h 1100461"/>
                <a:gd name="csX48" fmla="*/ 1047104 w 1054853"/>
                <a:gd name="csY48" fmla="*/ 511525 h 1100461"/>
                <a:gd name="csX49" fmla="*/ 1031605 w 1054853"/>
                <a:gd name="csY49" fmla="*/ 496027 h 1100461"/>
                <a:gd name="csX50" fmla="*/ 1016107 w 1054853"/>
                <a:gd name="csY50" fmla="*/ 449532 h 1100461"/>
                <a:gd name="csX51" fmla="*/ 1000609 w 1054853"/>
                <a:gd name="csY51" fmla="*/ 395288 h 1100461"/>
                <a:gd name="csX52" fmla="*/ 985111 w 1054853"/>
                <a:gd name="csY52" fmla="*/ 348793 h 1100461"/>
                <a:gd name="csX53" fmla="*/ 961863 w 1054853"/>
                <a:gd name="csY53" fmla="*/ 341044 h 1100461"/>
                <a:gd name="csX54" fmla="*/ 892121 w 1054853"/>
                <a:gd name="csY54" fmla="*/ 286800 h 1100461"/>
                <a:gd name="csX55" fmla="*/ 845626 w 1054853"/>
                <a:gd name="csY55" fmla="*/ 263552 h 1100461"/>
                <a:gd name="csX56" fmla="*/ 806880 w 1054853"/>
                <a:gd name="csY56" fmla="*/ 224807 h 1100461"/>
                <a:gd name="csX57" fmla="*/ 791382 w 1054853"/>
                <a:gd name="csY57" fmla="*/ 209308 h 1100461"/>
                <a:gd name="csX58" fmla="*/ 721639 w 1054853"/>
                <a:gd name="csY58" fmla="*/ 162813 h 1100461"/>
                <a:gd name="csX59" fmla="*/ 698392 w 1054853"/>
                <a:gd name="csY59" fmla="*/ 147315 h 1100461"/>
                <a:gd name="csX60" fmla="*/ 675144 w 1054853"/>
                <a:gd name="csY60" fmla="*/ 139566 h 1100461"/>
                <a:gd name="csX61" fmla="*/ 613151 w 1054853"/>
                <a:gd name="csY61" fmla="*/ 100820 h 1100461"/>
                <a:gd name="csX62" fmla="*/ 589904 w 1054853"/>
                <a:gd name="csY62" fmla="*/ 93071 h 1100461"/>
                <a:gd name="csX63" fmla="*/ 566656 w 1054853"/>
                <a:gd name="csY63" fmla="*/ 85322 h 1100461"/>
                <a:gd name="csX64" fmla="*/ 520161 w 1054853"/>
                <a:gd name="csY64" fmla="*/ 62074 h 1100461"/>
                <a:gd name="csX65" fmla="*/ 473666 w 1054853"/>
                <a:gd name="csY65" fmla="*/ 31078 h 1100461"/>
                <a:gd name="csX66" fmla="*/ 450419 w 1054853"/>
                <a:gd name="csY66" fmla="*/ 23329 h 1100461"/>
                <a:gd name="csX67" fmla="*/ 372927 w 1054853"/>
                <a:gd name="csY67" fmla="*/ 7830 h 1100461"/>
                <a:gd name="csX68" fmla="*/ 310934 w 1054853"/>
                <a:gd name="csY68" fmla="*/ 81 h 1100461"/>
                <a:gd name="csX69" fmla="*/ 241192 w 1054853"/>
                <a:gd name="csY69" fmla="*/ 23329 h 110046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</a:cxnLst>
              <a:rect l="l" t="t" r="r" b="b"/>
              <a:pathLst>
                <a:path w="1054853" h="1100461">
                  <a:moveTo>
                    <a:pt x="241192" y="23329"/>
                  </a:moveTo>
                  <a:cubicBezTo>
                    <a:pt x="219236" y="33661"/>
                    <a:pt x="191127" y="52532"/>
                    <a:pt x="179199" y="62074"/>
                  </a:cubicBezTo>
                  <a:cubicBezTo>
                    <a:pt x="173494" y="66638"/>
                    <a:pt x="168866" y="72407"/>
                    <a:pt x="163700" y="77573"/>
                  </a:cubicBezTo>
                  <a:cubicBezTo>
                    <a:pt x="141341" y="144651"/>
                    <a:pt x="164027" y="108309"/>
                    <a:pt x="124955" y="139566"/>
                  </a:cubicBezTo>
                  <a:cubicBezTo>
                    <a:pt x="119250" y="144130"/>
                    <a:pt x="114622" y="149898"/>
                    <a:pt x="109456" y="155064"/>
                  </a:cubicBezTo>
                  <a:cubicBezTo>
                    <a:pt x="106873" y="162813"/>
                    <a:pt x="106238" y="171515"/>
                    <a:pt x="101707" y="178312"/>
                  </a:cubicBezTo>
                  <a:cubicBezTo>
                    <a:pt x="95628" y="187430"/>
                    <a:pt x="85476" y="193140"/>
                    <a:pt x="78460" y="201559"/>
                  </a:cubicBezTo>
                  <a:cubicBezTo>
                    <a:pt x="72498" y="208714"/>
                    <a:pt x="68127" y="217058"/>
                    <a:pt x="62961" y="224807"/>
                  </a:cubicBezTo>
                  <a:cubicBezTo>
                    <a:pt x="44382" y="280545"/>
                    <a:pt x="66923" y="210940"/>
                    <a:pt x="47463" y="279051"/>
                  </a:cubicBezTo>
                  <a:cubicBezTo>
                    <a:pt x="45219" y="286905"/>
                    <a:pt x="44817" y="295920"/>
                    <a:pt x="39714" y="302298"/>
                  </a:cubicBezTo>
                  <a:cubicBezTo>
                    <a:pt x="33896" y="309571"/>
                    <a:pt x="24215" y="312631"/>
                    <a:pt x="16466" y="317797"/>
                  </a:cubicBezTo>
                  <a:cubicBezTo>
                    <a:pt x="11300" y="325546"/>
                    <a:pt x="1682" y="331758"/>
                    <a:pt x="968" y="341044"/>
                  </a:cubicBezTo>
                  <a:cubicBezTo>
                    <a:pt x="-3380" y="397572"/>
                    <a:pt x="7819" y="406299"/>
                    <a:pt x="16466" y="449532"/>
                  </a:cubicBezTo>
                  <a:cubicBezTo>
                    <a:pt x="28962" y="512009"/>
                    <a:pt x="22694" y="502462"/>
                    <a:pt x="31965" y="581268"/>
                  </a:cubicBezTo>
                  <a:cubicBezTo>
                    <a:pt x="33801" y="596872"/>
                    <a:pt x="36306" y="612425"/>
                    <a:pt x="39714" y="627763"/>
                  </a:cubicBezTo>
                  <a:cubicBezTo>
                    <a:pt x="43158" y="643260"/>
                    <a:pt x="55065" y="670163"/>
                    <a:pt x="62961" y="682007"/>
                  </a:cubicBezTo>
                  <a:cubicBezTo>
                    <a:pt x="67014" y="688086"/>
                    <a:pt x="73896" y="691800"/>
                    <a:pt x="78460" y="697505"/>
                  </a:cubicBezTo>
                  <a:cubicBezTo>
                    <a:pt x="91081" y="713280"/>
                    <a:pt x="104604" y="744965"/>
                    <a:pt x="124955" y="751749"/>
                  </a:cubicBezTo>
                  <a:lnTo>
                    <a:pt x="148202" y="759498"/>
                  </a:lnTo>
                  <a:cubicBezTo>
                    <a:pt x="158534" y="769830"/>
                    <a:pt x="171094" y="778337"/>
                    <a:pt x="179199" y="790495"/>
                  </a:cubicBezTo>
                  <a:cubicBezTo>
                    <a:pt x="184365" y="798244"/>
                    <a:pt x="188636" y="806671"/>
                    <a:pt x="194697" y="813742"/>
                  </a:cubicBezTo>
                  <a:cubicBezTo>
                    <a:pt x="204206" y="824836"/>
                    <a:pt x="217589" y="832581"/>
                    <a:pt x="225694" y="844739"/>
                  </a:cubicBezTo>
                  <a:lnTo>
                    <a:pt x="256690" y="891234"/>
                  </a:lnTo>
                  <a:cubicBezTo>
                    <a:pt x="261856" y="898983"/>
                    <a:pt x="263353" y="911536"/>
                    <a:pt x="272188" y="914481"/>
                  </a:cubicBezTo>
                  <a:lnTo>
                    <a:pt x="295436" y="922230"/>
                  </a:lnTo>
                  <a:cubicBezTo>
                    <a:pt x="303185" y="927396"/>
                    <a:pt x="310172" y="933946"/>
                    <a:pt x="318683" y="937729"/>
                  </a:cubicBezTo>
                  <a:cubicBezTo>
                    <a:pt x="318688" y="937731"/>
                    <a:pt x="376800" y="957101"/>
                    <a:pt x="388426" y="960976"/>
                  </a:cubicBezTo>
                  <a:lnTo>
                    <a:pt x="411673" y="968725"/>
                  </a:lnTo>
                  <a:lnTo>
                    <a:pt x="434921" y="976474"/>
                  </a:lnTo>
                  <a:cubicBezTo>
                    <a:pt x="442670" y="981640"/>
                    <a:pt x="449333" y="989028"/>
                    <a:pt x="458168" y="991973"/>
                  </a:cubicBezTo>
                  <a:cubicBezTo>
                    <a:pt x="473074" y="996942"/>
                    <a:pt x="489420" y="995911"/>
                    <a:pt x="504663" y="999722"/>
                  </a:cubicBezTo>
                  <a:cubicBezTo>
                    <a:pt x="520512" y="1003684"/>
                    <a:pt x="535660" y="1010054"/>
                    <a:pt x="551158" y="1015220"/>
                  </a:cubicBezTo>
                  <a:cubicBezTo>
                    <a:pt x="558907" y="1017803"/>
                    <a:pt x="567099" y="1019316"/>
                    <a:pt x="574405" y="1022969"/>
                  </a:cubicBezTo>
                  <a:cubicBezTo>
                    <a:pt x="584737" y="1028135"/>
                    <a:pt x="594784" y="1033917"/>
                    <a:pt x="605402" y="1038468"/>
                  </a:cubicBezTo>
                  <a:cubicBezTo>
                    <a:pt x="612910" y="1041686"/>
                    <a:pt x="621344" y="1042564"/>
                    <a:pt x="628650" y="1046217"/>
                  </a:cubicBezTo>
                  <a:cubicBezTo>
                    <a:pt x="642121" y="1052953"/>
                    <a:pt x="653684" y="1063231"/>
                    <a:pt x="667395" y="1069464"/>
                  </a:cubicBezTo>
                  <a:cubicBezTo>
                    <a:pt x="682267" y="1076224"/>
                    <a:pt x="698392" y="1079797"/>
                    <a:pt x="713890" y="1084963"/>
                  </a:cubicBezTo>
                  <a:cubicBezTo>
                    <a:pt x="747234" y="1096078"/>
                    <a:pt x="729223" y="1090733"/>
                    <a:pt x="768134" y="1100461"/>
                  </a:cubicBezTo>
                  <a:cubicBezTo>
                    <a:pt x="796548" y="1095295"/>
                    <a:pt x="826717" y="1096071"/>
                    <a:pt x="853375" y="1084963"/>
                  </a:cubicBezTo>
                  <a:cubicBezTo>
                    <a:pt x="860915" y="1081821"/>
                    <a:pt x="856021" y="1068093"/>
                    <a:pt x="861124" y="1061715"/>
                  </a:cubicBezTo>
                  <a:cubicBezTo>
                    <a:pt x="868425" y="1052589"/>
                    <a:pt x="907742" y="1034532"/>
                    <a:pt x="915368" y="1030719"/>
                  </a:cubicBezTo>
                  <a:cubicBezTo>
                    <a:pt x="935077" y="1011009"/>
                    <a:pt x="933855" y="1015497"/>
                    <a:pt x="946365" y="984224"/>
                  </a:cubicBezTo>
                  <a:cubicBezTo>
                    <a:pt x="952432" y="969056"/>
                    <a:pt x="961863" y="937729"/>
                    <a:pt x="961863" y="937729"/>
                  </a:cubicBezTo>
                  <a:cubicBezTo>
                    <a:pt x="963427" y="928342"/>
                    <a:pt x="968557" y="882659"/>
                    <a:pt x="977361" y="867986"/>
                  </a:cubicBezTo>
                  <a:cubicBezTo>
                    <a:pt x="981120" y="861721"/>
                    <a:pt x="988296" y="858193"/>
                    <a:pt x="992860" y="852488"/>
                  </a:cubicBezTo>
                  <a:cubicBezTo>
                    <a:pt x="1031973" y="803599"/>
                    <a:pt x="986427" y="851174"/>
                    <a:pt x="1023856" y="813742"/>
                  </a:cubicBezTo>
                  <a:cubicBezTo>
                    <a:pt x="1045202" y="749704"/>
                    <a:pt x="1013669" y="849992"/>
                    <a:pt x="1039355" y="713003"/>
                  </a:cubicBezTo>
                  <a:cubicBezTo>
                    <a:pt x="1042366" y="696946"/>
                    <a:pt x="1054853" y="666508"/>
                    <a:pt x="1054853" y="666508"/>
                  </a:cubicBezTo>
                  <a:cubicBezTo>
                    <a:pt x="1052270" y="614847"/>
                    <a:pt x="1054093" y="562776"/>
                    <a:pt x="1047104" y="511525"/>
                  </a:cubicBezTo>
                  <a:cubicBezTo>
                    <a:pt x="1046117" y="504286"/>
                    <a:pt x="1034872" y="502562"/>
                    <a:pt x="1031605" y="496027"/>
                  </a:cubicBezTo>
                  <a:cubicBezTo>
                    <a:pt x="1024299" y="481415"/>
                    <a:pt x="1021273" y="465030"/>
                    <a:pt x="1016107" y="449532"/>
                  </a:cubicBezTo>
                  <a:cubicBezTo>
                    <a:pt x="990065" y="371405"/>
                    <a:pt x="1029800" y="492593"/>
                    <a:pt x="1000609" y="395288"/>
                  </a:cubicBezTo>
                  <a:cubicBezTo>
                    <a:pt x="995915" y="379640"/>
                    <a:pt x="1000609" y="353959"/>
                    <a:pt x="985111" y="348793"/>
                  </a:cubicBezTo>
                  <a:lnTo>
                    <a:pt x="961863" y="341044"/>
                  </a:lnTo>
                  <a:cubicBezTo>
                    <a:pt x="909592" y="288773"/>
                    <a:pt x="936161" y="301480"/>
                    <a:pt x="892121" y="286800"/>
                  </a:cubicBezTo>
                  <a:cubicBezTo>
                    <a:pt x="836429" y="231112"/>
                    <a:pt x="931321" y="320683"/>
                    <a:pt x="845626" y="263552"/>
                  </a:cubicBezTo>
                  <a:cubicBezTo>
                    <a:pt x="830429" y="253420"/>
                    <a:pt x="819795" y="237722"/>
                    <a:pt x="806880" y="224807"/>
                  </a:cubicBezTo>
                  <a:cubicBezTo>
                    <a:pt x="801714" y="219641"/>
                    <a:pt x="797461" y="213361"/>
                    <a:pt x="791382" y="209308"/>
                  </a:cubicBezTo>
                  <a:lnTo>
                    <a:pt x="721639" y="162813"/>
                  </a:lnTo>
                  <a:cubicBezTo>
                    <a:pt x="713890" y="157647"/>
                    <a:pt x="707227" y="150260"/>
                    <a:pt x="698392" y="147315"/>
                  </a:cubicBezTo>
                  <a:lnTo>
                    <a:pt x="675144" y="139566"/>
                  </a:lnTo>
                  <a:cubicBezTo>
                    <a:pt x="650584" y="102726"/>
                    <a:pt x="668481" y="119264"/>
                    <a:pt x="613151" y="100820"/>
                  </a:cubicBezTo>
                  <a:lnTo>
                    <a:pt x="589904" y="93071"/>
                  </a:lnTo>
                  <a:lnTo>
                    <a:pt x="566656" y="85322"/>
                  </a:lnTo>
                  <a:cubicBezTo>
                    <a:pt x="463466" y="16529"/>
                    <a:pt x="616401" y="115540"/>
                    <a:pt x="520161" y="62074"/>
                  </a:cubicBezTo>
                  <a:cubicBezTo>
                    <a:pt x="503878" y="53028"/>
                    <a:pt x="491337" y="36968"/>
                    <a:pt x="473666" y="31078"/>
                  </a:cubicBezTo>
                  <a:cubicBezTo>
                    <a:pt x="465917" y="28495"/>
                    <a:pt x="458273" y="25573"/>
                    <a:pt x="450419" y="23329"/>
                  </a:cubicBezTo>
                  <a:cubicBezTo>
                    <a:pt x="422184" y="15262"/>
                    <a:pt x="403365" y="12178"/>
                    <a:pt x="372927" y="7830"/>
                  </a:cubicBezTo>
                  <a:cubicBezTo>
                    <a:pt x="352311" y="4885"/>
                    <a:pt x="331719" y="1380"/>
                    <a:pt x="310934" y="81"/>
                  </a:cubicBezTo>
                  <a:cubicBezTo>
                    <a:pt x="290310" y="-1208"/>
                    <a:pt x="263148" y="12997"/>
                    <a:pt x="241192" y="23329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7FD36460-EAFE-6847-5170-25C3B409ECE7}"/>
                </a:ext>
              </a:extLst>
            </p:cNvPr>
            <p:cNvSpPr/>
            <p:nvPr/>
          </p:nvSpPr>
          <p:spPr>
            <a:xfrm>
              <a:off x="3094074" y="3009014"/>
              <a:ext cx="4316819" cy="2041451"/>
            </a:xfrm>
            <a:prstGeom prst="round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92ADACD-FE91-D39B-474B-D61B16E9C240}"/>
                </a:ext>
              </a:extLst>
            </p:cNvPr>
            <p:cNvSpPr/>
            <p:nvPr/>
          </p:nvSpPr>
          <p:spPr>
            <a:xfrm>
              <a:off x="3721395" y="3508744"/>
              <a:ext cx="1935126" cy="1318437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6F26ECF-15D2-2CB5-1E4F-9E7D1DB9A3F8}"/>
                </a:ext>
              </a:extLst>
            </p:cNvPr>
            <p:cNvSpPr txBox="1"/>
            <p:nvPr/>
          </p:nvSpPr>
          <p:spPr>
            <a:xfrm>
              <a:off x="4140651" y="4182399"/>
              <a:ext cx="144270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i="1" dirty="0">
                  <a:latin typeface="Cambria Math" panose="02040503050406030204" pitchFamily="18" charset="0"/>
                </a:rPr>
                <a:t>A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081DFB-8C13-88BD-3B9B-1A83B70399D8}"/>
                </a:ext>
              </a:extLst>
            </p:cNvPr>
            <p:cNvSpPr txBox="1"/>
            <p:nvPr/>
          </p:nvSpPr>
          <p:spPr>
            <a:xfrm>
              <a:off x="6138523" y="3752740"/>
              <a:ext cx="144270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i="1" dirty="0">
                  <a:latin typeface="Cambria Math" panose="02040503050406030204" pitchFamily="18" charset="0"/>
                </a:rPr>
                <a:t>B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AB10716D-ADD9-0416-557C-7509B2957FBE}"/>
                    </a:ext>
                  </a:extLst>
                </p:cNvPr>
                <p:cNvSpPr txBox="1"/>
                <p:nvPr/>
              </p:nvSpPr>
              <p:spPr>
                <a:xfrm>
                  <a:off x="4855571" y="3944678"/>
                  <a:ext cx="61760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S" dirty="0"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AB10716D-ADD9-0416-557C-7509B2957F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55571" y="3944678"/>
                  <a:ext cx="617605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7949" r="-30769" b="-3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FD08580-47B2-70AB-A1C3-5CD0759CE487}"/>
                </a:ext>
              </a:extLst>
            </p:cNvPr>
            <p:cNvSpPr txBox="1"/>
            <p:nvPr/>
          </p:nvSpPr>
          <p:spPr>
            <a:xfrm>
              <a:off x="3272897" y="3062176"/>
              <a:ext cx="1325684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i="1" dirty="0">
                  <a:latin typeface="Cambria Math" panose="02040503050406030204" pitchFamily="18" charset="0"/>
                </a:rPr>
                <a:t>Sample space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0214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771B8-9C12-1256-D728-E67011436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A359A-6F21-E8DA-865B-8BD382064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Bayes’ Theorem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B31B5EC7-3A4D-6D86-7AB3-A49E414414D2}"/>
                  </a:ext>
                </a:extLst>
              </p:cNvPr>
              <p:cNvSpPr>
                <a:spLocks noGrp="1"/>
              </p:cNvSpPr>
              <p:nvPr>
                <p:ph type="body" sz="quarter" idx="20"/>
              </p:nvPr>
            </p:nvSpPr>
            <p:spPr>
              <a:xfrm>
                <a:off x="487000" y="1130382"/>
                <a:ext cx="11591586" cy="493720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How do you update the probability of an event A given some evidence B that may influence it?</a:t>
                </a:r>
              </a:p>
              <a:p>
                <a:r>
                  <a:rPr lang="en-US" dirty="0"/>
                  <a:t>This is called Bayes’ Theorem</a:t>
                </a: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i="0" dirty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i="0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i="0" dirty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  <m:r>
                            <a:rPr lang="en-US" i="0" dirty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num>
                        <m:den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P(B|A) viewed as the probability that evidence B will be observed if condition A is satisfied, so with the observation of B one updates the probability of A</a:t>
                </a:r>
              </a:p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Note that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m:rPr>
                        <m:nor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and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m:rPr>
                        <m:nor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so that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If</m:t>
                    </m:r>
                    <m:r>
                      <a:rPr lang="en-US" i="0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0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0" dirty="0" smtClean="0">
                        <a:latin typeface="Cambria Math" panose="02040503050406030204" pitchFamily="18" charset="0"/>
                      </a:rPr>
                      <m:t>,⋯,</m:t>
                    </m:r>
                    <m:sSub>
                      <m:sSubPr>
                        <m:ctrlPr>
                          <a:rPr lang="en-US" i="0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i="0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nor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are</m:t>
                    </m:r>
                    <m:r>
                      <a:rPr lang="en-US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disjoint and their union is </m:t>
                    </m:r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m:rPr>
                        <m:nor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, then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0" dirty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nary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i="0" dirty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nary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0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i="0" dirty="0">
                        <a:latin typeface="Cambria Math" panose="02040503050406030204" pitchFamily="18" charset="0"/>
                      </a:rPr>
                      <m:t>so that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0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i="0" dirty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num>
                      <m:den>
                        <m:nary>
                          <m:naryPr>
                            <m:chr m:val="∑"/>
                            <m:limLoc m:val="undOvr"/>
                            <m:supHide m:val="on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/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</m:nary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i="0" dirty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en-US" i="0" dirty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B31B5EC7-3A4D-6D86-7AB3-A49E414414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0"/>
              </p:nvPr>
            </p:nvSpPr>
            <p:spPr>
              <a:xfrm>
                <a:off x="487000" y="1130382"/>
                <a:ext cx="11591586" cy="4937204"/>
              </a:xfrm>
              <a:blipFill>
                <a:blip r:embed="rId3"/>
                <a:stretch>
                  <a:fillRect l="-548" t="-1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14BB8E-A4B6-49F1-5600-716D90D63D7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655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A42EF-A399-9AA4-68EE-272A1D61A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067BE-B709-B500-26B4-482BC106D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Application of Bayes’ Theorem in Computer Systems Modeling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E75C2127-F6D8-04E7-B645-CD8CA83D0A3B}"/>
                  </a:ext>
                </a:extLst>
              </p:cNvPr>
              <p:cNvSpPr>
                <a:spLocks noGrp="1"/>
              </p:cNvSpPr>
              <p:nvPr>
                <p:ph type="body" sz="quarter" idx="20"/>
              </p:nvPr>
            </p:nvSpPr>
            <p:spPr>
              <a:xfrm>
                <a:off x="487000" y="941942"/>
                <a:ext cx="11155651" cy="512564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Suppose that a web server begins to service requests very slowly, exhibiting behavior B.  Possible causes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Problem in recent configuration change (event A</a:t>
                </a:r>
                <a:r>
                  <a:rPr lang="en-US" baseline="-25000" dirty="0"/>
                  <a:t>1</a:t>
                </a:r>
                <a:r>
                  <a:rPr lang="en-US" dirty="0"/>
                  <a:t>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Failures in the data center, slowing access (event A</a:t>
                </a:r>
                <a:r>
                  <a:rPr lang="en-US" baseline="-25000" dirty="0"/>
                  <a:t>2</a:t>
                </a:r>
                <a:r>
                  <a:rPr lang="en-US" dirty="0"/>
                  <a:t>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A cyber attack on the operating system (event A</a:t>
                </a:r>
                <a:r>
                  <a:rPr lang="en-US" baseline="-25000" dirty="0"/>
                  <a:t>3</a:t>
                </a:r>
                <a:r>
                  <a:rPr lang="en-US" dirty="0"/>
                  <a:t>)</a:t>
                </a:r>
              </a:p>
              <a:p>
                <a:r>
                  <a:rPr lang="en-US" dirty="0"/>
                  <a:t>What is the probability that the behavior is caused by a cyber-attack?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0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i="0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i="0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0" dirty="0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i="0" dirty="0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0" dirty="0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0" dirty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i="0" dirty="0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0" dirty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0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0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i="0" dirty="0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0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0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0" dirty="0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i="0" dirty="0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0" dirty="0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So we get this using a priori estimates of the probabilities of each type of event, and the likelihood of seeing behavior B when that event is occurring.  So if P(A</a:t>
                </a:r>
                <a:r>
                  <a:rPr lang="en-US" baseline="-25000" dirty="0"/>
                  <a:t>i</a:t>
                </a:r>
                <a:r>
                  <a:rPr lang="en-US" dirty="0"/>
                  <a:t>) = (0.1)</a:t>
                </a:r>
                <a:r>
                  <a:rPr lang="en-US" baseline="30000" dirty="0" err="1"/>
                  <a:t>i</a:t>
                </a:r>
                <a:r>
                  <a:rPr lang="en-US" dirty="0"/>
                  <a:t> and P(</a:t>
                </a:r>
                <a:r>
                  <a:rPr lang="en-US" dirty="0" err="1"/>
                  <a:t>B|A</a:t>
                </a:r>
                <a:r>
                  <a:rPr lang="en-US" baseline="-25000" dirty="0" err="1"/>
                  <a:t>i</a:t>
                </a:r>
                <a:r>
                  <a:rPr lang="en-US" dirty="0"/>
                  <a:t>) = (0.5)</a:t>
                </a:r>
                <a:r>
                  <a:rPr lang="en-US" baseline="30000" dirty="0" err="1"/>
                  <a:t>i</a:t>
                </a:r>
                <a:r>
                  <a:rPr lang="en-US" dirty="0"/>
                  <a:t> then </a:t>
                </a:r>
              </a:p>
              <a:p>
                <a:r>
                  <a:rPr lang="en-US" dirty="0"/>
                  <a:t>	              P(A</a:t>
                </a:r>
                <a:r>
                  <a:rPr lang="en-US" baseline="-25000" dirty="0"/>
                  <a:t>1</a:t>
                </a:r>
                <a:r>
                  <a:rPr lang="en-US" dirty="0"/>
                  <a:t>|B) = 0.9501, P(A</a:t>
                </a:r>
                <a:r>
                  <a:rPr lang="en-US" baseline="-25000" dirty="0"/>
                  <a:t>2</a:t>
                </a:r>
                <a:r>
                  <a:rPr lang="en-US" dirty="0"/>
                  <a:t>|B) = 0.0475, P(A</a:t>
                </a:r>
                <a:r>
                  <a:rPr lang="en-US" baseline="-25000" dirty="0"/>
                  <a:t>3</a:t>
                </a:r>
                <a:r>
                  <a:rPr lang="en-US" dirty="0"/>
                  <a:t>|B) = 0.00237</a:t>
                </a:r>
              </a:p>
              <a:p>
                <a:r>
                  <a:rPr lang="en-US" dirty="0"/>
                  <a:t>Even though A</a:t>
                </a:r>
                <a:r>
                  <a:rPr lang="en-US" baseline="-25000" dirty="0"/>
                  <a:t>1 </a:t>
                </a:r>
                <a:r>
                  <a:rPr lang="en-US" dirty="0"/>
                  <a:t>is 100 times more likely than A</a:t>
                </a:r>
                <a:r>
                  <a:rPr lang="en-US" baseline="-25000" dirty="0"/>
                  <a:t>3</a:t>
                </a:r>
                <a:r>
                  <a:rPr lang="en-US" dirty="0"/>
                  <a:t> a priori, conditioning on B makes it 400 x more likely</a:t>
                </a:r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E75C2127-F6D8-04E7-B645-CD8CA83D0A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20"/>
              </p:nvPr>
            </p:nvSpPr>
            <p:spPr>
              <a:xfrm>
                <a:off x="487000" y="941942"/>
                <a:ext cx="11155651" cy="5125644"/>
              </a:xfrm>
              <a:blipFill>
                <a:blip r:embed="rId3"/>
                <a:stretch>
                  <a:fillRect l="-569" t="-1485" b="-17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4D5B02-4272-08B2-BD55-1697BC37EE0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616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32E67-F6AC-230B-7171-87612AFB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8BB29-5B49-5E12-1C89-3822C5495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 and Variance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269D0-B680-FDE9-FC38-4C10E55C4E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3011" y="950311"/>
            <a:ext cx="10370190" cy="1424899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/>
              <a:t>A discrete random variable  X has measures that summarize its behavior (</a:t>
            </a:r>
            <a:r>
              <a:rPr lang="en-US" sz="2400" i="1" dirty="0"/>
              <a:t>called moments</a:t>
            </a:r>
            <a:r>
              <a:rPr lang="en-US" sz="2400" dirty="0"/>
              <a:t>)</a:t>
            </a:r>
          </a:p>
          <a:p>
            <a:endParaRPr lang="en-US" sz="2400" dirty="0"/>
          </a:p>
          <a:p>
            <a:r>
              <a:rPr lang="en-US" sz="2400" dirty="0"/>
              <a:t>Central tendency described by </a:t>
            </a:r>
            <a:r>
              <a:rPr lang="en-US" sz="2400" b="1" dirty="0"/>
              <a:t>mean</a:t>
            </a:r>
            <a:r>
              <a:rPr lang="en-US" sz="2400" dirty="0"/>
              <a:t>, or </a:t>
            </a:r>
            <a:r>
              <a:rPr lang="en-US" sz="2400" b="1" dirty="0"/>
              <a:t>expected value</a:t>
            </a:r>
          </a:p>
          <a:p>
            <a:r>
              <a:rPr lang="en-US" sz="2400" b="1" dirty="0"/>
              <a:t>  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B53163-0E5D-2F63-9833-1D48D31C41D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6134D44-37F0-44A1-8A08-E9432A030C07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15B8E10-514E-2D58-A42F-5DBEE298CA9A}"/>
              </a:ext>
            </a:extLst>
          </p:cNvPr>
          <p:cNvSpPr txBox="1">
            <a:spLocks/>
          </p:cNvSpPr>
          <p:nvPr/>
        </p:nvSpPr>
        <p:spPr>
          <a:xfrm>
            <a:off x="682200" y="2740253"/>
            <a:ext cx="10370190" cy="116652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Frequently written as </a:t>
            </a:r>
            <a:r>
              <a:rPr lang="en-US" dirty="0">
                <a:latin typeface="Symbol" pitchFamily="2" charset="2"/>
              </a:rPr>
              <a:t>m </a:t>
            </a:r>
            <a:r>
              <a:rPr lang="en-US" dirty="0"/>
              <a:t>or </a:t>
            </a:r>
            <a:r>
              <a:rPr lang="en-US" dirty="0">
                <a:latin typeface="Symbol" pitchFamily="2" charset="2"/>
              </a:rPr>
              <a:t>m</a:t>
            </a:r>
            <a:r>
              <a:rPr lang="en-US" baseline="-25000" dirty="0"/>
              <a:t>X</a:t>
            </a:r>
            <a:endParaRPr lang="en-US" b="1" dirty="0">
              <a:latin typeface="Symbol" pitchFamily="2" charset="2"/>
            </a:endParaRPr>
          </a:p>
          <a:p>
            <a:r>
              <a:rPr lang="en-US" sz="2400" b="1" dirty="0"/>
              <a:t>   </a:t>
            </a:r>
          </a:p>
          <a:p>
            <a:r>
              <a:rPr lang="en-US" sz="2200" dirty="0"/>
              <a:t>Dispersion is described by </a:t>
            </a:r>
            <a:r>
              <a:rPr lang="en-US" sz="2200" b="1" dirty="0"/>
              <a:t>variance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1A40F8B-134A-EFB3-37D0-24BFEC6E4E6F}"/>
              </a:ext>
            </a:extLst>
          </p:cNvPr>
          <p:cNvSpPr txBox="1">
            <a:spLocks/>
          </p:cNvSpPr>
          <p:nvPr/>
        </p:nvSpPr>
        <p:spPr>
          <a:xfrm>
            <a:off x="682200" y="4393229"/>
            <a:ext cx="9933761" cy="7378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r>
              <a:rPr lang="en-US" dirty="0"/>
              <a:t>Frequently written as                                                  known as the standard deviation </a:t>
            </a:r>
            <a:endParaRPr lang="en-US" b="1" dirty="0">
              <a:latin typeface="Symbol" pitchFamily="2" charset="2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8D3359B-5423-5413-B312-D1C62BDB817F}"/>
              </a:ext>
            </a:extLst>
          </p:cNvPr>
          <p:cNvSpPr txBox="1">
            <a:spLocks/>
          </p:cNvSpPr>
          <p:nvPr/>
        </p:nvSpPr>
        <p:spPr>
          <a:xfrm>
            <a:off x="664484" y="5050942"/>
            <a:ext cx="9933761" cy="7378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r>
              <a:rPr lang="en-US" dirty="0"/>
              <a:t>N.B. It is possible for these measures to be infinite</a:t>
            </a:r>
            <a:endParaRPr lang="en-US" b="1" dirty="0">
              <a:latin typeface="Symbol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 descr="&lt;math xmlns=&quot;http://www.w3.org/1998/Math/MathML&quot; display=&quot;block&quot;&gt;&#10;  &lt;mi&gt;E&lt;/mi&gt;&#10;  &lt;mo stretchy=&quot;false&quot;&gt;[&lt;/mo&gt;&#10;  &lt;mi&gt;X&lt;/mi&gt;&#10;  &lt;mo stretchy=&quot;false&quot;&gt;]&lt;/mo&gt;&#10;  &lt;mo&gt;=&lt;/mo&gt;&#10;  &lt;munderover&gt;&#10;    &lt;mo data-mjx-texclass=&quot;OP&quot;&gt;&amp;#x2211;&lt;/mo&gt;&#10;    &lt;mrow data-mjx-texclass=&quot;ORD&quot;&gt;&#10;      &lt;mi&gt;z&lt;/mi&gt;&#10;      &lt;mo&gt;=&lt;/mo&gt;&#10;      &lt;mo&gt;&amp;#x2212;&lt;/mo&gt;&#10;      &lt;mi mathvariant=&quot;normal&quot;&gt;&amp;#x221E;&lt;/mi&gt;&#10;    &lt;/mrow&gt;&#10;    &lt;mrow data-mjx-texclass=&quot;ORD&quot;&gt;&#10;      &lt;mi mathvariant=&quot;normal&quot;&gt;&amp;#x221E;&lt;/mi&gt;&#10;    &lt;/mrow&gt;&#10;  &lt;/munderover&gt;&#10;  &lt;mi&gt;z&lt;/mi&gt;&#10;  &lt;mo&gt;&amp;#x22C5;&lt;/mo&gt;&#10;  &lt;mi&gt;Pr&lt;/mi&gt;&#10;  &lt;mo fence=&quot;false&quot; stretchy=&quot;false&quot;&gt;{&lt;/mo&gt;&#10;  &lt;mi&gt;X&lt;/mi&gt;&#10;  &lt;mo&gt;=&lt;/mo&gt;&#10;  &lt;mi&gt;z&lt;/mi&gt;&#10;  &lt;mo fence=&quot;false&quot; stretchy=&quot;false&quot;&gt;}&lt;/mo&gt;&#10;&lt;/math&gt;">
                <a:extLst>
                  <a:ext uri="{FF2B5EF4-FFF2-40B4-BE49-F238E27FC236}">
                    <a16:creationId xmlns:a16="http://schemas.microsoft.com/office/drawing/2014/main" id="{1ABB0FB7-90F1-C6A7-0047-8B620E184B1B}"/>
                  </a:ext>
                </a:extLst>
              </p:cNvPr>
              <p:cNvSpPr txBox="1"/>
              <p:nvPr/>
            </p:nvSpPr>
            <p:spPr>
              <a:xfrm>
                <a:off x="3568822" y="1998312"/>
                <a:ext cx="2646430" cy="7537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=−∞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𝑃𝑟</m:t>
                      </m:r>
                      <m:r>
                        <m:rPr>
                          <m:lit/>
                        </m:rPr>
                        <a:rPr lang="en-US" i="1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m:rPr>
                          <m:lit/>
                        </m:rPr>
                        <a:rPr lang="en-US" i="1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 descr="&lt;math xmlns=&quot;http://www.w3.org/1998/Math/MathML&quot; display=&quot;block&quot;&gt;&#10;  &lt;mi&gt;E&lt;/mi&gt;&#10;  &lt;mo stretchy=&quot;false&quot;&gt;[&lt;/mo&gt;&#10;  &lt;mi&gt;X&lt;/mi&gt;&#10;  &lt;mo stretchy=&quot;false&quot;&gt;]&lt;/mo&gt;&#10;  &lt;mo&gt;=&lt;/mo&gt;&#10;  &lt;munderover&gt;&#10;    &lt;mo data-mjx-texclass=&quot;OP&quot;&gt;&amp;#x2211;&lt;/mo&gt;&#10;    &lt;mrow data-mjx-texclass=&quot;ORD&quot;&gt;&#10;      &lt;mi&gt;z&lt;/mi&gt;&#10;      &lt;mo&gt;=&lt;/mo&gt;&#10;      &lt;mo&gt;&amp;#x2212;&lt;/mo&gt;&#10;      &lt;mi mathvariant=&quot;normal&quot;&gt;&amp;#x221E;&lt;/mi&gt;&#10;    &lt;/mrow&gt;&#10;    &lt;mrow data-mjx-texclass=&quot;ORD&quot;&gt;&#10;      &lt;mi mathvariant=&quot;normal&quot;&gt;&amp;#x221E;&lt;/mi&gt;&#10;    &lt;/mrow&gt;&#10;  &lt;/munderover&gt;&#10;  &lt;mi&gt;z&lt;/mi&gt;&#10;  &lt;mo&gt;&amp;#x22C5;&lt;/mo&gt;&#10;  &lt;mi&gt;Pr&lt;/mi&gt;&#10;  &lt;mo fence=&quot;false&quot; stretchy=&quot;false&quot;&gt;{&lt;/mo&gt;&#10;  &lt;mi&gt;X&lt;/mi&gt;&#10;  &lt;mo&gt;=&lt;/mo&gt;&#10;  &lt;mi&gt;z&lt;/mi&gt;&#10;  &lt;mo fence=&quot;false&quot; stretchy=&quot;false&quot;&gt;}&lt;/mo&gt;&#10;&lt;/math&gt;">
                <a:extLst>
                  <a:ext uri="{FF2B5EF4-FFF2-40B4-BE49-F238E27FC236}">
                    <a16:creationId xmlns:a16="http://schemas.microsoft.com/office/drawing/2014/main" id="{1ABB0FB7-90F1-C6A7-0047-8B620E184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822" y="1998312"/>
                <a:ext cx="2646430" cy="7537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 descr="&lt;math xmlns=&quot;http://www.w3.org/1998/Math/MathML&quot; display=&quot;block&quot;&gt;&#10;  &lt;msup&gt;&#10;    &lt;mi&gt;&amp;#x3C3;&lt;/mi&gt;&#10;    &lt;mrow data-mjx-texclass=&quot;ORD&quot;&gt;&#10;      &lt;mn&gt;2&lt;/mn&gt;&#10;    &lt;/mrow&gt;&#10;  &lt;/msup&gt;&#10;&lt;/math&gt;">
                <a:extLst>
                  <a:ext uri="{FF2B5EF4-FFF2-40B4-BE49-F238E27FC236}">
                    <a16:creationId xmlns:a16="http://schemas.microsoft.com/office/drawing/2014/main" id="{2A7BE8E4-1466-9B66-C970-BE443B39D678}"/>
                  </a:ext>
                </a:extLst>
              </p:cNvPr>
              <p:cNvSpPr txBox="1"/>
              <p:nvPr/>
            </p:nvSpPr>
            <p:spPr>
              <a:xfrm>
                <a:off x="4660776" y="3504554"/>
                <a:ext cx="3068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 descr="&lt;math xmlns=&quot;http://www.w3.org/1998/Math/MathML&quot; display=&quot;block&quot;&gt;&#10;  &lt;msup&gt;&#10;    &lt;mi&gt;&amp;#x3C3;&lt;/mi&gt;&#10;    &lt;mrow data-mjx-texclass=&quot;ORD&quot;&gt;&#10;      &lt;mn&gt;2&lt;/mn&gt;&#10;    &lt;/mrow&gt;&#10;  &lt;/msup&gt;&#10;&lt;/math&gt;">
                <a:extLst>
                  <a:ext uri="{FF2B5EF4-FFF2-40B4-BE49-F238E27FC236}">
                    <a16:creationId xmlns:a16="http://schemas.microsoft.com/office/drawing/2014/main" id="{2A7BE8E4-1466-9B66-C970-BE443B39D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0776" y="3504554"/>
                <a:ext cx="306814" cy="276999"/>
              </a:xfrm>
              <a:prstGeom prst="rect">
                <a:avLst/>
              </a:prstGeom>
              <a:blipFill>
                <a:blip r:embed="rId4"/>
                <a:stretch>
                  <a:fillRect l="-12000" r="-6000"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 descr="&lt;math xmlns=&quot;http://www.w3.org/1998/Math/MathML&quot; display=&quot;block&quot;&gt;&#10;  &lt;mi&gt;var&lt;/mi&gt;&#10;  &lt;mo stretchy=&quot;false&quot;&gt;(&lt;/mo&gt;&#10;  &lt;mi&gt;X&lt;/mi&gt;&#10;  &lt;mo stretchy=&quot;false&quot;&gt;)&lt;/mo&gt;&#10;  &lt;mo&gt;=&lt;/mo&gt;&#10;  &lt;munderover&gt;&#10;    &lt;mo data-mjx-texclass=&quot;OP&quot;&gt;&amp;#x2211;&lt;/mo&gt;&#10;    &lt;mrow data-mjx-texclass=&quot;ORD&quot;&gt;&#10;      &lt;mi&gt;v&lt;/mi&gt;&#10;      &lt;mo&gt;=&lt;/mo&gt;&#10;      &lt;mo&gt;&amp;#x2212;&lt;/mo&gt;&#10;      &lt;mi mathvariant=&quot;normal&quot;&gt;&amp;#x221E;&lt;/mi&gt;&#10;    &lt;/mrow&gt;&#10;    &lt;mrow data-mjx-texclass=&quot;ORD&quot;&gt;&#10;      &lt;mi mathvariant=&quot;normal&quot;&gt;&amp;#x221E;&lt;/mi&gt;&#10;    &lt;/mrow&gt;&#10;  &lt;/munderover&gt;&#10;  &lt;msup&gt;&#10;    &lt;mrow data-mjx-texclass=&quot;INNER&quot;&gt;&#10;      &lt;mo data-mjx-texclass=&quot;OPEN&quot;&gt;(&lt;/mo&gt;&#10;      &lt;mi&gt;v&lt;/mi&gt;&#10;      &lt;mo&gt;&amp;#x2212;&lt;/mo&gt;&#10;      &lt;msub&gt;&#10;        &lt;mi&gt;&amp;#x3BC;&lt;/mi&gt;&#10;        &lt;mrow data-mjx-texclass=&quot;ORD&quot;&gt;&#10;          &lt;mi&gt;X&lt;/mi&gt;&#10;        &lt;/mrow&gt;&#10;      &lt;/msub&gt;&#10;      &lt;mo data-mjx-texclass=&quot;CLOSE&quot;&gt;)&lt;/mo&gt;&#10;    &lt;/mrow&gt;&#10;    &lt;mrow data-mjx-texclass=&quot;ORD&quot;&gt;&#10;      &lt;mn&gt;2&lt;/mn&gt;&#10;    &lt;/mrow&gt;&#10;  &lt;/msup&gt;&#10;  &lt;mo&gt;&amp;#x22C5;&lt;/mo&gt;&#10;  &lt;mi&gt;Pr&lt;/mi&gt;&#10;  &lt;mo fence=&quot;false&quot; stretchy=&quot;false&quot;&gt;{&lt;/mo&gt;&#10;  &lt;mi&gt;X&lt;/mi&gt;&#10;  &lt;mo&gt;=&lt;/mo&gt;&#10;  &lt;mi&gt;v&lt;/mi&gt;&#10;  &lt;mo fence=&quot;false&quot; stretchy=&quot;false&quot;&gt;}&lt;/mo&gt;&#10;&lt;/math&gt;">
                <a:extLst>
                  <a:ext uri="{FF2B5EF4-FFF2-40B4-BE49-F238E27FC236}">
                    <a16:creationId xmlns:a16="http://schemas.microsoft.com/office/drawing/2014/main" id="{A1E3BA89-566C-BE80-FC27-3B6AF59C10C7}"/>
                  </a:ext>
                </a:extLst>
              </p:cNvPr>
              <p:cNvSpPr txBox="1"/>
              <p:nvPr/>
            </p:nvSpPr>
            <p:spPr>
              <a:xfrm>
                <a:off x="3213716" y="3911183"/>
                <a:ext cx="3718517" cy="755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latin typeface="Cambria Math" panose="02040503050406030204" pitchFamily="18" charset="0"/>
                        </a:rPr>
                        <m:t>𝑣𝑎𝑟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=−∞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𝑃𝑟</m:t>
                      </m:r>
                      <m:r>
                        <m:rPr>
                          <m:lit/>
                        </m:rPr>
                        <a:rPr lang="en-US" i="1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m:rPr>
                          <m:lit/>
                        </m:rPr>
                        <a:rPr lang="en-US" i="1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 descr="&lt;math xmlns=&quot;http://www.w3.org/1998/Math/MathML&quot; display=&quot;block&quot;&gt;&#10;  &lt;mi&gt;var&lt;/mi&gt;&#10;  &lt;mo stretchy=&quot;false&quot;&gt;(&lt;/mo&gt;&#10;  &lt;mi&gt;X&lt;/mi&gt;&#10;  &lt;mo stretchy=&quot;false&quot;&gt;)&lt;/mo&gt;&#10;  &lt;mo&gt;=&lt;/mo&gt;&#10;  &lt;munderover&gt;&#10;    &lt;mo data-mjx-texclass=&quot;OP&quot;&gt;&amp;#x2211;&lt;/mo&gt;&#10;    &lt;mrow data-mjx-texclass=&quot;ORD&quot;&gt;&#10;      &lt;mi&gt;v&lt;/mi&gt;&#10;      &lt;mo&gt;=&lt;/mo&gt;&#10;      &lt;mo&gt;&amp;#x2212;&lt;/mo&gt;&#10;      &lt;mi mathvariant=&quot;normal&quot;&gt;&amp;#x221E;&lt;/mi&gt;&#10;    &lt;/mrow&gt;&#10;    &lt;mrow data-mjx-texclass=&quot;ORD&quot;&gt;&#10;      &lt;mi mathvariant=&quot;normal&quot;&gt;&amp;#x221E;&lt;/mi&gt;&#10;    &lt;/mrow&gt;&#10;  &lt;/munderover&gt;&#10;  &lt;msup&gt;&#10;    &lt;mrow data-mjx-texclass=&quot;INNER&quot;&gt;&#10;      &lt;mo data-mjx-texclass=&quot;OPEN&quot;&gt;(&lt;/mo&gt;&#10;      &lt;mi&gt;v&lt;/mi&gt;&#10;      &lt;mo&gt;&amp;#x2212;&lt;/mo&gt;&#10;      &lt;msub&gt;&#10;        &lt;mi&gt;&amp;#x3BC;&lt;/mi&gt;&#10;        &lt;mrow data-mjx-texclass=&quot;ORD&quot;&gt;&#10;          &lt;mi&gt;X&lt;/mi&gt;&#10;        &lt;/mrow&gt;&#10;      &lt;/msub&gt;&#10;      &lt;mo data-mjx-texclass=&quot;CLOSE&quot;&gt;)&lt;/mo&gt;&#10;    &lt;/mrow&gt;&#10;    &lt;mrow data-mjx-texclass=&quot;ORD&quot;&gt;&#10;      &lt;mn&gt;2&lt;/mn&gt;&#10;    &lt;/mrow&gt;&#10;  &lt;/msup&gt;&#10;  &lt;mo&gt;&amp;#x22C5;&lt;/mo&gt;&#10;  &lt;mi&gt;Pr&lt;/mi&gt;&#10;  &lt;mo fence=&quot;false&quot; stretchy=&quot;false&quot;&gt;{&lt;/mo&gt;&#10;  &lt;mi&gt;X&lt;/mi&gt;&#10;  &lt;mo&gt;=&lt;/mo&gt;&#10;  &lt;mi&gt;v&lt;/mi&gt;&#10;  &lt;mo fence=&quot;false&quot; stretchy=&quot;false&quot;&gt;}&lt;/mo&gt;&#10;&lt;/math&gt;">
                <a:extLst>
                  <a:ext uri="{FF2B5EF4-FFF2-40B4-BE49-F238E27FC236}">
                    <a16:creationId xmlns:a16="http://schemas.microsoft.com/office/drawing/2014/main" id="{A1E3BA89-566C-BE80-FC27-3B6AF59C1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716" y="3911183"/>
                <a:ext cx="3718517" cy="7552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 descr="&lt;math xmlns=&quot;http://www.w3.org/1998/Math/MathML&quot; display=&quot;block&quot;&gt;&#10;  &lt;msup&gt;&#10;    &lt;mi&gt;&amp;#x3C3;&lt;/mi&gt;&#10;    &lt;mrow data-mjx-texclass=&quot;ORD&quot;&gt;&#10;      &lt;mn&gt;2&lt;/mn&gt;&#10;    &lt;/mrow&gt;&#10;  &lt;/msup&gt;&#10;  &lt;mtext&gt;&amp;#xA0;or&amp;#xA0;&lt;/mtext&gt;&#10;  &lt;msubsup&gt;&#10;    &lt;mi&gt;&amp;#x3C3;&lt;/mi&gt;&#10;    &lt;mrow data-mjx-texclass=&quot;ORD&quot;&gt;&#10;      &lt;mi&gt;X&lt;/mi&gt;&#10;    &lt;/mrow&gt;&#10;    &lt;mrow data-mjx-texclass=&quot;ORD&quot;&gt;&#10;      &lt;mn&gt;2&lt;/mn&gt;&#10;    &lt;/mrow&gt;&#10;  &lt;/msubsup&gt;&#10;  &lt;mo&gt;,&lt;/mo&gt;&#10;  &lt;mtext&gt;&amp;#xA0;with&amp;#xA0;&lt;/mtext&gt;&#10;  &lt;mi&gt;&amp;#x3C3;&lt;/mi&gt;&#10;  &lt;mtext&gt;&amp;#xA0;or&amp;#xA0;&lt;/mtext&gt;&#10;  &lt;msubsup&gt;&#10;    &lt;mi&gt;&amp;#x3C3;&lt;/mi&gt;&#10;    &lt;mrow data-mjx-texclass=&quot;ORD&quot;&gt;&#10;      &lt;mi&gt;X&lt;/mi&gt;&#10;    &lt;/mrow&gt;&#10;    &lt;mrow data-mjx-texclass=&quot;ORD&quot;&gt;&#10;      &lt;mn&gt;2&lt;/mn&gt;&#10;    &lt;/mrow&gt;&#10;  &lt;/msubsup&gt;&#10;&lt;/math&gt;">
                <a:extLst>
                  <a:ext uri="{FF2B5EF4-FFF2-40B4-BE49-F238E27FC236}">
                    <a16:creationId xmlns:a16="http://schemas.microsoft.com/office/drawing/2014/main" id="{BEFE3D37-1610-7834-43A8-CAAF8074C2ED}"/>
                  </a:ext>
                </a:extLst>
              </p:cNvPr>
              <p:cNvSpPr txBox="1"/>
              <p:nvPr/>
            </p:nvSpPr>
            <p:spPr>
              <a:xfrm>
                <a:off x="2991775" y="4744424"/>
                <a:ext cx="2231700" cy="2808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nor/>
                        </m:rPr>
                        <a:rPr lang="en-US" i="0">
                          <a:latin typeface="Cambria Math" panose="02040503050406030204" pitchFamily="18" charset="0"/>
                        </a:rPr>
                        <m:t> or 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i="0">
                          <a:latin typeface="Cambria Math" panose="02040503050406030204" pitchFamily="18" charset="0"/>
                        </a:rPr>
                        <m:t> with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m:rPr>
                          <m:nor/>
                        </m:rPr>
                        <a:rPr lang="en-US" i="0">
                          <a:latin typeface="Cambria Math" panose="02040503050406030204" pitchFamily="18" charset="0"/>
                        </a:rPr>
                        <m:t> or 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15" descr="&lt;math xmlns=&quot;http://www.w3.org/1998/Math/MathML&quot; display=&quot;block&quot;&gt;&#10;  &lt;msup&gt;&#10;    &lt;mi&gt;&amp;#x3C3;&lt;/mi&gt;&#10;    &lt;mrow data-mjx-texclass=&quot;ORD&quot;&gt;&#10;      &lt;mn&gt;2&lt;/mn&gt;&#10;    &lt;/mrow&gt;&#10;  &lt;/msup&gt;&#10;  &lt;mtext&gt;&amp;#xA0;or&amp;#xA0;&lt;/mtext&gt;&#10;  &lt;msubsup&gt;&#10;    &lt;mi&gt;&amp;#x3C3;&lt;/mi&gt;&#10;    &lt;mrow data-mjx-texclass=&quot;ORD&quot;&gt;&#10;      &lt;mi&gt;X&lt;/mi&gt;&#10;    &lt;/mrow&gt;&#10;    &lt;mrow data-mjx-texclass=&quot;ORD&quot;&gt;&#10;      &lt;mn&gt;2&lt;/mn&gt;&#10;    &lt;/mrow&gt;&#10;  &lt;/msubsup&gt;&#10;  &lt;mo&gt;,&lt;/mo&gt;&#10;  &lt;mtext&gt;&amp;#xA0;with&amp;#xA0;&lt;/mtext&gt;&#10;  &lt;mi&gt;&amp;#x3C3;&lt;/mi&gt;&#10;  &lt;mtext&gt;&amp;#xA0;or&amp;#xA0;&lt;/mtext&gt;&#10;  &lt;msubsup&gt;&#10;    &lt;mi&gt;&amp;#x3C3;&lt;/mi&gt;&#10;    &lt;mrow data-mjx-texclass=&quot;ORD&quot;&gt;&#10;      &lt;mi&gt;X&lt;/mi&gt;&#10;    &lt;/mrow&gt;&#10;    &lt;mrow data-mjx-texclass=&quot;ORD&quot;&gt;&#10;      &lt;mn&gt;2&lt;/mn&gt;&#10;    &lt;/mrow&gt;&#10;  &lt;/msubsup&gt;&#10;&lt;/math&gt;">
                <a:extLst>
                  <a:ext uri="{FF2B5EF4-FFF2-40B4-BE49-F238E27FC236}">
                    <a16:creationId xmlns:a16="http://schemas.microsoft.com/office/drawing/2014/main" id="{BEFE3D37-1610-7834-43A8-CAAF8074C2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775" y="4744424"/>
                <a:ext cx="2231700" cy="280846"/>
              </a:xfrm>
              <a:prstGeom prst="rect">
                <a:avLst/>
              </a:prstGeom>
              <a:blipFill>
                <a:blip r:embed="rId6"/>
                <a:stretch>
                  <a:fillRect l="-1093" r="-546" b="-195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6670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MB PPT ORANGE">
      <a:dk1>
        <a:srgbClr val="000000"/>
      </a:dk1>
      <a:lt1>
        <a:srgbClr val="FFFFFF"/>
      </a:lt1>
      <a:dk2>
        <a:srgbClr val="13294B"/>
      </a:dk2>
      <a:lt2>
        <a:srgbClr val="FF5F05"/>
      </a:lt2>
      <a:accent1>
        <a:srgbClr val="0071CE"/>
      </a:accent1>
      <a:accent2>
        <a:srgbClr val="FCB316"/>
      </a:accent2>
      <a:accent3>
        <a:srgbClr val="007E8E"/>
      </a:accent3>
      <a:accent4>
        <a:srgbClr val="006230"/>
      </a:accent4>
      <a:accent5>
        <a:srgbClr val="5C0E41"/>
      </a:accent5>
      <a:accent6>
        <a:srgbClr val="7D3E13"/>
      </a:accent6>
      <a:hlink>
        <a:srgbClr val="C84113"/>
      </a:hlink>
      <a:folHlink>
        <a:srgbClr val="2159A6"/>
      </a:folHlink>
    </a:clrScheme>
    <a:fontScheme name="SMB PPT">
      <a:majorFont>
        <a:latin typeface="Source Sans Pro SemiBold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 algn="l">
          <a:defRPr i="1" smtClean="0">
            <a:latin typeface="Cambria Math" panose="020405030504060302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MB PowerPoint Template V4" id="{B3CBA2D6-773F-894A-97CE-392945FF435E}" vid="{C086EF9A-8907-304D-A9A1-B52FE47F12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14563</TotalTime>
  <Words>3304</Words>
  <Application>Microsoft Macintosh PowerPoint</Application>
  <PresentationFormat>Widescreen</PresentationFormat>
  <Paragraphs>379</Paragraphs>
  <Slides>27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Cambria Math</vt:lpstr>
      <vt:lpstr>Courier New</vt:lpstr>
      <vt:lpstr>Source Sans Pro</vt:lpstr>
      <vt:lpstr>Source Sans Pro SemiBold</vt:lpstr>
      <vt:lpstr>Symbol</vt:lpstr>
      <vt:lpstr>Office Theme</vt:lpstr>
      <vt:lpstr>Probability</vt:lpstr>
      <vt:lpstr>Origins of Probability Analysis</vt:lpstr>
      <vt:lpstr>An Intuitive Understanding of Probability</vt:lpstr>
      <vt:lpstr>Kolmogorov’s Axiomatic Definition of Probability </vt:lpstr>
      <vt:lpstr>Theorems</vt:lpstr>
      <vt:lpstr>Conditional Probability</vt:lpstr>
      <vt:lpstr>Bayes’ Theorem</vt:lpstr>
      <vt:lpstr>Application of Bayes’ Theorem in Computer Systems Modeling</vt:lpstr>
      <vt:lpstr>Mean and Variance</vt:lpstr>
      <vt:lpstr>Sample Mean and Sample Variance</vt:lpstr>
      <vt:lpstr>Clever Way to Compute Sample Variance</vt:lpstr>
      <vt:lpstr>Percentiles</vt:lpstr>
      <vt:lpstr>Random Variables</vt:lpstr>
      <vt:lpstr>Cummulative Distribution Function</vt:lpstr>
      <vt:lpstr>Examples of Discrete Random Variables</vt:lpstr>
      <vt:lpstr>The Most Basic Probability Distribution</vt:lpstr>
      <vt:lpstr>Graphical Depiction of CDF</vt:lpstr>
      <vt:lpstr>Inverse Transform Sampling for Discrete Distributions</vt:lpstr>
      <vt:lpstr>Python Code for Inverse Sampling</vt:lpstr>
      <vt:lpstr>Inverse Transform Sampling Proof of Correctness, Discrete Distribution </vt:lpstr>
      <vt:lpstr>Continuous Random Variables</vt:lpstr>
      <vt:lpstr>Examples of Continuous Random Variables : Exponential</vt:lpstr>
      <vt:lpstr>Examples of Continuous Random Variables : Gaussian</vt:lpstr>
      <vt:lpstr>Examples of Continuous Random Variables : Student’s-t </vt:lpstr>
      <vt:lpstr>Examples of Continuous Random Variables : Beta</vt:lpstr>
      <vt:lpstr>Inverse Transform Sampling Method for Continuous Distributions </vt:lpstr>
      <vt:lpstr>Python Code Inverse Transform Sampling of Continuous Distributions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Lin, Bryan</dc:creator>
  <cp:lastModifiedBy>Nicol, David Malcolm</cp:lastModifiedBy>
  <cp:revision>86</cp:revision>
  <dcterms:created xsi:type="dcterms:W3CDTF">2022-06-14T14:37:32Z</dcterms:created>
  <dcterms:modified xsi:type="dcterms:W3CDTF">2026-08-27T13:47:56Z</dcterms:modified>
</cp:coreProperties>
</file>