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19"/>
  </p:notesMasterIdLst>
  <p:handoutMasterIdLst>
    <p:handoutMasterId r:id="rId20"/>
  </p:handoutMasterIdLst>
  <p:sldIdLst>
    <p:sldId id="327" r:id="rId2"/>
    <p:sldId id="322" r:id="rId3"/>
    <p:sldId id="316" r:id="rId4"/>
    <p:sldId id="315" r:id="rId5"/>
    <p:sldId id="265" r:id="rId6"/>
    <p:sldId id="266" r:id="rId7"/>
    <p:sldId id="267" r:id="rId8"/>
    <p:sldId id="268" r:id="rId9"/>
    <p:sldId id="270" r:id="rId10"/>
    <p:sldId id="269" r:id="rId11"/>
    <p:sldId id="271" r:id="rId12"/>
    <p:sldId id="273" r:id="rId13"/>
    <p:sldId id="274" r:id="rId14"/>
    <p:sldId id="275" r:id="rId15"/>
    <p:sldId id="328" r:id="rId16"/>
    <p:sldId id="329" r:id="rId17"/>
    <p:sldId id="33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E1A2"/>
    <a:srgbClr val="13294A"/>
    <a:srgbClr val="FF5F05"/>
    <a:srgbClr val="13294B"/>
    <a:srgbClr val="C84113"/>
    <a:srgbClr val="3B6C35"/>
    <a:srgbClr val="4B868E"/>
    <a:srgbClr val="FBB24D"/>
    <a:srgbClr val="F050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98" autoAdjust="0"/>
    <p:restoredTop sz="96312" autoAdjust="0"/>
  </p:normalViewPr>
  <p:slideViewPr>
    <p:cSldViewPr snapToGrid="0">
      <p:cViewPr>
        <p:scale>
          <a:sx n="159" d="100"/>
          <a:sy n="159" d="100"/>
        </p:scale>
        <p:origin x="176" y="2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3E1E9AA-346A-B3D9-794E-D00029D397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F56AFA-A4B7-7466-6AF7-3B946230D3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4678F-55F8-4A98-B438-1921114C3F78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ABE0AD-401D-551F-84BA-B7639FBB7EB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A98A03-EC06-4230-C305-6B23873923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E4B95-DB27-469E-87AB-81525EE3E5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17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260D9-9A89-466D-AB9E-AB8EEEC5B27F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6F0D5-1438-4C96-931F-854E0BFC2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7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6F0D5-1438-4C96-931F-854E0BFC2CD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2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32F4F2-6BCB-E2A6-BF14-55C777A83E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Accent">
            <a:extLst>
              <a:ext uri="{FF2B5EF4-FFF2-40B4-BE49-F238E27FC236}">
                <a16:creationId xmlns:a16="http://schemas.microsoft.com/office/drawing/2014/main" id="{A4CD8BB7-0ED5-85FC-E344-1C112A4EB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5872" y="1832610"/>
            <a:ext cx="95250" cy="319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6C5F9852-BDFC-7251-F9A8-98DEA10266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3131" y="1958297"/>
            <a:ext cx="8569236" cy="1614486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497620D0-FD2F-C1C0-438F-BA156FAA85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5601" y="3489452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 of ECE</a:t>
            </a:r>
          </a:p>
        </p:txBody>
      </p:sp>
      <p:sp>
        <p:nvSpPr>
          <p:cNvPr id="8" name="Date Placeholder">
            <a:extLst>
              <a:ext uri="{FF2B5EF4-FFF2-40B4-BE49-F238E27FC236}">
                <a16:creationId xmlns:a16="http://schemas.microsoft.com/office/drawing/2014/main" id="{D3A57C1C-6F1A-1705-E0D4-BE50DA8625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85601" y="4257421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5" name="Title Accent">
            <a:extLst>
              <a:ext uri="{FF2B5EF4-FFF2-40B4-BE49-F238E27FC236}">
                <a16:creationId xmlns:a16="http://schemas.microsoft.com/office/drawing/2014/main" id="{53E60BD8-6A61-5D51-D203-0116C80E5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95872" y="1832610"/>
            <a:ext cx="95250" cy="319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42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630D879-E427-F595-A720-AD68F45BEB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11" name="Block I">
            <a:extLst>
              <a:ext uri="{FF2B5EF4-FFF2-40B4-BE49-F238E27FC236}">
                <a16:creationId xmlns:a16="http://schemas.microsoft.com/office/drawing/2014/main" id="{03433787-1CFF-45E7-AF8C-BD6DE67D4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275" y="277804"/>
            <a:ext cx="528575" cy="764797"/>
          </a:xfrm>
          <a:prstGeom prst="rect">
            <a:avLst/>
          </a:prstGeom>
        </p:spPr>
      </p:pic>
      <p:sp>
        <p:nvSpPr>
          <p:cNvPr id="10" name="Title underscore">
            <a:extLst>
              <a:ext uri="{FF2B5EF4-FFF2-40B4-BE49-F238E27FC236}">
                <a16:creationId xmlns:a16="http://schemas.microsoft.com/office/drawing/2014/main" id="{9AB7A58C-6DBD-4739-B4B2-CF600754B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5664" y="4159281"/>
            <a:ext cx="1275549" cy="141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E358E9E-D14A-D868-718C-3F41147F1E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7996"/>
            <a:ext cx="10515600" cy="1325563"/>
          </a:xfrm>
        </p:spPr>
        <p:txBody>
          <a:bodyPr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5A4D42FD-F2CE-B461-42FC-B7365425E0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DEPT OF ECE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C86609E-3488-AC7D-5BCD-1999D3DF7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286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Accent">
            <a:extLst>
              <a:ext uri="{FF2B5EF4-FFF2-40B4-BE49-F238E27FC236}">
                <a16:creationId xmlns:a16="http://schemas.microsoft.com/office/drawing/2014/main" id="{D0364173-A96F-9FE3-06E5-5B39DC86E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lock I">
            <a:extLst>
              <a:ext uri="{FF2B5EF4-FFF2-40B4-BE49-F238E27FC236}">
                <a16:creationId xmlns:a16="http://schemas.microsoft.com/office/drawing/2014/main" id="{476E0D61-C12B-4A74-FA1D-11D7952A0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7" name="Footer background">
            <a:extLst>
              <a:ext uri="{FF2B5EF4-FFF2-40B4-BE49-F238E27FC236}">
                <a16:creationId xmlns:a16="http://schemas.microsoft.com/office/drawing/2014/main" id="{0D56C456-94C5-4B92-7452-76C649BE7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2F5268-A885-7E39-998A-D50E2D26FA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5F48C7DE-94AB-9076-4335-F5D9A305B38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1795749"/>
            <a:ext cx="10370190" cy="412030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epartment/Unit name Placeholder">
            <a:extLst>
              <a:ext uri="{FF2B5EF4-FFF2-40B4-BE49-F238E27FC236}">
                <a16:creationId xmlns:a16="http://schemas.microsoft.com/office/drawing/2014/main" id="{B033ED9C-0B52-487F-8BD5-11759DAF6A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DEPT OF ECE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08AAFB27-B643-3132-E0CD-89C471BF4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236901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80743D9-A6A8-DB12-6B2E-147C038068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9" name="Subheading">
            <a:extLst>
              <a:ext uri="{FF2B5EF4-FFF2-40B4-BE49-F238E27FC236}">
                <a16:creationId xmlns:a16="http://schemas.microsoft.com/office/drawing/2014/main" id="{CC490E05-74DB-0E53-9364-2C3ADCC6A2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1913536"/>
            <a:ext cx="10370191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5611F233-E768-987E-50BE-BF98E82C82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688805"/>
            <a:ext cx="10370190" cy="9631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ubheading 2">
            <a:extLst>
              <a:ext uri="{FF2B5EF4-FFF2-40B4-BE49-F238E27FC236}">
                <a16:creationId xmlns:a16="http://schemas.microsoft.com/office/drawing/2014/main" id="{2D3D518F-FED5-7E25-12CE-FCBE9431A5C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228" y="3957788"/>
            <a:ext cx="10370191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9071244-DD24-D83B-A3BC-DF4D85E087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2463" y="4733057"/>
            <a:ext cx="10370190" cy="9631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Accent">
            <a:extLst>
              <a:ext uri="{FF2B5EF4-FFF2-40B4-BE49-F238E27FC236}">
                <a16:creationId xmlns:a16="http://schemas.microsoft.com/office/drawing/2014/main" id="{C0556EBE-69AA-44D0-19FB-7FDA0669D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background">
            <a:extLst>
              <a:ext uri="{FF2B5EF4-FFF2-40B4-BE49-F238E27FC236}">
                <a16:creationId xmlns:a16="http://schemas.microsoft.com/office/drawing/2014/main" id="{FD16F6FE-EF30-5DF1-1170-E060CA2A1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70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E00EE44-1662-6C19-8EEE-4473520AD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EC33744-A502-FBC7-B1D3-73DF0C333B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9" name="Subhead Placeholder - left">
            <a:extLst>
              <a:ext uri="{FF2B5EF4-FFF2-40B4-BE49-F238E27FC236}">
                <a16:creationId xmlns:a16="http://schemas.microsoft.com/office/drawing/2014/main" id="{CC490E05-74DB-0E53-9364-2C3ADCC6A2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5611F233-E768-987E-50BE-BF98E82C82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785267"/>
            <a:ext cx="4876417" cy="2155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ubhead Placeholder - right">
            <a:extLst>
              <a:ext uri="{FF2B5EF4-FFF2-40B4-BE49-F238E27FC236}">
                <a16:creationId xmlns:a16="http://schemas.microsoft.com/office/drawing/2014/main" id="{224424D1-87E7-3962-19AA-DA17D1EABB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8002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629D8EC-3306-885D-34FB-A593175BDA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46237" y="2785267"/>
            <a:ext cx="4876417" cy="2155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epartment/Unit name Placeholder">
            <a:extLst>
              <a:ext uri="{FF2B5EF4-FFF2-40B4-BE49-F238E27FC236}">
                <a16:creationId xmlns:a16="http://schemas.microsoft.com/office/drawing/2014/main" id="{78C65027-A687-41F0-E627-6C9CA6C8D0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1C24A2-BDE7-AB14-1EF1-F06E9BAB9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background">
            <a:extLst>
              <a:ext uri="{FF2B5EF4-FFF2-40B4-BE49-F238E27FC236}">
                <a16:creationId xmlns:a16="http://schemas.microsoft.com/office/drawing/2014/main" id="{DA7A5DFF-E96F-6A58-4E0E-E67DC4E8D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90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accent">
            <a:extLst>
              <a:ext uri="{FF2B5EF4-FFF2-40B4-BE49-F238E27FC236}">
                <a16:creationId xmlns:a16="http://schemas.microsoft.com/office/drawing/2014/main" id="{115AD324-E2E1-9400-B6BC-49D0C5F6A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71844C4-2CEE-3AA9-FDAD-BAF322CBDD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25" name="Subhead Placeholder - left">
            <a:extLst>
              <a:ext uri="{FF2B5EF4-FFF2-40B4-BE49-F238E27FC236}">
                <a16:creationId xmlns:a16="http://schemas.microsoft.com/office/drawing/2014/main" id="{4F21266B-E068-C84F-857F-629382CE95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8" name="Text Placeholder - left">
            <a:extLst>
              <a:ext uri="{FF2B5EF4-FFF2-40B4-BE49-F238E27FC236}">
                <a16:creationId xmlns:a16="http://schemas.microsoft.com/office/drawing/2014/main" id="{E378921D-C904-2C44-DAD3-10FCD05155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1081" y="2774950"/>
            <a:ext cx="4876417" cy="2668588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1143000" indent="-228600">
              <a:buFont typeface="Courier New" panose="02070309020205020404" pitchFamily="49" charset="0"/>
              <a:buChar char="o"/>
              <a:defRPr sz="1800"/>
            </a:lvl3pPr>
            <a:lvl4pPr marL="1600200" indent="-228600">
              <a:buFont typeface="Courier New" panose="02070309020205020404" pitchFamily="49" charset="0"/>
              <a:buChar char="o"/>
              <a:defRPr/>
            </a:lvl4pPr>
            <a:lvl5pPr marL="2057400" indent="-228600"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Subhead Placeholder - right">
            <a:extLst>
              <a:ext uri="{FF2B5EF4-FFF2-40B4-BE49-F238E27FC236}">
                <a16:creationId xmlns:a16="http://schemas.microsoft.com/office/drawing/2014/main" id="{EEBD4F98-6476-56B5-5D6A-FDFCA46BF7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8002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0" name="Text Placeholder -right">
            <a:extLst>
              <a:ext uri="{FF2B5EF4-FFF2-40B4-BE49-F238E27FC236}">
                <a16:creationId xmlns:a16="http://schemas.microsoft.com/office/drawing/2014/main" id="{E6AC3C03-BBBE-A121-29AB-D885327950B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44855" y="2774797"/>
            <a:ext cx="4876417" cy="2668588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1143000" indent="-228600">
              <a:buFont typeface="Courier New" panose="02070309020205020404" pitchFamily="49" charset="0"/>
              <a:buChar char="o"/>
              <a:defRPr sz="1800"/>
            </a:lvl3pPr>
            <a:lvl4pPr marL="1600200" indent="-228600">
              <a:buFont typeface="Courier New" panose="02070309020205020404" pitchFamily="49" charset="0"/>
              <a:buChar char="o"/>
              <a:defRPr/>
            </a:lvl4pPr>
            <a:lvl5pPr marL="2057400" indent="-228600"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epartment/unit name Placeholder">
            <a:extLst>
              <a:ext uri="{FF2B5EF4-FFF2-40B4-BE49-F238E27FC236}">
                <a16:creationId xmlns:a16="http://schemas.microsoft.com/office/drawing/2014/main" id="{447F6171-D545-B452-563D-EFB2AE9666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accent">
            <a:extLst>
              <a:ext uri="{FF2B5EF4-FFF2-40B4-BE49-F238E27FC236}">
                <a16:creationId xmlns:a16="http://schemas.microsoft.com/office/drawing/2014/main" id="{6201D629-BE54-9CA3-CDD4-311E00AF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background">
            <a:extLst>
              <a:ext uri="{FF2B5EF4-FFF2-40B4-BE49-F238E27FC236}">
                <a16:creationId xmlns:a16="http://schemas.microsoft.com/office/drawing/2014/main" id="{035A0DB6-38EF-F1CD-1451-F3EFD987B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84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6BB2015-0086-DF08-8A25-8A0616C8BB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180" y="1291652"/>
            <a:ext cx="6189488" cy="807792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Large Quote</a:t>
            </a:r>
          </a:p>
        </p:txBody>
      </p:sp>
      <p:sp>
        <p:nvSpPr>
          <p:cNvPr id="12" name="Quote 1 - left">
            <a:extLst>
              <a:ext uri="{FF2B5EF4-FFF2-40B4-BE49-F238E27FC236}">
                <a16:creationId xmlns:a16="http://schemas.microsoft.com/office/drawing/2014/main" id="{74CB6488-2929-62E5-C898-745037E06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273810" y="1167968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“</a:t>
            </a:r>
          </a:p>
        </p:txBody>
      </p:sp>
      <p:sp>
        <p:nvSpPr>
          <p:cNvPr id="13" name="Quote 1 - right">
            <a:extLst>
              <a:ext uri="{FF2B5EF4-FFF2-40B4-BE49-F238E27FC236}">
                <a16:creationId xmlns:a16="http://schemas.microsoft.com/office/drawing/2014/main" id="{91174DFB-BAA6-41D2-C5C4-B438E22AB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140821" y="1185256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7" name="Attribution 1 Placeholder">
            <a:extLst>
              <a:ext uri="{FF2B5EF4-FFF2-40B4-BE49-F238E27FC236}">
                <a16:creationId xmlns:a16="http://schemas.microsoft.com/office/drawing/2014/main" id="{2A25C115-1C3A-AC3A-C7C7-570E85027B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27193" y="2116732"/>
            <a:ext cx="2113474" cy="429881"/>
          </a:xfrm>
        </p:spPr>
        <p:txBody>
          <a:bodyPr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7" name="Quote 2 - left">
            <a:extLst>
              <a:ext uri="{FF2B5EF4-FFF2-40B4-BE49-F238E27FC236}">
                <a16:creationId xmlns:a16="http://schemas.microsoft.com/office/drawing/2014/main" id="{007BC3EA-75CF-5946-828D-DEFAF530E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273810" y="3477024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rgbClr val="FF5F05"/>
                </a:solidFill>
              </a:rPr>
              <a:t>“</a:t>
            </a:r>
          </a:p>
        </p:txBody>
      </p:sp>
      <p:sp>
        <p:nvSpPr>
          <p:cNvPr id="8" name="Quote 2 - right">
            <a:extLst>
              <a:ext uri="{FF2B5EF4-FFF2-40B4-BE49-F238E27FC236}">
                <a16:creationId xmlns:a16="http://schemas.microsoft.com/office/drawing/2014/main" id="{254A594E-C5D9-FA57-D21E-EAA6B5CB7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088267" y="3494312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9" name="Long Quote Placeholder">
            <a:extLst>
              <a:ext uri="{FF2B5EF4-FFF2-40B4-BE49-F238E27FC236}">
                <a16:creationId xmlns:a16="http://schemas.microsoft.com/office/drawing/2014/main" id="{C6593C7D-5AD9-BC2C-0070-B0B3F7287B2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060741" y="3501730"/>
            <a:ext cx="6179926" cy="150724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70000"/>
              </a:lnSpc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Long Paragraph Quote </a:t>
            </a:r>
          </a:p>
        </p:txBody>
      </p:sp>
      <p:sp>
        <p:nvSpPr>
          <p:cNvPr id="20" name="Long Quote attribution Placeholder">
            <a:extLst>
              <a:ext uri="{FF2B5EF4-FFF2-40B4-BE49-F238E27FC236}">
                <a16:creationId xmlns:a16="http://schemas.microsoft.com/office/drawing/2014/main" id="{D808D8CD-BCBE-F257-3C6F-64185F7ABD1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27193" y="5065124"/>
            <a:ext cx="2113474" cy="429881"/>
          </a:xfrm>
        </p:spPr>
        <p:txBody>
          <a:bodyPr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Quote 1 - left">
            <a:extLst>
              <a:ext uri="{FF2B5EF4-FFF2-40B4-BE49-F238E27FC236}">
                <a16:creationId xmlns:a16="http://schemas.microsoft.com/office/drawing/2014/main" id="{8A4F49DD-2E92-B49D-893A-601D74474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73810" y="1167968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“</a:t>
            </a:r>
          </a:p>
        </p:txBody>
      </p:sp>
      <p:sp>
        <p:nvSpPr>
          <p:cNvPr id="6" name="Quote 1 - right">
            <a:extLst>
              <a:ext uri="{FF2B5EF4-FFF2-40B4-BE49-F238E27FC236}">
                <a16:creationId xmlns:a16="http://schemas.microsoft.com/office/drawing/2014/main" id="{99AD1BE3-EC1A-C5D8-82BC-2767C400E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9140821" y="1185256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0" name="Quote 2 - left">
            <a:extLst>
              <a:ext uri="{FF2B5EF4-FFF2-40B4-BE49-F238E27FC236}">
                <a16:creationId xmlns:a16="http://schemas.microsoft.com/office/drawing/2014/main" id="{9A0F4206-E9B4-DD1F-E8DC-0A4858919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73810" y="3477024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rgbClr val="FF5F05"/>
                </a:solidFill>
              </a:rPr>
              <a:t>“</a:t>
            </a:r>
          </a:p>
        </p:txBody>
      </p:sp>
      <p:sp>
        <p:nvSpPr>
          <p:cNvPr id="11" name="Quote 2 - right">
            <a:extLst>
              <a:ext uri="{FF2B5EF4-FFF2-40B4-BE49-F238E27FC236}">
                <a16:creationId xmlns:a16="http://schemas.microsoft.com/office/drawing/2014/main" id="{D5A1E3B0-F7D1-60D5-FCF5-C9E2EA283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9088267" y="3494312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4" name="Footer Background">
            <a:extLst>
              <a:ext uri="{FF2B5EF4-FFF2-40B4-BE49-F238E27FC236}">
                <a16:creationId xmlns:a16="http://schemas.microsoft.com/office/drawing/2014/main" id="{E9C95571-689F-8F78-648E-A3A32B476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96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06AA2EA-F5CC-A830-112E-D187F54113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4038" y="1786687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ubhead 1 Placeholder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77348" y="1786687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75583" y="2561957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332E0F7-8D76-3BED-561C-C7B99F9CA5F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52273" y="3924115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ubhead Placeholder 2">
            <a:extLst>
              <a:ext uri="{FF2B5EF4-FFF2-40B4-BE49-F238E27FC236}">
                <a16:creationId xmlns:a16="http://schemas.microsoft.com/office/drawing/2014/main" id="{4AEA1B53-9D39-71C7-6498-B61C0E9CD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75583" y="3924115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5DAD01A-BC33-C150-4677-8D04EA1F70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73818" y="4699385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Accent">
            <a:extLst>
              <a:ext uri="{FF2B5EF4-FFF2-40B4-BE49-F238E27FC236}">
                <a16:creationId xmlns:a16="http://schemas.microsoft.com/office/drawing/2014/main" id="{A84F0799-B7DF-5DCA-7760-62A5577AD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background">
            <a:extLst>
              <a:ext uri="{FF2B5EF4-FFF2-40B4-BE49-F238E27FC236}">
                <a16:creationId xmlns:a16="http://schemas.microsoft.com/office/drawing/2014/main" id="{2F629EF2-E7ED-5C1E-DF1A-C605787CE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8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67464D1-DDEC-4858-9CA3-246D12B35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8" name="Subhead Placeholder 1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1786687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561957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2203" y="1786687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ubhead Placeholder 2">
            <a:extLst>
              <a:ext uri="{FF2B5EF4-FFF2-40B4-BE49-F238E27FC236}">
                <a16:creationId xmlns:a16="http://schemas.microsoft.com/office/drawing/2014/main" id="{4AEA1B53-9D39-71C7-6498-B61C0E9CD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2463" y="3924115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5DAD01A-BC33-C150-4677-8D04EA1F70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0698" y="4699385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332E0F7-8D76-3BED-561C-C7B99F9CA5F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80438" y="3924115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Accent">
            <a:extLst>
              <a:ext uri="{FF2B5EF4-FFF2-40B4-BE49-F238E27FC236}">
                <a16:creationId xmlns:a16="http://schemas.microsoft.com/office/drawing/2014/main" id="{DA90286A-9D6B-31C8-4884-54D695B875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Block I">
            <a:extLst>
              <a:ext uri="{FF2B5EF4-FFF2-40B4-BE49-F238E27FC236}">
                <a16:creationId xmlns:a16="http://schemas.microsoft.com/office/drawing/2014/main" id="{043B16BB-6D1F-3598-33A7-242AB80AA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9" name="Footer background">
            <a:extLst>
              <a:ext uri="{FF2B5EF4-FFF2-40B4-BE49-F238E27FC236}">
                <a16:creationId xmlns:a16="http://schemas.microsoft.com/office/drawing/2014/main" id="{C966E989-2B42-790C-6548-DBB450D52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80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4B32AFE-F932-DF9D-9DB7-1815DFD5D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4038" y="1786687"/>
            <a:ext cx="4738687" cy="4322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ubhead Placeholder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77348" y="2717104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75583" y="3492374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29DA5D09-2024-59D9-0FF4-B7EF0D03D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8" name="Title accent">
            <a:extLst>
              <a:ext uri="{FF2B5EF4-FFF2-40B4-BE49-F238E27FC236}">
                <a16:creationId xmlns:a16="http://schemas.microsoft.com/office/drawing/2014/main" id="{584F805F-AEE6-7BB8-F645-7A56C0F88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background">
            <a:extLst>
              <a:ext uri="{FF2B5EF4-FFF2-40B4-BE49-F238E27FC236}">
                <a16:creationId xmlns:a16="http://schemas.microsoft.com/office/drawing/2014/main" id="{EA4CEC95-9D8D-2A51-3D55-8C07A2E01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10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5372" y="277803"/>
            <a:ext cx="516232" cy="745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C361099-F3C8-7FD3-FE7D-BDB8984BD6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8" name="Subheading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2463" y="2717104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0698" y="3492374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3968" y="1786687"/>
            <a:ext cx="4738687" cy="4322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accent">
            <a:extLst>
              <a:ext uri="{FF2B5EF4-FFF2-40B4-BE49-F238E27FC236}">
                <a16:creationId xmlns:a16="http://schemas.microsoft.com/office/drawing/2014/main" id="{E23F6A90-6A04-CEE5-89AE-1CA97BF06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lock I">
            <a:extLst>
              <a:ext uri="{FF2B5EF4-FFF2-40B4-BE49-F238E27FC236}">
                <a16:creationId xmlns:a16="http://schemas.microsoft.com/office/drawing/2014/main" id="{9428F0D9-6B48-8980-C266-669D5D039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5372" y="277803"/>
            <a:ext cx="516232" cy="745668"/>
          </a:xfrm>
          <a:prstGeom prst="rect">
            <a:avLst/>
          </a:prstGeom>
        </p:spPr>
      </p:pic>
      <p:sp>
        <p:nvSpPr>
          <p:cNvPr id="9" name="Footer background">
            <a:extLst>
              <a:ext uri="{FF2B5EF4-FFF2-40B4-BE49-F238E27FC236}">
                <a16:creationId xmlns:a16="http://schemas.microsoft.com/office/drawing/2014/main" id="{F83F753E-0A17-5E6E-A0E7-05B29BA9E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069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536CFC5-9FDA-B7CC-A0E8-9E2C8CF52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11" name="Title Accent">
            <a:extLst>
              <a:ext uri="{FF2B5EF4-FFF2-40B4-BE49-F238E27FC236}">
                <a16:creationId xmlns:a16="http://schemas.microsoft.com/office/drawing/2014/main" id="{774D0FFC-1870-3AC0-2920-9F9EA3F5B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5872" y="1832610"/>
            <a:ext cx="95250" cy="319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967BB4B5-6DC9-4239-4EE4-8B3B8C068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3131" y="1958297"/>
            <a:ext cx="8569236" cy="1614486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Department/unit name placeholder">
            <a:extLst>
              <a:ext uri="{FF2B5EF4-FFF2-40B4-BE49-F238E27FC236}">
                <a16:creationId xmlns:a16="http://schemas.microsoft.com/office/drawing/2014/main" id="{9CCA8B6C-53BF-DD2E-3863-4C11197357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5601" y="3489452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609F09B9-AFB9-1195-67C0-6A06E8B361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85601" y="4257421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2" name="Title Accent">
            <a:extLst>
              <a:ext uri="{FF2B5EF4-FFF2-40B4-BE49-F238E27FC236}">
                <a16:creationId xmlns:a16="http://schemas.microsoft.com/office/drawing/2014/main" id="{AB5A27ED-F996-0FE6-2080-0BA251F3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95872" y="1832610"/>
            <a:ext cx="95250" cy="319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304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Placeholder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0698" y="1578560"/>
            <a:ext cx="10371957" cy="3875254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4689" y="5590340"/>
            <a:ext cx="10367965" cy="61258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accent">
            <a:extLst>
              <a:ext uri="{FF2B5EF4-FFF2-40B4-BE49-F238E27FC236}">
                <a16:creationId xmlns:a16="http://schemas.microsoft.com/office/drawing/2014/main" id="{10D268D5-F906-5665-79E7-92F7B7F2E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0D18F3C8-22EE-672B-92DA-AA89F0DBB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8" name="Footer background">
            <a:extLst>
              <a:ext uri="{FF2B5EF4-FFF2-40B4-BE49-F238E27FC236}">
                <a16:creationId xmlns:a16="http://schemas.microsoft.com/office/drawing/2014/main" id="{9FC0A6C1-C9B1-3404-14C4-743D4B939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38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7D02BED8-DBC4-0252-E92E-234AE9D9F1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79104" y="2391179"/>
            <a:ext cx="4187900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Text Placeholder">
            <a:extLst>
              <a:ext uri="{FF2B5EF4-FFF2-40B4-BE49-F238E27FC236}">
                <a16:creationId xmlns:a16="http://schemas.microsoft.com/office/drawing/2014/main" id="{A877C0E9-AC67-8A06-EFD9-3C48FB86AFC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77339" y="3166449"/>
            <a:ext cx="4187900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background">
            <a:extLst>
              <a:ext uri="{FF2B5EF4-FFF2-40B4-BE49-F238E27FC236}">
                <a16:creationId xmlns:a16="http://schemas.microsoft.com/office/drawing/2014/main" id="{3E371C4E-2011-F39E-AE22-E24CB5498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93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9FFDD080-4638-6791-3E4F-BA329002E2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48247" y="4070491"/>
            <a:ext cx="7695506" cy="76479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70000"/>
              </a:lnSpc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48247" y="4980067"/>
            <a:ext cx="7695506" cy="61258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6015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DA352AF-0D0B-CA5B-F6AB-E8E707C2BC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5" name="Chart Placeholder">
            <a:extLst>
              <a:ext uri="{FF2B5EF4-FFF2-40B4-BE49-F238E27FC236}">
                <a16:creationId xmlns:a16="http://schemas.microsoft.com/office/drawing/2014/main" id="{A294C2DE-00CB-57AC-36E4-F1BD262706D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1430338" y="1747838"/>
            <a:ext cx="9134475" cy="4360862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accent">
            <a:extLst>
              <a:ext uri="{FF2B5EF4-FFF2-40B4-BE49-F238E27FC236}">
                <a16:creationId xmlns:a16="http://schemas.microsoft.com/office/drawing/2014/main" id="{1940CD6C-5607-592B-BB2D-0093C66E7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lock I">
            <a:extLst>
              <a:ext uri="{FF2B5EF4-FFF2-40B4-BE49-F238E27FC236}">
                <a16:creationId xmlns:a16="http://schemas.microsoft.com/office/drawing/2014/main" id="{974BCEE7-B8AE-A400-D7B3-2A7549808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9"/>
          </a:xfrm>
          <a:prstGeom prst="rect">
            <a:avLst/>
          </a:prstGeom>
        </p:spPr>
      </p:pic>
      <p:sp>
        <p:nvSpPr>
          <p:cNvPr id="9" name="Footer background">
            <a:extLst>
              <a:ext uri="{FF2B5EF4-FFF2-40B4-BE49-F238E27FC236}">
                <a16:creationId xmlns:a16="http://schemas.microsoft.com/office/drawing/2014/main" id="{A161B2ED-8817-88F8-0140-21A5C683F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207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9AC6FB-79B2-8934-E612-EC987EF32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sp>
        <p:nvSpPr>
          <p:cNvPr id="17" name="Title Placeholder">
            <a:extLst>
              <a:ext uri="{FF2B5EF4-FFF2-40B4-BE49-F238E27FC236}">
                <a16:creationId xmlns:a16="http://schemas.microsoft.com/office/drawing/2014/main" id="{9E07F9AC-4E7E-9623-9170-90BDADFA2A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0698" y="823864"/>
            <a:ext cx="8981220" cy="1107047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2" name="Title Underscore">
            <a:extLst>
              <a:ext uri="{FF2B5EF4-FFF2-40B4-BE49-F238E27FC236}">
                <a16:creationId xmlns:a16="http://schemas.microsoft.com/office/drawing/2014/main" id="{58F4D01E-94DA-4F0B-8E13-618D11B2D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lock I">
            <a:extLst>
              <a:ext uri="{FF2B5EF4-FFF2-40B4-BE49-F238E27FC236}">
                <a16:creationId xmlns:a16="http://schemas.microsoft.com/office/drawing/2014/main" id="{2ECD6B36-AE20-6B2C-70DA-90541397C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645B5409-DDAC-5BBA-E785-37F723B563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697" y="2328261"/>
            <a:ext cx="8981219" cy="22014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Questions/Contact/Information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82A2E9-6729-F459-2EB4-38593EB184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697" y="4952165"/>
            <a:ext cx="8981219" cy="79678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epartment/Unit name Placeholder">
            <a:extLst>
              <a:ext uri="{FF2B5EF4-FFF2-40B4-BE49-F238E27FC236}">
                <a16:creationId xmlns:a16="http://schemas.microsoft.com/office/drawing/2014/main" id="{EC420C19-0C40-EAE2-AA9D-5101B4FF16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1DAF599E-70A8-5E76-56CB-CA69217C1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98198C-C092-981F-DF36-85E9C628D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sp>
        <p:nvSpPr>
          <p:cNvPr id="3" name="Title Underscore">
            <a:extLst>
              <a:ext uri="{FF2B5EF4-FFF2-40B4-BE49-F238E27FC236}">
                <a16:creationId xmlns:a16="http://schemas.microsoft.com/office/drawing/2014/main" id="{DB2F1EF5-151B-71EA-5BB5-179B3A542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8025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FF63E5-FDDB-6B44-048F-EF43D6670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7" name="Title Placeholder">
            <a:extLst>
              <a:ext uri="{FF2B5EF4-FFF2-40B4-BE49-F238E27FC236}">
                <a16:creationId xmlns:a16="http://schemas.microsoft.com/office/drawing/2014/main" id="{33DE6DDB-A415-6C63-7353-2B6BB41D5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0698" y="823864"/>
            <a:ext cx="8981220" cy="1107047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0" name="Title Underscore">
            <a:extLst>
              <a:ext uri="{FF2B5EF4-FFF2-40B4-BE49-F238E27FC236}">
                <a16:creationId xmlns:a16="http://schemas.microsoft.com/office/drawing/2014/main" id="{EE499929-DC2D-46B3-A28E-229CC329A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lock I">
            <a:extLst>
              <a:ext uri="{FF2B5EF4-FFF2-40B4-BE49-F238E27FC236}">
                <a16:creationId xmlns:a16="http://schemas.microsoft.com/office/drawing/2014/main" id="{E693DE19-AD82-43E4-870B-ABD71ED9E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275" y="277804"/>
            <a:ext cx="528575" cy="764797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0D3AEAA-8383-5B38-DD49-CF2D2E42B2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697" y="2328261"/>
            <a:ext cx="8981219" cy="22014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Questions/Contact/Information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650F580-D423-6DBC-88B2-B37D4EB87A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697" y="4952165"/>
            <a:ext cx="8981219" cy="79678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epartment/Unit name Placeholder">
            <a:extLst>
              <a:ext uri="{FF2B5EF4-FFF2-40B4-BE49-F238E27FC236}">
                <a16:creationId xmlns:a16="http://schemas.microsoft.com/office/drawing/2014/main" id="{D09D9943-0FAE-E4DE-E4FE-0B3F8F5513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BC285FAE-FC3C-B139-BFE4-13B464552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F55308-1E1E-9510-C9EB-D7E51CADD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" y="0"/>
            <a:ext cx="12187066" cy="6858000"/>
          </a:xfrm>
          <a:prstGeom prst="rect">
            <a:avLst/>
          </a:prstGeom>
        </p:spPr>
      </p:pic>
      <p:sp>
        <p:nvSpPr>
          <p:cNvPr id="4" name="Title Underscore">
            <a:extLst>
              <a:ext uri="{FF2B5EF4-FFF2-40B4-BE49-F238E27FC236}">
                <a16:creationId xmlns:a16="http://schemas.microsoft.com/office/drawing/2014/main" id="{E59B5958-53CE-7970-AAF0-D860A2C15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00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F629A3-552F-E006-13D5-0CE1F4DDF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1A61837-B326-BB6B-DD1F-F4A680D26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249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460F61-2344-C760-857E-55ED7348C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B0C7B3-75BF-7663-28B9-9260E5CBA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68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>
            <a:extLst>
              <a:ext uri="{FF2B5EF4-FFF2-40B4-BE49-F238E27FC236}">
                <a16:creationId xmlns:a16="http://schemas.microsoft.com/office/drawing/2014/main" id="{D10096E1-7AA4-3695-82F5-7DAD7028D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3" cy="6856612"/>
          </a:xfrm>
          <a:prstGeom prst="rect">
            <a:avLst/>
          </a:prstGeom>
        </p:spPr>
      </p:pic>
      <p:pic>
        <p:nvPicPr>
          <p:cNvPr id="2" name="Background">
            <a:extLst>
              <a:ext uri="{FF2B5EF4-FFF2-40B4-BE49-F238E27FC236}">
                <a16:creationId xmlns:a16="http://schemas.microsoft.com/office/drawing/2014/main" id="{7570CC0D-04A4-C09A-39EF-EA538205D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3" cy="685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813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C55AD4A4-2991-D3F6-2545-9BA75BB14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3172"/>
            <a:ext cx="12180721" cy="685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99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>
            <a:extLst>
              <a:ext uri="{FF2B5EF4-FFF2-40B4-BE49-F238E27FC236}">
                <a16:creationId xmlns:a16="http://schemas.microsoft.com/office/drawing/2014/main" id="{5C2C3DC9-CBAF-E0AA-9E07-BE81DC638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4" cy="6856612"/>
          </a:xfrm>
          <a:prstGeom prst="rect">
            <a:avLst/>
          </a:prstGeom>
        </p:spPr>
      </p:pic>
      <p:pic>
        <p:nvPicPr>
          <p:cNvPr id="2" name="Block I">
            <a:extLst>
              <a:ext uri="{FF2B5EF4-FFF2-40B4-BE49-F238E27FC236}">
                <a16:creationId xmlns:a16="http://schemas.microsoft.com/office/drawing/2014/main" id="{F622F3C3-0B66-1EFA-7644-C9486EB60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8" name="Title 6">
            <a:extLst>
              <a:ext uri="{FF2B5EF4-FFF2-40B4-BE49-F238E27FC236}">
                <a16:creationId xmlns:a16="http://schemas.microsoft.com/office/drawing/2014/main" id="{7BC0581F-68FE-3796-A22D-5418171CE3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63545"/>
            <a:ext cx="12189530" cy="1614487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Department/Unit name Placeholder">
            <a:extLst>
              <a:ext uri="{FF2B5EF4-FFF2-40B4-BE49-F238E27FC236}">
                <a16:creationId xmlns:a16="http://schemas.microsoft.com/office/drawing/2014/main" id="{3E44D2A3-C965-C633-19E4-D7543644A7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" y="3694701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A11F428D-6D39-7B6D-AFE8-65D4134A99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0134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  <p:pic>
        <p:nvPicPr>
          <p:cNvPr id="3" name="Background">
            <a:extLst>
              <a:ext uri="{FF2B5EF4-FFF2-40B4-BE49-F238E27FC236}">
                <a16:creationId xmlns:a16="http://schemas.microsoft.com/office/drawing/2014/main" id="{C306799C-8EEC-39D6-E60D-2A2CD187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2306" y="1388"/>
            <a:ext cx="12169853" cy="685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4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background">
            <a:extLst>
              <a:ext uri="{FF2B5EF4-FFF2-40B4-BE49-F238E27FC236}">
                <a16:creationId xmlns:a16="http://schemas.microsoft.com/office/drawing/2014/main" id="{0D56C456-94C5-4B92-7452-76C649BE7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944" y="6273996"/>
            <a:ext cx="12289770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4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Title Accent">
            <a:extLst>
              <a:ext uri="{FF2B5EF4-FFF2-40B4-BE49-F238E27FC236}">
                <a16:creationId xmlns:a16="http://schemas.microsoft.com/office/drawing/2014/main" id="{D0364173-A96F-9FE3-06E5-5B39DC86E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258483" y="547964"/>
            <a:ext cx="664135" cy="1238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2F5268-A885-7E39-998A-D50E2D26FA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6653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5F48C7DE-94AB-9076-4335-F5D9A305B38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1795749"/>
            <a:ext cx="10370190" cy="412030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08AAFB27-B643-3132-E0CD-89C471BF4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4574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DB230F21-1FBA-D776-0144-95076DA26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45E21822-BD18-9D54-B62B-8E5D54BCF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821C561A-593E-301C-B500-CFB0D9532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944" y="6273996"/>
            <a:ext cx="12289770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4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49E958-07C5-7AB3-98F4-60F566978C67}"/>
              </a:ext>
            </a:extLst>
          </p:cNvPr>
          <p:cNvSpPr/>
          <p:nvPr userDrawn="1"/>
        </p:nvSpPr>
        <p:spPr>
          <a:xfrm>
            <a:off x="1320800" y="1832610"/>
            <a:ext cx="177800" cy="1325563"/>
          </a:xfrm>
          <a:prstGeom prst="rect">
            <a:avLst/>
          </a:prstGeom>
          <a:solidFill>
            <a:schemeClr val="bg2"/>
          </a:solidFill>
          <a:ln>
            <a:solidFill>
              <a:srgbClr val="1329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328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Accent">
            <a:extLst>
              <a:ext uri="{FF2B5EF4-FFF2-40B4-BE49-F238E27FC236}">
                <a16:creationId xmlns:a16="http://schemas.microsoft.com/office/drawing/2014/main" id="{A4CD8BB7-0ED5-85FC-E344-1C112A4EB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95872" y="1832610"/>
            <a:ext cx="95250" cy="319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6C5F9852-BDFC-7251-F9A8-98DEA10266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3131" y="1958297"/>
            <a:ext cx="8569236" cy="1614486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497620D0-FD2F-C1C0-438F-BA156FAA85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5601" y="3489452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8" name="Date Placeholder">
            <a:extLst>
              <a:ext uri="{FF2B5EF4-FFF2-40B4-BE49-F238E27FC236}">
                <a16:creationId xmlns:a16="http://schemas.microsoft.com/office/drawing/2014/main" id="{D3A57C1C-6F1A-1705-E0D4-BE50DA8625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85601" y="4257421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2100193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Accent">
            <a:extLst>
              <a:ext uri="{FF2B5EF4-FFF2-40B4-BE49-F238E27FC236}">
                <a16:creationId xmlns:a16="http://schemas.microsoft.com/office/drawing/2014/main" id="{774D0FFC-1870-3AC0-2920-9F9EA3F5B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95872" y="1832610"/>
            <a:ext cx="95250" cy="319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967BB4B5-6DC9-4239-4EE4-8B3B8C068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3131" y="1958297"/>
            <a:ext cx="8569236" cy="1614486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Department/unit name placeholder">
            <a:extLst>
              <a:ext uri="{FF2B5EF4-FFF2-40B4-BE49-F238E27FC236}">
                <a16:creationId xmlns:a16="http://schemas.microsoft.com/office/drawing/2014/main" id="{9CCA8B6C-53BF-DD2E-3863-4C11197357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5601" y="3489452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609F09B9-AFB9-1195-67C0-6A06E8B361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85601" y="4257421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275391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>
            <a:extLst>
              <a:ext uri="{FF2B5EF4-FFF2-40B4-BE49-F238E27FC236}">
                <a16:creationId xmlns:a16="http://schemas.microsoft.com/office/drawing/2014/main" id="{5C2C3DC9-CBAF-E0AA-9E07-BE81DC638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306" y="1388"/>
            <a:ext cx="12169853" cy="6856612"/>
          </a:xfrm>
          <a:prstGeom prst="rect">
            <a:avLst/>
          </a:prstGeom>
        </p:spPr>
      </p:pic>
      <p:sp>
        <p:nvSpPr>
          <p:cNvPr id="8" name="Title 6">
            <a:extLst>
              <a:ext uri="{FF2B5EF4-FFF2-40B4-BE49-F238E27FC236}">
                <a16:creationId xmlns:a16="http://schemas.microsoft.com/office/drawing/2014/main" id="{7BC0581F-68FE-3796-A22D-5418171CE3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63545"/>
            <a:ext cx="12189530" cy="1614487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Department/Unit name Placeholder">
            <a:extLst>
              <a:ext uri="{FF2B5EF4-FFF2-40B4-BE49-F238E27FC236}">
                <a16:creationId xmlns:a16="http://schemas.microsoft.com/office/drawing/2014/main" id="{3E44D2A3-C965-C633-19E4-D7543644A7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" y="3694701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A11F428D-6D39-7B6D-AFE8-65D4134A99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0134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4881900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>
            <a:extLst>
              <a:ext uri="{FF2B5EF4-FFF2-40B4-BE49-F238E27FC236}">
                <a16:creationId xmlns:a16="http://schemas.microsoft.com/office/drawing/2014/main" id="{68582E55-19DE-D3A6-A102-BEE797FEFA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63545"/>
            <a:ext cx="12189530" cy="1614487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Department/Name Placeholder">
            <a:extLst>
              <a:ext uri="{FF2B5EF4-FFF2-40B4-BE49-F238E27FC236}">
                <a16:creationId xmlns:a16="http://schemas.microsoft.com/office/drawing/2014/main" id="{87E33E8E-94EC-D6F0-814A-4EDAFDEC86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" y="3694701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53FE06C4-A829-23E6-0677-AB297591F4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0134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1425827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Accent">
            <a:extLst>
              <a:ext uri="{FF2B5EF4-FFF2-40B4-BE49-F238E27FC236}">
                <a16:creationId xmlns:a16="http://schemas.microsoft.com/office/drawing/2014/main" id="{BBEA2DE4-2385-495C-A616-BF4D8C4A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A50B919-1C53-82C7-0ADF-4D7B606449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24" name="Subtitle Placeholder">
            <a:extLst>
              <a:ext uri="{FF2B5EF4-FFF2-40B4-BE49-F238E27FC236}">
                <a16:creationId xmlns:a16="http://schemas.microsoft.com/office/drawing/2014/main" id="{E14BE4D4-A7FC-9557-3271-D4088C04E7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Department/unit name Placeholder">
            <a:extLst>
              <a:ext uri="{FF2B5EF4-FFF2-40B4-BE49-F238E27FC236}">
                <a16:creationId xmlns:a16="http://schemas.microsoft.com/office/drawing/2014/main" id="{5CA5320C-70CA-7F64-3D32-B994D01BD6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6" name="Slide Number Placeholder">
            <a:extLst>
              <a:ext uri="{FF2B5EF4-FFF2-40B4-BE49-F238E27FC236}">
                <a16:creationId xmlns:a16="http://schemas.microsoft.com/office/drawing/2014/main" id="{2D0D6A88-2FF4-ED2F-DB76-9BB2C9C00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84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">
            <a:extLst>
              <a:ext uri="{FF2B5EF4-FFF2-40B4-BE49-F238E27FC236}">
                <a16:creationId xmlns:a16="http://schemas.microsoft.com/office/drawing/2014/main" id="{9022AEE9-9854-64A4-8425-2C701E7B8A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9" name="Subtitle Placeholder">
            <a:extLst>
              <a:ext uri="{FF2B5EF4-FFF2-40B4-BE49-F238E27FC236}">
                <a16:creationId xmlns:a16="http://schemas.microsoft.com/office/drawing/2014/main" id="{06092AA5-D5FE-2CF4-EDF1-CED258F3F2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1A96EBAC-4595-0697-28AB-2D82831393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B004C974-18EE-90F8-50C2-6B74362B7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7318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">
            <a:extLst>
              <a:ext uri="{FF2B5EF4-FFF2-40B4-BE49-F238E27FC236}">
                <a16:creationId xmlns:a16="http://schemas.microsoft.com/office/drawing/2014/main" id="{C8C38F5E-9BC0-719F-02FF-D9B0010B4E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8" name="Subtitle Placeholder">
            <a:extLst>
              <a:ext uri="{FF2B5EF4-FFF2-40B4-BE49-F238E27FC236}">
                <a16:creationId xmlns:a16="http://schemas.microsoft.com/office/drawing/2014/main" id="{93DA8837-8538-EC91-4522-8F7D0204BE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C3874A56-F068-73F4-0F8E-2728FC25B4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FD4F4EDB-DDC3-8969-B1D8-C97542C1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7368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">
            <a:extLst>
              <a:ext uri="{FF2B5EF4-FFF2-40B4-BE49-F238E27FC236}">
                <a16:creationId xmlns:a16="http://schemas.microsoft.com/office/drawing/2014/main" id="{F7E785B2-7E34-E0D4-0458-2031C0247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7996"/>
            <a:ext cx="10515600" cy="1325563"/>
          </a:xfrm>
        </p:spPr>
        <p:txBody>
          <a:bodyPr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4" name="Department/Unit name Placeholder">
            <a:extLst>
              <a:ext uri="{FF2B5EF4-FFF2-40B4-BE49-F238E27FC236}">
                <a16:creationId xmlns:a16="http://schemas.microsoft.com/office/drawing/2014/main" id="{43F3769A-076E-8C78-317D-5BCB57976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576D1151-1586-A4CD-17CD-700A8ECAB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970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ckground">
            <a:extLst>
              <a:ext uri="{FF2B5EF4-FFF2-40B4-BE49-F238E27FC236}">
                <a16:creationId xmlns:a16="http://schemas.microsoft.com/office/drawing/2014/main" id="{4A6F8600-C465-A237-F197-C96A708B3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3172"/>
            <a:ext cx="12180721" cy="6851656"/>
          </a:xfrm>
          <a:prstGeom prst="rect">
            <a:avLst/>
          </a:prstGeom>
        </p:spPr>
      </p:pic>
      <p:pic>
        <p:nvPicPr>
          <p:cNvPr id="2" name="Block I">
            <a:extLst>
              <a:ext uri="{FF2B5EF4-FFF2-40B4-BE49-F238E27FC236}">
                <a16:creationId xmlns:a16="http://schemas.microsoft.com/office/drawing/2014/main" id="{D8D43620-9928-A654-AC46-BED2B131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8275" y="279019"/>
            <a:ext cx="528575" cy="762367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68582E55-19DE-D3A6-A102-BEE797FEFA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63545"/>
            <a:ext cx="12189530" cy="1614487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Department/Name Placeholder">
            <a:extLst>
              <a:ext uri="{FF2B5EF4-FFF2-40B4-BE49-F238E27FC236}">
                <a16:creationId xmlns:a16="http://schemas.microsoft.com/office/drawing/2014/main" id="{87E33E8E-94EC-D6F0-814A-4EDAFDEC86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" y="3694701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53FE06C4-A829-23E6-0677-AB297591F4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0134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0151974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E358E9E-D14A-D868-718C-3F41147F1E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7996"/>
            <a:ext cx="10515600" cy="1325563"/>
          </a:xfrm>
        </p:spPr>
        <p:txBody>
          <a:bodyPr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5A4D42FD-F2CE-B461-42FC-B7365425E0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C86609E-3488-AC7D-5BCD-1999D3DF7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5337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80743D9-A6A8-DB12-6B2E-147C038068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9" name="Subheading">
            <a:extLst>
              <a:ext uri="{FF2B5EF4-FFF2-40B4-BE49-F238E27FC236}">
                <a16:creationId xmlns:a16="http://schemas.microsoft.com/office/drawing/2014/main" id="{CC490E05-74DB-0E53-9364-2C3ADCC6A2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1913536"/>
            <a:ext cx="10370191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5611F233-E768-987E-50BE-BF98E82C82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688805"/>
            <a:ext cx="10370190" cy="9631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Subheading 2">
            <a:extLst>
              <a:ext uri="{FF2B5EF4-FFF2-40B4-BE49-F238E27FC236}">
                <a16:creationId xmlns:a16="http://schemas.microsoft.com/office/drawing/2014/main" id="{2D3D518F-FED5-7E25-12CE-FCBE9431A5C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228" y="3957788"/>
            <a:ext cx="10370191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9071244-DD24-D83B-A3BC-DF4D85E087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2463" y="4733057"/>
            <a:ext cx="10370190" cy="9631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0047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accent">
            <a:extLst>
              <a:ext uri="{FF2B5EF4-FFF2-40B4-BE49-F238E27FC236}">
                <a16:creationId xmlns:a16="http://schemas.microsoft.com/office/drawing/2014/main" id="{115AD324-E2E1-9400-B6BC-49D0C5F6A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1844C4-2CEE-3AA9-FDAD-BAF322CBDD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25" name="Subhead Placeholder - left">
            <a:extLst>
              <a:ext uri="{FF2B5EF4-FFF2-40B4-BE49-F238E27FC236}">
                <a16:creationId xmlns:a16="http://schemas.microsoft.com/office/drawing/2014/main" id="{4F21266B-E068-C84F-857F-629382CE95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8" name="Text Placeholder - left">
            <a:extLst>
              <a:ext uri="{FF2B5EF4-FFF2-40B4-BE49-F238E27FC236}">
                <a16:creationId xmlns:a16="http://schemas.microsoft.com/office/drawing/2014/main" id="{E378921D-C904-2C44-DAD3-10FCD05155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1081" y="2774950"/>
            <a:ext cx="4876417" cy="2668588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1143000" indent="-228600">
              <a:buFont typeface="Courier New" panose="02070309020205020404" pitchFamily="49" charset="0"/>
              <a:buChar char="o"/>
              <a:defRPr sz="1800"/>
            </a:lvl3pPr>
            <a:lvl4pPr marL="1600200" indent="-228600">
              <a:buFont typeface="Courier New" panose="02070309020205020404" pitchFamily="49" charset="0"/>
              <a:buChar char="o"/>
              <a:defRPr/>
            </a:lvl4pPr>
            <a:lvl5pPr marL="2057400" indent="-228600"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Subhead Placeholder - right">
            <a:extLst>
              <a:ext uri="{FF2B5EF4-FFF2-40B4-BE49-F238E27FC236}">
                <a16:creationId xmlns:a16="http://schemas.microsoft.com/office/drawing/2014/main" id="{EEBD4F98-6476-56B5-5D6A-FDFCA46BF7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8002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0" name="Text Placeholder -right">
            <a:extLst>
              <a:ext uri="{FF2B5EF4-FFF2-40B4-BE49-F238E27FC236}">
                <a16:creationId xmlns:a16="http://schemas.microsoft.com/office/drawing/2014/main" id="{E6AC3C03-BBBE-A121-29AB-D885327950B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44855" y="2774797"/>
            <a:ext cx="4876417" cy="2668588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1143000" indent="-228600">
              <a:buFont typeface="Courier New" panose="02070309020205020404" pitchFamily="49" charset="0"/>
              <a:buChar char="o"/>
              <a:defRPr sz="1800"/>
            </a:lvl3pPr>
            <a:lvl4pPr marL="1600200" indent="-228600">
              <a:buFont typeface="Courier New" panose="02070309020205020404" pitchFamily="49" charset="0"/>
              <a:buChar char="o"/>
              <a:defRPr/>
            </a:lvl4pPr>
            <a:lvl5pPr marL="2057400" indent="-228600"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epartment/unit name Placeholder">
            <a:extLst>
              <a:ext uri="{FF2B5EF4-FFF2-40B4-BE49-F238E27FC236}">
                <a16:creationId xmlns:a16="http://schemas.microsoft.com/office/drawing/2014/main" id="{447F6171-D545-B452-563D-EFB2AE9666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1018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E00EE44-1662-6C19-8EEE-4473520AD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EC33744-A502-FBC7-B1D3-73DF0C333B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9" name="Subhead Placeholder - left">
            <a:extLst>
              <a:ext uri="{FF2B5EF4-FFF2-40B4-BE49-F238E27FC236}">
                <a16:creationId xmlns:a16="http://schemas.microsoft.com/office/drawing/2014/main" id="{CC490E05-74DB-0E53-9364-2C3ADCC6A2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5611F233-E768-987E-50BE-BF98E82C82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785267"/>
            <a:ext cx="4876417" cy="2155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ubhead Placeholder - right">
            <a:extLst>
              <a:ext uri="{FF2B5EF4-FFF2-40B4-BE49-F238E27FC236}">
                <a16:creationId xmlns:a16="http://schemas.microsoft.com/office/drawing/2014/main" id="{224424D1-87E7-3962-19AA-DA17D1EABB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8002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629D8EC-3306-885D-34FB-A593175BDA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46237" y="2785267"/>
            <a:ext cx="4876417" cy="2155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epartment/Unit name Placeholder">
            <a:extLst>
              <a:ext uri="{FF2B5EF4-FFF2-40B4-BE49-F238E27FC236}">
                <a16:creationId xmlns:a16="http://schemas.microsoft.com/office/drawing/2014/main" id="{78C65027-A687-41F0-E627-6C9CA6C8D0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548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6BB2015-0086-DF08-8A25-8A0616C8BB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180" y="1291652"/>
            <a:ext cx="6189488" cy="807792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Large Quote</a:t>
            </a:r>
          </a:p>
        </p:txBody>
      </p:sp>
      <p:sp>
        <p:nvSpPr>
          <p:cNvPr id="12" name="Quote 1 - left">
            <a:extLst>
              <a:ext uri="{FF2B5EF4-FFF2-40B4-BE49-F238E27FC236}">
                <a16:creationId xmlns:a16="http://schemas.microsoft.com/office/drawing/2014/main" id="{74CB6488-2929-62E5-C898-745037E06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73810" y="1167968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“</a:t>
            </a:r>
          </a:p>
        </p:txBody>
      </p:sp>
      <p:sp>
        <p:nvSpPr>
          <p:cNvPr id="13" name="Quote 1 - right">
            <a:extLst>
              <a:ext uri="{FF2B5EF4-FFF2-40B4-BE49-F238E27FC236}">
                <a16:creationId xmlns:a16="http://schemas.microsoft.com/office/drawing/2014/main" id="{91174DFB-BAA6-41D2-C5C4-B438E22AB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9140821" y="1185256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7" name="Attribution 1 Placeholder">
            <a:extLst>
              <a:ext uri="{FF2B5EF4-FFF2-40B4-BE49-F238E27FC236}">
                <a16:creationId xmlns:a16="http://schemas.microsoft.com/office/drawing/2014/main" id="{2A25C115-1C3A-AC3A-C7C7-570E85027B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27193" y="2116732"/>
            <a:ext cx="2113474" cy="429881"/>
          </a:xfrm>
        </p:spPr>
        <p:txBody>
          <a:bodyPr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7" name="Quote 2 - left">
            <a:extLst>
              <a:ext uri="{FF2B5EF4-FFF2-40B4-BE49-F238E27FC236}">
                <a16:creationId xmlns:a16="http://schemas.microsoft.com/office/drawing/2014/main" id="{007BC3EA-75CF-5946-828D-DEFAF530E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73810" y="3477024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rgbClr val="FF5F05"/>
                </a:solidFill>
              </a:rPr>
              <a:t>“</a:t>
            </a:r>
          </a:p>
        </p:txBody>
      </p:sp>
      <p:sp>
        <p:nvSpPr>
          <p:cNvPr id="8" name="Quote 2 - right">
            <a:extLst>
              <a:ext uri="{FF2B5EF4-FFF2-40B4-BE49-F238E27FC236}">
                <a16:creationId xmlns:a16="http://schemas.microsoft.com/office/drawing/2014/main" id="{254A594E-C5D9-FA57-D21E-EAA6B5CB7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9088267" y="3494312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9" name="Long Quote Placeholder">
            <a:extLst>
              <a:ext uri="{FF2B5EF4-FFF2-40B4-BE49-F238E27FC236}">
                <a16:creationId xmlns:a16="http://schemas.microsoft.com/office/drawing/2014/main" id="{C6593C7D-5AD9-BC2C-0070-B0B3F7287B2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060741" y="3501730"/>
            <a:ext cx="6179926" cy="150724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70000"/>
              </a:lnSpc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Long Paragraph Quote </a:t>
            </a:r>
          </a:p>
        </p:txBody>
      </p:sp>
      <p:sp>
        <p:nvSpPr>
          <p:cNvPr id="20" name="Long Quote attribution Placeholder">
            <a:extLst>
              <a:ext uri="{FF2B5EF4-FFF2-40B4-BE49-F238E27FC236}">
                <a16:creationId xmlns:a16="http://schemas.microsoft.com/office/drawing/2014/main" id="{D808D8CD-BCBE-F257-3C6F-64185F7ABD1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27193" y="5065124"/>
            <a:ext cx="2113474" cy="429881"/>
          </a:xfrm>
        </p:spPr>
        <p:txBody>
          <a:bodyPr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280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06AA2EA-F5CC-A830-112E-D187F54113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4038" y="1786687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ubhead 1 Placeholder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77348" y="1786687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75583" y="2561957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332E0F7-8D76-3BED-561C-C7B99F9CA5F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52273" y="3924115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ubhead Placeholder 2">
            <a:extLst>
              <a:ext uri="{FF2B5EF4-FFF2-40B4-BE49-F238E27FC236}">
                <a16:creationId xmlns:a16="http://schemas.microsoft.com/office/drawing/2014/main" id="{4AEA1B53-9D39-71C7-6498-B61C0E9CD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75583" y="3924115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5DAD01A-BC33-C150-4677-8D04EA1F70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73818" y="4699385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6938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67464D1-DDEC-4858-9CA3-246D12B35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8" name="Subhead Placeholder 1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1786687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561957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2203" y="1786687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ubhead Placeholder 2">
            <a:extLst>
              <a:ext uri="{FF2B5EF4-FFF2-40B4-BE49-F238E27FC236}">
                <a16:creationId xmlns:a16="http://schemas.microsoft.com/office/drawing/2014/main" id="{4AEA1B53-9D39-71C7-6498-B61C0E9CD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2463" y="3924115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5DAD01A-BC33-C150-4677-8D04EA1F70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0698" y="4699385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332E0F7-8D76-3BED-561C-C7B99F9CA5F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80438" y="3924115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8251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4B32AFE-F932-DF9D-9DB7-1815DFD5D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4038" y="1786687"/>
            <a:ext cx="4738687" cy="4322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ubhead Placeholder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77348" y="2717104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75583" y="3492374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0031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5372" y="277803"/>
            <a:ext cx="516232" cy="745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C361099-F3C8-7FD3-FE7D-BDB8984BD6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8" name="Subheading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2463" y="2717104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0698" y="3492374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3968" y="1786687"/>
            <a:ext cx="4738687" cy="4322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5208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Placeholder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0698" y="1578560"/>
            <a:ext cx="10371957" cy="3875254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4689" y="5590340"/>
            <a:ext cx="10367965" cy="61258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8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">
            <a:extLst>
              <a:ext uri="{FF2B5EF4-FFF2-40B4-BE49-F238E27FC236}">
                <a16:creationId xmlns:a16="http://schemas.microsoft.com/office/drawing/2014/main" id="{7055D02D-3326-7573-A3C0-A19814EBC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7" y="694"/>
            <a:ext cx="12189532" cy="6856612"/>
          </a:xfrm>
          <a:prstGeom prst="rect">
            <a:avLst/>
          </a:prstGeom>
        </p:spPr>
      </p:pic>
      <p:pic>
        <p:nvPicPr>
          <p:cNvPr id="15" name="Block I">
            <a:extLst>
              <a:ext uri="{FF2B5EF4-FFF2-40B4-BE49-F238E27FC236}">
                <a16:creationId xmlns:a16="http://schemas.microsoft.com/office/drawing/2014/main" id="{193783E6-EE13-4530-A988-B4868B496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8275" y="279019"/>
            <a:ext cx="528575" cy="762367"/>
          </a:xfrm>
          <a:prstGeom prst="rect">
            <a:avLst/>
          </a:prstGeom>
        </p:spPr>
      </p:pic>
      <p:sp>
        <p:nvSpPr>
          <p:cNvPr id="11" name="Title Accent">
            <a:extLst>
              <a:ext uri="{FF2B5EF4-FFF2-40B4-BE49-F238E27FC236}">
                <a16:creationId xmlns:a16="http://schemas.microsoft.com/office/drawing/2014/main" id="{BBEA2DE4-2385-495C-A616-BF4D8C4A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A50B919-1C53-82C7-0ADF-4D7B606449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24" name="Subtitle Placeholder">
            <a:extLst>
              <a:ext uri="{FF2B5EF4-FFF2-40B4-BE49-F238E27FC236}">
                <a16:creationId xmlns:a16="http://schemas.microsoft.com/office/drawing/2014/main" id="{E14BE4D4-A7FC-9557-3271-D4088C04E7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Department/unit name Placeholder">
            <a:extLst>
              <a:ext uri="{FF2B5EF4-FFF2-40B4-BE49-F238E27FC236}">
                <a16:creationId xmlns:a16="http://schemas.microsoft.com/office/drawing/2014/main" id="{5CA5320C-70CA-7F64-3D32-B994D01BD6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DEPT OF ECE</a:t>
            </a:r>
          </a:p>
        </p:txBody>
      </p:sp>
      <p:sp>
        <p:nvSpPr>
          <p:cNvPr id="26" name="Slide Number Placeholder">
            <a:extLst>
              <a:ext uri="{FF2B5EF4-FFF2-40B4-BE49-F238E27FC236}">
                <a16:creationId xmlns:a16="http://schemas.microsoft.com/office/drawing/2014/main" id="{2D0D6A88-2FF4-ED2F-DB76-9BB2C9C00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Accent">
            <a:extLst>
              <a:ext uri="{FF2B5EF4-FFF2-40B4-BE49-F238E27FC236}">
                <a16:creationId xmlns:a16="http://schemas.microsoft.com/office/drawing/2014/main" id="{A77A1DBA-FED4-28C5-7F1B-EE590DB7B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2587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7D02BED8-DBC4-0252-E92E-234AE9D9F1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79104" y="2391179"/>
            <a:ext cx="4187900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Text Placeholder">
            <a:extLst>
              <a:ext uri="{FF2B5EF4-FFF2-40B4-BE49-F238E27FC236}">
                <a16:creationId xmlns:a16="http://schemas.microsoft.com/office/drawing/2014/main" id="{A877C0E9-AC67-8A06-EFD9-3C48FB86AFC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77339" y="3166449"/>
            <a:ext cx="4187900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8697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9FFDD080-4638-6791-3E4F-BA329002E2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48247" y="4070491"/>
            <a:ext cx="7695506" cy="76479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70000"/>
              </a:lnSpc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48247" y="4980067"/>
            <a:ext cx="7695506" cy="61258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4255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DA352AF-0D0B-CA5B-F6AB-E8E707C2BC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5" name="Chart Placeholder">
            <a:extLst>
              <a:ext uri="{FF2B5EF4-FFF2-40B4-BE49-F238E27FC236}">
                <a16:creationId xmlns:a16="http://schemas.microsoft.com/office/drawing/2014/main" id="{A294C2DE-00CB-57AC-36E4-F1BD262706D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1430338" y="1747838"/>
            <a:ext cx="9134475" cy="4360862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472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FF63E5-FDDB-6B44-048F-EF43D6670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" y="0"/>
            <a:ext cx="12187066" cy="6858000"/>
          </a:xfrm>
          <a:prstGeom prst="rect">
            <a:avLst/>
          </a:prstGeom>
        </p:spPr>
      </p:pic>
      <p:sp>
        <p:nvSpPr>
          <p:cNvPr id="7" name="Title Placeholder">
            <a:extLst>
              <a:ext uri="{FF2B5EF4-FFF2-40B4-BE49-F238E27FC236}">
                <a16:creationId xmlns:a16="http://schemas.microsoft.com/office/drawing/2014/main" id="{33DE6DDB-A415-6C63-7353-2B6BB41D5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0698" y="823864"/>
            <a:ext cx="8981220" cy="1107047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0" name="Title Underscore">
            <a:extLst>
              <a:ext uri="{FF2B5EF4-FFF2-40B4-BE49-F238E27FC236}">
                <a16:creationId xmlns:a16="http://schemas.microsoft.com/office/drawing/2014/main" id="{EE499929-DC2D-46B3-A28E-229CC329A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0D3AEAA-8383-5B38-DD49-CF2D2E42B2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697" y="2328261"/>
            <a:ext cx="8981219" cy="22014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Questions/Contact/Information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650F580-D423-6DBC-88B2-B37D4EB87A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697" y="4952165"/>
            <a:ext cx="8981219" cy="79678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epartment/Unit name Placeholder">
            <a:extLst>
              <a:ext uri="{FF2B5EF4-FFF2-40B4-BE49-F238E27FC236}">
                <a16:creationId xmlns:a16="http://schemas.microsoft.com/office/drawing/2014/main" id="{D09D9943-0FAE-E4DE-E4FE-0B3F8F5513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BC285FAE-FC3C-B139-BFE4-13B464552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3200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9AC6FB-79B2-8934-E612-EC987EF32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sp>
        <p:nvSpPr>
          <p:cNvPr id="17" name="Title Placeholder">
            <a:extLst>
              <a:ext uri="{FF2B5EF4-FFF2-40B4-BE49-F238E27FC236}">
                <a16:creationId xmlns:a16="http://schemas.microsoft.com/office/drawing/2014/main" id="{9E07F9AC-4E7E-9623-9170-90BDADFA2A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0698" y="823864"/>
            <a:ext cx="8981220" cy="1107047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2" name="Title Underscore">
            <a:extLst>
              <a:ext uri="{FF2B5EF4-FFF2-40B4-BE49-F238E27FC236}">
                <a16:creationId xmlns:a16="http://schemas.microsoft.com/office/drawing/2014/main" id="{58F4D01E-94DA-4F0B-8E13-618D11B2D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645B5409-DDAC-5BBA-E785-37F723B563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697" y="2328261"/>
            <a:ext cx="8981219" cy="22014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Questions/Contact/Information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82A2E9-6729-F459-2EB4-38593EB184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697" y="4952165"/>
            <a:ext cx="8981219" cy="79678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epartment/Unit name Placeholder">
            <a:extLst>
              <a:ext uri="{FF2B5EF4-FFF2-40B4-BE49-F238E27FC236}">
                <a16:creationId xmlns:a16="http://schemas.microsoft.com/office/drawing/2014/main" id="{EC420C19-0C40-EAE2-AA9D-5101B4FF16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1DAF599E-70A8-5E76-56CB-CA69217C1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641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F629A3-552F-E006-13D5-0CE1F4DDF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48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460F61-2344-C760-857E-55ED7348C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2106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>
            <a:extLst>
              <a:ext uri="{FF2B5EF4-FFF2-40B4-BE49-F238E27FC236}">
                <a16:creationId xmlns:a16="http://schemas.microsoft.com/office/drawing/2014/main" id="{D10096E1-7AA4-3695-82F5-7DAD7028D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3" cy="685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2953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135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>
            <a:extLst>
              <a:ext uri="{FF2B5EF4-FFF2-40B4-BE49-F238E27FC236}">
                <a16:creationId xmlns:a16="http://schemas.microsoft.com/office/drawing/2014/main" id="{C493BA29-88DB-9209-4439-6C9327AE6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7" y="277805"/>
            <a:ext cx="12189533" cy="6856612"/>
          </a:xfrm>
          <a:prstGeom prst="rect">
            <a:avLst/>
          </a:prstGeom>
        </p:spPr>
      </p:pic>
      <p:pic>
        <p:nvPicPr>
          <p:cNvPr id="10" name="Block I">
            <a:extLst>
              <a:ext uri="{FF2B5EF4-FFF2-40B4-BE49-F238E27FC236}">
                <a16:creationId xmlns:a16="http://schemas.microsoft.com/office/drawing/2014/main" id="{72E36FC3-13D9-5B7F-F024-ECE203ECE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7" name="Title Accent">
            <a:extLst>
              <a:ext uri="{FF2B5EF4-FFF2-40B4-BE49-F238E27FC236}">
                <a16:creationId xmlns:a16="http://schemas.microsoft.com/office/drawing/2014/main" id="{70DB334B-58BA-FA46-760E-299BA028B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Placeholder">
            <a:extLst>
              <a:ext uri="{FF2B5EF4-FFF2-40B4-BE49-F238E27FC236}">
                <a16:creationId xmlns:a16="http://schemas.microsoft.com/office/drawing/2014/main" id="{9022AEE9-9854-64A4-8425-2C701E7B8A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9" name="Subtitle Placeholder">
            <a:extLst>
              <a:ext uri="{FF2B5EF4-FFF2-40B4-BE49-F238E27FC236}">
                <a16:creationId xmlns:a16="http://schemas.microsoft.com/office/drawing/2014/main" id="{06092AA5-D5FE-2CF4-EDF1-CED258F3F2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1A96EBAC-4595-0697-28AB-2D82831393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DEPT OF ECE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B004C974-18EE-90F8-50C2-6B74362B7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63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4E2EB510-CA6D-090B-7475-EB8A202EE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2" cy="6856612"/>
          </a:xfrm>
          <a:prstGeom prst="rect">
            <a:avLst/>
          </a:prstGeom>
        </p:spPr>
      </p:pic>
      <p:pic>
        <p:nvPicPr>
          <p:cNvPr id="10" name="Block I">
            <a:extLst>
              <a:ext uri="{FF2B5EF4-FFF2-40B4-BE49-F238E27FC236}">
                <a16:creationId xmlns:a16="http://schemas.microsoft.com/office/drawing/2014/main" id="{68FCE613-86B1-45E6-BB32-58EB7FA4B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8275" y="279019"/>
            <a:ext cx="528575" cy="762367"/>
          </a:xfrm>
          <a:prstGeom prst="rect">
            <a:avLst/>
          </a:prstGeom>
        </p:spPr>
      </p:pic>
      <p:sp>
        <p:nvSpPr>
          <p:cNvPr id="5" name="Title accent">
            <a:extLst>
              <a:ext uri="{FF2B5EF4-FFF2-40B4-BE49-F238E27FC236}">
                <a16:creationId xmlns:a16="http://schemas.microsoft.com/office/drawing/2014/main" id="{9D88B7D3-8E4C-8BC3-801C-DEA164218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Placeholder">
            <a:extLst>
              <a:ext uri="{FF2B5EF4-FFF2-40B4-BE49-F238E27FC236}">
                <a16:creationId xmlns:a16="http://schemas.microsoft.com/office/drawing/2014/main" id="{DB230F21-1FBA-D776-0144-95076DA26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7" name="Subtitle Placeholder">
            <a:extLst>
              <a:ext uri="{FF2B5EF4-FFF2-40B4-BE49-F238E27FC236}">
                <a16:creationId xmlns:a16="http://schemas.microsoft.com/office/drawing/2014/main" id="{1BA84641-52D3-F667-A202-043557B06E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epartment/Unit name Placeholder">
            <a:extLst>
              <a:ext uri="{FF2B5EF4-FFF2-40B4-BE49-F238E27FC236}">
                <a16:creationId xmlns:a16="http://schemas.microsoft.com/office/drawing/2014/main" id="{734D93D2-3734-2540-A03F-C47C6DD212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DEPT OF ECE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45E21822-BD18-9D54-B62B-8E5D54BCF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167067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ckground">
            <a:extLst>
              <a:ext uri="{FF2B5EF4-FFF2-40B4-BE49-F238E27FC236}">
                <a16:creationId xmlns:a16="http://schemas.microsoft.com/office/drawing/2014/main" id="{2F9A8B31-E9F1-E958-5770-0E4DC6EC1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lock I">
            <a:extLst>
              <a:ext uri="{FF2B5EF4-FFF2-40B4-BE49-F238E27FC236}">
                <a16:creationId xmlns:a16="http://schemas.microsoft.com/office/drawing/2014/main" id="{372EC9F4-B30C-7841-50F3-CAE581C4A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6" name="Title Accent">
            <a:extLst>
              <a:ext uri="{FF2B5EF4-FFF2-40B4-BE49-F238E27FC236}">
                <a16:creationId xmlns:a16="http://schemas.microsoft.com/office/drawing/2014/main" id="{7F62A38B-0BBB-7A39-BE3D-4B696AE8F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Placeholder">
            <a:extLst>
              <a:ext uri="{FF2B5EF4-FFF2-40B4-BE49-F238E27FC236}">
                <a16:creationId xmlns:a16="http://schemas.microsoft.com/office/drawing/2014/main" id="{C8C38F5E-9BC0-719F-02FF-D9B0010B4E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8" name="Subtitle Placeholder">
            <a:extLst>
              <a:ext uri="{FF2B5EF4-FFF2-40B4-BE49-F238E27FC236}">
                <a16:creationId xmlns:a16="http://schemas.microsoft.com/office/drawing/2014/main" id="{93DA8837-8538-EC91-4522-8F7D0204BE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C3874A56-F068-73F4-0F8E-2728FC25B4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DEPT OF ECE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FD4F4EDB-DDC3-8969-B1D8-C97542C1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32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B2C5E3-2C50-D5D2-E1FB-085CFA8C0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pic>
        <p:nvPicPr>
          <p:cNvPr id="5" name="Block I">
            <a:extLst>
              <a:ext uri="{FF2B5EF4-FFF2-40B4-BE49-F238E27FC236}">
                <a16:creationId xmlns:a16="http://schemas.microsoft.com/office/drawing/2014/main" id="{B6F3FFB3-15FF-5FEF-255A-ED6AEE9D5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15" name="Title underscore">
            <a:extLst>
              <a:ext uri="{FF2B5EF4-FFF2-40B4-BE49-F238E27FC236}">
                <a16:creationId xmlns:a16="http://schemas.microsoft.com/office/drawing/2014/main" id="{73C213B8-2261-4AAB-8CED-8BDC7849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5664" y="4159281"/>
            <a:ext cx="1275549" cy="141956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">
            <a:extLst>
              <a:ext uri="{FF2B5EF4-FFF2-40B4-BE49-F238E27FC236}">
                <a16:creationId xmlns:a16="http://schemas.microsoft.com/office/drawing/2014/main" id="{F7E785B2-7E34-E0D4-0458-2031C0247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7996"/>
            <a:ext cx="10515600" cy="1325563"/>
          </a:xfrm>
        </p:spPr>
        <p:txBody>
          <a:bodyPr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4" name="Department/Unit name Placeholder">
            <a:extLst>
              <a:ext uri="{FF2B5EF4-FFF2-40B4-BE49-F238E27FC236}">
                <a16:creationId xmlns:a16="http://schemas.microsoft.com/office/drawing/2014/main" id="{43F3769A-076E-8C78-317D-5BCB57976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DEPT OF ECE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576D1151-1586-A4CD-17CD-700A8ECAB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365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E08955-08BB-4699-BDD8-1E3D7EEFD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3B2E1F-8BE8-6F6E-A1F6-527F51B3D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B605B6C-A108-B529-76C2-7C90E4E90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199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12" r:id="rId30"/>
    <p:sldLayoutId id="2147483713" r:id="rId31"/>
    <p:sldLayoutId id="2147483649" r:id="rId32"/>
    <p:sldLayoutId id="2147483660" r:id="rId33"/>
    <p:sldLayoutId id="2147483661" r:id="rId34"/>
    <p:sldLayoutId id="2147483662" r:id="rId35"/>
    <p:sldLayoutId id="2147483650" r:id="rId36"/>
    <p:sldLayoutId id="2147483663" r:id="rId37"/>
    <p:sldLayoutId id="2147483665" r:id="rId38"/>
    <p:sldLayoutId id="2147483651" r:id="rId39"/>
    <p:sldLayoutId id="2147483666" r:id="rId40"/>
    <p:sldLayoutId id="2147483671" r:id="rId41"/>
    <p:sldLayoutId id="2147483652" r:id="rId42"/>
    <p:sldLayoutId id="2147483670" r:id="rId43"/>
    <p:sldLayoutId id="2147483653" r:id="rId44"/>
    <p:sldLayoutId id="2147483672" r:id="rId45"/>
    <p:sldLayoutId id="2147483673" r:id="rId46"/>
    <p:sldLayoutId id="2147483675" r:id="rId47"/>
    <p:sldLayoutId id="2147483676" r:id="rId48"/>
    <p:sldLayoutId id="2147483677" r:id="rId49"/>
    <p:sldLayoutId id="2147483678" r:id="rId50"/>
    <p:sldLayoutId id="2147483679" r:id="rId51"/>
    <p:sldLayoutId id="2147483680" r:id="rId52"/>
    <p:sldLayoutId id="2147483655" r:id="rId53"/>
    <p:sldLayoutId id="2147483654" r:id="rId54"/>
    <p:sldLayoutId id="2147483656" r:id="rId55"/>
    <p:sldLayoutId id="2147483657" r:id="rId56"/>
    <p:sldLayoutId id="2147483667" r:id="rId57"/>
    <p:sldLayoutId id="2147483668" r:id="rId5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anvas.illinois.edu/courses/74907/assignments/syllabus" TargetMode="Externa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86C9B-6C66-B1C9-D817-D239A7EBD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Computer Systems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6B11D-172B-61B2-0C18-0EC3E15846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3632A1-528B-6166-284A-95E97443DD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Fall 2026</a:t>
            </a:r>
          </a:p>
        </p:txBody>
      </p:sp>
    </p:spTree>
    <p:extLst>
      <p:ext uri="{BB962C8B-B14F-4D97-AF65-F5344CB8AC3E}">
        <p14:creationId xmlns:p14="http://schemas.microsoft.com/office/powerpoint/2010/main" val="433450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4DACC-B552-FAF3-BFDF-7FA65BA21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5F847-9CA8-42EA-C93A-A71740675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 Rocket Trajectory</a:t>
            </a:r>
          </a:p>
        </p:txBody>
      </p:sp>
      <p:pic>
        <p:nvPicPr>
          <p:cNvPr id="7" name="Content Placeholder 10" descr="Rocket ship under thrust">
            <a:extLst>
              <a:ext uri="{FF2B5EF4-FFF2-40B4-BE49-F238E27FC236}">
                <a16:creationId xmlns:a16="http://schemas.microsoft.com/office/drawing/2014/main" id="{AD972E45-BF82-6576-9587-07C0935D7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964" y="1330255"/>
            <a:ext cx="1753850" cy="182012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29AA2-2E72-F7A5-AA7F-6BCDA663B4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200" y="3330023"/>
            <a:ext cx="10887896" cy="2699548"/>
          </a:xfrm>
        </p:spPr>
        <p:txBody>
          <a:bodyPr>
            <a:normAutofit/>
          </a:bodyPr>
          <a:lstStyle/>
          <a:p>
            <a:r>
              <a:rPr lang="en-US" sz="2400"/>
              <a:t>More advanced than projectile because of active control and changes in mass</a:t>
            </a:r>
            <a:endParaRPr lang="en-US"/>
          </a:p>
          <a:p>
            <a:r>
              <a:rPr lang="en-US" sz="2400"/>
              <a:t>State of rocket: position, direction, velocity, thrust, mass, control surfaces</a:t>
            </a:r>
          </a:p>
          <a:p>
            <a:r>
              <a:rPr lang="en-US" sz="2400"/>
              <a:t>Parameters</a:t>
            </a:r>
          </a:p>
          <a:p>
            <a:pPr lvl="1"/>
            <a:r>
              <a:rPr lang="en-US"/>
              <a:t>Control functions (thrust, direction)</a:t>
            </a:r>
          </a:p>
          <a:p>
            <a:pPr lvl="1"/>
            <a:r>
              <a:rPr lang="en-US"/>
              <a:t>Initial mass</a:t>
            </a:r>
          </a:p>
          <a:p>
            <a:pPr marL="457200" lvl="1" indent="0">
              <a:buNone/>
            </a:pPr>
            <a:endParaRPr lang="en-US"/>
          </a:p>
          <a:p>
            <a:endParaRPr lang="en-US" sz="2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A66DFC-7802-49F7-90C6-5B5D28A3B80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598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0B935-6CA9-D42F-22BF-00A81B33D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67DB4-044C-0B4C-EDA1-30A7F32FE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State Evolution:  Projectile Trajectory</a:t>
            </a:r>
          </a:p>
        </p:txBody>
      </p:sp>
      <p:grpSp>
        <p:nvGrpSpPr>
          <p:cNvPr id="6" name="Group 5" descr="Canon angled at phi degrees, with dotted line indicating trajector to projectile">
            <a:extLst>
              <a:ext uri="{FF2B5EF4-FFF2-40B4-BE49-F238E27FC236}">
                <a16:creationId xmlns:a16="http://schemas.microsoft.com/office/drawing/2014/main" id="{DE13D838-544A-082C-B833-D394A3FA326C}"/>
              </a:ext>
            </a:extLst>
          </p:cNvPr>
          <p:cNvGrpSpPr/>
          <p:nvPr/>
        </p:nvGrpSpPr>
        <p:grpSpPr>
          <a:xfrm>
            <a:off x="3739888" y="1288291"/>
            <a:ext cx="2186981" cy="2042095"/>
            <a:chOff x="782320" y="1443885"/>
            <a:chExt cx="3545840" cy="3310930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B56A6E9-A612-923F-78E9-31D42A9301A2}"/>
                </a:ext>
              </a:extLst>
            </p:cNvPr>
            <p:cNvSpPr/>
            <p:nvPr/>
          </p:nvSpPr>
          <p:spPr>
            <a:xfrm>
              <a:off x="1031702" y="3064563"/>
              <a:ext cx="1057146" cy="1662546"/>
            </a:xfrm>
            <a:custGeom>
              <a:avLst/>
              <a:gdLst>
                <a:gd name="csX0" fmla="*/ 789709 w 1057146"/>
                <a:gd name="csY0" fmla="*/ 0 h 1662546"/>
                <a:gd name="csX1" fmla="*/ 1011382 w 1057146"/>
                <a:gd name="csY1" fmla="*/ 540328 h 1662546"/>
                <a:gd name="csX2" fmla="*/ 0 w 1057146"/>
                <a:gd name="csY2" fmla="*/ 1662546 h 1662546"/>
                <a:gd name="csX3" fmla="*/ 0 w 1057146"/>
                <a:gd name="csY3" fmla="*/ 1662546 h 1662546"/>
                <a:gd name="csX4" fmla="*/ 0 w 1057146"/>
                <a:gd name="csY4" fmla="*/ 1662546 h 16625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57146" h="1662546">
                  <a:moveTo>
                    <a:pt x="789709" y="0"/>
                  </a:moveTo>
                  <a:cubicBezTo>
                    <a:pt x="966354" y="131618"/>
                    <a:pt x="1143000" y="263237"/>
                    <a:pt x="1011382" y="540328"/>
                  </a:cubicBezTo>
                  <a:cubicBezTo>
                    <a:pt x="879764" y="817419"/>
                    <a:pt x="0" y="1662546"/>
                    <a:pt x="0" y="1662546"/>
                  </a:cubicBezTo>
                  <a:lnTo>
                    <a:pt x="0" y="1662546"/>
                  </a:lnTo>
                  <a:lnTo>
                    <a:pt x="0" y="1662546"/>
                  </a:ln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291BC9A-42E9-5BDC-0D94-281EB556A7CE}"/>
                </a:ext>
              </a:extLst>
            </p:cNvPr>
            <p:cNvSpPr/>
            <p:nvPr/>
          </p:nvSpPr>
          <p:spPr>
            <a:xfrm>
              <a:off x="782320" y="3584106"/>
              <a:ext cx="1482436" cy="11707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A09340B-4B8F-1FF8-561F-08DD0F55E6AE}"/>
                </a:ext>
              </a:extLst>
            </p:cNvPr>
            <p:cNvGrpSpPr/>
            <p:nvPr/>
          </p:nvGrpSpPr>
          <p:grpSpPr>
            <a:xfrm>
              <a:off x="782320" y="1443885"/>
              <a:ext cx="3545840" cy="2133800"/>
              <a:chOff x="762000" y="1282969"/>
              <a:chExt cx="3417352" cy="2056479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DAC86E2-DF29-70A2-1CAD-7E6FFB2A91B5}"/>
                  </a:ext>
                </a:extLst>
              </p:cNvPr>
              <p:cNvSpPr/>
              <p:nvPr/>
            </p:nvSpPr>
            <p:spPr>
              <a:xfrm rot="19420749">
                <a:off x="1288472" y="2632516"/>
                <a:ext cx="803564" cy="235528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89C2B82-288E-107C-C3C8-244AF6CE6332}"/>
                  </a:ext>
                </a:extLst>
              </p:cNvPr>
              <p:cNvSpPr/>
              <p:nvPr/>
            </p:nvSpPr>
            <p:spPr>
              <a:xfrm>
                <a:off x="1040471" y="2826830"/>
                <a:ext cx="512618" cy="51261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9E944A3-80C0-1FA9-6557-9C028C0757E7}"/>
                  </a:ext>
                </a:extLst>
              </p:cNvPr>
              <p:cNvCxnSpPr/>
              <p:nvPr/>
            </p:nvCxnSpPr>
            <p:spPr>
              <a:xfrm>
                <a:off x="762000" y="3339448"/>
                <a:ext cx="1787236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9ADB7A6-3764-85D5-52A0-9E192BADCBC2}"/>
                  </a:ext>
                </a:extLst>
              </p:cNvPr>
              <p:cNvSpPr txBox="1"/>
              <p:nvPr/>
            </p:nvSpPr>
            <p:spPr>
              <a:xfrm>
                <a:off x="1926643" y="2465552"/>
                <a:ext cx="539040" cy="7213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>
                    <a:latin typeface="Symbol" pitchFamily="2" charset="2"/>
                  </a:rPr>
                  <a:t>f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723EEA89-FCE5-FD01-2D1E-2CB95D89BA60}"/>
                  </a:ext>
                </a:extLst>
              </p:cNvPr>
              <p:cNvCxnSpPr>
                <a:cxnSpLocks/>
                <a:stCxn id="18" idx="3"/>
              </p:cNvCxnSpPr>
              <p:nvPr/>
            </p:nvCxnSpPr>
            <p:spPr>
              <a:xfrm flipV="1">
                <a:off x="2013975" y="1644185"/>
                <a:ext cx="1309339" cy="868117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738D5B-0EF8-B7CA-AD00-050CDFEA53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23314" y="1511371"/>
                <a:ext cx="304800" cy="132814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9BA17AE5-D170-63CF-4637-82D92C560CD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10606" y="1333303"/>
                <a:ext cx="349666" cy="152901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6F2FD2A-981B-C35E-EE7B-F35B38E6B5E2}"/>
                  </a:ext>
                </a:extLst>
              </p:cNvPr>
              <p:cNvSpPr/>
              <p:nvPr/>
            </p:nvSpPr>
            <p:spPr>
              <a:xfrm flipH="1">
                <a:off x="4103305" y="1282969"/>
                <a:ext cx="76047" cy="76047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35037-B96C-CADF-5700-93424E54B2B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4254" y="2833182"/>
            <a:ext cx="10887896" cy="2699548"/>
          </a:xfrm>
        </p:spPr>
        <p:txBody>
          <a:bodyPr>
            <a:normAutofit lnSpcReduction="10000"/>
          </a:bodyPr>
          <a:lstStyle/>
          <a:p>
            <a:r>
              <a:rPr lang="en-US" sz="2400"/>
              <a:t>State of projectile: position, direction, velocity</a:t>
            </a:r>
          </a:p>
          <a:p>
            <a:endParaRPr lang="en-US" sz="2400"/>
          </a:p>
          <a:p>
            <a:r>
              <a:rPr lang="en-US" sz="2400"/>
              <a:t>In one small </a:t>
            </a:r>
            <a:r>
              <a:rPr lang="en-US" sz="2400">
                <a:latin typeface="Symbol" pitchFamily="2" charset="2"/>
              </a:rPr>
              <a:t>D</a:t>
            </a:r>
            <a:r>
              <a:rPr lang="en-US" sz="2400"/>
              <a:t>t</a:t>
            </a:r>
            <a:r>
              <a:rPr lang="en-US" sz="2400">
                <a:latin typeface="Symbol" pitchFamily="2" charset="2"/>
              </a:rPr>
              <a:t> </a:t>
            </a:r>
            <a:r>
              <a:rPr lang="en-US" sz="2400"/>
              <a:t> of time</a:t>
            </a:r>
          </a:p>
          <a:p>
            <a:pPr lvl="1"/>
            <a:r>
              <a:rPr lang="en-US"/>
              <a:t>New position = old position + direction x velocity x</a:t>
            </a:r>
            <a:r>
              <a:rPr lang="en-US">
                <a:latin typeface="Symbol" pitchFamily="2" charset="2"/>
              </a:rPr>
              <a:t> D</a:t>
            </a:r>
            <a:r>
              <a:rPr lang="en-US"/>
              <a:t>t </a:t>
            </a:r>
          </a:p>
          <a:p>
            <a:pPr lvl="1"/>
            <a:r>
              <a:rPr lang="en-US"/>
              <a:t>New direction = old direction + ((change due to gravity)+(change due to wind)) x</a:t>
            </a:r>
            <a:r>
              <a:rPr lang="en-US">
                <a:latin typeface="Symbol" pitchFamily="2" charset="2"/>
              </a:rPr>
              <a:t> D</a:t>
            </a:r>
            <a:r>
              <a:rPr lang="en-US"/>
              <a:t>t</a:t>
            </a:r>
          </a:p>
          <a:p>
            <a:pPr lvl="1"/>
            <a:r>
              <a:rPr lang="en-US"/>
              <a:t> New velocity = old velocity - (changes due to wind resistance)</a:t>
            </a:r>
          </a:p>
          <a:p>
            <a:endParaRPr lang="en-US" sz="2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73247D-7C3A-59E6-1E66-514DD61DCDE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08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EEFB8-E25E-E9DA-ABE5-B97A5747D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80E9F-8691-AD60-4D4F-8280CFC37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State Evolution: FCFS Queue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AD1252-BA73-BD59-8CFF-1284F1BAE15B}"/>
              </a:ext>
            </a:extLst>
          </p:cNvPr>
          <p:cNvSpPr txBox="1"/>
          <p:nvPr/>
        </p:nvSpPr>
        <p:spPr>
          <a:xfrm>
            <a:off x="5404141" y="126066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</a:t>
            </a:r>
            <a:r>
              <a:rPr lang="en-US" baseline="-25000" dirty="0"/>
              <a:t>1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F231F9C-65E6-72A9-E13A-FC7C72972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102579" y="1834582"/>
            <a:ext cx="782197" cy="0"/>
          </a:xfrm>
          <a:prstGeom prst="straightConnector1">
            <a:avLst/>
          </a:prstGeom>
          <a:ln w="476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 descr="arrow to array of boxes representing a queue, with a circle representing a server">
            <a:extLst>
              <a:ext uri="{FF2B5EF4-FFF2-40B4-BE49-F238E27FC236}">
                <a16:creationId xmlns:a16="http://schemas.microsoft.com/office/drawing/2014/main" id="{FABB4B90-86BA-9D1D-1F4B-0D2576885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84776" y="1592211"/>
            <a:ext cx="1883886" cy="429658"/>
            <a:chOff x="2071171" y="1408737"/>
            <a:chExt cx="1883886" cy="42965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682674B-F09C-F224-A66E-02AF3619113A}"/>
                </a:ext>
              </a:extLst>
            </p:cNvPr>
            <p:cNvSpPr/>
            <p:nvPr/>
          </p:nvSpPr>
          <p:spPr>
            <a:xfrm>
              <a:off x="2071171" y="1463821"/>
              <a:ext cx="363557" cy="37457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01609AF-6C79-E3FA-3227-C404B2556192}"/>
                </a:ext>
              </a:extLst>
            </p:cNvPr>
            <p:cNvSpPr/>
            <p:nvPr/>
          </p:nvSpPr>
          <p:spPr>
            <a:xfrm>
              <a:off x="2434728" y="1463821"/>
              <a:ext cx="363557" cy="37457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E2D7D48-5C50-DEC4-344C-9FB7464FB712}"/>
                </a:ext>
              </a:extLst>
            </p:cNvPr>
            <p:cNvSpPr/>
            <p:nvPr/>
          </p:nvSpPr>
          <p:spPr>
            <a:xfrm>
              <a:off x="2798285" y="1463821"/>
              <a:ext cx="363557" cy="37457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DD6E39-F436-5C34-457F-AEFE1BDB0593}"/>
                </a:ext>
              </a:extLst>
            </p:cNvPr>
            <p:cNvSpPr/>
            <p:nvPr/>
          </p:nvSpPr>
          <p:spPr>
            <a:xfrm>
              <a:off x="3161842" y="1463821"/>
              <a:ext cx="363557" cy="37457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AFE7C50-CFD0-71BE-298E-2D28BB952DA0}"/>
                </a:ext>
              </a:extLst>
            </p:cNvPr>
            <p:cNvSpPr/>
            <p:nvPr/>
          </p:nvSpPr>
          <p:spPr>
            <a:xfrm>
              <a:off x="3525399" y="1408737"/>
              <a:ext cx="429658" cy="42965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35808C-9876-5562-2736-12D9FDEFAF2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9720" y="2185470"/>
            <a:ext cx="10887896" cy="3983581"/>
          </a:xfrm>
        </p:spPr>
        <p:txBody>
          <a:bodyPr>
            <a:normAutofit/>
          </a:bodyPr>
          <a:lstStyle/>
          <a:p>
            <a:r>
              <a:rPr lang="en-US" dirty="0"/>
              <a:t>State</a:t>
            </a:r>
          </a:p>
          <a:p>
            <a:pPr lvl="1"/>
            <a:r>
              <a:rPr lang="en-US" dirty="0"/>
              <a:t>Number of jobs in system</a:t>
            </a:r>
          </a:p>
          <a:p>
            <a:pPr lvl="1"/>
            <a:r>
              <a:rPr lang="en-US" dirty="0"/>
              <a:t>Remaining time until job in service completes</a:t>
            </a:r>
          </a:p>
          <a:p>
            <a:pPr lvl="1"/>
            <a:r>
              <a:rPr lang="en-US" dirty="0"/>
              <a:t>Remaining time until next job arrives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400" dirty="0"/>
              <a:t>Number of jobs in system remains constant until </a:t>
            </a:r>
          </a:p>
          <a:p>
            <a:r>
              <a:rPr lang="en-US" dirty="0"/>
              <a:t>                               min{ time of next arrival, completion of job in service }</a:t>
            </a:r>
          </a:p>
          <a:p>
            <a:r>
              <a:rPr lang="en-US" sz="2400" dirty="0"/>
              <a:t>Remaining times decrease in synchrony with clock</a:t>
            </a:r>
          </a:p>
          <a:p>
            <a:pPr indent="-228600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CE331A-ACC2-B00F-D66B-FD0F0DF5986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56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D793F-6CE2-5782-0A97-5D1B4D4CC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6DFAA-8C3D-A4BB-80D7-F6B411165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State Evolution:  Network of FCFS Queues</a:t>
            </a:r>
          </a:p>
        </p:txBody>
      </p:sp>
      <p:grpSp>
        <p:nvGrpSpPr>
          <p:cNvPr id="10" name="Group 9" descr="Diagram of queueing network illustrating how outputs from one queue can feed as inputs to other queues, and how the output of a server may choose one of several possible outputs randomly">
            <a:extLst>
              <a:ext uri="{FF2B5EF4-FFF2-40B4-BE49-F238E27FC236}">
                <a16:creationId xmlns:a16="http://schemas.microsoft.com/office/drawing/2014/main" id="{EF4880F1-0335-0446-7876-FF8B2056FBFD}"/>
              </a:ext>
            </a:extLst>
          </p:cNvPr>
          <p:cNvGrpSpPr/>
          <p:nvPr/>
        </p:nvGrpSpPr>
        <p:grpSpPr>
          <a:xfrm>
            <a:off x="2241811" y="1052416"/>
            <a:ext cx="6531385" cy="2004340"/>
            <a:chOff x="2241811" y="1052416"/>
            <a:chExt cx="6531385" cy="2004340"/>
          </a:xfrm>
        </p:grpSpPr>
        <p:grpSp>
          <p:nvGrpSpPr>
            <p:cNvPr id="6" name="Group 5" descr="A network of interconnected queues, with two external inputs, and branching probabilities on server outputs">
              <a:extLst>
                <a:ext uri="{FF2B5EF4-FFF2-40B4-BE49-F238E27FC236}">
                  <a16:creationId xmlns:a16="http://schemas.microsoft.com/office/drawing/2014/main" id="{0D080936-7155-4A94-E1AD-2E48C2829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2241811" y="1249277"/>
              <a:ext cx="6531385" cy="1807479"/>
              <a:chOff x="1768846" y="976008"/>
              <a:chExt cx="6531385" cy="1807479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78CB28C5-99AC-7705-172D-EF60B5ECA314}"/>
                  </a:ext>
                </a:extLst>
              </p:cNvPr>
              <p:cNvGrpSpPr/>
              <p:nvPr/>
            </p:nvGrpSpPr>
            <p:grpSpPr>
              <a:xfrm>
                <a:off x="2324561" y="976008"/>
                <a:ext cx="5975670" cy="1807479"/>
                <a:chOff x="2525095" y="1481364"/>
                <a:chExt cx="7160969" cy="2166000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8D2B30B9-6576-0303-3628-B846BDFB6401}"/>
                    </a:ext>
                  </a:extLst>
                </p:cNvPr>
                <p:cNvGrpSpPr/>
                <p:nvPr/>
              </p:nvGrpSpPr>
              <p:grpSpPr>
                <a:xfrm>
                  <a:off x="2525095" y="1736441"/>
                  <a:ext cx="2666083" cy="429658"/>
                  <a:chOff x="3128790" y="1551826"/>
                  <a:chExt cx="2666083" cy="429658"/>
                </a:xfrm>
              </p:grpSpPr>
              <p:grpSp>
                <p:nvGrpSpPr>
                  <p:cNvPr id="55" name="Group 54">
                    <a:extLst>
                      <a:ext uri="{FF2B5EF4-FFF2-40B4-BE49-F238E27FC236}">
                        <a16:creationId xmlns:a16="http://schemas.microsoft.com/office/drawing/2014/main" id="{3ED4FCA5-F635-4162-FBD1-9FE6F14BBA32}"/>
                      </a:ext>
                    </a:extLst>
                  </p:cNvPr>
                  <p:cNvGrpSpPr/>
                  <p:nvPr/>
                </p:nvGrpSpPr>
                <p:grpSpPr>
                  <a:xfrm>
                    <a:off x="3910987" y="1551826"/>
                    <a:ext cx="1883886" cy="429658"/>
                    <a:chOff x="2071171" y="1408737"/>
                    <a:chExt cx="1883886" cy="429658"/>
                  </a:xfrm>
                </p:grpSpPr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DD650850-A047-62B8-DF65-249E349813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71171" y="1463821"/>
                      <a:ext cx="363557" cy="37457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" name="Rectangle 57">
                      <a:extLst>
                        <a:ext uri="{FF2B5EF4-FFF2-40B4-BE49-F238E27FC236}">
                          <a16:creationId xmlns:a16="http://schemas.microsoft.com/office/drawing/2014/main" id="{39F7ECAF-4109-30ED-AC9A-B6BD2128F3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34728" y="1463821"/>
                      <a:ext cx="363557" cy="37457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" name="Rectangle 58">
                      <a:extLst>
                        <a:ext uri="{FF2B5EF4-FFF2-40B4-BE49-F238E27FC236}">
                          <a16:creationId xmlns:a16="http://schemas.microsoft.com/office/drawing/2014/main" id="{4F4FB0E7-BBED-90E2-F1AE-B3E6F72866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98285" y="1463821"/>
                      <a:ext cx="363557" cy="37457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" name="Rectangle 59">
                      <a:extLst>
                        <a:ext uri="{FF2B5EF4-FFF2-40B4-BE49-F238E27FC236}">
                          <a16:creationId xmlns:a16="http://schemas.microsoft.com/office/drawing/2014/main" id="{C726B7A8-34FF-AA2C-0727-FB55420B7E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61842" y="1463821"/>
                      <a:ext cx="363557" cy="37457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" name="Oval 60">
                      <a:extLst>
                        <a:ext uri="{FF2B5EF4-FFF2-40B4-BE49-F238E27FC236}">
                          <a16:creationId xmlns:a16="http://schemas.microsoft.com/office/drawing/2014/main" id="{BB4A5325-223B-A1A4-721A-D22599B0C2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25399" y="1408737"/>
                      <a:ext cx="429658" cy="42965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cxnSp>
                <p:nvCxnSpPr>
                  <p:cNvPr id="56" name="Straight Arrow Connector 55">
                    <a:extLst>
                      <a:ext uri="{FF2B5EF4-FFF2-40B4-BE49-F238E27FC236}">
                        <a16:creationId xmlns:a16="http://schemas.microsoft.com/office/drawing/2014/main" id="{81A5CAEA-EABD-37C3-27BE-33BA2340D5FE}"/>
                      </a:ext>
                    </a:extLst>
                  </p:cNvPr>
                  <p:cNvCxnSpPr>
                    <a:cxnSpLocks/>
                    <a:endCxn id="57" idx="1"/>
                  </p:cNvCxnSpPr>
                  <p:nvPr/>
                </p:nvCxnSpPr>
                <p:spPr>
                  <a:xfrm>
                    <a:off x="3128790" y="1794197"/>
                    <a:ext cx="782197" cy="0"/>
                  </a:xfrm>
                  <a:prstGeom prst="straightConnector1">
                    <a:avLst/>
                  </a:prstGeom>
                  <a:ln w="47625"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02D726EF-6149-68EF-DBE1-2326E25E6124}"/>
                    </a:ext>
                  </a:extLst>
                </p:cNvPr>
                <p:cNvGrpSpPr/>
                <p:nvPr/>
              </p:nvGrpSpPr>
              <p:grpSpPr>
                <a:xfrm>
                  <a:off x="3307292" y="2829650"/>
                  <a:ext cx="1883886" cy="429658"/>
                  <a:chOff x="2071171" y="1408737"/>
                  <a:chExt cx="1883886" cy="429658"/>
                </a:xfrm>
              </p:grpSpPr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2BEB7BCD-80EF-5F7E-9272-6D34DE8A027C}"/>
                      </a:ext>
                    </a:extLst>
                  </p:cNvPr>
                  <p:cNvSpPr/>
                  <p:nvPr/>
                </p:nvSpPr>
                <p:spPr>
                  <a:xfrm>
                    <a:off x="2071171" y="1463821"/>
                    <a:ext cx="363557" cy="37457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5A85110D-3C5F-FF7B-2AD0-4692172459A8}"/>
                      </a:ext>
                    </a:extLst>
                  </p:cNvPr>
                  <p:cNvSpPr/>
                  <p:nvPr/>
                </p:nvSpPr>
                <p:spPr>
                  <a:xfrm>
                    <a:off x="2434728" y="1463821"/>
                    <a:ext cx="363557" cy="37457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29F125D6-C561-B030-1C4F-527193078565}"/>
                      </a:ext>
                    </a:extLst>
                  </p:cNvPr>
                  <p:cNvSpPr/>
                  <p:nvPr/>
                </p:nvSpPr>
                <p:spPr>
                  <a:xfrm>
                    <a:off x="2798285" y="1463821"/>
                    <a:ext cx="363557" cy="374574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FE6D6792-DF31-724E-E4C1-C66E821598F6}"/>
                      </a:ext>
                    </a:extLst>
                  </p:cNvPr>
                  <p:cNvSpPr/>
                  <p:nvPr/>
                </p:nvSpPr>
                <p:spPr>
                  <a:xfrm>
                    <a:off x="3161842" y="1463821"/>
                    <a:ext cx="363557" cy="374574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Oval 53">
                    <a:extLst>
                      <a:ext uri="{FF2B5EF4-FFF2-40B4-BE49-F238E27FC236}">
                        <a16:creationId xmlns:a16="http://schemas.microsoft.com/office/drawing/2014/main" id="{0E17E367-FE26-9DD1-6D69-22C860D4CE9E}"/>
                      </a:ext>
                    </a:extLst>
                  </p:cNvPr>
                  <p:cNvSpPr/>
                  <p:nvPr/>
                </p:nvSpPr>
                <p:spPr>
                  <a:xfrm>
                    <a:off x="3525399" y="1408737"/>
                    <a:ext cx="429658" cy="429658"/>
                  </a:xfrm>
                  <a:prstGeom prst="ellipse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id="{35985489-424E-27C3-5FEE-5539865AB2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25095" y="2997071"/>
                  <a:ext cx="782197" cy="0"/>
                </a:xfrm>
                <a:prstGeom prst="straightConnector1">
                  <a:avLst/>
                </a:prstGeom>
                <a:ln w="47625"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86E6EB4E-FDEF-1B03-C34A-DFE09BBC2B1C}"/>
                    </a:ext>
                  </a:extLst>
                </p:cNvPr>
                <p:cNvGrpSpPr/>
                <p:nvPr/>
              </p:nvGrpSpPr>
              <p:grpSpPr>
                <a:xfrm>
                  <a:off x="7064046" y="1706516"/>
                  <a:ext cx="1883886" cy="429658"/>
                  <a:chOff x="2071171" y="1408737"/>
                  <a:chExt cx="1883886" cy="429658"/>
                </a:xfrm>
              </p:grpSpPr>
              <p:sp>
                <p:nvSpPr>
                  <p:cNvPr id="45" name="Rectangle 44">
                    <a:extLst>
                      <a:ext uri="{FF2B5EF4-FFF2-40B4-BE49-F238E27FC236}">
                        <a16:creationId xmlns:a16="http://schemas.microsoft.com/office/drawing/2014/main" id="{18C514D7-F824-6718-8293-033BAF0DF4E5}"/>
                      </a:ext>
                    </a:extLst>
                  </p:cNvPr>
                  <p:cNvSpPr/>
                  <p:nvPr/>
                </p:nvSpPr>
                <p:spPr>
                  <a:xfrm>
                    <a:off x="2071171" y="1463821"/>
                    <a:ext cx="363557" cy="37457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CB2AC74C-E872-AABA-09E4-95A9A5B5C508}"/>
                      </a:ext>
                    </a:extLst>
                  </p:cNvPr>
                  <p:cNvSpPr/>
                  <p:nvPr/>
                </p:nvSpPr>
                <p:spPr>
                  <a:xfrm>
                    <a:off x="2434728" y="1463821"/>
                    <a:ext cx="363557" cy="37457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id="{27DCD140-ADE7-7433-FB40-25B5F1000ED3}"/>
                      </a:ext>
                    </a:extLst>
                  </p:cNvPr>
                  <p:cNvSpPr/>
                  <p:nvPr/>
                </p:nvSpPr>
                <p:spPr>
                  <a:xfrm>
                    <a:off x="2798285" y="1463821"/>
                    <a:ext cx="363557" cy="37457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Rectangle 47">
                    <a:extLst>
                      <a:ext uri="{FF2B5EF4-FFF2-40B4-BE49-F238E27FC236}">
                        <a16:creationId xmlns:a16="http://schemas.microsoft.com/office/drawing/2014/main" id="{FE82216D-580A-A4DD-29DE-4A9073E5FD48}"/>
                      </a:ext>
                    </a:extLst>
                  </p:cNvPr>
                  <p:cNvSpPr/>
                  <p:nvPr/>
                </p:nvSpPr>
                <p:spPr>
                  <a:xfrm>
                    <a:off x="3161842" y="1463821"/>
                    <a:ext cx="363557" cy="374574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" name="Oval 48">
                    <a:extLst>
                      <a:ext uri="{FF2B5EF4-FFF2-40B4-BE49-F238E27FC236}">
                        <a16:creationId xmlns:a16="http://schemas.microsoft.com/office/drawing/2014/main" id="{5E2C38E1-1CC4-CE36-CF54-3488CB9C1D3C}"/>
                      </a:ext>
                    </a:extLst>
                  </p:cNvPr>
                  <p:cNvSpPr/>
                  <p:nvPr/>
                </p:nvSpPr>
                <p:spPr>
                  <a:xfrm>
                    <a:off x="3525399" y="1408737"/>
                    <a:ext cx="429658" cy="429658"/>
                  </a:xfrm>
                  <a:prstGeom prst="ellipse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2" name="Straight Arrow Connector 21">
                  <a:extLst>
                    <a:ext uri="{FF2B5EF4-FFF2-40B4-BE49-F238E27FC236}">
                      <a16:creationId xmlns:a16="http://schemas.microsoft.com/office/drawing/2014/main" id="{6A1970D3-9513-8258-9E2F-5B513CF182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191178" y="1888927"/>
                  <a:ext cx="1872868" cy="2383"/>
                </a:xfrm>
                <a:prstGeom prst="straightConnector1">
                  <a:avLst/>
                </a:prstGeom>
                <a:ln w="47625"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12162E06-9667-0B10-20B6-AE19431F244B}"/>
                    </a:ext>
                  </a:extLst>
                </p:cNvPr>
                <p:cNvGrpSpPr/>
                <p:nvPr/>
              </p:nvGrpSpPr>
              <p:grpSpPr>
                <a:xfrm>
                  <a:off x="7064046" y="2799670"/>
                  <a:ext cx="1883886" cy="429658"/>
                  <a:chOff x="2071171" y="1408737"/>
                  <a:chExt cx="1883886" cy="429658"/>
                </a:xfrm>
              </p:grpSpPr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75FDD182-CE05-FB23-DE1D-3CD53727FECA}"/>
                      </a:ext>
                    </a:extLst>
                  </p:cNvPr>
                  <p:cNvSpPr/>
                  <p:nvPr/>
                </p:nvSpPr>
                <p:spPr>
                  <a:xfrm>
                    <a:off x="2071171" y="1463821"/>
                    <a:ext cx="363557" cy="37457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E86FB2CF-F342-6C16-D058-18AFB3DDA5FE}"/>
                      </a:ext>
                    </a:extLst>
                  </p:cNvPr>
                  <p:cNvSpPr/>
                  <p:nvPr/>
                </p:nvSpPr>
                <p:spPr>
                  <a:xfrm>
                    <a:off x="2434728" y="1463821"/>
                    <a:ext cx="363557" cy="37457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DF32C198-B195-B7CB-3ABA-9F6A2D440AB6}"/>
                      </a:ext>
                    </a:extLst>
                  </p:cNvPr>
                  <p:cNvSpPr/>
                  <p:nvPr/>
                </p:nvSpPr>
                <p:spPr>
                  <a:xfrm>
                    <a:off x="2798285" y="1463821"/>
                    <a:ext cx="363557" cy="37457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947BACD1-7F8F-E669-064B-46F30E92D005}"/>
                      </a:ext>
                    </a:extLst>
                  </p:cNvPr>
                  <p:cNvSpPr/>
                  <p:nvPr/>
                </p:nvSpPr>
                <p:spPr>
                  <a:xfrm>
                    <a:off x="3161842" y="1463821"/>
                    <a:ext cx="363557" cy="37457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Oval 43">
                    <a:extLst>
                      <a:ext uri="{FF2B5EF4-FFF2-40B4-BE49-F238E27FC236}">
                        <a16:creationId xmlns:a16="http://schemas.microsoft.com/office/drawing/2014/main" id="{CC9BBAE5-76D6-5040-7C83-658B8FC181EA}"/>
                      </a:ext>
                    </a:extLst>
                  </p:cNvPr>
                  <p:cNvSpPr/>
                  <p:nvPr/>
                </p:nvSpPr>
                <p:spPr>
                  <a:xfrm>
                    <a:off x="3525399" y="1408737"/>
                    <a:ext cx="429658" cy="429658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4" name="Straight Arrow Connector 23">
                  <a:extLst>
                    <a:ext uri="{FF2B5EF4-FFF2-40B4-BE49-F238E27FC236}">
                      <a16:creationId xmlns:a16="http://schemas.microsoft.com/office/drawing/2014/main" id="{AE4B3575-830A-9E16-370E-29DE51BBB3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191178" y="3131981"/>
                  <a:ext cx="1872868" cy="2438"/>
                </a:xfrm>
                <a:prstGeom prst="straightConnector1">
                  <a:avLst/>
                </a:prstGeom>
                <a:ln w="47625"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Arrow Connector 24">
                  <a:extLst>
                    <a:ext uri="{FF2B5EF4-FFF2-40B4-BE49-F238E27FC236}">
                      <a16:creationId xmlns:a16="http://schemas.microsoft.com/office/drawing/2014/main" id="{A9BDF3E2-3501-CD31-D653-F3860C751662}"/>
                    </a:ext>
                  </a:extLst>
                </p:cNvPr>
                <p:cNvCxnSpPr>
                  <a:cxnSpLocks/>
                  <a:endCxn id="45" idx="1"/>
                </p:cNvCxnSpPr>
                <p:nvPr/>
              </p:nvCxnSpPr>
              <p:spPr>
                <a:xfrm flipV="1">
                  <a:off x="5130292" y="1948887"/>
                  <a:ext cx="1933754" cy="935847"/>
                </a:xfrm>
                <a:prstGeom prst="straightConnector1">
                  <a:avLst/>
                </a:prstGeom>
                <a:ln w="47625"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25">
                  <a:extLst>
                    <a:ext uri="{FF2B5EF4-FFF2-40B4-BE49-F238E27FC236}">
                      <a16:creationId xmlns:a16="http://schemas.microsoft.com/office/drawing/2014/main" id="{21C15CB5-0704-EF54-BF4B-5A98D02C0D0F}"/>
                    </a:ext>
                  </a:extLst>
                </p:cNvPr>
                <p:cNvCxnSpPr>
                  <a:cxnSpLocks/>
                  <a:endCxn id="40" idx="1"/>
                </p:cNvCxnSpPr>
                <p:nvPr/>
              </p:nvCxnSpPr>
              <p:spPr>
                <a:xfrm>
                  <a:off x="5180160" y="2052219"/>
                  <a:ext cx="1883886" cy="989822"/>
                </a:xfrm>
                <a:prstGeom prst="straightConnector1">
                  <a:avLst/>
                </a:prstGeom>
                <a:ln w="47625"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0BEFADBA-068C-95E5-18F5-32A4804AA7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36914" y="1951270"/>
                  <a:ext cx="738132" cy="0"/>
                </a:xfrm>
                <a:prstGeom prst="straightConnector1">
                  <a:avLst/>
                </a:prstGeom>
                <a:ln w="47625"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>
                  <a:extLst>
                    <a:ext uri="{FF2B5EF4-FFF2-40B4-BE49-F238E27FC236}">
                      <a16:creationId xmlns:a16="http://schemas.microsoft.com/office/drawing/2014/main" id="{585FC0E3-FAFB-CBEE-9A54-3D369D62B1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47932" y="2997071"/>
                  <a:ext cx="738132" cy="0"/>
                </a:xfrm>
                <a:prstGeom prst="straightConnector1">
                  <a:avLst/>
                </a:prstGeom>
                <a:ln w="47625"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Arrow Connector 28">
                  <a:extLst>
                    <a:ext uri="{FF2B5EF4-FFF2-40B4-BE49-F238E27FC236}">
                      <a16:creationId xmlns:a16="http://schemas.microsoft.com/office/drawing/2014/main" id="{F122CA2F-3B7C-7D84-8DE3-9B1ACC6E1B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69160" y="3200884"/>
                  <a:ext cx="738132" cy="0"/>
                </a:xfrm>
                <a:prstGeom prst="straightConnector1">
                  <a:avLst/>
                </a:prstGeom>
                <a:ln w="47625"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Arrow Connector 29">
                  <a:extLst>
                    <a:ext uri="{FF2B5EF4-FFF2-40B4-BE49-F238E27FC236}">
                      <a16:creationId xmlns:a16="http://schemas.microsoft.com/office/drawing/2014/main" id="{15999B6F-D4FF-2793-9915-B6FB4BA86F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569160" y="3632374"/>
                  <a:ext cx="6773125" cy="5724"/>
                </a:xfrm>
                <a:prstGeom prst="straightConnector1">
                  <a:avLst/>
                </a:prstGeom>
                <a:ln w="47625"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990BA2C8-9411-84F2-0D40-02138236CF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0065" y="3195645"/>
                  <a:ext cx="0" cy="436729"/>
                </a:xfrm>
                <a:prstGeom prst="straightConnector1">
                  <a:avLst/>
                </a:prstGeom>
                <a:ln w="47625"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31">
                  <a:extLst>
                    <a:ext uri="{FF2B5EF4-FFF2-40B4-BE49-F238E27FC236}">
                      <a16:creationId xmlns:a16="http://schemas.microsoft.com/office/drawing/2014/main" id="{BC42AEE9-F370-F945-9387-B33ACD5606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45205" y="3097180"/>
                  <a:ext cx="0" cy="550184"/>
                </a:xfrm>
                <a:prstGeom prst="straightConnector1">
                  <a:avLst/>
                </a:prstGeom>
                <a:ln w="47625"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Arrow Connector 32">
                  <a:extLst>
                    <a:ext uri="{FF2B5EF4-FFF2-40B4-BE49-F238E27FC236}">
                      <a16:creationId xmlns:a16="http://schemas.microsoft.com/office/drawing/2014/main" id="{90514564-8AA7-D598-0794-CE8D2C2AA1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16402" y="3121471"/>
                  <a:ext cx="425883" cy="0"/>
                </a:xfrm>
                <a:prstGeom prst="straightConnector1">
                  <a:avLst/>
                </a:prstGeom>
                <a:ln w="47625"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540C99FA-B4FF-169C-6938-E34D2E706F23}"/>
                    </a:ext>
                  </a:extLst>
                </p:cNvPr>
                <p:cNvSpPr txBox="1"/>
                <p:nvPr/>
              </p:nvSpPr>
              <p:spPr>
                <a:xfrm>
                  <a:off x="5153305" y="1481364"/>
                  <a:ext cx="4972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0.9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53B2E776-EAAF-F924-7646-9EBE4EA946C7}"/>
                    </a:ext>
                  </a:extLst>
                </p:cNvPr>
                <p:cNvSpPr txBox="1"/>
                <p:nvPr/>
              </p:nvSpPr>
              <p:spPr>
                <a:xfrm>
                  <a:off x="4944046" y="2091073"/>
                  <a:ext cx="4972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0.1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ABDA79F7-9F48-9016-014F-A8FE897E6EE2}"/>
                    </a:ext>
                  </a:extLst>
                </p:cNvPr>
                <p:cNvSpPr txBox="1"/>
                <p:nvPr/>
              </p:nvSpPr>
              <p:spPr>
                <a:xfrm>
                  <a:off x="4793061" y="2446031"/>
                  <a:ext cx="4972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0.2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D9DCE45-CA46-79B6-23F5-916A2D207593}"/>
                    </a:ext>
                  </a:extLst>
                </p:cNvPr>
                <p:cNvSpPr txBox="1"/>
                <p:nvPr/>
              </p:nvSpPr>
              <p:spPr>
                <a:xfrm>
                  <a:off x="5093605" y="3097180"/>
                  <a:ext cx="4972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0.8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B6DB3FDC-535E-5EF3-F5FA-9E0F7A173147}"/>
                    </a:ext>
                  </a:extLst>
                </p:cNvPr>
                <p:cNvSpPr txBox="1"/>
                <p:nvPr/>
              </p:nvSpPr>
              <p:spPr>
                <a:xfrm>
                  <a:off x="8819002" y="2588898"/>
                  <a:ext cx="6206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0.95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68F55981-C99E-EE9D-227F-E96D958ECE1F}"/>
                    </a:ext>
                  </a:extLst>
                </p:cNvPr>
                <p:cNvSpPr txBox="1"/>
                <p:nvPr/>
              </p:nvSpPr>
              <p:spPr>
                <a:xfrm>
                  <a:off x="8635184" y="3171495"/>
                  <a:ext cx="6206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0.05</a:t>
                  </a:r>
                </a:p>
              </p:txBody>
            </p:sp>
          </p:grp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EEA3EB-F2CC-13A3-698A-B5CE8C641354}"/>
                  </a:ext>
                </a:extLst>
              </p:cNvPr>
              <p:cNvSpPr/>
              <p:nvPr/>
            </p:nvSpPr>
            <p:spPr>
              <a:xfrm>
                <a:off x="1768846" y="2088630"/>
                <a:ext cx="303381" cy="31257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9646A9A-A522-C733-446A-85E6D63C1030}"/>
                </a:ext>
              </a:extLst>
            </p:cNvPr>
            <p:cNvSpPr txBox="1"/>
            <p:nvPr/>
          </p:nvSpPr>
          <p:spPr>
            <a:xfrm>
              <a:off x="3811184" y="107705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Q</a:t>
              </a:r>
              <a:r>
                <a:rPr lang="en-US" baseline="-25000"/>
                <a:t>1</a:t>
              </a:r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B84970-2D2F-8843-DB2D-726A168786C2}"/>
                </a:ext>
              </a:extLst>
            </p:cNvPr>
            <p:cNvSpPr txBox="1"/>
            <p:nvPr/>
          </p:nvSpPr>
          <p:spPr>
            <a:xfrm>
              <a:off x="7050779" y="105241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Q</a:t>
              </a:r>
              <a:r>
                <a:rPr lang="en-US" baseline="-25000"/>
                <a:t>2</a:t>
              </a:r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4255BBC-53B5-8DA7-CCBF-D737AFCF2CA4}"/>
                </a:ext>
              </a:extLst>
            </p:cNvPr>
            <p:cNvSpPr txBox="1"/>
            <p:nvPr/>
          </p:nvSpPr>
          <p:spPr>
            <a:xfrm>
              <a:off x="3850124" y="203484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Q</a:t>
              </a:r>
              <a:r>
                <a:rPr lang="en-US" baseline="-25000"/>
                <a:t>3</a:t>
              </a: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972E70-2442-1F11-9BD7-37045BB3DD23}"/>
                </a:ext>
              </a:extLst>
            </p:cNvPr>
            <p:cNvSpPr txBox="1"/>
            <p:nvPr/>
          </p:nvSpPr>
          <p:spPr>
            <a:xfrm>
              <a:off x="7050779" y="2019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Q</a:t>
              </a:r>
              <a:r>
                <a:rPr lang="en-US" baseline="-25000"/>
                <a:t>4</a:t>
              </a:r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472AC-459F-0FE4-461F-6CFC7196E6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5905" y="3257973"/>
            <a:ext cx="10887896" cy="2788423"/>
          </a:xfrm>
        </p:spPr>
        <p:txBody>
          <a:bodyPr>
            <a:normAutofit lnSpcReduction="10000"/>
          </a:bodyPr>
          <a:lstStyle/>
          <a:p>
            <a:r>
              <a:rPr lang="en-US" sz="2400"/>
              <a:t>State</a:t>
            </a:r>
          </a:p>
          <a:p>
            <a:pPr lvl="1"/>
            <a:r>
              <a:rPr lang="en-US"/>
              <a:t>Times to next external arrivals</a:t>
            </a:r>
          </a:p>
          <a:p>
            <a:pPr lvl="1"/>
            <a:r>
              <a:rPr lang="en-US"/>
              <a:t>Residual service times</a:t>
            </a:r>
          </a:p>
          <a:p>
            <a:pPr lvl="1"/>
            <a:r>
              <a:rPr lang="en-US"/>
              <a:t>Numbers of jobs in each queue</a:t>
            </a:r>
          </a:p>
          <a:p>
            <a:r>
              <a:rPr lang="en-US" sz="2400"/>
              <a:t>Number of jobs in each queue remains constant until </a:t>
            </a:r>
          </a:p>
          <a:p>
            <a:r>
              <a:rPr lang="en-US"/>
              <a:t>                           min{ time of </a:t>
            </a:r>
            <a:r>
              <a:rPr lang="en-US" b="1"/>
              <a:t>any</a:t>
            </a:r>
            <a:r>
              <a:rPr lang="en-US"/>
              <a:t> next arrival, completion of </a:t>
            </a:r>
            <a:r>
              <a:rPr lang="en-US" b="1"/>
              <a:t>any</a:t>
            </a:r>
            <a:r>
              <a:rPr lang="en-US"/>
              <a:t> job in service }</a:t>
            </a:r>
          </a:p>
          <a:p>
            <a:r>
              <a:rPr lang="en-US" sz="2400"/>
              <a:t>Remaining times decrease in synchrony with clock</a:t>
            </a:r>
          </a:p>
          <a:p>
            <a:endParaRPr lang="en-US" sz="2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080BC3-5BA3-E24B-BB2B-47EF925D82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236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A3C5A-84A0-14BC-F8DA-E1DFF6CCA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5EC60-7223-1A5B-8A63-C9D7A936E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State Evolution:  Manufacturing Assembly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8FBB9-2465-C789-4369-6038F0E3119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200" y="2705195"/>
            <a:ext cx="10887896" cy="3203121"/>
          </a:xfrm>
        </p:spPr>
        <p:txBody>
          <a:bodyPr>
            <a:normAutofit/>
          </a:bodyPr>
          <a:lstStyle/>
          <a:p>
            <a:r>
              <a:rPr lang="en-US" sz="2600"/>
              <a:t>State</a:t>
            </a:r>
          </a:p>
          <a:p>
            <a:pPr lvl="1"/>
            <a:r>
              <a:rPr lang="en-US"/>
              <a:t>At each station</a:t>
            </a:r>
          </a:p>
          <a:p>
            <a:pPr lvl="2"/>
            <a:r>
              <a:rPr lang="en-US"/>
              <a:t>Number of objects available at each input </a:t>
            </a:r>
          </a:p>
          <a:p>
            <a:pPr lvl="1"/>
            <a:r>
              <a:rPr lang="en-US"/>
              <a:t>Time until next external arrival</a:t>
            </a:r>
          </a:p>
          <a:p>
            <a:endParaRPr lang="en-US"/>
          </a:p>
          <a:p>
            <a:r>
              <a:rPr lang="en-US" sz="2400"/>
              <a:t>Number of objects available changes when a new input arrives, or an item being assembled is completed</a:t>
            </a:r>
          </a:p>
          <a:p>
            <a:endParaRPr lang="en-US"/>
          </a:p>
          <a:p>
            <a:endParaRPr lang="en-US" sz="2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CDA95-8D4F-EE5A-F8A0-0D02E4D8530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7" name="Group 6" descr="Assembly line with a station that assembles parts and places these on a conveyer to a station where the parts are placed in boxes, and loaded onto a forklift">
            <a:extLst>
              <a:ext uri="{FF2B5EF4-FFF2-40B4-BE49-F238E27FC236}">
                <a16:creationId xmlns:a16="http://schemas.microsoft.com/office/drawing/2014/main" id="{753D3019-B1F6-3D1B-AEC0-11F74E54D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01525" y="1466395"/>
            <a:ext cx="4899875" cy="1178358"/>
            <a:chOff x="2339069" y="1013040"/>
            <a:chExt cx="4899875" cy="117835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35A5093-EAFB-E4D0-3946-8EBDAA1ED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7373" y="1013040"/>
              <a:ext cx="876613" cy="683758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A9640BB-9A3E-BA7E-3094-141762F25939}"/>
                </a:ext>
              </a:extLst>
            </p:cNvPr>
            <p:cNvGrpSpPr/>
            <p:nvPr/>
          </p:nvGrpSpPr>
          <p:grpSpPr>
            <a:xfrm>
              <a:off x="2339069" y="1377260"/>
              <a:ext cx="854996" cy="52552"/>
              <a:chOff x="1073153" y="2358763"/>
              <a:chExt cx="854996" cy="52552"/>
            </a:xfrm>
          </p:grpSpPr>
          <p:sp>
            <p:nvSpPr>
              <p:cNvPr id="89" name="Rounded Rectangle 88">
                <a:extLst>
                  <a:ext uri="{FF2B5EF4-FFF2-40B4-BE49-F238E27FC236}">
                    <a16:creationId xmlns:a16="http://schemas.microsoft.com/office/drawing/2014/main" id="{3FAF1742-A910-AD32-0E19-9F52F88478DC}"/>
                  </a:ext>
                </a:extLst>
              </p:cNvPr>
              <p:cNvSpPr/>
              <p:nvPr/>
            </p:nvSpPr>
            <p:spPr>
              <a:xfrm>
                <a:off x="107315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ounded Rectangle 89">
                <a:extLst>
                  <a:ext uri="{FF2B5EF4-FFF2-40B4-BE49-F238E27FC236}">
                    <a16:creationId xmlns:a16="http://schemas.microsoft.com/office/drawing/2014/main" id="{E778DBA0-5832-DF25-915B-030721B0C8E6}"/>
                  </a:ext>
                </a:extLst>
              </p:cNvPr>
              <p:cNvSpPr/>
              <p:nvPr/>
            </p:nvSpPr>
            <p:spPr>
              <a:xfrm>
                <a:off x="1293490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B6C0E76D-6D59-AF85-C8A1-29D555EFEDD2}"/>
                  </a:ext>
                </a:extLst>
              </p:cNvPr>
              <p:cNvSpPr/>
              <p:nvPr/>
            </p:nvSpPr>
            <p:spPr>
              <a:xfrm>
                <a:off x="1518246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ounded Rectangle 91">
                <a:extLst>
                  <a:ext uri="{FF2B5EF4-FFF2-40B4-BE49-F238E27FC236}">
                    <a16:creationId xmlns:a16="http://schemas.microsoft.com/office/drawing/2014/main" id="{08118019-6266-AFB1-2FA2-9A9BE74CE4F7}"/>
                  </a:ext>
                </a:extLst>
              </p:cNvPr>
              <p:cNvSpPr/>
              <p:nvPr/>
            </p:nvSpPr>
            <p:spPr>
              <a:xfrm>
                <a:off x="173858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1FF3DFE-0114-A962-A545-4B46FC558965}"/>
                </a:ext>
              </a:extLst>
            </p:cNvPr>
            <p:cNvGrpSpPr/>
            <p:nvPr/>
          </p:nvGrpSpPr>
          <p:grpSpPr>
            <a:xfrm>
              <a:off x="2348544" y="1657417"/>
              <a:ext cx="854996" cy="52552"/>
              <a:chOff x="1073153" y="2358763"/>
              <a:chExt cx="854996" cy="52552"/>
            </a:xfrm>
          </p:grpSpPr>
          <p:sp>
            <p:nvSpPr>
              <p:cNvPr id="85" name="Rounded Rectangle 84">
                <a:extLst>
                  <a:ext uri="{FF2B5EF4-FFF2-40B4-BE49-F238E27FC236}">
                    <a16:creationId xmlns:a16="http://schemas.microsoft.com/office/drawing/2014/main" id="{7A3FFE3B-1000-BD6E-BB4A-3D67E0FCC204}"/>
                  </a:ext>
                </a:extLst>
              </p:cNvPr>
              <p:cNvSpPr/>
              <p:nvPr/>
            </p:nvSpPr>
            <p:spPr>
              <a:xfrm>
                <a:off x="107315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ounded Rectangle 85">
                <a:extLst>
                  <a:ext uri="{FF2B5EF4-FFF2-40B4-BE49-F238E27FC236}">
                    <a16:creationId xmlns:a16="http://schemas.microsoft.com/office/drawing/2014/main" id="{0418476F-B649-F1ED-9012-F87F835BA6DD}"/>
                  </a:ext>
                </a:extLst>
              </p:cNvPr>
              <p:cNvSpPr/>
              <p:nvPr/>
            </p:nvSpPr>
            <p:spPr>
              <a:xfrm>
                <a:off x="1293490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ounded Rectangle 86">
                <a:extLst>
                  <a:ext uri="{FF2B5EF4-FFF2-40B4-BE49-F238E27FC236}">
                    <a16:creationId xmlns:a16="http://schemas.microsoft.com/office/drawing/2014/main" id="{AAB5A9E8-CD8B-68B5-7CC2-E9DE3DF4AD14}"/>
                  </a:ext>
                </a:extLst>
              </p:cNvPr>
              <p:cNvSpPr/>
              <p:nvPr/>
            </p:nvSpPr>
            <p:spPr>
              <a:xfrm>
                <a:off x="1518246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ounded Rectangle 87">
                <a:extLst>
                  <a:ext uri="{FF2B5EF4-FFF2-40B4-BE49-F238E27FC236}">
                    <a16:creationId xmlns:a16="http://schemas.microsoft.com/office/drawing/2014/main" id="{BDD409D3-747D-C4D8-4066-9F2576A8487F}"/>
                  </a:ext>
                </a:extLst>
              </p:cNvPr>
              <p:cNvSpPr/>
              <p:nvPr/>
            </p:nvSpPr>
            <p:spPr>
              <a:xfrm>
                <a:off x="173858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riangle 10">
              <a:extLst>
                <a:ext uri="{FF2B5EF4-FFF2-40B4-BE49-F238E27FC236}">
                  <a16:creationId xmlns:a16="http://schemas.microsoft.com/office/drawing/2014/main" id="{28FE6FCB-5D6F-9249-15DF-ED33FC4F103B}"/>
                </a:ext>
              </a:extLst>
            </p:cNvPr>
            <p:cNvSpPr/>
            <p:nvPr/>
          </p:nvSpPr>
          <p:spPr>
            <a:xfrm>
              <a:off x="2784162" y="1262456"/>
              <a:ext cx="92055" cy="7935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B2F59DF5-909F-C049-1A19-088B9C0083A7}"/>
                </a:ext>
              </a:extLst>
            </p:cNvPr>
            <p:cNvSpPr/>
            <p:nvPr/>
          </p:nvSpPr>
          <p:spPr>
            <a:xfrm>
              <a:off x="2341797" y="1262456"/>
              <a:ext cx="92055" cy="7935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FDF0F754-BDD4-5DD5-E732-E5C58BF1151B}"/>
                </a:ext>
              </a:extLst>
            </p:cNvPr>
            <p:cNvSpPr/>
            <p:nvPr/>
          </p:nvSpPr>
          <p:spPr>
            <a:xfrm>
              <a:off x="3007630" y="1543615"/>
              <a:ext cx="92055" cy="79358"/>
            </a:xfrm>
            <a:prstGeom prst="triangl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riangle 13">
              <a:extLst>
                <a:ext uri="{FF2B5EF4-FFF2-40B4-BE49-F238E27FC236}">
                  <a16:creationId xmlns:a16="http://schemas.microsoft.com/office/drawing/2014/main" id="{FD1B0E1B-F4A2-759E-1F15-6EEC4C9D9E63}"/>
                </a:ext>
              </a:extLst>
            </p:cNvPr>
            <p:cNvSpPr/>
            <p:nvPr/>
          </p:nvSpPr>
          <p:spPr>
            <a:xfrm rot="10800000">
              <a:off x="4293848" y="1429812"/>
              <a:ext cx="92055" cy="79358"/>
            </a:xfrm>
            <a:prstGeom prst="triangl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riangle 61">
              <a:extLst>
                <a:ext uri="{FF2B5EF4-FFF2-40B4-BE49-F238E27FC236}">
                  <a16:creationId xmlns:a16="http://schemas.microsoft.com/office/drawing/2014/main" id="{056844DE-0A27-93DC-B942-97FDB021ECF3}"/>
                </a:ext>
              </a:extLst>
            </p:cNvPr>
            <p:cNvSpPr/>
            <p:nvPr/>
          </p:nvSpPr>
          <p:spPr>
            <a:xfrm>
              <a:off x="4247819" y="1429812"/>
              <a:ext cx="92055" cy="7935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02D408A-890C-0EE5-37E5-63187B03EBE7}"/>
                </a:ext>
              </a:extLst>
            </p:cNvPr>
            <p:cNvGrpSpPr/>
            <p:nvPr/>
          </p:nvGrpSpPr>
          <p:grpSpPr>
            <a:xfrm>
              <a:off x="4201194" y="1543847"/>
              <a:ext cx="854996" cy="52552"/>
              <a:chOff x="1073153" y="2358763"/>
              <a:chExt cx="854996" cy="52552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539F9D7C-2DAF-478A-163A-E4200BFB26F9}"/>
                  </a:ext>
                </a:extLst>
              </p:cNvPr>
              <p:cNvSpPr/>
              <p:nvPr/>
            </p:nvSpPr>
            <p:spPr>
              <a:xfrm>
                <a:off x="107315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ounded Rectangle 81">
                <a:extLst>
                  <a:ext uri="{FF2B5EF4-FFF2-40B4-BE49-F238E27FC236}">
                    <a16:creationId xmlns:a16="http://schemas.microsoft.com/office/drawing/2014/main" id="{92FE2CF0-4C23-2253-72F0-0A5F66BBB43F}"/>
                  </a:ext>
                </a:extLst>
              </p:cNvPr>
              <p:cNvSpPr/>
              <p:nvPr/>
            </p:nvSpPr>
            <p:spPr>
              <a:xfrm>
                <a:off x="1293490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ounded Rectangle 82">
                <a:extLst>
                  <a:ext uri="{FF2B5EF4-FFF2-40B4-BE49-F238E27FC236}">
                    <a16:creationId xmlns:a16="http://schemas.microsoft.com/office/drawing/2014/main" id="{892A18A6-4B72-94C2-4207-706EDEA1A92D}"/>
                  </a:ext>
                </a:extLst>
              </p:cNvPr>
              <p:cNvSpPr/>
              <p:nvPr/>
            </p:nvSpPr>
            <p:spPr>
              <a:xfrm>
                <a:off x="1518246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ounded Rectangle 83">
                <a:extLst>
                  <a:ext uri="{FF2B5EF4-FFF2-40B4-BE49-F238E27FC236}">
                    <a16:creationId xmlns:a16="http://schemas.microsoft.com/office/drawing/2014/main" id="{F0544F2C-DF07-9B83-29E8-6721582846EC}"/>
                  </a:ext>
                </a:extLst>
              </p:cNvPr>
              <p:cNvSpPr/>
              <p:nvPr/>
            </p:nvSpPr>
            <p:spPr>
              <a:xfrm>
                <a:off x="173858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94EC33AB-A266-CDE1-D7C9-4C8BC76E7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22724" y="1501278"/>
              <a:ext cx="1335075" cy="675391"/>
            </a:xfrm>
            <a:prstGeom prst="rect">
              <a:avLst/>
            </a:prstGeom>
          </p:spPr>
        </p:pic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0C53E3B8-74EE-121F-756C-9630798157AC}"/>
                </a:ext>
              </a:extLst>
            </p:cNvPr>
            <p:cNvGrpSpPr/>
            <p:nvPr/>
          </p:nvGrpSpPr>
          <p:grpSpPr>
            <a:xfrm>
              <a:off x="4038790" y="2038771"/>
              <a:ext cx="854996" cy="52552"/>
              <a:chOff x="1073153" y="2358763"/>
              <a:chExt cx="854996" cy="52552"/>
            </a:xfrm>
          </p:grpSpPr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720BF47C-C470-7A61-23C9-AE7D9189FDCC}"/>
                  </a:ext>
                </a:extLst>
              </p:cNvPr>
              <p:cNvSpPr/>
              <p:nvPr/>
            </p:nvSpPr>
            <p:spPr>
              <a:xfrm>
                <a:off x="107315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D1A1C1C9-7783-0A94-AEE7-0EE769E789AB}"/>
                  </a:ext>
                </a:extLst>
              </p:cNvPr>
              <p:cNvSpPr/>
              <p:nvPr/>
            </p:nvSpPr>
            <p:spPr>
              <a:xfrm>
                <a:off x="1293490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51395337-73DA-1AFD-9CB1-9E060E085258}"/>
                  </a:ext>
                </a:extLst>
              </p:cNvPr>
              <p:cNvSpPr/>
              <p:nvPr/>
            </p:nvSpPr>
            <p:spPr>
              <a:xfrm>
                <a:off x="1518246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BEE91C21-7D9D-C99F-6A2E-A524CC03F010}"/>
                  </a:ext>
                </a:extLst>
              </p:cNvPr>
              <p:cNvSpPr/>
              <p:nvPr/>
            </p:nvSpPr>
            <p:spPr>
              <a:xfrm>
                <a:off x="173858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878F399-AD57-C157-1412-108ADAC09BA6}"/>
                </a:ext>
              </a:extLst>
            </p:cNvPr>
            <p:cNvSpPr/>
            <p:nvPr/>
          </p:nvSpPr>
          <p:spPr>
            <a:xfrm>
              <a:off x="4336043" y="1759574"/>
              <a:ext cx="209711" cy="2097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3895AB0B-02DD-07CF-12E4-FB933DA17531}"/>
                </a:ext>
              </a:extLst>
            </p:cNvPr>
            <p:cNvSpPr/>
            <p:nvPr/>
          </p:nvSpPr>
          <p:spPr>
            <a:xfrm>
              <a:off x="4684963" y="1763801"/>
              <a:ext cx="209711" cy="2097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65EB7E0-3837-A5C2-7F3F-9028D48AE378}"/>
                </a:ext>
              </a:extLst>
            </p:cNvPr>
            <p:cNvGrpSpPr/>
            <p:nvPr/>
          </p:nvGrpSpPr>
          <p:grpSpPr>
            <a:xfrm>
              <a:off x="6388962" y="1809763"/>
              <a:ext cx="209711" cy="209711"/>
              <a:chOff x="6266165" y="2522629"/>
              <a:chExt cx="209711" cy="209711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02764F87-32F5-A18D-C340-7B2C577FE0E7}"/>
                  </a:ext>
                </a:extLst>
              </p:cNvPr>
              <p:cNvSpPr/>
              <p:nvPr/>
            </p:nvSpPr>
            <p:spPr>
              <a:xfrm>
                <a:off x="6266165" y="2522629"/>
                <a:ext cx="209711" cy="2097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Triangle 74">
                <a:extLst>
                  <a:ext uri="{FF2B5EF4-FFF2-40B4-BE49-F238E27FC236}">
                    <a16:creationId xmlns:a16="http://schemas.microsoft.com/office/drawing/2014/main" id="{681EE0D1-78D9-114A-5217-38CB44BE3F67}"/>
                  </a:ext>
                </a:extLst>
              </p:cNvPr>
              <p:cNvSpPr/>
              <p:nvPr/>
            </p:nvSpPr>
            <p:spPr>
              <a:xfrm rot="10800000">
                <a:off x="6349833" y="2593509"/>
                <a:ext cx="92055" cy="79358"/>
              </a:xfrm>
              <a:prstGeom prst="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Triangle 75">
                <a:extLst>
                  <a:ext uri="{FF2B5EF4-FFF2-40B4-BE49-F238E27FC236}">
                    <a16:creationId xmlns:a16="http://schemas.microsoft.com/office/drawing/2014/main" id="{6FBCB902-6A37-A6D1-CF90-CA517347A7A3}"/>
                  </a:ext>
                </a:extLst>
              </p:cNvPr>
              <p:cNvSpPr/>
              <p:nvPr/>
            </p:nvSpPr>
            <p:spPr>
              <a:xfrm>
                <a:off x="6304002" y="2590236"/>
                <a:ext cx="92055" cy="79358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D25CDD91-62CB-84AD-A196-3FA200418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6454619" y="1407073"/>
              <a:ext cx="784325" cy="784325"/>
            </a:xfrm>
            <a:prstGeom prst="rect">
              <a:avLst/>
            </a:prstGeom>
          </p:spPr>
        </p:pic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68E78CA0-032F-2455-271C-6D0BF2E2E00B}"/>
                </a:ext>
              </a:extLst>
            </p:cNvPr>
            <p:cNvGrpSpPr/>
            <p:nvPr/>
          </p:nvGrpSpPr>
          <p:grpSpPr>
            <a:xfrm>
              <a:off x="6388962" y="1596399"/>
              <a:ext cx="209711" cy="209711"/>
              <a:chOff x="6266165" y="2522629"/>
              <a:chExt cx="209711" cy="209711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8E9F4DB2-259E-AE5E-6E00-AB22F211262A}"/>
                  </a:ext>
                </a:extLst>
              </p:cNvPr>
              <p:cNvSpPr/>
              <p:nvPr/>
            </p:nvSpPr>
            <p:spPr>
              <a:xfrm>
                <a:off x="6266165" y="2522629"/>
                <a:ext cx="209711" cy="2097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riangle 71">
                <a:extLst>
                  <a:ext uri="{FF2B5EF4-FFF2-40B4-BE49-F238E27FC236}">
                    <a16:creationId xmlns:a16="http://schemas.microsoft.com/office/drawing/2014/main" id="{6C2AB72E-FF5C-A390-FFA2-DDD5B882CA6E}"/>
                  </a:ext>
                </a:extLst>
              </p:cNvPr>
              <p:cNvSpPr/>
              <p:nvPr/>
            </p:nvSpPr>
            <p:spPr>
              <a:xfrm rot="10800000">
                <a:off x="6349833" y="2593509"/>
                <a:ext cx="92055" cy="79358"/>
              </a:xfrm>
              <a:prstGeom prst="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Triangle 72">
                <a:extLst>
                  <a:ext uri="{FF2B5EF4-FFF2-40B4-BE49-F238E27FC236}">
                    <a16:creationId xmlns:a16="http://schemas.microsoft.com/office/drawing/2014/main" id="{D9FD093E-7830-55D1-B8B0-8AFFC003527E}"/>
                  </a:ext>
                </a:extLst>
              </p:cNvPr>
              <p:cNvSpPr/>
              <p:nvPr/>
            </p:nvSpPr>
            <p:spPr>
              <a:xfrm>
                <a:off x="6304002" y="2590236"/>
                <a:ext cx="92055" cy="79358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72728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AC701-AD2F-21F1-1D2F-6A4547850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AB687-9602-F0BC-72B3-033461FAE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Criticality of State to Exact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95E2CF5-5D52-EA83-234C-BFCBB0FF0F86}"/>
                  </a:ext>
                </a:extLst>
              </p:cNvPr>
              <p:cNvSpPr>
                <a:spLocks noGrp="1"/>
              </p:cNvSpPr>
              <p:nvPr>
                <p:ph type="body" sz="quarter" idx="20"/>
              </p:nvPr>
            </p:nvSpPr>
            <p:spPr>
              <a:xfrm>
                <a:off x="535923" y="1203398"/>
                <a:ext cx="11199886" cy="4897599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sz="2600" dirty="0"/>
                  <a:t>The computational/memory requirements for exact analysis typically increases in the size of the state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600" dirty="0"/>
                  <a:t>Optimizations take advantage of problem structure to reduce the size of the state</a:t>
                </a:r>
              </a:p>
              <a:p>
                <a:r>
                  <a:rPr lang="en-US" sz="2600" dirty="0"/>
                  <a:t>Examples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600" dirty="0"/>
                  <a:t>Properties of random variables based on exponential distribution (about which more, anon)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600" dirty="0"/>
                  <a:t>Simulation of computer caches that use a “stack” cache replacement policy</a:t>
                </a:r>
              </a:p>
              <a:p>
                <a:pPr marL="1028700" lvl="1" indent="-342900">
                  <a:lnSpc>
                    <a:spcPct val="120000"/>
                  </a:lnSpc>
                </a:pPr>
                <a:r>
                  <a:rPr lang="en-US" sz="2600" dirty="0"/>
                  <a:t>Means that the contents of a cache with M elements is always a subset of a cache with N &gt; M elements</a:t>
                </a:r>
              </a:p>
              <a:p>
                <a:pPr marL="1485900" lvl="2" indent="-342900">
                  <a:lnSpc>
                    <a:spcPct val="120000"/>
                  </a:lnSpc>
                </a:pPr>
                <a:r>
                  <a:rPr lang="en-US" sz="2300" dirty="0"/>
                  <a:t>Implying that a properly structured simulation of a cache with M elements reveals the hit/misses of all smaller caches on the same reference stream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600" dirty="0"/>
                  <a:t>Collapse of structure, e.g., number of operational devices in system of </a:t>
                </a:r>
                <a:r>
                  <a:rPr lang="en-US" sz="2600" i="1" dirty="0"/>
                  <a:t>n</a:t>
                </a:r>
                <a:r>
                  <a:rPr lang="en-US" sz="2600" dirty="0"/>
                  <a:t> devices</a:t>
                </a:r>
              </a:p>
              <a:p>
                <a:pPr marL="1028700" lvl="1" indent="-342900">
                  <a:lnSpc>
                    <a:spcPct val="110000"/>
                  </a:lnSpc>
                </a:pPr>
                <a:r>
                  <a:rPr lang="en-US" sz="2600" dirty="0"/>
                  <a:t>Tracking each device individually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/>
                  <a:t> states to represent all operational/failed combinations</a:t>
                </a:r>
              </a:p>
              <a:p>
                <a:pPr marL="1028700" lvl="1" indent="-342900">
                  <a:lnSpc>
                    <a:spcPct val="110000"/>
                  </a:lnSpc>
                </a:pPr>
                <a:r>
                  <a:rPr lang="en-US" sz="2600" dirty="0"/>
                  <a:t>Tracking # failed devices requires only </a:t>
                </a:r>
                <a:r>
                  <a:rPr lang="en-US" sz="2600" i="1" dirty="0"/>
                  <a:t>n+1</a:t>
                </a:r>
              </a:p>
              <a:p>
                <a:pPr marL="1028700" lvl="1" indent="-342900">
                  <a:lnSpc>
                    <a:spcPct val="110000"/>
                  </a:lnSpc>
                </a:pPr>
                <a:r>
                  <a:rPr lang="en-US" sz="2600" dirty="0"/>
                  <a:t>Matters if system analysis requirements do not care </a:t>
                </a:r>
                <a:r>
                  <a:rPr lang="en-US" sz="2600" i="1" dirty="0"/>
                  <a:t>which</a:t>
                </a:r>
                <a:r>
                  <a:rPr lang="en-US" sz="2600" dirty="0"/>
                  <a:t> devices have failed</a:t>
                </a:r>
              </a:p>
              <a:p>
                <a:pPr marL="1485900" lvl="2" indent="-342900">
                  <a:lnSpc>
                    <a:spcPct val="110000"/>
                  </a:lnSpc>
                </a:pPr>
                <a:r>
                  <a:rPr lang="en-US" sz="2200" dirty="0"/>
                  <a:t>But the question being asked matters greatly</a:t>
                </a:r>
              </a:p>
              <a:p>
                <a:pPr marL="1485900" lvl="2" indent="-342900"/>
                <a:endParaRPr lang="en-US" sz="2600" dirty="0"/>
              </a:p>
              <a:p>
                <a:endParaRPr lang="en-US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95E2CF5-5D52-EA83-234C-BFCBB0FF0F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0"/>
              </p:nvPr>
            </p:nvSpPr>
            <p:spPr>
              <a:xfrm>
                <a:off x="535923" y="1203398"/>
                <a:ext cx="11199886" cy="4897599"/>
              </a:xfrm>
              <a:blipFill>
                <a:blip r:embed="rId2"/>
                <a:stretch>
                  <a:fillRect l="-680" t="-2326" b="-1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53CF93-EEA7-85DA-5F32-9410F766B10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443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43F6D-40D6-B113-FF1B-DB151AABC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C2B4D-1D1E-FCF6-6309-64B717CE7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Criticality of State to Exact Analysis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0DAE0-5971-0F7E-E12D-D73C6DEFCC8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5923" y="1203398"/>
            <a:ext cx="11199886" cy="113606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Suppose the question asks the number of devices in a network that are reachable from 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Network is common switch implies no distinction among devices---state can count number of operating devices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Mesh network yields different connectivity with same number of failures</a:t>
            </a:r>
          </a:p>
          <a:p>
            <a:pPr marL="1485900" lvl="2" indent="-342900"/>
            <a:endParaRPr lang="en-US" sz="2600" dirty="0"/>
          </a:p>
          <a:p>
            <a:endParaRPr lang="en-US" dirty="0"/>
          </a:p>
          <a:p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8EA5DF-B0BD-B200-046C-BAB3EA6CCAE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0E692BB-5A54-F44C-51E1-24FE40A3CAC3}"/>
              </a:ext>
            </a:extLst>
          </p:cNvPr>
          <p:cNvGrpSpPr/>
          <p:nvPr/>
        </p:nvGrpSpPr>
        <p:grpSpPr>
          <a:xfrm>
            <a:off x="843475" y="3895244"/>
            <a:ext cx="1553761" cy="1085095"/>
            <a:chOff x="1036515" y="2055626"/>
            <a:chExt cx="1553761" cy="108509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31678CD-77F6-81D5-B8C5-1E1297AFF14D}"/>
                </a:ext>
              </a:extLst>
            </p:cNvPr>
            <p:cNvGrpSpPr/>
            <p:nvPr/>
          </p:nvGrpSpPr>
          <p:grpSpPr>
            <a:xfrm rot="5400000">
              <a:off x="1548177" y="2098623"/>
              <a:ext cx="1085095" cy="999102"/>
              <a:chOff x="1548177" y="2098623"/>
              <a:chExt cx="1085095" cy="999102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286024C6-39F2-3F0D-0A53-649B1B09593A}"/>
                  </a:ext>
                </a:extLst>
              </p:cNvPr>
              <p:cNvSpPr/>
              <p:nvPr/>
            </p:nvSpPr>
            <p:spPr>
              <a:xfrm>
                <a:off x="1668475" y="2140061"/>
                <a:ext cx="209862" cy="209862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F0EB40F3-F02D-A491-116F-C6A1FAE93B75}"/>
                  </a:ext>
                </a:extLst>
              </p:cNvPr>
              <p:cNvSpPr/>
              <p:nvPr/>
            </p:nvSpPr>
            <p:spPr>
              <a:xfrm>
                <a:off x="2318479" y="2098623"/>
                <a:ext cx="209862" cy="209862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D41BF602-4F5C-87EF-2D70-4DA53A8E1243}"/>
                  </a:ext>
                </a:extLst>
              </p:cNvPr>
              <p:cNvSpPr/>
              <p:nvPr/>
            </p:nvSpPr>
            <p:spPr>
              <a:xfrm>
                <a:off x="1548177" y="2513844"/>
                <a:ext cx="209862" cy="209862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4840E063-72D8-1F91-3225-83CB4BC2D1FC}"/>
                  </a:ext>
                </a:extLst>
              </p:cNvPr>
              <p:cNvSpPr/>
              <p:nvPr/>
            </p:nvSpPr>
            <p:spPr>
              <a:xfrm>
                <a:off x="2423410" y="2502247"/>
                <a:ext cx="209862" cy="20986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3E3BC6A-D762-2412-24AD-15FE90AB69DC}"/>
                  </a:ext>
                </a:extLst>
              </p:cNvPr>
              <p:cNvSpPr/>
              <p:nvPr/>
            </p:nvSpPr>
            <p:spPr>
              <a:xfrm>
                <a:off x="1695526" y="2887863"/>
                <a:ext cx="209862" cy="20986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51070D3E-6DAF-5A48-EC6A-90C4EB241AA2}"/>
                  </a:ext>
                </a:extLst>
              </p:cNvPr>
              <p:cNvSpPr/>
              <p:nvPr/>
            </p:nvSpPr>
            <p:spPr>
              <a:xfrm>
                <a:off x="2355955" y="2873288"/>
                <a:ext cx="209862" cy="209862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DA0A50C8-47A4-3B53-541C-4FD9C8E0DDEE}"/>
                  </a:ext>
                </a:extLst>
              </p:cNvPr>
              <p:cNvCxnSpPr>
                <a:stCxn id="4" idx="5"/>
                <a:endCxn id="10" idx="1"/>
              </p:cNvCxnSpPr>
              <p:nvPr/>
            </p:nvCxnSpPr>
            <p:spPr>
              <a:xfrm>
                <a:off x="1847603" y="2319189"/>
                <a:ext cx="539086" cy="58483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36102657-68A2-F780-AD96-3F252478493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47603" y="2318397"/>
                <a:ext cx="539086" cy="58483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052F2E9-A018-181A-23FA-2BB4CAEE95D3}"/>
                  </a:ext>
                </a:extLst>
              </p:cNvPr>
              <p:cNvCxnSpPr>
                <a:stCxn id="7" idx="6"/>
                <a:endCxn id="8" idx="2"/>
              </p:cNvCxnSpPr>
              <p:nvPr/>
            </p:nvCxnSpPr>
            <p:spPr>
              <a:xfrm flipV="1">
                <a:off x="1758039" y="2607178"/>
                <a:ext cx="665371" cy="115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434061AE-F761-8997-98B1-4DEB0DD00E18}"/>
                  </a:ext>
                </a:extLst>
              </p:cNvPr>
              <p:cNvGrpSpPr/>
              <p:nvPr/>
            </p:nvGrpSpPr>
            <p:grpSpPr>
              <a:xfrm>
                <a:off x="1995349" y="2510577"/>
                <a:ext cx="221106" cy="217358"/>
                <a:chOff x="6486993" y="2743200"/>
                <a:chExt cx="221106" cy="217358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9E066E7A-E1FC-C1FB-25BF-0BABFC035A0F}"/>
                    </a:ext>
                  </a:extLst>
                </p:cNvPr>
                <p:cNvSpPr/>
                <p:nvPr/>
              </p:nvSpPr>
              <p:spPr>
                <a:xfrm>
                  <a:off x="6490741" y="2743200"/>
                  <a:ext cx="217358" cy="217358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CE7B5291-4510-D605-3C10-B73ACA9899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90741" y="2746058"/>
                  <a:ext cx="217358" cy="21312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AC410D42-C411-C781-32CF-7E7354A3A5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486993" y="2743200"/>
                  <a:ext cx="217358" cy="21312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6CB3A12-F4F6-F2A0-3976-C20524F489D2}"/>
                </a:ext>
              </a:extLst>
            </p:cNvPr>
            <p:cNvGrpSpPr/>
            <p:nvPr/>
          </p:nvGrpSpPr>
          <p:grpSpPr>
            <a:xfrm>
              <a:off x="1036515" y="2470706"/>
              <a:ext cx="280846" cy="307777"/>
              <a:chOff x="6135866" y="3935668"/>
              <a:chExt cx="280846" cy="307777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6FBF343-FCF7-A28A-0CB2-761052EB7988}"/>
                  </a:ext>
                </a:extLst>
              </p:cNvPr>
              <p:cNvSpPr/>
              <p:nvPr/>
            </p:nvSpPr>
            <p:spPr>
              <a:xfrm>
                <a:off x="6171358" y="3984625"/>
                <a:ext cx="209862" cy="209862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992BB70-BD03-FBDA-757C-E3DF59B5C7A0}"/>
                  </a:ext>
                </a:extLst>
              </p:cNvPr>
              <p:cNvSpPr txBox="1"/>
              <p:nvPr/>
            </p:nvSpPr>
            <p:spPr>
              <a:xfrm>
                <a:off x="6135866" y="3935668"/>
                <a:ext cx="2808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S</a:t>
                </a:r>
              </a:p>
            </p:txBody>
          </p:sp>
        </p:grp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48D7AB1-4DF9-CB9B-1B46-C08B3EEEBC9E}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>
              <a:off x="1294432" y="2615226"/>
              <a:ext cx="6665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7AC4978-64C5-A853-EEC8-1AF202A856C8}"/>
              </a:ext>
            </a:extLst>
          </p:cNvPr>
          <p:cNvGrpSpPr/>
          <p:nvPr/>
        </p:nvGrpSpPr>
        <p:grpSpPr>
          <a:xfrm>
            <a:off x="4665208" y="4015543"/>
            <a:ext cx="1470658" cy="900436"/>
            <a:chOff x="6959064" y="3940812"/>
            <a:chExt cx="1470658" cy="90043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7328830-97DB-AB54-7638-C33F16DFC8EE}"/>
                </a:ext>
              </a:extLst>
            </p:cNvPr>
            <p:cNvSpPr/>
            <p:nvPr/>
          </p:nvSpPr>
          <p:spPr>
            <a:xfrm rot="5400000">
              <a:off x="8219860" y="3940812"/>
              <a:ext cx="209862" cy="20986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2D6E5D5-9E8B-FA35-76F5-CB7E5AF0558B}"/>
                </a:ext>
              </a:extLst>
            </p:cNvPr>
            <p:cNvSpPr/>
            <p:nvPr/>
          </p:nvSpPr>
          <p:spPr>
            <a:xfrm rot="5400000">
              <a:off x="8219860" y="4623007"/>
              <a:ext cx="209862" cy="20986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336CE67-ACF1-7041-C634-F2860F7D9BF7}"/>
                </a:ext>
              </a:extLst>
            </p:cNvPr>
            <p:cNvSpPr/>
            <p:nvPr/>
          </p:nvSpPr>
          <p:spPr>
            <a:xfrm rot="5400000">
              <a:off x="7840103" y="3940812"/>
              <a:ext cx="209862" cy="20986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6377AB3-7F18-E977-85E8-E86793DEE844}"/>
                </a:ext>
              </a:extLst>
            </p:cNvPr>
            <p:cNvSpPr/>
            <p:nvPr/>
          </p:nvSpPr>
          <p:spPr>
            <a:xfrm rot="5400000">
              <a:off x="7851404" y="4631386"/>
              <a:ext cx="209862" cy="20986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A3E41C4-9581-1C35-1F87-33015F6BE877}"/>
                </a:ext>
              </a:extLst>
            </p:cNvPr>
            <p:cNvSpPr/>
            <p:nvPr/>
          </p:nvSpPr>
          <p:spPr>
            <a:xfrm rot="5400000">
              <a:off x="7487166" y="3952389"/>
              <a:ext cx="209862" cy="20986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092102B-A62A-EE7A-BA16-710D3E2CF679}"/>
                </a:ext>
              </a:extLst>
            </p:cNvPr>
            <p:cNvSpPr/>
            <p:nvPr/>
          </p:nvSpPr>
          <p:spPr>
            <a:xfrm rot="5400000">
              <a:off x="7486633" y="4628292"/>
              <a:ext cx="209862" cy="20986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146BF2F-D9FF-E2CC-E79B-E6F64C021627}"/>
                </a:ext>
              </a:extLst>
            </p:cNvPr>
            <p:cNvGrpSpPr/>
            <p:nvPr/>
          </p:nvGrpSpPr>
          <p:grpSpPr>
            <a:xfrm>
              <a:off x="6959064" y="4252456"/>
              <a:ext cx="280846" cy="307777"/>
              <a:chOff x="6135866" y="3935668"/>
              <a:chExt cx="280846" cy="307777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0D3070D8-31B5-94F7-7155-8E195BD5DE3F}"/>
                  </a:ext>
                </a:extLst>
              </p:cNvPr>
              <p:cNvSpPr/>
              <p:nvPr/>
            </p:nvSpPr>
            <p:spPr>
              <a:xfrm>
                <a:off x="6171358" y="3984625"/>
                <a:ext cx="209862" cy="209862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CBA1D55-4B2B-44F6-BF86-FE27D2C57EDB}"/>
                  </a:ext>
                </a:extLst>
              </p:cNvPr>
              <p:cNvSpPr txBox="1"/>
              <p:nvPr/>
            </p:nvSpPr>
            <p:spPr>
              <a:xfrm>
                <a:off x="6135866" y="3935668"/>
                <a:ext cx="2808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S</a:t>
                </a:r>
              </a:p>
            </p:txBody>
          </p:sp>
        </p:grp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55CE8E7-1900-F7AC-A382-26C68AB4A0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98541" y="4116778"/>
              <a:ext cx="310168" cy="2335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BCCB4911-CDDC-A409-1127-7292FD5B9ABD}"/>
                </a:ext>
              </a:extLst>
            </p:cNvPr>
            <p:cNvCxnSpPr>
              <a:cxnSpLocks/>
            </p:cNvCxnSpPr>
            <p:nvPr/>
          </p:nvCxnSpPr>
          <p:spPr>
            <a:xfrm>
              <a:off x="7167333" y="4469493"/>
              <a:ext cx="310168" cy="2335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CDBF7C9-8E4B-609B-0DA3-F65A0086BBFB}"/>
                </a:ext>
              </a:extLst>
            </p:cNvPr>
            <p:cNvCxnSpPr>
              <a:cxnSpLocks/>
              <a:stCxn id="40" idx="3"/>
            </p:cNvCxnSpPr>
            <p:nvPr/>
          </p:nvCxnSpPr>
          <p:spPr>
            <a:xfrm flipH="1" flipV="1">
              <a:off x="7613482" y="4153198"/>
              <a:ext cx="268656" cy="5089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E4704BC-C97E-5097-8FAC-F48DCBF94176}"/>
                </a:ext>
              </a:extLst>
            </p:cNvPr>
            <p:cNvCxnSpPr>
              <a:cxnSpLocks/>
              <a:stCxn id="42" idx="2"/>
            </p:cNvCxnSpPr>
            <p:nvPr/>
          </p:nvCxnSpPr>
          <p:spPr>
            <a:xfrm flipV="1">
              <a:off x="7591564" y="4140614"/>
              <a:ext cx="299321" cy="48767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B0810131-0204-86DA-F44E-4C10DF5460B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85121" y="4135022"/>
              <a:ext cx="268656" cy="5089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5EC5CBF-BC79-6040-4D77-324D267B3C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93868" y="4133782"/>
              <a:ext cx="299321" cy="48767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CC06850-FA71-7017-77F9-DE62010B576F}"/>
                </a:ext>
              </a:extLst>
            </p:cNvPr>
            <p:cNvCxnSpPr>
              <a:cxnSpLocks/>
              <a:endCxn id="37" idx="6"/>
            </p:cNvCxnSpPr>
            <p:nvPr/>
          </p:nvCxnSpPr>
          <p:spPr>
            <a:xfrm flipV="1">
              <a:off x="8313423" y="4150674"/>
              <a:ext cx="11368" cy="4672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CDA5BBA-B907-AA67-DA29-8200D4B2C1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22488" y="4155862"/>
              <a:ext cx="11368" cy="4672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4945A44-CF83-5D0C-2924-5D0339BB82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64372" y="4144000"/>
              <a:ext cx="11368" cy="4672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004A3AE-32AB-BA76-B007-33D89672EF74}"/>
              </a:ext>
            </a:extLst>
          </p:cNvPr>
          <p:cNvSpPr txBox="1"/>
          <p:nvPr/>
        </p:nvSpPr>
        <p:spPr>
          <a:xfrm>
            <a:off x="4051948" y="5074572"/>
            <a:ext cx="2701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 reachable with 2 failures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930C2EE-C9C8-664B-5B56-F3C83B81EC8B}"/>
              </a:ext>
            </a:extLst>
          </p:cNvPr>
          <p:cNvSpPr txBox="1"/>
          <p:nvPr/>
        </p:nvSpPr>
        <p:spPr>
          <a:xfrm>
            <a:off x="433059" y="5123587"/>
            <a:ext cx="2701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 reachable with 2 failures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6E49ED4-C198-EF3F-9E26-A3703FF5798A}"/>
              </a:ext>
            </a:extLst>
          </p:cNvPr>
          <p:cNvGrpSpPr/>
          <p:nvPr/>
        </p:nvGrpSpPr>
        <p:grpSpPr>
          <a:xfrm>
            <a:off x="7979186" y="4015543"/>
            <a:ext cx="1470658" cy="900436"/>
            <a:chOff x="6959064" y="3940812"/>
            <a:chExt cx="1470658" cy="900436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3F30269-87BE-F62B-D08A-B54DC1097D0A}"/>
                </a:ext>
              </a:extLst>
            </p:cNvPr>
            <p:cNvSpPr/>
            <p:nvPr/>
          </p:nvSpPr>
          <p:spPr>
            <a:xfrm rot="5400000">
              <a:off x="8219860" y="3940812"/>
              <a:ext cx="209862" cy="20986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9F234CE9-571A-F018-5DE0-2829ABD141CC}"/>
                </a:ext>
              </a:extLst>
            </p:cNvPr>
            <p:cNvSpPr/>
            <p:nvPr/>
          </p:nvSpPr>
          <p:spPr>
            <a:xfrm rot="5400000">
              <a:off x="8219860" y="4623007"/>
              <a:ext cx="209862" cy="20986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E517DB6-3C89-DD42-ADFB-F2AF841DDD2D}"/>
                </a:ext>
              </a:extLst>
            </p:cNvPr>
            <p:cNvSpPr/>
            <p:nvPr/>
          </p:nvSpPr>
          <p:spPr>
            <a:xfrm rot="5400000">
              <a:off x="7840103" y="3940812"/>
              <a:ext cx="209862" cy="20986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502ED5A5-2EC3-9DDD-8F03-F5825ECDB4EB}"/>
                </a:ext>
              </a:extLst>
            </p:cNvPr>
            <p:cNvSpPr/>
            <p:nvPr/>
          </p:nvSpPr>
          <p:spPr>
            <a:xfrm rot="5400000">
              <a:off x="7851404" y="4631386"/>
              <a:ext cx="209862" cy="20986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94962ABF-2F41-AD0D-B04F-C442F29F466E}"/>
                </a:ext>
              </a:extLst>
            </p:cNvPr>
            <p:cNvSpPr/>
            <p:nvPr/>
          </p:nvSpPr>
          <p:spPr>
            <a:xfrm rot="5400000">
              <a:off x="7487166" y="3952389"/>
              <a:ext cx="209862" cy="20986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F03FEE51-1B08-C3E2-DC53-DC8A366B1391}"/>
                </a:ext>
              </a:extLst>
            </p:cNvPr>
            <p:cNvSpPr/>
            <p:nvPr/>
          </p:nvSpPr>
          <p:spPr>
            <a:xfrm rot="5400000">
              <a:off x="7486633" y="4628292"/>
              <a:ext cx="209862" cy="20986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3842778C-5462-5201-C179-8FF3EC0FE6CF}"/>
                </a:ext>
              </a:extLst>
            </p:cNvPr>
            <p:cNvGrpSpPr/>
            <p:nvPr/>
          </p:nvGrpSpPr>
          <p:grpSpPr>
            <a:xfrm>
              <a:off x="6959064" y="4252456"/>
              <a:ext cx="280846" cy="307777"/>
              <a:chOff x="6135866" y="3935668"/>
              <a:chExt cx="280846" cy="307777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ACBAA3C6-4B2F-7C9A-A528-597726E66015}"/>
                  </a:ext>
                </a:extLst>
              </p:cNvPr>
              <p:cNvSpPr/>
              <p:nvPr/>
            </p:nvSpPr>
            <p:spPr>
              <a:xfrm>
                <a:off x="6171358" y="3984625"/>
                <a:ext cx="209862" cy="209862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505842C1-DE0D-977C-E0D9-8D1F8EA42E17}"/>
                  </a:ext>
                </a:extLst>
              </p:cNvPr>
              <p:cNvSpPr txBox="1"/>
              <p:nvPr/>
            </p:nvSpPr>
            <p:spPr>
              <a:xfrm>
                <a:off x="6135866" y="3935668"/>
                <a:ext cx="2808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S</a:t>
                </a:r>
              </a:p>
            </p:txBody>
          </p:sp>
        </p:grp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EA4C19BB-3C9A-8D2D-DE49-8135558732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98541" y="4116778"/>
              <a:ext cx="310168" cy="2335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1E4A0BB7-355F-B925-4E3C-90B1AA9A9110}"/>
                </a:ext>
              </a:extLst>
            </p:cNvPr>
            <p:cNvCxnSpPr>
              <a:cxnSpLocks/>
            </p:cNvCxnSpPr>
            <p:nvPr/>
          </p:nvCxnSpPr>
          <p:spPr>
            <a:xfrm>
              <a:off x="7167333" y="4469493"/>
              <a:ext cx="310168" cy="2335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54069A9-9037-EA6B-B96D-EE2D4E439FA4}"/>
                </a:ext>
              </a:extLst>
            </p:cNvPr>
            <p:cNvCxnSpPr>
              <a:cxnSpLocks/>
              <a:stCxn id="72" idx="3"/>
            </p:cNvCxnSpPr>
            <p:nvPr/>
          </p:nvCxnSpPr>
          <p:spPr>
            <a:xfrm flipH="1" flipV="1">
              <a:off x="7613482" y="4153198"/>
              <a:ext cx="268656" cy="5089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1BD9405B-FA73-6C37-9FF7-CB33FF1E326F}"/>
                </a:ext>
              </a:extLst>
            </p:cNvPr>
            <p:cNvCxnSpPr>
              <a:cxnSpLocks/>
              <a:stCxn id="74" idx="2"/>
            </p:cNvCxnSpPr>
            <p:nvPr/>
          </p:nvCxnSpPr>
          <p:spPr>
            <a:xfrm flipV="1">
              <a:off x="7591564" y="4140614"/>
              <a:ext cx="299321" cy="48767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B530961-7C5C-38A2-6AB7-DD9651A13D6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85121" y="4135022"/>
              <a:ext cx="268656" cy="5089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869C754F-F937-1A7D-84FA-EB11C4D45A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93868" y="4133782"/>
              <a:ext cx="299321" cy="48767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1DAD33F3-CFC5-25D2-3B37-44F9C9DFD6E7}"/>
                </a:ext>
              </a:extLst>
            </p:cNvPr>
            <p:cNvCxnSpPr>
              <a:cxnSpLocks/>
              <a:endCxn id="69" idx="6"/>
            </p:cNvCxnSpPr>
            <p:nvPr/>
          </p:nvCxnSpPr>
          <p:spPr>
            <a:xfrm flipV="1">
              <a:off x="8313423" y="4150674"/>
              <a:ext cx="11368" cy="4672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D24B8CF9-5350-D0F0-6A61-0B95B1E15F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22488" y="4155862"/>
              <a:ext cx="11368" cy="4672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05D3B49A-609A-2C92-1357-78002E35DC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64372" y="4144000"/>
              <a:ext cx="11368" cy="4672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C6892277-052A-9AE4-CFAA-297D37A00144}"/>
              </a:ext>
            </a:extLst>
          </p:cNvPr>
          <p:cNvSpPr txBox="1"/>
          <p:nvPr/>
        </p:nvSpPr>
        <p:spPr>
          <a:xfrm>
            <a:off x="7591919" y="5032897"/>
            <a:ext cx="2701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 reachable with 2 failures</a:t>
            </a:r>
          </a:p>
        </p:txBody>
      </p:sp>
    </p:spTree>
    <p:extLst>
      <p:ext uri="{BB962C8B-B14F-4D97-AF65-F5344CB8AC3E}">
        <p14:creationId xmlns:p14="http://schemas.microsoft.com/office/powerpoint/2010/main" val="1036491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F220D-B7EB-853B-112B-E4EF4618E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Reduction Techniques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E40E97-BBAF-E51D-2656-8E45492D17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6211" y="1218233"/>
            <a:ext cx="10370190" cy="412030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Lumping states together, yielding approximations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Exact lumping, when aggregate transitions from any state in a block to any other block is identical for all states in the source block.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Truncation, removing parts of a large space that contribute little, and formally bound the impact the truncation has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CBD08-3E6C-761A-1297-48C5FE18AC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37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583AD-17F8-AE5E-3155-22FA57192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AFF338-D958-6268-BE02-813201FC7C8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49353" y="990351"/>
            <a:ext cx="10370190" cy="39086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Course objective is to equip students with knowledge of models, tools, and algorithms suitable for analysis of complex computer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Emphasis on experience engaging in developing and analyzing models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Typically, one class @ week where technical material is presented, one class @ week on in-class problem solving</a:t>
            </a:r>
          </a:p>
          <a:p>
            <a:pPr marL="1028700" lvl="1" indent="-342900"/>
            <a:r>
              <a:rPr lang="en-US" sz="2000" dirty="0"/>
              <a:t>Instructor and teaching assistant on hand to aid and guide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Thanks to AI,  evaluation done based on materials collected in class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Link to Canvas page on syllabus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812E1-4C34-E0EF-0A1D-35DBEF28A05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210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5B7C0-E9D8-2FFB-420F-5550E04B0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>
                <a:solidFill>
                  <a:srgbClr val="002060"/>
                </a:solidFill>
              </a:rPr>
              <a:t>Models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EA0A56-E748-DF5D-B0BF-209FD78B670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092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E21F9-B790-FDF2-481C-995A01A24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F26D1-B55E-A062-DCE2-EEFA8B01E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Models, State, and Parameters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F474E-62EB-C442-2EC6-1291464180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1250742"/>
            <a:ext cx="10887896" cy="4120309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Models are a collection of “variables” that describe the system at a particular instant in time.</a:t>
            </a:r>
          </a:p>
          <a:p>
            <a:pPr lvl="1"/>
            <a:r>
              <a:rPr lang="en-US" sz="2000" dirty="0"/>
              <a:t>Variables may be quantitative, or more abstractly descriptive</a:t>
            </a:r>
          </a:p>
          <a:p>
            <a:r>
              <a:rPr lang="en-US" sz="2400" dirty="0"/>
              <a:t>In computer program, the collection of all variables and their values is an example of the </a:t>
            </a:r>
            <a:r>
              <a:rPr lang="en-US" sz="2400" i="1" dirty="0"/>
              <a:t>implementation</a:t>
            </a:r>
            <a:r>
              <a:rPr lang="en-US" sz="2400" dirty="0"/>
              <a:t> of “state”</a:t>
            </a:r>
          </a:p>
          <a:p>
            <a:pPr lvl="1"/>
            <a:r>
              <a:rPr lang="en-US" sz="2000" dirty="0"/>
              <a:t>If you erased the program in a computer memory, and then restored them all, you could continue to run again</a:t>
            </a:r>
          </a:p>
          <a:p>
            <a:pPr lvl="1"/>
            <a:endParaRPr lang="en-US" dirty="0"/>
          </a:p>
          <a:p>
            <a:r>
              <a:rPr lang="en-US" sz="2400" dirty="0"/>
              <a:t>Model parameters are attributes that don’t typically change as the model state evolves but contribute to the evolution.</a:t>
            </a:r>
          </a:p>
          <a:p>
            <a:pPr marL="1028700" lvl="1" indent="-342900"/>
            <a:r>
              <a:rPr lang="en-US" dirty="0"/>
              <a:t>Simulation studies typically vary model attributes to observe system response</a:t>
            </a:r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A4562F-3C78-0CC1-E238-006590124D4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398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1E967-4117-C461-77C1-21A982D01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5ED51-D0BE-15D8-95D8-3940353FD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352" y="224201"/>
            <a:ext cx="10370190" cy="665367"/>
          </a:xfrm>
        </p:spPr>
        <p:txBody>
          <a:bodyPr/>
          <a:lstStyle/>
          <a:p>
            <a:r>
              <a:rPr lang="en-US"/>
              <a:t>Example: FCFS Queue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2BD922-E8B0-1B37-9BDB-EBF6979C0AB5}"/>
              </a:ext>
            </a:extLst>
          </p:cNvPr>
          <p:cNvSpPr txBox="1"/>
          <p:nvPr/>
        </p:nvSpPr>
        <p:spPr>
          <a:xfrm>
            <a:off x="5430111" y="118751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</a:t>
            </a:r>
            <a:r>
              <a:rPr lang="en-US" baseline="-25000" dirty="0"/>
              <a:t>1</a:t>
            </a:r>
            <a:endParaRPr lang="en-US" dirty="0"/>
          </a:p>
        </p:txBody>
      </p:sp>
      <p:grpSp>
        <p:nvGrpSpPr>
          <p:cNvPr id="7" name="Group 6" descr="arrow to array of boxes representing a queue, with a circle representing a server">
            <a:extLst>
              <a:ext uri="{FF2B5EF4-FFF2-40B4-BE49-F238E27FC236}">
                <a16:creationId xmlns:a16="http://schemas.microsoft.com/office/drawing/2014/main" id="{F4669801-C8BF-9A28-2A06-44CD2C7C3711}"/>
              </a:ext>
            </a:extLst>
          </p:cNvPr>
          <p:cNvGrpSpPr/>
          <p:nvPr/>
        </p:nvGrpSpPr>
        <p:grpSpPr>
          <a:xfrm>
            <a:off x="4884776" y="1592211"/>
            <a:ext cx="1883886" cy="429658"/>
            <a:chOff x="2071171" y="1408737"/>
            <a:chExt cx="1883886" cy="42965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B7B8FED-A6F7-9C92-5DDB-948079B0D77C}"/>
                </a:ext>
              </a:extLst>
            </p:cNvPr>
            <p:cNvSpPr/>
            <p:nvPr/>
          </p:nvSpPr>
          <p:spPr>
            <a:xfrm>
              <a:off x="2071171" y="1463821"/>
              <a:ext cx="363557" cy="37457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391AA8C-C244-A474-3429-75A27842B66B}"/>
                </a:ext>
              </a:extLst>
            </p:cNvPr>
            <p:cNvSpPr/>
            <p:nvPr/>
          </p:nvSpPr>
          <p:spPr>
            <a:xfrm>
              <a:off x="2434728" y="1463821"/>
              <a:ext cx="363557" cy="37457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0C92CD-0C58-535F-1304-EE4E02F6DC81}"/>
                </a:ext>
              </a:extLst>
            </p:cNvPr>
            <p:cNvSpPr/>
            <p:nvPr/>
          </p:nvSpPr>
          <p:spPr>
            <a:xfrm>
              <a:off x="2798285" y="1463821"/>
              <a:ext cx="363557" cy="37457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E52A484-BCAE-F40F-9C77-12EF952FDCE0}"/>
                </a:ext>
              </a:extLst>
            </p:cNvPr>
            <p:cNvSpPr/>
            <p:nvPr/>
          </p:nvSpPr>
          <p:spPr>
            <a:xfrm>
              <a:off x="3161842" y="1463821"/>
              <a:ext cx="363557" cy="37457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09FD678-F51F-43C7-3544-5D6D604D548C}"/>
                </a:ext>
              </a:extLst>
            </p:cNvPr>
            <p:cNvSpPr/>
            <p:nvPr/>
          </p:nvSpPr>
          <p:spPr>
            <a:xfrm>
              <a:off x="3525399" y="1408737"/>
              <a:ext cx="429658" cy="42965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1F8E3E0-D459-89F2-286B-D7DA7D359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102579" y="1834582"/>
            <a:ext cx="782197" cy="0"/>
          </a:xfrm>
          <a:prstGeom prst="straightConnector1">
            <a:avLst/>
          </a:prstGeom>
          <a:ln w="476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21978-8AA0-4FD4-7583-D4F5D08437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9720" y="2185470"/>
            <a:ext cx="10887896" cy="398358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“jobs” receive “service”, one at a time</a:t>
            </a:r>
          </a:p>
          <a:p>
            <a:pPr lvl="1"/>
            <a:r>
              <a:rPr lang="en-US" sz="2200" dirty="0"/>
              <a:t>Intervals of time between successive arrivals (inter-arrival times)</a:t>
            </a:r>
          </a:p>
          <a:p>
            <a:pPr lvl="1"/>
            <a:r>
              <a:rPr lang="en-US" sz="2200" dirty="0"/>
              <a:t>Job is queued on arrival if the server is busy</a:t>
            </a:r>
          </a:p>
          <a:p>
            <a:pPr lvl="1"/>
            <a:r>
              <a:rPr lang="en-US" sz="2200" dirty="0"/>
              <a:t>Once a job starts to receive service, it is not interrupted</a:t>
            </a:r>
          </a:p>
          <a:p>
            <a:pPr lvl="1"/>
            <a:r>
              <a:rPr lang="en-US" sz="2200" dirty="0"/>
              <a:t>If there is any job in queue when a previous job completes, the next job in queue enters service</a:t>
            </a:r>
          </a:p>
          <a:p>
            <a:r>
              <a:rPr lang="en-US" dirty="0"/>
              <a:t>State</a:t>
            </a:r>
          </a:p>
          <a:p>
            <a:pPr lvl="1"/>
            <a:r>
              <a:rPr lang="en-US" sz="2200" dirty="0"/>
              <a:t>Number of jobs in system</a:t>
            </a:r>
          </a:p>
          <a:p>
            <a:pPr lvl="1"/>
            <a:r>
              <a:rPr lang="en-US" sz="2200" dirty="0"/>
              <a:t>Remaining time until job in service completes</a:t>
            </a:r>
          </a:p>
          <a:p>
            <a:pPr lvl="1"/>
            <a:r>
              <a:rPr lang="en-US" sz="2200" dirty="0"/>
              <a:t>Remaining time until next job arrives</a:t>
            </a:r>
          </a:p>
          <a:p>
            <a:r>
              <a:rPr lang="en-US" sz="2200" dirty="0"/>
              <a:t>Parameters</a:t>
            </a:r>
          </a:p>
          <a:p>
            <a:pPr lvl="1"/>
            <a:r>
              <a:rPr lang="en-US" sz="2200" dirty="0"/>
              <a:t>Probability distribution of time between arrivals</a:t>
            </a:r>
          </a:p>
          <a:p>
            <a:pPr lvl="1"/>
            <a:r>
              <a:rPr lang="en-US" sz="2200" dirty="0"/>
              <a:t>Probability distribution of time a job receives service</a:t>
            </a:r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2BD522-9501-3448-D34F-2BED2D08014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401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61ECB-398A-72A1-8D6D-63C744D35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FDBD9-8449-8C6A-06C9-BF3B992B8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 Network of FCFS Queues</a:t>
            </a:r>
          </a:p>
        </p:txBody>
      </p:sp>
      <p:grpSp>
        <p:nvGrpSpPr>
          <p:cNvPr id="15" name="Group 14" descr="A network of interconnected queues, with two external inputs, and branching probabilities on server outputs">
            <a:extLst>
              <a:ext uri="{FF2B5EF4-FFF2-40B4-BE49-F238E27FC236}">
                <a16:creationId xmlns:a16="http://schemas.microsoft.com/office/drawing/2014/main" id="{85581548-DF32-1FB0-7EE6-9D0E22C307FF}"/>
              </a:ext>
            </a:extLst>
          </p:cNvPr>
          <p:cNvGrpSpPr/>
          <p:nvPr/>
        </p:nvGrpSpPr>
        <p:grpSpPr>
          <a:xfrm>
            <a:off x="2797526" y="1249277"/>
            <a:ext cx="5975670" cy="1807479"/>
            <a:chOff x="2525095" y="1481364"/>
            <a:chExt cx="7160969" cy="21660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C8920E7-E3B2-7DFC-CEF6-0588B309F30B}"/>
                </a:ext>
              </a:extLst>
            </p:cNvPr>
            <p:cNvGrpSpPr/>
            <p:nvPr/>
          </p:nvGrpSpPr>
          <p:grpSpPr>
            <a:xfrm>
              <a:off x="2525095" y="1736441"/>
              <a:ext cx="2666083" cy="429658"/>
              <a:chOff x="3128790" y="1551826"/>
              <a:chExt cx="2666083" cy="429658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93880520-E5ED-ED7D-D843-8362E7A483A0}"/>
                  </a:ext>
                </a:extLst>
              </p:cNvPr>
              <p:cNvGrpSpPr/>
              <p:nvPr/>
            </p:nvGrpSpPr>
            <p:grpSpPr>
              <a:xfrm>
                <a:off x="3910987" y="1551826"/>
                <a:ext cx="1883886" cy="429658"/>
                <a:chOff x="2071171" y="1408737"/>
                <a:chExt cx="1883886" cy="429658"/>
              </a:xfrm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9F39E369-DF40-33FB-2A8A-857B5448BF86}"/>
                    </a:ext>
                  </a:extLst>
                </p:cNvPr>
                <p:cNvSpPr/>
                <p:nvPr/>
              </p:nvSpPr>
              <p:spPr>
                <a:xfrm>
                  <a:off x="2071171" y="1463821"/>
                  <a:ext cx="363557" cy="374574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D75E0EF5-BCC6-5C0A-8977-A5A073559C53}"/>
                    </a:ext>
                  </a:extLst>
                </p:cNvPr>
                <p:cNvSpPr/>
                <p:nvPr/>
              </p:nvSpPr>
              <p:spPr>
                <a:xfrm>
                  <a:off x="2434728" y="1463821"/>
                  <a:ext cx="363557" cy="374574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F076387B-02D4-78F1-C548-E3674E291EBC}"/>
                    </a:ext>
                  </a:extLst>
                </p:cNvPr>
                <p:cNvSpPr/>
                <p:nvPr/>
              </p:nvSpPr>
              <p:spPr>
                <a:xfrm>
                  <a:off x="2798285" y="1463821"/>
                  <a:ext cx="363557" cy="374574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3CF4638A-C225-9FA5-7E22-D5A51ED9EB24}"/>
                    </a:ext>
                  </a:extLst>
                </p:cNvPr>
                <p:cNvSpPr/>
                <p:nvPr/>
              </p:nvSpPr>
              <p:spPr>
                <a:xfrm>
                  <a:off x="3161842" y="1463821"/>
                  <a:ext cx="363557" cy="374574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6051EB2A-24BC-053A-5E80-3CC3E54679E2}"/>
                    </a:ext>
                  </a:extLst>
                </p:cNvPr>
                <p:cNvSpPr/>
                <p:nvPr/>
              </p:nvSpPr>
              <p:spPr>
                <a:xfrm>
                  <a:off x="3525399" y="1408737"/>
                  <a:ext cx="429658" cy="429658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21A4E066-07EB-480D-6100-DD65BFD6B74F}"/>
                  </a:ext>
                </a:extLst>
              </p:cNvPr>
              <p:cNvCxnSpPr>
                <a:cxnSpLocks/>
                <a:endCxn id="57" idx="1"/>
              </p:cNvCxnSpPr>
              <p:nvPr/>
            </p:nvCxnSpPr>
            <p:spPr>
              <a:xfrm>
                <a:off x="3128790" y="1794197"/>
                <a:ext cx="782197" cy="0"/>
              </a:xfrm>
              <a:prstGeom prst="straightConnector1">
                <a:avLst/>
              </a:prstGeom>
              <a:ln w="47625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777ABD7-AD4C-8B96-7974-F48A54D4560F}"/>
                </a:ext>
              </a:extLst>
            </p:cNvPr>
            <p:cNvGrpSpPr/>
            <p:nvPr/>
          </p:nvGrpSpPr>
          <p:grpSpPr>
            <a:xfrm>
              <a:off x="3307292" y="2829650"/>
              <a:ext cx="1883886" cy="429658"/>
              <a:chOff x="2071171" y="1408737"/>
              <a:chExt cx="1883886" cy="429658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71AF734F-9EB2-25AE-F4BC-7D9DDDB045BB}"/>
                  </a:ext>
                </a:extLst>
              </p:cNvPr>
              <p:cNvSpPr/>
              <p:nvPr/>
            </p:nvSpPr>
            <p:spPr>
              <a:xfrm>
                <a:off x="2071171" y="1463821"/>
                <a:ext cx="363557" cy="37457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2A7FEB-B202-EDB3-9E6A-770FE4825758}"/>
                  </a:ext>
                </a:extLst>
              </p:cNvPr>
              <p:cNvSpPr/>
              <p:nvPr/>
            </p:nvSpPr>
            <p:spPr>
              <a:xfrm>
                <a:off x="2434728" y="1463821"/>
                <a:ext cx="363557" cy="37457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BEF1D79D-FDFF-C539-FF83-E2653744D851}"/>
                  </a:ext>
                </a:extLst>
              </p:cNvPr>
              <p:cNvSpPr/>
              <p:nvPr/>
            </p:nvSpPr>
            <p:spPr>
              <a:xfrm>
                <a:off x="2798285" y="1463821"/>
                <a:ext cx="363557" cy="37457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087A4E81-6400-F25D-1EE8-28D9AC812A0E}"/>
                  </a:ext>
                </a:extLst>
              </p:cNvPr>
              <p:cNvSpPr/>
              <p:nvPr/>
            </p:nvSpPr>
            <p:spPr>
              <a:xfrm>
                <a:off x="3161842" y="1463821"/>
                <a:ext cx="363557" cy="37457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E8858B8F-B4FF-F882-C5D5-C6E6F620FA22}"/>
                  </a:ext>
                </a:extLst>
              </p:cNvPr>
              <p:cNvSpPr/>
              <p:nvPr/>
            </p:nvSpPr>
            <p:spPr>
              <a:xfrm>
                <a:off x="3525399" y="1408737"/>
                <a:ext cx="429658" cy="429658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A19DAE5-D0A9-15C4-DF2C-77F53B62D37A}"/>
                </a:ext>
              </a:extLst>
            </p:cNvPr>
            <p:cNvCxnSpPr>
              <a:cxnSpLocks/>
            </p:cNvCxnSpPr>
            <p:nvPr/>
          </p:nvCxnSpPr>
          <p:spPr>
            <a:xfrm>
              <a:off x="2525095" y="2997071"/>
              <a:ext cx="782197" cy="0"/>
            </a:xfrm>
            <a:prstGeom prst="straightConnector1">
              <a:avLst/>
            </a:prstGeom>
            <a:ln w="4762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FAFD204-14F2-F6F8-E0D7-CA6EEA3560C9}"/>
                </a:ext>
              </a:extLst>
            </p:cNvPr>
            <p:cNvGrpSpPr/>
            <p:nvPr/>
          </p:nvGrpSpPr>
          <p:grpSpPr>
            <a:xfrm>
              <a:off x="7064046" y="1706516"/>
              <a:ext cx="1883886" cy="429658"/>
              <a:chOff x="2071171" y="1408737"/>
              <a:chExt cx="1883886" cy="429658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95FF5B7-006A-56AC-17CC-80FF02D6505C}"/>
                  </a:ext>
                </a:extLst>
              </p:cNvPr>
              <p:cNvSpPr/>
              <p:nvPr/>
            </p:nvSpPr>
            <p:spPr>
              <a:xfrm>
                <a:off x="2071171" y="1463821"/>
                <a:ext cx="363557" cy="37457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FD9AF374-9ACE-D3CD-EF77-82D548AEB9ED}"/>
                  </a:ext>
                </a:extLst>
              </p:cNvPr>
              <p:cNvSpPr/>
              <p:nvPr/>
            </p:nvSpPr>
            <p:spPr>
              <a:xfrm>
                <a:off x="2434728" y="1463821"/>
                <a:ext cx="363557" cy="37457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3EF3410-E83E-7411-FA85-5018FE18C22D}"/>
                  </a:ext>
                </a:extLst>
              </p:cNvPr>
              <p:cNvSpPr/>
              <p:nvPr/>
            </p:nvSpPr>
            <p:spPr>
              <a:xfrm>
                <a:off x="2798285" y="1463821"/>
                <a:ext cx="363557" cy="37457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3B0F66DB-A1D9-2E58-6076-6DA586852A9C}"/>
                  </a:ext>
                </a:extLst>
              </p:cNvPr>
              <p:cNvSpPr/>
              <p:nvPr/>
            </p:nvSpPr>
            <p:spPr>
              <a:xfrm>
                <a:off x="3161842" y="1463821"/>
                <a:ext cx="363557" cy="37457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ED8B0CAE-105E-D40F-796C-BEF81E33956D}"/>
                  </a:ext>
                </a:extLst>
              </p:cNvPr>
              <p:cNvSpPr/>
              <p:nvPr/>
            </p:nvSpPr>
            <p:spPr>
              <a:xfrm>
                <a:off x="3525399" y="1408737"/>
                <a:ext cx="429658" cy="429658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2F92400-3F43-3DD1-DF43-8F0D7464BC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91178" y="1888927"/>
              <a:ext cx="1872868" cy="2383"/>
            </a:xfrm>
            <a:prstGeom prst="straightConnector1">
              <a:avLst/>
            </a:prstGeom>
            <a:ln w="4762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C23C521-3552-95D3-6684-215D46CE1FED}"/>
                </a:ext>
              </a:extLst>
            </p:cNvPr>
            <p:cNvGrpSpPr/>
            <p:nvPr/>
          </p:nvGrpSpPr>
          <p:grpSpPr>
            <a:xfrm>
              <a:off x="7064046" y="2799670"/>
              <a:ext cx="1883886" cy="429658"/>
              <a:chOff x="2071171" y="1408737"/>
              <a:chExt cx="1883886" cy="429658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0B48E725-F6BD-3BFF-2247-879D4637C9CA}"/>
                  </a:ext>
                </a:extLst>
              </p:cNvPr>
              <p:cNvSpPr/>
              <p:nvPr/>
            </p:nvSpPr>
            <p:spPr>
              <a:xfrm>
                <a:off x="2071171" y="1463821"/>
                <a:ext cx="363557" cy="37457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8D58254-34D2-2F75-913C-B9D06EB4352F}"/>
                  </a:ext>
                </a:extLst>
              </p:cNvPr>
              <p:cNvSpPr/>
              <p:nvPr/>
            </p:nvSpPr>
            <p:spPr>
              <a:xfrm>
                <a:off x="2434728" y="1463821"/>
                <a:ext cx="363557" cy="37457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C0FA280-0428-E312-3887-7F49B16CC288}"/>
                  </a:ext>
                </a:extLst>
              </p:cNvPr>
              <p:cNvSpPr/>
              <p:nvPr/>
            </p:nvSpPr>
            <p:spPr>
              <a:xfrm>
                <a:off x="2798285" y="1463821"/>
                <a:ext cx="363557" cy="37457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AC878D63-4782-E832-950C-D6619C74A57A}"/>
                  </a:ext>
                </a:extLst>
              </p:cNvPr>
              <p:cNvSpPr/>
              <p:nvPr/>
            </p:nvSpPr>
            <p:spPr>
              <a:xfrm>
                <a:off x="3161842" y="1463821"/>
                <a:ext cx="363557" cy="37457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D2A7CA9-0E77-0F48-F3D6-0F679F63D817}"/>
                  </a:ext>
                </a:extLst>
              </p:cNvPr>
              <p:cNvSpPr/>
              <p:nvPr/>
            </p:nvSpPr>
            <p:spPr>
              <a:xfrm>
                <a:off x="3525399" y="1408737"/>
                <a:ext cx="429658" cy="429658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C8DC2FD-C638-434C-FF0D-C41EFC62A9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91178" y="3131981"/>
              <a:ext cx="1872868" cy="2438"/>
            </a:xfrm>
            <a:prstGeom prst="straightConnector1">
              <a:avLst/>
            </a:prstGeom>
            <a:ln w="4762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0AE8F43-4AFA-6777-A6F8-1C573FE6FF0D}"/>
                </a:ext>
              </a:extLst>
            </p:cNvPr>
            <p:cNvCxnSpPr>
              <a:cxnSpLocks/>
              <a:endCxn id="45" idx="1"/>
            </p:cNvCxnSpPr>
            <p:nvPr/>
          </p:nvCxnSpPr>
          <p:spPr>
            <a:xfrm flipV="1">
              <a:off x="5130292" y="1948887"/>
              <a:ext cx="1933754" cy="935847"/>
            </a:xfrm>
            <a:prstGeom prst="straightConnector1">
              <a:avLst/>
            </a:prstGeom>
            <a:ln w="4762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2D6BB7E-8C2C-E85F-91E3-40300CF8A9C8}"/>
                </a:ext>
              </a:extLst>
            </p:cNvPr>
            <p:cNvCxnSpPr>
              <a:cxnSpLocks/>
              <a:endCxn id="40" idx="1"/>
            </p:cNvCxnSpPr>
            <p:nvPr/>
          </p:nvCxnSpPr>
          <p:spPr>
            <a:xfrm>
              <a:off x="5180160" y="2052219"/>
              <a:ext cx="1883886" cy="989822"/>
            </a:xfrm>
            <a:prstGeom prst="straightConnector1">
              <a:avLst/>
            </a:prstGeom>
            <a:ln w="4762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837A3109-5037-27C1-8C10-BA9301FD219B}"/>
                </a:ext>
              </a:extLst>
            </p:cNvPr>
            <p:cNvCxnSpPr>
              <a:cxnSpLocks/>
            </p:cNvCxnSpPr>
            <p:nvPr/>
          </p:nvCxnSpPr>
          <p:spPr>
            <a:xfrm>
              <a:off x="8936914" y="1951270"/>
              <a:ext cx="738132" cy="0"/>
            </a:xfrm>
            <a:prstGeom prst="straightConnector1">
              <a:avLst/>
            </a:prstGeom>
            <a:ln w="4762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8CB1156-26CC-6073-CC1F-447BF1254D67}"/>
                </a:ext>
              </a:extLst>
            </p:cNvPr>
            <p:cNvCxnSpPr>
              <a:cxnSpLocks/>
            </p:cNvCxnSpPr>
            <p:nvPr/>
          </p:nvCxnSpPr>
          <p:spPr>
            <a:xfrm>
              <a:off x="8947932" y="2997071"/>
              <a:ext cx="738132" cy="0"/>
            </a:xfrm>
            <a:prstGeom prst="straightConnector1">
              <a:avLst/>
            </a:prstGeom>
            <a:ln w="4762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19008AB7-3722-ECDB-F06A-98737BE2FA55}"/>
                </a:ext>
              </a:extLst>
            </p:cNvPr>
            <p:cNvCxnSpPr>
              <a:cxnSpLocks/>
            </p:cNvCxnSpPr>
            <p:nvPr/>
          </p:nvCxnSpPr>
          <p:spPr>
            <a:xfrm>
              <a:off x="2569160" y="3200884"/>
              <a:ext cx="738132" cy="0"/>
            </a:xfrm>
            <a:prstGeom prst="straightConnector1">
              <a:avLst/>
            </a:prstGeom>
            <a:ln w="4762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04EDD959-1DB9-1E09-83F6-6A0B8C8DA2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69160" y="3632374"/>
              <a:ext cx="6773125" cy="5724"/>
            </a:xfrm>
            <a:prstGeom prst="straightConnector1">
              <a:avLst/>
            </a:prstGeom>
            <a:ln w="47625"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8CBCDBF0-B162-0ABD-CD8A-66CBD899733C}"/>
                </a:ext>
              </a:extLst>
            </p:cNvPr>
            <p:cNvCxnSpPr>
              <a:cxnSpLocks/>
            </p:cNvCxnSpPr>
            <p:nvPr/>
          </p:nvCxnSpPr>
          <p:spPr>
            <a:xfrm>
              <a:off x="2570065" y="3195645"/>
              <a:ext cx="0" cy="436729"/>
            </a:xfrm>
            <a:prstGeom prst="straightConnector1">
              <a:avLst/>
            </a:prstGeom>
            <a:ln w="47625"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E38DED23-E2ED-1B7E-04BF-ABA39EF978A4}"/>
                </a:ext>
              </a:extLst>
            </p:cNvPr>
            <p:cNvCxnSpPr>
              <a:cxnSpLocks/>
            </p:cNvCxnSpPr>
            <p:nvPr/>
          </p:nvCxnSpPr>
          <p:spPr>
            <a:xfrm>
              <a:off x="9345205" y="3097180"/>
              <a:ext cx="0" cy="550184"/>
            </a:xfrm>
            <a:prstGeom prst="straightConnector1">
              <a:avLst/>
            </a:prstGeom>
            <a:ln w="47625"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CDB273CE-1F5D-08C2-C07E-EC3024ECB6A1}"/>
                </a:ext>
              </a:extLst>
            </p:cNvPr>
            <p:cNvCxnSpPr>
              <a:cxnSpLocks/>
            </p:cNvCxnSpPr>
            <p:nvPr/>
          </p:nvCxnSpPr>
          <p:spPr>
            <a:xfrm>
              <a:off x="8916402" y="3121471"/>
              <a:ext cx="425883" cy="0"/>
            </a:xfrm>
            <a:prstGeom prst="straightConnector1">
              <a:avLst/>
            </a:prstGeom>
            <a:ln w="47625"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AFA40F5-C2FC-2FAD-A92E-1283BBBFD52E}"/>
                </a:ext>
              </a:extLst>
            </p:cNvPr>
            <p:cNvSpPr txBox="1"/>
            <p:nvPr/>
          </p:nvSpPr>
          <p:spPr>
            <a:xfrm>
              <a:off x="5153305" y="1481364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0.9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E5CDD46-42CB-0D8A-AEDD-C552BEBB3E06}"/>
                </a:ext>
              </a:extLst>
            </p:cNvPr>
            <p:cNvSpPr txBox="1"/>
            <p:nvPr/>
          </p:nvSpPr>
          <p:spPr>
            <a:xfrm>
              <a:off x="4944046" y="2091073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0.1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96E0CFB-FA6D-8DD8-51B6-17CD9479E4A7}"/>
                </a:ext>
              </a:extLst>
            </p:cNvPr>
            <p:cNvSpPr txBox="1"/>
            <p:nvPr/>
          </p:nvSpPr>
          <p:spPr>
            <a:xfrm>
              <a:off x="4793061" y="2446031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0.2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0337BCC-7935-5557-5036-F804F76A8D9F}"/>
                </a:ext>
              </a:extLst>
            </p:cNvPr>
            <p:cNvSpPr txBox="1"/>
            <p:nvPr/>
          </p:nvSpPr>
          <p:spPr>
            <a:xfrm>
              <a:off x="5093605" y="3097180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0.8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92B8892-00F2-33C6-75D1-F883402B10C5}"/>
                </a:ext>
              </a:extLst>
            </p:cNvPr>
            <p:cNvSpPr txBox="1"/>
            <p:nvPr/>
          </p:nvSpPr>
          <p:spPr>
            <a:xfrm>
              <a:off x="8819002" y="2588898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0.95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3B041F3-B0AE-62BE-DB56-A4AE1951A34F}"/>
                </a:ext>
              </a:extLst>
            </p:cNvPr>
            <p:cNvSpPr txBox="1"/>
            <p:nvPr/>
          </p:nvSpPr>
          <p:spPr>
            <a:xfrm>
              <a:off x="8635184" y="3171495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0.05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AE71DBD-44DF-8794-B9CD-8326EAAB1D7E}"/>
              </a:ext>
            </a:extLst>
          </p:cNvPr>
          <p:cNvSpPr txBox="1"/>
          <p:nvPr/>
        </p:nvSpPr>
        <p:spPr>
          <a:xfrm>
            <a:off x="3811184" y="107705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Q</a:t>
            </a:r>
            <a:r>
              <a:rPr lang="en-US" baseline="-25000"/>
              <a:t>1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3275E1-7D00-C677-C406-E85AE3F5186D}"/>
              </a:ext>
            </a:extLst>
          </p:cNvPr>
          <p:cNvSpPr txBox="1"/>
          <p:nvPr/>
        </p:nvSpPr>
        <p:spPr>
          <a:xfrm>
            <a:off x="7050779" y="105241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Q</a:t>
            </a:r>
            <a:r>
              <a:rPr lang="en-US" baseline="-25000"/>
              <a:t>2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0BFDAD-6E26-3F1E-5E0A-42673DD9D4DD}"/>
              </a:ext>
            </a:extLst>
          </p:cNvPr>
          <p:cNvSpPr txBox="1"/>
          <p:nvPr/>
        </p:nvSpPr>
        <p:spPr>
          <a:xfrm>
            <a:off x="3850124" y="203484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Q</a:t>
            </a:r>
            <a:r>
              <a:rPr lang="en-US" baseline="-25000"/>
              <a:t>3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6C6FB6-4BD3-04AD-9647-24F23AF4F31D}"/>
              </a:ext>
            </a:extLst>
          </p:cNvPr>
          <p:cNvSpPr txBox="1"/>
          <p:nvPr/>
        </p:nvSpPr>
        <p:spPr>
          <a:xfrm>
            <a:off x="7050779" y="201923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Q</a:t>
            </a:r>
            <a:r>
              <a:rPr lang="en-US" baseline="-25000"/>
              <a:t>4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CF951-DDFA-E7D3-D2E5-72CAF407AD4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5905" y="3257973"/>
            <a:ext cx="10887896" cy="278842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Output of a queue may be input to another queue, random selection of destination</a:t>
            </a:r>
          </a:p>
          <a:p>
            <a:r>
              <a:rPr lang="en-US" sz="2400" dirty="0"/>
              <a:t>State</a:t>
            </a:r>
          </a:p>
          <a:p>
            <a:pPr lvl="1"/>
            <a:r>
              <a:rPr lang="en-US" dirty="0"/>
              <a:t>Times to next external arrivals</a:t>
            </a:r>
          </a:p>
          <a:p>
            <a:pPr lvl="1"/>
            <a:r>
              <a:rPr lang="en-US" dirty="0"/>
              <a:t>Residual service times</a:t>
            </a:r>
          </a:p>
          <a:p>
            <a:pPr lvl="1"/>
            <a:r>
              <a:rPr lang="en-US" dirty="0"/>
              <a:t>Numbers of jobs in each queue</a:t>
            </a:r>
          </a:p>
          <a:p>
            <a:r>
              <a:rPr lang="en-US" sz="2400" dirty="0"/>
              <a:t>Parameters</a:t>
            </a:r>
          </a:p>
          <a:p>
            <a:pPr lvl="1"/>
            <a:r>
              <a:rPr lang="en-US" dirty="0"/>
              <a:t>For each external arrival, inter-arrival probability distribution</a:t>
            </a:r>
          </a:p>
          <a:p>
            <a:pPr lvl="1"/>
            <a:r>
              <a:rPr lang="en-US" dirty="0"/>
              <a:t>For each server, routing probabilities, service time distribution</a:t>
            </a:r>
          </a:p>
          <a:p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8BD2B0-06C3-DB73-3CC8-7345933E865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813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616B8-4C6A-2A32-5CB1-5BF7DDF89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2C1D8-F845-DB4A-936A-36B130B09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 Manufacturing Assembly</a:t>
            </a:r>
          </a:p>
        </p:txBody>
      </p:sp>
      <p:grpSp>
        <p:nvGrpSpPr>
          <p:cNvPr id="7" name="Group 6" descr="Assembly line with a station that assembles parts and places these on a conveyer to a station where the parts are placed in boxes, and loaded onto a forklift">
            <a:extLst>
              <a:ext uri="{FF2B5EF4-FFF2-40B4-BE49-F238E27FC236}">
                <a16:creationId xmlns:a16="http://schemas.microsoft.com/office/drawing/2014/main" id="{29BB053B-AD24-8E34-16C0-387AE434812D}"/>
              </a:ext>
            </a:extLst>
          </p:cNvPr>
          <p:cNvGrpSpPr/>
          <p:nvPr/>
        </p:nvGrpSpPr>
        <p:grpSpPr>
          <a:xfrm>
            <a:off x="2812035" y="1325250"/>
            <a:ext cx="4899875" cy="1178358"/>
            <a:chOff x="2339069" y="1013040"/>
            <a:chExt cx="4899875" cy="117835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CA8CECB-C902-66BC-BCFA-9CE67BFD4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7373" y="1013040"/>
              <a:ext cx="876613" cy="683758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C127165-5393-F6C2-CAC5-C5EE95108966}"/>
                </a:ext>
              </a:extLst>
            </p:cNvPr>
            <p:cNvGrpSpPr/>
            <p:nvPr/>
          </p:nvGrpSpPr>
          <p:grpSpPr>
            <a:xfrm>
              <a:off x="2339069" y="1377260"/>
              <a:ext cx="854996" cy="52552"/>
              <a:chOff x="1073153" y="2358763"/>
              <a:chExt cx="854996" cy="52552"/>
            </a:xfrm>
          </p:grpSpPr>
          <p:sp>
            <p:nvSpPr>
              <p:cNvPr id="89" name="Rounded Rectangle 88">
                <a:extLst>
                  <a:ext uri="{FF2B5EF4-FFF2-40B4-BE49-F238E27FC236}">
                    <a16:creationId xmlns:a16="http://schemas.microsoft.com/office/drawing/2014/main" id="{00C2A317-9725-4055-1F20-C71229A3F71B}"/>
                  </a:ext>
                </a:extLst>
              </p:cNvPr>
              <p:cNvSpPr/>
              <p:nvPr/>
            </p:nvSpPr>
            <p:spPr>
              <a:xfrm>
                <a:off x="107315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ounded Rectangle 89">
                <a:extLst>
                  <a:ext uri="{FF2B5EF4-FFF2-40B4-BE49-F238E27FC236}">
                    <a16:creationId xmlns:a16="http://schemas.microsoft.com/office/drawing/2014/main" id="{0EB12D1F-50C1-0E14-2F90-60245BAF80EA}"/>
                  </a:ext>
                </a:extLst>
              </p:cNvPr>
              <p:cNvSpPr/>
              <p:nvPr/>
            </p:nvSpPr>
            <p:spPr>
              <a:xfrm>
                <a:off x="1293490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6F14646A-ABF1-C93A-D377-0CB512D676FF}"/>
                  </a:ext>
                </a:extLst>
              </p:cNvPr>
              <p:cNvSpPr/>
              <p:nvPr/>
            </p:nvSpPr>
            <p:spPr>
              <a:xfrm>
                <a:off x="1518246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ounded Rectangle 91">
                <a:extLst>
                  <a:ext uri="{FF2B5EF4-FFF2-40B4-BE49-F238E27FC236}">
                    <a16:creationId xmlns:a16="http://schemas.microsoft.com/office/drawing/2014/main" id="{86B9ED8D-516B-666E-DE08-D588E441E5FC}"/>
                  </a:ext>
                </a:extLst>
              </p:cNvPr>
              <p:cNvSpPr/>
              <p:nvPr/>
            </p:nvSpPr>
            <p:spPr>
              <a:xfrm>
                <a:off x="173858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FDD9F3-6499-BAA3-5F35-C54F1B53E764}"/>
                </a:ext>
              </a:extLst>
            </p:cNvPr>
            <p:cNvGrpSpPr/>
            <p:nvPr/>
          </p:nvGrpSpPr>
          <p:grpSpPr>
            <a:xfrm>
              <a:off x="2348544" y="1657417"/>
              <a:ext cx="854996" cy="52552"/>
              <a:chOff x="1073153" y="2358763"/>
              <a:chExt cx="854996" cy="52552"/>
            </a:xfrm>
          </p:grpSpPr>
          <p:sp>
            <p:nvSpPr>
              <p:cNvPr id="85" name="Rounded Rectangle 84">
                <a:extLst>
                  <a:ext uri="{FF2B5EF4-FFF2-40B4-BE49-F238E27FC236}">
                    <a16:creationId xmlns:a16="http://schemas.microsoft.com/office/drawing/2014/main" id="{F421E338-7DB2-9E22-20F4-0D08C6D8E875}"/>
                  </a:ext>
                </a:extLst>
              </p:cNvPr>
              <p:cNvSpPr/>
              <p:nvPr/>
            </p:nvSpPr>
            <p:spPr>
              <a:xfrm>
                <a:off x="107315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ounded Rectangle 85">
                <a:extLst>
                  <a:ext uri="{FF2B5EF4-FFF2-40B4-BE49-F238E27FC236}">
                    <a16:creationId xmlns:a16="http://schemas.microsoft.com/office/drawing/2014/main" id="{72CA4C79-4A21-06F7-040A-41B68CDB9EF3}"/>
                  </a:ext>
                </a:extLst>
              </p:cNvPr>
              <p:cNvSpPr/>
              <p:nvPr/>
            </p:nvSpPr>
            <p:spPr>
              <a:xfrm>
                <a:off x="1293490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ounded Rectangle 86">
                <a:extLst>
                  <a:ext uri="{FF2B5EF4-FFF2-40B4-BE49-F238E27FC236}">
                    <a16:creationId xmlns:a16="http://schemas.microsoft.com/office/drawing/2014/main" id="{D06505E9-7AEA-CE57-6420-774503DC4415}"/>
                  </a:ext>
                </a:extLst>
              </p:cNvPr>
              <p:cNvSpPr/>
              <p:nvPr/>
            </p:nvSpPr>
            <p:spPr>
              <a:xfrm>
                <a:off x="1518246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ounded Rectangle 87">
                <a:extLst>
                  <a:ext uri="{FF2B5EF4-FFF2-40B4-BE49-F238E27FC236}">
                    <a16:creationId xmlns:a16="http://schemas.microsoft.com/office/drawing/2014/main" id="{800F2CB7-0987-43B5-FF7A-1306DA2B6B57}"/>
                  </a:ext>
                </a:extLst>
              </p:cNvPr>
              <p:cNvSpPr/>
              <p:nvPr/>
            </p:nvSpPr>
            <p:spPr>
              <a:xfrm>
                <a:off x="173858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riangle 10">
              <a:extLst>
                <a:ext uri="{FF2B5EF4-FFF2-40B4-BE49-F238E27FC236}">
                  <a16:creationId xmlns:a16="http://schemas.microsoft.com/office/drawing/2014/main" id="{8DF8E29A-352F-961C-D577-0EEBCECAB0DA}"/>
                </a:ext>
              </a:extLst>
            </p:cNvPr>
            <p:cNvSpPr/>
            <p:nvPr/>
          </p:nvSpPr>
          <p:spPr>
            <a:xfrm>
              <a:off x="2784162" y="1262456"/>
              <a:ext cx="92055" cy="7935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1906E57E-2912-F913-A976-D1AC800B2227}"/>
                </a:ext>
              </a:extLst>
            </p:cNvPr>
            <p:cNvSpPr/>
            <p:nvPr/>
          </p:nvSpPr>
          <p:spPr>
            <a:xfrm>
              <a:off x="2341797" y="1262456"/>
              <a:ext cx="92055" cy="7935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5145B8D3-4514-1043-30DA-2F36F3745847}"/>
                </a:ext>
              </a:extLst>
            </p:cNvPr>
            <p:cNvSpPr/>
            <p:nvPr/>
          </p:nvSpPr>
          <p:spPr>
            <a:xfrm>
              <a:off x="3007630" y="1543615"/>
              <a:ext cx="92055" cy="79358"/>
            </a:xfrm>
            <a:prstGeom prst="triangl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riangle 13">
              <a:extLst>
                <a:ext uri="{FF2B5EF4-FFF2-40B4-BE49-F238E27FC236}">
                  <a16:creationId xmlns:a16="http://schemas.microsoft.com/office/drawing/2014/main" id="{9019D818-8FE6-E497-5160-84E4DFEA92B1}"/>
                </a:ext>
              </a:extLst>
            </p:cNvPr>
            <p:cNvSpPr/>
            <p:nvPr/>
          </p:nvSpPr>
          <p:spPr>
            <a:xfrm rot="10800000">
              <a:off x="4293848" y="1429812"/>
              <a:ext cx="92055" cy="79358"/>
            </a:xfrm>
            <a:prstGeom prst="triangl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riangle 61">
              <a:extLst>
                <a:ext uri="{FF2B5EF4-FFF2-40B4-BE49-F238E27FC236}">
                  <a16:creationId xmlns:a16="http://schemas.microsoft.com/office/drawing/2014/main" id="{CE9B821A-AAC0-7D57-774D-DB15C5101496}"/>
                </a:ext>
              </a:extLst>
            </p:cNvPr>
            <p:cNvSpPr/>
            <p:nvPr/>
          </p:nvSpPr>
          <p:spPr>
            <a:xfrm>
              <a:off x="4247819" y="1429812"/>
              <a:ext cx="92055" cy="7935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802FF0F-FED4-8E5E-A632-B1A84ADA4694}"/>
                </a:ext>
              </a:extLst>
            </p:cNvPr>
            <p:cNvGrpSpPr/>
            <p:nvPr/>
          </p:nvGrpSpPr>
          <p:grpSpPr>
            <a:xfrm>
              <a:off x="4201194" y="1543847"/>
              <a:ext cx="854996" cy="52552"/>
              <a:chOff x="1073153" y="2358763"/>
              <a:chExt cx="854996" cy="52552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511F67E6-9D52-B607-2A21-5A7D6D64C5D3}"/>
                  </a:ext>
                </a:extLst>
              </p:cNvPr>
              <p:cNvSpPr/>
              <p:nvPr/>
            </p:nvSpPr>
            <p:spPr>
              <a:xfrm>
                <a:off x="107315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ounded Rectangle 81">
                <a:extLst>
                  <a:ext uri="{FF2B5EF4-FFF2-40B4-BE49-F238E27FC236}">
                    <a16:creationId xmlns:a16="http://schemas.microsoft.com/office/drawing/2014/main" id="{B60547ED-1F5B-ADA7-8EB8-15E92A3EF868}"/>
                  </a:ext>
                </a:extLst>
              </p:cNvPr>
              <p:cNvSpPr/>
              <p:nvPr/>
            </p:nvSpPr>
            <p:spPr>
              <a:xfrm>
                <a:off x="1293490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ounded Rectangle 82">
                <a:extLst>
                  <a:ext uri="{FF2B5EF4-FFF2-40B4-BE49-F238E27FC236}">
                    <a16:creationId xmlns:a16="http://schemas.microsoft.com/office/drawing/2014/main" id="{D97CCC5B-F304-FEF1-5879-63E785E6A0CD}"/>
                  </a:ext>
                </a:extLst>
              </p:cNvPr>
              <p:cNvSpPr/>
              <p:nvPr/>
            </p:nvSpPr>
            <p:spPr>
              <a:xfrm>
                <a:off x="1518246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ounded Rectangle 83">
                <a:extLst>
                  <a:ext uri="{FF2B5EF4-FFF2-40B4-BE49-F238E27FC236}">
                    <a16:creationId xmlns:a16="http://schemas.microsoft.com/office/drawing/2014/main" id="{2D31AF47-0EA8-5D01-3C15-E6E28069A1F2}"/>
                  </a:ext>
                </a:extLst>
              </p:cNvPr>
              <p:cNvSpPr/>
              <p:nvPr/>
            </p:nvSpPr>
            <p:spPr>
              <a:xfrm>
                <a:off x="173858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2703DD72-6168-8323-A3AA-9F7E6CAAB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22724" y="1501278"/>
              <a:ext cx="1335075" cy="675391"/>
            </a:xfrm>
            <a:prstGeom prst="rect">
              <a:avLst/>
            </a:prstGeom>
          </p:spPr>
        </p:pic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4863F486-F020-63D3-66C6-1C3673BE64BA}"/>
                </a:ext>
              </a:extLst>
            </p:cNvPr>
            <p:cNvGrpSpPr/>
            <p:nvPr/>
          </p:nvGrpSpPr>
          <p:grpSpPr>
            <a:xfrm>
              <a:off x="4038790" y="2038771"/>
              <a:ext cx="854996" cy="52552"/>
              <a:chOff x="1073153" y="2358763"/>
              <a:chExt cx="854996" cy="52552"/>
            </a:xfrm>
          </p:grpSpPr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7189DE19-FB88-0E6E-E4DC-B8914A013ECE}"/>
                  </a:ext>
                </a:extLst>
              </p:cNvPr>
              <p:cNvSpPr/>
              <p:nvPr/>
            </p:nvSpPr>
            <p:spPr>
              <a:xfrm>
                <a:off x="107315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648E0F42-FA03-643B-9B6A-D07CC4E826A0}"/>
                  </a:ext>
                </a:extLst>
              </p:cNvPr>
              <p:cNvSpPr/>
              <p:nvPr/>
            </p:nvSpPr>
            <p:spPr>
              <a:xfrm>
                <a:off x="1293490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946D2A66-7DD9-68D1-B5B1-DAAB9D0B5319}"/>
                  </a:ext>
                </a:extLst>
              </p:cNvPr>
              <p:cNvSpPr/>
              <p:nvPr/>
            </p:nvSpPr>
            <p:spPr>
              <a:xfrm>
                <a:off x="1518246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EB1A6599-F3D0-37D7-6919-4411C45688AB}"/>
                  </a:ext>
                </a:extLst>
              </p:cNvPr>
              <p:cNvSpPr/>
              <p:nvPr/>
            </p:nvSpPr>
            <p:spPr>
              <a:xfrm>
                <a:off x="1738583" y="2358763"/>
                <a:ext cx="189566" cy="5255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39492B5-FF48-9315-121F-14C5F577E047}"/>
                </a:ext>
              </a:extLst>
            </p:cNvPr>
            <p:cNvSpPr/>
            <p:nvPr/>
          </p:nvSpPr>
          <p:spPr>
            <a:xfrm>
              <a:off x="4336043" y="1759574"/>
              <a:ext cx="209711" cy="2097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8B0F4E0-1900-6383-F4F3-7EEE0C62B553}"/>
                </a:ext>
              </a:extLst>
            </p:cNvPr>
            <p:cNvSpPr/>
            <p:nvPr/>
          </p:nvSpPr>
          <p:spPr>
            <a:xfrm>
              <a:off x="4684963" y="1763801"/>
              <a:ext cx="209711" cy="2097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C6553385-C1A2-250E-04D2-90AA5A191A25}"/>
                </a:ext>
              </a:extLst>
            </p:cNvPr>
            <p:cNvGrpSpPr/>
            <p:nvPr/>
          </p:nvGrpSpPr>
          <p:grpSpPr>
            <a:xfrm>
              <a:off x="6388962" y="1809763"/>
              <a:ext cx="209711" cy="209711"/>
              <a:chOff x="6266165" y="2522629"/>
              <a:chExt cx="209711" cy="209711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F5C5539C-F261-0E6D-C766-7FBF9BEABE82}"/>
                  </a:ext>
                </a:extLst>
              </p:cNvPr>
              <p:cNvSpPr/>
              <p:nvPr/>
            </p:nvSpPr>
            <p:spPr>
              <a:xfrm>
                <a:off x="6266165" y="2522629"/>
                <a:ext cx="209711" cy="2097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Triangle 74">
                <a:extLst>
                  <a:ext uri="{FF2B5EF4-FFF2-40B4-BE49-F238E27FC236}">
                    <a16:creationId xmlns:a16="http://schemas.microsoft.com/office/drawing/2014/main" id="{CAD28822-FCDB-908E-3990-D63E7673E9D4}"/>
                  </a:ext>
                </a:extLst>
              </p:cNvPr>
              <p:cNvSpPr/>
              <p:nvPr/>
            </p:nvSpPr>
            <p:spPr>
              <a:xfrm rot="10800000">
                <a:off x="6349833" y="2593509"/>
                <a:ext cx="92055" cy="79358"/>
              </a:xfrm>
              <a:prstGeom prst="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Triangle 75">
                <a:extLst>
                  <a:ext uri="{FF2B5EF4-FFF2-40B4-BE49-F238E27FC236}">
                    <a16:creationId xmlns:a16="http://schemas.microsoft.com/office/drawing/2014/main" id="{1B93F153-660B-B3A4-11DB-0C7848FCBFED}"/>
                  </a:ext>
                </a:extLst>
              </p:cNvPr>
              <p:cNvSpPr/>
              <p:nvPr/>
            </p:nvSpPr>
            <p:spPr>
              <a:xfrm>
                <a:off x="6304002" y="2590236"/>
                <a:ext cx="92055" cy="79358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D8BD85CC-88A7-23B7-B770-0FA491C43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6454619" y="1407073"/>
              <a:ext cx="784325" cy="784325"/>
            </a:xfrm>
            <a:prstGeom prst="rect">
              <a:avLst/>
            </a:prstGeom>
          </p:spPr>
        </p:pic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A75BFF44-FDF4-2BDF-0578-5D6C45871F04}"/>
                </a:ext>
              </a:extLst>
            </p:cNvPr>
            <p:cNvGrpSpPr/>
            <p:nvPr/>
          </p:nvGrpSpPr>
          <p:grpSpPr>
            <a:xfrm>
              <a:off x="6388962" y="1596399"/>
              <a:ext cx="209711" cy="209711"/>
              <a:chOff x="6266165" y="2522629"/>
              <a:chExt cx="209711" cy="209711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F0AD1906-DC62-6C7E-A501-F0E44874E681}"/>
                  </a:ext>
                </a:extLst>
              </p:cNvPr>
              <p:cNvSpPr/>
              <p:nvPr/>
            </p:nvSpPr>
            <p:spPr>
              <a:xfrm>
                <a:off x="6266165" y="2522629"/>
                <a:ext cx="209711" cy="2097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riangle 71">
                <a:extLst>
                  <a:ext uri="{FF2B5EF4-FFF2-40B4-BE49-F238E27FC236}">
                    <a16:creationId xmlns:a16="http://schemas.microsoft.com/office/drawing/2014/main" id="{CBDC910E-A4B5-9089-4A97-01F25C745039}"/>
                  </a:ext>
                </a:extLst>
              </p:cNvPr>
              <p:cNvSpPr/>
              <p:nvPr/>
            </p:nvSpPr>
            <p:spPr>
              <a:xfrm rot="10800000">
                <a:off x="6349833" y="2593509"/>
                <a:ext cx="92055" cy="79358"/>
              </a:xfrm>
              <a:prstGeom prst="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Triangle 72">
                <a:extLst>
                  <a:ext uri="{FF2B5EF4-FFF2-40B4-BE49-F238E27FC236}">
                    <a16:creationId xmlns:a16="http://schemas.microsoft.com/office/drawing/2014/main" id="{8E135426-D1D8-4699-6733-6C77AB26F41B}"/>
                  </a:ext>
                </a:extLst>
              </p:cNvPr>
              <p:cNvSpPr/>
              <p:nvPr/>
            </p:nvSpPr>
            <p:spPr>
              <a:xfrm>
                <a:off x="6304002" y="2590236"/>
                <a:ext cx="92055" cy="79358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A91B6E-0DBF-C4A2-AEEC-1566A390B0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200" y="2705195"/>
            <a:ext cx="10887896" cy="3203121"/>
          </a:xfrm>
        </p:spPr>
        <p:txBody>
          <a:bodyPr>
            <a:normAutofit fontScale="92500" lnSpcReduction="10000"/>
          </a:bodyPr>
          <a:lstStyle/>
          <a:p>
            <a:r>
              <a:rPr lang="en-US" sz="2400"/>
              <a:t>Similar to queuing network, but service at a station performed only when all materials needed for an assembly are present</a:t>
            </a:r>
          </a:p>
          <a:p>
            <a:r>
              <a:rPr lang="en-US" sz="2600"/>
              <a:t>State</a:t>
            </a:r>
          </a:p>
          <a:p>
            <a:pPr lvl="1"/>
            <a:r>
              <a:rPr lang="en-US" sz="2200"/>
              <a:t>At each station</a:t>
            </a:r>
          </a:p>
          <a:p>
            <a:pPr lvl="2"/>
            <a:r>
              <a:rPr lang="en-US" sz="2200"/>
              <a:t>Number of objects available at each input </a:t>
            </a:r>
          </a:p>
          <a:p>
            <a:pPr lvl="1"/>
            <a:r>
              <a:rPr lang="en-US" sz="2200"/>
              <a:t>Time until next external arrival</a:t>
            </a:r>
          </a:p>
          <a:p>
            <a:r>
              <a:rPr lang="en-US" sz="2600"/>
              <a:t>Parameters</a:t>
            </a:r>
          </a:p>
          <a:p>
            <a:pPr lvl="1"/>
            <a:r>
              <a:rPr lang="en-US" sz="2200"/>
              <a:t>For each external arrival, inter-arrival probability distribution</a:t>
            </a:r>
          </a:p>
          <a:p>
            <a:pPr lvl="1"/>
            <a:r>
              <a:rPr lang="en-US" sz="2200"/>
              <a:t>For each station, service time distribution</a:t>
            </a:r>
          </a:p>
          <a:p>
            <a:endParaRPr lang="en-US"/>
          </a:p>
          <a:p>
            <a:endParaRPr lang="en-US" sz="2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7D4C5D-237B-6670-514A-77BED39BA6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929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85B11-762F-7EDD-2787-FA1A95D97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874F6-67BF-BBD1-DC25-3F2557B98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 Projectile Trajectory</a:t>
            </a:r>
          </a:p>
        </p:txBody>
      </p:sp>
      <p:grpSp>
        <p:nvGrpSpPr>
          <p:cNvPr id="6" name="Group 5" descr="Canon angled at phi degrees with dotted trajectory to a projectile">
            <a:extLst>
              <a:ext uri="{FF2B5EF4-FFF2-40B4-BE49-F238E27FC236}">
                <a16:creationId xmlns:a16="http://schemas.microsoft.com/office/drawing/2014/main" id="{11E82E2D-41DB-7641-BFCE-0E06B12E054A}"/>
              </a:ext>
            </a:extLst>
          </p:cNvPr>
          <p:cNvGrpSpPr/>
          <p:nvPr/>
        </p:nvGrpSpPr>
        <p:grpSpPr>
          <a:xfrm>
            <a:off x="3739888" y="1288291"/>
            <a:ext cx="2186981" cy="2042095"/>
            <a:chOff x="782320" y="1443885"/>
            <a:chExt cx="3545840" cy="3310930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E965EFA-CD6C-9063-9C97-087D36031E62}"/>
                </a:ext>
              </a:extLst>
            </p:cNvPr>
            <p:cNvSpPr/>
            <p:nvPr/>
          </p:nvSpPr>
          <p:spPr>
            <a:xfrm>
              <a:off x="1031702" y="3064563"/>
              <a:ext cx="1057146" cy="1662546"/>
            </a:xfrm>
            <a:custGeom>
              <a:avLst/>
              <a:gdLst>
                <a:gd name="csX0" fmla="*/ 789709 w 1057146"/>
                <a:gd name="csY0" fmla="*/ 0 h 1662546"/>
                <a:gd name="csX1" fmla="*/ 1011382 w 1057146"/>
                <a:gd name="csY1" fmla="*/ 540328 h 1662546"/>
                <a:gd name="csX2" fmla="*/ 0 w 1057146"/>
                <a:gd name="csY2" fmla="*/ 1662546 h 1662546"/>
                <a:gd name="csX3" fmla="*/ 0 w 1057146"/>
                <a:gd name="csY3" fmla="*/ 1662546 h 1662546"/>
                <a:gd name="csX4" fmla="*/ 0 w 1057146"/>
                <a:gd name="csY4" fmla="*/ 1662546 h 16625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57146" h="1662546">
                  <a:moveTo>
                    <a:pt x="789709" y="0"/>
                  </a:moveTo>
                  <a:cubicBezTo>
                    <a:pt x="966354" y="131618"/>
                    <a:pt x="1143000" y="263237"/>
                    <a:pt x="1011382" y="540328"/>
                  </a:cubicBezTo>
                  <a:cubicBezTo>
                    <a:pt x="879764" y="817419"/>
                    <a:pt x="0" y="1662546"/>
                    <a:pt x="0" y="1662546"/>
                  </a:cubicBezTo>
                  <a:lnTo>
                    <a:pt x="0" y="1662546"/>
                  </a:lnTo>
                  <a:lnTo>
                    <a:pt x="0" y="1662546"/>
                  </a:ln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300B7DC-3287-5A5E-399E-1CAAA25AE502}"/>
                </a:ext>
              </a:extLst>
            </p:cNvPr>
            <p:cNvSpPr/>
            <p:nvPr/>
          </p:nvSpPr>
          <p:spPr>
            <a:xfrm>
              <a:off x="782320" y="3584106"/>
              <a:ext cx="1482436" cy="11707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EE15509-4F7B-6580-B5A2-5F6581E7F9AE}"/>
                </a:ext>
              </a:extLst>
            </p:cNvPr>
            <p:cNvGrpSpPr/>
            <p:nvPr/>
          </p:nvGrpSpPr>
          <p:grpSpPr>
            <a:xfrm>
              <a:off x="782320" y="1443885"/>
              <a:ext cx="3545840" cy="2133800"/>
              <a:chOff x="762000" y="1282969"/>
              <a:chExt cx="3417352" cy="2056479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FCA96BF-4BEC-2F5B-AB87-48A2A505D7CE}"/>
                  </a:ext>
                </a:extLst>
              </p:cNvPr>
              <p:cNvSpPr/>
              <p:nvPr/>
            </p:nvSpPr>
            <p:spPr>
              <a:xfrm rot="19420749">
                <a:off x="1288472" y="2632516"/>
                <a:ext cx="803564" cy="235528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418023B-AC8A-6B06-7A7F-88B0DB2A35C5}"/>
                  </a:ext>
                </a:extLst>
              </p:cNvPr>
              <p:cNvSpPr/>
              <p:nvPr/>
            </p:nvSpPr>
            <p:spPr>
              <a:xfrm>
                <a:off x="1040471" y="2826830"/>
                <a:ext cx="512618" cy="51261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4429718-831B-44AE-7C01-0C9A815A40EA}"/>
                  </a:ext>
                </a:extLst>
              </p:cNvPr>
              <p:cNvCxnSpPr/>
              <p:nvPr/>
            </p:nvCxnSpPr>
            <p:spPr>
              <a:xfrm>
                <a:off x="762000" y="3339448"/>
                <a:ext cx="1787236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5E84E70-0899-C6A2-794A-CFF4246A5BD6}"/>
                  </a:ext>
                </a:extLst>
              </p:cNvPr>
              <p:cNvSpPr txBox="1"/>
              <p:nvPr/>
            </p:nvSpPr>
            <p:spPr>
              <a:xfrm>
                <a:off x="1926643" y="2465552"/>
                <a:ext cx="539040" cy="7213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>
                    <a:latin typeface="Symbol" pitchFamily="2" charset="2"/>
                  </a:rPr>
                  <a:t>f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33A57D7-8FE3-0E09-8986-084C474C7687}"/>
                  </a:ext>
                </a:extLst>
              </p:cNvPr>
              <p:cNvCxnSpPr>
                <a:cxnSpLocks/>
                <a:stCxn id="18" idx="3"/>
              </p:cNvCxnSpPr>
              <p:nvPr/>
            </p:nvCxnSpPr>
            <p:spPr>
              <a:xfrm flipV="1">
                <a:off x="2013975" y="1644185"/>
                <a:ext cx="1309339" cy="868117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5C8537E-D222-AF5A-1132-2E81C7914F7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23314" y="1511371"/>
                <a:ext cx="304800" cy="132814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2022357-6D25-6DEF-8BC1-2C2A52261B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10606" y="1333303"/>
                <a:ext cx="349666" cy="152901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11B73E0-23BB-11A1-80D5-32E5B4701EE1}"/>
                  </a:ext>
                </a:extLst>
              </p:cNvPr>
              <p:cNvSpPr/>
              <p:nvPr/>
            </p:nvSpPr>
            <p:spPr>
              <a:xfrm flipH="1">
                <a:off x="4103305" y="1282969"/>
                <a:ext cx="76047" cy="76047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0981B-B54B-6358-605D-48468380F8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200" y="3330023"/>
            <a:ext cx="10887896" cy="2699548"/>
          </a:xfrm>
        </p:spPr>
        <p:txBody>
          <a:bodyPr>
            <a:normAutofit/>
          </a:bodyPr>
          <a:lstStyle/>
          <a:p>
            <a:r>
              <a:rPr lang="en-US" sz="2400"/>
              <a:t>First applications of computers for artillery tables</a:t>
            </a:r>
            <a:endParaRPr lang="en-US" sz="2200"/>
          </a:p>
          <a:p>
            <a:r>
              <a:rPr lang="en-US" sz="2400"/>
              <a:t>State of projectile: position, direction, velocity</a:t>
            </a:r>
          </a:p>
          <a:p>
            <a:r>
              <a:rPr lang="en-US" sz="2400"/>
              <a:t>Parameters</a:t>
            </a:r>
          </a:p>
          <a:p>
            <a:pPr lvl="1"/>
            <a:r>
              <a:rPr lang="en-US"/>
              <a:t>Initial thrust </a:t>
            </a:r>
          </a:p>
          <a:p>
            <a:pPr lvl="1"/>
            <a:r>
              <a:rPr lang="en-US"/>
              <a:t>Angle of cannon</a:t>
            </a:r>
          </a:p>
          <a:p>
            <a:pPr lvl="1"/>
            <a:r>
              <a:rPr lang="en-US"/>
              <a:t>Wind direction and velocity</a:t>
            </a:r>
          </a:p>
          <a:p>
            <a:endParaRPr lang="en-US" sz="2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37B8DA-12CA-C92D-9FF1-DAF231C73EE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773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D76FC-AE36-B343-2A8F-0B6BFF1BD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0F4F5-8647-20FB-539C-EF102AA28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 Vehicle Traffic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9D3AF-814F-FE9C-3B18-AC32C3A2DE8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200" y="3330023"/>
            <a:ext cx="10887896" cy="2699548"/>
          </a:xfrm>
        </p:spPr>
        <p:txBody>
          <a:bodyPr>
            <a:normAutofit/>
          </a:bodyPr>
          <a:lstStyle/>
          <a:p>
            <a:r>
              <a:rPr lang="en-US" sz="2400" dirty="0"/>
              <a:t>Road traffic</a:t>
            </a:r>
          </a:p>
          <a:p>
            <a:r>
              <a:rPr lang="en-US" sz="2400" dirty="0"/>
              <a:t>State</a:t>
            </a:r>
          </a:p>
          <a:p>
            <a:pPr lvl="1"/>
            <a:r>
              <a:rPr lang="en-US" dirty="0"/>
              <a:t>Individual vehicles, each with position, direction, velocity</a:t>
            </a:r>
          </a:p>
          <a:p>
            <a:r>
              <a:rPr lang="en-US" sz="2400" dirty="0"/>
              <a:t>Parameters</a:t>
            </a:r>
          </a:p>
          <a:p>
            <a:pPr lvl="1"/>
            <a:r>
              <a:rPr lang="en-US" dirty="0"/>
              <a:t>Speed constraints, traffic laws, characterization of vehicle destination, description of vehicle sources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63B4C-11C5-A1AA-A9E4-4978E67D7AB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 descr="Cars sitting in traffic">
            <a:extLst>
              <a:ext uri="{FF2B5EF4-FFF2-40B4-BE49-F238E27FC236}">
                <a16:creationId xmlns:a16="http://schemas.microsoft.com/office/drawing/2014/main" id="{102C29E9-4B2A-104A-D576-702D5D780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651" y="1078411"/>
            <a:ext cx="2887132" cy="260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24759"/>
      </p:ext>
    </p:extLst>
  </p:cSld>
  <p:clrMapOvr>
    <a:masterClrMapping/>
  </p:clrMapOvr>
</p:sld>
</file>

<file path=ppt/theme/theme1.xml><?xml version="1.0" encoding="utf-8"?>
<a:theme xmlns:a="http://schemas.openxmlformats.org/drawingml/2006/main" name="Illinois PowerPoint Template 4">
  <a:themeElements>
    <a:clrScheme name="SMB PPT ORANGE">
      <a:dk1>
        <a:srgbClr val="000000"/>
      </a:dk1>
      <a:lt1>
        <a:srgbClr val="FFFFFF"/>
      </a:lt1>
      <a:dk2>
        <a:srgbClr val="13294B"/>
      </a:dk2>
      <a:lt2>
        <a:srgbClr val="FF5F05"/>
      </a:lt2>
      <a:accent1>
        <a:srgbClr val="0071CE"/>
      </a:accent1>
      <a:accent2>
        <a:srgbClr val="FCB316"/>
      </a:accent2>
      <a:accent3>
        <a:srgbClr val="007E8E"/>
      </a:accent3>
      <a:accent4>
        <a:srgbClr val="006230"/>
      </a:accent4>
      <a:accent5>
        <a:srgbClr val="5C0E41"/>
      </a:accent5>
      <a:accent6>
        <a:srgbClr val="7D3E13"/>
      </a:accent6>
      <a:hlink>
        <a:srgbClr val="C84113"/>
      </a:hlink>
      <a:folHlink>
        <a:srgbClr val="2159A6"/>
      </a:folHlink>
    </a:clrScheme>
    <a:fontScheme name="SMB PPT">
      <a:majorFont>
        <a:latin typeface="Source Sans Pro Semi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MB PowerPoint Template V4" id="{B3CBA2D6-773F-894A-97CE-392945FF435E}" vid="{C086EF9A-8907-304D-A9A1-B52FE47F12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Illinois PowerPoint Template 4</Template>
  <TotalTime>12427</TotalTime>
  <Words>1057</Words>
  <Application>Microsoft Macintosh PowerPoint</Application>
  <PresentationFormat>Widescreen</PresentationFormat>
  <Paragraphs>169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 Math</vt:lpstr>
      <vt:lpstr>Courier New</vt:lpstr>
      <vt:lpstr>Source Sans Pro</vt:lpstr>
      <vt:lpstr>Source Sans Pro SemiBold</vt:lpstr>
      <vt:lpstr>Symbol</vt:lpstr>
      <vt:lpstr>Illinois PowerPoint Template 4</vt:lpstr>
      <vt:lpstr>Computer Systems Analysis</vt:lpstr>
      <vt:lpstr>Course Overview</vt:lpstr>
      <vt:lpstr>Models</vt:lpstr>
      <vt:lpstr>Models, State, and Parameters</vt:lpstr>
      <vt:lpstr>Example: FCFS Queue</vt:lpstr>
      <vt:lpstr>Example:  Network of FCFS Queues</vt:lpstr>
      <vt:lpstr>Example:  Manufacturing Assembly</vt:lpstr>
      <vt:lpstr>Example:  Projectile Trajectory</vt:lpstr>
      <vt:lpstr>Example:  Vehicle Traffic</vt:lpstr>
      <vt:lpstr>Example:  Rocket Trajectory</vt:lpstr>
      <vt:lpstr>State Evolution:  Projectile Trajectory</vt:lpstr>
      <vt:lpstr>State Evolution: FCFS Queue</vt:lpstr>
      <vt:lpstr>State Evolution:  Network of FCFS Queues</vt:lpstr>
      <vt:lpstr>State Evolution:  Manufacturing Assembly</vt:lpstr>
      <vt:lpstr>Criticality of State to Exact Analysis</vt:lpstr>
      <vt:lpstr>Criticality of State to Exact Analysis Example</vt:lpstr>
      <vt:lpstr>State Reduction Techniques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Lin, Bryan</dc:creator>
  <cp:lastModifiedBy>Nicol, David Malcolm</cp:lastModifiedBy>
  <cp:revision>63</cp:revision>
  <dcterms:created xsi:type="dcterms:W3CDTF">2022-06-14T14:37:32Z</dcterms:created>
  <dcterms:modified xsi:type="dcterms:W3CDTF">2026-08-25T02:34:02Z</dcterms:modified>
</cp:coreProperties>
</file>