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327" r:id="rId3"/>
    <p:sldId id="325" r:id="rId4"/>
    <p:sldId id="324" r:id="rId5"/>
    <p:sldId id="313" r:id="rId6"/>
    <p:sldId id="314" r:id="rId7"/>
    <p:sldId id="315" r:id="rId8"/>
    <p:sldId id="317" r:id="rId9"/>
    <p:sldId id="318" r:id="rId10"/>
    <p:sldId id="326" r:id="rId11"/>
    <p:sldId id="260" r:id="rId12"/>
    <p:sldId id="261" r:id="rId13"/>
    <p:sldId id="282" r:id="rId14"/>
    <p:sldId id="283" r:id="rId15"/>
    <p:sldId id="288" r:id="rId16"/>
    <p:sldId id="287" r:id="rId17"/>
    <p:sldId id="307" r:id="rId18"/>
    <p:sldId id="300" r:id="rId19"/>
    <p:sldId id="274" r:id="rId20"/>
    <p:sldId id="308" r:id="rId21"/>
    <p:sldId id="309" r:id="rId22"/>
    <p:sldId id="328" r:id="rId23"/>
    <p:sldId id="329" r:id="rId24"/>
    <p:sldId id="330" r:id="rId25"/>
    <p:sldId id="331" r:id="rId26"/>
    <p:sldId id="267" r:id="rId27"/>
    <p:sldId id="268" r:id="rId28"/>
    <p:sldId id="269" r:id="rId29"/>
    <p:sldId id="275" r:id="rId30"/>
    <p:sldId id="276" r:id="rId31"/>
    <p:sldId id="310" r:id="rId32"/>
    <p:sldId id="303" r:id="rId33"/>
    <p:sldId id="304" r:id="rId34"/>
    <p:sldId id="305" r:id="rId35"/>
    <p:sldId id="270" r:id="rId36"/>
    <p:sldId id="279"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2" autoAdjust="0"/>
    <p:restoredTop sz="94660"/>
  </p:normalViewPr>
  <p:slideViewPr>
    <p:cSldViewPr snapToGrid="0">
      <p:cViewPr varScale="1">
        <p:scale>
          <a:sx n="75" d="100"/>
          <a:sy n="75" d="100"/>
        </p:scale>
        <p:origin x="56" y="2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7BF23D-6AF9-40BC-AD4A-98691747EF84}" type="datetimeFigureOut">
              <a:rPr lang="en-US" smtClean="0"/>
              <a:t>4/8/2021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B01A97-ADA5-4165-896A-0024CD5D502E}" type="slidenum">
              <a:rPr lang="en-US" smtClean="0"/>
              <a:t>‹#›</a:t>
            </a:fld>
            <a:endParaRPr lang="en-US"/>
          </a:p>
        </p:txBody>
      </p:sp>
    </p:spTree>
    <p:extLst>
      <p:ext uri="{BB962C8B-B14F-4D97-AF65-F5344CB8AC3E}">
        <p14:creationId xmlns:p14="http://schemas.microsoft.com/office/powerpoint/2010/main" val="2591389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D3CC0145-27DD-4FC0-9891-351624231D1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3CBFD1A7-71B5-4496-8F6C-EAD7E0C36155}" type="slidenum">
              <a:rPr lang="en-US" altLang="en-US" sz="1200"/>
              <a:pPr eaLnBrk="1" hangingPunct="1"/>
              <a:t>3</a:t>
            </a:fld>
            <a:endParaRPr lang="en-US" altLang="en-US" sz="1200"/>
          </a:p>
        </p:txBody>
      </p:sp>
      <p:sp>
        <p:nvSpPr>
          <p:cNvPr id="18435" name="Rectangle 7">
            <a:extLst>
              <a:ext uri="{FF2B5EF4-FFF2-40B4-BE49-F238E27FC236}">
                <a16:creationId xmlns:a16="http://schemas.microsoft.com/office/drawing/2014/main" id="{686B8A08-B167-4EA2-A64F-4E761D48C374}"/>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98" tIns="46149" rIns="92298" bIns="46149" anchor="b"/>
          <a:lstStyle>
            <a:lvl1pPr defTabSz="923925" eaLnBrk="0" hangingPunct="0">
              <a:defRPr sz="2400">
                <a:solidFill>
                  <a:schemeClr val="tx1"/>
                </a:solidFill>
                <a:latin typeface="Arial" panose="020B0604020202020204" pitchFamily="34" charset="0"/>
                <a:ea typeface="MS PGothic" panose="020B0600070205080204" pitchFamily="34" charset="-128"/>
              </a:defRPr>
            </a:lvl1pPr>
            <a:lvl2pPr marL="37931725" indent="-37474525" defTabSz="9239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D14732A4-4573-4BD4-B03F-57CFE40EC76D}" type="slidenum">
              <a:rPr lang="en-US" altLang="en-US" sz="1300"/>
              <a:pPr algn="r" eaLnBrk="1" hangingPunct="1"/>
              <a:t>3</a:t>
            </a:fld>
            <a:endParaRPr lang="en-US" altLang="en-US" sz="1300"/>
          </a:p>
        </p:txBody>
      </p:sp>
      <p:sp>
        <p:nvSpPr>
          <p:cNvPr id="18436" name="Rectangle 2">
            <a:extLst>
              <a:ext uri="{FF2B5EF4-FFF2-40B4-BE49-F238E27FC236}">
                <a16:creationId xmlns:a16="http://schemas.microsoft.com/office/drawing/2014/main" id="{A86442CF-5822-4DAC-AF79-82E86FF618AC}"/>
              </a:ext>
            </a:extLst>
          </p:cNvPr>
          <p:cNvSpPr>
            <a:spLocks noGrp="1" noRot="1" noChangeAspect="1" noChangeArrowheads="1" noTextEdit="1"/>
          </p:cNvSpPr>
          <p:nvPr>
            <p:ph type="sldImg"/>
          </p:nvPr>
        </p:nvSpPr>
        <p:spPr>
          <a:xfrm>
            <a:off x="725488" y="447675"/>
            <a:ext cx="5308600" cy="3981450"/>
          </a:xfrm>
          <a:ln/>
        </p:spPr>
      </p:sp>
      <p:sp>
        <p:nvSpPr>
          <p:cNvPr id="18437" name="Rectangle 3">
            <a:extLst>
              <a:ext uri="{FF2B5EF4-FFF2-40B4-BE49-F238E27FC236}">
                <a16:creationId xmlns:a16="http://schemas.microsoft.com/office/drawing/2014/main" id="{F6F9D3D7-7F06-46D3-AD17-147ACEDA7FF0}"/>
              </a:ext>
            </a:extLst>
          </p:cNvPr>
          <p:cNvSpPr>
            <a:spLocks noGrp="1" noChangeArrowheads="1"/>
          </p:cNvSpPr>
          <p:nvPr>
            <p:ph type="body" idx="1"/>
          </p:nvPr>
        </p:nvSpPr>
        <p:spPr>
          <a:xfrm>
            <a:off x="685800" y="4813300"/>
            <a:ext cx="5486400" cy="37258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98" tIns="46149" rIns="92298" bIns="46149"/>
          <a:lstStyle/>
          <a:p>
            <a:pPr eaLnBrk="1" hangingPunct="1"/>
            <a:r>
              <a:rPr lang="en-US" altLang="en-US">
                <a:latin typeface="Arial" panose="020B0604020202020204" pitchFamily="34" charset="0"/>
              </a:rPr>
              <a:t>This is the OVM collaboration roadmap.  As we mentioned earlier, URM and AVM developed in parallel and customers recognized the similarities in the base classes.  They asked us to bring AVM and URM together and we accomplished a proof of that concept by Aug 16, 2007. Since then, we launch OVM world with OVM 1.0 in January 2008 and we are now about to bring OVM 2.0 to the market.  </a:t>
            </a:r>
          </a:p>
          <a:p>
            <a:pPr eaLnBrk="1" hangingPunct="1"/>
            <a:endParaRPr lang="en-US" altLang="en-US">
              <a:latin typeface="Arial" panose="020B0604020202020204" pitchFamily="34" charset="0"/>
            </a:endParaRPr>
          </a:p>
          <a:p>
            <a:pPr eaLnBrk="1" hangingPunct="1"/>
            <a:r>
              <a:rPr lang="en-US" altLang="en-US">
                <a:latin typeface="Arial" panose="020B0604020202020204" pitchFamily="34" charset="0"/>
              </a:rPr>
              <a:t>The main benefits of OVM 2.0 are that we have unified the sequence methodology with Mentor and we are jointly delivering an OVM users guide.  We will also enhance the reset methodology, Transaction Level Modeling (TLM), and configuration capabilities within the OVM.  </a:t>
            </a:r>
          </a:p>
          <a:p>
            <a:pPr eaLnBrk="1" hangingPunct="1"/>
            <a:endParaRPr lang="en-US" altLang="en-US">
              <a:latin typeface="Arial" panose="020B0604020202020204" pitchFamily="34" charset="0"/>
            </a:endParaRPr>
          </a:p>
          <a:p>
            <a:pPr eaLnBrk="1" hangingPunct="1"/>
            <a:r>
              <a:rPr lang="en-US" altLang="en-US">
                <a:latin typeface="Arial" panose="020B0604020202020204" pitchFamily="34" charset="0"/>
              </a:rPr>
              <a:t>Of course, OVM 2.0 will be available as open source on OVMworld just like OVM 1.0.  And that’s not the end. We have collected many ideas from the OVM community and will provide more technology in the future with the same delivery mechanism.</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00BAF731-1089-41EC-92DB-3638ED0CC54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8033393C-EF82-411F-975C-BC8C0B308372}" type="slidenum">
              <a:rPr lang="en-US" altLang="en-US" sz="1200"/>
              <a:pPr eaLnBrk="1" hangingPunct="1"/>
              <a:t>13</a:t>
            </a:fld>
            <a:endParaRPr lang="en-US" altLang="en-US" sz="1200"/>
          </a:p>
        </p:txBody>
      </p:sp>
      <p:sp>
        <p:nvSpPr>
          <p:cNvPr id="37891" name="Rectangle 2">
            <a:extLst>
              <a:ext uri="{FF2B5EF4-FFF2-40B4-BE49-F238E27FC236}">
                <a16:creationId xmlns:a16="http://schemas.microsoft.com/office/drawing/2014/main" id="{6039A6C1-160D-46C9-A03F-91F0F63B809F}"/>
              </a:ext>
            </a:extLst>
          </p:cNvPr>
          <p:cNvSpPr>
            <a:spLocks noGrp="1" noRot="1" noChangeAspect="1" noChangeArrowheads="1" noTextEdit="1"/>
          </p:cNvSpPr>
          <p:nvPr>
            <p:ph type="sldImg"/>
          </p:nvPr>
        </p:nvSpPr>
        <p:spPr>
          <a:xfrm>
            <a:off x="1144588" y="685800"/>
            <a:ext cx="4572000" cy="3429000"/>
          </a:xfrm>
          <a:ln/>
        </p:spPr>
      </p:sp>
      <p:sp>
        <p:nvSpPr>
          <p:cNvPr id="37892" name="Rectangle 3">
            <a:extLst>
              <a:ext uri="{FF2B5EF4-FFF2-40B4-BE49-F238E27FC236}">
                <a16:creationId xmlns:a16="http://schemas.microsoft.com/office/drawing/2014/main" id="{E703FA28-5C29-434E-96AA-E9D4C01A70D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lnSpc>
                <a:spcPct val="80000"/>
              </a:lnSpc>
            </a:pPr>
            <a:r>
              <a:rPr lang="en-US" altLang="en-US" sz="900">
                <a:latin typeface="Arial" panose="020B0604020202020204" pitchFamily="34" charset="0"/>
              </a:rPr>
              <a:t>Modularity helps of connect and add stuff as needed.</a:t>
            </a:r>
          </a:p>
          <a:p>
            <a:pPr marL="228600" indent="-228600" eaLnBrk="1" hangingPunct="1">
              <a:lnSpc>
                <a:spcPct val="80000"/>
              </a:lnSpc>
            </a:pPr>
            <a:endParaRPr lang="en-US" altLang="en-US" sz="900">
              <a:latin typeface="Arial" panose="020B0604020202020204" pitchFamily="34" charset="0"/>
            </a:endParaRPr>
          </a:p>
          <a:p>
            <a:pPr marL="228600" indent="-228600" eaLnBrk="1" hangingPunct="1">
              <a:lnSpc>
                <a:spcPct val="80000"/>
              </a:lnSpc>
            </a:pPr>
            <a:r>
              <a:rPr lang="en-US" altLang="en-US" sz="900">
                <a:latin typeface="Arial" panose="020B0604020202020204" pitchFamily="34" charset="0"/>
              </a:rPr>
              <a:t>Basic messages:</a:t>
            </a:r>
          </a:p>
          <a:p>
            <a:pPr marL="228600" indent="-228600" eaLnBrk="1" hangingPunct="1">
              <a:lnSpc>
                <a:spcPct val="80000"/>
              </a:lnSpc>
            </a:pPr>
            <a:r>
              <a:rPr lang="en-US" altLang="en-US" sz="900">
                <a:latin typeface="Arial" panose="020B0604020202020204" pitchFamily="34" charset="0"/>
              </a:rPr>
              <a:t>Transactors are protocol-specific and convert between pin-level communication to the dut and transaction-level communication to the environment.</a:t>
            </a:r>
          </a:p>
          <a:p>
            <a:pPr marL="228600" indent="-228600" eaLnBrk="1" hangingPunct="1">
              <a:lnSpc>
                <a:spcPct val="80000"/>
              </a:lnSpc>
            </a:pPr>
            <a:endParaRPr lang="en-US" altLang="en-US" sz="900">
              <a:latin typeface="Arial" panose="020B0604020202020204" pitchFamily="34" charset="0"/>
            </a:endParaRPr>
          </a:p>
          <a:p>
            <a:pPr marL="228600" indent="-228600" eaLnBrk="1" hangingPunct="1">
              <a:lnSpc>
                <a:spcPct val="80000"/>
              </a:lnSpc>
            </a:pPr>
            <a:r>
              <a:rPr lang="en-US" altLang="en-US" sz="900">
                <a:latin typeface="Arial" panose="020B0604020202020204" pitchFamily="34" charset="0"/>
              </a:rPr>
              <a:t>Operational layer is transaction-level that describes the behavior of the world in which the dut operates and is design-specific. </a:t>
            </a:r>
          </a:p>
          <a:p>
            <a:pPr marL="685800" lvl="1" indent="-228600" eaLnBrk="1" hangingPunct="1">
              <a:lnSpc>
                <a:spcPct val="80000"/>
              </a:lnSpc>
            </a:pPr>
            <a:r>
              <a:rPr lang="en-US" altLang="en-US" sz="900">
                <a:latin typeface="Arial" panose="020B0604020202020204" pitchFamily="34" charset="0"/>
              </a:rPr>
              <a:t>We provide stimulus generator and other example components for you</a:t>
            </a:r>
          </a:p>
          <a:p>
            <a:pPr marL="685800" lvl="1" indent="-228600" eaLnBrk="1" hangingPunct="1">
              <a:lnSpc>
                <a:spcPct val="80000"/>
              </a:lnSpc>
            </a:pPr>
            <a:r>
              <a:rPr lang="en-US" altLang="en-US" sz="900">
                <a:latin typeface="Arial" panose="020B0604020202020204" pitchFamily="34" charset="0"/>
              </a:rPr>
              <a:t>Masters are bi-directional components that initiate transactions</a:t>
            </a:r>
          </a:p>
          <a:p>
            <a:pPr marL="685800" lvl="1" indent="-228600" eaLnBrk="1" hangingPunct="1">
              <a:lnSpc>
                <a:spcPct val="80000"/>
              </a:lnSpc>
            </a:pPr>
            <a:r>
              <a:rPr lang="en-US" altLang="en-US" sz="900">
                <a:latin typeface="Arial" panose="020B0604020202020204" pitchFamily="34" charset="0"/>
              </a:rPr>
              <a:t>Operational layer can be subdivided into “high-level” and “low-level” behaviors/transactions (think “frame” vs. “packet”)</a:t>
            </a:r>
          </a:p>
          <a:p>
            <a:pPr marL="685800" lvl="1" indent="-228600" eaLnBrk="1" hangingPunct="1">
              <a:lnSpc>
                <a:spcPct val="80000"/>
              </a:lnSpc>
            </a:pPr>
            <a:endParaRPr lang="en-US" altLang="en-US" sz="900">
              <a:latin typeface="Arial" panose="020B0604020202020204" pitchFamily="34" charset="0"/>
            </a:endParaRPr>
          </a:p>
          <a:p>
            <a:pPr marL="228600" indent="-228600" eaLnBrk="1" hangingPunct="1">
              <a:lnSpc>
                <a:spcPct val="80000"/>
              </a:lnSpc>
            </a:pPr>
            <a:r>
              <a:rPr lang="en-US" altLang="en-US" sz="900">
                <a:latin typeface="Arial" panose="020B0604020202020204" pitchFamily="34" charset="0"/>
              </a:rPr>
              <a:t>Analysis layer is testbench-specific to extract information about what’s happening and whether it’s correct</a:t>
            </a:r>
          </a:p>
          <a:p>
            <a:pPr marL="685800" lvl="1" indent="-228600" eaLnBrk="1" hangingPunct="1">
              <a:lnSpc>
                <a:spcPct val="80000"/>
              </a:lnSpc>
            </a:pPr>
            <a:r>
              <a:rPr lang="en-US" altLang="en-US" sz="900">
                <a:latin typeface="Arial" panose="020B0604020202020204" pitchFamily="34" charset="0"/>
              </a:rPr>
              <a:t>Scoreboards compare, coverage collectors count</a:t>
            </a:r>
          </a:p>
          <a:p>
            <a:pPr marL="685800" lvl="1" indent="-228600" eaLnBrk="1" hangingPunct="1">
              <a:lnSpc>
                <a:spcPct val="80000"/>
              </a:lnSpc>
            </a:pPr>
            <a:r>
              <a:rPr lang="en-US" altLang="en-US" sz="900">
                <a:latin typeface="Arial" panose="020B0604020202020204" pitchFamily="34" charset="0"/>
              </a:rPr>
              <a:t>Information can be extracted from anywhere in the operational layer via analysis ports. Where you extract depends on what specific information you want.</a:t>
            </a:r>
          </a:p>
          <a:p>
            <a:pPr marL="685800" lvl="1" indent="-228600" eaLnBrk="1" hangingPunct="1">
              <a:lnSpc>
                <a:spcPct val="80000"/>
              </a:lnSpc>
            </a:pPr>
            <a:r>
              <a:rPr lang="en-US" altLang="en-US" sz="900">
                <a:latin typeface="Arial" panose="020B0604020202020204" pitchFamily="34" charset="0"/>
              </a:rPr>
              <a:t>Flexibility allows you to add additional analysis with minimal impact to existing environment, even late in the project</a:t>
            </a:r>
          </a:p>
          <a:p>
            <a:pPr marL="228600" indent="-228600" eaLnBrk="1" hangingPunct="1">
              <a:lnSpc>
                <a:spcPct val="80000"/>
              </a:lnSpc>
            </a:pPr>
            <a:endParaRPr lang="en-US" altLang="en-US" sz="900">
              <a:latin typeface="Arial" panose="020B0604020202020204" pitchFamily="34" charset="0"/>
            </a:endParaRPr>
          </a:p>
          <a:p>
            <a:pPr marL="228600" indent="-228600" eaLnBrk="1" hangingPunct="1">
              <a:lnSpc>
                <a:spcPct val="80000"/>
              </a:lnSpc>
            </a:pPr>
            <a:r>
              <a:rPr lang="en-US" altLang="en-US" sz="900">
                <a:latin typeface="Arial" panose="020B0604020202020204" pitchFamily="34" charset="0"/>
              </a:rPr>
              <a:t>Test controller coordinates everything.</a:t>
            </a:r>
          </a:p>
          <a:p>
            <a:pPr marL="685800" lvl="1" indent="-228600" eaLnBrk="1" hangingPunct="1">
              <a:lnSpc>
                <a:spcPct val="80000"/>
              </a:lnSpc>
            </a:pPr>
            <a:r>
              <a:rPr lang="en-US" altLang="en-US" sz="900">
                <a:latin typeface="Arial" panose="020B0604020202020204" pitchFamily="34" charset="0"/>
              </a:rPr>
              <a:t>Starts/configures other components</a:t>
            </a:r>
          </a:p>
          <a:p>
            <a:pPr marL="685800" lvl="1" indent="-228600" eaLnBrk="1" hangingPunct="1">
              <a:lnSpc>
                <a:spcPct val="80000"/>
              </a:lnSpc>
            </a:pPr>
            <a:r>
              <a:rPr lang="en-US" altLang="en-US" sz="900">
                <a:latin typeface="Arial" panose="020B0604020202020204" pitchFamily="34" charset="0"/>
              </a:rPr>
              <a:t>Reacts to coverage or other information to adjust/stop behavior of components</a:t>
            </a:r>
          </a:p>
          <a:p>
            <a:pPr marL="685800" lvl="1" indent="-228600" eaLnBrk="1" hangingPunct="1">
              <a:lnSpc>
                <a:spcPct val="80000"/>
              </a:lnSpc>
            </a:pPr>
            <a:r>
              <a:rPr lang="en-US" altLang="en-US" sz="900">
                <a:latin typeface="Arial" panose="020B0604020202020204" pitchFamily="34" charset="0"/>
              </a:rPr>
              <a:t>This is the part that the “test writer” writes.</a:t>
            </a:r>
          </a:p>
          <a:p>
            <a:pPr marL="228600" indent="-228600" eaLnBrk="1" hangingPunct="1">
              <a:lnSpc>
                <a:spcPct val="80000"/>
              </a:lnSpc>
            </a:pPr>
            <a:endParaRPr lang="en-US" altLang="en-US" sz="900">
              <a:latin typeface="Arial" panose="020B0604020202020204" pitchFamily="34" charset="0"/>
            </a:endParaRPr>
          </a:p>
          <a:p>
            <a:pPr marL="228600" indent="-228600" eaLnBrk="1" hangingPunct="1">
              <a:lnSpc>
                <a:spcPct val="80000"/>
              </a:lnSpc>
            </a:pPr>
            <a:r>
              <a:rPr lang="en-US" altLang="en-US" sz="900">
                <a:latin typeface="Arial" panose="020B0604020202020204" pitchFamily="34" charset="0"/>
              </a:rPr>
              <a:t>Practical tip: Picking coverage from driver etc. allows coverage development before monitor is complete. Other similar developmentat steps facilitated by TLM modularity of analysis_ports. Both coverage and scoreboards.</a:t>
            </a:r>
          </a:p>
          <a:p>
            <a:pPr marL="228600" indent="-228600" eaLnBrk="1" hangingPunct="1">
              <a:lnSpc>
                <a:spcPct val="80000"/>
              </a:lnSpc>
            </a:pPr>
            <a:endParaRPr lang="en-US" altLang="en-US" sz="900">
              <a:latin typeface="Arial" panose="020B0604020202020204" pitchFamily="34" charset="0"/>
            </a:endParaRPr>
          </a:p>
          <a:p>
            <a:pPr marL="228600" indent="-228600" eaLnBrk="1" hangingPunct="1">
              <a:lnSpc>
                <a:spcPct val="80000"/>
              </a:lnSpc>
            </a:pPr>
            <a:endParaRPr lang="en-US" altLang="en-US" sz="900">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8150DB1B-9613-4ED3-87EC-FD47F7F4102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29A60EEB-E013-47C0-B1AF-507FED2F3E90}" type="slidenum">
              <a:rPr lang="en-US" altLang="en-US" sz="1200"/>
              <a:pPr eaLnBrk="1" hangingPunct="1"/>
              <a:t>14</a:t>
            </a:fld>
            <a:endParaRPr lang="en-US" altLang="en-US" sz="1200"/>
          </a:p>
        </p:txBody>
      </p:sp>
      <p:sp>
        <p:nvSpPr>
          <p:cNvPr id="39939" name="Rectangle 2">
            <a:extLst>
              <a:ext uri="{FF2B5EF4-FFF2-40B4-BE49-F238E27FC236}">
                <a16:creationId xmlns:a16="http://schemas.microsoft.com/office/drawing/2014/main" id="{2C112FDF-BB69-4ADE-8ADB-9D83304F6F80}"/>
              </a:ext>
            </a:extLst>
          </p:cNvPr>
          <p:cNvSpPr>
            <a:spLocks noGrp="1" noRot="1" noChangeAspect="1" noChangeArrowheads="1" noTextEdit="1"/>
          </p:cNvSpPr>
          <p:nvPr>
            <p:ph type="sldImg"/>
          </p:nvPr>
        </p:nvSpPr>
        <p:spPr>
          <a:xfrm>
            <a:off x="1144588" y="685800"/>
            <a:ext cx="4572000" cy="3429000"/>
          </a:xfrm>
          <a:ln/>
        </p:spPr>
      </p:sp>
      <p:sp>
        <p:nvSpPr>
          <p:cNvPr id="39940" name="Rectangle 3">
            <a:extLst>
              <a:ext uri="{FF2B5EF4-FFF2-40B4-BE49-F238E27FC236}">
                <a16:creationId xmlns:a16="http://schemas.microsoft.com/office/drawing/2014/main" id="{363DF6CF-6512-45DD-8873-BD6C96E9798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lnSpc>
                <a:spcPct val="80000"/>
              </a:lnSpc>
            </a:pPr>
            <a:r>
              <a:rPr lang="en-US" altLang="en-US" sz="900">
                <a:latin typeface="Arial" panose="020B0604020202020204" pitchFamily="34" charset="0"/>
              </a:rPr>
              <a:t>Modularity helps of connect and add stuff as needed.</a:t>
            </a:r>
          </a:p>
          <a:p>
            <a:pPr marL="228600" indent="-228600" eaLnBrk="1" hangingPunct="1">
              <a:lnSpc>
                <a:spcPct val="80000"/>
              </a:lnSpc>
            </a:pPr>
            <a:endParaRPr lang="en-US" altLang="en-US" sz="900">
              <a:latin typeface="Arial" panose="020B0604020202020204" pitchFamily="34" charset="0"/>
            </a:endParaRPr>
          </a:p>
          <a:p>
            <a:pPr marL="228600" indent="-228600" eaLnBrk="1" hangingPunct="1">
              <a:lnSpc>
                <a:spcPct val="80000"/>
              </a:lnSpc>
            </a:pPr>
            <a:r>
              <a:rPr lang="en-US" altLang="en-US" sz="900">
                <a:latin typeface="Arial" panose="020B0604020202020204" pitchFamily="34" charset="0"/>
              </a:rPr>
              <a:t>Basic messages:</a:t>
            </a:r>
          </a:p>
          <a:p>
            <a:pPr marL="228600" indent="-228600" eaLnBrk="1" hangingPunct="1">
              <a:lnSpc>
                <a:spcPct val="80000"/>
              </a:lnSpc>
            </a:pPr>
            <a:r>
              <a:rPr lang="en-US" altLang="en-US" sz="900">
                <a:latin typeface="Arial" panose="020B0604020202020204" pitchFamily="34" charset="0"/>
              </a:rPr>
              <a:t>Transactors are protocol-specific and convert between pin-level communication to the dut and transaction-level communication to the environment.</a:t>
            </a:r>
          </a:p>
          <a:p>
            <a:pPr marL="228600" indent="-228600" eaLnBrk="1" hangingPunct="1">
              <a:lnSpc>
                <a:spcPct val="80000"/>
              </a:lnSpc>
            </a:pPr>
            <a:endParaRPr lang="en-US" altLang="en-US" sz="900">
              <a:latin typeface="Arial" panose="020B0604020202020204" pitchFamily="34" charset="0"/>
            </a:endParaRPr>
          </a:p>
          <a:p>
            <a:pPr marL="228600" indent="-228600" eaLnBrk="1" hangingPunct="1">
              <a:lnSpc>
                <a:spcPct val="80000"/>
              </a:lnSpc>
            </a:pPr>
            <a:r>
              <a:rPr lang="en-US" altLang="en-US" sz="900">
                <a:latin typeface="Arial" panose="020B0604020202020204" pitchFamily="34" charset="0"/>
              </a:rPr>
              <a:t>Operational layer is transaction-level that describes the behavior of the world in which the dut operates and is design-specific. </a:t>
            </a:r>
          </a:p>
          <a:p>
            <a:pPr marL="685800" lvl="1" indent="-228600" eaLnBrk="1" hangingPunct="1">
              <a:lnSpc>
                <a:spcPct val="80000"/>
              </a:lnSpc>
            </a:pPr>
            <a:r>
              <a:rPr lang="en-US" altLang="en-US" sz="900">
                <a:latin typeface="Arial" panose="020B0604020202020204" pitchFamily="34" charset="0"/>
              </a:rPr>
              <a:t>We provide stimulus generator and other example components for you</a:t>
            </a:r>
          </a:p>
          <a:p>
            <a:pPr marL="685800" lvl="1" indent="-228600" eaLnBrk="1" hangingPunct="1">
              <a:lnSpc>
                <a:spcPct val="80000"/>
              </a:lnSpc>
            </a:pPr>
            <a:r>
              <a:rPr lang="en-US" altLang="en-US" sz="900">
                <a:latin typeface="Arial" panose="020B0604020202020204" pitchFamily="34" charset="0"/>
              </a:rPr>
              <a:t>Masters are bi-directional components that initiate transactions</a:t>
            </a:r>
          </a:p>
          <a:p>
            <a:pPr marL="685800" lvl="1" indent="-228600" eaLnBrk="1" hangingPunct="1">
              <a:lnSpc>
                <a:spcPct val="80000"/>
              </a:lnSpc>
            </a:pPr>
            <a:r>
              <a:rPr lang="en-US" altLang="en-US" sz="900">
                <a:latin typeface="Arial" panose="020B0604020202020204" pitchFamily="34" charset="0"/>
              </a:rPr>
              <a:t>Operational layer can be subdivided into “high-level” and “low-level” behaviors/transactions (think “frame” vs. “packet”)</a:t>
            </a:r>
          </a:p>
          <a:p>
            <a:pPr marL="685800" lvl="1" indent="-228600" eaLnBrk="1" hangingPunct="1">
              <a:lnSpc>
                <a:spcPct val="80000"/>
              </a:lnSpc>
            </a:pPr>
            <a:endParaRPr lang="en-US" altLang="en-US" sz="900">
              <a:latin typeface="Arial" panose="020B0604020202020204" pitchFamily="34" charset="0"/>
            </a:endParaRPr>
          </a:p>
          <a:p>
            <a:pPr marL="228600" indent="-228600" eaLnBrk="1" hangingPunct="1">
              <a:lnSpc>
                <a:spcPct val="80000"/>
              </a:lnSpc>
            </a:pPr>
            <a:r>
              <a:rPr lang="en-US" altLang="en-US" sz="900">
                <a:latin typeface="Arial" panose="020B0604020202020204" pitchFamily="34" charset="0"/>
              </a:rPr>
              <a:t>Analysis layer is testbench-specific to extract information about what’s happening and whether it’s correct</a:t>
            </a:r>
          </a:p>
          <a:p>
            <a:pPr marL="685800" lvl="1" indent="-228600" eaLnBrk="1" hangingPunct="1">
              <a:lnSpc>
                <a:spcPct val="80000"/>
              </a:lnSpc>
            </a:pPr>
            <a:r>
              <a:rPr lang="en-US" altLang="en-US" sz="900">
                <a:latin typeface="Arial" panose="020B0604020202020204" pitchFamily="34" charset="0"/>
              </a:rPr>
              <a:t>Scoreboards compare, coverage collectors count</a:t>
            </a:r>
          </a:p>
          <a:p>
            <a:pPr marL="685800" lvl="1" indent="-228600" eaLnBrk="1" hangingPunct="1">
              <a:lnSpc>
                <a:spcPct val="80000"/>
              </a:lnSpc>
            </a:pPr>
            <a:r>
              <a:rPr lang="en-US" altLang="en-US" sz="900">
                <a:latin typeface="Arial" panose="020B0604020202020204" pitchFamily="34" charset="0"/>
              </a:rPr>
              <a:t>Information can be extracted from anywhere in the operational layer via analysis ports. Where you extract depends on what specific information you want.</a:t>
            </a:r>
          </a:p>
          <a:p>
            <a:pPr marL="685800" lvl="1" indent="-228600" eaLnBrk="1" hangingPunct="1">
              <a:lnSpc>
                <a:spcPct val="80000"/>
              </a:lnSpc>
            </a:pPr>
            <a:r>
              <a:rPr lang="en-US" altLang="en-US" sz="900">
                <a:latin typeface="Arial" panose="020B0604020202020204" pitchFamily="34" charset="0"/>
              </a:rPr>
              <a:t>Flexibility allows you to add additional analysis with minimal impact to existing environment, even late in the project</a:t>
            </a:r>
          </a:p>
          <a:p>
            <a:pPr marL="228600" indent="-228600" eaLnBrk="1" hangingPunct="1">
              <a:lnSpc>
                <a:spcPct val="80000"/>
              </a:lnSpc>
            </a:pPr>
            <a:endParaRPr lang="en-US" altLang="en-US" sz="900">
              <a:latin typeface="Arial" panose="020B0604020202020204" pitchFamily="34" charset="0"/>
            </a:endParaRPr>
          </a:p>
          <a:p>
            <a:pPr marL="228600" indent="-228600" eaLnBrk="1" hangingPunct="1">
              <a:lnSpc>
                <a:spcPct val="80000"/>
              </a:lnSpc>
            </a:pPr>
            <a:r>
              <a:rPr lang="en-US" altLang="en-US" sz="900">
                <a:latin typeface="Arial" panose="020B0604020202020204" pitchFamily="34" charset="0"/>
              </a:rPr>
              <a:t>Test controller coordinates everything.</a:t>
            </a:r>
          </a:p>
          <a:p>
            <a:pPr marL="685800" lvl="1" indent="-228600" eaLnBrk="1" hangingPunct="1">
              <a:lnSpc>
                <a:spcPct val="80000"/>
              </a:lnSpc>
            </a:pPr>
            <a:r>
              <a:rPr lang="en-US" altLang="en-US" sz="900">
                <a:latin typeface="Arial" panose="020B0604020202020204" pitchFamily="34" charset="0"/>
              </a:rPr>
              <a:t>Starts/configures other components</a:t>
            </a:r>
          </a:p>
          <a:p>
            <a:pPr marL="685800" lvl="1" indent="-228600" eaLnBrk="1" hangingPunct="1">
              <a:lnSpc>
                <a:spcPct val="80000"/>
              </a:lnSpc>
            </a:pPr>
            <a:r>
              <a:rPr lang="en-US" altLang="en-US" sz="900">
                <a:latin typeface="Arial" panose="020B0604020202020204" pitchFamily="34" charset="0"/>
              </a:rPr>
              <a:t>Reacts to coverage or other information to adjust/stop behavior of components</a:t>
            </a:r>
          </a:p>
          <a:p>
            <a:pPr marL="685800" lvl="1" indent="-228600" eaLnBrk="1" hangingPunct="1">
              <a:lnSpc>
                <a:spcPct val="80000"/>
              </a:lnSpc>
            </a:pPr>
            <a:r>
              <a:rPr lang="en-US" altLang="en-US" sz="900">
                <a:latin typeface="Arial" panose="020B0604020202020204" pitchFamily="34" charset="0"/>
              </a:rPr>
              <a:t>This is the part that the “test writer” writes.</a:t>
            </a:r>
          </a:p>
          <a:p>
            <a:pPr marL="228600" indent="-228600" eaLnBrk="1" hangingPunct="1">
              <a:lnSpc>
                <a:spcPct val="80000"/>
              </a:lnSpc>
            </a:pPr>
            <a:endParaRPr lang="en-US" altLang="en-US" sz="900">
              <a:latin typeface="Arial" panose="020B0604020202020204" pitchFamily="34" charset="0"/>
            </a:endParaRPr>
          </a:p>
          <a:p>
            <a:pPr marL="228600" indent="-228600" eaLnBrk="1" hangingPunct="1">
              <a:lnSpc>
                <a:spcPct val="80000"/>
              </a:lnSpc>
            </a:pPr>
            <a:r>
              <a:rPr lang="en-US" altLang="en-US" sz="900">
                <a:latin typeface="Arial" panose="020B0604020202020204" pitchFamily="34" charset="0"/>
              </a:rPr>
              <a:t>Practical tip: Picking coverage from driver etc. allows coverage development before monitor is complete. Other similar developmentat steps facilitated by TLM modularity of analysis_ports. Both coverage and scoreboards.</a:t>
            </a:r>
          </a:p>
          <a:p>
            <a:pPr marL="228600" indent="-228600" eaLnBrk="1" hangingPunct="1">
              <a:lnSpc>
                <a:spcPct val="80000"/>
              </a:lnSpc>
            </a:pPr>
            <a:endParaRPr lang="en-US" altLang="en-US" sz="900">
              <a:latin typeface="Arial" panose="020B0604020202020204" pitchFamily="34" charset="0"/>
            </a:endParaRPr>
          </a:p>
          <a:p>
            <a:pPr marL="228600" indent="-228600" eaLnBrk="1" hangingPunct="1">
              <a:lnSpc>
                <a:spcPct val="80000"/>
              </a:lnSpc>
            </a:pPr>
            <a:endParaRPr lang="en-US" altLang="en-US" sz="900">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1DB1D7AB-13EA-4849-A5E3-1FA8C687C59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FF02B049-258F-4B61-A013-4F5B5DE25868}" type="slidenum">
              <a:rPr lang="en-US" altLang="en-US" sz="1200"/>
              <a:pPr eaLnBrk="1" hangingPunct="1"/>
              <a:t>15</a:t>
            </a:fld>
            <a:endParaRPr lang="en-US" altLang="en-US" sz="1200"/>
          </a:p>
        </p:txBody>
      </p:sp>
      <p:sp>
        <p:nvSpPr>
          <p:cNvPr id="41987" name="Rectangle 2">
            <a:extLst>
              <a:ext uri="{FF2B5EF4-FFF2-40B4-BE49-F238E27FC236}">
                <a16:creationId xmlns:a16="http://schemas.microsoft.com/office/drawing/2014/main" id="{418D5A36-B517-407C-A903-9F898D810660}"/>
              </a:ext>
            </a:extLst>
          </p:cNvPr>
          <p:cNvSpPr>
            <a:spLocks noGrp="1" noRot="1" noChangeAspect="1" noChangeArrowheads="1" noTextEdit="1"/>
          </p:cNvSpPr>
          <p:nvPr>
            <p:ph type="sldImg"/>
          </p:nvPr>
        </p:nvSpPr>
        <p:spPr>
          <a:ln/>
        </p:spPr>
      </p:sp>
      <p:sp>
        <p:nvSpPr>
          <p:cNvPr id="41988" name="Rectangle 3">
            <a:extLst>
              <a:ext uri="{FF2B5EF4-FFF2-40B4-BE49-F238E27FC236}">
                <a16:creationId xmlns:a16="http://schemas.microsoft.com/office/drawing/2014/main" id="{7E72AB22-5F9A-4BFC-A02F-92732C3B35F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E0188C42-385E-4E3F-8AE4-C83F512C72C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EBD454D7-8F0B-4A0A-8CF3-6B54C64B5706}" type="slidenum">
              <a:rPr lang="en-US" altLang="en-US" sz="1200"/>
              <a:pPr eaLnBrk="1" hangingPunct="1"/>
              <a:t>16</a:t>
            </a:fld>
            <a:endParaRPr lang="en-US" altLang="en-US" sz="1200"/>
          </a:p>
        </p:txBody>
      </p:sp>
      <p:sp>
        <p:nvSpPr>
          <p:cNvPr id="44035" name="Rectangle 2">
            <a:extLst>
              <a:ext uri="{FF2B5EF4-FFF2-40B4-BE49-F238E27FC236}">
                <a16:creationId xmlns:a16="http://schemas.microsoft.com/office/drawing/2014/main" id="{A2D54DCB-4D63-480E-9811-3F3E4E401798}"/>
              </a:ext>
            </a:extLst>
          </p:cNvPr>
          <p:cNvSpPr>
            <a:spLocks noGrp="1" noRot="1" noChangeAspect="1" noChangeArrowheads="1" noTextEdit="1"/>
          </p:cNvSpPr>
          <p:nvPr>
            <p:ph type="sldImg"/>
          </p:nvPr>
        </p:nvSpPr>
        <p:spPr>
          <a:ln/>
        </p:spPr>
      </p:sp>
      <p:sp>
        <p:nvSpPr>
          <p:cNvPr id="44036" name="Rectangle 3">
            <a:extLst>
              <a:ext uri="{FF2B5EF4-FFF2-40B4-BE49-F238E27FC236}">
                <a16:creationId xmlns:a16="http://schemas.microsoft.com/office/drawing/2014/main" id="{F78E2CF2-1589-41C7-AC40-AEEDDF0DF08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As we are working with dynamic types we need to start it all in a controlled way</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4C3084A8-C770-4686-8320-E83260E40D0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B041778E-887C-4769-BD76-D4BB271FD5E0}" type="slidenum">
              <a:rPr lang="en-US" altLang="en-US" sz="1200"/>
              <a:pPr eaLnBrk="1" hangingPunct="1"/>
              <a:t>17</a:t>
            </a:fld>
            <a:endParaRPr lang="en-US" altLang="en-US" sz="1200"/>
          </a:p>
        </p:txBody>
      </p:sp>
      <p:sp>
        <p:nvSpPr>
          <p:cNvPr id="46083" name="Rectangle 2">
            <a:extLst>
              <a:ext uri="{FF2B5EF4-FFF2-40B4-BE49-F238E27FC236}">
                <a16:creationId xmlns:a16="http://schemas.microsoft.com/office/drawing/2014/main" id="{0C11F2E8-9AF0-4B23-8A5B-2AE39F5D5632}"/>
              </a:ext>
            </a:extLst>
          </p:cNvPr>
          <p:cNvSpPr>
            <a:spLocks noGrp="1" noRot="1" noChangeAspect="1" noChangeArrowheads="1" noTextEdit="1"/>
          </p:cNvSpPr>
          <p:nvPr>
            <p:ph type="sldImg"/>
          </p:nvPr>
        </p:nvSpPr>
        <p:spPr>
          <a:xfrm>
            <a:off x="1144588" y="687388"/>
            <a:ext cx="4572000" cy="3429000"/>
          </a:xfrm>
          <a:ln/>
        </p:spPr>
      </p:sp>
      <p:sp>
        <p:nvSpPr>
          <p:cNvPr id="46084" name="Rectangle 3">
            <a:extLst>
              <a:ext uri="{FF2B5EF4-FFF2-40B4-BE49-F238E27FC236}">
                <a16:creationId xmlns:a16="http://schemas.microsoft.com/office/drawing/2014/main" id="{58B3B635-D90F-422B-9D46-79F51A3F0AA6}"/>
              </a:ext>
            </a:extLst>
          </p:cNvPr>
          <p:cNvSpPr>
            <a:spLocks noGrp="1" noChangeArrowheads="1"/>
          </p:cNvSpPr>
          <p:nvPr>
            <p:ph type="body" idx="1"/>
          </p:nvPr>
        </p:nvSpPr>
        <p:spPr>
          <a:xfrm>
            <a:off x="685800" y="4343400"/>
            <a:ext cx="5486400" cy="41132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i="1">
                <a:latin typeface="Arial" panose="020B0604020202020204" pitchFamily="34" charset="0"/>
              </a:rPr>
              <a:t>[tfitz] The change from 1.0.1 to 1.1 is that now build() is a proper phase. In 1.0x it was a method that got called from the post_new() phase. You still have the option of calling it explicitly if you want. You should also call super.build() as the first line of your build() method so we can automatically keep track of whether or not it was called manually or automatically.</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B86C0B07-0E9D-4F01-9D9D-15E56E7203E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9D83ADBD-3700-4055-A86C-11386CE0B7B0}" type="slidenum">
              <a:rPr lang="en-US" altLang="en-US" sz="1200"/>
              <a:pPr eaLnBrk="1" hangingPunct="1"/>
              <a:t>18</a:t>
            </a:fld>
            <a:endParaRPr lang="en-US" altLang="en-US" sz="1200"/>
          </a:p>
        </p:txBody>
      </p:sp>
      <p:sp>
        <p:nvSpPr>
          <p:cNvPr id="48131" name="Rectangle 2">
            <a:extLst>
              <a:ext uri="{FF2B5EF4-FFF2-40B4-BE49-F238E27FC236}">
                <a16:creationId xmlns:a16="http://schemas.microsoft.com/office/drawing/2014/main" id="{EF963377-9F6D-4A27-887F-8C7A76B1EE9E}"/>
              </a:ext>
            </a:extLst>
          </p:cNvPr>
          <p:cNvSpPr>
            <a:spLocks noGrp="1" noRot="1" noChangeAspect="1" noChangeArrowheads="1" noTextEdit="1"/>
          </p:cNvSpPr>
          <p:nvPr>
            <p:ph type="sldImg"/>
          </p:nvPr>
        </p:nvSpPr>
        <p:spPr>
          <a:xfrm>
            <a:off x="1144588" y="685800"/>
            <a:ext cx="4572000" cy="3429000"/>
          </a:xfrm>
          <a:ln/>
        </p:spPr>
      </p:sp>
      <p:sp>
        <p:nvSpPr>
          <p:cNvPr id="48132" name="Rectangle 3">
            <a:extLst>
              <a:ext uri="{FF2B5EF4-FFF2-40B4-BE49-F238E27FC236}">
                <a16:creationId xmlns:a16="http://schemas.microsoft.com/office/drawing/2014/main" id="{7CC74469-DED0-48B9-8118-7BC039848B56}"/>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How are blocks that communicate transactions connected?</a:t>
            </a:r>
          </a:p>
          <a:p>
            <a:pPr eaLnBrk="1" hangingPunct="1"/>
            <a:r>
              <a:rPr lang="en-US" altLang="en-US">
                <a:latin typeface="Arial" panose="020B0604020202020204" pitchFamily="34" charset="0"/>
              </a:rPr>
              <a:t>Done through Ports/Exports (Function calls)</a:t>
            </a:r>
          </a:p>
          <a:p>
            <a:pPr eaLnBrk="1" hangingPunct="1"/>
            <a:r>
              <a:rPr lang="en-US" altLang="en-US">
                <a:latin typeface="Arial" panose="020B0604020202020204" pitchFamily="34" charset="0"/>
              </a:rPr>
              <a:t>Analogy: Two phones, only one has a phone number</a:t>
            </a:r>
          </a:p>
          <a:p>
            <a:pPr eaLnBrk="1" hangingPunct="1"/>
            <a:r>
              <a:rPr lang="en-US" altLang="en-US">
                <a:latin typeface="Arial" panose="020B0604020202020204" pitchFamily="34" charset="0"/>
              </a:rPr>
              <a:t>	Export has the phone number</a:t>
            </a:r>
          </a:p>
          <a:p>
            <a:pPr eaLnBrk="1" hangingPunct="1"/>
            <a:r>
              <a:rPr lang="en-US" altLang="en-US">
                <a:latin typeface="Arial" panose="020B0604020202020204" pitchFamily="34" charset="0"/>
              </a:rPr>
              <a:t>	Port receives the number during the connect phase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47E40874-F741-426F-9715-6BBA35E086E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55B650CF-D0AC-4170-A279-AD4C15D6D941}" type="slidenum">
              <a:rPr lang="en-US" altLang="en-US" sz="1200"/>
              <a:pPr eaLnBrk="1" hangingPunct="1"/>
              <a:t>19</a:t>
            </a:fld>
            <a:endParaRPr lang="en-US" altLang="en-US" sz="1200"/>
          </a:p>
        </p:txBody>
      </p:sp>
      <p:sp>
        <p:nvSpPr>
          <p:cNvPr id="50179" name="Rectangle 2">
            <a:extLst>
              <a:ext uri="{FF2B5EF4-FFF2-40B4-BE49-F238E27FC236}">
                <a16:creationId xmlns:a16="http://schemas.microsoft.com/office/drawing/2014/main" id="{81C20E0B-DB2D-4BE9-9B17-69926667B75A}"/>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196E13BE-DF7C-4101-9CA4-658BE549DEE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Char char="•"/>
            </a:pPr>
            <a:endParaRPr lang="en-US"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D4477146-1559-4689-97A8-FCAE305A631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1DB9FE87-1726-4AB2-9684-832BFC7BF9BE}" type="slidenum">
              <a:rPr lang="en-US" altLang="en-US" sz="1200"/>
              <a:pPr eaLnBrk="1" hangingPunct="1"/>
              <a:t>20</a:t>
            </a:fld>
            <a:endParaRPr lang="en-US" altLang="en-US" sz="1200"/>
          </a:p>
        </p:txBody>
      </p:sp>
      <p:sp>
        <p:nvSpPr>
          <p:cNvPr id="52227" name="Rectangle 2">
            <a:extLst>
              <a:ext uri="{FF2B5EF4-FFF2-40B4-BE49-F238E27FC236}">
                <a16:creationId xmlns:a16="http://schemas.microsoft.com/office/drawing/2014/main" id="{E6233C8E-1E17-4A7A-9352-AAC524D1E6C9}"/>
              </a:ext>
            </a:extLst>
          </p:cNvPr>
          <p:cNvSpPr>
            <a:spLocks noGrp="1" noRot="1" noChangeAspect="1" noChangeArrowheads="1" noTextEdit="1"/>
          </p:cNvSpPr>
          <p:nvPr>
            <p:ph type="sldImg"/>
          </p:nvPr>
        </p:nvSpPr>
        <p:spPr>
          <a:xfrm>
            <a:off x="1149350" y="692150"/>
            <a:ext cx="4554538" cy="3416300"/>
          </a:xfrm>
          <a:ln/>
        </p:spPr>
      </p:sp>
      <p:sp>
        <p:nvSpPr>
          <p:cNvPr id="52228" name="Rectangle 3">
            <a:extLst>
              <a:ext uri="{FF2B5EF4-FFF2-40B4-BE49-F238E27FC236}">
                <a16:creationId xmlns:a16="http://schemas.microsoft.com/office/drawing/2014/main" id="{15DB83B7-EAEC-4B7E-84A4-0A1CEC1DB1A4}"/>
              </a:ext>
            </a:extLst>
          </p:cNvPr>
          <p:cNvSpPr>
            <a:spLocks noGrp="1" noChangeArrowheads="1"/>
          </p:cNvSpPr>
          <p:nvPr>
            <p:ph type="body" idx="1"/>
          </p:nvPr>
        </p:nvSpPr>
        <p:spPr>
          <a:xfrm>
            <a:off x="912813" y="4343400"/>
            <a:ext cx="5032375" cy="41132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Controlling testcase selection</a:t>
            </a:r>
          </a:p>
          <a:p>
            <a:pPr lvl="1" eaLnBrk="1" hangingPunct="1"/>
            <a:r>
              <a:rPr lang="en-US" altLang="en-US">
                <a:latin typeface="Arial" panose="020B0604020202020204" pitchFamily="34" charset="0"/>
              </a:rPr>
              <a:t>Structural testbench top level </a:t>
            </a:r>
          </a:p>
          <a:p>
            <a:pPr lvl="2" eaLnBrk="1" hangingPunct="1"/>
            <a:r>
              <a:rPr lang="en-US" altLang="en-US">
                <a:latin typeface="Arial" panose="020B0604020202020204" pitchFamily="34" charset="0"/>
              </a:rPr>
              <a:t>run_test uses $plusargs to control factory</a:t>
            </a:r>
          </a:p>
          <a:p>
            <a:pPr lvl="1" eaLnBrk="1" hangingPunct="1"/>
            <a:r>
              <a:rPr lang="en-US" altLang="en-US">
                <a:latin typeface="Arial" panose="020B0604020202020204" pitchFamily="34" charset="0"/>
              </a:rPr>
              <a:t>Allows execution of multiple tests without recompilation</a:t>
            </a:r>
          </a:p>
          <a:p>
            <a:pPr lvl="2" eaLnBrk="1" hangingPunct="1"/>
            <a:r>
              <a:rPr lang="en-US" altLang="en-US">
                <a:latin typeface="Arial" panose="020B0604020202020204" pitchFamily="34" charset="0"/>
              </a:rPr>
              <a:t>vsim … +OVM_TESTNAME=fpu_test_add_sub</a:t>
            </a:r>
          </a:p>
          <a:p>
            <a:pPr eaLnBrk="1" hangingPunct="1"/>
            <a:r>
              <a:rPr lang="en-US" altLang="en-US">
                <a:latin typeface="Arial" panose="020B0604020202020204" pitchFamily="34" charset="0"/>
              </a:rPr>
              <a:t>OVM testcases information stored in UCDB files</a:t>
            </a:r>
          </a:p>
          <a:p>
            <a:pPr eaLnBrk="1" hangingPunct="1"/>
            <a:endParaRPr lang="en-US" altLang="en-US">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a:extLst>
              <a:ext uri="{FF2B5EF4-FFF2-40B4-BE49-F238E27FC236}">
                <a16:creationId xmlns:a16="http://schemas.microsoft.com/office/drawing/2014/main" id="{BF2245B4-A60E-4DE8-9938-17D594C0FEB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A4F7C95D-D540-4F5C-8C3D-635D7AFF9D80}" type="slidenum">
              <a:rPr lang="en-US" altLang="en-US" sz="1200"/>
              <a:pPr eaLnBrk="1" hangingPunct="1"/>
              <a:t>21</a:t>
            </a:fld>
            <a:endParaRPr lang="en-US" altLang="en-US" sz="1200"/>
          </a:p>
        </p:txBody>
      </p:sp>
      <p:sp>
        <p:nvSpPr>
          <p:cNvPr id="54275" name="Rectangle 2">
            <a:extLst>
              <a:ext uri="{FF2B5EF4-FFF2-40B4-BE49-F238E27FC236}">
                <a16:creationId xmlns:a16="http://schemas.microsoft.com/office/drawing/2014/main" id="{7D8B33C8-B2AC-46DA-B996-3CCC53324126}"/>
              </a:ext>
            </a:extLst>
          </p:cNvPr>
          <p:cNvSpPr>
            <a:spLocks noGrp="1" noRot="1" noChangeAspect="1" noChangeArrowheads="1" noTextEdit="1"/>
          </p:cNvSpPr>
          <p:nvPr>
            <p:ph type="sldImg"/>
          </p:nvPr>
        </p:nvSpPr>
        <p:spPr>
          <a:xfrm>
            <a:off x="382588" y="687388"/>
            <a:ext cx="6096000" cy="3429000"/>
          </a:xfrm>
          <a:ln/>
        </p:spPr>
      </p:sp>
      <p:sp>
        <p:nvSpPr>
          <p:cNvPr id="54276" name="Rectangle 3">
            <a:extLst>
              <a:ext uri="{FF2B5EF4-FFF2-40B4-BE49-F238E27FC236}">
                <a16:creationId xmlns:a16="http://schemas.microsoft.com/office/drawing/2014/main" id="{D661DFD0-6A98-46BD-B234-63D160A742EE}"/>
              </a:ext>
            </a:extLst>
          </p:cNvPr>
          <p:cNvSpPr>
            <a:spLocks noGrp="1" noChangeArrowheads="1"/>
          </p:cNvSpPr>
          <p:nvPr>
            <p:ph type="body" idx="1"/>
          </p:nvPr>
        </p:nvSpPr>
        <p:spPr>
          <a:xfrm>
            <a:off x="685800" y="4343400"/>
            <a:ext cx="5486400" cy="41132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Test normally ends when ovm_env::run() ends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658AF03F-EA23-4A81-A264-F6B30C141AA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D83F7B4-7E6C-4797-AC70-0192FFCB7D20}" type="slidenum">
              <a:rPr lang="en-US" altLang="en-US" sz="1200"/>
              <a:pPr eaLnBrk="1" hangingPunct="1"/>
              <a:t>22</a:t>
            </a:fld>
            <a:endParaRPr lang="en-US" altLang="en-US" sz="1200"/>
          </a:p>
        </p:txBody>
      </p:sp>
      <p:sp>
        <p:nvSpPr>
          <p:cNvPr id="56323" name="Rectangle 2">
            <a:extLst>
              <a:ext uri="{FF2B5EF4-FFF2-40B4-BE49-F238E27FC236}">
                <a16:creationId xmlns:a16="http://schemas.microsoft.com/office/drawing/2014/main" id="{1ED1294A-7CB6-4104-A7D0-62C9FD22B0F5}"/>
              </a:ext>
            </a:extLst>
          </p:cNvPr>
          <p:cNvSpPr>
            <a:spLocks noGrp="1" noRot="1" noChangeAspect="1" noChangeArrowheads="1" noTextEdit="1"/>
          </p:cNvSpPr>
          <p:nvPr>
            <p:ph type="sldImg"/>
          </p:nvPr>
        </p:nvSpPr>
        <p:spPr>
          <a:ln/>
        </p:spPr>
      </p:sp>
      <p:sp>
        <p:nvSpPr>
          <p:cNvPr id="56324" name="Rectangle 3">
            <a:extLst>
              <a:ext uri="{FF2B5EF4-FFF2-40B4-BE49-F238E27FC236}">
                <a16:creationId xmlns:a16="http://schemas.microsoft.com/office/drawing/2014/main" id="{AB9CB606-8C4B-49CA-A170-F80F581B78C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0ABF188A-5E8A-4A78-948A-E16B1EB0A68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A3D148D7-E3B0-4716-A214-16A1AA822DB0}" type="slidenum">
              <a:rPr lang="en-US" altLang="en-US" sz="1200"/>
              <a:pPr eaLnBrk="1" hangingPunct="1"/>
              <a:t>4</a:t>
            </a:fld>
            <a:endParaRPr lang="en-US" altLang="en-US" sz="1200"/>
          </a:p>
        </p:txBody>
      </p:sp>
      <p:sp>
        <p:nvSpPr>
          <p:cNvPr id="20483" name="Rectangle 2">
            <a:extLst>
              <a:ext uri="{FF2B5EF4-FFF2-40B4-BE49-F238E27FC236}">
                <a16:creationId xmlns:a16="http://schemas.microsoft.com/office/drawing/2014/main" id="{8904FF47-937D-4D6D-81D9-5FF1070B5877}"/>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F0F1B8FE-0B43-4FE4-9902-CB26F57DE40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Read slide, highlight that OVM is LRM SystemVerilog, and if the customer are unable to run the examples on their simulator, it’s because the simulator don’t support SystemVerilog.</a:t>
            </a:r>
          </a:p>
          <a:p>
            <a:pPr eaLnBrk="1" hangingPunct="1"/>
            <a:r>
              <a:rPr lang="en-US" altLang="en-US">
                <a:latin typeface="Arial" panose="020B0604020202020204" pitchFamily="34" charset="0"/>
              </a:rPr>
              <a:t>We then suggest that the customer are requesting the vendor to work with the OVM team to help them run OVM.</a:t>
            </a:r>
          </a:p>
          <a:p>
            <a:pPr eaLnBrk="1" hangingPunct="1"/>
            <a:endParaRPr lang="en-US" altLang="en-US">
              <a:latin typeface="Arial" panose="020B0604020202020204" pitchFamily="34" charset="0"/>
            </a:endParaRPr>
          </a:p>
          <a:p>
            <a:pPr eaLnBrk="1" hangingPunct="1"/>
            <a:r>
              <a:rPr lang="en-US" altLang="en-US">
                <a:latin typeface="Arial" panose="020B0604020202020204" pitchFamily="34" charset="0"/>
              </a:rPr>
              <a:t>Notes:</a:t>
            </a:r>
          </a:p>
          <a:p>
            <a:pPr eaLnBrk="1" hangingPunct="1"/>
            <a:endParaRPr lang="en-US" altLang="en-US">
              <a:latin typeface="Arial" panose="020B0604020202020204" pitchFamily="34" charset="0"/>
            </a:endParaRPr>
          </a:p>
          <a:p>
            <a:pPr eaLnBrk="1" hangingPunct="1"/>
            <a:r>
              <a:rPr lang="en-US" altLang="en-US">
                <a:latin typeface="Arial" panose="020B0604020202020204" pitchFamily="34" charset="0"/>
              </a:rPr>
              <a:t>OVM is available in open source form</a:t>
            </a:r>
          </a:p>
          <a:p>
            <a:pPr eaLnBrk="1" hangingPunct="1"/>
            <a:r>
              <a:rPr lang="en-US" altLang="en-US">
                <a:latin typeface="Arial" panose="020B0604020202020204" pitchFamily="34" charset="0"/>
              </a:rPr>
              <a:t>Apache-2.0 license</a:t>
            </a:r>
          </a:p>
          <a:p>
            <a:pPr lvl="1" eaLnBrk="1" hangingPunct="1"/>
            <a:r>
              <a:rPr lang="en-US" altLang="en-US">
                <a:latin typeface="Arial" panose="020B0604020202020204" pitchFamily="34" charset="0"/>
              </a:rPr>
              <a:t>http://opensource.org/licenses/apache2.0.php</a:t>
            </a:r>
          </a:p>
          <a:p>
            <a:pPr eaLnBrk="1" hangingPunct="1"/>
            <a:r>
              <a:rPr lang="en-US" altLang="en-US">
                <a:latin typeface="Arial" panose="020B0604020202020204" pitchFamily="34" charset="0"/>
              </a:rPr>
              <a:t>Allows user to use, modify, and distribute code</a:t>
            </a:r>
          </a:p>
          <a:p>
            <a:pPr eaLnBrk="1" hangingPunct="1"/>
            <a:r>
              <a:rPr lang="en-US" altLang="en-US">
                <a:latin typeface="Arial" panose="020B0604020202020204" pitchFamily="34" charset="0"/>
              </a:rPr>
              <a:t>Restrictions:</a:t>
            </a:r>
          </a:p>
          <a:p>
            <a:pPr lvl="1" eaLnBrk="1" hangingPunct="1"/>
            <a:r>
              <a:rPr lang="en-US" altLang="en-US">
                <a:latin typeface="Arial" panose="020B0604020202020204" pitchFamily="34" charset="0"/>
              </a:rPr>
              <a:t>cannot modify any copyright or other ownership marks</a:t>
            </a:r>
          </a:p>
          <a:p>
            <a:pPr lvl="1" eaLnBrk="1" hangingPunct="1"/>
            <a:r>
              <a:rPr lang="en-US" altLang="en-US">
                <a:latin typeface="Arial" panose="020B0604020202020204" pitchFamily="34" charset="0"/>
              </a:rPr>
              <a:t>cannot claim ownership</a:t>
            </a:r>
          </a:p>
          <a:p>
            <a:pPr lvl="1" eaLnBrk="1" hangingPunct="1"/>
            <a:r>
              <a:rPr lang="en-US" altLang="en-US">
                <a:latin typeface="Arial" panose="020B0604020202020204" pitchFamily="34" charset="0"/>
              </a:rPr>
              <a:t>cannot redistribute under another license</a:t>
            </a:r>
          </a:p>
          <a:p>
            <a:pPr lvl="1" eaLnBrk="1" hangingPunct="1"/>
            <a:endParaRPr lang="en-US" altLang="en-US">
              <a:latin typeface="Arial" panose="020B0604020202020204" pitchFamily="34" charset="0"/>
            </a:endParaRPr>
          </a:p>
          <a:p>
            <a:pPr eaLnBrk="1" hangingPunct="1"/>
            <a:r>
              <a:rPr lang="en-US" altLang="en-US">
                <a:latin typeface="Arial" panose="020B0604020202020204" pitchFamily="34" charset="0"/>
              </a:rPr>
              <a:t>Large customers choosing OVM</a:t>
            </a:r>
          </a:p>
          <a:p>
            <a:pPr lvl="1" eaLnBrk="1" hangingPunct="1"/>
            <a:r>
              <a:rPr lang="en-US" altLang="en-US">
                <a:latin typeface="Arial" panose="020B0604020202020204" pitchFamily="34" charset="0"/>
              </a:rPr>
              <a:t>Project deployment	</a:t>
            </a:r>
          </a:p>
          <a:p>
            <a:pPr lvl="1" eaLnBrk="1" hangingPunct="1"/>
            <a:endParaRPr lang="en-US" altLang="en-US">
              <a:latin typeface="Arial" panose="020B0604020202020204" pitchFamily="34" charset="0"/>
            </a:endParaRPr>
          </a:p>
          <a:p>
            <a:pPr eaLnBrk="1" hangingPunct="1"/>
            <a:r>
              <a:rPr lang="en-US" altLang="en-US">
                <a:latin typeface="Arial" panose="020B0604020202020204" pitchFamily="34" charset="0"/>
              </a:rPr>
              <a:t>OVM infrastructure growing rapidly</a:t>
            </a:r>
          </a:p>
          <a:p>
            <a:pPr lvl="1" eaLnBrk="1" hangingPunct="1"/>
            <a:r>
              <a:rPr lang="en-US" altLang="en-US">
                <a:latin typeface="Arial" panose="020B0604020202020204" pitchFamily="34" charset="0"/>
              </a:rPr>
              <a:t>Training</a:t>
            </a:r>
          </a:p>
          <a:p>
            <a:pPr lvl="1" eaLnBrk="1" hangingPunct="1"/>
            <a:r>
              <a:rPr lang="en-US" altLang="en-US">
                <a:latin typeface="Arial" panose="020B0604020202020204" pitchFamily="34" charset="0"/>
              </a:rPr>
              <a:t>Consulting</a:t>
            </a:r>
          </a:p>
          <a:p>
            <a:pPr lvl="1" eaLnBrk="1" hangingPunct="1"/>
            <a:r>
              <a:rPr lang="en-US" altLang="en-US">
                <a:latin typeface="Arial" panose="020B0604020202020204" pitchFamily="34" charset="0"/>
              </a:rPr>
              <a:t>IP</a:t>
            </a:r>
          </a:p>
          <a:p>
            <a:pPr eaLnBrk="1" hangingPunct="1"/>
            <a:endParaRPr lang="en-US" altLang="en-US">
              <a:latin typeface="Arial" panose="020B0604020202020204" pitchFamily="34" charset="0"/>
            </a:endParaRPr>
          </a:p>
          <a:p>
            <a:pPr lvl="1" eaLnBrk="1" hangingPunct="1"/>
            <a:endParaRPr lang="en-US" altLang="en-US">
              <a:latin typeface="Arial" panose="020B0604020202020204" pitchFamily="34" charset="0"/>
            </a:endParaRPr>
          </a:p>
          <a:p>
            <a:pPr eaLnBrk="1" hangingPunct="1"/>
            <a:endParaRPr lang="en-US" altLang="en-US">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a:extLst>
              <a:ext uri="{FF2B5EF4-FFF2-40B4-BE49-F238E27FC236}">
                <a16:creationId xmlns:a16="http://schemas.microsoft.com/office/drawing/2014/main" id="{17D08DE3-2ECF-4EA8-80DA-EE6998BD8B7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DCE06288-6C31-47B4-80BF-2D5FC09611EB}" type="slidenum">
              <a:rPr lang="en-US" altLang="en-US" sz="1200"/>
              <a:pPr eaLnBrk="1" hangingPunct="1"/>
              <a:t>23</a:t>
            </a:fld>
            <a:endParaRPr lang="en-US" altLang="en-US" sz="1200"/>
          </a:p>
        </p:txBody>
      </p:sp>
      <p:sp>
        <p:nvSpPr>
          <p:cNvPr id="58371" name="Rectangle 2">
            <a:extLst>
              <a:ext uri="{FF2B5EF4-FFF2-40B4-BE49-F238E27FC236}">
                <a16:creationId xmlns:a16="http://schemas.microsoft.com/office/drawing/2014/main" id="{9EE6A8E2-8FD1-4225-AC50-99F908625AAF}"/>
              </a:ext>
            </a:extLst>
          </p:cNvPr>
          <p:cNvSpPr>
            <a:spLocks noGrp="1" noRot="1" noChangeAspect="1" noChangeArrowheads="1" noTextEdit="1"/>
          </p:cNvSpPr>
          <p:nvPr>
            <p:ph type="sldImg"/>
          </p:nvPr>
        </p:nvSpPr>
        <p:spPr>
          <a:ln/>
        </p:spPr>
      </p:sp>
      <p:sp>
        <p:nvSpPr>
          <p:cNvPr id="58372" name="Rectangle 3">
            <a:extLst>
              <a:ext uri="{FF2B5EF4-FFF2-40B4-BE49-F238E27FC236}">
                <a16:creationId xmlns:a16="http://schemas.microsoft.com/office/drawing/2014/main" id="{D472F8F5-0094-4CAF-B0E8-DC30E7CB0F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a:extLst>
              <a:ext uri="{FF2B5EF4-FFF2-40B4-BE49-F238E27FC236}">
                <a16:creationId xmlns:a16="http://schemas.microsoft.com/office/drawing/2014/main" id="{2100E452-2B67-43F1-8B30-0A39906055A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9158AC3E-E08D-4ED7-8BA7-C7C1F1C613D5}" type="slidenum">
              <a:rPr lang="en-US" altLang="en-US" sz="1200"/>
              <a:pPr eaLnBrk="1" hangingPunct="1"/>
              <a:t>24</a:t>
            </a:fld>
            <a:endParaRPr lang="en-US" altLang="en-US" sz="1200"/>
          </a:p>
        </p:txBody>
      </p:sp>
      <p:sp>
        <p:nvSpPr>
          <p:cNvPr id="60419" name="Rectangle 2">
            <a:extLst>
              <a:ext uri="{FF2B5EF4-FFF2-40B4-BE49-F238E27FC236}">
                <a16:creationId xmlns:a16="http://schemas.microsoft.com/office/drawing/2014/main" id="{7A5C332C-57ED-4D20-8E9C-8209064FC9A0}"/>
              </a:ext>
            </a:extLst>
          </p:cNvPr>
          <p:cNvSpPr>
            <a:spLocks noGrp="1" noRot="1" noChangeAspect="1" noChangeArrowheads="1" noTextEdit="1"/>
          </p:cNvSpPr>
          <p:nvPr>
            <p:ph type="sldImg"/>
          </p:nvPr>
        </p:nvSpPr>
        <p:spPr>
          <a:ln/>
        </p:spPr>
      </p:sp>
      <p:sp>
        <p:nvSpPr>
          <p:cNvPr id="60420" name="Rectangle 3">
            <a:extLst>
              <a:ext uri="{FF2B5EF4-FFF2-40B4-BE49-F238E27FC236}">
                <a16:creationId xmlns:a16="http://schemas.microsoft.com/office/drawing/2014/main" id="{3AB41A20-33B3-4DE4-8BFE-0CE75E8D44D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a:extLst>
              <a:ext uri="{FF2B5EF4-FFF2-40B4-BE49-F238E27FC236}">
                <a16:creationId xmlns:a16="http://schemas.microsoft.com/office/drawing/2014/main" id="{B1B2AAA1-664D-425B-9944-A237BB36B76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0C0E6941-E0BC-4C87-9CC9-4EA4C6830F56}" type="slidenum">
              <a:rPr lang="en-US" altLang="en-US" sz="1200"/>
              <a:pPr eaLnBrk="1" hangingPunct="1"/>
              <a:t>25</a:t>
            </a:fld>
            <a:endParaRPr lang="en-US" altLang="en-US" sz="1200"/>
          </a:p>
        </p:txBody>
      </p:sp>
      <p:sp>
        <p:nvSpPr>
          <p:cNvPr id="62467" name="Rectangle 2">
            <a:extLst>
              <a:ext uri="{FF2B5EF4-FFF2-40B4-BE49-F238E27FC236}">
                <a16:creationId xmlns:a16="http://schemas.microsoft.com/office/drawing/2014/main" id="{36BE51E7-A09D-4CDB-AD61-5BBD7914665F}"/>
              </a:ext>
            </a:extLst>
          </p:cNvPr>
          <p:cNvSpPr>
            <a:spLocks noGrp="1" noRot="1" noChangeAspect="1" noChangeArrowheads="1" noTextEdit="1"/>
          </p:cNvSpPr>
          <p:nvPr>
            <p:ph type="sldImg"/>
          </p:nvPr>
        </p:nvSpPr>
        <p:spPr>
          <a:ln/>
        </p:spPr>
      </p:sp>
      <p:sp>
        <p:nvSpPr>
          <p:cNvPr id="62468" name="Rectangle 3">
            <a:extLst>
              <a:ext uri="{FF2B5EF4-FFF2-40B4-BE49-F238E27FC236}">
                <a16:creationId xmlns:a16="http://schemas.microsoft.com/office/drawing/2014/main" id="{CE036161-EF2B-46D6-8DC6-18BAE82C056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F794D958-4E72-4305-8C3F-6A77F1032EE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90339E14-B403-4907-A3C7-8C5EBD33F25B}" type="slidenum">
              <a:rPr lang="en-US" altLang="en-US" sz="1200"/>
              <a:pPr eaLnBrk="1" hangingPunct="1"/>
              <a:t>26</a:t>
            </a:fld>
            <a:endParaRPr lang="en-US" altLang="en-US" sz="1200"/>
          </a:p>
        </p:txBody>
      </p:sp>
      <p:sp>
        <p:nvSpPr>
          <p:cNvPr id="64515" name="Rectangle 2">
            <a:extLst>
              <a:ext uri="{FF2B5EF4-FFF2-40B4-BE49-F238E27FC236}">
                <a16:creationId xmlns:a16="http://schemas.microsoft.com/office/drawing/2014/main" id="{A14A19FF-4B4C-45A0-818B-19940932C4DA}"/>
              </a:ext>
            </a:extLst>
          </p:cNvPr>
          <p:cNvSpPr>
            <a:spLocks noGrp="1" noRot="1" noChangeAspect="1" noChangeArrowheads="1" noTextEdit="1"/>
          </p:cNvSpPr>
          <p:nvPr>
            <p:ph type="sldImg"/>
          </p:nvPr>
        </p:nvSpPr>
        <p:spPr>
          <a:xfrm>
            <a:off x="1144588" y="685800"/>
            <a:ext cx="4572000" cy="3429000"/>
          </a:xfrm>
          <a:ln/>
        </p:spPr>
      </p:sp>
      <p:sp>
        <p:nvSpPr>
          <p:cNvPr id="64516" name="Rectangle 3">
            <a:extLst>
              <a:ext uri="{FF2B5EF4-FFF2-40B4-BE49-F238E27FC236}">
                <a16:creationId xmlns:a16="http://schemas.microsoft.com/office/drawing/2014/main" id="{1023FA72-8C9F-44EB-8C51-7A3402A8561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In the AVM, the basic transaction generator is avm_random_stimulus, which randomizes individual transactions and usually puts them to a fifo, from which the driver gets them when the bus is ready. Because the stimulus generator pushes transactions, it will generate a new transaction as soon as there’s room in the fifo. Some time later, the driver will get this </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D2E0F41B-A475-4D44-920F-C1B9F9085E0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2C2C4DED-8337-4DC4-BFAB-E9A547932EAC}" type="slidenum">
              <a:rPr lang="en-US" altLang="en-US" sz="1200"/>
              <a:pPr eaLnBrk="1" hangingPunct="1"/>
              <a:t>27</a:t>
            </a:fld>
            <a:endParaRPr lang="en-US" altLang="en-US" sz="1200"/>
          </a:p>
        </p:txBody>
      </p:sp>
      <p:sp>
        <p:nvSpPr>
          <p:cNvPr id="66563" name="Rectangle 2">
            <a:extLst>
              <a:ext uri="{FF2B5EF4-FFF2-40B4-BE49-F238E27FC236}">
                <a16:creationId xmlns:a16="http://schemas.microsoft.com/office/drawing/2014/main" id="{61E5C465-853A-4FEB-8107-0F6F9B6D61B0}"/>
              </a:ext>
            </a:extLst>
          </p:cNvPr>
          <p:cNvSpPr>
            <a:spLocks noGrp="1" noRot="1" noChangeAspect="1" noChangeArrowheads="1" noTextEdit="1"/>
          </p:cNvSpPr>
          <p:nvPr>
            <p:ph type="sldImg"/>
          </p:nvPr>
        </p:nvSpPr>
        <p:spPr>
          <a:xfrm>
            <a:off x="1144588" y="685800"/>
            <a:ext cx="4572000" cy="3429000"/>
          </a:xfrm>
          <a:ln/>
        </p:spPr>
      </p:sp>
      <p:sp>
        <p:nvSpPr>
          <p:cNvPr id="66564" name="Rectangle 3">
            <a:extLst>
              <a:ext uri="{FF2B5EF4-FFF2-40B4-BE49-F238E27FC236}">
                <a16:creationId xmlns:a16="http://schemas.microsoft.com/office/drawing/2014/main" id="{9C823278-B6D7-4EE4-848A-CFB4DF09CF4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In the AVM, the basic transaction generator is avm_random_stimulus, which randomizes individual transactions and usually puts them to a fifo, from which the driver gets them when the bus is ready. Because the stimulus generator pushes transactions, it will generate a new transaction as soon as there’s room in the fifo. Some time later, the driver will get this </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a:extLst>
              <a:ext uri="{FF2B5EF4-FFF2-40B4-BE49-F238E27FC236}">
                <a16:creationId xmlns:a16="http://schemas.microsoft.com/office/drawing/2014/main" id="{6FE16C79-6CC2-4062-8C46-D042F4E8239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049E2445-66F1-48B7-BCF7-00EE7D4A793D}" type="slidenum">
              <a:rPr lang="en-US" altLang="en-US" sz="1200"/>
              <a:pPr eaLnBrk="1" hangingPunct="1"/>
              <a:t>28</a:t>
            </a:fld>
            <a:endParaRPr lang="en-US" altLang="en-US" sz="1200"/>
          </a:p>
        </p:txBody>
      </p:sp>
      <p:sp>
        <p:nvSpPr>
          <p:cNvPr id="68611" name="Rectangle 2">
            <a:extLst>
              <a:ext uri="{FF2B5EF4-FFF2-40B4-BE49-F238E27FC236}">
                <a16:creationId xmlns:a16="http://schemas.microsoft.com/office/drawing/2014/main" id="{C983784F-6525-42CA-9AB3-160D471A878C}"/>
              </a:ext>
            </a:extLst>
          </p:cNvPr>
          <p:cNvSpPr>
            <a:spLocks noGrp="1" noRot="1" noChangeAspect="1" noChangeArrowheads="1" noTextEdit="1"/>
          </p:cNvSpPr>
          <p:nvPr>
            <p:ph type="sldImg"/>
          </p:nvPr>
        </p:nvSpPr>
        <p:spPr>
          <a:xfrm>
            <a:off x="1144588" y="685800"/>
            <a:ext cx="4572000" cy="3429000"/>
          </a:xfrm>
          <a:ln/>
        </p:spPr>
      </p:sp>
      <p:sp>
        <p:nvSpPr>
          <p:cNvPr id="68612" name="Rectangle 3">
            <a:extLst>
              <a:ext uri="{FF2B5EF4-FFF2-40B4-BE49-F238E27FC236}">
                <a16:creationId xmlns:a16="http://schemas.microsoft.com/office/drawing/2014/main" id="{6F0C888C-C8BA-4C8A-BEA5-C2E1464E4C1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In the AVM, the basic transaction generator is avm_random_stimulus, which randomizes individual transactions and usually puts them to a fifo, from which the driver gets them when the bus is ready. Because the stimulus generator pushes transactions, it will generate a new transaction as soon as there’s room in the fifo. Some time later, the driver will get this </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a:extLst>
              <a:ext uri="{FF2B5EF4-FFF2-40B4-BE49-F238E27FC236}">
                <a16:creationId xmlns:a16="http://schemas.microsoft.com/office/drawing/2014/main" id="{758DDA78-8F70-4004-8BB8-50B79EA906D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E3B108E7-47B4-49ED-B136-E09385EBA1FB}" type="slidenum">
              <a:rPr lang="en-US" altLang="en-US" sz="1200"/>
              <a:pPr eaLnBrk="1" hangingPunct="1"/>
              <a:t>29</a:t>
            </a:fld>
            <a:endParaRPr lang="en-US" altLang="en-US" sz="1200"/>
          </a:p>
        </p:txBody>
      </p:sp>
      <p:sp>
        <p:nvSpPr>
          <p:cNvPr id="70659" name="Rectangle 2">
            <a:extLst>
              <a:ext uri="{FF2B5EF4-FFF2-40B4-BE49-F238E27FC236}">
                <a16:creationId xmlns:a16="http://schemas.microsoft.com/office/drawing/2014/main" id="{2117B8B9-935E-4923-BA4A-53D2AEEE2808}"/>
              </a:ext>
            </a:extLst>
          </p:cNvPr>
          <p:cNvSpPr>
            <a:spLocks noGrp="1" noRot="1" noChangeAspect="1" noChangeArrowheads="1" noTextEdit="1"/>
          </p:cNvSpPr>
          <p:nvPr>
            <p:ph type="sldImg"/>
          </p:nvPr>
        </p:nvSpPr>
        <p:spPr>
          <a:xfrm>
            <a:off x="1144588" y="685800"/>
            <a:ext cx="4572000" cy="3429000"/>
          </a:xfrm>
          <a:ln/>
        </p:spPr>
      </p:sp>
      <p:sp>
        <p:nvSpPr>
          <p:cNvPr id="70660" name="Rectangle 3">
            <a:extLst>
              <a:ext uri="{FF2B5EF4-FFF2-40B4-BE49-F238E27FC236}">
                <a16:creationId xmlns:a16="http://schemas.microsoft.com/office/drawing/2014/main" id="{D588E929-DA85-448C-905D-A7635A62DF8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a:extLst>
              <a:ext uri="{FF2B5EF4-FFF2-40B4-BE49-F238E27FC236}">
                <a16:creationId xmlns:a16="http://schemas.microsoft.com/office/drawing/2014/main" id="{B9074676-BB0A-4981-8473-208332292E9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858ECC6C-EDD8-4D8B-AEE1-AAEB1A856285}" type="slidenum">
              <a:rPr lang="en-US" altLang="en-US" sz="1200"/>
              <a:pPr eaLnBrk="1" hangingPunct="1"/>
              <a:t>30</a:t>
            </a:fld>
            <a:endParaRPr lang="en-US" altLang="en-US" sz="1200"/>
          </a:p>
        </p:txBody>
      </p:sp>
      <p:sp>
        <p:nvSpPr>
          <p:cNvPr id="72707" name="Rectangle 2">
            <a:extLst>
              <a:ext uri="{FF2B5EF4-FFF2-40B4-BE49-F238E27FC236}">
                <a16:creationId xmlns:a16="http://schemas.microsoft.com/office/drawing/2014/main" id="{7F86D840-0DAF-4B13-BE7E-0ADB0BE7FF67}"/>
              </a:ext>
            </a:extLst>
          </p:cNvPr>
          <p:cNvSpPr>
            <a:spLocks noGrp="1" noRot="1" noChangeAspect="1" noChangeArrowheads="1" noTextEdit="1"/>
          </p:cNvSpPr>
          <p:nvPr>
            <p:ph type="sldImg"/>
          </p:nvPr>
        </p:nvSpPr>
        <p:spPr>
          <a:xfrm>
            <a:off x="1144588" y="685800"/>
            <a:ext cx="4572000" cy="3429000"/>
          </a:xfrm>
          <a:ln/>
        </p:spPr>
      </p:sp>
      <p:sp>
        <p:nvSpPr>
          <p:cNvPr id="72708" name="Rectangle 3">
            <a:extLst>
              <a:ext uri="{FF2B5EF4-FFF2-40B4-BE49-F238E27FC236}">
                <a16:creationId xmlns:a16="http://schemas.microsoft.com/office/drawing/2014/main" id="{31084ADF-34A9-4CBD-B8D7-BD507CFB7FD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a:extLst>
              <a:ext uri="{FF2B5EF4-FFF2-40B4-BE49-F238E27FC236}">
                <a16:creationId xmlns:a16="http://schemas.microsoft.com/office/drawing/2014/main" id="{ADC2BE42-B0C7-4FA5-B264-C7EB72336E3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1E894E9E-5DC9-4B07-AF26-30352989A2D1}" type="slidenum">
              <a:rPr lang="en-US" altLang="en-US" sz="1200"/>
              <a:pPr eaLnBrk="1" hangingPunct="1"/>
              <a:t>31</a:t>
            </a:fld>
            <a:endParaRPr lang="en-US" altLang="en-US" sz="1200"/>
          </a:p>
        </p:txBody>
      </p:sp>
      <p:sp>
        <p:nvSpPr>
          <p:cNvPr id="74755" name="Rectangle 2">
            <a:extLst>
              <a:ext uri="{FF2B5EF4-FFF2-40B4-BE49-F238E27FC236}">
                <a16:creationId xmlns:a16="http://schemas.microsoft.com/office/drawing/2014/main" id="{4441B0EF-677A-431E-A145-70AA8FB5B571}"/>
              </a:ext>
            </a:extLst>
          </p:cNvPr>
          <p:cNvSpPr>
            <a:spLocks noGrp="1" noRot="1" noChangeAspect="1" noChangeArrowheads="1" noTextEdit="1"/>
          </p:cNvSpPr>
          <p:nvPr>
            <p:ph type="sldImg"/>
          </p:nvPr>
        </p:nvSpPr>
        <p:spPr>
          <a:xfrm>
            <a:off x="1143000" y="687388"/>
            <a:ext cx="4572000" cy="3429000"/>
          </a:xfrm>
          <a:ln/>
        </p:spPr>
      </p:sp>
      <p:sp>
        <p:nvSpPr>
          <p:cNvPr id="74756" name="Rectangle 3">
            <a:extLst>
              <a:ext uri="{FF2B5EF4-FFF2-40B4-BE49-F238E27FC236}">
                <a16:creationId xmlns:a16="http://schemas.microsoft.com/office/drawing/2014/main" id="{56020BF8-695D-427C-98FF-56ED5AB67064}"/>
              </a:ext>
            </a:extLst>
          </p:cNvPr>
          <p:cNvSpPr>
            <a:spLocks noGrp="1" noChangeArrowheads="1"/>
          </p:cNvSpPr>
          <p:nvPr>
            <p:ph type="body" idx="1"/>
          </p:nvPr>
        </p:nvSpPr>
        <p:spPr>
          <a:xfrm>
            <a:off x="685800" y="4343400"/>
            <a:ext cx="5486400" cy="41132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In the AVM, the basic transaction generator is avm_random_stimulus, which randomizes individual transactions and usually puts them to a fifo, from which the driver gets them when the bus is ready. Because the stimulus generator pushes transactions, it will generate a new transaction as soon as there’s room in the fifo. Some time later, the driver will get this </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a:extLst>
              <a:ext uri="{FF2B5EF4-FFF2-40B4-BE49-F238E27FC236}">
                <a16:creationId xmlns:a16="http://schemas.microsoft.com/office/drawing/2014/main" id="{F0154726-28FA-4B7F-A8AE-0ED515A0290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42DB6E51-CE2F-40B1-8336-9E3C1D18C9F6}" type="slidenum">
              <a:rPr lang="en-US" altLang="en-US" sz="1200"/>
              <a:pPr eaLnBrk="1" hangingPunct="1"/>
              <a:t>32</a:t>
            </a:fld>
            <a:endParaRPr lang="en-US" altLang="en-US" sz="1200"/>
          </a:p>
        </p:txBody>
      </p:sp>
      <p:sp>
        <p:nvSpPr>
          <p:cNvPr id="76803" name="Rectangle 2">
            <a:extLst>
              <a:ext uri="{FF2B5EF4-FFF2-40B4-BE49-F238E27FC236}">
                <a16:creationId xmlns:a16="http://schemas.microsoft.com/office/drawing/2014/main" id="{8890A268-2A44-43D2-8B70-6C7537D1A028}"/>
              </a:ext>
            </a:extLst>
          </p:cNvPr>
          <p:cNvSpPr>
            <a:spLocks noGrp="1" noRot="1" noChangeAspect="1" noChangeArrowheads="1" noTextEdit="1"/>
          </p:cNvSpPr>
          <p:nvPr>
            <p:ph type="sldImg"/>
          </p:nvPr>
        </p:nvSpPr>
        <p:spPr>
          <a:xfrm>
            <a:off x="382588" y="687388"/>
            <a:ext cx="6096000" cy="3429000"/>
          </a:xfrm>
          <a:ln/>
        </p:spPr>
      </p:sp>
      <p:sp>
        <p:nvSpPr>
          <p:cNvPr id="76804" name="Rectangle 3">
            <a:extLst>
              <a:ext uri="{FF2B5EF4-FFF2-40B4-BE49-F238E27FC236}">
                <a16:creationId xmlns:a16="http://schemas.microsoft.com/office/drawing/2014/main" id="{F576DE3B-694E-46B8-8613-34EBAB2A057C}"/>
              </a:ext>
            </a:extLst>
          </p:cNvPr>
          <p:cNvSpPr>
            <a:spLocks noGrp="1" noChangeArrowheads="1"/>
          </p:cNvSpPr>
          <p:nvPr>
            <p:ph type="body" idx="1"/>
          </p:nvPr>
        </p:nvSpPr>
        <p:spPr>
          <a:xfrm>
            <a:off x="685800" y="4343400"/>
            <a:ext cx="5486400" cy="41132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a:latin typeface="Arial" panose="020B0604020202020204" pitchFamily="34" charset="0"/>
              </a:rPr>
              <a:t>Actually, as of OVM 2.0 I believe ovm_env is optional too, and the sequence of pre-defined simulation phases is not reliant on having an ovm_env top</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8D636DDB-CFB7-4C91-BB61-D1AD84EFB83E}"/>
              </a:ext>
            </a:extLst>
          </p:cNvPr>
          <p:cNvSpPr>
            <a:spLocks noGrp="1" noRot="1" noChangeAspect="1" noChangeArrowheads="1" noTextEdit="1"/>
          </p:cNvSpPr>
          <p:nvPr>
            <p:ph type="sldImg"/>
          </p:nvPr>
        </p:nvSpPr>
        <p:spPr>
          <a:ln/>
        </p:spPr>
      </p:sp>
      <p:sp>
        <p:nvSpPr>
          <p:cNvPr id="22531" name="Rectangle 3">
            <a:extLst>
              <a:ext uri="{FF2B5EF4-FFF2-40B4-BE49-F238E27FC236}">
                <a16:creationId xmlns:a16="http://schemas.microsoft.com/office/drawing/2014/main" id="{352F7F9D-FA1B-4065-A580-46E862E9BC8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a:extLst>
              <a:ext uri="{FF2B5EF4-FFF2-40B4-BE49-F238E27FC236}">
                <a16:creationId xmlns:a16="http://schemas.microsoft.com/office/drawing/2014/main" id="{70C75548-6E37-46BA-9102-AB71B1C4605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0EBF967B-0905-4D5D-80AD-5656B013D2A7}" type="slidenum">
              <a:rPr lang="en-US" altLang="en-US" sz="1200"/>
              <a:pPr eaLnBrk="1" hangingPunct="1"/>
              <a:t>33</a:t>
            </a:fld>
            <a:endParaRPr lang="en-US" altLang="en-US" sz="1200"/>
          </a:p>
        </p:txBody>
      </p:sp>
      <p:sp>
        <p:nvSpPr>
          <p:cNvPr id="78851" name="Rectangle 2">
            <a:extLst>
              <a:ext uri="{FF2B5EF4-FFF2-40B4-BE49-F238E27FC236}">
                <a16:creationId xmlns:a16="http://schemas.microsoft.com/office/drawing/2014/main" id="{3758E264-1A21-4E69-9E74-D91B2ADABA08}"/>
              </a:ext>
            </a:extLst>
          </p:cNvPr>
          <p:cNvSpPr>
            <a:spLocks noGrp="1" noRot="1" noChangeAspect="1" noChangeArrowheads="1" noTextEdit="1"/>
          </p:cNvSpPr>
          <p:nvPr>
            <p:ph type="sldImg"/>
          </p:nvPr>
        </p:nvSpPr>
        <p:spPr>
          <a:xfrm>
            <a:off x="1144588" y="687388"/>
            <a:ext cx="4572000" cy="3429000"/>
          </a:xfrm>
          <a:ln/>
        </p:spPr>
      </p:sp>
      <p:sp>
        <p:nvSpPr>
          <p:cNvPr id="78852" name="Rectangle 3">
            <a:extLst>
              <a:ext uri="{FF2B5EF4-FFF2-40B4-BE49-F238E27FC236}">
                <a16:creationId xmlns:a16="http://schemas.microsoft.com/office/drawing/2014/main" id="{BAEB2682-BFB9-45D9-978E-F05FF5B45516}"/>
              </a:ext>
            </a:extLst>
          </p:cNvPr>
          <p:cNvSpPr>
            <a:spLocks noGrp="1" noChangeArrowheads="1"/>
          </p:cNvSpPr>
          <p:nvPr>
            <p:ph type="body" idx="1"/>
          </p:nvPr>
        </p:nvSpPr>
        <p:spPr>
          <a:xfrm>
            <a:off x="685800" y="4343400"/>
            <a:ext cx="5486400" cy="41132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a:extLst>
              <a:ext uri="{FF2B5EF4-FFF2-40B4-BE49-F238E27FC236}">
                <a16:creationId xmlns:a16="http://schemas.microsoft.com/office/drawing/2014/main" id="{574AD4D9-A6E2-4BE8-A118-2F00AB21D4E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B7669FF2-CD79-4D32-AD28-886CA6468A8C}" type="slidenum">
              <a:rPr lang="en-US" altLang="en-US" sz="1200"/>
              <a:pPr eaLnBrk="1" hangingPunct="1"/>
              <a:t>34</a:t>
            </a:fld>
            <a:endParaRPr lang="en-US" altLang="en-US" sz="1200"/>
          </a:p>
        </p:txBody>
      </p:sp>
      <p:sp>
        <p:nvSpPr>
          <p:cNvPr id="80899" name="Rectangle 2">
            <a:extLst>
              <a:ext uri="{FF2B5EF4-FFF2-40B4-BE49-F238E27FC236}">
                <a16:creationId xmlns:a16="http://schemas.microsoft.com/office/drawing/2014/main" id="{ADE36BEE-C110-4BB1-98B9-ABD58F275A38}"/>
              </a:ext>
            </a:extLst>
          </p:cNvPr>
          <p:cNvSpPr>
            <a:spLocks noGrp="1" noRot="1" noChangeAspect="1" noChangeArrowheads="1" noTextEdit="1"/>
          </p:cNvSpPr>
          <p:nvPr>
            <p:ph type="sldImg"/>
          </p:nvPr>
        </p:nvSpPr>
        <p:spPr>
          <a:xfrm>
            <a:off x="1144588" y="687388"/>
            <a:ext cx="4572000" cy="3429000"/>
          </a:xfrm>
          <a:ln/>
        </p:spPr>
      </p:sp>
      <p:sp>
        <p:nvSpPr>
          <p:cNvPr id="80900" name="Rectangle 3">
            <a:extLst>
              <a:ext uri="{FF2B5EF4-FFF2-40B4-BE49-F238E27FC236}">
                <a16:creationId xmlns:a16="http://schemas.microsoft.com/office/drawing/2014/main" id="{BC637061-16A5-4062-924A-55533268B6DC}"/>
              </a:ext>
            </a:extLst>
          </p:cNvPr>
          <p:cNvSpPr>
            <a:spLocks noGrp="1" noChangeArrowheads="1"/>
          </p:cNvSpPr>
          <p:nvPr>
            <p:ph type="body" idx="1"/>
          </p:nvPr>
        </p:nvSpPr>
        <p:spPr>
          <a:xfrm>
            <a:off x="685800" y="4343400"/>
            <a:ext cx="5486400" cy="41132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latin typeface="Arial" panose="020B060402020202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a:extLst>
              <a:ext uri="{FF2B5EF4-FFF2-40B4-BE49-F238E27FC236}">
                <a16:creationId xmlns:a16="http://schemas.microsoft.com/office/drawing/2014/main" id="{ACDFDF64-3085-4965-ABE5-D4AB873ABC0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B02555CE-7F2C-44D0-9AAE-E29ECC7904E0}" type="slidenum">
              <a:rPr lang="en-US" altLang="en-US" sz="1200"/>
              <a:pPr eaLnBrk="1" hangingPunct="1"/>
              <a:t>35</a:t>
            </a:fld>
            <a:endParaRPr lang="en-US" altLang="en-US" sz="1200"/>
          </a:p>
        </p:txBody>
      </p:sp>
      <p:sp>
        <p:nvSpPr>
          <p:cNvPr id="82947" name="Rectangle 2">
            <a:extLst>
              <a:ext uri="{FF2B5EF4-FFF2-40B4-BE49-F238E27FC236}">
                <a16:creationId xmlns:a16="http://schemas.microsoft.com/office/drawing/2014/main" id="{42A4C684-2816-42FD-8A77-C68685827C87}"/>
              </a:ext>
            </a:extLst>
          </p:cNvPr>
          <p:cNvSpPr>
            <a:spLocks noGrp="1" noRot="1" noChangeAspect="1" noChangeArrowheads="1" noTextEdit="1"/>
          </p:cNvSpPr>
          <p:nvPr>
            <p:ph type="sldImg"/>
          </p:nvPr>
        </p:nvSpPr>
        <p:spPr>
          <a:ln/>
        </p:spPr>
      </p:sp>
      <p:sp>
        <p:nvSpPr>
          <p:cNvPr id="82948" name="Rectangle 3">
            <a:extLst>
              <a:ext uri="{FF2B5EF4-FFF2-40B4-BE49-F238E27FC236}">
                <a16:creationId xmlns:a16="http://schemas.microsoft.com/office/drawing/2014/main" id="{613E3280-1E5B-4D68-B064-EEB67D0A0AE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a:extLst>
              <a:ext uri="{FF2B5EF4-FFF2-40B4-BE49-F238E27FC236}">
                <a16:creationId xmlns:a16="http://schemas.microsoft.com/office/drawing/2014/main" id="{6DAB0971-89AC-4D7B-9643-B02966863C2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8887DA0F-D21C-48AB-8F43-FC788067DE14}" type="slidenum">
              <a:rPr lang="en-US" altLang="en-US" sz="1200"/>
              <a:pPr eaLnBrk="1" hangingPunct="1"/>
              <a:t>36</a:t>
            </a:fld>
            <a:endParaRPr lang="en-US" altLang="en-US" sz="1200"/>
          </a:p>
        </p:txBody>
      </p:sp>
      <p:sp>
        <p:nvSpPr>
          <p:cNvPr id="84995" name="Rectangle 2">
            <a:extLst>
              <a:ext uri="{FF2B5EF4-FFF2-40B4-BE49-F238E27FC236}">
                <a16:creationId xmlns:a16="http://schemas.microsoft.com/office/drawing/2014/main" id="{A9F05F6E-4956-4F02-A96E-DA047108A55B}"/>
              </a:ext>
            </a:extLst>
          </p:cNvPr>
          <p:cNvSpPr>
            <a:spLocks noGrp="1" noRot="1" noChangeAspect="1" noChangeArrowheads="1" noTextEdit="1"/>
          </p:cNvSpPr>
          <p:nvPr>
            <p:ph type="sldImg"/>
          </p:nvPr>
        </p:nvSpPr>
        <p:spPr>
          <a:ln/>
        </p:spPr>
      </p:sp>
      <p:sp>
        <p:nvSpPr>
          <p:cNvPr id="84996" name="Rectangle 3">
            <a:extLst>
              <a:ext uri="{FF2B5EF4-FFF2-40B4-BE49-F238E27FC236}">
                <a16:creationId xmlns:a16="http://schemas.microsoft.com/office/drawing/2014/main" id="{01871DC0-7F9F-458C-9294-037750765C6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3A7F6E0E-41E4-436E-85C4-789FF9285D01}"/>
              </a:ext>
            </a:extLst>
          </p:cNvPr>
          <p:cNvSpPr>
            <a:spLocks noGrp="1" noRot="1" noChangeAspect="1" noChangeArrowheads="1" noTextEdit="1"/>
          </p:cNvSpPr>
          <p:nvPr>
            <p:ph type="sldImg"/>
          </p:nvPr>
        </p:nvSpPr>
        <p:spPr>
          <a:xfrm>
            <a:off x="382588" y="685800"/>
            <a:ext cx="6096000" cy="3429000"/>
          </a:xfrm>
          <a:solidFill>
            <a:srgbClr val="FFFFFF"/>
          </a:solidFill>
          <a:ln/>
        </p:spPr>
      </p:sp>
      <p:sp>
        <p:nvSpPr>
          <p:cNvPr id="25603" name="Rectangle 3">
            <a:extLst>
              <a:ext uri="{FF2B5EF4-FFF2-40B4-BE49-F238E27FC236}">
                <a16:creationId xmlns:a16="http://schemas.microsoft.com/office/drawing/2014/main" id="{03B84895-BCC0-4682-871F-D5D2995F3262}"/>
              </a:ext>
            </a:extLst>
          </p:cNvPr>
          <p:cNvSpPr>
            <a:spLocks noGrp="1" noChangeArrowheads="1"/>
          </p:cNvSpPr>
          <p:nvPr>
            <p:ph type="body" idx="1"/>
          </p:nvPr>
        </p:nvSpPr>
        <p:spPr>
          <a:solidFill>
            <a:srgbClr val="FFFFFF"/>
          </a:solidFill>
          <a:ln>
            <a:solidFill>
              <a:srgbClr val="000000"/>
            </a:solidFill>
          </a:ln>
        </p:spPr>
        <p:txBody>
          <a:bodyPr lIns="89657" tIns="44828" rIns="89657" bIns="44828"/>
          <a:lstStyle/>
          <a:p>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E092EF36-A64E-4D94-830B-C7808FF71566}"/>
              </a:ext>
            </a:extLst>
          </p:cNvPr>
          <p:cNvSpPr>
            <a:spLocks noGrp="1" noRot="1" noChangeAspect="1" noChangeArrowheads="1" noTextEdit="1"/>
          </p:cNvSpPr>
          <p:nvPr>
            <p:ph type="sldImg"/>
          </p:nvPr>
        </p:nvSpPr>
        <p:spPr>
          <a:xfrm>
            <a:off x="1144588" y="685800"/>
            <a:ext cx="4572000" cy="3429000"/>
          </a:xfrm>
          <a:solidFill>
            <a:srgbClr val="FFFFFF"/>
          </a:solidFill>
          <a:ln/>
        </p:spPr>
      </p:sp>
      <p:sp>
        <p:nvSpPr>
          <p:cNvPr id="27651" name="Rectangle 3">
            <a:extLst>
              <a:ext uri="{FF2B5EF4-FFF2-40B4-BE49-F238E27FC236}">
                <a16:creationId xmlns:a16="http://schemas.microsoft.com/office/drawing/2014/main" id="{6C101DB2-ADB0-4D68-88DC-937AC88A3BB2}"/>
              </a:ext>
            </a:extLst>
          </p:cNvPr>
          <p:cNvSpPr>
            <a:spLocks noGrp="1" noChangeArrowheads="1"/>
          </p:cNvSpPr>
          <p:nvPr>
            <p:ph type="body" idx="1"/>
          </p:nvPr>
        </p:nvSpPr>
        <p:spPr>
          <a:solidFill>
            <a:srgbClr val="FFFFFF"/>
          </a:solidFill>
          <a:ln>
            <a:solidFill>
              <a:srgbClr val="000000"/>
            </a:solidFill>
          </a:ln>
        </p:spPr>
        <p:txBody>
          <a:bodyPr lIns="89657" tIns="44828" rIns="89657" bIns="44828"/>
          <a:lstStyle/>
          <a:p>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A11D285A-6AC9-4D45-AB2D-35EC064DC2E0}"/>
              </a:ext>
            </a:extLst>
          </p:cNvPr>
          <p:cNvSpPr>
            <a:spLocks noGrp="1" noRot="1" noChangeAspect="1" noChangeArrowheads="1" noTextEdit="1"/>
          </p:cNvSpPr>
          <p:nvPr>
            <p:ph type="sldImg"/>
          </p:nvPr>
        </p:nvSpPr>
        <p:spPr>
          <a:xfrm>
            <a:off x="1146175" y="685800"/>
            <a:ext cx="4567238" cy="3427413"/>
          </a:xfrm>
          <a:solidFill>
            <a:srgbClr val="FFFFFF"/>
          </a:solidFill>
          <a:ln/>
        </p:spPr>
      </p:sp>
      <p:sp>
        <p:nvSpPr>
          <p:cNvPr id="29699" name="Rectangle 3">
            <a:extLst>
              <a:ext uri="{FF2B5EF4-FFF2-40B4-BE49-F238E27FC236}">
                <a16:creationId xmlns:a16="http://schemas.microsoft.com/office/drawing/2014/main" id="{2D6FC3B9-55F7-4DB7-A679-BE456BA4093C}"/>
              </a:ext>
            </a:extLst>
          </p:cNvPr>
          <p:cNvSpPr>
            <a:spLocks noGrp="1" noChangeArrowheads="1"/>
          </p:cNvSpPr>
          <p:nvPr>
            <p:ph type="body" idx="1"/>
          </p:nvPr>
        </p:nvSpPr>
        <p:spPr>
          <a:xfrm>
            <a:off x="915988" y="4341813"/>
            <a:ext cx="5026025" cy="4116387"/>
          </a:xfrm>
          <a:solidFill>
            <a:srgbClr val="FFFFFF"/>
          </a:solidFill>
          <a:ln>
            <a:solidFill>
              <a:srgbClr val="000000"/>
            </a:solidFill>
          </a:ln>
        </p:spPr>
        <p:txBody>
          <a:bodyPr lIns="89657" tIns="44828" rIns="89657" bIns="44828"/>
          <a:lstStyle/>
          <a:p>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E3CF2C24-7178-429F-B180-F38938901D4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4836294B-E57F-4078-965F-0F1195B1A1F6}" type="slidenum">
              <a:rPr lang="en-US" altLang="en-US" sz="1200"/>
              <a:pPr eaLnBrk="1" hangingPunct="1"/>
              <a:t>10</a:t>
            </a:fld>
            <a:endParaRPr lang="en-US" altLang="en-US" sz="1200"/>
          </a:p>
        </p:txBody>
      </p:sp>
      <p:sp>
        <p:nvSpPr>
          <p:cNvPr id="31747" name="Rectangle 2">
            <a:extLst>
              <a:ext uri="{FF2B5EF4-FFF2-40B4-BE49-F238E27FC236}">
                <a16:creationId xmlns:a16="http://schemas.microsoft.com/office/drawing/2014/main" id="{9ABBD015-840E-40DD-B09B-1F3316BFB7AF}"/>
              </a:ext>
            </a:extLst>
          </p:cNvPr>
          <p:cNvSpPr>
            <a:spLocks noGrp="1" noRot="1" noChangeAspect="1" noChangeArrowheads="1" noTextEdit="1"/>
          </p:cNvSpPr>
          <p:nvPr>
            <p:ph type="sldImg"/>
          </p:nvPr>
        </p:nvSpPr>
        <p:spPr>
          <a:ln/>
        </p:spPr>
      </p:sp>
      <p:sp>
        <p:nvSpPr>
          <p:cNvPr id="31748" name="Rectangle 3">
            <a:extLst>
              <a:ext uri="{FF2B5EF4-FFF2-40B4-BE49-F238E27FC236}">
                <a16:creationId xmlns:a16="http://schemas.microsoft.com/office/drawing/2014/main" id="{246D1F7A-357F-41DA-92FB-46A1BD09C52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Yes, we know the user guide is in the works, AVM books still valid, as OVM is just the natural evolution of AVM</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4AFF26DE-D047-4531-8AB2-73D1DD06A7F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98C05CBE-18BD-4622-9D6D-A71D73A2B378}" type="slidenum">
              <a:rPr lang="en-US" altLang="en-US" sz="1200"/>
              <a:pPr eaLnBrk="1" hangingPunct="1"/>
              <a:t>11</a:t>
            </a:fld>
            <a:endParaRPr lang="en-US" altLang="en-US" sz="1200"/>
          </a:p>
        </p:txBody>
      </p:sp>
      <p:sp>
        <p:nvSpPr>
          <p:cNvPr id="33795" name="Rectangle 2">
            <a:extLst>
              <a:ext uri="{FF2B5EF4-FFF2-40B4-BE49-F238E27FC236}">
                <a16:creationId xmlns:a16="http://schemas.microsoft.com/office/drawing/2014/main" id="{9780F39E-C1F6-4F1E-A487-847F05AA3DEE}"/>
              </a:ext>
            </a:extLst>
          </p:cNvPr>
          <p:cNvSpPr>
            <a:spLocks noGrp="1" noRot="1" noChangeAspect="1" noChangeArrowheads="1" noTextEdit="1"/>
          </p:cNvSpPr>
          <p:nvPr>
            <p:ph type="sldImg"/>
          </p:nvPr>
        </p:nvSpPr>
        <p:spPr>
          <a:xfrm>
            <a:off x="1144588" y="685800"/>
            <a:ext cx="4572000" cy="3429000"/>
          </a:xfrm>
          <a:ln/>
        </p:spPr>
      </p:sp>
      <p:sp>
        <p:nvSpPr>
          <p:cNvPr id="33796" name="Rectangle 3">
            <a:extLst>
              <a:ext uri="{FF2B5EF4-FFF2-40B4-BE49-F238E27FC236}">
                <a16:creationId xmlns:a16="http://schemas.microsoft.com/office/drawing/2014/main" id="{780184F6-5B61-43E8-9928-6E676D88DCA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2E436598-574C-4351-9D8D-34F12D63668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C41D17B7-A601-4B8F-8B31-9429CEA03959}" type="slidenum">
              <a:rPr lang="en-US" altLang="en-US" sz="1200"/>
              <a:pPr eaLnBrk="1" hangingPunct="1"/>
              <a:t>12</a:t>
            </a:fld>
            <a:endParaRPr lang="en-US" altLang="en-US" sz="1200"/>
          </a:p>
        </p:txBody>
      </p:sp>
      <p:sp>
        <p:nvSpPr>
          <p:cNvPr id="35843" name="Rectangle 2">
            <a:extLst>
              <a:ext uri="{FF2B5EF4-FFF2-40B4-BE49-F238E27FC236}">
                <a16:creationId xmlns:a16="http://schemas.microsoft.com/office/drawing/2014/main" id="{96E49391-CBEE-4414-BA8F-2535F07D7258}"/>
              </a:ext>
            </a:extLst>
          </p:cNvPr>
          <p:cNvSpPr>
            <a:spLocks noGrp="1" noRot="1" noChangeAspect="1" noChangeArrowheads="1" noTextEdit="1"/>
          </p:cNvSpPr>
          <p:nvPr>
            <p:ph type="sldImg"/>
          </p:nvPr>
        </p:nvSpPr>
        <p:spPr>
          <a:xfrm>
            <a:off x="1141413" y="687388"/>
            <a:ext cx="4572000" cy="3429000"/>
          </a:xfrm>
          <a:ln/>
        </p:spPr>
      </p:sp>
      <p:sp>
        <p:nvSpPr>
          <p:cNvPr id="35844" name="Rectangle 3">
            <a:extLst>
              <a:ext uri="{FF2B5EF4-FFF2-40B4-BE49-F238E27FC236}">
                <a16:creationId xmlns:a16="http://schemas.microsoft.com/office/drawing/2014/main" id="{953E0D4A-CC72-4EA0-8637-6DD82DBAD1F5}"/>
              </a:ext>
            </a:extLst>
          </p:cNvPr>
          <p:cNvSpPr>
            <a:spLocks noGrp="1" noChangeArrowheads="1"/>
          </p:cNvSpPr>
          <p:nvPr>
            <p:ph type="body" idx="1"/>
          </p:nvPr>
        </p:nvSpPr>
        <p:spPr>
          <a:xfrm>
            <a:off x="915988" y="4344988"/>
            <a:ext cx="50260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659" tIns="45828" rIns="91659" bIns="45828"/>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9DC2A-A39A-4D50-B4EE-342796BA01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5A83939-FFF6-4325-B8D9-7F0EF561FA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02538A3-76BB-4619-8737-B90C5589236A}"/>
              </a:ext>
            </a:extLst>
          </p:cNvPr>
          <p:cNvSpPr>
            <a:spLocks noGrp="1"/>
          </p:cNvSpPr>
          <p:nvPr>
            <p:ph type="dt" sz="half" idx="10"/>
          </p:nvPr>
        </p:nvSpPr>
        <p:spPr/>
        <p:txBody>
          <a:bodyPr/>
          <a:lstStyle/>
          <a:p>
            <a:fld id="{A50FE23B-9688-449A-BACB-C00A12E46298}" type="datetimeFigureOut">
              <a:rPr lang="en-US" smtClean="0"/>
              <a:t>4/8/2021</a:t>
            </a:fld>
            <a:endParaRPr lang="en-US"/>
          </a:p>
        </p:txBody>
      </p:sp>
      <p:sp>
        <p:nvSpPr>
          <p:cNvPr id="5" name="Footer Placeholder 4">
            <a:extLst>
              <a:ext uri="{FF2B5EF4-FFF2-40B4-BE49-F238E27FC236}">
                <a16:creationId xmlns:a16="http://schemas.microsoft.com/office/drawing/2014/main" id="{9581B521-BA9E-43C1-AA5F-FD7AF1F544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7F467D-7C61-42EF-AE6D-F57E9364110F}"/>
              </a:ext>
            </a:extLst>
          </p:cNvPr>
          <p:cNvSpPr>
            <a:spLocks noGrp="1"/>
          </p:cNvSpPr>
          <p:nvPr>
            <p:ph type="sldNum" sz="quarter" idx="12"/>
          </p:nvPr>
        </p:nvSpPr>
        <p:spPr/>
        <p:txBody>
          <a:bodyPr/>
          <a:lstStyle/>
          <a:p>
            <a:fld id="{1884D5AC-BD4E-4B88-9C03-17CD7CD705BF}" type="slidenum">
              <a:rPr lang="en-US" smtClean="0"/>
              <a:t>‹#›</a:t>
            </a:fld>
            <a:endParaRPr lang="en-US"/>
          </a:p>
        </p:txBody>
      </p:sp>
    </p:spTree>
    <p:extLst>
      <p:ext uri="{BB962C8B-B14F-4D97-AF65-F5344CB8AC3E}">
        <p14:creationId xmlns:p14="http://schemas.microsoft.com/office/powerpoint/2010/main" val="36589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02729-6D80-4546-A027-16A8F3E1B55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1638160-2D25-4319-BCD1-D368102DA81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35AB64-6636-4CCC-8D4F-86811500F3D8}"/>
              </a:ext>
            </a:extLst>
          </p:cNvPr>
          <p:cNvSpPr>
            <a:spLocks noGrp="1"/>
          </p:cNvSpPr>
          <p:nvPr>
            <p:ph type="dt" sz="half" idx="10"/>
          </p:nvPr>
        </p:nvSpPr>
        <p:spPr/>
        <p:txBody>
          <a:bodyPr/>
          <a:lstStyle/>
          <a:p>
            <a:fld id="{A50FE23B-9688-449A-BACB-C00A12E46298}" type="datetimeFigureOut">
              <a:rPr lang="en-US" smtClean="0"/>
              <a:t>4/8/2021</a:t>
            </a:fld>
            <a:endParaRPr lang="en-US"/>
          </a:p>
        </p:txBody>
      </p:sp>
      <p:sp>
        <p:nvSpPr>
          <p:cNvPr id="5" name="Footer Placeholder 4">
            <a:extLst>
              <a:ext uri="{FF2B5EF4-FFF2-40B4-BE49-F238E27FC236}">
                <a16:creationId xmlns:a16="http://schemas.microsoft.com/office/drawing/2014/main" id="{E7CC101A-C89A-41D7-A51F-DDFE0898D2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D68220-1AB6-4AF0-82E8-CA25A463BC03}"/>
              </a:ext>
            </a:extLst>
          </p:cNvPr>
          <p:cNvSpPr>
            <a:spLocks noGrp="1"/>
          </p:cNvSpPr>
          <p:nvPr>
            <p:ph type="sldNum" sz="quarter" idx="12"/>
          </p:nvPr>
        </p:nvSpPr>
        <p:spPr/>
        <p:txBody>
          <a:bodyPr/>
          <a:lstStyle/>
          <a:p>
            <a:fld id="{1884D5AC-BD4E-4B88-9C03-17CD7CD705BF}" type="slidenum">
              <a:rPr lang="en-US" smtClean="0"/>
              <a:t>‹#›</a:t>
            </a:fld>
            <a:endParaRPr lang="en-US"/>
          </a:p>
        </p:txBody>
      </p:sp>
    </p:spTree>
    <p:extLst>
      <p:ext uri="{BB962C8B-B14F-4D97-AF65-F5344CB8AC3E}">
        <p14:creationId xmlns:p14="http://schemas.microsoft.com/office/powerpoint/2010/main" val="1136459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222A4E-7C7E-4239-9FC1-C87271AEEC9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6D4AAA7-9169-4E84-B489-E316D32DB09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244B03-53D4-41CC-898A-4A19333D26FB}"/>
              </a:ext>
            </a:extLst>
          </p:cNvPr>
          <p:cNvSpPr>
            <a:spLocks noGrp="1"/>
          </p:cNvSpPr>
          <p:nvPr>
            <p:ph type="dt" sz="half" idx="10"/>
          </p:nvPr>
        </p:nvSpPr>
        <p:spPr/>
        <p:txBody>
          <a:bodyPr/>
          <a:lstStyle/>
          <a:p>
            <a:fld id="{A50FE23B-9688-449A-BACB-C00A12E46298}" type="datetimeFigureOut">
              <a:rPr lang="en-US" smtClean="0"/>
              <a:t>4/8/2021</a:t>
            </a:fld>
            <a:endParaRPr lang="en-US"/>
          </a:p>
        </p:txBody>
      </p:sp>
      <p:sp>
        <p:nvSpPr>
          <p:cNvPr id="5" name="Footer Placeholder 4">
            <a:extLst>
              <a:ext uri="{FF2B5EF4-FFF2-40B4-BE49-F238E27FC236}">
                <a16:creationId xmlns:a16="http://schemas.microsoft.com/office/drawing/2014/main" id="{23022049-E694-4DA3-91DA-189CD7CFC0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E08857-6075-4AC6-9D2F-C0D9033C0492}"/>
              </a:ext>
            </a:extLst>
          </p:cNvPr>
          <p:cNvSpPr>
            <a:spLocks noGrp="1"/>
          </p:cNvSpPr>
          <p:nvPr>
            <p:ph type="sldNum" sz="quarter" idx="12"/>
          </p:nvPr>
        </p:nvSpPr>
        <p:spPr/>
        <p:txBody>
          <a:bodyPr/>
          <a:lstStyle/>
          <a:p>
            <a:fld id="{1884D5AC-BD4E-4B88-9C03-17CD7CD705BF}" type="slidenum">
              <a:rPr lang="en-US" smtClean="0"/>
              <a:t>‹#›</a:t>
            </a:fld>
            <a:endParaRPr lang="en-US"/>
          </a:p>
        </p:txBody>
      </p:sp>
    </p:spTree>
    <p:extLst>
      <p:ext uri="{BB962C8B-B14F-4D97-AF65-F5344CB8AC3E}">
        <p14:creationId xmlns:p14="http://schemas.microsoft.com/office/powerpoint/2010/main" val="36807357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 y="152400"/>
            <a:ext cx="11785600" cy="914400"/>
          </a:xfrm>
        </p:spPr>
        <p:txBody>
          <a:bodyPr/>
          <a:lstStyle/>
          <a:p>
            <a:r>
              <a:rPr lang="en-US"/>
              <a:t>Click to edit Master title style</a:t>
            </a:r>
          </a:p>
        </p:txBody>
      </p:sp>
      <p:sp>
        <p:nvSpPr>
          <p:cNvPr id="3" name="Text Placeholder 2"/>
          <p:cNvSpPr>
            <a:spLocks noGrp="1"/>
          </p:cNvSpPr>
          <p:nvPr>
            <p:ph type="body" sz="half" idx="1"/>
          </p:nvPr>
        </p:nvSpPr>
        <p:spPr>
          <a:xfrm>
            <a:off x="508000" y="1066800"/>
            <a:ext cx="11379200" cy="2438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8000" y="3657600"/>
            <a:ext cx="11379200" cy="2438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a:extLst>
              <a:ext uri="{FF2B5EF4-FFF2-40B4-BE49-F238E27FC236}">
                <a16:creationId xmlns:a16="http://schemas.microsoft.com/office/drawing/2014/main" id="{2816A9C3-2257-4642-9BC6-13B67CA75882}"/>
              </a:ext>
            </a:extLst>
          </p:cNvPr>
          <p:cNvSpPr>
            <a:spLocks noGrp="1" noChangeArrowheads="1"/>
          </p:cNvSpPr>
          <p:nvPr>
            <p:ph type="sldNum" sz="quarter" idx="10"/>
          </p:nvPr>
        </p:nvSpPr>
        <p:spPr>
          <a:ln/>
        </p:spPr>
        <p:txBody>
          <a:bodyPr/>
          <a:lstStyle>
            <a:lvl1pPr>
              <a:defRPr/>
            </a:lvl1pPr>
          </a:lstStyle>
          <a:p>
            <a:fld id="{9D9FE649-7230-4DD4-9427-B93705F09AA7}" type="slidenum">
              <a:rPr lang="en-US" altLang="en-US"/>
              <a:pPr/>
              <a:t>‹#›</a:t>
            </a:fld>
            <a:endParaRPr lang="en-US" altLang="en-US"/>
          </a:p>
        </p:txBody>
      </p:sp>
    </p:spTree>
    <p:extLst>
      <p:ext uri="{BB962C8B-B14F-4D97-AF65-F5344CB8AC3E}">
        <p14:creationId xmlns:p14="http://schemas.microsoft.com/office/powerpoint/2010/main" val="3347833155"/>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FFEC6-2B79-4629-A042-6B43B62EEA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BE5066-0FD1-4DF0-95F2-8160B100B92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7CBC41-618F-4A37-8A08-0D6F04B4E9E6}"/>
              </a:ext>
            </a:extLst>
          </p:cNvPr>
          <p:cNvSpPr>
            <a:spLocks noGrp="1"/>
          </p:cNvSpPr>
          <p:nvPr>
            <p:ph type="dt" sz="half" idx="10"/>
          </p:nvPr>
        </p:nvSpPr>
        <p:spPr/>
        <p:txBody>
          <a:bodyPr/>
          <a:lstStyle/>
          <a:p>
            <a:fld id="{A50FE23B-9688-449A-BACB-C00A12E46298}" type="datetimeFigureOut">
              <a:rPr lang="en-US" smtClean="0"/>
              <a:t>4/8/2021</a:t>
            </a:fld>
            <a:endParaRPr lang="en-US"/>
          </a:p>
        </p:txBody>
      </p:sp>
      <p:sp>
        <p:nvSpPr>
          <p:cNvPr id="5" name="Footer Placeholder 4">
            <a:extLst>
              <a:ext uri="{FF2B5EF4-FFF2-40B4-BE49-F238E27FC236}">
                <a16:creationId xmlns:a16="http://schemas.microsoft.com/office/drawing/2014/main" id="{144C8314-C347-41A2-AAFC-F0FCC3525E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480855-A401-4E69-A019-E001C736097B}"/>
              </a:ext>
            </a:extLst>
          </p:cNvPr>
          <p:cNvSpPr>
            <a:spLocks noGrp="1"/>
          </p:cNvSpPr>
          <p:nvPr>
            <p:ph type="sldNum" sz="quarter" idx="12"/>
          </p:nvPr>
        </p:nvSpPr>
        <p:spPr/>
        <p:txBody>
          <a:bodyPr/>
          <a:lstStyle/>
          <a:p>
            <a:fld id="{1884D5AC-BD4E-4B88-9C03-17CD7CD705BF}" type="slidenum">
              <a:rPr lang="en-US" smtClean="0"/>
              <a:t>‹#›</a:t>
            </a:fld>
            <a:endParaRPr lang="en-US"/>
          </a:p>
        </p:txBody>
      </p:sp>
    </p:spTree>
    <p:extLst>
      <p:ext uri="{BB962C8B-B14F-4D97-AF65-F5344CB8AC3E}">
        <p14:creationId xmlns:p14="http://schemas.microsoft.com/office/powerpoint/2010/main" val="3369969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F91ED-68F8-4E0E-8F95-EBBB6C4B633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A3201AF-0920-48E3-B895-F54FA8571A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4EEFBC-3F03-41D8-85B4-420EB9EA12F3}"/>
              </a:ext>
            </a:extLst>
          </p:cNvPr>
          <p:cNvSpPr>
            <a:spLocks noGrp="1"/>
          </p:cNvSpPr>
          <p:nvPr>
            <p:ph type="dt" sz="half" idx="10"/>
          </p:nvPr>
        </p:nvSpPr>
        <p:spPr/>
        <p:txBody>
          <a:bodyPr/>
          <a:lstStyle/>
          <a:p>
            <a:fld id="{A50FE23B-9688-449A-BACB-C00A12E46298}" type="datetimeFigureOut">
              <a:rPr lang="en-US" smtClean="0"/>
              <a:t>4/8/2021</a:t>
            </a:fld>
            <a:endParaRPr lang="en-US"/>
          </a:p>
        </p:txBody>
      </p:sp>
      <p:sp>
        <p:nvSpPr>
          <p:cNvPr id="5" name="Footer Placeholder 4">
            <a:extLst>
              <a:ext uri="{FF2B5EF4-FFF2-40B4-BE49-F238E27FC236}">
                <a16:creationId xmlns:a16="http://schemas.microsoft.com/office/drawing/2014/main" id="{63109BF6-1D15-4D25-8C09-9BF0B0B6E4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45F11F-335D-452F-8BBD-E072811609E4}"/>
              </a:ext>
            </a:extLst>
          </p:cNvPr>
          <p:cNvSpPr>
            <a:spLocks noGrp="1"/>
          </p:cNvSpPr>
          <p:nvPr>
            <p:ph type="sldNum" sz="quarter" idx="12"/>
          </p:nvPr>
        </p:nvSpPr>
        <p:spPr/>
        <p:txBody>
          <a:bodyPr/>
          <a:lstStyle/>
          <a:p>
            <a:fld id="{1884D5AC-BD4E-4B88-9C03-17CD7CD705BF}" type="slidenum">
              <a:rPr lang="en-US" smtClean="0"/>
              <a:t>‹#›</a:t>
            </a:fld>
            <a:endParaRPr lang="en-US"/>
          </a:p>
        </p:txBody>
      </p:sp>
    </p:spTree>
    <p:extLst>
      <p:ext uri="{BB962C8B-B14F-4D97-AF65-F5344CB8AC3E}">
        <p14:creationId xmlns:p14="http://schemas.microsoft.com/office/powerpoint/2010/main" val="403985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BAA87-1820-4FAD-9E7D-1063A9206A8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E76172-77CF-4A9B-B9D6-4A884B35AE4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D7C9839-F6D6-40BD-8AF2-B79522B859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F8BC387-969F-4FD6-9BAD-772E07925683}"/>
              </a:ext>
            </a:extLst>
          </p:cNvPr>
          <p:cNvSpPr>
            <a:spLocks noGrp="1"/>
          </p:cNvSpPr>
          <p:nvPr>
            <p:ph type="dt" sz="half" idx="10"/>
          </p:nvPr>
        </p:nvSpPr>
        <p:spPr/>
        <p:txBody>
          <a:bodyPr/>
          <a:lstStyle/>
          <a:p>
            <a:fld id="{A50FE23B-9688-449A-BACB-C00A12E46298}" type="datetimeFigureOut">
              <a:rPr lang="en-US" smtClean="0"/>
              <a:t>4/8/2021</a:t>
            </a:fld>
            <a:endParaRPr lang="en-US"/>
          </a:p>
        </p:txBody>
      </p:sp>
      <p:sp>
        <p:nvSpPr>
          <p:cNvPr id="6" name="Footer Placeholder 5">
            <a:extLst>
              <a:ext uri="{FF2B5EF4-FFF2-40B4-BE49-F238E27FC236}">
                <a16:creationId xmlns:a16="http://schemas.microsoft.com/office/drawing/2014/main" id="{D2D8FDC2-4477-43C3-A138-D4A8B1BAF4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9487E8-7AED-4019-A0F1-77D26703FABE}"/>
              </a:ext>
            </a:extLst>
          </p:cNvPr>
          <p:cNvSpPr>
            <a:spLocks noGrp="1"/>
          </p:cNvSpPr>
          <p:nvPr>
            <p:ph type="sldNum" sz="quarter" idx="12"/>
          </p:nvPr>
        </p:nvSpPr>
        <p:spPr/>
        <p:txBody>
          <a:bodyPr/>
          <a:lstStyle/>
          <a:p>
            <a:fld id="{1884D5AC-BD4E-4B88-9C03-17CD7CD705BF}" type="slidenum">
              <a:rPr lang="en-US" smtClean="0"/>
              <a:t>‹#›</a:t>
            </a:fld>
            <a:endParaRPr lang="en-US"/>
          </a:p>
        </p:txBody>
      </p:sp>
    </p:spTree>
    <p:extLst>
      <p:ext uri="{BB962C8B-B14F-4D97-AF65-F5344CB8AC3E}">
        <p14:creationId xmlns:p14="http://schemas.microsoft.com/office/powerpoint/2010/main" val="2290584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5D096-9247-4936-8677-2CE2DC7D758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B16511-F3E5-421C-ADDB-3DCCCBD999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4F550E-588A-4ABF-957F-8652025854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29E9D6A-48EE-452C-8888-E7682A2DE45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4A36153-9671-4DA7-89A5-049D5D01914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4640B6-5051-4946-BF1D-8E4D8869B197}"/>
              </a:ext>
            </a:extLst>
          </p:cNvPr>
          <p:cNvSpPr>
            <a:spLocks noGrp="1"/>
          </p:cNvSpPr>
          <p:nvPr>
            <p:ph type="dt" sz="half" idx="10"/>
          </p:nvPr>
        </p:nvSpPr>
        <p:spPr/>
        <p:txBody>
          <a:bodyPr/>
          <a:lstStyle/>
          <a:p>
            <a:fld id="{A50FE23B-9688-449A-BACB-C00A12E46298}" type="datetimeFigureOut">
              <a:rPr lang="en-US" smtClean="0"/>
              <a:t>4/8/2021</a:t>
            </a:fld>
            <a:endParaRPr lang="en-US"/>
          </a:p>
        </p:txBody>
      </p:sp>
      <p:sp>
        <p:nvSpPr>
          <p:cNvPr id="8" name="Footer Placeholder 7">
            <a:extLst>
              <a:ext uri="{FF2B5EF4-FFF2-40B4-BE49-F238E27FC236}">
                <a16:creationId xmlns:a16="http://schemas.microsoft.com/office/drawing/2014/main" id="{E12B22C9-E2D8-4727-8B39-51F1C91729B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C2B5C47-B748-4559-AE1C-EE07DBEAC400}"/>
              </a:ext>
            </a:extLst>
          </p:cNvPr>
          <p:cNvSpPr>
            <a:spLocks noGrp="1"/>
          </p:cNvSpPr>
          <p:nvPr>
            <p:ph type="sldNum" sz="quarter" idx="12"/>
          </p:nvPr>
        </p:nvSpPr>
        <p:spPr/>
        <p:txBody>
          <a:bodyPr/>
          <a:lstStyle/>
          <a:p>
            <a:fld id="{1884D5AC-BD4E-4B88-9C03-17CD7CD705BF}" type="slidenum">
              <a:rPr lang="en-US" smtClean="0"/>
              <a:t>‹#›</a:t>
            </a:fld>
            <a:endParaRPr lang="en-US"/>
          </a:p>
        </p:txBody>
      </p:sp>
    </p:spTree>
    <p:extLst>
      <p:ext uri="{BB962C8B-B14F-4D97-AF65-F5344CB8AC3E}">
        <p14:creationId xmlns:p14="http://schemas.microsoft.com/office/powerpoint/2010/main" val="1538026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1D3EC-C145-48F2-81D5-A0EF9CA36C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A9FF4FB-5E7B-4FAA-ACC7-A2DA1A2E94B4}"/>
              </a:ext>
            </a:extLst>
          </p:cNvPr>
          <p:cNvSpPr>
            <a:spLocks noGrp="1"/>
          </p:cNvSpPr>
          <p:nvPr>
            <p:ph type="dt" sz="half" idx="10"/>
          </p:nvPr>
        </p:nvSpPr>
        <p:spPr/>
        <p:txBody>
          <a:bodyPr/>
          <a:lstStyle/>
          <a:p>
            <a:fld id="{A50FE23B-9688-449A-BACB-C00A12E46298}" type="datetimeFigureOut">
              <a:rPr lang="en-US" smtClean="0"/>
              <a:t>4/8/2021</a:t>
            </a:fld>
            <a:endParaRPr lang="en-US"/>
          </a:p>
        </p:txBody>
      </p:sp>
      <p:sp>
        <p:nvSpPr>
          <p:cNvPr id="4" name="Footer Placeholder 3">
            <a:extLst>
              <a:ext uri="{FF2B5EF4-FFF2-40B4-BE49-F238E27FC236}">
                <a16:creationId xmlns:a16="http://schemas.microsoft.com/office/drawing/2014/main" id="{C5056D51-3F9C-478C-AD31-DA7927C55A7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8E2FD3-361C-47E4-987E-530D31AE609A}"/>
              </a:ext>
            </a:extLst>
          </p:cNvPr>
          <p:cNvSpPr>
            <a:spLocks noGrp="1"/>
          </p:cNvSpPr>
          <p:nvPr>
            <p:ph type="sldNum" sz="quarter" idx="12"/>
          </p:nvPr>
        </p:nvSpPr>
        <p:spPr/>
        <p:txBody>
          <a:bodyPr/>
          <a:lstStyle/>
          <a:p>
            <a:fld id="{1884D5AC-BD4E-4B88-9C03-17CD7CD705BF}" type="slidenum">
              <a:rPr lang="en-US" smtClean="0"/>
              <a:t>‹#›</a:t>
            </a:fld>
            <a:endParaRPr lang="en-US"/>
          </a:p>
        </p:txBody>
      </p:sp>
    </p:spTree>
    <p:extLst>
      <p:ext uri="{BB962C8B-B14F-4D97-AF65-F5344CB8AC3E}">
        <p14:creationId xmlns:p14="http://schemas.microsoft.com/office/powerpoint/2010/main" val="1341856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7741C6-17C1-45FC-BF45-2A351520A463}"/>
              </a:ext>
            </a:extLst>
          </p:cNvPr>
          <p:cNvSpPr>
            <a:spLocks noGrp="1"/>
          </p:cNvSpPr>
          <p:nvPr>
            <p:ph type="dt" sz="half" idx="10"/>
          </p:nvPr>
        </p:nvSpPr>
        <p:spPr/>
        <p:txBody>
          <a:bodyPr/>
          <a:lstStyle/>
          <a:p>
            <a:fld id="{A50FE23B-9688-449A-BACB-C00A12E46298}" type="datetimeFigureOut">
              <a:rPr lang="en-US" smtClean="0"/>
              <a:t>4/8/2021</a:t>
            </a:fld>
            <a:endParaRPr lang="en-US"/>
          </a:p>
        </p:txBody>
      </p:sp>
      <p:sp>
        <p:nvSpPr>
          <p:cNvPr id="3" name="Footer Placeholder 2">
            <a:extLst>
              <a:ext uri="{FF2B5EF4-FFF2-40B4-BE49-F238E27FC236}">
                <a16:creationId xmlns:a16="http://schemas.microsoft.com/office/drawing/2014/main" id="{7FE39E17-3961-46FA-AEA2-4231E793847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CC0C3CF-CDFB-4E32-AF69-DD7F5CB43087}"/>
              </a:ext>
            </a:extLst>
          </p:cNvPr>
          <p:cNvSpPr>
            <a:spLocks noGrp="1"/>
          </p:cNvSpPr>
          <p:nvPr>
            <p:ph type="sldNum" sz="quarter" idx="12"/>
          </p:nvPr>
        </p:nvSpPr>
        <p:spPr/>
        <p:txBody>
          <a:bodyPr/>
          <a:lstStyle/>
          <a:p>
            <a:fld id="{1884D5AC-BD4E-4B88-9C03-17CD7CD705BF}" type="slidenum">
              <a:rPr lang="en-US" smtClean="0"/>
              <a:t>‹#›</a:t>
            </a:fld>
            <a:endParaRPr lang="en-US"/>
          </a:p>
        </p:txBody>
      </p:sp>
    </p:spTree>
    <p:extLst>
      <p:ext uri="{BB962C8B-B14F-4D97-AF65-F5344CB8AC3E}">
        <p14:creationId xmlns:p14="http://schemas.microsoft.com/office/powerpoint/2010/main" val="3197669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FFEC5-48C3-40A7-8786-F36A579B0A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2A352A4-07AB-4B66-97D6-1D94903B2C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76627C2-4A9A-4A73-B1B6-AC550B73B6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D11613-7364-46E5-B08A-F39E44D63FE0}"/>
              </a:ext>
            </a:extLst>
          </p:cNvPr>
          <p:cNvSpPr>
            <a:spLocks noGrp="1"/>
          </p:cNvSpPr>
          <p:nvPr>
            <p:ph type="dt" sz="half" idx="10"/>
          </p:nvPr>
        </p:nvSpPr>
        <p:spPr/>
        <p:txBody>
          <a:bodyPr/>
          <a:lstStyle/>
          <a:p>
            <a:fld id="{A50FE23B-9688-449A-BACB-C00A12E46298}" type="datetimeFigureOut">
              <a:rPr lang="en-US" smtClean="0"/>
              <a:t>4/8/2021</a:t>
            </a:fld>
            <a:endParaRPr lang="en-US"/>
          </a:p>
        </p:txBody>
      </p:sp>
      <p:sp>
        <p:nvSpPr>
          <p:cNvPr id="6" name="Footer Placeholder 5">
            <a:extLst>
              <a:ext uri="{FF2B5EF4-FFF2-40B4-BE49-F238E27FC236}">
                <a16:creationId xmlns:a16="http://schemas.microsoft.com/office/drawing/2014/main" id="{BE3AE063-A30F-44B1-8E30-F5A5DC4C6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398764-4650-463C-90E5-F106E9F06E3A}"/>
              </a:ext>
            </a:extLst>
          </p:cNvPr>
          <p:cNvSpPr>
            <a:spLocks noGrp="1"/>
          </p:cNvSpPr>
          <p:nvPr>
            <p:ph type="sldNum" sz="quarter" idx="12"/>
          </p:nvPr>
        </p:nvSpPr>
        <p:spPr/>
        <p:txBody>
          <a:bodyPr/>
          <a:lstStyle/>
          <a:p>
            <a:fld id="{1884D5AC-BD4E-4B88-9C03-17CD7CD705BF}" type="slidenum">
              <a:rPr lang="en-US" smtClean="0"/>
              <a:t>‹#›</a:t>
            </a:fld>
            <a:endParaRPr lang="en-US"/>
          </a:p>
        </p:txBody>
      </p:sp>
    </p:spTree>
    <p:extLst>
      <p:ext uri="{BB962C8B-B14F-4D97-AF65-F5344CB8AC3E}">
        <p14:creationId xmlns:p14="http://schemas.microsoft.com/office/powerpoint/2010/main" val="119284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3C8D1-F01B-4B28-9E44-DCB3255DE1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718E8B0-1EE0-4C12-BD9B-FAD5581C39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FA83A11-CBB8-4F2F-BC18-B402BA34A4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500257-E561-42FA-B9B9-5485F796E829}"/>
              </a:ext>
            </a:extLst>
          </p:cNvPr>
          <p:cNvSpPr>
            <a:spLocks noGrp="1"/>
          </p:cNvSpPr>
          <p:nvPr>
            <p:ph type="dt" sz="half" idx="10"/>
          </p:nvPr>
        </p:nvSpPr>
        <p:spPr/>
        <p:txBody>
          <a:bodyPr/>
          <a:lstStyle/>
          <a:p>
            <a:fld id="{A50FE23B-9688-449A-BACB-C00A12E46298}" type="datetimeFigureOut">
              <a:rPr lang="en-US" smtClean="0"/>
              <a:t>4/8/2021</a:t>
            </a:fld>
            <a:endParaRPr lang="en-US"/>
          </a:p>
        </p:txBody>
      </p:sp>
      <p:sp>
        <p:nvSpPr>
          <p:cNvPr id="6" name="Footer Placeholder 5">
            <a:extLst>
              <a:ext uri="{FF2B5EF4-FFF2-40B4-BE49-F238E27FC236}">
                <a16:creationId xmlns:a16="http://schemas.microsoft.com/office/drawing/2014/main" id="{80680737-6AAB-4F81-AF56-0A25F06BDD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B4B7780-047C-40E7-A436-DF86CC987301}"/>
              </a:ext>
            </a:extLst>
          </p:cNvPr>
          <p:cNvSpPr>
            <a:spLocks noGrp="1"/>
          </p:cNvSpPr>
          <p:nvPr>
            <p:ph type="sldNum" sz="quarter" idx="12"/>
          </p:nvPr>
        </p:nvSpPr>
        <p:spPr/>
        <p:txBody>
          <a:bodyPr/>
          <a:lstStyle/>
          <a:p>
            <a:fld id="{1884D5AC-BD4E-4B88-9C03-17CD7CD705BF}" type="slidenum">
              <a:rPr lang="en-US" smtClean="0"/>
              <a:t>‹#›</a:t>
            </a:fld>
            <a:endParaRPr lang="en-US"/>
          </a:p>
        </p:txBody>
      </p:sp>
    </p:spTree>
    <p:extLst>
      <p:ext uri="{BB962C8B-B14F-4D97-AF65-F5344CB8AC3E}">
        <p14:creationId xmlns:p14="http://schemas.microsoft.com/office/powerpoint/2010/main" val="118329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1E7187-24B4-40E7-95F2-A9445F4648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F115301-D678-4C06-9E5F-D9E0E2FC4B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DE228B-F7F5-47FC-B1E5-F28919386E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0FE23B-9688-449A-BACB-C00A12E46298}" type="datetimeFigureOut">
              <a:rPr lang="en-US" smtClean="0"/>
              <a:t>4/8/2021</a:t>
            </a:fld>
            <a:endParaRPr lang="en-US"/>
          </a:p>
        </p:txBody>
      </p:sp>
      <p:sp>
        <p:nvSpPr>
          <p:cNvPr id="5" name="Footer Placeholder 4">
            <a:extLst>
              <a:ext uri="{FF2B5EF4-FFF2-40B4-BE49-F238E27FC236}">
                <a16:creationId xmlns:a16="http://schemas.microsoft.com/office/drawing/2014/main" id="{9C3AD948-C2AB-46A4-A549-EFA71017C3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6849F0E-33B4-484E-A9C2-C3D15FFBC9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84D5AC-BD4E-4B88-9C03-17CD7CD705BF}" type="slidenum">
              <a:rPr lang="en-US" smtClean="0"/>
              <a:t>‹#›</a:t>
            </a:fld>
            <a:endParaRPr lang="en-US"/>
          </a:p>
        </p:txBody>
      </p:sp>
    </p:spTree>
    <p:extLst>
      <p:ext uri="{BB962C8B-B14F-4D97-AF65-F5344CB8AC3E}">
        <p14:creationId xmlns:p14="http://schemas.microsoft.com/office/powerpoint/2010/main" val="1121441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5.wm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6.emf"/><Relationship Id="rId4" Type="http://schemas.openxmlformats.org/officeDocument/2006/relationships/oleObject" Target="../embeddings/oleObject1.bin"/></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7.xml"/><Relationship Id="rId1" Type="http://schemas.openxmlformats.org/officeDocument/2006/relationships/slideLayout" Target="../slideLayouts/slideLayout4.xml"/><Relationship Id="rId5" Type="http://schemas.openxmlformats.org/officeDocument/2006/relationships/image" Target="../media/image5.wmf"/><Relationship Id="rId4" Type="http://schemas.openxmlformats.org/officeDocument/2006/relationships/image" Target="../media/image7.wmf"/></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DD16E-3130-40C8-949B-BE2F0E3FA8E5}"/>
              </a:ext>
            </a:extLst>
          </p:cNvPr>
          <p:cNvSpPr>
            <a:spLocks noGrp="1"/>
          </p:cNvSpPr>
          <p:nvPr>
            <p:ph type="ctrTitle"/>
          </p:nvPr>
        </p:nvSpPr>
        <p:spPr/>
        <p:txBody>
          <a:bodyPr/>
          <a:lstStyle/>
          <a:p>
            <a:r>
              <a:rPr lang="en-US"/>
              <a:t>Testbench architecture</a:t>
            </a:r>
          </a:p>
        </p:txBody>
      </p:sp>
      <p:sp>
        <p:nvSpPr>
          <p:cNvPr id="3" name="Subtitle 2">
            <a:extLst>
              <a:ext uri="{FF2B5EF4-FFF2-40B4-BE49-F238E27FC236}">
                <a16:creationId xmlns:a16="http://schemas.microsoft.com/office/drawing/2014/main" id="{B93C2C90-AC4D-4C44-9BA3-5F4739459AE2}"/>
              </a:ext>
            </a:extLst>
          </p:cNvPr>
          <p:cNvSpPr>
            <a:spLocks noGrp="1"/>
          </p:cNvSpPr>
          <p:nvPr>
            <p:ph type="subTitle" idx="1"/>
          </p:nvPr>
        </p:nvSpPr>
        <p:spPr/>
        <p:txBody>
          <a:bodyPr/>
          <a:lstStyle/>
          <a:p>
            <a:r>
              <a:rPr lang="en-US" dirty="0"/>
              <a:t>Shobha Vasudevan ( Slides from lecture co-taught with Mentor Graphics)</a:t>
            </a:r>
          </a:p>
          <a:p>
            <a:r>
              <a:rPr lang="en-US"/>
              <a:t>PLEASE DO NT DISTRIBUTE WITHOUT PERMISSION</a:t>
            </a:r>
            <a:endParaRPr lang="en-US" dirty="0"/>
          </a:p>
          <a:p>
            <a:endParaRPr lang="en-US" dirty="0"/>
          </a:p>
        </p:txBody>
      </p:sp>
    </p:spTree>
    <p:extLst>
      <p:ext uri="{BB962C8B-B14F-4D97-AF65-F5344CB8AC3E}">
        <p14:creationId xmlns:p14="http://schemas.microsoft.com/office/powerpoint/2010/main" val="8095277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BE349FD1-10D3-4F9B-A062-E576368C74F2}"/>
              </a:ext>
            </a:extLst>
          </p:cNvPr>
          <p:cNvSpPr>
            <a:spLocks noGrp="1" noChangeArrowheads="1"/>
          </p:cNvSpPr>
          <p:nvPr>
            <p:ph type="title"/>
          </p:nvPr>
        </p:nvSpPr>
        <p:spPr/>
        <p:txBody>
          <a:bodyPr/>
          <a:lstStyle/>
          <a:p>
            <a:pPr eaLnBrk="1" hangingPunct="1"/>
            <a:r>
              <a:rPr lang="en-US" altLang="en-US"/>
              <a:t>OVM Documentation</a:t>
            </a:r>
          </a:p>
        </p:txBody>
      </p:sp>
      <p:sp>
        <p:nvSpPr>
          <p:cNvPr id="117763" name="Rectangle 3">
            <a:extLst>
              <a:ext uri="{FF2B5EF4-FFF2-40B4-BE49-F238E27FC236}">
                <a16:creationId xmlns:a16="http://schemas.microsoft.com/office/drawing/2014/main" id="{496B4771-4EB2-42B8-9450-C314D9862732}"/>
              </a:ext>
            </a:extLst>
          </p:cNvPr>
          <p:cNvSpPr>
            <a:spLocks noGrp="1" noChangeArrowheads="1"/>
          </p:cNvSpPr>
          <p:nvPr>
            <p:ph type="body" idx="1"/>
          </p:nvPr>
        </p:nvSpPr>
        <p:spPr>
          <a:xfrm>
            <a:off x="1905000" y="1066800"/>
            <a:ext cx="5257800" cy="5029200"/>
          </a:xfrm>
        </p:spPr>
        <p:txBody>
          <a:bodyPr/>
          <a:lstStyle/>
          <a:p>
            <a:pPr eaLnBrk="1" hangingPunct="1"/>
            <a:r>
              <a:rPr lang="en-US" altLang="en-US" sz="2200"/>
              <a:t>OVM Reference Guide</a:t>
            </a:r>
          </a:p>
          <a:p>
            <a:pPr lvl="1" eaLnBrk="1" hangingPunct="1"/>
            <a:r>
              <a:rPr lang="en-US" altLang="en-US" sz="2000"/>
              <a:t>Documents all ovm classes, methods and macros in the OVM library</a:t>
            </a:r>
          </a:p>
          <a:p>
            <a:pPr eaLnBrk="1" hangingPunct="1"/>
            <a:r>
              <a:rPr lang="en-US" altLang="en-US" sz="2200"/>
              <a:t>OVM User Guide</a:t>
            </a:r>
          </a:p>
          <a:p>
            <a:pPr lvl="1" eaLnBrk="1" hangingPunct="1"/>
            <a:r>
              <a:rPr lang="en-US" altLang="en-US" sz="2000"/>
              <a:t>OVM Overview</a:t>
            </a:r>
          </a:p>
          <a:p>
            <a:pPr lvl="1" eaLnBrk="1" hangingPunct="1"/>
            <a:r>
              <a:rPr lang="en-US" altLang="en-US" sz="2000"/>
              <a:t>Transaction Level Modeling</a:t>
            </a:r>
          </a:p>
          <a:p>
            <a:pPr lvl="1" eaLnBrk="1" hangingPunct="1"/>
            <a:r>
              <a:rPr lang="en-US" altLang="en-US" sz="2000"/>
              <a:t>Developing Reusable Verification Components</a:t>
            </a:r>
          </a:p>
          <a:p>
            <a:pPr lvl="1" eaLnBrk="1" hangingPunct="1"/>
            <a:r>
              <a:rPr lang="en-US" altLang="en-US" sz="2000"/>
              <a:t>Assembling Tests and Testbenches</a:t>
            </a:r>
          </a:p>
          <a:p>
            <a:pPr lvl="1" eaLnBrk="1" hangingPunct="1"/>
            <a:r>
              <a:rPr lang="en-US" altLang="en-US" sz="2000"/>
              <a:t>Advanced Topics</a:t>
            </a:r>
          </a:p>
          <a:p>
            <a:pPr lvl="2" eaLnBrk="1" hangingPunct="1"/>
            <a:r>
              <a:rPr lang="en-US" altLang="en-US" sz="1800"/>
              <a:t>Phasing</a:t>
            </a:r>
          </a:p>
          <a:p>
            <a:pPr lvl="2" eaLnBrk="1" hangingPunct="1"/>
            <a:r>
              <a:rPr lang="en-US" altLang="en-US" sz="1800"/>
              <a:t>Factory &amp; Overrides</a:t>
            </a:r>
          </a:p>
          <a:p>
            <a:pPr lvl="2" eaLnBrk="1" hangingPunct="1"/>
            <a:r>
              <a:rPr lang="en-US" altLang="en-US" sz="1800"/>
              <a:t>Sequence Control &amp; Protocol Layering</a:t>
            </a:r>
          </a:p>
          <a:p>
            <a:pPr lvl="1" eaLnBrk="1" hangingPunct="1"/>
            <a:r>
              <a:rPr lang="en-US" altLang="en-US" sz="2000"/>
              <a:t>Detailed description of Xbus example</a:t>
            </a:r>
          </a:p>
          <a:p>
            <a:pPr lvl="1" eaLnBrk="1" hangingPunct="1"/>
            <a:endParaRPr lang="en-US" altLang="en-US" sz="2000"/>
          </a:p>
        </p:txBody>
      </p:sp>
      <p:sp>
        <p:nvSpPr>
          <p:cNvPr id="117764" name="Rectangle 4">
            <a:extLst>
              <a:ext uri="{FF2B5EF4-FFF2-40B4-BE49-F238E27FC236}">
                <a16:creationId xmlns:a16="http://schemas.microsoft.com/office/drawing/2014/main" id="{54BD1BF1-65E1-417D-B0EB-51145EF1A24A}"/>
              </a:ext>
            </a:extLst>
          </p:cNvPr>
          <p:cNvSpPr>
            <a:spLocks noChangeArrowheads="1"/>
          </p:cNvSpPr>
          <p:nvPr/>
        </p:nvSpPr>
        <p:spPr bwMode="auto">
          <a:xfrm>
            <a:off x="1524000" y="6781800"/>
            <a:ext cx="76200" cy="7620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pic>
        <p:nvPicPr>
          <p:cNvPr id="117765" name="Picture 5">
            <a:extLst>
              <a:ext uri="{FF2B5EF4-FFF2-40B4-BE49-F238E27FC236}">
                <a16:creationId xmlns:a16="http://schemas.microsoft.com/office/drawing/2014/main" id="{2E3E9D2E-F9D4-4AB9-A7E2-39B65630C9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601" y="838200"/>
            <a:ext cx="3241675" cy="41910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117766" name="Picture 6" descr="PPT5802">
            <a:extLst>
              <a:ext uri="{FF2B5EF4-FFF2-40B4-BE49-F238E27FC236}">
                <a16:creationId xmlns:a16="http://schemas.microsoft.com/office/drawing/2014/main" id="{ED5326B4-B15C-42D2-B4C9-D658390886D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15200" y="1981200"/>
            <a:ext cx="3251200" cy="41910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1776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7763">
                                            <p:txEl>
                                              <p:pRg st="1" end="1"/>
                                            </p:txEl>
                                          </p:spTgt>
                                        </p:tgtEl>
                                        <p:attrNameLst>
                                          <p:attrName>style.visibility</p:attrName>
                                        </p:attrNameLst>
                                      </p:cBhvr>
                                      <p:to>
                                        <p:strVal val="visible"/>
                                      </p:to>
                                    </p:set>
                                  </p:childTnLst>
                                </p:cTn>
                              </p:par>
                              <p:par>
                                <p:cTn id="9" presetID="23" presetClass="entr" presetSubtype="16" fill="hold" nodeType="withEffect">
                                  <p:stCondLst>
                                    <p:cond delay="0"/>
                                  </p:stCondLst>
                                  <p:childTnLst>
                                    <p:set>
                                      <p:cBhvr>
                                        <p:cTn id="10" dur="1" fill="hold">
                                          <p:stCondLst>
                                            <p:cond delay="0"/>
                                          </p:stCondLst>
                                        </p:cTn>
                                        <p:tgtEl>
                                          <p:spTgt spid="117765"/>
                                        </p:tgtEl>
                                        <p:attrNameLst>
                                          <p:attrName>style.visibility</p:attrName>
                                        </p:attrNameLst>
                                      </p:cBhvr>
                                      <p:to>
                                        <p:strVal val="visible"/>
                                      </p:to>
                                    </p:set>
                                    <p:anim calcmode="lin" valueType="num">
                                      <p:cBhvr>
                                        <p:cTn id="11" dur="500" fill="hold"/>
                                        <p:tgtEl>
                                          <p:spTgt spid="117765"/>
                                        </p:tgtEl>
                                        <p:attrNameLst>
                                          <p:attrName>ppt_w</p:attrName>
                                        </p:attrNameLst>
                                      </p:cBhvr>
                                      <p:tavLst>
                                        <p:tav tm="0">
                                          <p:val>
                                            <p:fltVal val="0"/>
                                          </p:val>
                                        </p:tav>
                                        <p:tav tm="100000">
                                          <p:val>
                                            <p:strVal val="#ppt_w"/>
                                          </p:val>
                                        </p:tav>
                                      </p:tavLst>
                                    </p:anim>
                                    <p:anim calcmode="lin" valueType="num">
                                      <p:cBhvr>
                                        <p:cTn id="12" dur="500" fill="hold"/>
                                        <p:tgtEl>
                                          <p:spTgt spid="117765"/>
                                        </p:tgtEl>
                                        <p:attrNameLst>
                                          <p:attrName>ppt_h</p:attrName>
                                        </p:attrNameLst>
                                      </p:cBhvr>
                                      <p:tavLst>
                                        <p:tav tm="0">
                                          <p:val>
                                            <p:fltVal val="0"/>
                                          </p:val>
                                        </p:tav>
                                        <p:tav tm="100000">
                                          <p:val>
                                            <p:strVal val="#ppt_h"/>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7763">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776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776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776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776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776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776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17763">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17763">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17763">
                                            <p:txEl>
                                              <p:pRg st="11" end="11"/>
                                            </p:txEl>
                                          </p:spTgt>
                                        </p:tgtEl>
                                        <p:attrNameLst>
                                          <p:attrName>style.visibility</p:attrName>
                                        </p:attrNameLst>
                                      </p:cBhvr>
                                      <p:to>
                                        <p:strVal val="visible"/>
                                      </p:to>
                                    </p:set>
                                  </p:childTnLst>
                                </p:cTn>
                              </p:par>
                              <p:par>
                                <p:cTn id="35" presetID="23" presetClass="entr" presetSubtype="16" fill="hold" nodeType="withEffect">
                                  <p:stCondLst>
                                    <p:cond delay="0"/>
                                  </p:stCondLst>
                                  <p:childTnLst>
                                    <p:set>
                                      <p:cBhvr>
                                        <p:cTn id="36" dur="1" fill="hold">
                                          <p:stCondLst>
                                            <p:cond delay="0"/>
                                          </p:stCondLst>
                                        </p:cTn>
                                        <p:tgtEl>
                                          <p:spTgt spid="117766"/>
                                        </p:tgtEl>
                                        <p:attrNameLst>
                                          <p:attrName>style.visibility</p:attrName>
                                        </p:attrNameLst>
                                      </p:cBhvr>
                                      <p:to>
                                        <p:strVal val="visible"/>
                                      </p:to>
                                    </p:set>
                                    <p:anim calcmode="lin" valueType="num">
                                      <p:cBhvr>
                                        <p:cTn id="37" dur="500" fill="hold"/>
                                        <p:tgtEl>
                                          <p:spTgt spid="117766"/>
                                        </p:tgtEl>
                                        <p:attrNameLst>
                                          <p:attrName>ppt_w</p:attrName>
                                        </p:attrNameLst>
                                      </p:cBhvr>
                                      <p:tavLst>
                                        <p:tav tm="0">
                                          <p:val>
                                            <p:fltVal val="0"/>
                                          </p:val>
                                        </p:tav>
                                        <p:tav tm="100000">
                                          <p:val>
                                            <p:strVal val="#ppt_w"/>
                                          </p:val>
                                        </p:tav>
                                      </p:tavLst>
                                    </p:anim>
                                    <p:anim calcmode="lin" valueType="num">
                                      <p:cBhvr>
                                        <p:cTn id="38" dur="500" fill="hold"/>
                                        <p:tgtEl>
                                          <p:spTgt spid="117766"/>
                                        </p:tgtEl>
                                        <p:attrNameLst>
                                          <p:attrName>ppt_h</p:attrName>
                                        </p:attrNameLst>
                                      </p:cBhvr>
                                      <p:tavLst>
                                        <p:tav tm="0">
                                          <p:val>
                                            <p:fltVal val="0"/>
                                          </p:val>
                                        </p:tav>
                                        <p:tav tm="100000">
                                          <p:val>
                                            <p:strVal val="#ppt_h"/>
                                          </p:val>
                                        </p:tav>
                                      </p:tavLst>
                                    </p:anim>
                                  </p:childTnLst>
                                </p:cTn>
                              </p:par>
                            </p:childTnLst>
                          </p:cTn>
                        </p:par>
                        <p:par>
                          <p:cTn id="39" fill="hold" nodeType="afterGroup">
                            <p:stCondLst>
                              <p:cond delay="500"/>
                            </p:stCondLst>
                            <p:childTnLst>
                              <p:par>
                                <p:cTn id="40" presetID="10" presetClass="exit" presetSubtype="0" fill="hold" grpId="0" nodeType="afterEffect">
                                  <p:stCondLst>
                                    <p:cond delay="0"/>
                                  </p:stCondLst>
                                  <p:childTnLst>
                                    <p:animEffect transition="out" filter="fade">
                                      <p:cBhvr>
                                        <p:cTn id="41" dur="500"/>
                                        <p:tgtEl>
                                          <p:spTgt spid="117764"/>
                                        </p:tgtEl>
                                      </p:cBhvr>
                                    </p:animEffect>
                                    <p:set>
                                      <p:cBhvr>
                                        <p:cTn id="42" dur="1" fill="hold">
                                          <p:stCondLst>
                                            <p:cond delay="499"/>
                                          </p:stCondLst>
                                        </p:cTn>
                                        <p:tgtEl>
                                          <p:spTgt spid="11776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3" grpId="0" build="p"/>
      <p:bldP spid="11776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B6A6517B-BA16-41F7-873C-B858A51A3E4C}"/>
              </a:ext>
            </a:extLst>
          </p:cNvPr>
          <p:cNvSpPr>
            <a:spLocks noGrp="1" noChangeArrowheads="1"/>
          </p:cNvSpPr>
          <p:nvPr>
            <p:ph type="title"/>
          </p:nvPr>
        </p:nvSpPr>
        <p:spPr/>
        <p:txBody>
          <a:bodyPr/>
          <a:lstStyle/>
          <a:p>
            <a:pPr eaLnBrk="1" hangingPunct="1"/>
            <a:r>
              <a:rPr lang="en-US" altLang="en-US"/>
              <a:t>OVM Concepts: Overview</a:t>
            </a:r>
          </a:p>
        </p:txBody>
      </p:sp>
      <p:sp>
        <p:nvSpPr>
          <p:cNvPr id="40963" name="Rectangle 3">
            <a:extLst>
              <a:ext uri="{FF2B5EF4-FFF2-40B4-BE49-F238E27FC236}">
                <a16:creationId xmlns:a16="http://schemas.microsoft.com/office/drawing/2014/main" id="{9C5E3F6D-AB83-4CC7-8594-2D65399415FF}"/>
              </a:ext>
            </a:extLst>
          </p:cNvPr>
          <p:cNvSpPr>
            <a:spLocks noGrp="1" noChangeArrowheads="1"/>
          </p:cNvSpPr>
          <p:nvPr>
            <p:ph type="body" idx="1"/>
          </p:nvPr>
        </p:nvSpPr>
        <p:spPr>
          <a:xfrm>
            <a:off x="1905000" y="1066800"/>
            <a:ext cx="7467600" cy="5486400"/>
          </a:xfrm>
        </p:spPr>
        <p:txBody>
          <a:bodyPr/>
          <a:lstStyle/>
          <a:p>
            <a:pPr eaLnBrk="1" hangingPunct="1">
              <a:lnSpc>
                <a:spcPct val="80000"/>
              </a:lnSpc>
            </a:pPr>
            <a:r>
              <a:rPr lang="en-US" altLang="en-US" sz="2400"/>
              <a:t>Test/Testbench Separation</a:t>
            </a:r>
          </a:p>
          <a:p>
            <a:pPr lvl="1" eaLnBrk="1" hangingPunct="1">
              <a:lnSpc>
                <a:spcPct val="80000"/>
              </a:lnSpc>
            </a:pPr>
            <a:r>
              <a:rPr lang="en-US" altLang="en-US" sz="2000"/>
              <a:t>Improves reusability</a:t>
            </a:r>
          </a:p>
          <a:p>
            <a:pPr lvl="1" eaLnBrk="1" hangingPunct="1">
              <a:lnSpc>
                <a:spcPct val="80000"/>
              </a:lnSpc>
            </a:pPr>
            <a:r>
              <a:rPr lang="en-US" altLang="en-US" sz="2000"/>
              <a:t>Test customizes testbench</a:t>
            </a:r>
          </a:p>
          <a:p>
            <a:pPr eaLnBrk="1" hangingPunct="1">
              <a:lnSpc>
                <a:spcPct val="80000"/>
              </a:lnSpc>
            </a:pPr>
            <a:r>
              <a:rPr lang="en-US" altLang="en-US" sz="2400"/>
              <a:t>Flexible Component Instantiation</a:t>
            </a:r>
          </a:p>
          <a:p>
            <a:pPr lvl="1" eaLnBrk="1" hangingPunct="1">
              <a:lnSpc>
                <a:spcPct val="80000"/>
              </a:lnSpc>
            </a:pPr>
            <a:r>
              <a:rPr lang="en-US" altLang="en-US" sz="2000"/>
              <a:t>Test can override testbench</a:t>
            </a:r>
          </a:p>
          <a:p>
            <a:pPr eaLnBrk="1" hangingPunct="1">
              <a:lnSpc>
                <a:spcPct val="80000"/>
              </a:lnSpc>
            </a:pPr>
            <a:r>
              <a:rPr lang="en-US" altLang="en-US" sz="2400"/>
              <a:t>Configurability</a:t>
            </a:r>
          </a:p>
          <a:p>
            <a:pPr lvl="1" eaLnBrk="1" hangingPunct="1">
              <a:lnSpc>
                <a:spcPct val="80000"/>
              </a:lnSpc>
            </a:pPr>
            <a:r>
              <a:rPr lang="en-US" altLang="en-US" sz="2000"/>
              <a:t>Test controls </a:t>
            </a:r>
          </a:p>
          <a:p>
            <a:pPr lvl="1" eaLnBrk="1" hangingPunct="1">
              <a:lnSpc>
                <a:spcPct val="80000"/>
              </a:lnSpc>
            </a:pPr>
            <a:r>
              <a:rPr lang="en-US" altLang="en-US" sz="2000"/>
              <a:t>Structural, run-time parameters</a:t>
            </a:r>
          </a:p>
          <a:p>
            <a:pPr lvl="1" eaLnBrk="1" hangingPunct="1">
              <a:lnSpc>
                <a:spcPct val="80000"/>
              </a:lnSpc>
            </a:pPr>
            <a:r>
              <a:rPr lang="en-US" altLang="en-US" sz="2000"/>
              <a:t>Allows greater topological flexibility</a:t>
            </a:r>
          </a:p>
          <a:p>
            <a:pPr eaLnBrk="1" hangingPunct="1">
              <a:lnSpc>
                <a:spcPct val="80000"/>
              </a:lnSpc>
            </a:pPr>
            <a:r>
              <a:rPr lang="en-US" altLang="en-US" sz="2400"/>
              <a:t>Hierarchical Sequential Stimulus</a:t>
            </a:r>
          </a:p>
          <a:p>
            <a:pPr lvl="1" eaLnBrk="1" hangingPunct="1">
              <a:lnSpc>
                <a:spcPct val="80000"/>
              </a:lnSpc>
            </a:pPr>
            <a:r>
              <a:rPr lang="en-US" altLang="en-US" sz="2000"/>
              <a:t>Simplified Test Writer interface</a:t>
            </a:r>
          </a:p>
          <a:p>
            <a:pPr lvl="1" eaLnBrk="1" hangingPunct="1">
              <a:lnSpc>
                <a:spcPct val="80000"/>
              </a:lnSpc>
            </a:pPr>
            <a:r>
              <a:rPr lang="en-US" altLang="en-US" sz="2000"/>
              <a:t>Decouple stimulus from </a:t>
            </a:r>
            <a:br>
              <a:rPr lang="en-US" altLang="en-US" sz="2000"/>
            </a:br>
            <a:r>
              <a:rPr lang="en-US" altLang="en-US" sz="2000"/>
              <a:t>component hierarchy</a:t>
            </a:r>
          </a:p>
          <a:p>
            <a:pPr eaLnBrk="1" hangingPunct="1">
              <a:lnSpc>
                <a:spcPct val="80000"/>
              </a:lnSpc>
            </a:pPr>
            <a:r>
              <a:rPr lang="en-US" altLang="en-US" sz="2400"/>
              <a:t>TLM Communication</a:t>
            </a:r>
          </a:p>
          <a:p>
            <a:pPr lvl="1" eaLnBrk="1" hangingPunct="1">
              <a:lnSpc>
                <a:spcPct val="80000"/>
              </a:lnSpc>
            </a:pPr>
            <a:r>
              <a:rPr lang="en-US" altLang="en-US" sz="2000"/>
              <a:t>Improves component modularity</a:t>
            </a:r>
          </a:p>
          <a:p>
            <a:pPr lvl="1" eaLnBrk="1" hangingPunct="1">
              <a:lnSpc>
                <a:spcPct val="80000"/>
              </a:lnSpc>
            </a:pPr>
            <a:r>
              <a:rPr lang="en-US" altLang="en-US" sz="2000"/>
              <a:t>Enables plug-n-play reuse</a:t>
            </a:r>
          </a:p>
        </p:txBody>
      </p:sp>
      <p:sp>
        <p:nvSpPr>
          <p:cNvPr id="40964" name="Rectangle 4">
            <a:extLst>
              <a:ext uri="{FF2B5EF4-FFF2-40B4-BE49-F238E27FC236}">
                <a16:creationId xmlns:a16="http://schemas.microsoft.com/office/drawing/2014/main" id="{99350E0F-F1FC-4142-B6A2-65348520B3D2}"/>
              </a:ext>
            </a:extLst>
          </p:cNvPr>
          <p:cNvSpPr>
            <a:spLocks noChangeArrowheads="1"/>
          </p:cNvSpPr>
          <p:nvPr/>
        </p:nvSpPr>
        <p:spPr bwMode="auto">
          <a:xfrm>
            <a:off x="6756400" y="1066800"/>
            <a:ext cx="3810000" cy="4343400"/>
          </a:xfrm>
          <a:prstGeom prst="rect">
            <a:avLst/>
          </a:prstGeom>
          <a:solidFill>
            <a:srgbClr val="00CC99"/>
          </a:solidFill>
          <a:ln w="9525">
            <a:noFill/>
            <a:miter lim="800000"/>
            <a:headEnd/>
            <a:tailEnd/>
          </a:ln>
          <a:effectLst>
            <a:outerShdw blurRad="63500" dist="107763" dir="2700000" algn="ctr" rotWithShape="0">
              <a:schemeClr val="bg2">
                <a:alpha val="50000"/>
              </a:schemeClr>
            </a:outerShdw>
          </a:effectLst>
        </p:spPr>
        <p:txBody>
          <a:bodyPr wrap="none" rIns="0"/>
          <a:lstStyle/>
          <a:p>
            <a:pPr>
              <a:spcBef>
                <a:spcPct val="10000"/>
              </a:spcBef>
              <a:buFont typeface="Wingdings" charset="2"/>
              <a:buNone/>
              <a:defRPr/>
            </a:pPr>
            <a:r>
              <a:rPr lang="en-US">
                <a:latin typeface="Arial" charset="0"/>
              </a:rPr>
              <a:t>Test</a:t>
            </a:r>
          </a:p>
        </p:txBody>
      </p:sp>
      <p:sp>
        <p:nvSpPr>
          <p:cNvPr id="40965" name="Rectangle 5">
            <a:extLst>
              <a:ext uri="{FF2B5EF4-FFF2-40B4-BE49-F238E27FC236}">
                <a16:creationId xmlns:a16="http://schemas.microsoft.com/office/drawing/2014/main" id="{C96619C8-DA76-400F-A53A-C3FF0629897E}"/>
              </a:ext>
            </a:extLst>
          </p:cNvPr>
          <p:cNvSpPr>
            <a:spLocks noChangeArrowheads="1"/>
          </p:cNvSpPr>
          <p:nvPr/>
        </p:nvSpPr>
        <p:spPr bwMode="auto">
          <a:xfrm>
            <a:off x="6832600" y="1905000"/>
            <a:ext cx="3581400" cy="3354388"/>
          </a:xfrm>
          <a:prstGeom prst="rect">
            <a:avLst/>
          </a:prstGeom>
          <a:solidFill>
            <a:srgbClr val="99FFCC"/>
          </a:solidFill>
          <a:ln w="9525">
            <a:noFill/>
            <a:miter lim="800000"/>
            <a:headEnd/>
            <a:tailEnd/>
          </a:ln>
          <a:effectLst>
            <a:outerShdw blurRad="63500" dist="107763" dir="2700000" algn="ctr" rotWithShape="0">
              <a:schemeClr val="bg2">
                <a:alpha val="50000"/>
              </a:schemeClr>
            </a:outerShdw>
          </a:effectLst>
        </p:spPr>
        <p:txBody>
          <a:bodyPr wrap="none" rIns="0"/>
          <a:lstStyle/>
          <a:p>
            <a:pPr>
              <a:spcBef>
                <a:spcPct val="10000"/>
              </a:spcBef>
              <a:buFont typeface="Wingdings" charset="2"/>
              <a:buNone/>
              <a:defRPr/>
            </a:pPr>
            <a:r>
              <a:rPr lang="en-US">
                <a:latin typeface="Arial" charset="0"/>
              </a:rPr>
              <a:t>Env(Testbench)</a:t>
            </a:r>
          </a:p>
        </p:txBody>
      </p:sp>
      <p:sp>
        <p:nvSpPr>
          <p:cNvPr id="40966" name="Rectangle 6">
            <a:extLst>
              <a:ext uri="{FF2B5EF4-FFF2-40B4-BE49-F238E27FC236}">
                <a16:creationId xmlns:a16="http://schemas.microsoft.com/office/drawing/2014/main" id="{899D8506-B6EF-4708-BC21-A4FDB3DC5F0A}"/>
              </a:ext>
            </a:extLst>
          </p:cNvPr>
          <p:cNvSpPr>
            <a:spLocks noChangeArrowheads="1"/>
          </p:cNvSpPr>
          <p:nvPr/>
        </p:nvSpPr>
        <p:spPr bwMode="auto">
          <a:xfrm>
            <a:off x="9880600" y="4191000"/>
            <a:ext cx="457200" cy="762000"/>
          </a:xfrm>
          <a:prstGeom prst="rect">
            <a:avLst/>
          </a:prstGeom>
          <a:solidFill>
            <a:srgbClr val="66CCFF"/>
          </a:solidFill>
          <a:ln w="9525">
            <a:noFill/>
            <a:miter lim="800000"/>
            <a:headEnd/>
            <a:tailEnd/>
          </a:ln>
          <a:effectLst>
            <a:outerShdw blurRad="63500" dist="38099" dir="2700000" algn="ctr" rotWithShape="0">
              <a:schemeClr val="bg2">
                <a:alpha val="50000"/>
              </a:schemeClr>
            </a:outerShdw>
          </a:effectLst>
        </p:spPr>
        <p:txBody>
          <a:bodyPr wrap="none" rIns="0"/>
          <a:lstStyle/>
          <a:p>
            <a:pPr>
              <a:spcBef>
                <a:spcPct val="10000"/>
              </a:spcBef>
              <a:buFont typeface="Wingdings" charset="2"/>
              <a:buNone/>
              <a:defRPr/>
            </a:pPr>
            <a:r>
              <a:rPr lang="en-US" sz="1000" b="1">
                <a:latin typeface="Arial" charset="0"/>
              </a:rPr>
              <a:t>VC</a:t>
            </a:r>
          </a:p>
        </p:txBody>
      </p:sp>
      <p:grpSp>
        <p:nvGrpSpPr>
          <p:cNvPr id="2" name="Group 7">
            <a:extLst>
              <a:ext uri="{FF2B5EF4-FFF2-40B4-BE49-F238E27FC236}">
                <a16:creationId xmlns:a16="http://schemas.microsoft.com/office/drawing/2014/main" id="{A7C76772-D923-420C-9839-1A5975D51227}"/>
              </a:ext>
            </a:extLst>
          </p:cNvPr>
          <p:cNvGrpSpPr>
            <a:grpSpLocks/>
          </p:cNvGrpSpPr>
          <p:nvPr/>
        </p:nvGrpSpPr>
        <p:grpSpPr bwMode="auto">
          <a:xfrm>
            <a:off x="6908800" y="2514600"/>
            <a:ext cx="2362200" cy="1143000"/>
            <a:chOff x="3360" y="2016"/>
            <a:chExt cx="1488" cy="720"/>
          </a:xfrm>
        </p:grpSpPr>
        <p:sp>
          <p:nvSpPr>
            <p:cNvPr id="40968" name="Rectangle 8">
              <a:extLst>
                <a:ext uri="{FF2B5EF4-FFF2-40B4-BE49-F238E27FC236}">
                  <a16:creationId xmlns:a16="http://schemas.microsoft.com/office/drawing/2014/main" id="{791A9230-AE48-4D16-BE31-3F43BAC2163B}"/>
                </a:ext>
              </a:extLst>
            </p:cNvPr>
            <p:cNvSpPr>
              <a:spLocks noChangeArrowheads="1"/>
            </p:cNvSpPr>
            <p:nvPr/>
          </p:nvSpPr>
          <p:spPr bwMode="auto">
            <a:xfrm>
              <a:off x="3360" y="2016"/>
              <a:ext cx="1392" cy="720"/>
            </a:xfrm>
            <a:prstGeom prst="rect">
              <a:avLst/>
            </a:prstGeom>
            <a:solidFill>
              <a:srgbClr val="0099FF"/>
            </a:solidFill>
            <a:ln w="9525">
              <a:noFill/>
              <a:miter lim="800000"/>
              <a:headEnd/>
              <a:tailEnd/>
            </a:ln>
            <a:effectLst>
              <a:outerShdw blurRad="63500" dist="38099" dir="2700000" algn="ctr" rotWithShape="0">
                <a:schemeClr val="bg2">
                  <a:alpha val="50000"/>
                </a:schemeClr>
              </a:outerShdw>
            </a:effectLst>
          </p:spPr>
          <p:txBody>
            <a:bodyPr wrap="none" rIns="0"/>
            <a:lstStyle/>
            <a:p>
              <a:pPr>
                <a:spcBef>
                  <a:spcPct val="10000"/>
                </a:spcBef>
                <a:buFont typeface="Wingdings" charset="2"/>
                <a:buNone/>
                <a:defRPr/>
              </a:pPr>
              <a:r>
                <a:rPr lang="en-US">
                  <a:latin typeface="Arial" charset="0"/>
                </a:rPr>
                <a:t>Component2</a:t>
              </a:r>
            </a:p>
          </p:txBody>
        </p:sp>
        <p:sp>
          <p:nvSpPr>
            <p:cNvPr id="32819" name="Rectangle 9">
              <a:extLst>
                <a:ext uri="{FF2B5EF4-FFF2-40B4-BE49-F238E27FC236}">
                  <a16:creationId xmlns:a16="http://schemas.microsoft.com/office/drawing/2014/main" id="{D62B9E69-0F17-4FD2-9FFA-2AC5E0DE5454}"/>
                </a:ext>
              </a:extLst>
            </p:cNvPr>
            <p:cNvSpPr>
              <a:spLocks noChangeArrowheads="1"/>
            </p:cNvSpPr>
            <p:nvPr/>
          </p:nvSpPr>
          <p:spPr bwMode="auto">
            <a:xfrm>
              <a:off x="4752" y="2352"/>
              <a:ext cx="96" cy="96"/>
            </a:xfrm>
            <a:prstGeom prst="rect">
              <a:avLst/>
            </a:prstGeom>
            <a:solidFill>
              <a:schemeClr val="bg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cxnSp>
        <p:nvCxnSpPr>
          <p:cNvPr id="40970" name="AutoShape 10">
            <a:extLst>
              <a:ext uri="{FF2B5EF4-FFF2-40B4-BE49-F238E27FC236}">
                <a16:creationId xmlns:a16="http://schemas.microsoft.com/office/drawing/2014/main" id="{C5EB5993-8419-4A76-B455-E71E12580BEA}"/>
              </a:ext>
            </a:extLst>
          </p:cNvPr>
          <p:cNvCxnSpPr>
            <a:cxnSpLocks noChangeShapeType="1"/>
            <a:endCxn id="32815" idx="2"/>
          </p:cNvCxnSpPr>
          <p:nvPr/>
        </p:nvCxnSpPr>
        <p:spPr bwMode="auto">
          <a:xfrm>
            <a:off x="9347200" y="4572000"/>
            <a:ext cx="381000" cy="0"/>
          </a:xfrm>
          <a:prstGeom prst="straightConnector1">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cxnSp>
      <p:grpSp>
        <p:nvGrpSpPr>
          <p:cNvPr id="3" name="Group 11">
            <a:extLst>
              <a:ext uri="{FF2B5EF4-FFF2-40B4-BE49-F238E27FC236}">
                <a16:creationId xmlns:a16="http://schemas.microsoft.com/office/drawing/2014/main" id="{DB7A055F-58AD-4670-89EC-9E829A67EC35}"/>
              </a:ext>
            </a:extLst>
          </p:cNvPr>
          <p:cNvGrpSpPr>
            <a:grpSpLocks/>
          </p:cNvGrpSpPr>
          <p:nvPr/>
        </p:nvGrpSpPr>
        <p:grpSpPr bwMode="auto">
          <a:xfrm>
            <a:off x="6908800" y="3733800"/>
            <a:ext cx="2971800" cy="1447800"/>
            <a:chOff x="3360" y="2784"/>
            <a:chExt cx="1872" cy="912"/>
          </a:xfrm>
        </p:grpSpPr>
        <p:sp>
          <p:nvSpPr>
            <p:cNvPr id="32815" name="Oval 12">
              <a:extLst>
                <a:ext uri="{FF2B5EF4-FFF2-40B4-BE49-F238E27FC236}">
                  <a16:creationId xmlns:a16="http://schemas.microsoft.com/office/drawing/2014/main" id="{19E96B5A-409D-4A7F-A452-21BDAC0CB166}"/>
                </a:ext>
              </a:extLst>
            </p:cNvPr>
            <p:cNvSpPr>
              <a:spLocks noChangeArrowheads="1"/>
            </p:cNvSpPr>
            <p:nvPr/>
          </p:nvSpPr>
          <p:spPr bwMode="auto">
            <a:xfrm>
              <a:off x="5136" y="3264"/>
              <a:ext cx="96" cy="96"/>
            </a:xfrm>
            <a:prstGeom prst="ellipse">
              <a:avLst/>
            </a:prstGeom>
            <a:solidFill>
              <a:schemeClr val="bg1"/>
            </a:solidFill>
            <a:ln w="9525">
              <a:solidFill>
                <a:schemeClr val="tx1"/>
              </a:solidFill>
              <a:round/>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40973" name="Rectangle 13">
              <a:extLst>
                <a:ext uri="{FF2B5EF4-FFF2-40B4-BE49-F238E27FC236}">
                  <a16:creationId xmlns:a16="http://schemas.microsoft.com/office/drawing/2014/main" id="{2DA9BE14-28A2-427D-9A37-92DF2EBD0B33}"/>
                </a:ext>
              </a:extLst>
            </p:cNvPr>
            <p:cNvSpPr>
              <a:spLocks noChangeArrowheads="1"/>
            </p:cNvSpPr>
            <p:nvPr/>
          </p:nvSpPr>
          <p:spPr bwMode="auto">
            <a:xfrm>
              <a:off x="3360" y="2784"/>
              <a:ext cx="1440" cy="912"/>
            </a:xfrm>
            <a:prstGeom prst="rect">
              <a:avLst/>
            </a:prstGeom>
            <a:solidFill>
              <a:srgbClr val="66CCFF"/>
            </a:solidFill>
            <a:ln w="9525">
              <a:noFill/>
              <a:miter lim="800000"/>
              <a:headEnd/>
              <a:tailEnd/>
            </a:ln>
            <a:effectLst>
              <a:outerShdw blurRad="63500" dist="38099" dir="2700000" algn="ctr" rotWithShape="0">
                <a:schemeClr val="bg2">
                  <a:alpha val="50000"/>
                </a:schemeClr>
              </a:outerShdw>
            </a:effectLst>
          </p:spPr>
          <p:txBody>
            <a:bodyPr wrap="none" rIns="0"/>
            <a:lstStyle/>
            <a:p>
              <a:pPr>
                <a:spcBef>
                  <a:spcPct val="10000"/>
                </a:spcBef>
                <a:buFont typeface="Wingdings" charset="2"/>
                <a:buNone/>
                <a:defRPr/>
              </a:pPr>
              <a:r>
                <a:rPr lang="en-US">
                  <a:latin typeface="Arial" charset="0"/>
                </a:rPr>
                <a:t>Component</a:t>
              </a:r>
            </a:p>
          </p:txBody>
        </p:sp>
        <p:sp>
          <p:nvSpPr>
            <p:cNvPr id="32817" name="Rectangle 14">
              <a:extLst>
                <a:ext uri="{FF2B5EF4-FFF2-40B4-BE49-F238E27FC236}">
                  <a16:creationId xmlns:a16="http://schemas.microsoft.com/office/drawing/2014/main" id="{3768B809-AC8D-4DA7-9776-F4F29721E5B3}"/>
                </a:ext>
              </a:extLst>
            </p:cNvPr>
            <p:cNvSpPr>
              <a:spLocks noChangeArrowheads="1"/>
            </p:cNvSpPr>
            <p:nvPr/>
          </p:nvSpPr>
          <p:spPr bwMode="auto">
            <a:xfrm>
              <a:off x="4800" y="3264"/>
              <a:ext cx="96" cy="96"/>
            </a:xfrm>
            <a:prstGeom prst="rect">
              <a:avLst/>
            </a:prstGeom>
            <a:solidFill>
              <a:schemeClr val="bg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nvGrpSpPr>
          <p:cNvPr id="4" name="Group 15">
            <a:extLst>
              <a:ext uri="{FF2B5EF4-FFF2-40B4-BE49-F238E27FC236}">
                <a16:creationId xmlns:a16="http://schemas.microsoft.com/office/drawing/2014/main" id="{16C844D4-9DC9-4BCB-83FB-215DC484A7AC}"/>
              </a:ext>
            </a:extLst>
          </p:cNvPr>
          <p:cNvGrpSpPr>
            <a:grpSpLocks/>
          </p:cNvGrpSpPr>
          <p:nvPr/>
        </p:nvGrpSpPr>
        <p:grpSpPr bwMode="auto">
          <a:xfrm>
            <a:off x="6985000" y="4114800"/>
            <a:ext cx="2057400" cy="914400"/>
            <a:chOff x="3408" y="3024"/>
            <a:chExt cx="1296" cy="576"/>
          </a:xfrm>
        </p:grpSpPr>
        <p:sp>
          <p:nvSpPr>
            <p:cNvPr id="40976" name="Rectangle 16">
              <a:extLst>
                <a:ext uri="{FF2B5EF4-FFF2-40B4-BE49-F238E27FC236}">
                  <a16:creationId xmlns:a16="http://schemas.microsoft.com/office/drawing/2014/main" id="{FE040AA0-AA31-4A47-A2E0-90491DE41EC4}"/>
                </a:ext>
              </a:extLst>
            </p:cNvPr>
            <p:cNvSpPr>
              <a:spLocks noChangeArrowheads="1"/>
            </p:cNvSpPr>
            <p:nvPr/>
          </p:nvSpPr>
          <p:spPr bwMode="auto">
            <a:xfrm>
              <a:off x="3408" y="3024"/>
              <a:ext cx="624" cy="576"/>
            </a:xfrm>
            <a:prstGeom prst="rect">
              <a:avLst/>
            </a:prstGeom>
            <a:solidFill>
              <a:srgbClr val="CCECFF"/>
            </a:solidFill>
            <a:ln w="9525">
              <a:noFill/>
              <a:miter lim="800000"/>
              <a:headEnd/>
              <a:tailEnd/>
            </a:ln>
            <a:effectLst>
              <a:outerShdw blurRad="63500" dist="38099" dir="2700000" algn="ctr" rotWithShape="0">
                <a:schemeClr val="bg2">
                  <a:alpha val="50000"/>
                </a:schemeClr>
              </a:outerShdw>
            </a:effectLst>
          </p:spPr>
          <p:txBody>
            <a:bodyPr wrap="none" rIns="0"/>
            <a:lstStyle/>
            <a:p>
              <a:pPr>
                <a:spcBef>
                  <a:spcPct val="10000"/>
                </a:spcBef>
                <a:buFont typeface="Wingdings" charset="2"/>
                <a:buNone/>
                <a:defRPr/>
              </a:pPr>
              <a:r>
                <a:rPr lang="en-US" sz="1200" b="1">
                  <a:latin typeface="Arial" charset="0"/>
                </a:rPr>
                <a:t>VC</a:t>
              </a:r>
            </a:p>
          </p:txBody>
        </p:sp>
        <p:sp>
          <p:nvSpPr>
            <p:cNvPr id="40977" name="Rectangle 17">
              <a:extLst>
                <a:ext uri="{FF2B5EF4-FFF2-40B4-BE49-F238E27FC236}">
                  <a16:creationId xmlns:a16="http://schemas.microsoft.com/office/drawing/2014/main" id="{CC7607F9-614B-4365-82C6-622132EECE0A}"/>
                </a:ext>
              </a:extLst>
            </p:cNvPr>
            <p:cNvSpPr>
              <a:spLocks noChangeArrowheads="1"/>
            </p:cNvSpPr>
            <p:nvPr/>
          </p:nvSpPr>
          <p:spPr bwMode="auto">
            <a:xfrm>
              <a:off x="4320" y="3120"/>
              <a:ext cx="288" cy="384"/>
            </a:xfrm>
            <a:prstGeom prst="rect">
              <a:avLst/>
            </a:prstGeom>
            <a:solidFill>
              <a:srgbClr val="CCECFF"/>
            </a:solidFill>
            <a:ln w="9525">
              <a:noFill/>
              <a:miter lim="800000"/>
              <a:headEnd/>
              <a:tailEnd/>
            </a:ln>
            <a:effectLst>
              <a:outerShdw blurRad="63500" dist="38099" dir="2700000" algn="ctr" rotWithShape="0">
                <a:schemeClr val="bg2">
                  <a:alpha val="50000"/>
                </a:schemeClr>
              </a:outerShdw>
            </a:effectLst>
          </p:spPr>
          <p:txBody>
            <a:bodyPr wrap="none" rIns="0"/>
            <a:lstStyle/>
            <a:p>
              <a:pPr>
                <a:spcBef>
                  <a:spcPct val="10000"/>
                </a:spcBef>
                <a:buFont typeface="Wingdings" charset="2"/>
                <a:buNone/>
                <a:defRPr/>
              </a:pPr>
              <a:r>
                <a:rPr lang="en-US" sz="1200" b="1">
                  <a:latin typeface="Arial" charset="0"/>
                </a:rPr>
                <a:t>VC</a:t>
              </a:r>
            </a:p>
          </p:txBody>
        </p:sp>
        <p:sp>
          <p:nvSpPr>
            <p:cNvPr id="32812" name="Oval 18">
              <a:extLst>
                <a:ext uri="{FF2B5EF4-FFF2-40B4-BE49-F238E27FC236}">
                  <a16:creationId xmlns:a16="http://schemas.microsoft.com/office/drawing/2014/main" id="{F0359057-536A-461A-ADA5-64F4CCDD727C}"/>
                </a:ext>
              </a:extLst>
            </p:cNvPr>
            <p:cNvSpPr>
              <a:spLocks noChangeArrowheads="1"/>
            </p:cNvSpPr>
            <p:nvPr/>
          </p:nvSpPr>
          <p:spPr bwMode="auto">
            <a:xfrm>
              <a:off x="4224" y="3264"/>
              <a:ext cx="96" cy="96"/>
            </a:xfrm>
            <a:prstGeom prst="ellipse">
              <a:avLst/>
            </a:prstGeom>
            <a:solidFill>
              <a:schemeClr val="bg1"/>
            </a:solidFill>
            <a:ln w="9525">
              <a:solidFill>
                <a:schemeClr val="tx1"/>
              </a:solidFill>
              <a:round/>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2813" name="Rectangle 19">
              <a:extLst>
                <a:ext uri="{FF2B5EF4-FFF2-40B4-BE49-F238E27FC236}">
                  <a16:creationId xmlns:a16="http://schemas.microsoft.com/office/drawing/2014/main" id="{36B4CC5D-C77B-4DC5-B9F6-15D31B4B2B10}"/>
                </a:ext>
              </a:extLst>
            </p:cNvPr>
            <p:cNvSpPr>
              <a:spLocks noChangeArrowheads="1"/>
            </p:cNvSpPr>
            <p:nvPr/>
          </p:nvSpPr>
          <p:spPr bwMode="auto">
            <a:xfrm>
              <a:off x="4032" y="3264"/>
              <a:ext cx="96" cy="96"/>
            </a:xfrm>
            <a:prstGeom prst="rect">
              <a:avLst/>
            </a:prstGeom>
            <a:solidFill>
              <a:schemeClr val="bg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2814" name="Rectangle 20">
              <a:extLst>
                <a:ext uri="{FF2B5EF4-FFF2-40B4-BE49-F238E27FC236}">
                  <a16:creationId xmlns:a16="http://schemas.microsoft.com/office/drawing/2014/main" id="{B5DD1477-9BED-4B63-9168-1482F4398D29}"/>
                </a:ext>
              </a:extLst>
            </p:cNvPr>
            <p:cNvSpPr>
              <a:spLocks noChangeArrowheads="1"/>
            </p:cNvSpPr>
            <p:nvPr/>
          </p:nvSpPr>
          <p:spPr bwMode="auto">
            <a:xfrm>
              <a:off x="4608" y="3264"/>
              <a:ext cx="96" cy="96"/>
            </a:xfrm>
            <a:prstGeom prst="rect">
              <a:avLst/>
            </a:prstGeom>
            <a:solidFill>
              <a:schemeClr val="bg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nvGrpSpPr>
          <p:cNvPr id="5" name="Group 21">
            <a:extLst>
              <a:ext uri="{FF2B5EF4-FFF2-40B4-BE49-F238E27FC236}">
                <a16:creationId xmlns:a16="http://schemas.microsoft.com/office/drawing/2014/main" id="{948B35C8-9F53-4AD0-8A5B-B287245BBE76}"/>
              </a:ext>
            </a:extLst>
          </p:cNvPr>
          <p:cNvGrpSpPr>
            <a:grpSpLocks/>
          </p:cNvGrpSpPr>
          <p:nvPr/>
        </p:nvGrpSpPr>
        <p:grpSpPr bwMode="auto">
          <a:xfrm>
            <a:off x="8128000" y="4572000"/>
            <a:ext cx="1066800" cy="0"/>
            <a:chOff x="4128" y="3312"/>
            <a:chExt cx="672" cy="0"/>
          </a:xfrm>
        </p:grpSpPr>
        <p:cxnSp>
          <p:nvCxnSpPr>
            <p:cNvPr id="32808" name="AutoShape 22">
              <a:extLst>
                <a:ext uri="{FF2B5EF4-FFF2-40B4-BE49-F238E27FC236}">
                  <a16:creationId xmlns:a16="http://schemas.microsoft.com/office/drawing/2014/main" id="{DC1E65FA-5488-4184-878E-894DABFE89B2}"/>
                </a:ext>
              </a:extLst>
            </p:cNvPr>
            <p:cNvCxnSpPr>
              <a:cxnSpLocks noChangeShapeType="1"/>
              <a:stCxn id="32813" idx="3"/>
              <a:endCxn id="32812" idx="2"/>
            </p:cNvCxnSpPr>
            <p:nvPr/>
          </p:nvCxnSpPr>
          <p:spPr bwMode="auto">
            <a:xfrm>
              <a:off x="4128" y="3312"/>
              <a:ext cx="96" cy="0"/>
            </a:xfrm>
            <a:prstGeom prst="straightConnector1">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2809" name="AutoShape 23">
              <a:extLst>
                <a:ext uri="{FF2B5EF4-FFF2-40B4-BE49-F238E27FC236}">
                  <a16:creationId xmlns:a16="http://schemas.microsoft.com/office/drawing/2014/main" id="{798ECE33-418F-4D49-AA19-AE609A55C6ED}"/>
                </a:ext>
              </a:extLst>
            </p:cNvPr>
            <p:cNvCxnSpPr>
              <a:cxnSpLocks noChangeShapeType="1"/>
              <a:stCxn id="32814" idx="3"/>
            </p:cNvCxnSpPr>
            <p:nvPr/>
          </p:nvCxnSpPr>
          <p:spPr bwMode="auto">
            <a:xfrm>
              <a:off x="4704" y="3312"/>
              <a:ext cx="96" cy="0"/>
            </a:xfrm>
            <a:prstGeom prst="straightConnector1">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6" name="Group 24">
            <a:extLst>
              <a:ext uri="{FF2B5EF4-FFF2-40B4-BE49-F238E27FC236}">
                <a16:creationId xmlns:a16="http://schemas.microsoft.com/office/drawing/2014/main" id="{0012F068-A05E-48FC-B61A-3CAD4399C86E}"/>
              </a:ext>
            </a:extLst>
          </p:cNvPr>
          <p:cNvGrpSpPr>
            <a:grpSpLocks/>
          </p:cNvGrpSpPr>
          <p:nvPr/>
        </p:nvGrpSpPr>
        <p:grpSpPr bwMode="auto">
          <a:xfrm>
            <a:off x="7061200" y="4457700"/>
            <a:ext cx="914400" cy="228600"/>
            <a:chOff x="3456" y="3240"/>
            <a:chExt cx="576" cy="144"/>
          </a:xfrm>
        </p:grpSpPr>
        <p:sp>
          <p:nvSpPr>
            <p:cNvPr id="11" name="Rectangle 25">
              <a:extLst>
                <a:ext uri="{FF2B5EF4-FFF2-40B4-BE49-F238E27FC236}">
                  <a16:creationId xmlns:a16="http://schemas.microsoft.com/office/drawing/2014/main" id="{920E8AC4-78AA-488D-A04F-9B6AEFE5F1FF}"/>
                </a:ext>
              </a:extLst>
            </p:cNvPr>
            <p:cNvSpPr>
              <a:spLocks noChangeAspect="1" noChangeArrowheads="1"/>
            </p:cNvSpPr>
            <p:nvPr/>
          </p:nvSpPr>
          <p:spPr bwMode="auto">
            <a:xfrm>
              <a:off x="3768" y="3240"/>
              <a:ext cx="144" cy="144"/>
            </a:xfrm>
            <a:prstGeom prst="rect">
              <a:avLst/>
            </a:prstGeom>
            <a:solidFill>
              <a:srgbClr val="6699FF"/>
            </a:solidFill>
            <a:ln w="9525">
              <a:noFill/>
              <a:miter lim="800000"/>
              <a:headEnd/>
              <a:tailEnd/>
            </a:ln>
            <a:effectLst>
              <a:outerShdw blurRad="63500" dist="38099" dir="2700000" algn="ctr" rotWithShape="0">
                <a:schemeClr val="bg2">
                  <a:alpha val="50000"/>
                </a:schemeClr>
              </a:outerShdw>
            </a:effectLst>
          </p:spPr>
          <p:txBody>
            <a:bodyPr wrap="none" rIns="0"/>
            <a:lstStyle/>
            <a:p>
              <a:pPr>
                <a:spcBef>
                  <a:spcPct val="10000"/>
                </a:spcBef>
                <a:buFont typeface="Wingdings" charset="2"/>
                <a:buNone/>
                <a:defRPr/>
              </a:pPr>
              <a:endParaRPr lang="en-US" sz="700" b="1">
                <a:latin typeface="Arial" charset="0"/>
              </a:endParaRPr>
            </a:p>
          </p:txBody>
        </p:sp>
        <p:sp>
          <p:nvSpPr>
            <p:cNvPr id="32802" name="Oval 26">
              <a:extLst>
                <a:ext uri="{FF2B5EF4-FFF2-40B4-BE49-F238E27FC236}">
                  <a16:creationId xmlns:a16="http://schemas.microsoft.com/office/drawing/2014/main" id="{8C8F0BA9-8015-41E0-B32C-4BB0EF829BB9}"/>
                </a:ext>
              </a:extLst>
            </p:cNvPr>
            <p:cNvSpPr>
              <a:spLocks noChangeAspect="1" noChangeArrowheads="1"/>
            </p:cNvSpPr>
            <p:nvPr/>
          </p:nvSpPr>
          <p:spPr bwMode="auto">
            <a:xfrm>
              <a:off x="3720" y="3288"/>
              <a:ext cx="48" cy="48"/>
            </a:xfrm>
            <a:prstGeom prst="ellipse">
              <a:avLst/>
            </a:prstGeom>
            <a:solidFill>
              <a:schemeClr val="bg1"/>
            </a:solidFill>
            <a:ln w="9525">
              <a:solidFill>
                <a:schemeClr val="tx1"/>
              </a:solidFill>
              <a:round/>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2803" name="Rectangle 27">
              <a:extLst>
                <a:ext uri="{FF2B5EF4-FFF2-40B4-BE49-F238E27FC236}">
                  <a16:creationId xmlns:a16="http://schemas.microsoft.com/office/drawing/2014/main" id="{DAA08F1A-1F5B-4057-BB3B-C97F4FDF753D}"/>
                </a:ext>
              </a:extLst>
            </p:cNvPr>
            <p:cNvSpPr>
              <a:spLocks noChangeAspect="1" noChangeArrowheads="1"/>
            </p:cNvSpPr>
            <p:nvPr/>
          </p:nvSpPr>
          <p:spPr bwMode="auto">
            <a:xfrm>
              <a:off x="3912" y="3288"/>
              <a:ext cx="48" cy="48"/>
            </a:xfrm>
            <a:prstGeom prst="rect">
              <a:avLst/>
            </a:prstGeom>
            <a:solidFill>
              <a:schemeClr val="bg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32804" name="AutoShape 28">
              <a:extLst>
                <a:ext uri="{FF2B5EF4-FFF2-40B4-BE49-F238E27FC236}">
                  <a16:creationId xmlns:a16="http://schemas.microsoft.com/office/drawing/2014/main" id="{D57EE233-DE9F-4EB2-AA3E-5D899B31424C}"/>
                </a:ext>
              </a:extLst>
            </p:cNvPr>
            <p:cNvCxnSpPr>
              <a:cxnSpLocks noChangeAspect="1" noChangeShapeType="1"/>
              <a:stCxn id="32803" idx="3"/>
            </p:cNvCxnSpPr>
            <p:nvPr/>
          </p:nvCxnSpPr>
          <p:spPr bwMode="auto">
            <a:xfrm>
              <a:off x="3960" y="3312"/>
              <a:ext cx="72" cy="0"/>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2" name="Rectangle 29">
              <a:extLst>
                <a:ext uri="{FF2B5EF4-FFF2-40B4-BE49-F238E27FC236}">
                  <a16:creationId xmlns:a16="http://schemas.microsoft.com/office/drawing/2014/main" id="{9E086D7D-A29A-43CF-B020-55DEE2A30064}"/>
                </a:ext>
              </a:extLst>
            </p:cNvPr>
            <p:cNvSpPr>
              <a:spLocks noChangeAspect="1" noChangeArrowheads="1"/>
            </p:cNvSpPr>
            <p:nvPr/>
          </p:nvSpPr>
          <p:spPr bwMode="auto">
            <a:xfrm>
              <a:off x="3456" y="3240"/>
              <a:ext cx="144" cy="144"/>
            </a:xfrm>
            <a:prstGeom prst="rect">
              <a:avLst/>
            </a:prstGeom>
            <a:solidFill>
              <a:srgbClr val="6699FF"/>
            </a:solidFill>
            <a:ln w="9525">
              <a:noFill/>
              <a:miter lim="800000"/>
              <a:headEnd/>
              <a:tailEnd/>
            </a:ln>
            <a:effectLst>
              <a:outerShdw blurRad="63500" dist="38099" dir="2700000" algn="ctr" rotWithShape="0">
                <a:schemeClr val="bg2">
                  <a:alpha val="50000"/>
                </a:schemeClr>
              </a:outerShdw>
            </a:effectLst>
          </p:spPr>
          <p:txBody>
            <a:bodyPr wrap="none" rIns="0"/>
            <a:lstStyle/>
            <a:p>
              <a:pPr>
                <a:spcBef>
                  <a:spcPct val="10000"/>
                </a:spcBef>
                <a:buFont typeface="Wingdings" charset="2"/>
                <a:buNone/>
                <a:defRPr/>
              </a:pPr>
              <a:endParaRPr lang="en-US" sz="700" b="1">
                <a:latin typeface="Arial" charset="0"/>
              </a:endParaRPr>
            </a:p>
          </p:txBody>
        </p:sp>
        <p:sp>
          <p:nvSpPr>
            <p:cNvPr id="32806" name="Rectangle 30">
              <a:extLst>
                <a:ext uri="{FF2B5EF4-FFF2-40B4-BE49-F238E27FC236}">
                  <a16:creationId xmlns:a16="http://schemas.microsoft.com/office/drawing/2014/main" id="{DFCD0D94-0711-4210-92F1-48C84C81EF99}"/>
                </a:ext>
              </a:extLst>
            </p:cNvPr>
            <p:cNvSpPr>
              <a:spLocks noChangeAspect="1" noChangeArrowheads="1"/>
            </p:cNvSpPr>
            <p:nvPr/>
          </p:nvSpPr>
          <p:spPr bwMode="auto">
            <a:xfrm>
              <a:off x="3600" y="3288"/>
              <a:ext cx="48" cy="48"/>
            </a:xfrm>
            <a:prstGeom prst="rect">
              <a:avLst/>
            </a:prstGeom>
            <a:solidFill>
              <a:schemeClr val="bg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32807" name="AutoShape 31">
              <a:extLst>
                <a:ext uri="{FF2B5EF4-FFF2-40B4-BE49-F238E27FC236}">
                  <a16:creationId xmlns:a16="http://schemas.microsoft.com/office/drawing/2014/main" id="{8798145E-24C6-4AAC-A358-A9AA80FA2B86}"/>
                </a:ext>
              </a:extLst>
            </p:cNvPr>
            <p:cNvCxnSpPr>
              <a:cxnSpLocks noChangeAspect="1" noChangeShapeType="1"/>
              <a:stCxn id="32806" idx="3"/>
            </p:cNvCxnSpPr>
            <p:nvPr/>
          </p:nvCxnSpPr>
          <p:spPr bwMode="auto">
            <a:xfrm>
              <a:off x="3648" y="3312"/>
              <a:ext cx="72" cy="0"/>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grpSp>
      <p:cxnSp>
        <p:nvCxnSpPr>
          <p:cNvPr id="40992" name="AutoShape 32">
            <a:extLst>
              <a:ext uri="{FF2B5EF4-FFF2-40B4-BE49-F238E27FC236}">
                <a16:creationId xmlns:a16="http://schemas.microsoft.com/office/drawing/2014/main" id="{502D79AF-AD7E-4204-A08E-76683BDC4F47}"/>
              </a:ext>
            </a:extLst>
          </p:cNvPr>
          <p:cNvCxnSpPr>
            <a:cxnSpLocks noChangeShapeType="1"/>
            <a:endCxn id="32815" idx="2"/>
          </p:cNvCxnSpPr>
          <p:nvPr/>
        </p:nvCxnSpPr>
        <p:spPr bwMode="auto">
          <a:xfrm>
            <a:off x="9271000" y="3124200"/>
            <a:ext cx="457200" cy="1447800"/>
          </a:xfrm>
          <a:prstGeom prst="bentConnector3">
            <a:avLst>
              <a:gd name="adj1" fmla="val 50000"/>
            </a:avLst>
          </a:prstGeom>
          <a:noFill/>
          <a:ln w="38100">
            <a:solidFill>
              <a:schemeClr val="tx1"/>
            </a:solidFill>
            <a:miter lim="800000"/>
            <a:headEnd/>
            <a:tailEnd type="triangle" w="med" len="med"/>
          </a:ln>
          <a:extLst>
            <a:ext uri="{909E8E84-426E-40DD-AFC4-6F175D3DCCD1}">
              <a14:hiddenFill xmlns:a14="http://schemas.microsoft.com/office/drawing/2010/main">
                <a:noFill/>
              </a14:hiddenFill>
            </a:ext>
          </a:extLst>
        </p:spPr>
      </p:cxnSp>
      <p:grpSp>
        <p:nvGrpSpPr>
          <p:cNvPr id="7" name="Group 33">
            <a:extLst>
              <a:ext uri="{FF2B5EF4-FFF2-40B4-BE49-F238E27FC236}">
                <a16:creationId xmlns:a16="http://schemas.microsoft.com/office/drawing/2014/main" id="{D2EAACD3-22E6-44F1-8335-10BDFF314EC3}"/>
              </a:ext>
            </a:extLst>
          </p:cNvPr>
          <p:cNvGrpSpPr>
            <a:grpSpLocks/>
          </p:cNvGrpSpPr>
          <p:nvPr/>
        </p:nvGrpSpPr>
        <p:grpSpPr bwMode="auto">
          <a:xfrm>
            <a:off x="7594600" y="2971800"/>
            <a:ext cx="228600" cy="381000"/>
            <a:chOff x="3600" y="2352"/>
            <a:chExt cx="144" cy="240"/>
          </a:xfrm>
        </p:grpSpPr>
        <p:sp>
          <p:nvSpPr>
            <p:cNvPr id="32795" name="AutoShape 34">
              <a:extLst>
                <a:ext uri="{FF2B5EF4-FFF2-40B4-BE49-F238E27FC236}">
                  <a16:creationId xmlns:a16="http://schemas.microsoft.com/office/drawing/2014/main" id="{69AF8A6F-EDF1-4692-8F32-90C232020CA6}"/>
                </a:ext>
              </a:extLst>
            </p:cNvPr>
            <p:cNvSpPr>
              <a:spLocks noChangeArrowheads="1"/>
            </p:cNvSpPr>
            <p:nvPr/>
          </p:nvSpPr>
          <p:spPr bwMode="auto">
            <a:xfrm>
              <a:off x="3600" y="2352"/>
              <a:ext cx="96" cy="48"/>
            </a:xfrm>
            <a:prstGeom prst="flowChartDocument">
              <a:avLst/>
            </a:prstGeom>
            <a:solidFill>
              <a:srgbClr val="FFFF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2796" name="AutoShape 35">
              <a:extLst>
                <a:ext uri="{FF2B5EF4-FFF2-40B4-BE49-F238E27FC236}">
                  <a16:creationId xmlns:a16="http://schemas.microsoft.com/office/drawing/2014/main" id="{F3491366-7488-42D8-B30C-657236487423}"/>
                </a:ext>
              </a:extLst>
            </p:cNvPr>
            <p:cNvSpPr>
              <a:spLocks noChangeArrowheads="1"/>
            </p:cNvSpPr>
            <p:nvPr/>
          </p:nvSpPr>
          <p:spPr bwMode="auto">
            <a:xfrm>
              <a:off x="3648" y="2448"/>
              <a:ext cx="96" cy="48"/>
            </a:xfrm>
            <a:prstGeom prst="flowChartDocument">
              <a:avLst/>
            </a:prstGeom>
            <a:solidFill>
              <a:srgbClr val="FFFF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2797" name="AutoShape 36">
              <a:extLst>
                <a:ext uri="{FF2B5EF4-FFF2-40B4-BE49-F238E27FC236}">
                  <a16:creationId xmlns:a16="http://schemas.microsoft.com/office/drawing/2014/main" id="{4DD034B3-0457-4EDB-9121-661C8E1285B0}"/>
                </a:ext>
              </a:extLst>
            </p:cNvPr>
            <p:cNvSpPr>
              <a:spLocks noChangeArrowheads="1"/>
            </p:cNvSpPr>
            <p:nvPr/>
          </p:nvSpPr>
          <p:spPr bwMode="auto">
            <a:xfrm>
              <a:off x="3600" y="2544"/>
              <a:ext cx="96" cy="48"/>
            </a:xfrm>
            <a:prstGeom prst="flowChartDocument">
              <a:avLst/>
            </a:prstGeom>
            <a:solidFill>
              <a:srgbClr val="FFFF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32798" name="AutoShape 37">
              <a:extLst>
                <a:ext uri="{FF2B5EF4-FFF2-40B4-BE49-F238E27FC236}">
                  <a16:creationId xmlns:a16="http://schemas.microsoft.com/office/drawing/2014/main" id="{F49FF18D-291D-4B10-8AE9-4A8BCA73CE54}"/>
                </a:ext>
              </a:extLst>
            </p:cNvPr>
            <p:cNvCxnSpPr>
              <a:cxnSpLocks noChangeShapeType="1"/>
              <a:stCxn id="32795" idx="2"/>
              <a:endCxn id="32796" idx="0"/>
            </p:cNvCxnSpPr>
            <p:nvPr/>
          </p:nvCxnSpPr>
          <p:spPr bwMode="auto">
            <a:xfrm rot="16200000" flipH="1">
              <a:off x="3646" y="2399"/>
              <a:ext cx="51" cy="48"/>
            </a:xfrm>
            <a:prstGeom prst="curvedConnector3">
              <a:avLst>
                <a:gd name="adj1" fmla="val 52940"/>
              </a:avLst>
            </a:prstGeom>
            <a:noFill/>
            <a:ln w="9525">
              <a:solidFill>
                <a:schemeClr val="tx1"/>
              </a:solidFill>
              <a:round/>
              <a:headEnd/>
              <a:tailEnd type="triangle" w="sm" len="sm"/>
            </a:ln>
            <a:extLst>
              <a:ext uri="{909E8E84-426E-40DD-AFC4-6F175D3DCCD1}">
                <a14:hiddenFill xmlns:a14="http://schemas.microsoft.com/office/drawing/2010/main">
                  <a:noFill/>
                </a14:hiddenFill>
              </a:ext>
            </a:extLst>
          </p:spPr>
        </p:cxnSp>
        <p:cxnSp>
          <p:nvCxnSpPr>
            <p:cNvPr id="32799" name="AutoShape 38">
              <a:extLst>
                <a:ext uri="{FF2B5EF4-FFF2-40B4-BE49-F238E27FC236}">
                  <a16:creationId xmlns:a16="http://schemas.microsoft.com/office/drawing/2014/main" id="{C38773A0-BEFB-4722-9067-1326246A8E12}"/>
                </a:ext>
              </a:extLst>
            </p:cNvPr>
            <p:cNvCxnSpPr>
              <a:cxnSpLocks noChangeShapeType="1"/>
              <a:stCxn id="32796" idx="2"/>
              <a:endCxn id="32797" idx="0"/>
            </p:cNvCxnSpPr>
            <p:nvPr/>
          </p:nvCxnSpPr>
          <p:spPr bwMode="auto">
            <a:xfrm rot="5400000">
              <a:off x="3646" y="2495"/>
              <a:ext cx="51" cy="48"/>
            </a:xfrm>
            <a:prstGeom prst="curvedConnector3">
              <a:avLst>
                <a:gd name="adj1" fmla="val 52940"/>
              </a:avLst>
            </a:prstGeom>
            <a:noFill/>
            <a:ln w="9525">
              <a:solidFill>
                <a:schemeClr val="tx1"/>
              </a:solidFill>
              <a:round/>
              <a:headEnd/>
              <a:tailEnd type="triangle" w="med" len="sm"/>
            </a:ln>
            <a:extLst>
              <a:ext uri="{909E8E84-426E-40DD-AFC4-6F175D3DCCD1}">
                <a14:hiddenFill xmlns:a14="http://schemas.microsoft.com/office/drawing/2010/main">
                  <a:noFill/>
                </a14:hiddenFill>
              </a:ext>
            </a:extLst>
          </p:spPr>
        </p:cxnSp>
        <p:cxnSp>
          <p:nvCxnSpPr>
            <p:cNvPr id="32800" name="AutoShape 39">
              <a:extLst>
                <a:ext uri="{FF2B5EF4-FFF2-40B4-BE49-F238E27FC236}">
                  <a16:creationId xmlns:a16="http://schemas.microsoft.com/office/drawing/2014/main" id="{02232723-2DF6-4DF6-8BED-D3212064DB3F}"/>
                </a:ext>
              </a:extLst>
            </p:cNvPr>
            <p:cNvCxnSpPr>
              <a:cxnSpLocks noChangeShapeType="1"/>
            </p:cNvCxnSpPr>
            <p:nvPr/>
          </p:nvCxnSpPr>
          <p:spPr bwMode="auto">
            <a:xfrm rot="10800000" flipH="1">
              <a:off x="3600" y="2376"/>
              <a:ext cx="1" cy="192"/>
            </a:xfrm>
            <a:prstGeom prst="curvedConnector3">
              <a:avLst>
                <a:gd name="adj1" fmla="val -2800000"/>
              </a:avLst>
            </a:prstGeom>
            <a:noFill/>
            <a:ln w="9525">
              <a:solidFill>
                <a:schemeClr val="tx1"/>
              </a:solidFill>
              <a:round/>
              <a:headEnd/>
              <a:tailEnd type="triangle" w="med" len="sm"/>
            </a:ln>
            <a:extLst>
              <a:ext uri="{909E8E84-426E-40DD-AFC4-6F175D3DCCD1}">
                <a14:hiddenFill xmlns:a14="http://schemas.microsoft.com/office/drawing/2010/main">
                  <a:noFill/>
                </a14:hiddenFill>
              </a:ext>
            </a:extLst>
          </p:spPr>
        </p:cxnSp>
      </p:grpSp>
      <p:grpSp>
        <p:nvGrpSpPr>
          <p:cNvPr id="8" name="Group 40">
            <a:extLst>
              <a:ext uri="{FF2B5EF4-FFF2-40B4-BE49-F238E27FC236}">
                <a16:creationId xmlns:a16="http://schemas.microsoft.com/office/drawing/2014/main" id="{B9459247-A9AD-42AD-9002-AC1440E79DC9}"/>
              </a:ext>
            </a:extLst>
          </p:cNvPr>
          <p:cNvGrpSpPr>
            <a:grpSpLocks/>
          </p:cNvGrpSpPr>
          <p:nvPr/>
        </p:nvGrpSpPr>
        <p:grpSpPr bwMode="auto">
          <a:xfrm>
            <a:off x="7747000" y="2971800"/>
            <a:ext cx="457200" cy="381000"/>
            <a:chOff x="3696" y="2352"/>
            <a:chExt cx="288" cy="240"/>
          </a:xfrm>
        </p:grpSpPr>
        <p:cxnSp>
          <p:nvCxnSpPr>
            <p:cNvPr id="32787" name="AutoShape 41">
              <a:extLst>
                <a:ext uri="{FF2B5EF4-FFF2-40B4-BE49-F238E27FC236}">
                  <a16:creationId xmlns:a16="http://schemas.microsoft.com/office/drawing/2014/main" id="{C88BA6A5-B4E1-40A2-A5EA-9B2275403FB1}"/>
                </a:ext>
              </a:extLst>
            </p:cNvPr>
            <p:cNvCxnSpPr>
              <a:cxnSpLocks noChangeShapeType="1"/>
              <a:stCxn id="32796" idx="3"/>
              <a:endCxn id="32788" idx="1"/>
            </p:cNvCxnSpPr>
            <p:nvPr/>
          </p:nvCxnSpPr>
          <p:spPr bwMode="auto">
            <a:xfrm flipV="1">
              <a:off x="3744" y="2376"/>
              <a:ext cx="96" cy="96"/>
            </a:xfrm>
            <a:prstGeom prst="curvedConnector3">
              <a:avLst>
                <a:gd name="adj1" fmla="val 50000"/>
              </a:avLst>
            </a:prstGeom>
            <a:noFill/>
            <a:ln w="9525">
              <a:solidFill>
                <a:schemeClr val="tx1"/>
              </a:solidFill>
              <a:round/>
              <a:headEnd/>
              <a:tailEnd type="triangle" w="med" len="sm"/>
            </a:ln>
            <a:extLst>
              <a:ext uri="{909E8E84-426E-40DD-AFC4-6F175D3DCCD1}">
                <a14:hiddenFill xmlns:a14="http://schemas.microsoft.com/office/drawing/2010/main">
                  <a:noFill/>
                </a14:hiddenFill>
              </a:ext>
            </a:extLst>
          </p:spPr>
        </p:cxnSp>
        <p:sp>
          <p:nvSpPr>
            <p:cNvPr id="32788" name="AutoShape 42">
              <a:extLst>
                <a:ext uri="{FF2B5EF4-FFF2-40B4-BE49-F238E27FC236}">
                  <a16:creationId xmlns:a16="http://schemas.microsoft.com/office/drawing/2014/main" id="{9B019D12-23BE-4D50-BBD9-9FC589BA3DBC}"/>
                </a:ext>
              </a:extLst>
            </p:cNvPr>
            <p:cNvSpPr>
              <a:spLocks noChangeArrowheads="1"/>
            </p:cNvSpPr>
            <p:nvPr/>
          </p:nvSpPr>
          <p:spPr bwMode="auto">
            <a:xfrm>
              <a:off x="3840" y="2352"/>
              <a:ext cx="96" cy="48"/>
            </a:xfrm>
            <a:prstGeom prst="flowChartDocument">
              <a:avLst/>
            </a:prstGeom>
            <a:solidFill>
              <a:srgbClr val="FFFF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2789" name="AutoShape 43">
              <a:extLst>
                <a:ext uri="{FF2B5EF4-FFF2-40B4-BE49-F238E27FC236}">
                  <a16:creationId xmlns:a16="http://schemas.microsoft.com/office/drawing/2014/main" id="{290334EF-3331-49EF-A96C-542824C1BB5D}"/>
                </a:ext>
              </a:extLst>
            </p:cNvPr>
            <p:cNvSpPr>
              <a:spLocks noChangeArrowheads="1"/>
            </p:cNvSpPr>
            <p:nvPr/>
          </p:nvSpPr>
          <p:spPr bwMode="auto">
            <a:xfrm>
              <a:off x="3888" y="2448"/>
              <a:ext cx="96" cy="48"/>
            </a:xfrm>
            <a:prstGeom prst="flowChartDocument">
              <a:avLst/>
            </a:prstGeom>
            <a:solidFill>
              <a:srgbClr val="FFFF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2790" name="AutoShape 44">
              <a:extLst>
                <a:ext uri="{FF2B5EF4-FFF2-40B4-BE49-F238E27FC236}">
                  <a16:creationId xmlns:a16="http://schemas.microsoft.com/office/drawing/2014/main" id="{DF6B1987-B786-4468-9449-DA49B516139D}"/>
                </a:ext>
              </a:extLst>
            </p:cNvPr>
            <p:cNvSpPr>
              <a:spLocks noChangeArrowheads="1"/>
            </p:cNvSpPr>
            <p:nvPr/>
          </p:nvSpPr>
          <p:spPr bwMode="auto">
            <a:xfrm>
              <a:off x="3840" y="2544"/>
              <a:ext cx="96" cy="48"/>
            </a:xfrm>
            <a:prstGeom prst="flowChartDocument">
              <a:avLst/>
            </a:prstGeom>
            <a:solidFill>
              <a:srgbClr val="FFFF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32791" name="AutoShape 45">
              <a:extLst>
                <a:ext uri="{FF2B5EF4-FFF2-40B4-BE49-F238E27FC236}">
                  <a16:creationId xmlns:a16="http://schemas.microsoft.com/office/drawing/2014/main" id="{C8FDD484-CB48-4B9A-9235-BD68EE4719EF}"/>
                </a:ext>
              </a:extLst>
            </p:cNvPr>
            <p:cNvCxnSpPr>
              <a:cxnSpLocks noChangeShapeType="1"/>
              <a:stCxn id="32788" idx="2"/>
              <a:endCxn id="32789" idx="0"/>
            </p:cNvCxnSpPr>
            <p:nvPr/>
          </p:nvCxnSpPr>
          <p:spPr bwMode="auto">
            <a:xfrm rot="16200000" flipH="1">
              <a:off x="3886" y="2399"/>
              <a:ext cx="51" cy="48"/>
            </a:xfrm>
            <a:prstGeom prst="curvedConnector3">
              <a:avLst>
                <a:gd name="adj1" fmla="val 52940"/>
              </a:avLst>
            </a:prstGeom>
            <a:noFill/>
            <a:ln w="9525">
              <a:solidFill>
                <a:schemeClr val="tx1"/>
              </a:solidFill>
              <a:round/>
              <a:headEnd/>
              <a:tailEnd type="triangle" w="sm" len="sm"/>
            </a:ln>
            <a:extLst>
              <a:ext uri="{909E8E84-426E-40DD-AFC4-6F175D3DCCD1}">
                <a14:hiddenFill xmlns:a14="http://schemas.microsoft.com/office/drawing/2010/main">
                  <a:noFill/>
                </a14:hiddenFill>
              </a:ext>
            </a:extLst>
          </p:spPr>
        </p:cxnSp>
        <p:cxnSp>
          <p:nvCxnSpPr>
            <p:cNvPr id="32792" name="AutoShape 46">
              <a:extLst>
                <a:ext uri="{FF2B5EF4-FFF2-40B4-BE49-F238E27FC236}">
                  <a16:creationId xmlns:a16="http://schemas.microsoft.com/office/drawing/2014/main" id="{2E72E82F-74C4-49DC-A0F2-A5B68837A1EA}"/>
                </a:ext>
              </a:extLst>
            </p:cNvPr>
            <p:cNvCxnSpPr>
              <a:cxnSpLocks noChangeShapeType="1"/>
              <a:stCxn id="32789" idx="2"/>
              <a:endCxn id="32790" idx="0"/>
            </p:cNvCxnSpPr>
            <p:nvPr/>
          </p:nvCxnSpPr>
          <p:spPr bwMode="auto">
            <a:xfrm rot="5400000">
              <a:off x="3886" y="2495"/>
              <a:ext cx="51" cy="48"/>
            </a:xfrm>
            <a:prstGeom prst="curvedConnector3">
              <a:avLst>
                <a:gd name="adj1" fmla="val 52940"/>
              </a:avLst>
            </a:prstGeom>
            <a:noFill/>
            <a:ln w="9525">
              <a:solidFill>
                <a:schemeClr val="tx1"/>
              </a:solidFill>
              <a:round/>
              <a:headEnd/>
              <a:tailEnd type="triangle" w="med" len="sm"/>
            </a:ln>
            <a:extLst>
              <a:ext uri="{909E8E84-426E-40DD-AFC4-6F175D3DCCD1}">
                <a14:hiddenFill xmlns:a14="http://schemas.microsoft.com/office/drawing/2010/main">
                  <a:noFill/>
                </a14:hiddenFill>
              </a:ext>
            </a:extLst>
          </p:spPr>
        </p:cxnSp>
        <p:cxnSp>
          <p:nvCxnSpPr>
            <p:cNvPr id="32793" name="AutoShape 47">
              <a:extLst>
                <a:ext uri="{FF2B5EF4-FFF2-40B4-BE49-F238E27FC236}">
                  <a16:creationId xmlns:a16="http://schemas.microsoft.com/office/drawing/2014/main" id="{7B0C200C-A972-483D-ACCD-D47E20FC54B7}"/>
                </a:ext>
              </a:extLst>
            </p:cNvPr>
            <p:cNvCxnSpPr>
              <a:cxnSpLocks noChangeShapeType="1"/>
              <a:stCxn id="32790" idx="2"/>
              <a:endCxn id="32789" idx="3"/>
            </p:cNvCxnSpPr>
            <p:nvPr/>
          </p:nvCxnSpPr>
          <p:spPr bwMode="auto">
            <a:xfrm rot="5400000" flipH="1" flipV="1">
              <a:off x="3877" y="2483"/>
              <a:ext cx="117" cy="96"/>
            </a:xfrm>
            <a:prstGeom prst="curvedConnector4">
              <a:avLst>
                <a:gd name="adj1" fmla="val -17097"/>
                <a:gd name="adj2" fmla="val 130204"/>
              </a:avLst>
            </a:prstGeom>
            <a:noFill/>
            <a:ln w="9525">
              <a:solidFill>
                <a:schemeClr val="tx1"/>
              </a:solidFill>
              <a:round/>
              <a:headEnd/>
              <a:tailEnd type="triangle" w="med" len="sm"/>
            </a:ln>
            <a:extLst>
              <a:ext uri="{909E8E84-426E-40DD-AFC4-6F175D3DCCD1}">
                <a14:hiddenFill xmlns:a14="http://schemas.microsoft.com/office/drawing/2010/main">
                  <a:noFill/>
                </a14:hiddenFill>
              </a:ext>
            </a:extLst>
          </p:spPr>
        </p:cxnSp>
        <p:cxnSp>
          <p:nvCxnSpPr>
            <p:cNvPr id="32794" name="AutoShape 48">
              <a:extLst>
                <a:ext uri="{FF2B5EF4-FFF2-40B4-BE49-F238E27FC236}">
                  <a16:creationId xmlns:a16="http://schemas.microsoft.com/office/drawing/2014/main" id="{843FCF64-F84B-4B75-B9F0-84E2C82FD81C}"/>
                </a:ext>
              </a:extLst>
            </p:cNvPr>
            <p:cNvCxnSpPr>
              <a:cxnSpLocks noChangeShapeType="1"/>
              <a:stCxn id="32790" idx="1"/>
              <a:endCxn id="32797" idx="3"/>
            </p:cNvCxnSpPr>
            <p:nvPr/>
          </p:nvCxnSpPr>
          <p:spPr bwMode="auto">
            <a:xfrm rot="10800000">
              <a:off x="3696" y="2568"/>
              <a:ext cx="144" cy="0"/>
            </a:xfrm>
            <a:prstGeom prst="straightConnector1">
              <a:avLst/>
            </a:prstGeom>
            <a:noFill/>
            <a:ln w="9525">
              <a:solidFill>
                <a:schemeClr val="tx1"/>
              </a:solidFill>
              <a:round/>
              <a:headEnd/>
              <a:tailEnd type="triangle" w="med" len="sm"/>
            </a:ln>
            <a:extLst>
              <a:ext uri="{909E8E84-426E-40DD-AFC4-6F175D3DCCD1}">
                <a14:hiddenFill xmlns:a14="http://schemas.microsoft.com/office/drawing/2010/main">
                  <a:noFill/>
                </a14:hiddenFill>
              </a:ext>
            </a:extLst>
          </p:spPr>
        </p:cxnSp>
      </p:grpSp>
      <p:sp>
        <p:nvSpPr>
          <p:cNvPr id="41009" name="Rectangle 49">
            <a:extLst>
              <a:ext uri="{FF2B5EF4-FFF2-40B4-BE49-F238E27FC236}">
                <a16:creationId xmlns:a16="http://schemas.microsoft.com/office/drawing/2014/main" id="{70B8A483-1058-4AE4-8926-7895EE4AC5B7}"/>
              </a:ext>
            </a:extLst>
          </p:cNvPr>
          <p:cNvSpPr>
            <a:spLocks noChangeArrowheads="1"/>
          </p:cNvSpPr>
          <p:nvPr/>
        </p:nvSpPr>
        <p:spPr bwMode="auto">
          <a:xfrm>
            <a:off x="9880600" y="4191000"/>
            <a:ext cx="457200" cy="762000"/>
          </a:xfrm>
          <a:prstGeom prst="rect">
            <a:avLst/>
          </a:prstGeom>
          <a:solidFill>
            <a:srgbClr val="0066FF"/>
          </a:solidFill>
          <a:ln w="9525">
            <a:noFill/>
            <a:miter lim="800000"/>
            <a:headEnd/>
            <a:tailEnd/>
          </a:ln>
          <a:effectLst>
            <a:outerShdw blurRad="63500" dist="38099" dir="2700000" algn="ctr" rotWithShape="0">
              <a:schemeClr val="bg2">
                <a:alpha val="50000"/>
              </a:schemeClr>
            </a:outerShdw>
          </a:effectLst>
        </p:spPr>
        <p:txBody>
          <a:bodyPr wrap="none" rIns="0"/>
          <a:lstStyle/>
          <a:p>
            <a:pPr>
              <a:spcBef>
                <a:spcPct val="10000"/>
              </a:spcBef>
              <a:buFont typeface="Wingdings" charset="2"/>
              <a:buNone/>
              <a:defRPr/>
            </a:pPr>
            <a:r>
              <a:rPr lang="en-US" sz="1000" b="1">
                <a:latin typeface="Arial" charset="0"/>
              </a:rPr>
              <a:t>VC</a:t>
            </a:r>
          </a:p>
        </p:txBody>
      </p:sp>
      <p:sp>
        <p:nvSpPr>
          <p:cNvPr id="41010" name="AutoShape 50">
            <a:extLst>
              <a:ext uri="{FF2B5EF4-FFF2-40B4-BE49-F238E27FC236}">
                <a16:creationId xmlns:a16="http://schemas.microsoft.com/office/drawing/2014/main" id="{21A2A53B-CE32-4C2D-8E74-2EB7FBF4F601}"/>
              </a:ext>
            </a:extLst>
          </p:cNvPr>
          <p:cNvSpPr>
            <a:spLocks noChangeArrowheads="1"/>
          </p:cNvSpPr>
          <p:nvPr/>
        </p:nvSpPr>
        <p:spPr bwMode="auto">
          <a:xfrm>
            <a:off x="8890000" y="1371600"/>
            <a:ext cx="609600" cy="1066800"/>
          </a:xfrm>
          <a:prstGeom prst="curvedLeftArrow">
            <a:avLst>
              <a:gd name="adj1" fmla="val 35000"/>
              <a:gd name="adj2" fmla="val 70000"/>
              <a:gd name="adj3" fmla="val 33333"/>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41011" name="Rectangle 51">
            <a:extLst>
              <a:ext uri="{FF2B5EF4-FFF2-40B4-BE49-F238E27FC236}">
                <a16:creationId xmlns:a16="http://schemas.microsoft.com/office/drawing/2014/main" id="{F61FCC5B-BDD0-46B9-B84C-FB53FFC11BA4}"/>
              </a:ext>
            </a:extLst>
          </p:cNvPr>
          <p:cNvSpPr>
            <a:spLocks noChangeArrowheads="1"/>
          </p:cNvSpPr>
          <p:nvPr/>
        </p:nvSpPr>
        <p:spPr bwMode="auto">
          <a:xfrm>
            <a:off x="1524000" y="6781800"/>
            <a:ext cx="76200" cy="7620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Effect transition="in" filter="wipe(left)">
                                      <p:cBhvr>
                                        <p:cTn id="7" dur="500"/>
                                        <p:tgtEl>
                                          <p:spTgt spid="4096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0963">
                                            <p:txEl>
                                              <p:pRg st="1" end="1"/>
                                            </p:txEl>
                                          </p:spTgt>
                                        </p:tgtEl>
                                        <p:attrNameLst>
                                          <p:attrName>style.visibility</p:attrName>
                                        </p:attrNameLst>
                                      </p:cBhvr>
                                      <p:to>
                                        <p:strVal val="visible"/>
                                      </p:to>
                                    </p:set>
                                    <p:animEffect transition="in" filter="wipe(left)">
                                      <p:cBhvr>
                                        <p:cTn id="10" dur="500"/>
                                        <p:tgtEl>
                                          <p:spTgt spid="40963">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40963">
                                            <p:txEl>
                                              <p:pRg st="2" end="2"/>
                                            </p:txEl>
                                          </p:spTgt>
                                        </p:tgtEl>
                                        <p:attrNameLst>
                                          <p:attrName>style.visibility</p:attrName>
                                        </p:attrNameLst>
                                      </p:cBhvr>
                                      <p:to>
                                        <p:strVal val="visible"/>
                                      </p:to>
                                    </p:set>
                                    <p:animEffect transition="in" filter="wipe(left)">
                                      <p:cBhvr>
                                        <p:cTn id="13" dur="500"/>
                                        <p:tgtEl>
                                          <p:spTgt spid="40963">
                                            <p:txEl>
                                              <p:pRg st="2" end="2"/>
                                            </p:txEl>
                                          </p:spTgt>
                                        </p:tgtEl>
                                      </p:cBhvr>
                                    </p:animEffect>
                                  </p:childTnLst>
                                </p:cTn>
                              </p:par>
                            </p:childTnLst>
                          </p:cTn>
                        </p:par>
                        <p:par>
                          <p:cTn id="14" fill="hold" nodeType="afterGroup">
                            <p:stCondLst>
                              <p:cond delay="500"/>
                            </p:stCondLst>
                            <p:childTnLst>
                              <p:par>
                                <p:cTn id="15" presetID="23" presetClass="entr" presetSubtype="16" fill="hold" grpId="0" nodeType="afterEffect">
                                  <p:stCondLst>
                                    <p:cond delay="0"/>
                                  </p:stCondLst>
                                  <p:childTnLst>
                                    <p:set>
                                      <p:cBhvr>
                                        <p:cTn id="16" dur="1" fill="hold">
                                          <p:stCondLst>
                                            <p:cond delay="0"/>
                                          </p:stCondLst>
                                        </p:cTn>
                                        <p:tgtEl>
                                          <p:spTgt spid="40964"/>
                                        </p:tgtEl>
                                        <p:attrNameLst>
                                          <p:attrName>style.visibility</p:attrName>
                                        </p:attrNameLst>
                                      </p:cBhvr>
                                      <p:to>
                                        <p:strVal val="visible"/>
                                      </p:to>
                                    </p:set>
                                    <p:anim calcmode="lin" valueType="num">
                                      <p:cBhvr>
                                        <p:cTn id="17" dur="500" fill="hold"/>
                                        <p:tgtEl>
                                          <p:spTgt spid="40964"/>
                                        </p:tgtEl>
                                        <p:attrNameLst>
                                          <p:attrName>ppt_w</p:attrName>
                                        </p:attrNameLst>
                                      </p:cBhvr>
                                      <p:tavLst>
                                        <p:tav tm="0">
                                          <p:val>
                                            <p:fltVal val="0"/>
                                          </p:val>
                                        </p:tav>
                                        <p:tav tm="100000">
                                          <p:val>
                                            <p:strVal val="#ppt_w"/>
                                          </p:val>
                                        </p:tav>
                                      </p:tavLst>
                                    </p:anim>
                                    <p:anim calcmode="lin" valueType="num">
                                      <p:cBhvr>
                                        <p:cTn id="18" dur="500" fill="hold"/>
                                        <p:tgtEl>
                                          <p:spTgt spid="40964"/>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000"/>
                            </p:stCondLst>
                            <p:childTnLst>
                              <p:par>
                                <p:cTn id="20" presetID="23" presetClass="entr" presetSubtype="16" fill="hold" grpId="0" nodeType="afterEffect">
                                  <p:stCondLst>
                                    <p:cond delay="0"/>
                                  </p:stCondLst>
                                  <p:childTnLst>
                                    <p:set>
                                      <p:cBhvr>
                                        <p:cTn id="21" dur="1" fill="hold">
                                          <p:stCondLst>
                                            <p:cond delay="0"/>
                                          </p:stCondLst>
                                        </p:cTn>
                                        <p:tgtEl>
                                          <p:spTgt spid="40965"/>
                                        </p:tgtEl>
                                        <p:attrNameLst>
                                          <p:attrName>style.visibility</p:attrName>
                                        </p:attrNameLst>
                                      </p:cBhvr>
                                      <p:to>
                                        <p:strVal val="visible"/>
                                      </p:to>
                                    </p:set>
                                    <p:anim calcmode="lin" valueType="num">
                                      <p:cBhvr>
                                        <p:cTn id="22" dur="500" fill="hold"/>
                                        <p:tgtEl>
                                          <p:spTgt spid="40965"/>
                                        </p:tgtEl>
                                        <p:attrNameLst>
                                          <p:attrName>ppt_w</p:attrName>
                                        </p:attrNameLst>
                                      </p:cBhvr>
                                      <p:tavLst>
                                        <p:tav tm="0">
                                          <p:val>
                                            <p:fltVal val="0"/>
                                          </p:val>
                                        </p:tav>
                                        <p:tav tm="100000">
                                          <p:val>
                                            <p:strVal val="#ppt_w"/>
                                          </p:val>
                                        </p:tav>
                                      </p:tavLst>
                                    </p:anim>
                                    <p:anim calcmode="lin" valueType="num">
                                      <p:cBhvr>
                                        <p:cTn id="23" dur="500" fill="hold"/>
                                        <p:tgtEl>
                                          <p:spTgt spid="40965"/>
                                        </p:tgtEl>
                                        <p:attrNameLst>
                                          <p:attrName>ppt_h</p:attrName>
                                        </p:attrNameLst>
                                      </p:cBhvr>
                                      <p:tavLst>
                                        <p:tav tm="0">
                                          <p:val>
                                            <p:fltVal val="0"/>
                                          </p:val>
                                        </p:tav>
                                        <p:tav tm="100000">
                                          <p:val>
                                            <p:strVal val="#ppt_h"/>
                                          </p:val>
                                        </p:tav>
                                      </p:tavLst>
                                    </p:anim>
                                  </p:childTnLst>
                                </p:cTn>
                              </p:par>
                            </p:childTnLst>
                          </p:cTn>
                        </p:par>
                        <p:par>
                          <p:cTn id="24" fill="hold" nodeType="afterGroup">
                            <p:stCondLst>
                              <p:cond delay="1500"/>
                            </p:stCondLst>
                            <p:childTnLst>
                              <p:par>
                                <p:cTn id="25" presetID="22" presetClass="entr" presetSubtype="1" fill="hold" grpId="0" nodeType="afterEffect">
                                  <p:stCondLst>
                                    <p:cond delay="0"/>
                                  </p:stCondLst>
                                  <p:childTnLst>
                                    <p:set>
                                      <p:cBhvr>
                                        <p:cTn id="26" dur="1" fill="hold">
                                          <p:stCondLst>
                                            <p:cond delay="0"/>
                                          </p:stCondLst>
                                        </p:cTn>
                                        <p:tgtEl>
                                          <p:spTgt spid="41010"/>
                                        </p:tgtEl>
                                        <p:attrNameLst>
                                          <p:attrName>style.visibility</p:attrName>
                                        </p:attrNameLst>
                                      </p:cBhvr>
                                      <p:to>
                                        <p:strVal val="visible"/>
                                      </p:to>
                                    </p:set>
                                    <p:animEffect transition="in" filter="wipe(up)">
                                      <p:cBhvr>
                                        <p:cTn id="27" dur="500"/>
                                        <p:tgtEl>
                                          <p:spTgt spid="4101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0963">
                                            <p:txEl>
                                              <p:pRg st="3" end="3"/>
                                            </p:txEl>
                                          </p:spTgt>
                                        </p:tgtEl>
                                        <p:attrNameLst>
                                          <p:attrName>style.visibility</p:attrName>
                                        </p:attrNameLst>
                                      </p:cBhvr>
                                      <p:to>
                                        <p:strVal val="visible"/>
                                      </p:to>
                                    </p:set>
                                    <p:animEffect transition="in" filter="wipe(left)">
                                      <p:cBhvr>
                                        <p:cTn id="32" dur="500"/>
                                        <p:tgtEl>
                                          <p:spTgt spid="40963">
                                            <p:txEl>
                                              <p:pRg st="3" end="3"/>
                                            </p:txEl>
                                          </p:spTgt>
                                        </p:tgtEl>
                                      </p:cBhvr>
                                    </p:animEffect>
                                  </p:childTnLst>
                                </p:cTn>
                              </p:par>
                              <p:par>
                                <p:cTn id="33" presetID="22" presetClass="entr" presetSubtype="8" fill="hold" grpId="0" nodeType="withEffect">
                                  <p:stCondLst>
                                    <p:cond delay="0"/>
                                  </p:stCondLst>
                                  <p:childTnLst>
                                    <p:set>
                                      <p:cBhvr>
                                        <p:cTn id="34" dur="1" fill="hold">
                                          <p:stCondLst>
                                            <p:cond delay="0"/>
                                          </p:stCondLst>
                                        </p:cTn>
                                        <p:tgtEl>
                                          <p:spTgt spid="40963">
                                            <p:txEl>
                                              <p:pRg st="4" end="4"/>
                                            </p:txEl>
                                          </p:spTgt>
                                        </p:tgtEl>
                                        <p:attrNameLst>
                                          <p:attrName>style.visibility</p:attrName>
                                        </p:attrNameLst>
                                      </p:cBhvr>
                                      <p:to>
                                        <p:strVal val="visible"/>
                                      </p:to>
                                    </p:set>
                                    <p:animEffect transition="in" filter="wipe(left)">
                                      <p:cBhvr>
                                        <p:cTn id="35" dur="500"/>
                                        <p:tgtEl>
                                          <p:spTgt spid="40963">
                                            <p:txEl>
                                              <p:pRg st="4" end="4"/>
                                            </p:txEl>
                                          </p:spTgt>
                                        </p:tgtEl>
                                      </p:cBhvr>
                                    </p:animEffect>
                                  </p:childTnLst>
                                </p:cTn>
                              </p:par>
                            </p:childTnLst>
                          </p:cTn>
                        </p:par>
                        <p:par>
                          <p:cTn id="36" fill="hold" nodeType="afterGroup">
                            <p:stCondLst>
                              <p:cond delay="500"/>
                            </p:stCondLst>
                            <p:childTnLst>
                              <p:par>
                                <p:cTn id="37" presetID="10" presetClass="entr" presetSubtype="0" fill="hold" nodeType="after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fade">
                                      <p:cBhvr>
                                        <p:cTn id="39" dur="500"/>
                                        <p:tgtEl>
                                          <p:spTgt spid="3"/>
                                        </p:tgtEl>
                                      </p:cBhvr>
                                    </p:animEffect>
                                  </p:childTnLst>
                                </p:cTn>
                              </p:par>
                              <p:par>
                                <p:cTn id="40" presetID="10" presetClass="entr" presetSubtype="0" fill="hold" grpId="1" nodeType="withEffect">
                                  <p:stCondLst>
                                    <p:cond delay="0"/>
                                  </p:stCondLst>
                                  <p:childTnLst>
                                    <p:set>
                                      <p:cBhvr>
                                        <p:cTn id="41" dur="1" fill="hold">
                                          <p:stCondLst>
                                            <p:cond delay="0"/>
                                          </p:stCondLst>
                                        </p:cTn>
                                        <p:tgtEl>
                                          <p:spTgt spid="40966"/>
                                        </p:tgtEl>
                                        <p:attrNameLst>
                                          <p:attrName>style.visibility</p:attrName>
                                        </p:attrNameLst>
                                      </p:cBhvr>
                                      <p:to>
                                        <p:strVal val="visible"/>
                                      </p:to>
                                    </p:set>
                                    <p:animEffect transition="in" filter="fade">
                                      <p:cBhvr>
                                        <p:cTn id="42" dur="500"/>
                                        <p:tgtEl>
                                          <p:spTgt spid="40966"/>
                                        </p:tgtEl>
                                      </p:cBhvr>
                                    </p:animEffect>
                                  </p:childTnLst>
                                </p:cTn>
                              </p:par>
                            </p:childTnLst>
                          </p:cTn>
                        </p:par>
                        <p:par>
                          <p:cTn id="43" fill="hold" nodeType="afterGroup">
                            <p:stCondLst>
                              <p:cond delay="1000"/>
                            </p:stCondLst>
                            <p:childTnLst>
                              <p:par>
                                <p:cTn id="44" presetID="10" presetClass="entr" presetSubtype="0" fill="hold" nodeType="afterEffect">
                                  <p:stCondLst>
                                    <p:cond delay="0"/>
                                  </p:stCondLst>
                                  <p:childTnLst>
                                    <p:set>
                                      <p:cBhvr>
                                        <p:cTn id="45" dur="1" fill="hold">
                                          <p:stCondLst>
                                            <p:cond delay="0"/>
                                          </p:stCondLst>
                                        </p:cTn>
                                        <p:tgtEl>
                                          <p:spTgt spid="4"/>
                                        </p:tgtEl>
                                        <p:attrNameLst>
                                          <p:attrName>style.visibility</p:attrName>
                                        </p:attrNameLst>
                                      </p:cBhvr>
                                      <p:to>
                                        <p:strVal val="visible"/>
                                      </p:to>
                                    </p:set>
                                    <p:animEffect transition="in" filter="fade">
                                      <p:cBhvr>
                                        <p:cTn id="46" dur="500"/>
                                        <p:tgtEl>
                                          <p:spTgt spid="4"/>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10" presetClass="entr" presetSubtype="0" fill="hold" nodeType="clickEffect">
                                  <p:stCondLst>
                                    <p:cond delay="0"/>
                                  </p:stCondLst>
                                  <p:childTnLst>
                                    <p:set>
                                      <p:cBhvr>
                                        <p:cTn id="50" dur="1" fill="hold">
                                          <p:stCondLst>
                                            <p:cond delay="0"/>
                                          </p:stCondLst>
                                        </p:cTn>
                                        <p:tgtEl>
                                          <p:spTgt spid="40970"/>
                                        </p:tgtEl>
                                        <p:attrNameLst>
                                          <p:attrName>style.visibility</p:attrName>
                                        </p:attrNameLst>
                                      </p:cBhvr>
                                      <p:to>
                                        <p:strVal val="visible"/>
                                      </p:to>
                                    </p:set>
                                    <p:animEffect transition="in" filter="fade">
                                      <p:cBhvr>
                                        <p:cTn id="51" dur="500"/>
                                        <p:tgtEl>
                                          <p:spTgt spid="40970"/>
                                        </p:tgtEl>
                                      </p:cBhvr>
                                    </p:animEffect>
                                  </p:childTnLst>
                                </p:cTn>
                              </p:par>
                            </p:childTnLst>
                          </p:cTn>
                        </p:par>
                        <p:par>
                          <p:cTn id="52" fill="hold" nodeType="afterGroup">
                            <p:stCondLst>
                              <p:cond delay="500"/>
                            </p:stCondLst>
                            <p:childTnLst>
                              <p:par>
                                <p:cTn id="53" presetID="10" presetClass="entr" presetSubtype="0" fill="hold" nodeType="afterEffect">
                                  <p:stCondLst>
                                    <p:cond delay="0"/>
                                  </p:stCondLst>
                                  <p:childTnLst>
                                    <p:set>
                                      <p:cBhvr>
                                        <p:cTn id="54" dur="1" fill="hold">
                                          <p:stCondLst>
                                            <p:cond delay="0"/>
                                          </p:stCondLst>
                                        </p:cTn>
                                        <p:tgtEl>
                                          <p:spTgt spid="5"/>
                                        </p:tgtEl>
                                        <p:attrNameLst>
                                          <p:attrName>style.visibility</p:attrName>
                                        </p:attrNameLst>
                                      </p:cBhvr>
                                      <p:to>
                                        <p:strVal val="visible"/>
                                      </p:to>
                                    </p:set>
                                    <p:animEffect transition="in" filter="fade">
                                      <p:cBhvr>
                                        <p:cTn id="55" dur="500"/>
                                        <p:tgtEl>
                                          <p:spTgt spid="5"/>
                                        </p:tgtEl>
                                      </p:cBhvr>
                                    </p:animEffect>
                                  </p:childTnLst>
                                </p:cTn>
                              </p:par>
                            </p:childTnLst>
                          </p:cTn>
                        </p:par>
                        <p:par>
                          <p:cTn id="56" fill="hold" nodeType="afterGroup">
                            <p:stCondLst>
                              <p:cond delay="1000"/>
                            </p:stCondLst>
                            <p:childTnLst>
                              <p:par>
                                <p:cTn id="57" presetID="10" presetClass="entr" presetSubtype="0" fill="hold" nodeType="afterEffect">
                                  <p:stCondLst>
                                    <p:cond delay="0"/>
                                  </p:stCondLst>
                                  <p:childTnLst>
                                    <p:set>
                                      <p:cBhvr>
                                        <p:cTn id="58" dur="1" fill="hold">
                                          <p:stCondLst>
                                            <p:cond delay="0"/>
                                          </p:stCondLst>
                                        </p:cTn>
                                        <p:tgtEl>
                                          <p:spTgt spid="6"/>
                                        </p:tgtEl>
                                        <p:attrNameLst>
                                          <p:attrName>style.visibility</p:attrName>
                                        </p:attrNameLst>
                                      </p:cBhvr>
                                      <p:to>
                                        <p:strVal val="visible"/>
                                      </p:to>
                                    </p:set>
                                    <p:animEffect transition="in" filter="fade">
                                      <p:cBhvr>
                                        <p:cTn id="59" dur="500"/>
                                        <p:tgtEl>
                                          <p:spTgt spid="6"/>
                                        </p:tgtEl>
                                      </p:cBhvr>
                                    </p:animEffect>
                                  </p:childTnLst>
                                </p:cTn>
                              </p:par>
                            </p:childTnLst>
                          </p:cTn>
                        </p:par>
                        <p:par>
                          <p:cTn id="60" fill="hold" nodeType="afterGroup">
                            <p:stCondLst>
                              <p:cond delay="1500"/>
                            </p:stCondLst>
                            <p:childTnLst>
                              <p:par>
                                <p:cTn id="61" presetID="2" presetClass="entr" presetSubtype="2" fill="hold" grpId="0" nodeType="afterEffect">
                                  <p:stCondLst>
                                    <p:cond delay="0"/>
                                  </p:stCondLst>
                                  <p:childTnLst>
                                    <p:set>
                                      <p:cBhvr>
                                        <p:cTn id="62" dur="1" fill="hold">
                                          <p:stCondLst>
                                            <p:cond delay="0"/>
                                          </p:stCondLst>
                                        </p:cTn>
                                        <p:tgtEl>
                                          <p:spTgt spid="41009"/>
                                        </p:tgtEl>
                                        <p:attrNameLst>
                                          <p:attrName>style.visibility</p:attrName>
                                        </p:attrNameLst>
                                      </p:cBhvr>
                                      <p:to>
                                        <p:strVal val="visible"/>
                                      </p:to>
                                    </p:set>
                                    <p:anim calcmode="lin" valueType="num">
                                      <p:cBhvr additive="base">
                                        <p:cTn id="63" dur="500" fill="hold"/>
                                        <p:tgtEl>
                                          <p:spTgt spid="41009"/>
                                        </p:tgtEl>
                                        <p:attrNameLst>
                                          <p:attrName>ppt_x</p:attrName>
                                        </p:attrNameLst>
                                      </p:cBhvr>
                                      <p:tavLst>
                                        <p:tav tm="0">
                                          <p:val>
                                            <p:strVal val="1+#ppt_w/2"/>
                                          </p:val>
                                        </p:tav>
                                        <p:tav tm="100000">
                                          <p:val>
                                            <p:strVal val="#ppt_x"/>
                                          </p:val>
                                        </p:tav>
                                      </p:tavLst>
                                    </p:anim>
                                    <p:anim calcmode="lin" valueType="num">
                                      <p:cBhvr additive="base">
                                        <p:cTn id="64" dur="500" fill="hold"/>
                                        <p:tgtEl>
                                          <p:spTgt spid="41009"/>
                                        </p:tgtEl>
                                        <p:attrNameLst>
                                          <p:attrName>ppt_y</p:attrName>
                                        </p:attrNameLst>
                                      </p:cBhvr>
                                      <p:tavLst>
                                        <p:tav tm="0">
                                          <p:val>
                                            <p:strVal val="#ppt_y"/>
                                          </p:val>
                                        </p:tav>
                                        <p:tav tm="100000">
                                          <p:val>
                                            <p:strVal val="#ppt_y"/>
                                          </p:val>
                                        </p:tav>
                                      </p:tavLst>
                                    </p:anim>
                                  </p:childTnLst>
                                </p:cTn>
                              </p:par>
                              <p:par>
                                <p:cTn id="65" presetID="2" presetClass="exit" presetSubtype="2" fill="hold" grpId="0" nodeType="withEffect">
                                  <p:stCondLst>
                                    <p:cond delay="0"/>
                                  </p:stCondLst>
                                  <p:childTnLst>
                                    <p:anim calcmode="lin" valueType="num">
                                      <p:cBhvr additive="base">
                                        <p:cTn id="66" dur="500"/>
                                        <p:tgtEl>
                                          <p:spTgt spid="40966"/>
                                        </p:tgtEl>
                                        <p:attrNameLst>
                                          <p:attrName>ppt_x</p:attrName>
                                        </p:attrNameLst>
                                      </p:cBhvr>
                                      <p:tavLst>
                                        <p:tav tm="0">
                                          <p:val>
                                            <p:strVal val="ppt_x"/>
                                          </p:val>
                                        </p:tav>
                                        <p:tav tm="100000">
                                          <p:val>
                                            <p:strVal val="1+ppt_w/2"/>
                                          </p:val>
                                        </p:tav>
                                      </p:tavLst>
                                    </p:anim>
                                    <p:anim calcmode="lin" valueType="num">
                                      <p:cBhvr additive="base">
                                        <p:cTn id="67" dur="500"/>
                                        <p:tgtEl>
                                          <p:spTgt spid="40966"/>
                                        </p:tgtEl>
                                        <p:attrNameLst>
                                          <p:attrName>ppt_y</p:attrName>
                                        </p:attrNameLst>
                                      </p:cBhvr>
                                      <p:tavLst>
                                        <p:tav tm="0">
                                          <p:val>
                                            <p:strVal val="ppt_y"/>
                                          </p:val>
                                        </p:tav>
                                        <p:tav tm="100000">
                                          <p:val>
                                            <p:strVal val="ppt_y"/>
                                          </p:val>
                                        </p:tav>
                                      </p:tavLst>
                                    </p:anim>
                                    <p:set>
                                      <p:cBhvr>
                                        <p:cTn id="68" dur="1" fill="hold">
                                          <p:stCondLst>
                                            <p:cond delay="499"/>
                                          </p:stCondLst>
                                        </p:cTn>
                                        <p:tgtEl>
                                          <p:spTgt spid="40966"/>
                                        </p:tgtEl>
                                        <p:attrNameLst>
                                          <p:attrName>style.visibility</p:attrName>
                                        </p:attrNameLst>
                                      </p:cBhvr>
                                      <p:to>
                                        <p:strVal val="hidden"/>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22" presetClass="entr" presetSubtype="8" fill="hold" grpId="0" nodeType="clickEffect">
                                  <p:stCondLst>
                                    <p:cond delay="0"/>
                                  </p:stCondLst>
                                  <p:childTnLst>
                                    <p:set>
                                      <p:cBhvr>
                                        <p:cTn id="72" dur="1" fill="hold">
                                          <p:stCondLst>
                                            <p:cond delay="0"/>
                                          </p:stCondLst>
                                        </p:cTn>
                                        <p:tgtEl>
                                          <p:spTgt spid="40963">
                                            <p:txEl>
                                              <p:pRg st="5" end="5"/>
                                            </p:txEl>
                                          </p:spTgt>
                                        </p:tgtEl>
                                        <p:attrNameLst>
                                          <p:attrName>style.visibility</p:attrName>
                                        </p:attrNameLst>
                                      </p:cBhvr>
                                      <p:to>
                                        <p:strVal val="visible"/>
                                      </p:to>
                                    </p:set>
                                    <p:animEffect transition="in" filter="wipe(left)">
                                      <p:cBhvr>
                                        <p:cTn id="73" dur="500"/>
                                        <p:tgtEl>
                                          <p:spTgt spid="40963">
                                            <p:txEl>
                                              <p:pRg st="5" end="5"/>
                                            </p:txEl>
                                          </p:spTgt>
                                        </p:tgtEl>
                                      </p:cBhvr>
                                    </p:animEffect>
                                  </p:childTnLst>
                                </p:cTn>
                              </p:par>
                              <p:par>
                                <p:cTn id="74" presetID="22" presetClass="entr" presetSubtype="8" fill="hold" grpId="0" nodeType="withEffect">
                                  <p:stCondLst>
                                    <p:cond delay="0"/>
                                  </p:stCondLst>
                                  <p:childTnLst>
                                    <p:set>
                                      <p:cBhvr>
                                        <p:cTn id="75" dur="1" fill="hold">
                                          <p:stCondLst>
                                            <p:cond delay="0"/>
                                          </p:stCondLst>
                                        </p:cTn>
                                        <p:tgtEl>
                                          <p:spTgt spid="40963">
                                            <p:txEl>
                                              <p:pRg st="6" end="6"/>
                                            </p:txEl>
                                          </p:spTgt>
                                        </p:tgtEl>
                                        <p:attrNameLst>
                                          <p:attrName>style.visibility</p:attrName>
                                        </p:attrNameLst>
                                      </p:cBhvr>
                                      <p:to>
                                        <p:strVal val="visible"/>
                                      </p:to>
                                    </p:set>
                                    <p:animEffect transition="in" filter="wipe(left)">
                                      <p:cBhvr>
                                        <p:cTn id="76" dur="500"/>
                                        <p:tgtEl>
                                          <p:spTgt spid="40963">
                                            <p:txEl>
                                              <p:pRg st="6" end="6"/>
                                            </p:txEl>
                                          </p:spTgt>
                                        </p:tgtEl>
                                      </p:cBhvr>
                                    </p:animEffect>
                                  </p:childTnLst>
                                </p:cTn>
                              </p:par>
                              <p:par>
                                <p:cTn id="77" presetID="22" presetClass="entr" presetSubtype="8" fill="hold" grpId="0" nodeType="withEffect">
                                  <p:stCondLst>
                                    <p:cond delay="0"/>
                                  </p:stCondLst>
                                  <p:childTnLst>
                                    <p:set>
                                      <p:cBhvr>
                                        <p:cTn id="78" dur="1" fill="hold">
                                          <p:stCondLst>
                                            <p:cond delay="0"/>
                                          </p:stCondLst>
                                        </p:cTn>
                                        <p:tgtEl>
                                          <p:spTgt spid="40963">
                                            <p:txEl>
                                              <p:pRg st="7" end="7"/>
                                            </p:txEl>
                                          </p:spTgt>
                                        </p:tgtEl>
                                        <p:attrNameLst>
                                          <p:attrName>style.visibility</p:attrName>
                                        </p:attrNameLst>
                                      </p:cBhvr>
                                      <p:to>
                                        <p:strVal val="visible"/>
                                      </p:to>
                                    </p:set>
                                    <p:animEffect transition="in" filter="wipe(left)">
                                      <p:cBhvr>
                                        <p:cTn id="79" dur="500"/>
                                        <p:tgtEl>
                                          <p:spTgt spid="40963">
                                            <p:txEl>
                                              <p:pRg st="7" end="7"/>
                                            </p:txEl>
                                          </p:spTgt>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1" presetClass="emph" presetSubtype="2" fill="hold" nodeType="clickEffect">
                                  <p:stCondLst>
                                    <p:cond delay="0"/>
                                  </p:stCondLst>
                                  <p:childTnLst>
                                    <p:animClr clrSpc="rgb" dir="cw">
                                      <p:cBhvr>
                                        <p:cTn id="83" dur="500" fill="hold"/>
                                        <p:tgtEl>
                                          <p:spTgt spid="41009"/>
                                        </p:tgtEl>
                                        <p:attrNameLst>
                                          <p:attrName>fillcolor</p:attrName>
                                        </p:attrNameLst>
                                      </p:cBhvr>
                                      <p:to>
                                        <a:srgbClr val="CCECFF"/>
                                      </p:to>
                                    </p:animClr>
                                    <p:set>
                                      <p:cBhvr>
                                        <p:cTn id="84" dur="500" fill="hold"/>
                                        <p:tgtEl>
                                          <p:spTgt spid="41009"/>
                                        </p:tgtEl>
                                        <p:attrNameLst>
                                          <p:attrName>fill.type</p:attrName>
                                        </p:attrNameLst>
                                      </p:cBhvr>
                                      <p:to>
                                        <p:strVal val="solid"/>
                                      </p:to>
                                    </p:set>
                                    <p:set>
                                      <p:cBhvr>
                                        <p:cTn id="85" dur="500" fill="hold"/>
                                        <p:tgtEl>
                                          <p:spTgt spid="41009"/>
                                        </p:tgtEl>
                                        <p:attrNameLst>
                                          <p:attrName>fill.on</p:attrName>
                                        </p:attrNameLst>
                                      </p:cBhvr>
                                      <p:to>
                                        <p:strVal val="true"/>
                                      </p:to>
                                    </p:set>
                                  </p:childTnLst>
                                </p:cTn>
                              </p:par>
                              <p:par>
                                <p:cTn id="86" presetID="22" presetClass="entr" presetSubtype="8" fill="hold" grpId="0" nodeType="withEffect">
                                  <p:stCondLst>
                                    <p:cond delay="0"/>
                                  </p:stCondLst>
                                  <p:childTnLst>
                                    <p:set>
                                      <p:cBhvr>
                                        <p:cTn id="87" dur="1" fill="hold">
                                          <p:stCondLst>
                                            <p:cond delay="0"/>
                                          </p:stCondLst>
                                        </p:cTn>
                                        <p:tgtEl>
                                          <p:spTgt spid="40963">
                                            <p:txEl>
                                              <p:pRg st="8" end="8"/>
                                            </p:txEl>
                                          </p:spTgt>
                                        </p:tgtEl>
                                        <p:attrNameLst>
                                          <p:attrName>style.visibility</p:attrName>
                                        </p:attrNameLst>
                                      </p:cBhvr>
                                      <p:to>
                                        <p:strVal val="visible"/>
                                      </p:to>
                                    </p:set>
                                    <p:animEffect transition="in" filter="wipe(left)">
                                      <p:cBhvr>
                                        <p:cTn id="88" dur="500"/>
                                        <p:tgtEl>
                                          <p:spTgt spid="40963">
                                            <p:txEl>
                                              <p:pRg st="8" end="8"/>
                                            </p:txEl>
                                          </p:spTgt>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22" presetClass="entr" presetSubtype="8" fill="hold" grpId="0" nodeType="clickEffect">
                                  <p:stCondLst>
                                    <p:cond delay="0"/>
                                  </p:stCondLst>
                                  <p:childTnLst>
                                    <p:set>
                                      <p:cBhvr>
                                        <p:cTn id="92" dur="1" fill="hold">
                                          <p:stCondLst>
                                            <p:cond delay="0"/>
                                          </p:stCondLst>
                                        </p:cTn>
                                        <p:tgtEl>
                                          <p:spTgt spid="40963">
                                            <p:txEl>
                                              <p:pRg st="9" end="9"/>
                                            </p:txEl>
                                          </p:spTgt>
                                        </p:tgtEl>
                                        <p:attrNameLst>
                                          <p:attrName>style.visibility</p:attrName>
                                        </p:attrNameLst>
                                      </p:cBhvr>
                                      <p:to>
                                        <p:strVal val="visible"/>
                                      </p:to>
                                    </p:set>
                                    <p:animEffect transition="in" filter="wipe(left)">
                                      <p:cBhvr>
                                        <p:cTn id="93" dur="500"/>
                                        <p:tgtEl>
                                          <p:spTgt spid="40963">
                                            <p:txEl>
                                              <p:pRg st="9" end="9"/>
                                            </p:txEl>
                                          </p:spTgt>
                                        </p:tgtEl>
                                      </p:cBhvr>
                                    </p:animEffect>
                                  </p:childTnLst>
                                </p:cTn>
                              </p:par>
                              <p:par>
                                <p:cTn id="94" presetID="22" presetClass="entr" presetSubtype="8" fill="hold" grpId="0" nodeType="withEffect">
                                  <p:stCondLst>
                                    <p:cond delay="0"/>
                                  </p:stCondLst>
                                  <p:childTnLst>
                                    <p:set>
                                      <p:cBhvr>
                                        <p:cTn id="95" dur="1" fill="hold">
                                          <p:stCondLst>
                                            <p:cond delay="0"/>
                                          </p:stCondLst>
                                        </p:cTn>
                                        <p:tgtEl>
                                          <p:spTgt spid="40963">
                                            <p:txEl>
                                              <p:pRg st="10" end="10"/>
                                            </p:txEl>
                                          </p:spTgt>
                                        </p:tgtEl>
                                        <p:attrNameLst>
                                          <p:attrName>style.visibility</p:attrName>
                                        </p:attrNameLst>
                                      </p:cBhvr>
                                      <p:to>
                                        <p:strVal val="visible"/>
                                      </p:to>
                                    </p:set>
                                    <p:animEffect transition="in" filter="wipe(left)">
                                      <p:cBhvr>
                                        <p:cTn id="96" dur="500"/>
                                        <p:tgtEl>
                                          <p:spTgt spid="40963">
                                            <p:txEl>
                                              <p:pRg st="10" end="10"/>
                                            </p:txEl>
                                          </p:spTgt>
                                        </p:tgtEl>
                                      </p:cBhvr>
                                    </p:animEffect>
                                  </p:childTnLst>
                                </p:cTn>
                              </p:par>
                              <p:par>
                                <p:cTn id="97" presetID="22" presetClass="entr" presetSubtype="8" fill="hold" grpId="0" nodeType="withEffect">
                                  <p:stCondLst>
                                    <p:cond delay="0"/>
                                  </p:stCondLst>
                                  <p:childTnLst>
                                    <p:set>
                                      <p:cBhvr>
                                        <p:cTn id="98" dur="1" fill="hold">
                                          <p:stCondLst>
                                            <p:cond delay="0"/>
                                          </p:stCondLst>
                                        </p:cTn>
                                        <p:tgtEl>
                                          <p:spTgt spid="40963">
                                            <p:txEl>
                                              <p:pRg st="11" end="11"/>
                                            </p:txEl>
                                          </p:spTgt>
                                        </p:tgtEl>
                                        <p:attrNameLst>
                                          <p:attrName>style.visibility</p:attrName>
                                        </p:attrNameLst>
                                      </p:cBhvr>
                                      <p:to>
                                        <p:strVal val="visible"/>
                                      </p:to>
                                    </p:set>
                                    <p:animEffect transition="in" filter="wipe(left)">
                                      <p:cBhvr>
                                        <p:cTn id="99" dur="500"/>
                                        <p:tgtEl>
                                          <p:spTgt spid="40963">
                                            <p:txEl>
                                              <p:pRg st="11" end="11"/>
                                            </p:txEl>
                                          </p:spTgt>
                                        </p:tgtEl>
                                      </p:cBhvr>
                                    </p:animEffect>
                                  </p:childTnLst>
                                </p:cTn>
                              </p:par>
                            </p:childTnLst>
                          </p:cTn>
                        </p:par>
                        <p:par>
                          <p:cTn id="100" fill="hold" nodeType="afterGroup">
                            <p:stCondLst>
                              <p:cond delay="500"/>
                            </p:stCondLst>
                            <p:childTnLst>
                              <p:par>
                                <p:cTn id="101" presetID="10" presetClass="entr" presetSubtype="0" fill="hold" nodeType="afterEffect">
                                  <p:stCondLst>
                                    <p:cond delay="0"/>
                                  </p:stCondLst>
                                  <p:childTnLst>
                                    <p:set>
                                      <p:cBhvr>
                                        <p:cTn id="102" dur="1" fill="hold">
                                          <p:stCondLst>
                                            <p:cond delay="0"/>
                                          </p:stCondLst>
                                        </p:cTn>
                                        <p:tgtEl>
                                          <p:spTgt spid="2"/>
                                        </p:tgtEl>
                                        <p:attrNameLst>
                                          <p:attrName>style.visibility</p:attrName>
                                        </p:attrNameLst>
                                      </p:cBhvr>
                                      <p:to>
                                        <p:strVal val="visible"/>
                                      </p:to>
                                    </p:set>
                                    <p:animEffect transition="in" filter="fade">
                                      <p:cBhvr>
                                        <p:cTn id="103" dur="500"/>
                                        <p:tgtEl>
                                          <p:spTgt spid="2"/>
                                        </p:tgtEl>
                                      </p:cBhvr>
                                    </p:animEffect>
                                  </p:childTnLst>
                                </p:cTn>
                              </p:par>
                            </p:childTnLst>
                          </p:cTn>
                        </p:par>
                        <p:par>
                          <p:cTn id="104" fill="hold" nodeType="afterGroup">
                            <p:stCondLst>
                              <p:cond delay="1000"/>
                            </p:stCondLst>
                            <p:childTnLst>
                              <p:par>
                                <p:cTn id="105" presetID="53" presetClass="entr" presetSubtype="0" fill="hold" nodeType="afterEffect">
                                  <p:stCondLst>
                                    <p:cond delay="0"/>
                                  </p:stCondLst>
                                  <p:childTnLst>
                                    <p:set>
                                      <p:cBhvr>
                                        <p:cTn id="106" dur="1" fill="hold">
                                          <p:stCondLst>
                                            <p:cond delay="0"/>
                                          </p:stCondLst>
                                        </p:cTn>
                                        <p:tgtEl>
                                          <p:spTgt spid="7"/>
                                        </p:tgtEl>
                                        <p:attrNameLst>
                                          <p:attrName>style.visibility</p:attrName>
                                        </p:attrNameLst>
                                      </p:cBhvr>
                                      <p:to>
                                        <p:strVal val="visible"/>
                                      </p:to>
                                    </p:set>
                                    <p:anim calcmode="lin" valueType="num">
                                      <p:cBhvr>
                                        <p:cTn id="107" dur="500" fill="hold"/>
                                        <p:tgtEl>
                                          <p:spTgt spid="7"/>
                                        </p:tgtEl>
                                        <p:attrNameLst>
                                          <p:attrName>ppt_w</p:attrName>
                                        </p:attrNameLst>
                                      </p:cBhvr>
                                      <p:tavLst>
                                        <p:tav tm="0">
                                          <p:val>
                                            <p:fltVal val="0"/>
                                          </p:val>
                                        </p:tav>
                                        <p:tav tm="100000">
                                          <p:val>
                                            <p:strVal val="#ppt_w"/>
                                          </p:val>
                                        </p:tav>
                                      </p:tavLst>
                                    </p:anim>
                                    <p:anim calcmode="lin" valueType="num">
                                      <p:cBhvr>
                                        <p:cTn id="108" dur="500" fill="hold"/>
                                        <p:tgtEl>
                                          <p:spTgt spid="7"/>
                                        </p:tgtEl>
                                        <p:attrNameLst>
                                          <p:attrName>ppt_h</p:attrName>
                                        </p:attrNameLst>
                                      </p:cBhvr>
                                      <p:tavLst>
                                        <p:tav tm="0">
                                          <p:val>
                                            <p:fltVal val="0"/>
                                          </p:val>
                                        </p:tav>
                                        <p:tav tm="100000">
                                          <p:val>
                                            <p:strVal val="#ppt_h"/>
                                          </p:val>
                                        </p:tav>
                                      </p:tavLst>
                                    </p:anim>
                                    <p:animEffect transition="in" filter="fade">
                                      <p:cBhvr>
                                        <p:cTn id="109" dur="500"/>
                                        <p:tgtEl>
                                          <p:spTgt spid="7"/>
                                        </p:tgtEl>
                                      </p:cBhvr>
                                    </p:animEffect>
                                  </p:childTnLst>
                                </p:cTn>
                              </p:par>
                              <p:par>
                                <p:cTn id="110" presetID="42" presetClass="path" presetSubtype="0" fill="hold" nodeType="withEffect">
                                  <p:stCondLst>
                                    <p:cond delay="0"/>
                                  </p:stCondLst>
                                  <p:childTnLst>
                                    <p:animMotion origin="layout" path="M 3.33333E-6 -0.26648 L 3.33333E-6 -3.42124E-6 " pathEditMode="relative" rAng="0" ptsTypes="AA">
                                      <p:cBhvr>
                                        <p:cTn id="111" dur="500" fill="hold"/>
                                        <p:tgtEl>
                                          <p:spTgt spid="7"/>
                                        </p:tgtEl>
                                        <p:attrNameLst>
                                          <p:attrName>ppt_x</p:attrName>
                                          <p:attrName>ppt_y</p:attrName>
                                        </p:attrNameLst>
                                      </p:cBhvr>
                                      <p:rCtr x="0" y="13324"/>
                                    </p:animMotion>
                                  </p:childTnLst>
                                </p:cTn>
                              </p:par>
                            </p:childTnLst>
                          </p:cTn>
                        </p:par>
                        <p:par>
                          <p:cTn id="112" fill="hold" nodeType="afterGroup">
                            <p:stCondLst>
                              <p:cond delay="1500"/>
                            </p:stCondLst>
                            <p:childTnLst>
                              <p:par>
                                <p:cTn id="113" presetID="12" presetClass="entr" presetSubtype="8" fill="hold" nodeType="afterEffect">
                                  <p:stCondLst>
                                    <p:cond delay="0"/>
                                  </p:stCondLst>
                                  <p:childTnLst>
                                    <p:set>
                                      <p:cBhvr>
                                        <p:cTn id="114" dur="1" fill="hold">
                                          <p:stCondLst>
                                            <p:cond delay="0"/>
                                          </p:stCondLst>
                                        </p:cTn>
                                        <p:tgtEl>
                                          <p:spTgt spid="8"/>
                                        </p:tgtEl>
                                        <p:attrNameLst>
                                          <p:attrName>style.visibility</p:attrName>
                                        </p:attrNameLst>
                                      </p:cBhvr>
                                      <p:to>
                                        <p:strVal val="visible"/>
                                      </p:to>
                                    </p:set>
                                    <p:animEffect transition="in" filter="slide(fromLeft)">
                                      <p:cBhvr>
                                        <p:cTn id="115" dur="500"/>
                                        <p:tgtEl>
                                          <p:spTgt spid="8"/>
                                        </p:tgtEl>
                                      </p:cBhvr>
                                    </p:animEffect>
                                  </p:childTnLst>
                                </p:cTn>
                              </p:par>
                            </p:childTnLst>
                          </p:cTn>
                        </p:par>
                        <p:par>
                          <p:cTn id="116" fill="hold" nodeType="afterGroup">
                            <p:stCondLst>
                              <p:cond delay="2000"/>
                            </p:stCondLst>
                            <p:childTnLst>
                              <p:par>
                                <p:cTn id="117" presetID="18" presetClass="entr" presetSubtype="6" fill="hold" nodeType="afterEffect">
                                  <p:stCondLst>
                                    <p:cond delay="0"/>
                                  </p:stCondLst>
                                  <p:childTnLst>
                                    <p:set>
                                      <p:cBhvr>
                                        <p:cTn id="118" dur="1" fill="hold">
                                          <p:stCondLst>
                                            <p:cond delay="0"/>
                                          </p:stCondLst>
                                        </p:cTn>
                                        <p:tgtEl>
                                          <p:spTgt spid="40992"/>
                                        </p:tgtEl>
                                        <p:attrNameLst>
                                          <p:attrName>style.visibility</p:attrName>
                                        </p:attrNameLst>
                                      </p:cBhvr>
                                      <p:to>
                                        <p:strVal val="visible"/>
                                      </p:to>
                                    </p:set>
                                    <p:animEffect transition="in" filter="strips(downRight)">
                                      <p:cBhvr>
                                        <p:cTn id="119" dur="500"/>
                                        <p:tgtEl>
                                          <p:spTgt spid="40992"/>
                                        </p:tgtEl>
                                      </p:cBhvr>
                                    </p:animEffect>
                                  </p:childTnLst>
                                </p:cTn>
                              </p:par>
                              <p:par>
                                <p:cTn id="120" presetID="22" presetClass="entr" presetSubtype="8" fill="hold" grpId="0" nodeType="withEffect">
                                  <p:stCondLst>
                                    <p:cond delay="0"/>
                                  </p:stCondLst>
                                  <p:childTnLst>
                                    <p:set>
                                      <p:cBhvr>
                                        <p:cTn id="121" dur="1" fill="hold">
                                          <p:stCondLst>
                                            <p:cond delay="0"/>
                                          </p:stCondLst>
                                        </p:cTn>
                                        <p:tgtEl>
                                          <p:spTgt spid="40963">
                                            <p:txEl>
                                              <p:pRg st="12" end="12"/>
                                            </p:txEl>
                                          </p:spTgt>
                                        </p:tgtEl>
                                        <p:attrNameLst>
                                          <p:attrName>style.visibility</p:attrName>
                                        </p:attrNameLst>
                                      </p:cBhvr>
                                      <p:to>
                                        <p:strVal val="visible"/>
                                      </p:to>
                                    </p:set>
                                    <p:animEffect transition="in" filter="wipe(left)">
                                      <p:cBhvr>
                                        <p:cTn id="122" dur="500"/>
                                        <p:tgtEl>
                                          <p:spTgt spid="40963">
                                            <p:txEl>
                                              <p:pRg st="12" end="12"/>
                                            </p:txEl>
                                          </p:spTgt>
                                        </p:tgtEl>
                                      </p:cBhvr>
                                    </p:animEffect>
                                  </p:childTnLst>
                                </p:cTn>
                              </p:par>
                              <p:par>
                                <p:cTn id="123" presetID="22" presetClass="entr" presetSubtype="8" fill="hold" grpId="0" nodeType="withEffect">
                                  <p:stCondLst>
                                    <p:cond delay="0"/>
                                  </p:stCondLst>
                                  <p:childTnLst>
                                    <p:set>
                                      <p:cBhvr>
                                        <p:cTn id="124" dur="1" fill="hold">
                                          <p:stCondLst>
                                            <p:cond delay="0"/>
                                          </p:stCondLst>
                                        </p:cTn>
                                        <p:tgtEl>
                                          <p:spTgt spid="40963">
                                            <p:txEl>
                                              <p:pRg st="13" end="13"/>
                                            </p:txEl>
                                          </p:spTgt>
                                        </p:tgtEl>
                                        <p:attrNameLst>
                                          <p:attrName>style.visibility</p:attrName>
                                        </p:attrNameLst>
                                      </p:cBhvr>
                                      <p:to>
                                        <p:strVal val="visible"/>
                                      </p:to>
                                    </p:set>
                                    <p:animEffect transition="in" filter="wipe(left)">
                                      <p:cBhvr>
                                        <p:cTn id="125" dur="500"/>
                                        <p:tgtEl>
                                          <p:spTgt spid="40963">
                                            <p:txEl>
                                              <p:pRg st="13" end="13"/>
                                            </p:txEl>
                                          </p:spTgt>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22" presetClass="entr" presetSubtype="8" fill="hold" grpId="0" nodeType="clickEffect">
                                  <p:stCondLst>
                                    <p:cond delay="0"/>
                                  </p:stCondLst>
                                  <p:childTnLst>
                                    <p:set>
                                      <p:cBhvr>
                                        <p:cTn id="129" dur="1" fill="hold">
                                          <p:stCondLst>
                                            <p:cond delay="0"/>
                                          </p:stCondLst>
                                        </p:cTn>
                                        <p:tgtEl>
                                          <p:spTgt spid="40963">
                                            <p:txEl>
                                              <p:pRg st="14" end="14"/>
                                            </p:txEl>
                                          </p:spTgt>
                                        </p:tgtEl>
                                        <p:attrNameLst>
                                          <p:attrName>style.visibility</p:attrName>
                                        </p:attrNameLst>
                                      </p:cBhvr>
                                      <p:to>
                                        <p:strVal val="visible"/>
                                      </p:to>
                                    </p:set>
                                    <p:animEffect transition="in" filter="wipe(left)">
                                      <p:cBhvr>
                                        <p:cTn id="130" dur="500"/>
                                        <p:tgtEl>
                                          <p:spTgt spid="40963">
                                            <p:txEl>
                                              <p:pRg st="14" end="14"/>
                                            </p:txEl>
                                          </p:spTgt>
                                        </p:tgtEl>
                                      </p:cBhvr>
                                    </p:animEffect>
                                  </p:childTnLst>
                                </p:cTn>
                              </p:par>
                            </p:childTnLst>
                          </p:cTn>
                        </p:par>
                        <p:par>
                          <p:cTn id="131" fill="hold" nodeType="afterGroup">
                            <p:stCondLst>
                              <p:cond delay="500"/>
                            </p:stCondLst>
                            <p:childTnLst>
                              <p:par>
                                <p:cTn id="132" presetID="10" presetClass="exit" presetSubtype="0" fill="hold" grpId="0" nodeType="afterEffect">
                                  <p:stCondLst>
                                    <p:cond delay="0"/>
                                  </p:stCondLst>
                                  <p:childTnLst>
                                    <p:animEffect transition="out" filter="fade">
                                      <p:cBhvr>
                                        <p:cTn id="133" dur="500"/>
                                        <p:tgtEl>
                                          <p:spTgt spid="41011"/>
                                        </p:tgtEl>
                                      </p:cBhvr>
                                    </p:animEffect>
                                    <p:set>
                                      <p:cBhvr>
                                        <p:cTn id="134" dur="1" fill="hold">
                                          <p:stCondLst>
                                            <p:cond delay="499"/>
                                          </p:stCondLst>
                                        </p:cTn>
                                        <p:tgtEl>
                                          <p:spTgt spid="410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p:bldP spid="40964" grpId="0" animBg="1"/>
      <p:bldP spid="40965" grpId="0" animBg="1"/>
      <p:bldP spid="40966" grpId="0" animBg="1"/>
      <p:bldP spid="40966" grpId="1" animBg="1"/>
      <p:bldP spid="41009" grpId="0" animBg="1"/>
      <p:bldP spid="41010" grpId="0" animBg="1"/>
      <p:bldP spid="410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3">
            <a:extLst>
              <a:ext uri="{FF2B5EF4-FFF2-40B4-BE49-F238E27FC236}">
                <a16:creationId xmlns:a16="http://schemas.microsoft.com/office/drawing/2014/main" id="{DFF07FD4-D760-48CE-987D-BB38BD845505}"/>
              </a:ext>
            </a:extLst>
          </p:cNvPr>
          <p:cNvSpPr txBox="1">
            <a:spLocks noGrp="1"/>
          </p:cNvSpPr>
          <p:nvPr/>
        </p:nvSpPr>
        <p:spPr bwMode="gray">
          <a:xfrm>
            <a:off x="7696200" y="6553200"/>
            <a:ext cx="381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87197E96-2B26-4646-B255-63263045D173}" type="slidenum">
              <a:rPr lang="en-US" altLang="en-US" sz="1000">
                <a:solidFill>
                  <a:schemeClr val="bg1"/>
                </a:solidFill>
              </a:rPr>
              <a:pPr/>
              <a:t>12</a:t>
            </a:fld>
            <a:endParaRPr lang="en-US" altLang="en-US" sz="1000">
              <a:solidFill>
                <a:schemeClr val="bg1"/>
              </a:solidFill>
            </a:endParaRPr>
          </a:p>
        </p:txBody>
      </p:sp>
      <p:sp>
        <p:nvSpPr>
          <p:cNvPr id="34819" name="Title 1">
            <a:extLst>
              <a:ext uri="{FF2B5EF4-FFF2-40B4-BE49-F238E27FC236}">
                <a16:creationId xmlns:a16="http://schemas.microsoft.com/office/drawing/2014/main" id="{344E2CBF-4266-4A6C-931E-025906B7EB6E}"/>
              </a:ext>
            </a:extLst>
          </p:cNvPr>
          <p:cNvSpPr>
            <a:spLocks noGrp="1"/>
          </p:cNvSpPr>
          <p:nvPr>
            <p:ph type="title" idx="4294967295"/>
          </p:nvPr>
        </p:nvSpPr>
        <p:spPr/>
        <p:txBody>
          <a:bodyPr/>
          <a:lstStyle/>
          <a:p>
            <a:pPr eaLnBrk="1" hangingPunct="1">
              <a:lnSpc>
                <a:spcPct val="90000"/>
              </a:lnSpc>
            </a:pPr>
            <a:r>
              <a:rPr lang="en-US" altLang="en-US" sz="3000"/>
              <a:t>OVM: Combine SystemVerilog and TLM </a:t>
            </a:r>
            <a:br>
              <a:rPr lang="en-US" altLang="en-US" sz="3000"/>
            </a:br>
            <a:r>
              <a:rPr lang="en-US" altLang="en-US" sz="3000"/>
              <a:t>to build a true, reusable methodology</a:t>
            </a:r>
          </a:p>
        </p:txBody>
      </p:sp>
      <p:sp>
        <p:nvSpPr>
          <p:cNvPr id="284680" name="Content Placeholder 430">
            <a:extLst>
              <a:ext uri="{FF2B5EF4-FFF2-40B4-BE49-F238E27FC236}">
                <a16:creationId xmlns:a16="http://schemas.microsoft.com/office/drawing/2014/main" id="{4186E31C-8E7C-47AB-A598-DAF4D29C9E20}"/>
              </a:ext>
            </a:extLst>
          </p:cNvPr>
          <p:cNvSpPr>
            <a:spLocks noGrp="1"/>
          </p:cNvSpPr>
          <p:nvPr>
            <p:ph type="body" idx="4294967295"/>
          </p:nvPr>
        </p:nvSpPr>
        <p:spPr>
          <a:xfrm>
            <a:off x="1828800" y="1752601"/>
            <a:ext cx="4648200" cy="4525963"/>
          </a:xfrm>
        </p:spPr>
        <p:txBody>
          <a:bodyPr/>
          <a:lstStyle/>
          <a:p>
            <a:pPr eaLnBrk="1" hangingPunct="1"/>
            <a:r>
              <a:rPr lang="en-US" altLang="en-US" sz="2200"/>
              <a:t>Vertical Reuse</a:t>
            </a:r>
          </a:p>
          <a:p>
            <a:pPr lvl="1" eaLnBrk="1" hangingPunct="1">
              <a:buFont typeface="Monotype Sorts" pitchFamily="-110" charset="2"/>
              <a:buChar char="n"/>
            </a:pPr>
            <a:r>
              <a:rPr lang="en-US" altLang="en-US" sz="2000">
                <a:solidFill>
                  <a:srgbClr val="0000FF"/>
                </a:solidFill>
              </a:rPr>
              <a:t>From block to system in a single project</a:t>
            </a:r>
          </a:p>
          <a:p>
            <a:pPr eaLnBrk="1" hangingPunct="1">
              <a:spcBef>
                <a:spcPct val="40000"/>
              </a:spcBef>
              <a:spcAft>
                <a:spcPct val="10000"/>
              </a:spcAft>
            </a:pPr>
            <a:r>
              <a:rPr lang="en-US" altLang="en-US" sz="2200"/>
              <a:t>Horizontal Reuse</a:t>
            </a:r>
          </a:p>
          <a:p>
            <a:pPr lvl="1" eaLnBrk="1" hangingPunct="1">
              <a:buFont typeface="Monotype Sorts" pitchFamily="-110" charset="2"/>
              <a:buChar char="n"/>
            </a:pPr>
            <a:r>
              <a:rPr lang="en-US" altLang="en-US" sz="2000">
                <a:solidFill>
                  <a:srgbClr val="0000FF"/>
                </a:solidFill>
              </a:rPr>
              <a:t>Reuse of modules, libraries across projects</a:t>
            </a:r>
          </a:p>
          <a:p>
            <a:pPr eaLnBrk="1" hangingPunct="1">
              <a:spcBef>
                <a:spcPct val="40000"/>
              </a:spcBef>
              <a:spcAft>
                <a:spcPct val="10000"/>
              </a:spcAft>
            </a:pPr>
            <a:r>
              <a:rPr lang="en-US" altLang="en-US" sz="2200"/>
              <a:t>Platform Reuse</a:t>
            </a:r>
          </a:p>
          <a:p>
            <a:pPr lvl="1" eaLnBrk="1" hangingPunct="1">
              <a:buFont typeface="Monotype Sorts" pitchFamily="-110" charset="2"/>
              <a:buChar char="n"/>
            </a:pPr>
            <a:r>
              <a:rPr lang="en-US" altLang="en-US" sz="2000">
                <a:solidFill>
                  <a:srgbClr val="0000FF"/>
                </a:solidFill>
              </a:rPr>
              <a:t>Reuse of testbenches, assertions etc, across the tools</a:t>
            </a:r>
          </a:p>
        </p:txBody>
      </p:sp>
      <p:grpSp>
        <p:nvGrpSpPr>
          <p:cNvPr id="2" name="Group 4">
            <a:extLst>
              <a:ext uri="{FF2B5EF4-FFF2-40B4-BE49-F238E27FC236}">
                <a16:creationId xmlns:a16="http://schemas.microsoft.com/office/drawing/2014/main" id="{938C65DB-56D7-4437-B7E3-8DFD18833F0C}"/>
              </a:ext>
            </a:extLst>
          </p:cNvPr>
          <p:cNvGrpSpPr>
            <a:grpSpLocks/>
          </p:cNvGrpSpPr>
          <p:nvPr/>
        </p:nvGrpSpPr>
        <p:grpSpPr bwMode="auto">
          <a:xfrm>
            <a:off x="6629401" y="1752601"/>
            <a:ext cx="3852863" cy="1052513"/>
            <a:chOff x="3262" y="953"/>
            <a:chExt cx="2427" cy="663"/>
          </a:xfrm>
        </p:grpSpPr>
        <p:sp>
          <p:nvSpPr>
            <p:cNvPr id="2914309" name="AutoShape 5">
              <a:extLst>
                <a:ext uri="{FF2B5EF4-FFF2-40B4-BE49-F238E27FC236}">
                  <a16:creationId xmlns:a16="http://schemas.microsoft.com/office/drawing/2014/main" id="{6D2E3120-161F-4502-A4C0-9EEF45B1B591}"/>
                </a:ext>
              </a:extLst>
            </p:cNvPr>
            <p:cNvSpPr>
              <a:spLocks noChangeArrowheads="1"/>
            </p:cNvSpPr>
            <p:nvPr/>
          </p:nvSpPr>
          <p:spPr bwMode="auto">
            <a:xfrm>
              <a:off x="4417" y="994"/>
              <a:ext cx="1272" cy="568"/>
            </a:xfrm>
            <a:prstGeom prst="roundRect">
              <a:avLst>
                <a:gd name="adj" fmla="val 16667"/>
              </a:avLst>
            </a:prstGeom>
            <a:solidFill>
              <a:srgbClr val="C5FFC5"/>
            </a:solidFill>
            <a:ln w="9525">
              <a:noFill/>
              <a:round/>
              <a:headEnd/>
              <a:tailEnd/>
            </a:ln>
            <a:effectLst/>
            <a:scene3d>
              <a:camera prst="orthographicFront"/>
              <a:lightRig rig="threePt" dir="t"/>
            </a:scene3d>
            <a:sp3d>
              <a:bevelT/>
            </a:sp3d>
          </p:spPr>
          <p:txBody>
            <a:bodyPr wrap="none" anchor="ctr"/>
            <a:lstStyle/>
            <a:p>
              <a:pPr eaLnBrk="0" hangingPunct="0">
                <a:defRPr/>
              </a:pPr>
              <a:endParaRPr lang="en-US" sz="1000" b="1">
                <a:latin typeface="Arial" charset="0"/>
              </a:endParaRPr>
            </a:p>
          </p:txBody>
        </p:sp>
        <p:sp>
          <p:nvSpPr>
            <p:cNvPr id="2914310" name="AutoShape 6">
              <a:extLst>
                <a:ext uri="{FF2B5EF4-FFF2-40B4-BE49-F238E27FC236}">
                  <a16:creationId xmlns:a16="http://schemas.microsoft.com/office/drawing/2014/main" id="{2B0F0C48-9FF5-4636-8892-D4ADC567F3C5}"/>
                </a:ext>
              </a:extLst>
            </p:cNvPr>
            <p:cNvSpPr>
              <a:spLocks noChangeArrowheads="1"/>
            </p:cNvSpPr>
            <p:nvPr/>
          </p:nvSpPr>
          <p:spPr bwMode="auto">
            <a:xfrm>
              <a:off x="3266" y="953"/>
              <a:ext cx="825" cy="309"/>
            </a:xfrm>
            <a:prstGeom prst="roundRect">
              <a:avLst>
                <a:gd name="adj" fmla="val 16667"/>
              </a:avLst>
            </a:prstGeom>
            <a:solidFill>
              <a:srgbClr val="C5FFC5"/>
            </a:solidFill>
            <a:ln w="9525">
              <a:noFill/>
              <a:round/>
              <a:headEnd/>
              <a:tailEnd/>
            </a:ln>
            <a:effectLst/>
            <a:scene3d>
              <a:camera prst="orthographicFront"/>
              <a:lightRig rig="threePt" dir="t"/>
            </a:scene3d>
            <a:sp3d>
              <a:bevelT/>
            </a:sp3d>
          </p:spPr>
          <p:txBody>
            <a:bodyPr wrap="none" anchor="ctr"/>
            <a:lstStyle/>
            <a:p>
              <a:pPr eaLnBrk="0" hangingPunct="0">
                <a:defRPr/>
              </a:pPr>
              <a:endParaRPr lang="en-US" sz="1000" b="1">
                <a:latin typeface="Arial" charset="0"/>
              </a:endParaRPr>
            </a:p>
          </p:txBody>
        </p:sp>
        <p:sp>
          <p:nvSpPr>
            <p:cNvPr id="2914311" name="AutoShape 7">
              <a:extLst>
                <a:ext uri="{FF2B5EF4-FFF2-40B4-BE49-F238E27FC236}">
                  <a16:creationId xmlns:a16="http://schemas.microsoft.com/office/drawing/2014/main" id="{6987AD21-BC1D-4A75-BA70-F4D3C1FF4B1E}"/>
                </a:ext>
              </a:extLst>
            </p:cNvPr>
            <p:cNvSpPr>
              <a:spLocks noChangeArrowheads="1"/>
            </p:cNvSpPr>
            <p:nvPr/>
          </p:nvSpPr>
          <p:spPr bwMode="auto">
            <a:xfrm>
              <a:off x="3262" y="1307"/>
              <a:ext cx="829" cy="309"/>
            </a:xfrm>
            <a:prstGeom prst="roundRect">
              <a:avLst>
                <a:gd name="adj" fmla="val 16667"/>
              </a:avLst>
            </a:prstGeom>
            <a:solidFill>
              <a:srgbClr val="C5FFC5"/>
            </a:solidFill>
            <a:ln w="9525">
              <a:noFill/>
              <a:round/>
              <a:headEnd/>
              <a:tailEnd/>
            </a:ln>
            <a:effectLst/>
            <a:scene3d>
              <a:camera prst="orthographicFront"/>
              <a:lightRig rig="threePt" dir="t"/>
            </a:scene3d>
            <a:sp3d>
              <a:bevelT/>
            </a:sp3d>
          </p:spPr>
          <p:txBody>
            <a:bodyPr wrap="none" anchor="ctr"/>
            <a:lstStyle/>
            <a:p>
              <a:pPr eaLnBrk="0" hangingPunct="0">
                <a:defRPr/>
              </a:pPr>
              <a:endParaRPr lang="en-US" sz="1000" b="1">
                <a:latin typeface="Arial" charset="0"/>
              </a:endParaRPr>
            </a:p>
          </p:txBody>
        </p:sp>
        <p:sp>
          <p:nvSpPr>
            <p:cNvPr id="34895" name="AutoShape 11">
              <a:extLst>
                <a:ext uri="{FF2B5EF4-FFF2-40B4-BE49-F238E27FC236}">
                  <a16:creationId xmlns:a16="http://schemas.microsoft.com/office/drawing/2014/main" id="{9430D3BD-227D-4BFC-B12C-06D0AF6EFF3A}"/>
                </a:ext>
              </a:extLst>
            </p:cNvPr>
            <p:cNvSpPr>
              <a:spLocks noChangeArrowheads="1"/>
            </p:cNvSpPr>
            <p:nvPr/>
          </p:nvSpPr>
          <p:spPr bwMode="auto">
            <a:xfrm>
              <a:off x="5129" y="1109"/>
              <a:ext cx="485" cy="383"/>
            </a:xfrm>
            <a:prstGeom prst="roundRect">
              <a:avLst>
                <a:gd name="adj" fmla="val 5093"/>
              </a:avLst>
            </a:prstGeom>
            <a:solidFill>
              <a:srgbClr val="FF9900"/>
            </a:solidFill>
            <a:ln w="9525">
              <a:solidFill>
                <a:schemeClr val="tx1"/>
              </a:solidFill>
              <a:round/>
              <a:headEnd/>
              <a:tailEnd/>
            </a:ln>
          </p:spPr>
          <p:txBody>
            <a:bodyPr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400" b="1">
                <a:solidFill>
                  <a:schemeClr val="bg1"/>
                </a:solidFill>
              </a:endParaRPr>
            </a:p>
          </p:txBody>
        </p:sp>
        <p:sp>
          <p:nvSpPr>
            <p:cNvPr id="3" name="Line 449">
              <a:extLst>
                <a:ext uri="{FF2B5EF4-FFF2-40B4-BE49-F238E27FC236}">
                  <a16:creationId xmlns:a16="http://schemas.microsoft.com/office/drawing/2014/main" id="{B18B529D-619C-466F-9DAE-A4E34297BDB0}"/>
                </a:ext>
              </a:extLst>
            </p:cNvPr>
            <p:cNvSpPr>
              <a:spLocks noChangeShapeType="1"/>
            </p:cNvSpPr>
            <p:nvPr/>
          </p:nvSpPr>
          <p:spPr bwMode="auto">
            <a:xfrm>
              <a:off x="5026" y="1163"/>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4" name="Line 450">
              <a:extLst>
                <a:ext uri="{FF2B5EF4-FFF2-40B4-BE49-F238E27FC236}">
                  <a16:creationId xmlns:a16="http://schemas.microsoft.com/office/drawing/2014/main" id="{15A9A8A0-0546-4215-A163-CAF0F7CB547E}"/>
                </a:ext>
              </a:extLst>
            </p:cNvPr>
            <p:cNvSpPr>
              <a:spLocks noChangeShapeType="1"/>
            </p:cNvSpPr>
            <p:nvPr/>
          </p:nvSpPr>
          <p:spPr bwMode="auto">
            <a:xfrm>
              <a:off x="5026" y="1218"/>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5" name="Line 451">
              <a:extLst>
                <a:ext uri="{FF2B5EF4-FFF2-40B4-BE49-F238E27FC236}">
                  <a16:creationId xmlns:a16="http://schemas.microsoft.com/office/drawing/2014/main" id="{E7E24EFF-FE91-4F68-92F9-5D859DA076D7}"/>
                </a:ext>
              </a:extLst>
            </p:cNvPr>
            <p:cNvSpPr>
              <a:spLocks noChangeShapeType="1"/>
            </p:cNvSpPr>
            <p:nvPr/>
          </p:nvSpPr>
          <p:spPr bwMode="auto">
            <a:xfrm>
              <a:off x="5026" y="1272"/>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6" name="Line 452">
              <a:extLst>
                <a:ext uri="{FF2B5EF4-FFF2-40B4-BE49-F238E27FC236}">
                  <a16:creationId xmlns:a16="http://schemas.microsoft.com/office/drawing/2014/main" id="{0580DFB7-AE67-44CE-9CAE-FD6C46190AD8}"/>
                </a:ext>
              </a:extLst>
            </p:cNvPr>
            <p:cNvSpPr>
              <a:spLocks noChangeShapeType="1"/>
            </p:cNvSpPr>
            <p:nvPr/>
          </p:nvSpPr>
          <p:spPr bwMode="auto">
            <a:xfrm>
              <a:off x="5026" y="1327"/>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7" name="Line 453">
              <a:extLst>
                <a:ext uri="{FF2B5EF4-FFF2-40B4-BE49-F238E27FC236}">
                  <a16:creationId xmlns:a16="http://schemas.microsoft.com/office/drawing/2014/main" id="{B35539C4-D704-4881-9113-9A700A166ADB}"/>
                </a:ext>
              </a:extLst>
            </p:cNvPr>
            <p:cNvSpPr>
              <a:spLocks noChangeShapeType="1"/>
            </p:cNvSpPr>
            <p:nvPr/>
          </p:nvSpPr>
          <p:spPr bwMode="auto">
            <a:xfrm>
              <a:off x="5026" y="1381"/>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8" name="Line 454">
              <a:extLst>
                <a:ext uri="{FF2B5EF4-FFF2-40B4-BE49-F238E27FC236}">
                  <a16:creationId xmlns:a16="http://schemas.microsoft.com/office/drawing/2014/main" id="{1FF6B323-D5CA-4115-8DF4-4541544F8CAB}"/>
                </a:ext>
              </a:extLst>
            </p:cNvPr>
            <p:cNvSpPr>
              <a:spLocks noChangeShapeType="1"/>
            </p:cNvSpPr>
            <p:nvPr/>
          </p:nvSpPr>
          <p:spPr bwMode="auto">
            <a:xfrm>
              <a:off x="5026" y="1437"/>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34902" name="Rectangle 15">
              <a:extLst>
                <a:ext uri="{FF2B5EF4-FFF2-40B4-BE49-F238E27FC236}">
                  <a16:creationId xmlns:a16="http://schemas.microsoft.com/office/drawing/2014/main" id="{8E4478F1-5653-4653-8610-271005A0E8AA}"/>
                </a:ext>
              </a:extLst>
            </p:cNvPr>
            <p:cNvSpPr>
              <a:spLocks noChangeArrowheads="1"/>
            </p:cNvSpPr>
            <p:nvPr/>
          </p:nvSpPr>
          <p:spPr bwMode="auto">
            <a:xfrm>
              <a:off x="5170" y="1151"/>
              <a:ext cx="119" cy="127"/>
            </a:xfrm>
            <a:prstGeom prst="rect">
              <a:avLst/>
            </a:prstGeom>
            <a:solidFill>
              <a:srgbClr val="FF99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000" b="1"/>
                <a:t>A</a:t>
              </a:r>
            </a:p>
          </p:txBody>
        </p:sp>
        <p:sp>
          <p:nvSpPr>
            <p:cNvPr id="34903" name="Rectangle 16">
              <a:extLst>
                <a:ext uri="{FF2B5EF4-FFF2-40B4-BE49-F238E27FC236}">
                  <a16:creationId xmlns:a16="http://schemas.microsoft.com/office/drawing/2014/main" id="{796D5A15-35C0-4A58-A95F-D9DCA8A3C455}"/>
                </a:ext>
              </a:extLst>
            </p:cNvPr>
            <p:cNvSpPr>
              <a:spLocks noChangeArrowheads="1"/>
            </p:cNvSpPr>
            <p:nvPr/>
          </p:nvSpPr>
          <p:spPr bwMode="auto">
            <a:xfrm>
              <a:off x="5332" y="1141"/>
              <a:ext cx="120" cy="128"/>
            </a:xfrm>
            <a:prstGeom prst="rect">
              <a:avLst/>
            </a:prstGeom>
            <a:solidFill>
              <a:srgbClr val="FF99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spcBef>
                  <a:spcPct val="30000"/>
                </a:spcBef>
              </a:pPr>
              <a:endParaRPr lang="en-US" altLang="en-US" sz="1400"/>
            </a:p>
          </p:txBody>
        </p:sp>
        <p:sp>
          <p:nvSpPr>
            <p:cNvPr id="34904" name="Rectangle 17">
              <a:extLst>
                <a:ext uri="{FF2B5EF4-FFF2-40B4-BE49-F238E27FC236}">
                  <a16:creationId xmlns:a16="http://schemas.microsoft.com/office/drawing/2014/main" id="{5152C535-5E35-4F7C-8F04-484A1911DC38}"/>
                </a:ext>
              </a:extLst>
            </p:cNvPr>
            <p:cNvSpPr>
              <a:spLocks noChangeArrowheads="1"/>
            </p:cNvSpPr>
            <p:nvPr/>
          </p:nvSpPr>
          <p:spPr bwMode="auto">
            <a:xfrm>
              <a:off x="5179" y="1321"/>
              <a:ext cx="289" cy="119"/>
            </a:xfrm>
            <a:prstGeom prst="rect">
              <a:avLst/>
            </a:prstGeom>
            <a:solidFill>
              <a:srgbClr val="FF99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000" b="1"/>
                <a:t>B</a:t>
              </a:r>
            </a:p>
          </p:txBody>
        </p:sp>
        <p:sp>
          <p:nvSpPr>
            <p:cNvPr id="34905" name="Rectangle 18">
              <a:extLst>
                <a:ext uri="{FF2B5EF4-FFF2-40B4-BE49-F238E27FC236}">
                  <a16:creationId xmlns:a16="http://schemas.microsoft.com/office/drawing/2014/main" id="{CC313CAA-6A56-4536-AC6C-D47EEAB6B364}"/>
                </a:ext>
              </a:extLst>
            </p:cNvPr>
            <p:cNvSpPr>
              <a:spLocks noChangeArrowheads="1"/>
            </p:cNvSpPr>
            <p:nvPr/>
          </p:nvSpPr>
          <p:spPr bwMode="auto">
            <a:xfrm>
              <a:off x="5491" y="1156"/>
              <a:ext cx="86" cy="286"/>
            </a:xfrm>
            <a:prstGeom prst="rect">
              <a:avLst/>
            </a:prstGeom>
            <a:solidFill>
              <a:srgbClr val="FF99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spcBef>
                  <a:spcPct val="30000"/>
                </a:spcBef>
              </a:pPr>
              <a:endParaRPr lang="en-US" altLang="en-US" sz="1400"/>
            </a:p>
          </p:txBody>
        </p:sp>
        <p:sp>
          <p:nvSpPr>
            <p:cNvPr id="34906" name="AutoShape 19">
              <a:extLst>
                <a:ext uri="{FF2B5EF4-FFF2-40B4-BE49-F238E27FC236}">
                  <a16:creationId xmlns:a16="http://schemas.microsoft.com/office/drawing/2014/main" id="{1F9207A0-C26C-4C9F-97C1-C1F10CD6604C}"/>
                </a:ext>
              </a:extLst>
            </p:cNvPr>
            <p:cNvSpPr>
              <a:spLocks noChangeArrowheads="1"/>
            </p:cNvSpPr>
            <p:nvPr/>
          </p:nvSpPr>
          <p:spPr bwMode="auto">
            <a:xfrm>
              <a:off x="4525" y="1068"/>
              <a:ext cx="497" cy="429"/>
            </a:xfrm>
            <a:prstGeom prst="roundRect">
              <a:avLst>
                <a:gd name="adj" fmla="val 16667"/>
              </a:avLst>
            </a:prstGeom>
            <a:solidFill>
              <a:srgbClr val="009900"/>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000" b="1">
                  <a:solidFill>
                    <a:schemeClr val="bg1"/>
                  </a:solidFill>
                </a:rPr>
                <a:t>Testbench</a:t>
              </a:r>
            </a:p>
          </p:txBody>
        </p:sp>
        <p:sp>
          <p:nvSpPr>
            <p:cNvPr id="34907" name="AutoShape 20">
              <a:extLst>
                <a:ext uri="{FF2B5EF4-FFF2-40B4-BE49-F238E27FC236}">
                  <a16:creationId xmlns:a16="http://schemas.microsoft.com/office/drawing/2014/main" id="{CC72D4F0-D2B1-498A-8684-A774EA1FFA9C}"/>
                </a:ext>
              </a:extLst>
            </p:cNvPr>
            <p:cNvSpPr>
              <a:spLocks noChangeArrowheads="1"/>
            </p:cNvSpPr>
            <p:nvPr/>
          </p:nvSpPr>
          <p:spPr bwMode="auto">
            <a:xfrm>
              <a:off x="4776" y="1122"/>
              <a:ext cx="188" cy="116"/>
            </a:xfrm>
            <a:prstGeom prst="roundRect">
              <a:avLst>
                <a:gd name="adj" fmla="val 16667"/>
              </a:avLst>
            </a:prstGeom>
            <a:solidFill>
              <a:srgbClr val="009900"/>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000" b="1">
                <a:solidFill>
                  <a:schemeClr val="bg1"/>
                </a:solidFill>
              </a:endParaRPr>
            </a:p>
          </p:txBody>
        </p:sp>
        <p:sp>
          <p:nvSpPr>
            <p:cNvPr id="34908" name="AutoShape 21">
              <a:extLst>
                <a:ext uri="{FF2B5EF4-FFF2-40B4-BE49-F238E27FC236}">
                  <a16:creationId xmlns:a16="http://schemas.microsoft.com/office/drawing/2014/main" id="{CF4D2165-DB1E-4BDA-B00D-38E266C1CD0D}"/>
                </a:ext>
              </a:extLst>
            </p:cNvPr>
            <p:cNvSpPr>
              <a:spLocks noChangeArrowheads="1"/>
            </p:cNvSpPr>
            <p:nvPr/>
          </p:nvSpPr>
          <p:spPr bwMode="auto">
            <a:xfrm>
              <a:off x="4779" y="1346"/>
              <a:ext cx="188" cy="116"/>
            </a:xfrm>
            <a:prstGeom prst="roundRect">
              <a:avLst>
                <a:gd name="adj" fmla="val 16667"/>
              </a:avLst>
            </a:prstGeom>
            <a:solidFill>
              <a:srgbClr val="009900"/>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000" b="1">
                <a:solidFill>
                  <a:schemeClr val="bg1"/>
                </a:solidFill>
              </a:endParaRPr>
            </a:p>
          </p:txBody>
        </p:sp>
        <p:grpSp>
          <p:nvGrpSpPr>
            <p:cNvPr id="34909" name="Group 22">
              <a:extLst>
                <a:ext uri="{FF2B5EF4-FFF2-40B4-BE49-F238E27FC236}">
                  <a16:creationId xmlns:a16="http://schemas.microsoft.com/office/drawing/2014/main" id="{A361AE59-DEEF-4545-B44F-BB1DF9E140E5}"/>
                </a:ext>
              </a:extLst>
            </p:cNvPr>
            <p:cNvGrpSpPr>
              <a:grpSpLocks/>
            </p:cNvGrpSpPr>
            <p:nvPr/>
          </p:nvGrpSpPr>
          <p:grpSpPr bwMode="auto">
            <a:xfrm>
              <a:off x="3380" y="1012"/>
              <a:ext cx="583" cy="201"/>
              <a:chOff x="3595" y="931"/>
              <a:chExt cx="403" cy="127"/>
            </a:xfrm>
          </p:grpSpPr>
          <p:sp>
            <p:nvSpPr>
              <p:cNvPr id="9" name="Line 449">
                <a:extLst>
                  <a:ext uri="{FF2B5EF4-FFF2-40B4-BE49-F238E27FC236}">
                    <a16:creationId xmlns:a16="http://schemas.microsoft.com/office/drawing/2014/main" id="{FAE778AC-4C0F-43FC-A3B4-70DC33B8EA2A}"/>
                  </a:ext>
                </a:extLst>
              </p:cNvPr>
              <p:cNvSpPr>
                <a:spLocks noChangeShapeType="1"/>
              </p:cNvSpPr>
              <p:nvPr/>
            </p:nvSpPr>
            <p:spPr bwMode="auto">
              <a:xfrm>
                <a:off x="3781" y="966"/>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10" name="Line 450">
                <a:extLst>
                  <a:ext uri="{FF2B5EF4-FFF2-40B4-BE49-F238E27FC236}">
                    <a16:creationId xmlns:a16="http://schemas.microsoft.com/office/drawing/2014/main" id="{F6330B49-3132-4831-8228-8CA9263F9609}"/>
                  </a:ext>
                </a:extLst>
              </p:cNvPr>
              <p:cNvSpPr>
                <a:spLocks noChangeShapeType="1"/>
              </p:cNvSpPr>
              <p:nvPr/>
            </p:nvSpPr>
            <p:spPr bwMode="auto">
              <a:xfrm>
                <a:off x="3781" y="1021"/>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34918" name="Rectangle 25">
                <a:extLst>
                  <a:ext uri="{FF2B5EF4-FFF2-40B4-BE49-F238E27FC236}">
                    <a16:creationId xmlns:a16="http://schemas.microsoft.com/office/drawing/2014/main" id="{1294F3B4-D1C4-4D38-9EE1-C5C930864660}"/>
                  </a:ext>
                </a:extLst>
              </p:cNvPr>
              <p:cNvSpPr>
                <a:spLocks noChangeArrowheads="1"/>
              </p:cNvSpPr>
              <p:nvPr/>
            </p:nvSpPr>
            <p:spPr bwMode="auto">
              <a:xfrm>
                <a:off x="3879" y="931"/>
                <a:ext cx="119" cy="127"/>
              </a:xfrm>
              <a:prstGeom prst="rect">
                <a:avLst/>
              </a:prstGeom>
              <a:solidFill>
                <a:srgbClr val="FF99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000" b="1"/>
                  <a:t>A</a:t>
                </a:r>
              </a:p>
            </p:txBody>
          </p:sp>
          <p:sp>
            <p:nvSpPr>
              <p:cNvPr id="34919" name="AutoShape 26">
                <a:extLst>
                  <a:ext uri="{FF2B5EF4-FFF2-40B4-BE49-F238E27FC236}">
                    <a16:creationId xmlns:a16="http://schemas.microsoft.com/office/drawing/2014/main" id="{3B1ADDF3-00B4-4367-A852-C16906AF7598}"/>
                  </a:ext>
                </a:extLst>
              </p:cNvPr>
              <p:cNvSpPr>
                <a:spLocks noChangeArrowheads="1"/>
              </p:cNvSpPr>
              <p:nvPr/>
            </p:nvSpPr>
            <p:spPr bwMode="auto">
              <a:xfrm>
                <a:off x="3595" y="939"/>
                <a:ext cx="188" cy="116"/>
              </a:xfrm>
              <a:prstGeom prst="roundRect">
                <a:avLst>
                  <a:gd name="adj" fmla="val 16667"/>
                </a:avLst>
              </a:prstGeom>
              <a:solidFill>
                <a:srgbClr val="009900"/>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000" b="1">
                  <a:solidFill>
                    <a:schemeClr val="bg1"/>
                  </a:solidFill>
                </a:endParaRPr>
              </a:p>
            </p:txBody>
          </p:sp>
        </p:grpSp>
        <p:sp>
          <p:nvSpPr>
            <p:cNvPr id="11" name="Line 453">
              <a:extLst>
                <a:ext uri="{FF2B5EF4-FFF2-40B4-BE49-F238E27FC236}">
                  <a16:creationId xmlns:a16="http://schemas.microsoft.com/office/drawing/2014/main" id="{34E002D4-71F1-4CCD-B435-A9F4009012EC}"/>
                </a:ext>
              </a:extLst>
            </p:cNvPr>
            <p:cNvSpPr>
              <a:spLocks noChangeShapeType="1"/>
            </p:cNvSpPr>
            <p:nvPr/>
          </p:nvSpPr>
          <p:spPr bwMode="auto">
            <a:xfrm>
              <a:off x="3592" y="1418"/>
              <a:ext cx="119"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12" name="Line 454">
              <a:extLst>
                <a:ext uri="{FF2B5EF4-FFF2-40B4-BE49-F238E27FC236}">
                  <a16:creationId xmlns:a16="http://schemas.microsoft.com/office/drawing/2014/main" id="{BF90BE85-2D82-4121-A564-3C81E96A144A}"/>
                </a:ext>
              </a:extLst>
            </p:cNvPr>
            <p:cNvSpPr>
              <a:spLocks noChangeShapeType="1"/>
            </p:cNvSpPr>
            <p:nvPr/>
          </p:nvSpPr>
          <p:spPr bwMode="auto">
            <a:xfrm>
              <a:off x="3592" y="1507"/>
              <a:ext cx="119"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34912" name="Rectangle 29">
              <a:extLst>
                <a:ext uri="{FF2B5EF4-FFF2-40B4-BE49-F238E27FC236}">
                  <a16:creationId xmlns:a16="http://schemas.microsoft.com/office/drawing/2014/main" id="{FBAECA05-E5C8-4710-99BB-1CE218DF8791}"/>
                </a:ext>
              </a:extLst>
            </p:cNvPr>
            <p:cNvSpPr>
              <a:spLocks noChangeArrowheads="1"/>
            </p:cNvSpPr>
            <p:nvPr/>
          </p:nvSpPr>
          <p:spPr bwMode="auto">
            <a:xfrm>
              <a:off x="3716" y="1381"/>
              <a:ext cx="334" cy="190"/>
            </a:xfrm>
            <a:prstGeom prst="rect">
              <a:avLst/>
            </a:prstGeom>
            <a:solidFill>
              <a:srgbClr val="FF99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000" b="1"/>
                <a:t>B</a:t>
              </a:r>
            </a:p>
          </p:txBody>
        </p:sp>
        <p:sp>
          <p:nvSpPr>
            <p:cNvPr id="34913" name="AutoShape 30">
              <a:extLst>
                <a:ext uri="{FF2B5EF4-FFF2-40B4-BE49-F238E27FC236}">
                  <a16:creationId xmlns:a16="http://schemas.microsoft.com/office/drawing/2014/main" id="{E2F33E96-B0AA-44E0-AFCB-DCCFCAB132C8}"/>
                </a:ext>
              </a:extLst>
            </p:cNvPr>
            <p:cNvSpPr>
              <a:spLocks noChangeArrowheads="1"/>
            </p:cNvSpPr>
            <p:nvPr/>
          </p:nvSpPr>
          <p:spPr bwMode="auto">
            <a:xfrm>
              <a:off x="3296" y="1362"/>
              <a:ext cx="291" cy="185"/>
            </a:xfrm>
            <a:prstGeom prst="roundRect">
              <a:avLst>
                <a:gd name="adj" fmla="val 16667"/>
              </a:avLst>
            </a:prstGeom>
            <a:solidFill>
              <a:srgbClr val="009900"/>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000" b="1">
                <a:solidFill>
                  <a:schemeClr val="bg1"/>
                </a:solidFill>
              </a:endParaRPr>
            </a:p>
          </p:txBody>
        </p:sp>
        <p:sp>
          <p:nvSpPr>
            <p:cNvPr id="34914" name="Line 31">
              <a:extLst>
                <a:ext uri="{FF2B5EF4-FFF2-40B4-BE49-F238E27FC236}">
                  <a16:creationId xmlns:a16="http://schemas.microsoft.com/office/drawing/2014/main" id="{69CCF49F-05E6-4CC6-A161-55E40B02C467}"/>
                </a:ext>
              </a:extLst>
            </p:cNvPr>
            <p:cNvSpPr>
              <a:spLocks noChangeShapeType="1"/>
            </p:cNvSpPr>
            <p:nvPr/>
          </p:nvSpPr>
          <p:spPr bwMode="auto">
            <a:xfrm>
              <a:off x="4133" y="1106"/>
              <a:ext cx="245" cy="51"/>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4915" name="Line 32">
              <a:extLst>
                <a:ext uri="{FF2B5EF4-FFF2-40B4-BE49-F238E27FC236}">
                  <a16:creationId xmlns:a16="http://schemas.microsoft.com/office/drawing/2014/main" id="{4453D41B-B3AB-4D1F-AEB8-4FC093D6F6B7}"/>
                </a:ext>
              </a:extLst>
            </p:cNvPr>
            <p:cNvSpPr>
              <a:spLocks noChangeShapeType="1"/>
            </p:cNvSpPr>
            <p:nvPr/>
          </p:nvSpPr>
          <p:spPr bwMode="auto">
            <a:xfrm flipV="1">
              <a:off x="4133" y="1415"/>
              <a:ext cx="240" cy="6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7" name="Group 33">
            <a:extLst>
              <a:ext uri="{FF2B5EF4-FFF2-40B4-BE49-F238E27FC236}">
                <a16:creationId xmlns:a16="http://schemas.microsoft.com/office/drawing/2014/main" id="{E6C3089B-241C-4015-A6D6-B74CCAD82275}"/>
              </a:ext>
            </a:extLst>
          </p:cNvPr>
          <p:cNvGrpSpPr>
            <a:grpSpLocks/>
          </p:cNvGrpSpPr>
          <p:nvPr/>
        </p:nvGrpSpPr>
        <p:grpSpPr bwMode="auto">
          <a:xfrm>
            <a:off x="6989763" y="2801939"/>
            <a:ext cx="3225800" cy="1565275"/>
            <a:chOff x="3023" y="1797"/>
            <a:chExt cx="2603" cy="1189"/>
          </a:xfrm>
        </p:grpSpPr>
        <p:grpSp>
          <p:nvGrpSpPr>
            <p:cNvPr id="34845" name="Group 34">
              <a:extLst>
                <a:ext uri="{FF2B5EF4-FFF2-40B4-BE49-F238E27FC236}">
                  <a16:creationId xmlns:a16="http://schemas.microsoft.com/office/drawing/2014/main" id="{EECEE001-00CB-4F99-85A9-896F5E4C9F8C}"/>
                </a:ext>
              </a:extLst>
            </p:cNvPr>
            <p:cNvGrpSpPr>
              <a:grpSpLocks/>
            </p:cNvGrpSpPr>
            <p:nvPr/>
          </p:nvGrpSpPr>
          <p:grpSpPr bwMode="auto">
            <a:xfrm>
              <a:off x="4160" y="1797"/>
              <a:ext cx="700" cy="700"/>
              <a:chOff x="4359" y="2143"/>
              <a:chExt cx="700" cy="700"/>
            </a:xfrm>
          </p:grpSpPr>
          <p:sp>
            <p:nvSpPr>
              <p:cNvPr id="2914339" name="AutoShape 35">
                <a:extLst>
                  <a:ext uri="{FF2B5EF4-FFF2-40B4-BE49-F238E27FC236}">
                    <a16:creationId xmlns:a16="http://schemas.microsoft.com/office/drawing/2014/main" id="{411F1A65-BF9D-4082-81DE-390F047C9C58}"/>
                  </a:ext>
                </a:extLst>
              </p:cNvPr>
              <p:cNvSpPr>
                <a:spLocks noChangeArrowheads="1"/>
              </p:cNvSpPr>
              <p:nvPr/>
            </p:nvSpPr>
            <p:spPr bwMode="auto">
              <a:xfrm>
                <a:off x="4359" y="2143"/>
                <a:ext cx="700" cy="700"/>
              </a:xfrm>
              <a:prstGeom prst="roundRect">
                <a:avLst>
                  <a:gd name="adj" fmla="val 16667"/>
                </a:avLst>
              </a:prstGeom>
              <a:solidFill>
                <a:srgbClr val="C5FFC5"/>
              </a:solidFill>
              <a:ln w="9525" algn="ctr">
                <a:noFill/>
                <a:round/>
                <a:headEnd/>
                <a:tailEnd/>
              </a:ln>
              <a:effectLst/>
              <a:scene3d>
                <a:camera prst="orthographicFront"/>
                <a:lightRig rig="threePt" dir="t"/>
              </a:scene3d>
              <a:sp3d>
                <a:bevelT/>
              </a:sp3d>
            </p:spPr>
            <p:txBody>
              <a:bodyPr/>
              <a:lstStyle/>
              <a:p>
                <a:pPr algn="ctr" eaLnBrk="0" hangingPunct="0">
                  <a:defRPr/>
                </a:pPr>
                <a:r>
                  <a:rPr lang="en-US" sz="1000" b="1">
                    <a:latin typeface="Arial" charset="0"/>
                  </a:rPr>
                  <a:t>Project A</a:t>
                </a:r>
              </a:p>
            </p:txBody>
          </p:sp>
          <p:grpSp>
            <p:nvGrpSpPr>
              <p:cNvPr id="34871" name="Group 36">
                <a:extLst>
                  <a:ext uri="{FF2B5EF4-FFF2-40B4-BE49-F238E27FC236}">
                    <a16:creationId xmlns:a16="http://schemas.microsoft.com/office/drawing/2014/main" id="{8270D698-3D32-4276-AF39-DB0009770664}"/>
                  </a:ext>
                </a:extLst>
              </p:cNvPr>
              <p:cNvGrpSpPr>
                <a:grpSpLocks/>
              </p:cNvGrpSpPr>
              <p:nvPr/>
            </p:nvGrpSpPr>
            <p:grpSpPr bwMode="auto">
              <a:xfrm>
                <a:off x="4399" y="2423"/>
                <a:ext cx="596" cy="309"/>
                <a:chOff x="4266" y="3132"/>
                <a:chExt cx="1089" cy="429"/>
              </a:xfrm>
            </p:grpSpPr>
            <p:sp>
              <p:nvSpPr>
                <p:cNvPr id="34872" name="AutoShape 11">
                  <a:extLst>
                    <a:ext uri="{FF2B5EF4-FFF2-40B4-BE49-F238E27FC236}">
                      <a16:creationId xmlns:a16="http://schemas.microsoft.com/office/drawing/2014/main" id="{A123B9B8-4C70-4DC6-8944-982AF197F391}"/>
                    </a:ext>
                  </a:extLst>
                </p:cNvPr>
                <p:cNvSpPr>
                  <a:spLocks noChangeArrowheads="1"/>
                </p:cNvSpPr>
                <p:nvPr/>
              </p:nvSpPr>
              <p:spPr bwMode="auto">
                <a:xfrm>
                  <a:off x="4870" y="3173"/>
                  <a:ext cx="485" cy="383"/>
                </a:xfrm>
                <a:prstGeom prst="roundRect">
                  <a:avLst>
                    <a:gd name="adj" fmla="val 5093"/>
                  </a:avLst>
                </a:prstGeom>
                <a:solidFill>
                  <a:srgbClr val="FF9900"/>
                </a:solidFill>
                <a:ln w="9525">
                  <a:solidFill>
                    <a:schemeClr val="tx1"/>
                  </a:solidFill>
                  <a:round/>
                  <a:headEnd/>
                  <a:tailEnd/>
                </a:ln>
              </p:spPr>
              <p:txBody>
                <a:bodyPr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700" b="1">
                    <a:solidFill>
                      <a:schemeClr val="bg1"/>
                    </a:solidFill>
                  </a:endParaRPr>
                </a:p>
              </p:txBody>
            </p:sp>
            <p:sp>
              <p:nvSpPr>
                <p:cNvPr id="14" name="Line 449">
                  <a:extLst>
                    <a:ext uri="{FF2B5EF4-FFF2-40B4-BE49-F238E27FC236}">
                      <a16:creationId xmlns:a16="http://schemas.microsoft.com/office/drawing/2014/main" id="{83F1738C-BF16-49B5-BCD3-04F94E2BBD91}"/>
                    </a:ext>
                  </a:extLst>
                </p:cNvPr>
                <p:cNvSpPr>
                  <a:spLocks noChangeShapeType="1"/>
                </p:cNvSpPr>
                <p:nvPr/>
              </p:nvSpPr>
              <p:spPr bwMode="auto">
                <a:xfrm>
                  <a:off x="4767" y="3227"/>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15" name="Line 450">
                  <a:extLst>
                    <a:ext uri="{FF2B5EF4-FFF2-40B4-BE49-F238E27FC236}">
                      <a16:creationId xmlns:a16="http://schemas.microsoft.com/office/drawing/2014/main" id="{23B39C31-F8E1-4F0D-9DDD-49B2E83E3387}"/>
                    </a:ext>
                  </a:extLst>
                </p:cNvPr>
                <p:cNvSpPr>
                  <a:spLocks noChangeShapeType="1"/>
                </p:cNvSpPr>
                <p:nvPr/>
              </p:nvSpPr>
              <p:spPr bwMode="auto">
                <a:xfrm>
                  <a:off x="4767" y="3282"/>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16" name="Line 451">
                  <a:extLst>
                    <a:ext uri="{FF2B5EF4-FFF2-40B4-BE49-F238E27FC236}">
                      <a16:creationId xmlns:a16="http://schemas.microsoft.com/office/drawing/2014/main" id="{E6F41647-1F00-4117-B804-DA4FBB752897}"/>
                    </a:ext>
                  </a:extLst>
                </p:cNvPr>
                <p:cNvSpPr>
                  <a:spLocks noChangeShapeType="1"/>
                </p:cNvSpPr>
                <p:nvPr/>
              </p:nvSpPr>
              <p:spPr bwMode="auto">
                <a:xfrm>
                  <a:off x="4767" y="3336"/>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17" name="Line 452">
                  <a:extLst>
                    <a:ext uri="{FF2B5EF4-FFF2-40B4-BE49-F238E27FC236}">
                      <a16:creationId xmlns:a16="http://schemas.microsoft.com/office/drawing/2014/main" id="{B763861A-4168-4C7A-ABF6-1AA166CB3DAC}"/>
                    </a:ext>
                  </a:extLst>
                </p:cNvPr>
                <p:cNvSpPr>
                  <a:spLocks noChangeShapeType="1"/>
                </p:cNvSpPr>
                <p:nvPr/>
              </p:nvSpPr>
              <p:spPr bwMode="auto">
                <a:xfrm>
                  <a:off x="4767" y="3391"/>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18" name="Line 453">
                  <a:extLst>
                    <a:ext uri="{FF2B5EF4-FFF2-40B4-BE49-F238E27FC236}">
                      <a16:creationId xmlns:a16="http://schemas.microsoft.com/office/drawing/2014/main" id="{54770AB0-1E71-4CF8-A13C-C5EF90CCB81E}"/>
                    </a:ext>
                  </a:extLst>
                </p:cNvPr>
                <p:cNvSpPr>
                  <a:spLocks noChangeShapeType="1"/>
                </p:cNvSpPr>
                <p:nvPr/>
              </p:nvSpPr>
              <p:spPr bwMode="auto">
                <a:xfrm>
                  <a:off x="4767" y="3445"/>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19" name="Line 454">
                  <a:extLst>
                    <a:ext uri="{FF2B5EF4-FFF2-40B4-BE49-F238E27FC236}">
                      <a16:creationId xmlns:a16="http://schemas.microsoft.com/office/drawing/2014/main" id="{AB3757D0-2DAA-41C0-BE73-6BE893DCA552}"/>
                    </a:ext>
                  </a:extLst>
                </p:cNvPr>
                <p:cNvSpPr>
                  <a:spLocks noChangeShapeType="1"/>
                </p:cNvSpPr>
                <p:nvPr/>
              </p:nvSpPr>
              <p:spPr bwMode="auto">
                <a:xfrm>
                  <a:off x="4767" y="3500"/>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34879" name="Rectangle 44">
                  <a:extLst>
                    <a:ext uri="{FF2B5EF4-FFF2-40B4-BE49-F238E27FC236}">
                      <a16:creationId xmlns:a16="http://schemas.microsoft.com/office/drawing/2014/main" id="{09ED68D6-D3E3-41D1-95BE-5331CE330DC3}"/>
                    </a:ext>
                  </a:extLst>
                </p:cNvPr>
                <p:cNvSpPr>
                  <a:spLocks noChangeArrowheads="1"/>
                </p:cNvSpPr>
                <p:nvPr/>
              </p:nvSpPr>
              <p:spPr bwMode="auto">
                <a:xfrm>
                  <a:off x="4911" y="3215"/>
                  <a:ext cx="119" cy="127"/>
                </a:xfrm>
                <a:prstGeom prst="rect">
                  <a:avLst/>
                </a:prstGeom>
                <a:solidFill>
                  <a:srgbClr val="FF99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500" b="1"/>
                    <a:t>A</a:t>
                  </a:r>
                </a:p>
              </p:txBody>
            </p:sp>
            <p:sp>
              <p:nvSpPr>
                <p:cNvPr id="34880" name="Rectangle 45">
                  <a:extLst>
                    <a:ext uri="{FF2B5EF4-FFF2-40B4-BE49-F238E27FC236}">
                      <a16:creationId xmlns:a16="http://schemas.microsoft.com/office/drawing/2014/main" id="{A125D44D-200D-4E66-BE8E-3B1072051FCB}"/>
                    </a:ext>
                  </a:extLst>
                </p:cNvPr>
                <p:cNvSpPr>
                  <a:spLocks noChangeArrowheads="1"/>
                </p:cNvSpPr>
                <p:nvPr/>
              </p:nvSpPr>
              <p:spPr bwMode="auto">
                <a:xfrm>
                  <a:off x="5073" y="3205"/>
                  <a:ext cx="120" cy="128"/>
                </a:xfrm>
                <a:prstGeom prst="rect">
                  <a:avLst/>
                </a:prstGeom>
                <a:solidFill>
                  <a:srgbClr val="FF99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spcBef>
                      <a:spcPct val="30000"/>
                    </a:spcBef>
                  </a:pPr>
                  <a:endParaRPr lang="en-US" altLang="en-US" sz="1400"/>
                </a:p>
              </p:txBody>
            </p:sp>
            <p:sp>
              <p:nvSpPr>
                <p:cNvPr id="34881" name="Rectangle 46">
                  <a:extLst>
                    <a:ext uri="{FF2B5EF4-FFF2-40B4-BE49-F238E27FC236}">
                      <a16:creationId xmlns:a16="http://schemas.microsoft.com/office/drawing/2014/main" id="{77F52835-8898-41C3-AA7E-0638E9D2336F}"/>
                    </a:ext>
                  </a:extLst>
                </p:cNvPr>
                <p:cNvSpPr>
                  <a:spLocks noChangeArrowheads="1"/>
                </p:cNvSpPr>
                <p:nvPr/>
              </p:nvSpPr>
              <p:spPr bwMode="auto">
                <a:xfrm>
                  <a:off x="4920" y="3385"/>
                  <a:ext cx="289" cy="119"/>
                </a:xfrm>
                <a:prstGeom prst="rect">
                  <a:avLst/>
                </a:prstGeom>
                <a:solidFill>
                  <a:srgbClr val="FF99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500" b="1"/>
                    <a:t>B</a:t>
                  </a:r>
                </a:p>
              </p:txBody>
            </p:sp>
            <p:sp>
              <p:nvSpPr>
                <p:cNvPr id="34882" name="Rectangle 47">
                  <a:extLst>
                    <a:ext uri="{FF2B5EF4-FFF2-40B4-BE49-F238E27FC236}">
                      <a16:creationId xmlns:a16="http://schemas.microsoft.com/office/drawing/2014/main" id="{0FBBE92B-1EF9-4E89-B08A-BF316A724A08}"/>
                    </a:ext>
                  </a:extLst>
                </p:cNvPr>
                <p:cNvSpPr>
                  <a:spLocks noChangeArrowheads="1"/>
                </p:cNvSpPr>
                <p:nvPr/>
              </p:nvSpPr>
              <p:spPr bwMode="auto">
                <a:xfrm>
                  <a:off x="5232" y="3220"/>
                  <a:ext cx="86" cy="286"/>
                </a:xfrm>
                <a:prstGeom prst="rect">
                  <a:avLst/>
                </a:prstGeom>
                <a:solidFill>
                  <a:srgbClr val="FF99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spcBef>
                      <a:spcPct val="30000"/>
                    </a:spcBef>
                  </a:pPr>
                  <a:endParaRPr lang="en-US" altLang="en-US" sz="1400"/>
                </a:p>
              </p:txBody>
            </p:sp>
            <p:sp>
              <p:nvSpPr>
                <p:cNvPr id="34883" name="AutoShape 48">
                  <a:extLst>
                    <a:ext uri="{FF2B5EF4-FFF2-40B4-BE49-F238E27FC236}">
                      <a16:creationId xmlns:a16="http://schemas.microsoft.com/office/drawing/2014/main" id="{3D6B3960-83DC-4465-A4FA-FAA89F113011}"/>
                    </a:ext>
                  </a:extLst>
                </p:cNvPr>
                <p:cNvSpPr>
                  <a:spLocks noChangeArrowheads="1"/>
                </p:cNvSpPr>
                <p:nvPr/>
              </p:nvSpPr>
              <p:spPr bwMode="auto">
                <a:xfrm>
                  <a:off x="4266" y="3132"/>
                  <a:ext cx="497" cy="429"/>
                </a:xfrm>
                <a:prstGeom prst="roundRect">
                  <a:avLst>
                    <a:gd name="adj" fmla="val 16667"/>
                  </a:avLst>
                </a:prstGeom>
                <a:solidFill>
                  <a:srgbClr val="009900"/>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500" b="1">
                    <a:solidFill>
                      <a:schemeClr val="bg1"/>
                    </a:solidFill>
                  </a:endParaRPr>
                </a:p>
              </p:txBody>
            </p:sp>
            <p:sp>
              <p:nvSpPr>
                <p:cNvPr id="34884" name="AutoShape 49">
                  <a:extLst>
                    <a:ext uri="{FF2B5EF4-FFF2-40B4-BE49-F238E27FC236}">
                      <a16:creationId xmlns:a16="http://schemas.microsoft.com/office/drawing/2014/main" id="{FFB27EEF-BFFC-4232-B1A0-756B2956EA62}"/>
                    </a:ext>
                  </a:extLst>
                </p:cNvPr>
                <p:cNvSpPr>
                  <a:spLocks noChangeArrowheads="1"/>
                </p:cNvSpPr>
                <p:nvPr/>
              </p:nvSpPr>
              <p:spPr bwMode="auto">
                <a:xfrm>
                  <a:off x="4517" y="3186"/>
                  <a:ext cx="188" cy="116"/>
                </a:xfrm>
                <a:prstGeom prst="roundRect">
                  <a:avLst>
                    <a:gd name="adj" fmla="val 16667"/>
                  </a:avLst>
                </a:prstGeom>
                <a:solidFill>
                  <a:srgbClr val="009900"/>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500" b="1">
                    <a:solidFill>
                      <a:schemeClr val="bg1"/>
                    </a:solidFill>
                  </a:endParaRPr>
                </a:p>
              </p:txBody>
            </p:sp>
            <p:sp>
              <p:nvSpPr>
                <p:cNvPr id="34885" name="AutoShape 50">
                  <a:extLst>
                    <a:ext uri="{FF2B5EF4-FFF2-40B4-BE49-F238E27FC236}">
                      <a16:creationId xmlns:a16="http://schemas.microsoft.com/office/drawing/2014/main" id="{6FF8DA36-E923-43F0-9670-B6A3DAFD8696}"/>
                    </a:ext>
                  </a:extLst>
                </p:cNvPr>
                <p:cNvSpPr>
                  <a:spLocks noChangeArrowheads="1"/>
                </p:cNvSpPr>
                <p:nvPr/>
              </p:nvSpPr>
              <p:spPr bwMode="auto">
                <a:xfrm>
                  <a:off x="4520" y="3410"/>
                  <a:ext cx="188" cy="116"/>
                </a:xfrm>
                <a:prstGeom prst="roundRect">
                  <a:avLst>
                    <a:gd name="adj" fmla="val 16667"/>
                  </a:avLst>
                </a:prstGeom>
                <a:solidFill>
                  <a:srgbClr val="009900"/>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500" b="1">
                    <a:solidFill>
                      <a:schemeClr val="bg1"/>
                    </a:solidFill>
                  </a:endParaRPr>
                </a:p>
              </p:txBody>
            </p:sp>
          </p:grpSp>
        </p:grpSp>
        <p:sp>
          <p:nvSpPr>
            <p:cNvPr id="34846" name="AutoShape 51">
              <a:extLst>
                <a:ext uri="{FF2B5EF4-FFF2-40B4-BE49-F238E27FC236}">
                  <a16:creationId xmlns:a16="http://schemas.microsoft.com/office/drawing/2014/main" id="{0583B775-D732-4D11-86ED-C547DEB5B2BA}"/>
                </a:ext>
              </a:extLst>
            </p:cNvPr>
            <p:cNvSpPr>
              <a:spLocks noChangeArrowheads="1"/>
            </p:cNvSpPr>
            <p:nvPr/>
          </p:nvSpPr>
          <p:spPr bwMode="auto">
            <a:xfrm>
              <a:off x="3023" y="2401"/>
              <a:ext cx="825" cy="396"/>
            </a:xfrm>
            <a:prstGeom prst="can">
              <a:avLst>
                <a:gd name="adj" fmla="val 25000"/>
              </a:avLst>
            </a:prstGeom>
            <a:gradFill rotWithShape="1">
              <a:gsLst>
                <a:gs pos="0">
                  <a:srgbClr val="92D050"/>
                </a:gs>
                <a:gs pos="100000">
                  <a:srgbClr val="008000"/>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000" b="1"/>
                <a:t>Verification IP,</a:t>
              </a:r>
            </a:p>
            <a:p>
              <a:pPr algn="ctr"/>
              <a:r>
                <a:rPr lang="en-US" altLang="en-US" sz="1000" b="1"/>
                <a:t>Methodology</a:t>
              </a:r>
            </a:p>
          </p:txBody>
        </p:sp>
        <p:grpSp>
          <p:nvGrpSpPr>
            <p:cNvPr id="34847" name="Group 52">
              <a:extLst>
                <a:ext uri="{FF2B5EF4-FFF2-40B4-BE49-F238E27FC236}">
                  <a16:creationId xmlns:a16="http://schemas.microsoft.com/office/drawing/2014/main" id="{9E52DAC0-1F18-4612-9254-CAD7A83C1136}"/>
                </a:ext>
              </a:extLst>
            </p:cNvPr>
            <p:cNvGrpSpPr>
              <a:grpSpLocks/>
            </p:cNvGrpSpPr>
            <p:nvPr/>
          </p:nvGrpSpPr>
          <p:grpSpPr bwMode="auto">
            <a:xfrm>
              <a:off x="4926" y="2286"/>
              <a:ext cx="700" cy="700"/>
              <a:chOff x="4359" y="2143"/>
              <a:chExt cx="700" cy="700"/>
            </a:xfrm>
          </p:grpSpPr>
          <p:sp>
            <p:nvSpPr>
              <p:cNvPr id="2914357" name="AutoShape 53">
                <a:extLst>
                  <a:ext uri="{FF2B5EF4-FFF2-40B4-BE49-F238E27FC236}">
                    <a16:creationId xmlns:a16="http://schemas.microsoft.com/office/drawing/2014/main" id="{375C90B5-1096-49DF-BB19-B67A6A2E5367}"/>
                  </a:ext>
                </a:extLst>
              </p:cNvPr>
              <p:cNvSpPr>
                <a:spLocks noChangeArrowheads="1"/>
              </p:cNvSpPr>
              <p:nvPr/>
            </p:nvSpPr>
            <p:spPr bwMode="auto">
              <a:xfrm>
                <a:off x="4359" y="2143"/>
                <a:ext cx="700" cy="700"/>
              </a:xfrm>
              <a:prstGeom prst="roundRect">
                <a:avLst>
                  <a:gd name="adj" fmla="val 16667"/>
                </a:avLst>
              </a:prstGeom>
              <a:solidFill>
                <a:srgbClr val="C5FFC5"/>
              </a:solidFill>
              <a:ln w="9525" algn="ctr">
                <a:noFill/>
                <a:round/>
                <a:headEnd/>
                <a:tailEnd/>
              </a:ln>
              <a:effectLst/>
              <a:scene3d>
                <a:camera prst="orthographicFront"/>
                <a:lightRig rig="threePt" dir="t"/>
              </a:scene3d>
              <a:sp3d>
                <a:bevelT/>
              </a:sp3d>
            </p:spPr>
            <p:txBody>
              <a:bodyPr/>
              <a:lstStyle/>
              <a:p>
                <a:pPr algn="ctr" eaLnBrk="0" hangingPunct="0">
                  <a:defRPr/>
                </a:pPr>
                <a:r>
                  <a:rPr lang="en-US" sz="1000" b="1">
                    <a:latin typeface="Arial" charset="0"/>
                  </a:rPr>
                  <a:t>Project B</a:t>
                </a:r>
              </a:p>
            </p:txBody>
          </p:sp>
          <p:grpSp>
            <p:nvGrpSpPr>
              <p:cNvPr id="34853" name="Group 54">
                <a:extLst>
                  <a:ext uri="{FF2B5EF4-FFF2-40B4-BE49-F238E27FC236}">
                    <a16:creationId xmlns:a16="http://schemas.microsoft.com/office/drawing/2014/main" id="{734D0746-E8D6-4522-B562-2DF52875884A}"/>
                  </a:ext>
                </a:extLst>
              </p:cNvPr>
              <p:cNvGrpSpPr>
                <a:grpSpLocks/>
              </p:cNvGrpSpPr>
              <p:nvPr/>
            </p:nvGrpSpPr>
            <p:grpSpPr bwMode="auto">
              <a:xfrm>
                <a:off x="4399" y="2423"/>
                <a:ext cx="596" cy="309"/>
                <a:chOff x="4266" y="3132"/>
                <a:chExt cx="1089" cy="429"/>
              </a:xfrm>
            </p:grpSpPr>
            <p:sp>
              <p:nvSpPr>
                <p:cNvPr id="34854" name="AutoShape 11">
                  <a:extLst>
                    <a:ext uri="{FF2B5EF4-FFF2-40B4-BE49-F238E27FC236}">
                      <a16:creationId xmlns:a16="http://schemas.microsoft.com/office/drawing/2014/main" id="{5F4BF544-54BA-444C-9077-8D07CA59C6E6}"/>
                    </a:ext>
                  </a:extLst>
                </p:cNvPr>
                <p:cNvSpPr>
                  <a:spLocks noChangeArrowheads="1"/>
                </p:cNvSpPr>
                <p:nvPr/>
              </p:nvSpPr>
              <p:spPr bwMode="auto">
                <a:xfrm>
                  <a:off x="4870" y="3173"/>
                  <a:ext cx="485" cy="383"/>
                </a:xfrm>
                <a:prstGeom prst="roundRect">
                  <a:avLst>
                    <a:gd name="adj" fmla="val 5093"/>
                  </a:avLst>
                </a:prstGeom>
                <a:solidFill>
                  <a:srgbClr val="FF9900"/>
                </a:solidFill>
                <a:ln w="9525">
                  <a:solidFill>
                    <a:schemeClr val="tx1"/>
                  </a:solidFill>
                  <a:round/>
                  <a:headEnd/>
                  <a:tailEnd/>
                </a:ln>
              </p:spPr>
              <p:txBody>
                <a:bodyPr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700" b="1">
                    <a:solidFill>
                      <a:schemeClr val="bg1"/>
                    </a:solidFill>
                  </a:endParaRPr>
                </a:p>
              </p:txBody>
            </p:sp>
            <p:sp>
              <p:nvSpPr>
                <p:cNvPr id="21" name="Line 449">
                  <a:extLst>
                    <a:ext uri="{FF2B5EF4-FFF2-40B4-BE49-F238E27FC236}">
                      <a16:creationId xmlns:a16="http://schemas.microsoft.com/office/drawing/2014/main" id="{2D8B6932-5771-45F9-9BA3-803F9C177BBD}"/>
                    </a:ext>
                  </a:extLst>
                </p:cNvPr>
                <p:cNvSpPr>
                  <a:spLocks noChangeShapeType="1"/>
                </p:cNvSpPr>
                <p:nvPr/>
              </p:nvSpPr>
              <p:spPr bwMode="auto">
                <a:xfrm>
                  <a:off x="4767" y="3228"/>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22" name="Line 450">
                  <a:extLst>
                    <a:ext uri="{FF2B5EF4-FFF2-40B4-BE49-F238E27FC236}">
                      <a16:creationId xmlns:a16="http://schemas.microsoft.com/office/drawing/2014/main" id="{572B685D-0BF5-442A-8C15-22817E088602}"/>
                    </a:ext>
                  </a:extLst>
                </p:cNvPr>
                <p:cNvSpPr>
                  <a:spLocks noChangeShapeType="1"/>
                </p:cNvSpPr>
                <p:nvPr/>
              </p:nvSpPr>
              <p:spPr bwMode="auto">
                <a:xfrm>
                  <a:off x="4767" y="3283"/>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23" name="Line 451">
                  <a:extLst>
                    <a:ext uri="{FF2B5EF4-FFF2-40B4-BE49-F238E27FC236}">
                      <a16:creationId xmlns:a16="http://schemas.microsoft.com/office/drawing/2014/main" id="{3F9D8F4C-8AC0-4E07-A216-3D465BBC78F3}"/>
                    </a:ext>
                  </a:extLst>
                </p:cNvPr>
                <p:cNvSpPr>
                  <a:spLocks noChangeShapeType="1"/>
                </p:cNvSpPr>
                <p:nvPr/>
              </p:nvSpPr>
              <p:spPr bwMode="auto">
                <a:xfrm>
                  <a:off x="4767" y="3337"/>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24" name="Line 452">
                  <a:extLst>
                    <a:ext uri="{FF2B5EF4-FFF2-40B4-BE49-F238E27FC236}">
                      <a16:creationId xmlns:a16="http://schemas.microsoft.com/office/drawing/2014/main" id="{0413319B-E6BA-4EF2-9FC2-653463D1D8B6}"/>
                    </a:ext>
                  </a:extLst>
                </p:cNvPr>
                <p:cNvSpPr>
                  <a:spLocks noChangeShapeType="1"/>
                </p:cNvSpPr>
                <p:nvPr/>
              </p:nvSpPr>
              <p:spPr bwMode="auto">
                <a:xfrm>
                  <a:off x="4767" y="3392"/>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25" name="Line 453">
                  <a:extLst>
                    <a:ext uri="{FF2B5EF4-FFF2-40B4-BE49-F238E27FC236}">
                      <a16:creationId xmlns:a16="http://schemas.microsoft.com/office/drawing/2014/main" id="{75CAED4D-265D-4E10-A129-92FA883C5D66}"/>
                    </a:ext>
                  </a:extLst>
                </p:cNvPr>
                <p:cNvSpPr>
                  <a:spLocks noChangeShapeType="1"/>
                </p:cNvSpPr>
                <p:nvPr/>
              </p:nvSpPr>
              <p:spPr bwMode="auto">
                <a:xfrm>
                  <a:off x="4767" y="3446"/>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26" name="Line 454">
                  <a:extLst>
                    <a:ext uri="{FF2B5EF4-FFF2-40B4-BE49-F238E27FC236}">
                      <a16:creationId xmlns:a16="http://schemas.microsoft.com/office/drawing/2014/main" id="{19C9E3C9-F40C-4DDA-B66D-CC0C82332AD3}"/>
                    </a:ext>
                  </a:extLst>
                </p:cNvPr>
                <p:cNvSpPr>
                  <a:spLocks noChangeShapeType="1"/>
                </p:cNvSpPr>
                <p:nvPr/>
              </p:nvSpPr>
              <p:spPr bwMode="auto">
                <a:xfrm>
                  <a:off x="4767" y="3501"/>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34861" name="Rectangle 62">
                  <a:extLst>
                    <a:ext uri="{FF2B5EF4-FFF2-40B4-BE49-F238E27FC236}">
                      <a16:creationId xmlns:a16="http://schemas.microsoft.com/office/drawing/2014/main" id="{94895DD7-DB54-45EC-954F-1CA43368B54F}"/>
                    </a:ext>
                  </a:extLst>
                </p:cNvPr>
                <p:cNvSpPr>
                  <a:spLocks noChangeArrowheads="1"/>
                </p:cNvSpPr>
                <p:nvPr/>
              </p:nvSpPr>
              <p:spPr bwMode="auto">
                <a:xfrm>
                  <a:off x="4911" y="3215"/>
                  <a:ext cx="119" cy="127"/>
                </a:xfrm>
                <a:prstGeom prst="rect">
                  <a:avLst/>
                </a:prstGeom>
                <a:solidFill>
                  <a:srgbClr val="FF99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500" b="1"/>
                    <a:t>A</a:t>
                  </a:r>
                </a:p>
              </p:txBody>
            </p:sp>
            <p:sp>
              <p:nvSpPr>
                <p:cNvPr id="34862" name="Rectangle 63">
                  <a:extLst>
                    <a:ext uri="{FF2B5EF4-FFF2-40B4-BE49-F238E27FC236}">
                      <a16:creationId xmlns:a16="http://schemas.microsoft.com/office/drawing/2014/main" id="{DA55BABB-B871-4A07-8C7A-748F8E3F2A27}"/>
                    </a:ext>
                  </a:extLst>
                </p:cNvPr>
                <p:cNvSpPr>
                  <a:spLocks noChangeArrowheads="1"/>
                </p:cNvSpPr>
                <p:nvPr/>
              </p:nvSpPr>
              <p:spPr bwMode="auto">
                <a:xfrm>
                  <a:off x="5073" y="3205"/>
                  <a:ext cx="120" cy="128"/>
                </a:xfrm>
                <a:prstGeom prst="rect">
                  <a:avLst/>
                </a:prstGeom>
                <a:solidFill>
                  <a:srgbClr val="FF99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spcBef>
                      <a:spcPct val="30000"/>
                    </a:spcBef>
                  </a:pPr>
                  <a:endParaRPr lang="en-US" altLang="en-US" sz="1400"/>
                </a:p>
              </p:txBody>
            </p:sp>
            <p:sp>
              <p:nvSpPr>
                <p:cNvPr id="34863" name="Rectangle 64">
                  <a:extLst>
                    <a:ext uri="{FF2B5EF4-FFF2-40B4-BE49-F238E27FC236}">
                      <a16:creationId xmlns:a16="http://schemas.microsoft.com/office/drawing/2014/main" id="{7475E0A8-0931-4F56-9294-C3B48400237C}"/>
                    </a:ext>
                  </a:extLst>
                </p:cNvPr>
                <p:cNvSpPr>
                  <a:spLocks noChangeArrowheads="1"/>
                </p:cNvSpPr>
                <p:nvPr/>
              </p:nvSpPr>
              <p:spPr bwMode="auto">
                <a:xfrm>
                  <a:off x="4920" y="3385"/>
                  <a:ext cx="289" cy="119"/>
                </a:xfrm>
                <a:prstGeom prst="rect">
                  <a:avLst/>
                </a:prstGeom>
                <a:solidFill>
                  <a:srgbClr val="FF99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500" b="1"/>
                    <a:t>B</a:t>
                  </a:r>
                </a:p>
              </p:txBody>
            </p:sp>
            <p:sp>
              <p:nvSpPr>
                <p:cNvPr id="34864" name="Rectangle 65">
                  <a:extLst>
                    <a:ext uri="{FF2B5EF4-FFF2-40B4-BE49-F238E27FC236}">
                      <a16:creationId xmlns:a16="http://schemas.microsoft.com/office/drawing/2014/main" id="{7EE64AB5-7697-4B15-B12E-258B267F480B}"/>
                    </a:ext>
                  </a:extLst>
                </p:cNvPr>
                <p:cNvSpPr>
                  <a:spLocks noChangeArrowheads="1"/>
                </p:cNvSpPr>
                <p:nvPr/>
              </p:nvSpPr>
              <p:spPr bwMode="auto">
                <a:xfrm>
                  <a:off x="5232" y="3220"/>
                  <a:ext cx="86" cy="286"/>
                </a:xfrm>
                <a:prstGeom prst="rect">
                  <a:avLst/>
                </a:prstGeom>
                <a:solidFill>
                  <a:srgbClr val="FF99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spcBef>
                      <a:spcPct val="30000"/>
                    </a:spcBef>
                  </a:pPr>
                  <a:endParaRPr lang="en-US" altLang="en-US" sz="1400"/>
                </a:p>
              </p:txBody>
            </p:sp>
            <p:sp>
              <p:nvSpPr>
                <p:cNvPr id="34865" name="AutoShape 66">
                  <a:extLst>
                    <a:ext uri="{FF2B5EF4-FFF2-40B4-BE49-F238E27FC236}">
                      <a16:creationId xmlns:a16="http://schemas.microsoft.com/office/drawing/2014/main" id="{E9F8C0EA-2A0E-4BC7-9C36-114212FC62E1}"/>
                    </a:ext>
                  </a:extLst>
                </p:cNvPr>
                <p:cNvSpPr>
                  <a:spLocks noChangeArrowheads="1"/>
                </p:cNvSpPr>
                <p:nvPr/>
              </p:nvSpPr>
              <p:spPr bwMode="auto">
                <a:xfrm>
                  <a:off x="4266" y="3132"/>
                  <a:ext cx="497" cy="429"/>
                </a:xfrm>
                <a:prstGeom prst="roundRect">
                  <a:avLst>
                    <a:gd name="adj" fmla="val 16667"/>
                  </a:avLst>
                </a:prstGeom>
                <a:solidFill>
                  <a:srgbClr val="009900"/>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500" b="1">
                    <a:solidFill>
                      <a:schemeClr val="bg1"/>
                    </a:solidFill>
                  </a:endParaRPr>
                </a:p>
              </p:txBody>
            </p:sp>
            <p:sp>
              <p:nvSpPr>
                <p:cNvPr id="34866" name="AutoShape 67">
                  <a:extLst>
                    <a:ext uri="{FF2B5EF4-FFF2-40B4-BE49-F238E27FC236}">
                      <a16:creationId xmlns:a16="http://schemas.microsoft.com/office/drawing/2014/main" id="{9D2DE468-B3BD-4044-B95A-3FE54CC930C3}"/>
                    </a:ext>
                  </a:extLst>
                </p:cNvPr>
                <p:cNvSpPr>
                  <a:spLocks noChangeArrowheads="1"/>
                </p:cNvSpPr>
                <p:nvPr/>
              </p:nvSpPr>
              <p:spPr bwMode="auto">
                <a:xfrm>
                  <a:off x="4517" y="3186"/>
                  <a:ext cx="188" cy="116"/>
                </a:xfrm>
                <a:prstGeom prst="roundRect">
                  <a:avLst>
                    <a:gd name="adj" fmla="val 16667"/>
                  </a:avLst>
                </a:prstGeom>
                <a:solidFill>
                  <a:srgbClr val="009900"/>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500" b="1">
                    <a:solidFill>
                      <a:schemeClr val="bg1"/>
                    </a:solidFill>
                  </a:endParaRPr>
                </a:p>
              </p:txBody>
            </p:sp>
            <p:sp>
              <p:nvSpPr>
                <p:cNvPr id="34867" name="AutoShape 68">
                  <a:extLst>
                    <a:ext uri="{FF2B5EF4-FFF2-40B4-BE49-F238E27FC236}">
                      <a16:creationId xmlns:a16="http://schemas.microsoft.com/office/drawing/2014/main" id="{79014228-533B-4FCF-84FB-026DD6285842}"/>
                    </a:ext>
                  </a:extLst>
                </p:cNvPr>
                <p:cNvSpPr>
                  <a:spLocks noChangeArrowheads="1"/>
                </p:cNvSpPr>
                <p:nvPr/>
              </p:nvSpPr>
              <p:spPr bwMode="auto">
                <a:xfrm>
                  <a:off x="4520" y="3410"/>
                  <a:ext cx="188" cy="116"/>
                </a:xfrm>
                <a:prstGeom prst="roundRect">
                  <a:avLst>
                    <a:gd name="adj" fmla="val 16667"/>
                  </a:avLst>
                </a:prstGeom>
                <a:solidFill>
                  <a:srgbClr val="009900"/>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500" b="1">
                    <a:solidFill>
                      <a:schemeClr val="bg1"/>
                    </a:solidFill>
                  </a:endParaRPr>
                </a:p>
              </p:txBody>
            </p:sp>
          </p:grpSp>
        </p:grpSp>
        <p:sp>
          <p:nvSpPr>
            <p:cNvPr id="34848" name="Line 69">
              <a:extLst>
                <a:ext uri="{FF2B5EF4-FFF2-40B4-BE49-F238E27FC236}">
                  <a16:creationId xmlns:a16="http://schemas.microsoft.com/office/drawing/2014/main" id="{DDB78AEF-1387-4D29-8604-13E7964FF948}"/>
                </a:ext>
              </a:extLst>
            </p:cNvPr>
            <p:cNvSpPr>
              <a:spLocks noChangeShapeType="1"/>
            </p:cNvSpPr>
            <p:nvPr/>
          </p:nvSpPr>
          <p:spPr bwMode="auto">
            <a:xfrm>
              <a:off x="3879" y="2565"/>
              <a:ext cx="1014" cy="7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4849" name="Line 70">
              <a:extLst>
                <a:ext uri="{FF2B5EF4-FFF2-40B4-BE49-F238E27FC236}">
                  <a16:creationId xmlns:a16="http://schemas.microsoft.com/office/drawing/2014/main" id="{E58B1A92-A390-4252-B8D4-5FBFAED90A8F}"/>
                </a:ext>
              </a:extLst>
            </p:cNvPr>
            <p:cNvSpPr>
              <a:spLocks noChangeShapeType="1"/>
            </p:cNvSpPr>
            <p:nvPr/>
          </p:nvSpPr>
          <p:spPr bwMode="auto">
            <a:xfrm flipV="1">
              <a:off x="3865" y="2335"/>
              <a:ext cx="240" cy="6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6992" name="Group 71">
            <a:extLst>
              <a:ext uri="{FF2B5EF4-FFF2-40B4-BE49-F238E27FC236}">
                <a16:creationId xmlns:a16="http://schemas.microsoft.com/office/drawing/2014/main" id="{3AD3B7B1-E732-41A9-BB69-E2D9D38D4334}"/>
              </a:ext>
            </a:extLst>
          </p:cNvPr>
          <p:cNvGrpSpPr>
            <a:grpSpLocks/>
          </p:cNvGrpSpPr>
          <p:nvPr/>
        </p:nvGrpSpPr>
        <p:grpSpPr bwMode="auto">
          <a:xfrm>
            <a:off x="6477000" y="4419600"/>
            <a:ext cx="4084638" cy="901700"/>
            <a:chOff x="3150" y="2984"/>
            <a:chExt cx="2573" cy="568"/>
          </a:xfrm>
        </p:grpSpPr>
        <p:sp>
          <p:nvSpPr>
            <p:cNvPr id="2914376" name="AutoShape 72">
              <a:extLst>
                <a:ext uri="{FF2B5EF4-FFF2-40B4-BE49-F238E27FC236}">
                  <a16:creationId xmlns:a16="http://schemas.microsoft.com/office/drawing/2014/main" id="{A0F6E4BF-FFAE-493D-B029-8E5D67BB0A37}"/>
                </a:ext>
              </a:extLst>
            </p:cNvPr>
            <p:cNvSpPr>
              <a:spLocks noChangeArrowheads="1"/>
            </p:cNvSpPr>
            <p:nvPr/>
          </p:nvSpPr>
          <p:spPr bwMode="auto">
            <a:xfrm>
              <a:off x="3150" y="2984"/>
              <a:ext cx="1272" cy="568"/>
            </a:xfrm>
            <a:prstGeom prst="roundRect">
              <a:avLst>
                <a:gd name="adj" fmla="val 16667"/>
              </a:avLst>
            </a:prstGeom>
            <a:solidFill>
              <a:srgbClr val="C5FFC5"/>
            </a:solidFill>
            <a:ln w="9525">
              <a:noFill/>
              <a:round/>
              <a:headEnd/>
              <a:tailEnd/>
            </a:ln>
            <a:effectLst/>
            <a:scene3d>
              <a:camera prst="orthographicFront"/>
              <a:lightRig rig="threePt" dir="t"/>
            </a:scene3d>
            <a:sp3d>
              <a:bevelT/>
            </a:sp3d>
          </p:spPr>
          <p:txBody>
            <a:bodyPr wrap="none" anchor="ctr"/>
            <a:lstStyle/>
            <a:p>
              <a:pPr eaLnBrk="0" hangingPunct="0">
                <a:defRPr/>
              </a:pPr>
              <a:endParaRPr lang="en-US" sz="1000" b="1">
                <a:latin typeface="Arial" charset="0"/>
              </a:endParaRPr>
            </a:p>
          </p:txBody>
        </p:sp>
        <p:sp>
          <p:nvSpPr>
            <p:cNvPr id="34828" name="AutoShape 11">
              <a:extLst>
                <a:ext uri="{FF2B5EF4-FFF2-40B4-BE49-F238E27FC236}">
                  <a16:creationId xmlns:a16="http://schemas.microsoft.com/office/drawing/2014/main" id="{8CBC3FAE-8043-4EE9-9F59-1C4DE16B8108}"/>
                </a:ext>
              </a:extLst>
            </p:cNvPr>
            <p:cNvSpPr>
              <a:spLocks noChangeArrowheads="1"/>
            </p:cNvSpPr>
            <p:nvPr/>
          </p:nvSpPr>
          <p:spPr bwMode="auto">
            <a:xfrm>
              <a:off x="3862" y="3099"/>
              <a:ext cx="485" cy="383"/>
            </a:xfrm>
            <a:prstGeom prst="roundRect">
              <a:avLst>
                <a:gd name="adj" fmla="val 5093"/>
              </a:avLst>
            </a:prstGeom>
            <a:solidFill>
              <a:srgbClr val="FF9900"/>
            </a:solidFill>
            <a:ln w="9525">
              <a:solidFill>
                <a:schemeClr val="tx1"/>
              </a:solidFill>
              <a:round/>
              <a:headEnd/>
              <a:tailEnd/>
            </a:ln>
          </p:spPr>
          <p:txBody>
            <a:bodyPr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400" b="1">
                <a:solidFill>
                  <a:schemeClr val="bg1"/>
                </a:solidFill>
              </a:endParaRPr>
            </a:p>
          </p:txBody>
        </p:sp>
        <p:sp>
          <p:nvSpPr>
            <p:cNvPr id="37001" name="Line 449">
              <a:extLst>
                <a:ext uri="{FF2B5EF4-FFF2-40B4-BE49-F238E27FC236}">
                  <a16:creationId xmlns:a16="http://schemas.microsoft.com/office/drawing/2014/main" id="{22A40EA8-6AB1-42DA-88F8-DCBFFE95A295}"/>
                </a:ext>
              </a:extLst>
            </p:cNvPr>
            <p:cNvSpPr>
              <a:spLocks noChangeShapeType="1"/>
            </p:cNvSpPr>
            <p:nvPr/>
          </p:nvSpPr>
          <p:spPr bwMode="auto">
            <a:xfrm>
              <a:off x="3759" y="3153"/>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37002" name="Line 450">
              <a:extLst>
                <a:ext uri="{FF2B5EF4-FFF2-40B4-BE49-F238E27FC236}">
                  <a16:creationId xmlns:a16="http://schemas.microsoft.com/office/drawing/2014/main" id="{A9DB3923-537B-4846-BD9B-FAB7596D6719}"/>
                </a:ext>
              </a:extLst>
            </p:cNvPr>
            <p:cNvSpPr>
              <a:spLocks noChangeShapeType="1"/>
            </p:cNvSpPr>
            <p:nvPr/>
          </p:nvSpPr>
          <p:spPr bwMode="auto">
            <a:xfrm>
              <a:off x="3759" y="3208"/>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37003" name="Line 451">
              <a:extLst>
                <a:ext uri="{FF2B5EF4-FFF2-40B4-BE49-F238E27FC236}">
                  <a16:creationId xmlns:a16="http://schemas.microsoft.com/office/drawing/2014/main" id="{EDFFB5F2-4B0C-49DE-8D8A-DA3F091C1800}"/>
                </a:ext>
              </a:extLst>
            </p:cNvPr>
            <p:cNvSpPr>
              <a:spLocks noChangeShapeType="1"/>
            </p:cNvSpPr>
            <p:nvPr/>
          </p:nvSpPr>
          <p:spPr bwMode="auto">
            <a:xfrm>
              <a:off x="3759" y="3262"/>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37004" name="Line 452">
              <a:extLst>
                <a:ext uri="{FF2B5EF4-FFF2-40B4-BE49-F238E27FC236}">
                  <a16:creationId xmlns:a16="http://schemas.microsoft.com/office/drawing/2014/main" id="{01A8F417-45FF-489B-9326-948A46FE48C4}"/>
                </a:ext>
              </a:extLst>
            </p:cNvPr>
            <p:cNvSpPr>
              <a:spLocks noChangeShapeType="1"/>
            </p:cNvSpPr>
            <p:nvPr/>
          </p:nvSpPr>
          <p:spPr bwMode="auto">
            <a:xfrm>
              <a:off x="3759" y="3317"/>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37005" name="Line 453">
              <a:extLst>
                <a:ext uri="{FF2B5EF4-FFF2-40B4-BE49-F238E27FC236}">
                  <a16:creationId xmlns:a16="http://schemas.microsoft.com/office/drawing/2014/main" id="{2FC0E0B7-0617-4ECF-BDC3-FFFE0BF01256}"/>
                </a:ext>
              </a:extLst>
            </p:cNvPr>
            <p:cNvSpPr>
              <a:spLocks noChangeShapeType="1"/>
            </p:cNvSpPr>
            <p:nvPr/>
          </p:nvSpPr>
          <p:spPr bwMode="auto">
            <a:xfrm>
              <a:off x="3759" y="3371"/>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37006" name="Line 454">
              <a:extLst>
                <a:ext uri="{FF2B5EF4-FFF2-40B4-BE49-F238E27FC236}">
                  <a16:creationId xmlns:a16="http://schemas.microsoft.com/office/drawing/2014/main" id="{95590875-5D12-4FDB-BF83-D467F28C9873}"/>
                </a:ext>
              </a:extLst>
            </p:cNvPr>
            <p:cNvSpPr>
              <a:spLocks noChangeShapeType="1"/>
            </p:cNvSpPr>
            <p:nvPr/>
          </p:nvSpPr>
          <p:spPr bwMode="auto">
            <a:xfrm>
              <a:off x="3759" y="3427"/>
              <a:ext cx="103" cy="0"/>
            </a:xfrm>
            <a:prstGeom prst="line">
              <a:avLst/>
            </a:prstGeom>
            <a:noFill/>
            <a:ln w="9525">
              <a:solidFill>
                <a:schemeClr val="tx1"/>
              </a:solidFill>
              <a:round/>
              <a:headEnd/>
              <a:tailEnd/>
            </a:ln>
          </p:spPr>
          <p:txBody>
            <a:bodyPr/>
            <a:lstStyle/>
            <a:p>
              <a:pPr eaLnBrk="0" hangingPunct="0">
                <a:defRPr/>
              </a:pPr>
              <a:endParaRPr lang="en-US" sz="1000">
                <a:solidFill>
                  <a:schemeClr val="bg1"/>
                </a:solidFill>
                <a:effectLst>
                  <a:outerShdw blurRad="38100" dist="38100" dir="2700000" algn="tl">
                    <a:srgbClr val="000000">
                      <a:alpha val="43137"/>
                    </a:srgbClr>
                  </a:outerShdw>
                </a:effectLst>
                <a:latin typeface="Times New Roman" pitchFamily="18" charset="0"/>
              </a:endParaRPr>
            </a:p>
          </p:txBody>
        </p:sp>
        <p:sp>
          <p:nvSpPr>
            <p:cNvPr id="34835" name="Rectangle 80">
              <a:extLst>
                <a:ext uri="{FF2B5EF4-FFF2-40B4-BE49-F238E27FC236}">
                  <a16:creationId xmlns:a16="http://schemas.microsoft.com/office/drawing/2014/main" id="{8A08B3BD-1DEC-4A1C-B9B5-EE9E27D7DB54}"/>
                </a:ext>
              </a:extLst>
            </p:cNvPr>
            <p:cNvSpPr>
              <a:spLocks noChangeArrowheads="1"/>
            </p:cNvSpPr>
            <p:nvPr/>
          </p:nvSpPr>
          <p:spPr bwMode="auto">
            <a:xfrm>
              <a:off x="3903" y="3141"/>
              <a:ext cx="119" cy="127"/>
            </a:xfrm>
            <a:prstGeom prst="rect">
              <a:avLst/>
            </a:prstGeom>
            <a:solidFill>
              <a:srgbClr val="FF99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000" b="1"/>
                <a:t>A</a:t>
              </a:r>
            </a:p>
          </p:txBody>
        </p:sp>
        <p:sp>
          <p:nvSpPr>
            <p:cNvPr id="34836" name="Rectangle 81">
              <a:extLst>
                <a:ext uri="{FF2B5EF4-FFF2-40B4-BE49-F238E27FC236}">
                  <a16:creationId xmlns:a16="http://schemas.microsoft.com/office/drawing/2014/main" id="{C12C1279-DF74-4D99-8124-B0B342035DB2}"/>
                </a:ext>
              </a:extLst>
            </p:cNvPr>
            <p:cNvSpPr>
              <a:spLocks noChangeArrowheads="1"/>
            </p:cNvSpPr>
            <p:nvPr/>
          </p:nvSpPr>
          <p:spPr bwMode="auto">
            <a:xfrm>
              <a:off x="4065" y="3131"/>
              <a:ext cx="120" cy="128"/>
            </a:xfrm>
            <a:prstGeom prst="rect">
              <a:avLst/>
            </a:prstGeom>
            <a:solidFill>
              <a:srgbClr val="FF99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spcBef>
                  <a:spcPct val="30000"/>
                </a:spcBef>
              </a:pPr>
              <a:endParaRPr lang="en-US" altLang="en-US" sz="1400"/>
            </a:p>
          </p:txBody>
        </p:sp>
        <p:sp>
          <p:nvSpPr>
            <p:cNvPr id="34837" name="Rectangle 82">
              <a:extLst>
                <a:ext uri="{FF2B5EF4-FFF2-40B4-BE49-F238E27FC236}">
                  <a16:creationId xmlns:a16="http://schemas.microsoft.com/office/drawing/2014/main" id="{5EA3A3F8-3B12-4B83-8300-6381F739204E}"/>
                </a:ext>
              </a:extLst>
            </p:cNvPr>
            <p:cNvSpPr>
              <a:spLocks noChangeArrowheads="1"/>
            </p:cNvSpPr>
            <p:nvPr/>
          </p:nvSpPr>
          <p:spPr bwMode="auto">
            <a:xfrm>
              <a:off x="3912" y="3311"/>
              <a:ext cx="289" cy="119"/>
            </a:xfrm>
            <a:prstGeom prst="rect">
              <a:avLst/>
            </a:prstGeom>
            <a:solidFill>
              <a:srgbClr val="FF99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000" b="1"/>
                <a:t>B</a:t>
              </a:r>
            </a:p>
          </p:txBody>
        </p:sp>
        <p:sp>
          <p:nvSpPr>
            <p:cNvPr id="34838" name="Rectangle 83">
              <a:extLst>
                <a:ext uri="{FF2B5EF4-FFF2-40B4-BE49-F238E27FC236}">
                  <a16:creationId xmlns:a16="http://schemas.microsoft.com/office/drawing/2014/main" id="{024186AA-1A15-4EC1-8FF7-EA561CF2E0C9}"/>
                </a:ext>
              </a:extLst>
            </p:cNvPr>
            <p:cNvSpPr>
              <a:spLocks noChangeArrowheads="1"/>
            </p:cNvSpPr>
            <p:nvPr/>
          </p:nvSpPr>
          <p:spPr bwMode="auto">
            <a:xfrm>
              <a:off x="4224" y="3146"/>
              <a:ext cx="86" cy="286"/>
            </a:xfrm>
            <a:prstGeom prst="rect">
              <a:avLst/>
            </a:prstGeom>
            <a:solidFill>
              <a:srgbClr val="FF99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spcBef>
                  <a:spcPct val="30000"/>
                </a:spcBef>
              </a:pPr>
              <a:endParaRPr lang="en-US" altLang="en-US" sz="1400"/>
            </a:p>
          </p:txBody>
        </p:sp>
        <p:sp>
          <p:nvSpPr>
            <p:cNvPr id="34839" name="AutoShape 84">
              <a:extLst>
                <a:ext uri="{FF2B5EF4-FFF2-40B4-BE49-F238E27FC236}">
                  <a16:creationId xmlns:a16="http://schemas.microsoft.com/office/drawing/2014/main" id="{2D8D3731-63C5-4896-8F33-331F0C3061D7}"/>
                </a:ext>
              </a:extLst>
            </p:cNvPr>
            <p:cNvSpPr>
              <a:spLocks noChangeArrowheads="1"/>
            </p:cNvSpPr>
            <p:nvPr/>
          </p:nvSpPr>
          <p:spPr bwMode="auto">
            <a:xfrm>
              <a:off x="3258" y="3058"/>
              <a:ext cx="497" cy="429"/>
            </a:xfrm>
            <a:prstGeom prst="roundRect">
              <a:avLst>
                <a:gd name="adj" fmla="val 16667"/>
              </a:avLst>
            </a:prstGeom>
            <a:solidFill>
              <a:srgbClr val="009900"/>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000" b="1">
                  <a:solidFill>
                    <a:schemeClr val="bg1"/>
                  </a:solidFill>
                </a:rPr>
                <a:t>Testbench</a:t>
              </a:r>
            </a:p>
          </p:txBody>
        </p:sp>
        <p:sp>
          <p:nvSpPr>
            <p:cNvPr id="34840" name="AutoShape 85">
              <a:extLst>
                <a:ext uri="{FF2B5EF4-FFF2-40B4-BE49-F238E27FC236}">
                  <a16:creationId xmlns:a16="http://schemas.microsoft.com/office/drawing/2014/main" id="{1C5F7523-BA07-4A7A-881C-A4542CF33B89}"/>
                </a:ext>
              </a:extLst>
            </p:cNvPr>
            <p:cNvSpPr>
              <a:spLocks noChangeArrowheads="1"/>
            </p:cNvSpPr>
            <p:nvPr/>
          </p:nvSpPr>
          <p:spPr bwMode="auto">
            <a:xfrm>
              <a:off x="3509" y="3112"/>
              <a:ext cx="188" cy="116"/>
            </a:xfrm>
            <a:prstGeom prst="roundRect">
              <a:avLst>
                <a:gd name="adj" fmla="val 16667"/>
              </a:avLst>
            </a:prstGeom>
            <a:solidFill>
              <a:srgbClr val="009900"/>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000" b="1">
                <a:solidFill>
                  <a:schemeClr val="bg1"/>
                </a:solidFill>
              </a:endParaRPr>
            </a:p>
          </p:txBody>
        </p:sp>
        <p:sp>
          <p:nvSpPr>
            <p:cNvPr id="34841" name="AutoShape 86">
              <a:extLst>
                <a:ext uri="{FF2B5EF4-FFF2-40B4-BE49-F238E27FC236}">
                  <a16:creationId xmlns:a16="http://schemas.microsoft.com/office/drawing/2014/main" id="{5C01D525-54A9-43E0-9994-50BDECC445DD}"/>
                </a:ext>
              </a:extLst>
            </p:cNvPr>
            <p:cNvSpPr>
              <a:spLocks noChangeArrowheads="1"/>
            </p:cNvSpPr>
            <p:nvPr/>
          </p:nvSpPr>
          <p:spPr bwMode="auto">
            <a:xfrm>
              <a:off x="3512" y="3336"/>
              <a:ext cx="188" cy="116"/>
            </a:xfrm>
            <a:prstGeom prst="roundRect">
              <a:avLst>
                <a:gd name="adj" fmla="val 16667"/>
              </a:avLst>
            </a:prstGeom>
            <a:solidFill>
              <a:srgbClr val="009900"/>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000" b="1">
                <a:solidFill>
                  <a:schemeClr val="bg1"/>
                </a:solidFill>
              </a:endParaRPr>
            </a:p>
          </p:txBody>
        </p:sp>
        <p:grpSp>
          <p:nvGrpSpPr>
            <p:cNvPr id="34842" name="Group 87">
              <a:extLst>
                <a:ext uri="{FF2B5EF4-FFF2-40B4-BE49-F238E27FC236}">
                  <a16:creationId xmlns:a16="http://schemas.microsoft.com/office/drawing/2014/main" id="{93200CD6-665D-483E-BCE0-19252E420A92}"/>
                </a:ext>
              </a:extLst>
            </p:cNvPr>
            <p:cNvGrpSpPr>
              <a:grpSpLocks/>
            </p:cNvGrpSpPr>
            <p:nvPr/>
          </p:nvGrpSpPr>
          <p:grpSpPr bwMode="auto">
            <a:xfrm>
              <a:off x="4226" y="3022"/>
              <a:ext cx="1497" cy="526"/>
              <a:chOff x="4226" y="3022"/>
              <a:chExt cx="1497" cy="526"/>
            </a:xfrm>
          </p:grpSpPr>
          <p:sp>
            <p:nvSpPr>
              <p:cNvPr id="34843" name="Text Box 88">
                <a:extLst>
                  <a:ext uri="{FF2B5EF4-FFF2-40B4-BE49-F238E27FC236}">
                    <a16:creationId xmlns:a16="http://schemas.microsoft.com/office/drawing/2014/main" id="{5CED3554-8422-4BFD-93C9-EDF641219643}"/>
                  </a:ext>
                </a:extLst>
              </p:cNvPr>
              <p:cNvSpPr txBox="1">
                <a:spLocks noChangeArrowheads="1"/>
              </p:cNvSpPr>
              <p:nvPr/>
            </p:nvSpPr>
            <p:spPr bwMode="auto">
              <a:xfrm>
                <a:off x="4603" y="3022"/>
                <a:ext cx="1120" cy="526"/>
              </a:xfrm>
              <a:prstGeom prst="rect">
                <a:avLst/>
              </a:prstGeom>
              <a:solidFill>
                <a:srgbClr val="DAFDFF"/>
              </a:solidFill>
              <a:ln w="9525">
                <a:solidFill>
                  <a:schemeClr val="tx1"/>
                </a:solidFill>
                <a:miter lim="800000"/>
                <a:headEnd/>
                <a:tailEnd/>
              </a:ln>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600" b="1"/>
                  <a:t>RTL Simulation TLM Modeling</a:t>
                </a:r>
              </a:p>
              <a:p>
                <a:pPr algn="ctr"/>
                <a:r>
                  <a:rPr lang="en-US" altLang="en-US" sz="1600" b="1"/>
                  <a:t>Emulation</a:t>
                </a:r>
              </a:p>
            </p:txBody>
          </p:sp>
          <p:sp>
            <p:nvSpPr>
              <p:cNvPr id="34844" name="Line 89">
                <a:extLst>
                  <a:ext uri="{FF2B5EF4-FFF2-40B4-BE49-F238E27FC236}">
                    <a16:creationId xmlns:a16="http://schemas.microsoft.com/office/drawing/2014/main" id="{1E02B650-0A51-48AC-B802-591245C1E6B6}"/>
                  </a:ext>
                </a:extLst>
              </p:cNvPr>
              <p:cNvSpPr>
                <a:spLocks noChangeShapeType="1"/>
              </p:cNvSpPr>
              <p:nvPr/>
            </p:nvSpPr>
            <p:spPr bwMode="auto">
              <a:xfrm flipH="1">
                <a:off x="4226" y="3286"/>
                <a:ext cx="36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43111" name="Rectangle 103">
            <a:extLst>
              <a:ext uri="{FF2B5EF4-FFF2-40B4-BE49-F238E27FC236}">
                <a16:creationId xmlns:a16="http://schemas.microsoft.com/office/drawing/2014/main" id="{FE202FD9-B610-4A6D-BE47-71F6A74A1506}"/>
              </a:ext>
            </a:extLst>
          </p:cNvPr>
          <p:cNvSpPr>
            <a:spLocks noChangeArrowheads="1"/>
          </p:cNvSpPr>
          <p:nvPr/>
        </p:nvSpPr>
        <p:spPr bwMode="auto">
          <a:xfrm>
            <a:off x="1524000" y="6781800"/>
            <a:ext cx="76200" cy="76200"/>
          </a:xfrm>
          <a:prstGeom prst="rect">
            <a:avLst/>
          </a:prstGeom>
          <a:solidFill>
            <a:srgbClr val="6699FF"/>
          </a:solidFill>
          <a:ln>
            <a:noFill/>
          </a:ln>
          <a:extLst>
            <a:ext uri="{91240B29-F687-4F45-9708-019B960494DF}">
              <a14:hiddenLine xmlns:a14="http://schemas.microsoft.com/office/drawing/2010/main" w="6350">
                <a:solidFill>
                  <a:srgbClr val="000000"/>
                </a:solidFill>
                <a:miter lim="800000"/>
                <a:headEnd type="none" w="lg" len="lg"/>
                <a:tailEnd type="none" w="lg" len="lg"/>
              </a14:hiddenLine>
            </a:ext>
          </a:extLst>
        </p:spPr>
        <p:txBody>
          <a:bodyPr wrap="none" lIns="92089" tIns="46045" rIns="92089" bIns="46045"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Tree>
  </p:cSld>
  <p:clrMapOvr>
    <a:masterClrMapping/>
  </p:clrMapOvr>
  <mc:AlternateContent xmlns:mc="http://schemas.openxmlformats.org/markup-compatibility/2006" xmlns:p14="http://schemas.microsoft.com/office/powerpoint/2010/main">
    <mc:Choice Requires="p14">
      <p:transition spd="slow" p14:dur="2000" advTm="11000"/>
    </mc:Choice>
    <mc:Fallback xmlns="">
      <p:transition spd="slow" advTm="1100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4680">
                                            <p:txEl>
                                              <p:pRg st="0" end="0"/>
                                            </p:txEl>
                                          </p:spTgt>
                                        </p:tgtEl>
                                        <p:attrNameLst>
                                          <p:attrName>style.visibility</p:attrName>
                                        </p:attrNameLst>
                                      </p:cBhvr>
                                      <p:to>
                                        <p:strVal val="visible"/>
                                      </p:to>
                                    </p:set>
                                    <p:animEffect transition="in" filter="fade">
                                      <p:cBhvr>
                                        <p:cTn id="7" dur="500"/>
                                        <p:tgtEl>
                                          <p:spTgt spid="284680">
                                            <p:txEl>
                                              <p:pRg st="0" end="0"/>
                                            </p:txEl>
                                          </p:spTgt>
                                        </p:tgtEl>
                                      </p:cBhvr>
                                    </p:animEffect>
                                  </p:childTnLst>
                                </p:cTn>
                              </p:par>
                            </p:childTnLst>
                          </p:cTn>
                        </p:par>
                        <p:par>
                          <p:cTn id="8" fill="hold" nodeType="after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84680">
                                            <p:txEl>
                                              <p:pRg st="1" end="1"/>
                                            </p:txEl>
                                          </p:spTgt>
                                        </p:tgtEl>
                                        <p:attrNameLst>
                                          <p:attrName>style.visibility</p:attrName>
                                        </p:attrNameLst>
                                      </p:cBhvr>
                                      <p:to>
                                        <p:strVal val="visible"/>
                                      </p:to>
                                    </p:set>
                                    <p:animEffect transition="in" filter="fade">
                                      <p:cBhvr>
                                        <p:cTn id="11" dur="500"/>
                                        <p:tgtEl>
                                          <p:spTgt spid="284680">
                                            <p:txEl>
                                              <p:pRg st="1" end="1"/>
                                            </p:txEl>
                                          </p:spTgt>
                                        </p:tgtEl>
                                      </p:cBhvr>
                                    </p:animEffect>
                                  </p:childTnLst>
                                </p:cTn>
                              </p:par>
                            </p:childTnLst>
                          </p:cTn>
                        </p:par>
                        <p:par>
                          <p:cTn id="12" fill="hold" nodeType="afterGroup">
                            <p:stCondLst>
                              <p:cond delay="1000"/>
                            </p:stCondLst>
                            <p:childTnLst>
                              <p:par>
                                <p:cTn id="13" presetID="22" presetClass="entr" presetSubtype="8" fill="hold" nodeType="after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left)">
                                      <p:cBhvr>
                                        <p:cTn id="15" dur="500"/>
                                        <p:tgtEl>
                                          <p:spTgt spid="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84680">
                                            <p:txEl>
                                              <p:pRg st="2" end="2"/>
                                            </p:txEl>
                                          </p:spTgt>
                                        </p:tgtEl>
                                        <p:attrNameLst>
                                          <p:attrName>style.visibility</p:attrName>
                                        </p:attrNameLst>
                                      </p:cBhvr>
                                      <p:to>
                                        <p:strVal val="visible"/>
                                      </p:to>
                                    </p:set>
                                    <p:animEffect transition="in" filter="fade">
                                      <p:cBhvr>
                                        <p:cTn id="20" dur="500"/>
                                        <p:tgtEl>
                                          <p:spTgt spid="284680">
                                            <p:txEl>
                                              <p:pRg st="2" end="2"/>
                                            </p:txEl>
                                          </p:spTgt>
                                        </p:tgtEl>
                                      </p:cBhvr>
                                    </p:animEffect>
                                  </p:childTnLst>
                                </p:cTn>
                              </p:par>
                            </p:childTnLst>
                          </p:cTn>
                        </p:par>
                        <p:par>
                          <p:cTn id="21" fill="hold" nodeType="afterGroup">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284680">
                                            <p:txEl>
                                              <p:pRg st="3" end="3"/>
                                            </p:txEl>
                                          </p:spTgt>
                                        </p:tgtEl>
                                        <p:attrNameLst>
                                          <p:attrName>style.visibility</p:attrName>
                                        </p:attrNameLst>
                                      </p:cBhvr>
                                      <p:to>
                                        <p:strVal val="visible"/>
                                      </p:to>
                                    </p:set>
                                    <p:animEffect transition="in" filter="fade">
                                      <p:cBhvr>
                                        <p:cTn id="24" dur="500"/>
                                        <p:tgtEl>
                                          <p:spTgt spid="284680">
                                            <p:txEl>
                                              <p:pRg st="3" end="3"/>
                                            </p:txEl>
                                          </p:spTgt>
                                        </p:tgtEl>
                                      </p:cBhvr>
                                    </p:animEffect>
                                  </p:childTnLst>
                                </p:cTn>
                              </p:par>
                            </p:childTnLst>
                          </p:cTn>
                        </p:par>
                        <p:par>
                          <p:cTn id="25" fill="hold" nodeType="afterGroup">
                            <p:stCondLst>
                              <p:cond delay="1000"/>
                            </p:stCondLst>
                            <p:childTnLst>
                              <p:par>
                                <p:cTn id="26" presetID="22" presetClass="entr" presetSubtype="8" fill="hold" nodeType="afterEffect">
                                  <p:stCondLst>
                                    <p:cond delay="0"/>
                                  </p:stCondLst>
                                  <p:childTnLst>
                                    <p:set>
                                      <p:cBhvr>
                                        <p:cTn id="27" dur="1" fill="hold">
                                          <p:stCondLst>
                                            <p:cond delay="0"/>
                                          </p:stCondLst>
                                        </p:cTn>
                                        <p:tgtEl>
                                          <p:spTgt spid="27"/>
                                        </p:tgtEl>
                                        <p:attrNameLst>
                                          <p:attrName>style.visibility</p:attrName>
                                        </p:attrNameLst>
                                      </p:cBhvr>
                                      <p:to>
                                        <p:strVal val="visible"/>
                                      </p:to>
                                    </p:set>
                                    <p:animEffect transition="in" filter="wipe(left)">
                                      <p:cBhvr>
                                        <p:cTn id="28" dur="500"/>
                                        <p:tgtEl>
                                          <p:spTgt spid="27"/>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284680">
                                            <p:txEl>
                                              <p:pRg st="4" end="4"/>
                                            </p:txEl>
                                          </p:spTgt>
                                        </p:tgtEl>
                                        <p:attrNameLst>
                                          <p:attrName>style.visibility</p:attrName>
                                        </p:attrNameLst>
                                      </p:cBhvr>
                                      <p:to>
                                        <p:strVal val="visible"/>
                                      </p:to>
                                    </p:set>
                                    <p:animEffect transition="in" filter="fade">
                                      <p:cBhvr>
                                        <p:cTn id="33" dur="500"/>
                                        <p:tgtEl>
                                          <p:spTgt spid="284680">
                                            <p:txEl>
                                              <p:pRg st="4" end="4"/>
                                            </p:txEl>
                                          </p:spTgt>
                                        </p:tgtEl>
                                      </p:cBhvr>
                                    </p:animEffect>
                                  </p:childTnLst>
                                </p:cTn>
                              </p:par>
                            </p:childTnLst>
                          </p:cTn>
                        </p:par>
                        <p:par>
                          <p:cTn id="34" fill="hold" nodeType="afterGroup">
                            <p:stCondLst>
                              <p:cond delay="500"/>
                            </p:stCondLst>
                            <p:childTnLst>
                              <p:par>
                                <p:cTn id="35" presetID="10" presetClass="entr" presetSubtype="0" fill="hold" grpId="0" nodeType="afterEffect">
                                  <p:stCondLst>
                                    <p:cond delay="0"/>
                                  </p:stCondLst>
                                  <p:childTnLst>
                                    <p:set>
                                      <p:cBhvr>
                                        <p:cTn id="36" dur="1" fill="hold">
                                          <p:stCondLst>
                                            <p:cond delay="0"/>
                                          </p:stCondLst>
                                        </p:cTn>
                                        <p:tgtEl>
                                          <p:spTgt spid="284680">
                                            <p:txEl>
                                              <p:pRg st="5" end="5"/>
                                            </p:txEl>
                                          </p:spTgt>
                                        </p:tgtEl>
                                        <p:attrNameLst>
                                          <p:attrName>style.visibility</p:attrName>
                                        </p:attrNameLst>
                                      </p:cBhvr>
                                      <p:to>
                                        <p:strVal val="visible"/>
                                      </p:to>
                                    </p:set>
                                    <p:animEffect transition="in" filter="fade">
                                      <p:cBhvr>
                                        <p:cTn id="37" dur="500"/>
                                        <p:tgtEl>
                                          <p:spTgt spid="284680">
                                            <p:txEl>
                                              <p:pRg st="5" end="5"/>
                                            </p:txEl>
                                          </p:spTgt>
                                        </p:tgtEl>
                                      </p:cBhvr>
                                    </p:animEffect>
                                  </p:childTnLst>
                                </p:cTn>
                              </p:par>
                            </p:childTnLst>
                          </p:cTn>
                        </p:par>
                        <p:par>
                          <p:cTn id="38" fill="hold" nodeType="afterGroup">
                            <p:stCondLst>
                              <p:cond delay="1000"/>
                            </p:stCondLst>
                            <p:childTnLst>
                              <p:par>
                                <p:cTn id="39" presetID="22" presetClass="entr" presetSubtype="8" fill="hold" nodeType="afterEffect">
                                  <p:stCondLst>
                                    <p:cond delay="0"/>
                                  </p:stCondLst>
                                  <p:childTnLst>
                                    <p:set>
                                      <p:cBhvr>
                                        <p:cTn id="40" dur="1" fill="hold">
                                          <p:stCondLst>
                                            <p:cond delay="0"/>
                                          </p:stCondLst>
                                        </p:cTn>
                                        <p:tgtEl>
                                          <p:spTgt spid="36992"/>
                                        </p:tgtEl>
                                        <p:attrNameLst>
                                          <p:attrName>style.visibility</p:attrName>
                                        </p:attrNameLst>
                                      </p:cBhvr>
                                      <p:to>
                                        <p:strVal val="visible"/>
                                      </p:to>
                                    </p:set>
                                    <p:animEffect transition="in" filter="wipe(left)">
                                      <p:cBhvr>
                                        <p:cTn id="41" dur="500"/>
                                        <p:tgtEl>
                                          <p:spTgt spid="36992"/>
                                        </p:tgtEl>
                                      </p:cBhvr>
                                    </p:animEffect>
                                  </p:childTnLst>
                                </p:cTn>
                              </p:par>
                            </p:childTnLst>
                          </p:cTn>
                        </p:par>
                        <p:par>
                          <p:cTn id="42" fill="hold" nodeType="afterGroup">
                            <p:stCondLst>
                              <p:cond delay="1500"/>
                            </p:stCondLst>
                            <p:childTnLst>
                              <p:par>
                                <p:cTn id="43" presetID="10" presetClass="exit" presetSubtype="0" fill="hold" grpId="0" nodeType="afterEffect">
                                  <p:stCondLst>
                                    <p:cond delay="0"/>
                                  </p:stCondLst>
                                  <p:childTnLst>
                                    <p:animEffect transition="out" filter="fade">
                                      <p:cBhvr>
                                        <p:cTn id="44" dur="500"/>
                                        <p:tgtEl>
                                          <p:spTgt spid="43111"/>
                                        </p:tgtEl>
                                      </p:cBhvr>
                                    </p:animEffect>
                                    <p:set>
                                      <p:cBhvr>
                                        <p:cTn id="45" dur="1" fill="hold">
                                          <p:stCondLst>
                                            <p:cond delay="499"/>
                                          </p:stCondLst>
                                        </p:cTn>
                                        <p:tgtEl>
                                          <p:spTgt spid="431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4680" grpId="0" build="p"/>
      <p:bldP spid="431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Freeform 2">
            <a:extLst>
              <a:ext uri="{FF2B5EF4-FFF2-40B4-BE49-F238E27FC236}">
                <a16:creationId xmlns:a16="http://schemas.microsoft.com/office/drawing/2014/main" id="{868A2CEB-BBB3-41C1-A248-11F2419AA6EC}"/>
              </a:ext>
            </a:extLst>
          </p:cNvPr>
          <p:cNvSpPr>
            <a:spLocks/>
          </p:cNvSpPr>
          <p:nvPr/>
        </p:nvSpPr>
        <p:spPr bwMode="auto">
          <a:xfrm>
            <a:off x="3657600" y="3581400"/>
            <a:ext cx="4876800" cy="2209800"/>
          </a:xfrm>
          <a:custGeom>
            <a:avLst/>
            <a:gdLst/>
            <a:ahLst/>
            <a:cxnLst>
              <a:cxn ang="0">
                <a:pos x="0" y="1392"/>
              </a:cxn>
              <a:cxn ang="0">
                <a:pos x="0" y="528"/>
              </a:cxn>
              <a:cxn ang="0">
                <a:pos x="528" y="0"/>
              </a:cxn>
              <a:cxn ang="0">
                <a:pos x="2736" y="0"/>
              </a:cxn>
              <a:cxn ang="0">
                <a:pos x="3456" y="720"/>
              </a:cxn>
              <a:cxn ang="0">
                <a:pos x="3456" y="1392"/>
              </a:cxn>
              <a:cxn ang="0">
                <a:pos x="2544" y="1392"/>
              </a:cxn>
              <a:cxn ang="0">
                <a:pos x="720" y="1392"/>
              </a:cxn>
              <a:cxn ang="0">
                <a:pos x="0" y="1392"/>
              </a:cxn>
            </a:cxnLst>
            <a:rect l="0" t="0" r="r" b="b"/>
            <a:pathLst>
              <a:path w="3456" h="1392">
                <a:moveTo>
                  <a:pt x="0" y="1392"/>
                </a:moveTo>
                <a:lnTo>
                  <a:pt x="0" y="528"/>
                </a:lnTo>
                <a:lnTo>
                  <a:pt x="528" y="0"/>
                </a:lnTo>
                <a:lnTo>
                  <a:pt x="2736" y="0"/>
                </a:lnTo>
                <a:lnTo>
                  <a:pt x="3456" y="720"/>
                </a:lnTo>
                <a:lnTo>
                  <a:pt x="3456" y="1392"/>
                </a:lnTo>
                <a:lnTo>
                  <a:pt x="2544" y="1392"/>
                </a:lnTo>
                <a:lnTo>
                  <a:pt x="720" y="1392"/>
                </a:lnTo>
                <a:lnTo>
                  <a:pt x="0" y="1392"/>
                </a:lnTo>
                <a:close/>
              </a:path>
            </a:pathLst>
          </a:custGeom>
          <a:solidFill>
            <a:srgbClr val="FF7C80"/>
          </a:solidFill>
          <a:ln w="9525" cap="flat" cmpd="sng">
            <a:noFill/>
            <a:prstDash val="solid"/>
            <a:round/>
            <a:headEnd/>
            <a:tailEnd/>
          </a:ln>
          <a:effectLst>
            <a:outerShdw blurRad="63500" dist="107763" dir="2700000" algn="ctr" rotWithShape="0">
              <a:schemeClr val="bg2">
                <a:alpha val="50000"/>
              </a:schemeClr>
            </a:outerShdw>
          </a:effectLst>
        </p:spPr>
        <p:txBody>
          <a:bodyPr wrap="none" anchor="ctr"/>
          <a:lstStyle/>
          <a:p>
            <a:pPr>
              <a:defRPr/>
            </a:pPr>
            <a:endParaRPr lang="en-US">
              <a:latin typeface="Arial" charset="0"/>
            </a:endParaRPr>
          </a:p>
        </p:txBody>
      </p:sp>
      <p:grpSp>
        <p:nvGrpSpPr>
          <p:cNvPr id="36867" name="Group 3">
            <a:extLst>
              <a:ext uri="{FF2B5EF4-FFF2-40B4-BE49-F238E27FC236}">
                <a16:creationId xmlns:a16="http://schemas.microsoft.com/office/drawing/2014/main" id="{F3B6FF94-C5A7-4372-A33F-D093423012A1}"/>
              </a:ext>
            </a:extLst>
          </p:cNvPr>
          <p:cNvGrpSpPr>
            <a:grpSpLocks/>
          </p:cNvGrpSpPr>
          <p:nvPr/>
        </p:nvGrpSpPr>
        <p:grpSpPr bwMode="auto">
          <a:xfrm>
            <a:off x="3276600" y="990600"/>
            <a:ext cx="7239000" cy="1600200"/>
            <a:chOff x="1104" y="576"/>
            <a:chExt cx="4560" cy="1008"/>
          </a:xfrm>
        </p:grpSpPr>
        <p:sp>
          <p:nvSpPr>
            <p:cNvPr id="36915" name="Rectangle 4">
              <a:extLst>
                <a:ext uri="{FF2B5EF4-FFF2-40B4-BE49-F238E27FC236}">
                  <a16:creationId xmlns:a16="http://schemas.microsoft.com/office/drawing/2014/main" id="{D14173A5-5240-47EE-9359-5855B959DEAA}"/>
                </a:ext>
              </a:extLst>
            </p:cNvPr>
            <p:cNvSpPr>
              <a:spLocks noChangeArrowheads="1"/>
            </p:cNvSpPr>
            <p:nvPr/>
          </p:nvSpPr>
          <p:spPr bwMode="auto">
            <a:xfrm>
              <a:off x="1104" y="720"/>
              <a:ext cx="3408" cy="864"/>
            </a:xfrm>
            <a:prstGeom prst="rect">
              <a:avLst/>
            </a:prstGeom>
            <a:solidFill>
              <a:srgbClr val="FFD9B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6916" name="Rectangle 5">
              <a:extLst>
                <a:ext uri="{FF2B5EF4-FFF2-40B4-BE49-F238E27FC236}">
                  <a16:creationId xmlns:a16="http://schemas.microsoft.com/office/drawing/2014/main" id="{A6EA072D-8357-4472-BE85-81C31747C5BB}"/>
                </a:ext>
              </a:extLst>
            </p:cNvPr>
            <p:cNvSpPr>
              <a:spLocks noChangeArrowheads="1"/>
            </p:cNvSpPr>
            <p:nvPr/>
          </p:nvSpPr>
          <p:spPr bwMode="auto">
            <a:xfrm>
              <a:off x="4608" y="768"/>
              <a:ext cx="1056" cy="144"/>
            </a:xfrm>
            <a:prstGeom prst="rect">
              <a:avLst/>
            </a:prstGeom>
            <a:solidFill>
              <a:srgbClr val="FF9966"/>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400" b="1"/>
                <a:t>Testbench-Specific</a:t>
              </a:r>
            </a:p>
          </p:txBody>
        </p:sp>
        <p:sp>
          <p:nvSpPr>
            <p:cNvPr id="36917" name="Rectangle 6">
              <a:extLst>
                <a:ext uri="{FF2B5EF4-FFF2-40B4-BE49-F238E27FC236}">
                  <a16:creationId xmlns:a16="http://schemas.microsoft.com/office/drawing/2014/main" id="{16A6D069-E1C4-4B5B-B399-AE4918E3E961}"/>
                </a:ext>
              </a:extLst>
            </p:cNvPr>
            <p:cNvSpPr>
              <a:spLocks noChangeArrowheads="1"/>
            </p:cNvSpPr>
            <p:nvPr/>
          </p:nvSpPr>
          <p:spPr bwMode="auto">
            <a:xfrm>
              <a:off x="4608" y="576"/>
              <a:ext cx="105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800" b="1">
                  <a:solidFill>
                    <a:srgbClr val="F27900"/>
                  </a:solidFill>
                </a:rPr>
                <a:t>Analysis</a:t>
              </a:r>
            </a:p>
          </p:txBody>
        </p:sp>
      </p:grpSp>
      <p:grpSp>
        <p:nvGrpSpPr>
          <p:cNvPr id="36868" name="Group 7">
            <a:extLst>
              <a:ext uri="{FF2B5EF4-FFF2-40B4-BE49-F238E27FC236}">
                <a16:creationId xmlns:a16="http://schemas.microsoft.com/office/drawing/2014/main" id="{D7184D42-7B1C-466C-9046-08933D4A98F4}"/>
              </a:ext>
            </a:extLst>
          </p:cNvPr>
          <p:cNvGrpSpPr>
            <a:grpSpLocks/>
          </p:cNvGrpSpPr>
          <p:nvPr/>
        </p:nvGrpSpPr>
        <p:grpSpPr bwMode="auto">
          <a:xfrm>
            <a:off x="1600200" y="1524000"/>
            <a:ext cx="8991600" cy="4267200"/>
            <a:chOff x="48" y="912"/>
            <a:chExt cx="5664" cy="2688"/>
          </a:xfrm>
        </p:grpSpPr>
        <p:sp>
          <p:nvSpPr>
            <p:cNvPr id="36912" name="Freeform 8">
              <a:extLst>
                <a:ext uri="{FF2B5EF4-FFF2-40B4-BE49-F238E27FC236}">
                  <a16:creationId xmlns:a16="http://schemas.microsoft.com/office/drawing/2014/main" id="{BF8F8AD7-9716-4192-8ADF-44CA4C8E5C70}"/>
                </a:ext>
              </a:extLst>
            </p:cNvPr>
            <p:cNvSpPr>
              <a:spLocks/>
            </p:cNvSpPr>
            <p:nvPr/>
          </p:nvSpPr>
          <p:spPr bwMode="auto">
            <a:xfrm>
              <a:off x="48" y="1680"/>
              <a:ext cx="5664" cy="1920"/>
            </a:xfrm>
            <a:custGeom>
              <a:avLst/>
              <a:gdLst>
                <a:gd name="T0" fmla="*/ 0 w 5664"/>
                <a:gd name="T1" fmla="*/ 1872 h 1920"/>
                <a:gd name="T2" fmla="*/ 0 w 5664"/>
                <a:gd name="T3" fmla="*/ 0 h 1920"/>
                <a:gd name="T4" fmla="*/ 5664 w 5664"/>
                <a:gd name="T5" fmla="*/ 0 h 1920"/>
                <a:gd name="T6" fmla="*/ 5664 w 5664"/>
                <a:gd name="T7" fmla="*/ 1920 h 1920"/>
                <a:gd name="T8" fmla="*/ 4608 w 5664"/>
                <a:gd name="T9" fmla="*/ 1920 h 1920"/>
                <a:gd name="T10" fmla="*/ 4608 w 5664"/>
                <a:gd name="T11" fmla="*/ 1248 h 1920"/>
                <a:gd name="T12" fmla="*/ 3840 w 5664"/>
                <a:gd name="T13" fmla="*/ 480 h 1920"/>
                <a:gd name="T14" fmla="*/ 1632 w 5664"/>
                <a:gd name="T15" fmla="*/ 480 h 1920"/>
                <a:gd name="T16" fmla="*/ 1056 w 5664"/>
                <a:gd name="T17" fmla="*/ 1056 h 1920"/>
                <a:gd name="T18" fmla="*/ 1056 w 5664"/>
                <a:gd name="T19" fmla="*/ 1920 h 1920"/>
                <a:gd name="T20" fmla="*/ 0 w 5664"/>
                <a:gd name="T21" fmla="*/ 1920 h 1920"/>
                <a:gd name="T22" fmla="*/ 0 w 5664"/>
                <a:gd name="T23" fmla="*/ 1872 h 192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664"/>
                <a:gd name="T37" fmla="*/ 0 h 1920"/>
                <a:gd name="T38" fmla="*/ 5664 w 5664"/>
                <a:gd name="T39" fmla="*/ 1920 h 192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664" h="1920">
                  <a:moveTo>
                    <a:pt x="0" y="1872"/>
                  </a:moveTo>
                  <a:lnTo>
                    <a:pt x="0" y="0"/>
                  </a:lnTo>
                  <a:lnTo>
                    <a:pt x="5664" y="0"/>
                  </a:lnTo>
                  <a:lnTo>
                    <a:pt x="5664" y="1920"/>
                  </a:lnTo>
                  <a:lnTo>
                    <a:pt x="4608" y="1920"/>
                  </a:lnTo>
                  <a:lnTo>
                    <a:pt x="4608" y="1248"/>
                  </a:lnTo>
                  <a:lnTo>
                    <a:pt x="3840" y="480"/>
                  </a:lnTo>
                  <a:lnTo>
                    <a:pt x="1632" y="480"/>
                  </a:lnTo>
                  <a:lnTo>
                    <a:pt x="1056" y="1056"/>
                  </a:lnTo>
                  <a:lnTo>
                    <a:pt x="1056" y="1920"/>
                  </a:lnTo>
                  <a:lnTo>
                    <a:pt x="0" y="1920"/>
                  </a:lnTo>
                  <a:lnTo>
                    <a:pt x="0" y="1872"/>
                  </a:lnTo>
                  <a:close/>
                </a:path>
              </a:pathLst>
            </a:custGeom>
            <a:solidFill>
              <a:srgbClr val="AFCA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6913" name="Rectangle 9">
              <a:extLst>
                <a:ext uri="{FF2B5EF4-FFF2-40B4-BE49-F238E27FC236}">
                  <a16:creationId xmlns:a16="http://schemas.microsoft.com/office/drawing/2014/main" id="{C17C0A3A-BCBD-4410-9DFC-B937B8CDAFC4}"/>
                </a:ext>
              </a:extLst>
            </p:cNvPr>
            <p:cNvSpPr>
              <a:spLocks noChangeArrowheads="1"/>
            </p:cNvSpPr>
            <p:nvPr/>
          </p:nvSpPr>
          <p:spPr bwMode="auto">
            <a:xfrm>
              <a:off x="4608" y="1104"/>
              <a:ext cx="1056" cy="144"/>
            </a:xfrm>
            <a:prstGeom prst="rect">
              <a:avLst/>
            </a:prstGeom>
            <a:solidFill>
              <a:srgbClr val="6699FF"/>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400" b="1"/>
                <a:t>Design-Specific</a:t>
              </a:r>
            </a:p>
          </p:txBody>
        </p:sp>
        <p:sp>
          <p:nvSpPr>
            <p:cNvPr id="36914" name="Rectangle 10">
              <a:extLst>
                <a:ext uri="{FF2B5EF4-FFF2-40B4-BE49-F238E27FC236}">
                  <a16:creationId xmlns:a16="http://schemas.microsoft.com/office/drawing/2014/main" id="{7EF3935E-53B9-458C-9FAF-1F3F1A5BB4A2}"/>
                </a:ext>
              </a:extLst>
            </p:cNvPr>
            <p:cNvSpPr>
              <a:spLocks noChangeArrowheads="1"/>
            </p:cNvSpPr>
            <p:nvPr/>
          </p:nvSpPr>
          <p:spPr bwMode="auto">
            <a:xfrm>
              <a:off x="4608" y="912"/>
              <a:ext cx="105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800" b="1">
                  <a:solidFill>
                    <a:srgbClr val="0033CC"/>
                  </a:solidFill>
                </a:rPr>
                <a:t>Operational</a:t>
              </a:r>
            </a:p>
          </p:txBody>
        </p:sp>
      </p:grpSp>
      <p:sp>
        <p:nvSpPr>
          <p:cNvPr id="36869" name="Rectangle 11">
            <a:extLst>
              <a:ext uri="{FF2B5EF4-FFF2-40B4-BE49-F238E27FC236}">
                <a16:creationId xmlns:a16="http://schemas.microsoft.com/office/drawing/2014/main" id="{82EC147A-2DE4-40D6-9AE7-771472CB8C3B}"/>
              </a:ext>
            </a:extLst>
          </p:cNvPr>
          <p:cNvSpPr>
            <a:spLocks noChangeArrowheads="1"/>
          </p:cNvSpPr>
          <p:nvPr/>
        </p:nvSpPr>
        <p:spPr bwMode="auto">
          <a:xfrm>
            <a:off x="8839200" y="2362200"/>
            <a:ext cx="1676400" cy="228600"/>
          </a:xfrm>
          <a:prstGeom prst="rect">
            <a:avLst/>
          </a:prstGeom>
          <a:solidFill>
            <a:srgbClr val="00CC99"/>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400" b="1"/>
              <a:t>Protocol-Specific</a:t>
            </a:r>
          </a:p>
        </p:txBody>
      </p:sp>
      <p:sp>
        <p:nvSpPr>
          <p:cNvPr id="36870" name="Rectangle 12">
            <a:extLst>
              <a:ext uri="{FF2B5EF4-FFF2-40B4-BE49-F238E27FC236}">
                <a16:creationId xmlns:a16="http://schemas.microsoft.com/office/drawing/2014/main" id="{3C2EE6BC-95F9-4C36-948C-BCE9FC6980A0}"/>
              </a:ext>
            </a:extLst>
          </p:cNvPr>
          <p:cNvSpPr>
            <a:spLocks noChangeArrowheads="1"/>
          </p:cNvSpPr>
          <p:nvPr/>
        </p:nvSpPr>
        <p:spPr bwMode="auto">
          <a:xfrm>
            <a:off x="8839200" y="2057400"/>
            <a:ext cx="167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800" b="1">
                <a:solidFill>
                  <a:srgbClr val="339966"/>
                </a:solidFill>
              </a:rPr>
              <a:t>Transactors</a:t>
            </a:r>
          </a:p>
        </p:txBody>
      </p:sp>
      <p:sp>
        <p:nvSpPr>
          <p:cNvPr id="36871" name="Rectangle 13">
            <a:extLst>
              <a:ext uri="{FF2B5EF4-FFF2-40B4-BE49-F238E27FC236}">
                <a16:creationId xmlns:a16="http://schemas.microsoft.com/office/drawing/2014/main" id="{C084AA5E-7F53-4A34-9FAD-C794C979BE9F}"/>
              </a:ext>
            </a:extLst>
          </p:cNvPr>
          <p:cNvSpPr>
            <a:spLocks noGrp="1" noChangeArrowheads="1"/>
          </p:cNvSpPr>
          <p:nvPr>
            <p:ph type="title"/>
          </p:nvPr>
        </p:nvSpPr>
        <p:spPr/>
        <p:txBody>
          <a:bodyPr/>
          <a:lstStyle/>
          <a:p>
            <a:pPr eaLnBrk="1" hangingPunct="1"/>
            <a:r>
              <a:rPr lang="en-US" altLang="en-US"/>
              <a:t>A Layered Approach to Verification</a:t>
            </a:r>
          </a:p>
        </p:txBody>
      </p:sp>
      <p:sp>
        <p:nvSpPr>
          <p:cNvPr id="83982" name="Rectangle 14">
            <a:extLst>
              <a:ext uri="{FF2B5EF4-FFF2-40B4-BE49-F238E27FC236}">
                <a16:creationId xmlns:a16="http://schemas.microsoft.com/office/drawing/2014/main" id="{2E7539B5-CC4D-47BC-9E36-82CCCB288375}"/>
              </a:ext>
            </a:extLst>
          </p:cNvPr>
          <p:cNvSpPr>
            <a:spLocks noChangeArrowheads="1"/>
          </p:cNvSpPr>
          <p:nvPr/>
        </p:nvSpPr>
        <p:spPr bwMode="auto">
          <a:xfrm>
            <a:off x="1752600" y="4724400"/>
            <a:ext cx="1219200" cy="914400"/>
          </a:xfrm>
          <a:prstGeom prst="rect">
            <a:avLst/>
          </a:prstGeom>
          <a:solidFill>
            <a:srgbClr val="6699FF"/>
          </a:solidFill>
          <a:ln w="9525">
            <a:noFill/>
            <a:miter lim="800000"/>
            <a:headEnd/>
            <a:tailEnd/>
          </a:ln>
          <a:effectLst>
            <a:outerShdw blurRad="63500" dist="107763" dir="2700000" algn="ctr" rotWithShape="0">
              <a:schemeClr val="bg2">
                <a:alpha val="50000"/>
              </a:schemeClr>
            </a:outerShdw>
          </a:effectLst>
        </p:spPr>
        <p:txBody>
          <a:bodyPr wrap="none" anchor="ctr"/>
          <a:lstStyle/>
          <a:p>
            <a:pPr algn="ctr">
              <a:defRPr/>
            </a:pPr>
            <a:r>
              <a:rPr lang="en-US">
                <a:latin typeface="Arial" charset="0"/>
              </a:rPr>
              <a:t>Stimulus</a:t>
            </a:r>
            <a:br>
              <a:rPr lang="en-US">
                <a:latin typeface="Arial" charset="0"/>
              </a:rPr>
            </a:br>
            <a:r>
              <a:rPr lang="en-US">
                <a:latin typeface="Arial" charset="0"/>
              </a:rPr>
              <a:t>Generator</a:t>
            </a:r>
          </a:p>
          <a:p>
            <a:pPr algn="ctr">
              <a:defRPr/>
            </a:pPr>
            <a:r>
              <a:rPr lang="en-US">
                <a:latin typeface="Arial" charset="0"/>
              </a:rPr>
              <a:t>/ Master</a:t>
            </a:r>
          </a:p>
        </p:txBody>
      </p:sp>
      <p:grpSp>
        <p:nvGrpSpPr>
          <p:cNvPr id="36873" name="Group 15">
            <a:extLst>
              <a:ext uri="{FF2B5EF4-FFF2-40B4-BE49-F238E27FC236}">
                <a16:creationId xmlns:a16="http://schemas.microsoft.com/office/drawing/2014/main" id="{EB2C8836-D5A9-4BC5-848C-635317CD03AA}"/>
              </a:ext>
            </a:extLst>
          </p:cNvPr>
          <p:cNvGrpSpPr>
            <a:grpSpLocks/>
          </p:cNvGrpSpPr>
          <p:nvPr/>
        </p:nvGrpSpPr>
        <p:grpSpPr bwMode="auto">
          <a:xfrm>
            <a:off x="8534400" y="4724400"/>
            <a:ext cx="1905000" cy="914400"/>
            <a:chOff x="4464" y="3216"/>
            <a:chExt cx="1200" cy="576"/>
          </a:xfrm>
        </p:grpSpPr>
        <p:sp>
          <p:nvSpPr>
            <p:cNvPr id="83984" name="Rectangle 16">
              <a:extLst>
                <a:ext uri="{FF2B5EF4-FFF2-40B4-BE49-F238E27FC236}">
                  <a16:creationId xmlns:a16="http://schemas.microsoft.com/office/drawing/2014/main" id="{A614FE53-990A-4743-9A13-A741E397A64E}"/>
                </a:ext>
              </a:extLst>
            </p:cNvPr>
            <p:cNvSpPr>
              <a:spLocks noChangeArrowheads="1"/>
            </p:cNvSpPr>
            <p:nvPr/>
          </p:nvSpPr>
          <p:spPr bwMode="auto">
            <a:xfrm>
              <a:off x="4896" y="3216"/>
              <a:ext cx="768" cy="576"/>
            </a:xfrm>
            <a:prstGeom prst="rect">
              <a:avLst/>
            </a:prstGeom>
            <a:solidFill>
              <a:srgbClr val="6699FF"/>
            </a:solidFill>
            <a:ln w="9525">
              <a:noFill/>
              <a:miter lim="800000"/>
              <a:headEnd/>
              <a:tailEnd/>
            </a:ln>
            <a:effectLst>
              <a:outerShdw blurRad="63500" dist="107763" dir="2700000" algn="ctr" rotWithShape="0">
                <a:schemeClr val="bg2">
                  <a:alpha val="50000"/>
                </a:schemeClr>
              </a:outerShdw>
            </a:effectLst>
          </p:spPr>
          <p:txBody>
            <a:bodyPr wrap="none" anchor="ctr"/>
            <a:lstStyle/>
            <a:p>
              <a:pPr algn="ctr">
                <a:defRPr/>
              </a:pPr>
              <a:r>
                <a:rPr lang="en-US">
                  <a:latin typeface="Arial" charset="0"/>
                </a:rPr>
                <a:t>Slave</a:t>
              </a:r>
            </a:p>
          </p:txBody>
        </p:sp>
        <p:sp>
          <p:nvSpPr>
            <p:cNvPr id="36909" name="Rectangle 17">
              <a:extLst>
                <a:ext uri="{FF2B5EF4-FFF2-40B4-BE49-F238E27FC236}">
                  <a16:creationId xmlns:a16="http://schemas.microsoft.com/office/drawing/2014/main" id="{AE3C8584-A574-4F97-AE09-428460D7003B}"/>
                </a:ext>
              </a:extLst>
            </p:cNvPr>
            <p:cNvSpPr>
              <a:spLocks noChangeArrowheads="1"/>
            </p:cNvSpPr>
            <p:nvPr/>
          </p:nvSpPr>
          <p:spPr bwMode="auto">
            <a:xfrm>
              <a:off x="4464" y="3456"/>
              <a:ext cx="96" cy="96"/>
            </a:xfrm>
            <a:prstGeom prst="rect">
              <a:avLst/>
            </a:prstGeom>
            <a:solidFill>
              <a:schemeClr val="bg1"/>
            </a:solidFill>
            <a:ln w="19050">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36910" name="AutoShape 18">
              <a:extLst>
                <a:ext uri="{FF2B5EF4-FFF2-40B4-BE49-F238E27FC236}">
                  <a16:creationId xmlns:a16="http://schemas.microsoft.com/office/drawing/2014/main" id="{E969F13E-3915-480D-ACB7-1F0D1DBC804A}"/>
                </a:ext>
              </a:extLst>
            </p:cNvPr>
            <p:cNvCxnSpPr>
              <a:cxnSpLocks noChangeShapeType="1"/>
              <a:stCxn id="36909" idx="3"/>
              <a:endCxn id="36911" idx="2"/>
            </p:cNvCxnSpPr>
            <p:nvPr/>
          </p:nvCxnSpPr>
          <p:spPr bwMode="auto">
            <a:xfrm>
              <a:off x="4566" y="3504"/>
              <a:ext cx="228" cy="0"/>
            </a:xfrm>
            <a:prstGeom prst="straightConnector1">
              <a:avLst/>
            </a:prstGeom>
            <a:noFill/>
            <a:ln w="38100">
              <a:solidFill>
                <a:schemeClr val="tx1"/>
              </a:solidFill>
              <a:round/>
              <a:headEnd type="triangle" w="lg" len="med"/>
              <a:tailEnd type="triangle" w="lg" len="med"/>
            </a:ln>
            <a:extLst>
              <a:ext uri="{909E8E84-426E-40DD-AFC4-6F175D3DCCD1}">
                <a14:hiddenFill xmlns:a14="http://schemas.microsoft.com/office/drawing/2010/main">
                  <a:noFill/>
                </a14:hiddenFill>
              </a:ext>
            </a:extLst>
          </p:spPr>
        </p:cxnSp>
        <p:sp>
          <p:nvSpPr>
            <p:cNvPr id="36911" name="Oval 19">
              <a:extLst>
                <a:ext uri="{FF2B5EF4-FFF2-40B4-BE49-F238E27FC236}">
                  <a16:creationId xmlns:a16="http://schemas.microsoft.com/office/drawing/2014/main" id="{11C36F10-DF83-43FA-8164-7D968D52AE93}"/>
                </a:ext>
              </a:extLst>
            </p:cNvPr>
            <p:cNvSpPr>
              <a:spLocks noChangeArrowheads="1"/>
            </p:cNvSpPr>
            <p:nvPr/>
          </p:nvSpPr>
          <p:spPr bwMode="auto">
            <a:xfrm>
              <a:off x="4800" y="3456"/>
              <a:ext cx="96" cy="96"/>
            </a:xfrm>
            <a:prstGeom prst="ellipse">
              <a:avLst/>
            </a:prstGeom>
            <a:solidFill>
              <a:schemeClr val="bg1"/>
            </a:solidFill>
            <a:ln w="19050">
              <a:solidFill>
                <a:schemeClr val="tx1"/>
              </a:solidFill>
              <a:round/>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nvGrpSpPr>
          <p:cNvPr id="36874" name="Group 20">
            <a:extLst>
              <a:ext uri="{FF2B5EF4-FFF2-40B4-BE49-F238E27FC236}">
                <a16:creationId xmlns:a16="http://schemas.microsoft.com/office/drawing/2014/main" id="{DA797D22-3D48-402C-BAE3-97D3BEC3949D}"/>
              </a:ext>
            </a:extLst>
          </p:cNvPr>
          <p:cNvGrpSpPr>
            <a:grpSpLocks/>
          </p:cNvGrpSpPr>
          <p:nvPr/>
        </p:nvGrpSpPr>
        <p:grpSpPr bwMode="auto">
          <a:xfrm>
            <a:off x="1752600" y="4724400"/>
            <a:ext cx="8686800" cy="914400"/>
            <a:chOff x="192" y="2928"/>
            <a:chExt cx="5472" cy="576"/>
          </a:xfrm>
        </p:grpSpPr>
        <p:sp>
          <p:nvSpPr>
            <p:cNvPr id="83989" name="Rectangle 21">
              <a:extLst>
                <a:ext uri="{FF2B5EF4-FFF2-40B4-BE49-F238E27FC236}">
                  <a16:creationId xmlns:a16="http://schemas.microsoft.com/office/drawing/2014/main" id="{FC26E4E2-6F31-4236-AF4C-5159A8D6439C}"/>
                </a:ext>
              </a:extLst>
            </p:cNvPr>
            <p:cNvSpPr>
              <a:spLocks noChangeArrowheads="1"/>
            </p:cNvSpPr>
            <p:nvPr/>
          </p:nvSpPr>
          <p:spPr bwMode="auto">
            <a:xfrm>
              <a:off x="192" y="2928"/>
              <a:ext cx="768" cy="576"/>
            </a:xfrm>
            <a:prstGeom prst="rect">
              <a:avLst/>
            </a:prstGeom>
            <a:solidFill>
              <a:srgbClr val="6699FF"/>
            </a:solidFill>
            <a:ln w="9525">
              <a:noFill/>
              <a:miter lim="800000"/>
              <a:headEnd/>
              <a:tailEnd/>
            </a:ln>
            <a:effectLst>
              <a:outerShdw blurRad="63500" dist="107763" dir="2700000" algn="ctr" rotWithShape="0">
                <a:schemeClr val="bg2">
                  <a:alpha val="50000"/>
                </a:schemeClr>
              </a:outerShdw>
            </a:effectLst>
          </p:spPr>
          <p:txBody>
            <a:bodyPr wrap="none" anchor="ctr"/>
            <a:lstStyle/>
            <a:p>
              <a:pPr algn="ctr">
                <a:defRPr/>
              </a:pPr>
              <a:r>
                <a:rPr lang="en-US">
                  <a:latin typeface="Arial" charset="0"/>
                </a:rPr>
                <a:t>Abstractor</a:t>
              </a:r>
            </a:p>
          </p:txBody>
        </p:sp>
        <p:sp>
          <p:nvSpPr>
            <p:cNvPr id="83990" name="Rectangle 22">
              <a:extLst>
                <a:ext uri="{FF2B5EF4-FFF2-40B4-BE49-F238E27FC236}">
                  <a16:creationId xmlns:a16="http://schemas.microsoft.com/office/drawing/2014/main" id="{31127151-6B03-4392-A738-48E8456F7DF3}"/>
                </a:ext>
              </a:extLst>
            </p:cNvPr>
            <p:cNvSpPr>
              <a:spLocks noChangeArrowheads="1"/>
            </p:cNvSpPr>
            <p:nvPr/>
          </p:nvSpPr>
          <p:spPr bwMode="auto">
            <a:xfrm>
              <a:off x="4896" y="2928"/>
              <a:ext cx="768" cy="576"/>
            </a:xfrm>
            <a:prstGeom prst="rect">
              <a:avLst/>
            </a:prstGeom>
            <a:solidFill>
              <a:srgbClr val="6699FF"/>
            </a:solidFill>
            <a:ln w="9525">
              <a:noFill/>
              <a:miter lim="800000"/>
              <a:headEnd/>
              <a:tailEnd/>
            </a:ln>
            <a:effectLst>
              <a:outerShdw blurRad="63500" dist="107763" dir="2700000" algn="ctr" rotWithShape="0">
                <a:schemeClr val="bg2">
                  <a:alpha val="50000"/>
                </a:schemeClr>
              </a:outerShdw>
            </a:effectLst>
          </p:spPr>
          <p:txBody>
            <a:bodyPr wrap="none" anchor="ctr"/>
            <a:lstStyle/>
            <a:p>
              <a:pPr algn="ctr">
                <a:defRPr/>
              </a:pPr>
              <a:r>
                <a:rPr lang="en-US">
                  <a:latin typeface="Arial" charset="0"/>
                </a:rPr>
                <a:t>Abstractor</a:t>
              </a:r>
            </a:p>
          </p:txBody>
        </p:sp>
      </p:grpSp>
      <p:grpSp>
        <p:nvGrpSpPr>
          <p:cNvPr id="36875" name="Group 23">
            <a:extLst>
              <a:ext uri="{FF2B5EF4-FFF2-40B4-BE49-F238E27FC236}">
                <a16:creationId xmlns:a16="http://schemas.microsoft.com/office/drawing/2014/main" id="{A4514759-1D56-4CB2-8617-8ED460FF8104}"/>
              </a:ext>
            </a:extLst>
          </p:cNvPr>
          <p:cNvGrpSpPr>
            <a:grpSpLocks/>
          </p:cNvGrpSpPr>
          <p:nvPr/>
        </p:nvGrpSpPr>
        <p:grpSpPr bwMode="auto">
          <a:xfrm>
            <a:off x="1752600" y="3048000"/>
            <a:ext cx="8686800" cy="1676400"/>
            <a:chOff x="192" y="2160"/>
            <a:chExt cx="5472" cy="1056"/>
          </a:xfrm>
        </p:grpSpPr>
        <p:sp>
          <p:nvSpPr>
            <p:cNvPr id="83992" name="Rectangle 24">
              <a:extLst>
                <a:ext uri="{FF2B5EF4-FFF2-40B4-BE49-F238E27FC236}">
                  <a16:creationId xmlns:a16="http://schemas.microsoft.com/office/drawing/2014/main" id="{4FD1B384-0602-479C-A5A3-48BF268A7F30}"/>
                </a:ext>
              </a:extLst>
            </p:cNvPr>
            <p:cNvSpPr>
              <a:spLocks noChangeArrowheads="1"/>
            </p:cNvSpPr>
            <p:nvPr/>
          </p:nvSpPr>
          <p:spPr bwMode="auto">
            <a:xfrm>
              <a:off x="192" y="2160"/>
              <a:ext cx="768" cy="576"/>
            </a:xfrm>
            <a:prstGeom prst="rect">
              <a:avLst/>
            </a:prstGeom>
            <a:solidFill>
              <a:srgbClr val="6699FF"/>
            </a:solidFill>
            <a:ln w="9525">
              <a:noFill/>
              <a:miter lim="800000"/>
              <a:headEnd/>
              <a:tailEnd/>
            </a:ln>
            <a:effectLst>
              <a:outerShdw blurRad="63500" dist="107763" dir="2700000" algn="ctr" rotWithShape="0">
                <a:schemeClr val="bg2">
                  <a:alpha val="50000"/>
                </a:schemeClr>
              </a:outerShdw>
            </a:effectLst>
          </p:spPr>
          <p:txBody>
            <a:bodyPr wrap="none" anchor="ctr"/>
            <a:lstStyle/>
            <a:p>
              <a:pPr algn="ctr">
                <a:defRPr/>
              </a:pPr>
              <a:r>
                <a:rPr lang="en-US">
                  <a:latin typeface="Arial" charset="0"/>
                </a:rPr>
                <a:t>Stimulus/</a:t>
              </a:r>
              <a:br>
                <a:rPr lang="en-US">
                  <a:latin typeface="Arial" charset="0"/>
                </a:rPr>
              </a:br>
              <a:r>
                <a:rPr lang="en-US">
                  <a:latin typeface="Arial" charset="0"/>
                </a:rPr>
                <a:t>Master</a:t>
              </a:r>
            </a:p>
          </p:txBody>
        </p:sp>
        <p:sp>
          <p:nvSpPr>
            <p:cNvPr id="83993" name="Rectangle 25">
              <a:extLst>
                <a:ext uri="{FF2B5EF4-FFF2-40B4-BE49-F238E27FC236}">
                  <a16:creationId xmlns:a16="http://schemas.microsoft.com/office/drawing/2014/main" id="{0BE03715-744D-4EC0-BC78-529B0F160279}"/>
                </a:ext>
              </a:extLst>
            </p:cNvPr>
            <p:cNvSpPr>
              <a:spLocks noChangeArrowheads="1"/>
            </p:cNvSpPr>
            <p:nvPr/>
          </p:nvSpPr>
          <p:spPr bwMode="auto">
            <a:xfrm>
              <a:off x="4896" y="2160"/>
              <a:ext cx="768" cy="576"/>
            </a:xfrm>
            <a:prstGeom prst="rect">
              <a:avLst/>
            </a:prstGeom>
            <a:solidFill>
              <a:srgbClr val="6699FF"/>
            </a:solidFill>
            <a:ln w="9525">
              <a:noFill/>
              <a:miter lim="800000"/>
              <a:headEnd/>
              <a:tailEnd/>
            </a:ln>
            <a:effectLst>
              <a:outerShdw blurRad="63500" dist="107763" dir="2700000" algn="ctr" rotWithShape="0">
                <a:schemeClr val="bg2">
                  <a:alpha val="50000"/>
                </a:schemeClr>
              </a:outerShdw>
            </a:effectLst>
          </p:spPr>
          <p:txBody>
            <a:bodyPr wrap="none" anchor="ctr"/>
            <a:lstStyle/>
            <a:p>
              <a:pPr algn="ctr">
                <a:defRPr/>
              </a:pPr>
              <a:r>
                <a:rPr lang="en-US">
                  <a:latin typeface="Arial" charset="0"/>
                </a:rPr>
                <a:t>Slave</a:t>
              </a:r>
            </a:p>
          </p:txBody>
        </p:sp>
        <p:sp>
          <p:nvSpPr>
            <p:cNvPr id="36900" name="Rectangle 26">
              <a:extLst>
                <a:ext uri="{FF2B5EF4-FFF2-40B4-BE49-F238E27FC236}">
                  <a16:creationId xmlns:a16="http://schemas.microsoft.com/office/drawing/2014/main" id="{166290BC-F7A6-4A6F-A535-EEB61DB4113C}"/>
                </a:ext>
              </a:extLst>
            </p:cNvPr>
            <p:cNvSpPr>
              <a:spLocks noChangeArrowheads="1"/>
            </p:cNvSpPr>
            <p:nvPr/>
          </p:nvSpPr>
          <p:spPr bwMode="auto">
            <a:xfrm>
              <a:off x="528" y="2736"/>
              <a:ext cx="96" cy="96"/>
            </a:xfrm>
            <a:prstGeom prst="rect">
              <a:avLst/>
            </a:prstGeom>
            <a:solidFill>
              <a:schemeClr val="bg1"/>
            </a:solidFill>
            <a:ln w="19050">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6901" name="Rectangle 27">
              <a:extLst>
                <a:ext uri="{FF2B5EF4-FFF2-40B4-BE49-F238E27FC236}">
                  <a16:creationId xmlns:a16="http://schemas.microsoft.com/office/drawing/2014/main" id="{FC737AD9-94B2-49F9-98DB-5D67D0AD9CB4}"/>
                </a:ext>
              </a:extLst>
            </p:cNvPr>
            <p:cNvSpPr>
              <a:spLocks noChangeArrowheads="1"/>
            </p:cNvSpPr>
            <p:nvPr/>
          </p:nvSpPr>
          <p:spPr bwMode="auto">
            <a:xfrm>
              <a:off x="5232" y="3120"/>
              <a:ext cx="96" cy="96"/>
            </a:xfrm>
            <a:prstGeom prst="rect">
              <a:avLst/>
            </a:prstGeom>
            <a:solidFill>
              <a:schemeClr val="bg1"/>
            </a:solidFill>
            <a:ln w="19050">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6902" name="Oval 28">
              <a:extLst>
                <a:ext uri="{FF2B5EF4-FFF2-40B4-BE49-F238E27FC236}">
                  <a16:creationId xmlns:a16="http://schemas.microsoft.com/office/drawing/2014/main" id="{48BBEA37-499A-4EAD-BBDB-E3E4E799602C}"/>
                </a:ext>
              </a:extLst>
            </p:cNvPr>
            <p:cNvSpPr>
              <a:spLocks noChangeArrowheads="1"/>
            </p:cNvSpPr>
            <p:nvPr/>
          </p:nvSpPr>
          <p:spPr bwMode="auto">
            <a:xfrm>
              <a:off x="528" y="3120"/>
              <a:ext cx="96" cy="96"/>
            </a:xfrm>
            <a:prstGeom prst="ellipse">
              <a:avLst/>
            </a:prstGeom>
            <a:solidFill>
              <a:schemeClr val="bg1"/>
            </a:solidFill>
            <a:ln w="19050">
              <a:solidFill>
                <a:schemeClr val="tx1"/>
              </a:solidFill>
              <a:round/>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6903" name="Oval 29">
              <a:extLst>
                <a:ext uri="{FF2B5EF4-FFF2-40B4-BE49-F238E27FC236}">
                  <a16:creationId xmlns:a16="http://schemas.microsoft.com/office/drawing/2014/main" id="{A7AFA8C9-36F4-43D9-ABF7-B660942E6D2F}"/>
                </a:ext>
              </a:extLst>
            </p:cNvPr>
            <p:cNvSpPr>
              <a:spLocks noChangeArrowheads="1"/>
            </p:cNvSpPr>
            <p:nvPr/>
          </p:nvSpPr>
          <p:spPr bwMode="auto">
            <a:xfrm>
              <a:off x="5232" y="2736"/>
              <a:ext cx="96" cy="96"/>
            </a:xfrm>
            <a:prstGeom prst="ellipse">
              <a:avLst/>
            </a:prstGeom>
            <a:solidFill>
              <a:schemeClr val="bg1"/>
            </a:solidFill>
            <a:ln w="19050">
              <a:solidFill>
                <a:schemeClr val="tx1"/>
              </a:solidFill>
              <a:round/>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36904" name="AutoShape 30">
              <a:extLst>
                <a:ext uri="{FF2B5EF4-FFF2-40B4-BE49-F238E27FC236}">
                  <a16:creationId xmlns:a16="http://schemas.microsoft.com/office/drawing/2014/main" id="{1EA5674D-AAC1-4E41-8121-FF2715CA9D34}"/>
                </a:ext>
              </a:extLst>
            </p:cNvPr>
            <p:cNvCxnSpPr>
              <a:cxnSpLocks noChangeShapeType="1"/>
              <a:stCxn id="36901" idx="0"/>
              <a:endCxn id="36903" idx="4"/>
            </p:cNvCxnSpPr>
            <p:nvPr/>
          </p:nvCxnSpPr>
          <p:spPr bwMode="auto">
            <a:xfrm flipV="1">
              <a:off x="5280" y="2838"/>
              <a:ext cx="0" cy="276"/>
            </a:xfrm>
            <a:prstGeom prst="straightConnector1">
              <a:avLst/>
            </a:prstGeom>
            <a:noFill/>
            <a:ln w="57150">
              <a:solidFill>
                <a:schemeClr val="tx1"/>
              </a:solidFill>
              <a:round/>
              <a:headEnd type="triangle" w="lg" len="med"/>
              <a:tailEnd type="triangle" w="lg" len="med"/>
            </a:ln>
            <a:extLst>
              <a:ext uri="{909E8E84-426E-40DD-AFC4-6F175D3DCCD1}">
                <a14:hiddenFill xmlns:a14="http://schemas.microsoft.com/office/drawing/2010/main">
                  <a:noFill/>
                </a14:hiddenFill>
              </a:ext>
            </a:extLst>
          </p:spPr>
        </p:cxnSp>
        <p:cxnSp>
          <p:nvCxnSpPr>
            <p:cNvPr id="36905" name="AutoShape 31">
              <a:extLst>
                <a:ext uri="{FF2B5EF4-FFF2-40B4-BE49-F238E27FC236}">
                  <a16:creationId xmlns:a16="http://schemas.microsoft.com/office/drawing/2014/main" id="{9A0CE099-526D-48CB-8148-B864157BC76C}"/>
                </a:ext>
              </a:extLst>
            </p:cNvPr>
            <p:cNvCxnSpPr>
              <a:cxnSpLocks noChangeShapeType="1"/>
              <a:stCxn id="36902" idx="0"/>
              <a:endCxn id="36900" idx="2"/>
            </p:cNvCxnSpPr>
            <p:nvPr/>
          </p:nvCxnSpPr>
          <p:spPr bwMode="auto">
            <a:xfrm flipV="1">
              <a:off x="576" y="2838"/>
              <a:ext cx="0" cy="276"/>
            </a:xfrm>
            <a:prstGeom prst="straightConnector1">
              <a:avLst/>
            </a:prstGeom>
            <a:noFill/>
            <a:ln w="57150">
              <a:solidFill>
                <a:schemeClr val="tx1"/>
              </a:solidFill>
              <a:round/>
              <a:headEnd type="triangle" w="lg" len="med"/>
              <a:tailEnd type="triangle" w="lg" len="med"/>
            </a:ln>
            <a:extLst>
              <a:ext uri="{909E8E84-426E-40DD-AFC4-6F175D3DCCD1}">
                <a14:hiddenFill xmlns:a14="http://schemas.microsoft.com/office/drawing/2010/main">
                  <a:noFill/>
                </a14:hiddenFill>
              </a:ext>
            </a:extLst>
          </p:spPr>
        </p:cxnSp>
      </p:grpSp>
      <p:grpSp>
        <p:nvGrpSpPr>
          <p:cNvPr id="36876" name="Group 32">
            <a:extLst>
              <a:ext uri="{FF2B5EF4-FFF2-40B4-BE49-F238E27FC236}">
                <a16:creationId xmlns:a16="http://schemas.microsoft.com/office/drawing/2014/main" id="{8C148389-7160-4C39-9295-2E1543773571}"/>
              </a:ext>
            </a:extLst>
          </p:cNvPr>
          <p:cNvGrpSpPr>
            <a:grpSpLocks/>
          </p:cNvGrpSpPr>
          <p:nvPr/>
        </p:nvGrpSpPr>
        <p:grpSpPr bwMode="auto">
          <a:xfrm>
            <a:off x="2971800" y="5105400"/>
            <a:ext cx="685800" cy="152400"/>
            <a:chOff x="960" y="3456"/>
            <a:chExt cx="432" cy="96"/>
          </a:xfrm>
        </p:grpSpPr>
        <p:sp>
          <p:nvSpPr>
            <p:cNvPr id="36895" name="Oval 33">
              <a:extLst>
                <a:ext uri="{FF2B5EF4-FFF2-40B4-BE49-F238E27FC236}">
                  <a16:creationId xmlns:a16="http://schemas.microsoft.com/office/drawing/2014/main" id="{EDFBD6BE-D4C5-4571-8947-6ECBF8A539E8}"/>
                </a:ext>
              </a:extLst>
            </p:cNvPr>
            <p:cNvSpPr>
              <a:spLocks noChangeArrowheads="1"/>
            </p:cNvSpPr>
            <p:nvPr/>
          </p:nvSpPr>
          <p:spPr bwMode="auto">
            <a:xfrm>
              <a:off x="1296" y="3456"/>
              <a:ext cx="96" cy="96"/>
            </a:xfrm>
            <a:prstGeom prst="ellipse">
              <a:avLst/>
            </a:prstGeom>
            <a:solidFill>
              <a:schemeClr val="bg1"/>
            </a:solidFill>
            <a:ln w="19050">
              <a:solidFill>
                <a:schemeClr val="tx1"/>
              </a:solidFill>
              <a:round/>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36896" name="AutoShape 34">
              <a:extLst>
                <a:ext uri="{FF2B5EF4-FFF2-40B4-BE49-F238E27FC236}">
                  <a16:creationId xmlns:a16="http://schemas.microsoft.com/office/drawing/2014/main" id="{C0195CA8-38E4-4C37-A3CE-CC265BDE2D8B}"/>
                </a:ext>
              </a:extLst>
            </p:cNvPr>
            <p:cNvCxnSpPr>
              <a:cxnSpLocks noChangeShapeType="1"/>
              <a:stCxn id="36897" idx="3"/>
              <a:endCxn id="36895" idx="2"/>
            </p:cNvCxnSpPr>
            <p:nvPr/>
          </p:nvCxnSpPr>
          <p:spPr bwMode="auto">
            <a:xfrm>
              <a:off x="1062" y="3504"/>
              <a:ext cx="228" cy="0"/>
            </a:xfrm>
            <a:prstGeom prst="straightConnector1">
              <a:avLst/>
            </a:prstGeom>
            <a:noFill/>
            <a:ln w="57150">
              <a:solidFill>
                <a:schemeClr val="tx1"/>
              </a:solidFill>
              <a:round/>
              <a:headEnd/>
              <a:tailEnd type="triangle" w="lg" len="sm"/>
            </a:ln>
            <a:extLst>
              <a:ext uri="{909E8E84-426E-40DD-AFC4-6F175D3DCCD1}">
                <a14:hiddenFill xmlns:a14="http://schemas.microsoft.com/office/drawing/2010/main">
                  <a:noFill/>
                </a14:hiddenFill>
              </a:ext>
            </a:extLst>
          </p:spPr>
        </p:cxnSp>
        <p:sp>
          <p:nvSpPr>
            <p:cNvPr id="36897" name="Rectangle 35">
              <a:extLst>
                <a:ext uri="{FF2B5EF4-FFF2-40B4-BE49-F238E27FC236}">
                  <a16:creationId xmlns:a16="http://schemas.microsoft.com/office/drawing/2014/main" id="{42F3B19B-4A45-4065-9F6D-CEB8B1B9F85E}"/>
                </a:ext>
              </a:extLst>
            </p:cNvPr>
            <p:cNvSpPr>
              <a:spLocks noChangeArrowheads="1"/>
            </p:cNvSpPr>
            <p:nvPr/>
          </p:nvSpPr>
          <p:spPr bwMode="auto">
            <a:xfrm>
              <a:off x="960" y="3456"/>
              <a:ext cx="96" cy="96"/>
            </a:xfrm>
            <a:prstGeom prst="rect">
              <a:avLst/>
            </a:prstGeom>
            <a:solidFill>
              <a:schemeClr val="bg1"/>
            </a:solidFill>
            <a:ln w="19050">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nvGrpSpPr>
          <p:cNvPr id="36877" name="Group 36">
            <a:extLst>
              <a:ext uri="{FF2B5EF4-FFF2-40B4-BE49-F238E27FC236}">
                <a16:creationId xmlns:a16="http://schemas.microsoft.com/office/drawing/2014/main" id="{5A745CAD-B192-4E26-8D65-D44D076369AD}"/>
              </a:ext>
            </a:extLst>
          </p:cNvPr>
          <p:cNvGrpSpPr>
            <a:grpSpLocks/>
          </p:cNvGrpSpPr>
          <p:nvPr/>
        </p:nvGrpSpPr>
        <p:grpSpPr bwMode="auto">
          <a:xfrm>
            <a:off x="3733800" y="1676400"/>
            <a:ext cx="1219200" cy="762000"/>
            <a:chOff x="1392" y="1008"/>
            <a:chExt cx="768" cy="480"/>
          </a:xfrm>
        </p:grpSpPr>
        <p:sp>
          <p:nvSpPr>
            <p:cNvPr id="84005" name="Rectangle 37">
              <a:extLst>
                <a:ext uri="{FF2B5EF4-FFF2-40B4-BE49-F238E27FC236}">
                  <a16:creationId xmlns:a16="http://schemas.microsoft.com/office/drawing/2014/main" id="{00499715-CC51-464E-9D41-B2DFB10B2D50}"/>
                </a:ext>
              </a:extLst>
            </p:cNvPr>
            <p:cNvSpPr>
              <a:spLocks noChangeArrowheads="1"/>
            </p:cNvSpPr>
            <p:nvPr/>
          </p:nvSpPr>
          <p:spPr bwMode="auto">
            <a:xfrm>
              <a:off x="1392" y="1008"/>
              <a:ext cx="768" cy="384"/>
            </a:xfrm>
            <a:prstGeom prst="rect">
              <a:avLst/>
            </a:prstGeom>
            <a:solidFill>
              <a:srgbClr val="FF9966"/>
            </a:solidFill>
            <a:ln w="9525">
              <a:noFill/>
              <a:miter lim="800000"/>
              <a:headEnd/>
              <a:tailEnd/>
            </a:ln>
            <a:effectLst>
              <a:outerShdw blurRad="63500" dist="107763" dir="2700000" algn="ctr" rotWithShape="0">
                <a:schemeClr val="bg2">
                  <a:alpha val="50000"/>
                </a:schemeClr>
              </a:outerShdw>
            </a:effectLst>
          </p:spPr>
          <p:txBody>
            <a:bodyPr wrap="none" anchor="ctr"/>
            <a:lstStyle/>
            <a:p>
              <a:pPr algn="ctr">
                <a:defRPr/>
              </a:pPr>
              <a:r>
                <a:rPr lang="en-US">
                  <a:latin typeface="Arial" charset="0"/>
                </a:rPr>
                <a:t>Coverage</a:t>
              </a:r>
            </a:p>
          </p:txBody>
        </p:sp>
        <p:sp>
          <p:nvSpPr>
            <p:cNvPr id="36894" name="Oval 38">
              <a:extLst>
                <a:ext uri="{FF2B5EF4-FFF2-40B4-BE49-F238E27FC236}">
                  <a16:creationId xmlns:a16="http://schemas.microsoft.com/office/drawing/2014/main" id="{675180D6-24C9-428E-AD7D-911FB9F669B8}"/>
                </a:ext>
              </a:extLst>
            </p:cNvPr>
            <p:cNvSpPr>
              <a:spLocks noChangeArrowheads="1"/>
            </p:cNvSpPr>
            <p:nvPr/>
          </p:nvSpPr>
          <p:spPr bwMode="auto">
            <a:xfrm>
              <a:off x="1728" y="1392"/>
              <a:ext cx="96" cy="96"/>
            </a:xfrm>
            <a:prstGeom prst="ellipse">
              <a:avLst/>
            </a:prstGeom>
            <a:solidFill>
              <a:schemeClr val="bg1"/>
            </a:solidFill>
            <a:ln w="19050">
              <a:solidFill>
                <a:schemeClr val="tx1"/>
              </a:solidFill>
              <a:round/>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nvGrpSpPr>
          <p:cNvPr id="36878" name="Group 39">
            <a:extLst>
              <a:ext uri="{FF2B5EF4-FFF2-40B4-BE49-F238E27FC236}">
                <a16:creationId xmlns:a16="http://schemas.microsoft.com/office/drawing/2014/main" id="{357CA14C-2931-4463-8487-59061230A5E6}"/>
              </a:ext>
            </a:extLst>
          </p:cNvPr>
          <p:cNvGrpSpPr>
            <a:grpSpLocks/>
          </p:cNvGrpSpPr>
          <p:nvPr/>
        </p:nvGrpSpPr>
        <p:grpSpPr bwMode="auto">
          <a:xfrm>
            <a:off x="2971800" y="5257800"/>
            <a:ext cx="6324600" cy="990600"/>
            <a:chOff x="960" y="3264"/>
            <a:chExt cx="3984" cy="624"/>
          </a:xfrm>
        </p:grpSpPr>
        <p:sp>
          <p:nvSpPr>
            <p:cNvPr id="36890" name="Rectangle 40">
              <a:extLst>
                <a:ext uri="{FF2B5EF4-FFF2-40B4-BE49-F238E27FC236}">
                  <a16:creationId xmlns:a16="http://schemas.microsoft.com/office/drawing/2014/main" id="{D61831BB-34C8-4B70-910B-E49C57B78419}"/>
                </a:ext>
              </a:extLst>
            </p:cNvPr>
            <p:cNvSpPr>
              <a:spLocks noChangeArrowheads="1"/>
            </p:cNvSpPr>
            <p:nvPr/>
          </p:nvSpPr>
          <p:spPr bwMode="auto">
            <a:xfrm>
              <a:off x="960" y="3744"/>
              <a:ext cx="3984" cy="144"/>
            </a:xfrm>
            <a:prstGeom prst="rect">
              <a:avLst/>
            </a:prstGeom>
            <a:solidFill>
              <a:srgbClr val="FFCC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800"/>
                <a:t>Transaction-Level interfaces</a:t>
              </a:r>
            </a:p>
          </p:txBody>
        </p:sp>
        <p:sp>
          <p:nvSpPr>
            <p:cNvPr id="36891" name="AutoShape 41">
              <a:extLst>
                <a:ext uri="{FF2B5EF4-FFF2-40B4-BE49-F238E27FC236}">
                  <a16:creationId xmlns:a16="http://schemas.microsoft.com/office/drawing/2014/main" id="{DFFBCAF2-F35B-40C2-812F-3CD11FDBAB1C}"/>
                </a:ext>
              </a:extLst>
            </p:cNvPr>
            <p:cNvSpPr>
              <a:spLocks noChangeArrowheads="1"/>
            </p:cNvSpPr>
            <p:nvPr/>
          </p:nvSpPr>
          <p:spPr bwMode="auto">
            <a:xfrm>
              <a:off x="1056" y="3264"/>
              <a:ext cx="240" cy="480"/>
            </a:xfrm>
            <a:prstGeom prst="upArrow">
              <a:avLst>
                <a:gd name="adj1" fmla="val 50000"/>
                <a:gd name="adj2" fmla="val 50000"/>
              </a:avLst>
            </a:prstGeom>
            <a:solidFill>
              <a:srgbClr val="FFCC00"/>
            </a:solidFill>
            <a:ln w="9525">
              <a:solidFill>
                <a:schemeClr val="tx1"/>
              </a:solidFill>
              <a:miter lim="800000"/>
              <a:headEnd/>
              <a:tailEnd/>
            </a:ln>
          </p:spPr>
          <p:txBody>
            <a:bodyPr vert="eaVert"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6892" name="AutoShape 42">
              <a:extLst>
                <a:ext uri="{FF2B5EF4-FFF2-40B4-BE49-F238E27FC236}">
                  <a16:creationId xmlns:a16="http://schemas.microsoft.com/office/drawing/2014/main" id="{3CC3AA52-29E2-462A-9E2A-D07E7781071B}"/>
                </a:ext>
              </a:extLst>
            </p:cNvPr>
            <p:cNvSpPr>
              <a:spLocks noChangeArrowheads="1"/>
            </p:cNvSpPr>
            <p:nvPr/>
          </p:nvSpPr>
          <p:spPr bwMode="auto">
            <a:xfrm>
              <a:off x="4560" y="3264"/>
              <a:ext cx="240" cy="480"/>
            </a:xfrm>
            <a:prstGeom prst="upArrow">
              <a:avLst>
                <a:gd name="adj1" fmla="val 50000"/>
                <a:gd name="adj2" fmla="val 50000"/>
              </a:avLst>
            </a:prstGeom>
            <a:solidFill>
              <a:srgbClr val="FFCC00"/>
            </a:solidFill>
            <a:ln w="9525">
              <a:solidFill>
                <a:schemeClr val="tx1"/>
              </a:solidFill>
              <a:miter lim="800000"/>
              <a:headEnd/>
              <a:tailEnd/>
            </a:ln>
          </p:spPr>
          <p:txBody>
            <a:bodyPr vert="eaVert"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cxnSp>
        <p:nvCxnSpPr>
          <p:cNvPr id="36879" name="AutoShape 43">
            <a:extLst>
              <a:ext uri="{FF2B5EF4-FFF2-40B4-BE49-F238E27FC236}">
                <a16:creationId xmlns:a16="http://schemas.microsoft.com/office/drawing/2014/main" id="{238522F6-00F6-4640-AB59-61CB6B007F65}"/>
              </a:ext>
            </a:extLst>
          </p:cNvPr>
          <p:cNvCxnSpPr>
            <a:cxnSpLocks noChangeShapeType="1"/>
          </p:cNvCxnSpPr>
          <p:nvPr/>
        </p:nvCxnSpPr>
        <p:spPr bwMode="auto">
          <a:xfrm>
            <a:off x="3124200" y="5181600"/>
            <a:ext cx="361950" cy="0"/>
          </a:xfrm>
          <a:prstGeom prst="straightConnector1">
            <a:avLst/>
          </a:prstGeom>
          <a:noFill/>
          <a:ln w="57150">
            <a:solidFill>
              <a:schemeClr val="tx1"/>
            </a:solidFill>
            <a:round/>
            <a:headEnd type="triangle" w="lg" len="sm"/>
            <a:tailEnd type="triangle" w="lg" len="sm"/>
          </a:ln>
          <a:extLst>
            <a:ext uri="{909E8E84-426E-40DD-AFC4-6F175D3DCCD1}">
              <a14:hiddenFill xmlns:a14="http://schemas.microsoft.com/office/drawing/2010/main">
                <a:noFill/>
              </a14:hiddenFill>
            </a:ext>
          </a:extLst>
        </p:spPr>
      </p:cxnSp>
      <p:grpSp>
        <p:nvGrpSpPr>
          <p:cNvPr id="36880" name="Group 44">
            <a:extLst>
              <a:ext uri="{FF2B5EF4-FFF2-40B4-BE49-F238E27FC236}">
                <a16:creationId xmlns:a16="http://schemas.microsoft.com/office/drawing/2014/main" id="{801F8E01-A9CC-415D-9734-3566592ED57A}"/>
              </a:ext>
            </a:extLst>
          </p:cNvPr>
          <p:cNvGrpSpPr>
            <a:grpSpLocks/>
          </p:cNvGrpSpPr>
          <p:nvPr/>
        </p:nvGrpSpPr>
        <p:grpSpPr bwMode="auto">
          <a:xfrm>
            <a:off x="4876800" y="3495675"/>
            <a:ext cx="1981200" cy="152400"/>
            <a:chOff x="2112" y="2256"/>
            <a:chExt cx="1248" cy="96"/>
          </a:xfrm>
        </p:grpSpPr>
        <p:sp>
          <p:nvSpPr>
            <p:cNvPr id="36888" name="AutoShape 45">
              <a:extLst>
                <a:ext uri="{FF2B5EF4-FFF2-40B4-BE49-F238E27FC236}">
                  <a16:creationId xmlns:a16="http://schemas.microsoft.com/office/drawing/2014/main" id="{6CD5EC6A-D6E0-4339-9185-8142D3A8EEC0}"/>
                </a:ext>
              </a:extLst>
            </p:cNvPr>
            <p:cNvSpPr>
              <a:spLocks noChangeArrowheads="1"/>
            </p:cNvSpPr>
            <p:nvPr/>
          </p:nvSpPr>
          <p:spPr bwMode="auto">
            <a:xfrm>
              <a:off x="3264" y="2256"/>
              <a:ext cx="96" cy="96"/>
            </a:xfrm>
            <a:prstGeom prst="diamond">
              <a:avLst/>
            </a:prstGeom>
            <a:solidFill>
              <a:schemeClr val="bg1"/>
            </a:solidFill>
            <a:ln w="19050">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6889" name="AutoShape 46">
              <a:extLst>
                <a:ext uri="{FF2B5EF4-FFF2-40B4-BE49-F238E27FC236}">
                  <a16:creationId xmlns:a16="http://schemas.microsoft.com/office/drawing/2014/main" id="{8FEA1F5F-A555-4D57-BD8F-EE13169700BE}"/>
                </a:ext>
              </a:extLst>
            </p:cNvPr>
            <p:cNvSpPr>
              <a:spLocks noChangeArrowheads="1"/>
            </p:cNvSpPr>
            <p:nvPr/>
          </p:nvSpPr>
          <p:spPr bwMode="auto">
            <a:xfrm>
              <a:off x="2112" y="2256"/>
              <a:ext cx="96" cy="96"/>
            </a:xfrm>
            <a:prstGeom prst="diamond">
              <a:avLst/>
            </a:prstGeom>
            <a:solidFill>
              <a:schemeClr val="bg1"/>
            </a:solidFill>
            <a:ln w="19050">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cxnSp>
        <p:nvCxnSpPr>
          <p:cNvPr id="36881" name="AutoShape 47">
            <a:extLst>
              <a:ext uri="{FF2B5EF4-FFF2-40B4-BE49-F238E27FC236}">
                <a16:creationId xmlns:a16="http://schemas.microsoft.com/office/drawing/2014/main" id="{84A7889A-68D4-425F-A9CB-77A6567D5BED}"/>
              </a:ext>
            </a:extLst>
          </p:cNvPr>
          <p:cNvCxnSpPr>
            <a:cxnSpLocks noChangeShapeType="1"/>
            <a:stCxn id="36889" idx="0"/>
            <a:endCxn id="36894" idx="4"/>
          </p:cNvCxnSpPr>
          <p:nvPr/>
        </p:nvCxnSpPr>
        <p:spPr bwMode="auto">
          <a:xfrm rot="5400000" flipH="1">
            <a:off x="4129088" y="2662238"/>
            <a:ext cx="1038225" cy="609600"/>
          </a:xfrm>
          <a:prstGeom prst="bentConnector3">
            <a:avLst>
              <a:gd name="adj1" fmla="val 50000"/>
            </a:avLst>
          </a:prstGeom>
          <a:noFill/>
          <a:ln w="57150">
            <a:solidFill>
              <a:schemeClr val="tx1"/>
            </a:solidFill>
            <a:miter lim="800000"/>
            <a:headEnd/>
            <a:tailEnd type="triangle" w="lg" len="med"/>
          </a:ln>
          <a:extLst>
            <a:ext uri="{909E8E84-426E-40DD-AFC4-6F175D3DCCD1}">
              <a14:hiddenFill xmlns:a14="http://schemas.microsoft.com/office/drawing/2010/main">
                <a:noFill/>
              </a14:hiddenFill>
            </a:ext>
          </a:extLst>
        </p:spPr>
      </p:cxnSp>
      <p:cxnSp>
        <p:nvCxnSpPr>
          <p:cNvPr id="36882" name="AutoShape 48">
            <a:extLst>
              <a:ext uri="{FF2B5EF4-FFF2-40B4-BE49-F238E27FC236}">
                <a16:creationId xmlns:a16="http://schemas.microsoft.com/office/drawing/2014/main" id="{B290577D-A532-41B3-9960-58E1DB757096}"/>
              </a:ext>
            </a:extLst>
          </p:cNvPr>
          <p:cNvCxnSpPr>
            <a:cxnSpLocks noChangeShapeType="1"/>
            <a:stCxn id="36888" idx="0"/>
            <a:endCxn id="36887" idx="4"/>
          </p:cNvCxnSpPr>
          <p:nvPr/>
        </p:nvCxnSpPr>
        <p:spPr bwMode="auto">
          <a:xfrm rot="16200000">
            <a:off x="6834188" y="2395538"/>
            <a:ext cx="1038225" cy="1143000"/>
          </a:xfrm>
          <a:prstGeom prst="bentConnector3">
            <a:avLst>
              <a:gd name="adj1" fmla="val 50000"/>
            </a:avLst>
          </a:prstGeom>
          <a:noFill/>
          <a:ln w="57150">
            <a:solidFill>
              <a:schemeClr val="tx1"/>
            </a:solidFill>
            <a:miter lim="800000"/>
            <a:headEnd/>
            <a:tailEnd type="triangle" w="lg" len="med"/>
          </a:ln>
          <a:extLst>
            <a:ext uri="{909E8E84-426E-40DD-AFC4-6F175D3DCCD1}">
              <a14:hiddenFill xmlns:a14="http://schemas.microsoft.com/office/drawing/2010/main">
                <a:noFill/>
              </a14:hiddenFill>
            </a:ext>
          </a:extLst>
        </p:spPr>
      </p:cxnSp>
      <p:grpSp>
        <p:nvGrpSpPr>
          <p:cNvPr id="36883" name="Group 49">
            <a:extLst>
              <a:ext uri="{FF2B5EF4-FFF2-40B4-BE49-F238E27FC236}">
                <a16:creationId xmlns:a16="http://schemas.microsoft.com/office/drawing/2014/main" id="{09F87F54-E6BB-4D63-9291-79196106EAD6}"/>
              </a:ext>
            </a:extLst>
          </p:cNvPr>
          <p:cNvGrpSpPr>
            <a:grpSpLocks/>
          </p:cNvGrpSpPr>
          <p:nvPr/>
        </p:nvGrpSpPr>
        <p:grpSpPr bwMode="auto">
          <a:xfrm>
            <a:off x="7391400" y="1676400"/>
            <a:ext cx="1066800" cy="762000"/>
            <a:chOff x="3696" y="1008"/>
            <a:chExt cx="672" cy="480"/>
          </a:xfrm>
        </p:grpSpPr>
        <p:sp>
          <p:nvSpPr>
            <p:cNvPr id="84018" name="Rectangle 50">
              <a:extLst>
                <a:ext uri="{FF2B5EF4-FFF2-40B4-BE49-F238E27FC236}">
                  <a16:creationId xmlns:a16="http://schemas.microsoft.com/office/drawing/2014/main" id="{975E186F-2015-4328-9FAC-40F8DCF0C50A}"/>
                </a:ext>
              </a:extLst>
            </p:cNvPr>
            <p:cNvSpPr>
              <a:spLocks noChangeArrowheads="1"/>
            </p:cNvSpPr>
            <p:nvPr/>
          </p:nvSpPr>
          <p:spPr bwMode="auto">
            <a:xfrm>
              <a:off x="3696" y="1008"/>
              <a:ext cx="672" cy="384"/>
            </a:xfrm>
            <a:prstGeom prst="rect">
              <a:avLst/>
            </a:prstGeom>
            <a:solidFill>
              <a:srgbClr val="FF9966"/>
            </a:solidFill>
            <a:ln w="9525">
              <a:noFill/>
              <a:miter lim="800000"/>
              <a:headEnd/>
              <a:tailEnd/>
            </a:ln>
            <a:effectLst>
              <a:outerShdw blurRad="63500" dist="107763" dir="2700000" algn="ctr" rotWithShape="0">
                <a:schemeClr val="bg2">
                  <a:alpha val="50000"/>
                </a:schemeClr>
              </a:outerShdw>
            </a:effectLst>
          </p:spPr>
          <p:txBody>
            <a:bodyPr wrap="none" anchor="ctr"/>
            <a:lstStyle/>
            <a:p>
              <a:pPr algn="ctr">
                <a:defRPr/>
              </a:pPr>
              <a:r>
                <a:rPr lang="en-US">
                  <a:latin typeface="Arial" charset="0"/>
                </a:rPr>
                <a:t>Coverage</a:t>
              </a:r>
            </a:p>
          </p:txBody>
        </p:sp>
        <p:sp>
          <p:nvSpPr>
            <p:cNvPr id="36887" name="Oval 51">
              <a:extLst>
                <a:ext uri="{FF2B5EF4-FFF2-40B4-BE49-F238E27FC236}">
                  <a16:creationId xmlns:a16="http://schemas.microsoft.com/office/drawing/2014/main" id="{6DD193CC-F254-4D46-AB72-5C9761047B3B}"/>
                </a:ext>
              </a:extLst>
            </p:cNvPr>
            <p:cNvSpPr>
              <a:spLocks noChangeArrowheads="1"/>
            </p:cNvSpPr>
            <p:nvPr/>
          </p:nvSpPr>
          <p:spPr bwMode="auto">
            <a:xfrm>
              <a:off x="3984" y="1392"/>
              <a:ext cx="96" cy="96"/>
            </a:xfrm>
            <a:prstGeom prst="ellipse">
              <a:avLst/>
            </a:prstGeom>
            <a:solidFill>
              <a:schemeClr val="bg1"/>
            </a:solidFill>
            <a:ln w="19050">
              <a:solidFill>
                <a:schemeClr val="tx1"/>
              </a:solidFill>
              <a:round/>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sp>
        <p:nvSpPr>
          <p:cNvPr id="36884" name="Rectangle 52">
            <a:extLst>
              <a:ext uri="{FF2B5EF4-FFF2-40B4-BE49-F238E27FC236}">
                <a16:creationId xmlns:a16="http://schemas.microsoft.com/office/drawing/2014/main" id="{BC3C64BA-1EA3-44FA-9D13-F6A37C999B73}"/>
              </a:ext>
            </a:extLst>
          </p:cNvPr>
          <p:cNvSpPr>
            <a:spLocks noChangeArrowheads="1"/>
          </p:cNvSpPr>
          <p:nvPr/>
        </p:nvSpPr>
        <p:spPr bwMode="auto">
          <a:xfrm>
            <a:off x="5638800" y="4419600"/>
            <a:ext cx="762000" cy="762000"/>
          </a:xfrm>
          <a:prstGeom prst="rect">
            <a:avLst/>
          </a:prstGeom>
          <a:solidFill>
            <a:srgbClr val="FF7C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800"/>
              <a:t>TLM DUT</a:t>
            </a:r>
          </a:p>
        </p:txBody>
      </p:sp>
      <p:sp>
        <p:nvSpPr>
          <p:cNvPr id="84021" name="Rectangle 53">
            <a:extLst>
              <a:ext uri="{FF2B5EF4-FFF2-40B4-BE49-F238E27FC236}">
                <a16:creationId xmlns:a16="http://schemas.microsoft.com/office/drawing/2014/main" id="{2DAA5AD1-B6E6-46C2-94FF-2990222B80AF}"/>
              </a:ext>
            </a:extLst>
          </p:cNvPr>
          <p:cNvSpPr>
            <a:spLocks noChangeArrowheads="1"/>
          </p:cNvSpPr>
          <p:nvPr/>
        </p:nvSpPr>
        <p:spPr bwMode="auto">
          <a:xfrm>
            <a:off x="1828800" y="1219200"/>
            <a:ext cx="1066800" cy="1295400"/>
          </a:xfrm>
          <a:prstGeom prst="rect">
            <a:avLst/>
          </a:prstGeom>
          <a:solidFill>
            <a:srgbClr val="33CCCC"/>
          </a:solidFill>
          <a:ln w="9525">
            <a:noFill/>
            <a:miter lim="800000"/>
            <a:headEnd/>
            <a:tailEnd/>
          </a:ln>
          <a:effectLst>
            <a:outerShdw blurRad="63500" dist="107763" dir="2700000" algn="ctr" rotWithShape="0">
              <a:schemeClr val="bg2">
                <a:alpha val="50000"/>
              </a:schemeClr>
            </a:outerShdw>
          </a:effectLst>
        </p:spPr>
        <p:txBody>
          <a:bodyPr wrap="none" lIns="0" tIns="0" rIns="0" bIns="0" anchor="ctr"/>
          <a:lstStyle/>
          <a:p>
            <a:pPr algn="ctr" eaLnBrk="0" hangingPunct="0">
              <a:defRPr/>
            </a:pPr>
            <a:r>
              <a:rPr lang="en-US" sz="1600">
                <a:latin typeface="Verdana" charset="0"/>
              </a:rPr>
              <a:t>Test</a:t>
            </a:r>
            <a:br>
              <a:rPr lang="en-US" sz="1600">
                <a:latin typeface="Verdana" charset="0"/>
              </a:rPr>
            </a:br>
            <a:r>
              <a:rPr lang="en-US" sz="1600">
                <a:latin typeface="Verdana" charset="0"/>
              </a:rPr>
              <a:t>(Config)</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914" name="Group 2">
            <a:extLst>
              <a:ext uri="{FF2B5EF4-FFF2-40B4-BE49-F238E27FC236}">
                <a16:creationId xmlns:a16="http://schemas.microsoft.com/office/drawing/2014/main" id="{4B479422-D201-4DE7-8777-D10214A5268C}"/>
              </a:ext>
            </a:extLst>
          </p:cNvPr>
          <p:cNvGrpSpPr>
            <a:grpSpLocks/>
          </p:cNvGrpSpPr>
          <p:nvPr/>
        </p:nvGrpSpPr>
        <p:grpSpPr bwMode="auto">
          <a:xfrm>
            <a:off x="1600200" y="1524000"/>
            <a:ext cx="8991600" cy="4267200"/>
            <a:chOff x="48" y="912"/>
            <a:chExt cx="5664" cy="2688"/>
          </a:xfrm>
        </p:grpSpPr>
        <p:sp>
          <p:nvSpPr>
            <p:cNvPr id="39040" name="Freeform 3">
              <a:extLst>
                <a:ext uri="{FF2B5EF4-FFF2-40B4-BE49-F238E27FC236}">
                  <a16:creationId xmlns:a16="http://schemas.microsoft.com/office/drawing/2014/main" id="{1C8367A9-AA7A-4F44-90E1-5B7AD296EFBD}"/>
                </a:ext>
              </a:extLst>
            </p:cNvPr>
            <p:cNvSpPr>
              <a:spLocks/>
            </p:cNvSpPr>
            <p:nvPr/>
          </p:nvSpPr>
          <p:spPr bwMode="auto">
            <a:xfrm>
              <a:off x="48" y="1680"/>
              <a:ext cx="5664" cy="1920"/>
            </a:xfrm>
            <a:custGeom>
              <a:avLst/>
              <a:gdLst>
                <a:gd name="T0" fmla="*/ 0 w 5664"/>
                <a:gd name="T1" fmla="*/ 1872 h 1920"/>
                <a:gd name="T2" fmla="*/ 0 w 5664"/>
                <a:gd name="T3" fmla="*/ 0 h 1920"/>
                <a:gd name="T4" fmla="*/ 5664 w 5664"/>
                <a:gd name="T5" fmla="*/ 0 h 1920"/>
                <a:gd name="T6" fmla="*/ 5664 w 5664"/>
                <a:gd name="T7" fmla="*/ 1920 h 1920"/>
                <a:gd name="T8" fmla="*/ 4608 w 5664"/>
                <a:gd name="T9" fmla="*/ 1920 h 1920"/>
                <a:gd name="T10" fmla="*/ 4608 w 5664"/>
                <a:gd name="T11" fmla="*/ 1248 h 1920"/>
                <a:gd name="T12" fmla="*/ 3840 w 5664"/>
                <a:gd name="T13" fmla="*/ 480 h 1920"/>
                <a:gd name="T14" fmla="*/ 1632 w 5664"/>
                <a:gd name="T15" fmla="*/ 480 h 1920"/>
                <a:gd name="T16" fmla="*/ 1056 w 5664"/>
                <a:gd name="T17" fmla="*/ 1056 h 1920"/>
                <a:gd name="T18" fmla="*/ 1056 w 5664"/>
                <a:gd name="T19" fmla="*/ 1920 h 1920"/>
                <a:gd name="T20" fmla="*/ 0 w 5664"/>
                <a:gd name="T21" fmla="*/ 1920 h 1920"/>
                <a:gd name="T22" fmla="*/ 0 w 5664"/>
                <a:gd name="T23" fmla="*/ 1872 h 192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664"/>
                <a:gd name="T37" fmla="*/ 0 h 1920"/>
                <a:gd name="T38" fmla="*/ 5664 w 5664"/>
                <a:gd name="T39" fmla="*/ 1920 h 192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664" h="1920">
                  <a:moveTo>
                    <a:pt x="0" y="1872"/>
                  </a:moveTo>
                  <a:lnTo>
                    <a:pt x="0" y="0"/>
                  </a:lnTo>
                  <a:lnTo>
                    <a:pt x="5664" y="0"/>
                  </a:lnTo>
                  <a:lnTo>
                    <a:pt x="5664" y="1920"/>
                  </a:lnTo>
                  <a:lnTo>
                    <a:pt x="4608" y="1920"/>
                  </a:lnTo>
                  <a:lnTo>
                    <a:pt x="4608" y="1248"/>
                  </a:lnTo>
                  <a:lnTo>
                    <a:pt x="3840" y="480"/>
                  </a:lnTo>
                  <a:lnTo>
                    <a:pt x="1632" y="480"/>
                  </a:lnTo>
                  <a:lnTo>
                    <a:pt x="1056" y="1056"/>
                  </a:lnTo>
                  <a:lnTo>
                    <a:pt x="1056" y="1920"/>
                  </a:lnTo>
                  <a:lnTo>
                    <a:pt x="0" y="1920"/>
                  </a:lnTo>
                  <a:lnTo>
                    <a:pt x="0" y="1872"/>
                  </a:lnTo>
                  <a:close/>
                </a:path>
              </a:pathLst>
            </a:custGeom>
            <a:solidFill>
              <a:srgbClr val="AFCA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9041" name="Rectangle 4">
              <a:extLst>
                <a:ext uri="{FF2B5EF4-FFF2-40B4-BE49-F238E27FC236}">
                  <a16:creationId xmlns:a16="http://schemas.microsoft.com/office/drawing/2014/main" id="{3AED80C8-E477-41AE-BA91-EAE6C1435D34}"/>
                </a:ext>
              </a:extLst>
            </p:cNvPr>
            <p:cNvSpPr>
              <a:spLocks noChangeArrowheads="1"/>
            </p:cNvSpPr>
            <p:nvPr/>
          </p:nvSpPr>
          <p:spPr bwMode="auto">
            <a:xfrm>
              <a:off x="4608" y="1104"/>
              <a:ext cx="1056" cy="144"/>
            </a:xfrm>
            <a:prstGeom prst="rect">
              <a:avLst/>
            </a:prstGeom>
            <a:solidFill>
              <a:srgbClr val="6699FF"/>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400" b="1"/>
                <a:t>Design-Specific</a:t>
              </a:r>
            </a:p>
          </p:txBody>
        </p:sp>
        <p:sp>
          <p:nvSpPr>
            <p:cNvPr id="39042" name="Rectangle 5">
              <a:extLst>
                <a:ext uri="{FF2B5EF4-FFF2-40B4-BE49-F238E27FC236}">
                  <a16:creationId xmlns:a16="http://schemas.microsoft.com/office/drawing/2014/main" id="{DFA9B51E-A3C6-465A-8BD1-BCF759470484}"/>
                </a:ext>
              </a:extLst>
            </p:cNvPr>
            <p:cNvSpPr>
              <a:spLocks noChangeArrowheads="1"/>
            </p:cNvSpPr>
            <p:nvPr/>
          </p:nvSpPr>
          <p:spPr bwMode="auto">
            <a:xfrm>
              <a:off x="4608" y="912"/>
              <a:ext cx="105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800" b="1">
                  <a:solidFill>
                    <a:srgbClr val="0033CC"/>
                  </a:solidFill>
                </a:rPr>
                <a:t>Operational</a:t>
              </a:r>
            </a:p>
          </p:txBody>
        </p:sp>
      </p:grpSp>
      <p:grpSp>
        <p:nvGrpSpPr>
          <p:cNvPr id="38915" name="Group 6">
            <a:extLst>
              <a:ext uri="{FF2B5EF4-FFF2-40B4-BE49-F238E27FC236}">
                <a16:creationId xmlns:a16="http://schemas.microsoft.com/office/drawing/2014/main" id="{F30D61D1-F450-407C-B247-F4324C4C4DBB}"/>
              </a:ext>
            </a:extLst>
          </p:cNvPr>
          <p:cNvGrpSpPr>
            <a:grpSpLocks/>
          </p:cNvGrpSpPr>
          <p:nvPr/>
        </p:nvGrpSpPr>
        <p:grpSpPr bwMode="auto">
          <a:xfrm>
            <a:off x="3352800" y="2057400"/>
            <a:ext cx="7162800" cy="3733800"/>
            <a:chOff x="1152" y="1248"/>
            <a:chExt cx="4512" cy="2352"/>
          </a:xfrm>
        </p:grpSpPr>
        <p:sp>
          <p:nvSpPr>
            <p:cNvPr id="39037" name="Freeform 7">
              <a:extLst>
                <a:ext uri="{FF2B5EF4-FFF2-40B4-BE49-F238E27FC236}">
                  <a16:creationId xmlns:a16="http://schemas.microsoft.com/office/drawing/2014/main" id="{3F179150-316B-4C67-AC68-C6E16E40C0B5}"/>
                </a:ext>
              </a:extLst>
            </p:cNvPr>
            <p:cNvSpPr>
              <a:spLocks/>
            </p:cNvSpPr>
            <p:nvPr/>
          </p:nvSpPr>
          <p:spPr bwMode="auto">
            <a:xfrm>
              <a:off x="1152" y="2208"/>
              <a:ext cx="3456" cy="1392"/>
            </a:xfrm>
            <a:custGeom>
              <a:avLst/>
              <a:gdLst>
                <a:gd name="T0" fmla="*/ 0 w 3456"/>
                <a:gd name="T1" fmla="*/ 1392 h 1392"/>
                <a:gd name="T2" fmla="*/ 0 w 3456"/>
                <a:gd name="T3" fmla="*/ 528 h 1392"/>
                <a:gd name="T4" fmla="*/ 528 w 3456"/>
                <a:gd name="T5" fmla="*/ 0 h 1392"/>
                <a:gd name="T6" fmla="*/ 2736 w 3456"/>
                <a:gd name="T7" fmla="*/ 0 h 1392"/>
                <a:gd name="T8" fmla="*/ 3456 w 3456"/>
                <a:gd name="T9" fmla="*/ 720 h 1392"/>
                <a:gd name="T10" fmla="*/ 3456 w 3456"/>
                <a:gd name="T11" fmla="*/ 1392 h 1392"/>
                <a:gd name="T12" fmla="*/ 2544 w 3456"/>
                <a:gd name="T13" fmla="*/ 1392 h 1392"/>
                <a:gd name="T14" fmla="*/ 1872 w 3456"/>
                <a:gd name="T15" fmla="*/ 720 h 1392"/>
                <a:gd name="T16" fmla="*/ 1296 w 3456"/>
                <a:gd name="T17" fmla="*/ 720 h 1392"/>
                <a:gd name="T18" fmla="*/ 720 w 3456"/>
                <a:gd name="T19" fmla="*/ 1392 h 1392"/>
                <a:gd name="T20" fmla="*/ 0 w 3456"/>
                <a:gd name="T21" fmla="*/ 1392 h 139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456"/>
                <a:gd name="T34" fmla="*/ 0 h 1392"/>
                <a:gd name="T35" fmla="*/ 3456 w 3456"/>
                <a:gd name="T36" fmla="*/ 1392 h 139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456" h="1392">
                  <a:moveTo>
                    <a:pt x="0" y="1392"/>
                  </a:moveTo>
                  <a:lnTo>
                    <a:pt x="0" y="528"/>
                  </a:lnTo>
                  <a:lnTo>
                    <a:pt x="528" y="0"/>
                  </a:lnTo>
                  <a:lnTo>
                    <a:pt x="2736" y="0"/>
                  </a:lnTo>
                  <a:lnTo>
                    <a:pt x="3456" y="720"/>
                  </a:lnTo>
                  <a:lnTo>
                    <a:pt x="3456" y="1392"/>
                  </a:lnTo>
                  <a:lnTo>
                    <a:pt x="2544" y="1392"/>
                  </a:lnTo>
                  <a:lnTo>
                    <a:pt x="1872" y="720"/>
                  </a:lnTo>
                  <a:lnTo>
                    <a:pt x="1296" y="720"/>
                  </a:lnTo>
                  <a:lnTo>
                    <a:pt x="720" y="1392"/>
                  </a:lnTo>
                  <a:lnTo>
                    <a:pt x="0" y="1392"/>
                  </a:lnTo>
                  <a:close/>
                </a:path>
              </a:pathLst>
            </a:custGeom>
            <a:solidFill>
              <a:srgbClr val="43FFCE"/>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9038" name="Rectangle 8">
              <a:extLst>
                <a:ext uri="{FF2B5EF4-FFF2-40B4-BE49-F238E27FC236}">
                  <a16:creationId xmlns:a16="http://schemas.microsoft.com/office/drawing/2014/main" id="{E0DCC6E1-214C-46E2-91EF-52EE11FDCD49}"/>
                </a:ext>
              </a:extLst>
            </p:cNvPr>
            <p:cNvSpPr>
              <a:spLocks noChangeArrowheads="1"/>
            </p:cNvSpPr>
            <p:nvPr/>
          </p:nvSpPr>
          <p:spPr bwMode="auto">
            <a:xfrm>
              <a:off x="4608" y="1440"/>
              <a:ext cx="1056" cy="144"/>
            </a:xfrm>
            <a:prstGeom prst="rect">
              <a:avLst/>
            </a:prstGeom>
            <a:solidFill>
              <a:srgbClr val="00CC99"/>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400" b="1"/>
                <a:t>Protocol-Specific</a:t>
              </a:r>
            </a:p>
          </p:txBody>
        </p:sp>
        <p:sp>
          <p:nvSpPr>
            <p:cNvPr id="39039" name="Rectangle 9">
              <a:extLst>
                <a:ext uri="{FF2B5EF4-FFF2-40B4-BE49-F238E27FC236}">
                  <a16:creationId xmlns:a16="http://schemas.microsoft.com/office/drawing/2014/main" id="{D46B31A4-D2DF-40B5-9625-9896CA9820C8}"/>
                </a:ext>
              </a:extLst>
            </p:cNvPr>
            <p:cNvSpPr>
              <a:spLocks noChangeArrowheads="1"/>
            </p:cNvSpPr>
            <p:nvPr/>
          </p:nvSpPr>
          <p:spPr bwMode="auto">
            <a:xfrm>
              <a:off x="4608" y="1248"/>
              <a:ext cx="105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800" b="1">
                  <a:solidFill>
                    <a:srgbClr val="339966"/>
                  </a:solidFill>
                </a:rPr>
                <a:t>Transactors</a:t>
              </a:r>
            </a:p>
          </p:txBody>
        </p:sp>
      </p:grpSp>
      <p:grpSp>
        <p:nvGrpSpPr>
          <p:cNvPr id="38916" name="Group 10">
            <a:extLst>
              <a:ext uri="{FF2B5EF4-FFF2-40B4-BE49-F238E27FC236}">
                <a16:creationId xmlns:a16="http://schemas.microsoft.com/office/drawing/2014/main" id="{27D64518-AAC4-4AF0-A08F-5E7C08D3F189}"/>
              </a:ext>
            </a:extLst>
          </p:cNvPr>
          <p:cNvGrpSpPr>
            <a:grpSpLocks/>
          </p:cNvGrpSpPr>
          <p:nvPr/>
        </p:nvGrpSpPr>
        <p:grpSpPr bwMode="auto">
          <a:xfrm>
            <a:off x="3276600" y="990600"/>
            <a:ext cx="7239000" cy="1600200"/>
            <a:chOff x="1104" y="576"/>
            <a:chExt cx="4560" cy="1008"/>
          </a:xfrm>
        </p:grpSpPr>
        <p:sp>
          <p:nvSpPr>
            <p:cNvPr id="39034" name="Rectangle 11">
              <a:extLst>
                <a:ext uri="{FF2B5EF4-FFF2-40B4-BE49-F238E27FC236}">
                  <a16:creationId xmlns:a16="http://schemas.microsoft.com/office/drawing/2014/main" id="{062FC622-9990-4128-8374-761C2FEC3E65}"/>
                </a:ext>
              </a:extLst>
            </p:cNvPr>
            <p:cNvSpPr>
              <a:spLocks noChangeArrowheads="1"/>
            </p:cNvSpPr>
            <p:nvPr/>
          </p:nvSpPr>
          <p:spPr bwMode="auto">
            <a:xfrm>
              <a:off x="1104" y="720"/>
              <a:ext cx="3408" cy="864"/>
            </a:xfrm>
            <a:prstGeom prst="rect">
              <a:avLst/>
            </a:prstGeom>
            <a:solidFill>
              <a:srgbClr val="FFD9B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9035" name="Rectangle 12">
              <a:extLst>
                <a:ext uri="{FF2B5EF4-FFF2-40B4-BE49-F238E27FC236}">
                  <a16:creationId xmlns:a16="http://schemas.microsoft.com/office/drawing/2014/main" id="{9A387475-B547-4F3B-8997-B95057A84D22}"/>
                </a:ext>
              </a:extLst>
            </p:cNvPr>
            <p:cNvSpPr>
              <a:spLocks noChangeArrowheads="1"/>
            </p:cNvSpPr>
            <p:nvPr/>
          </p:nvSpPr>
          <p:spPr bwMode="auto">
            <a:xfrm>
              <a:off x="4608" y="768"/>
              <a:ext cx="1056" cy="144"/>
            </a:xfrm>
            <a:prstGeom prst="rect">
              <a:avLst/>
            </a:prstGeom>
            <a:solidFill>
              <a:srgbClr val="FF9966"/>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400" b="1"/>
                <a:t>Testbench-Specific</a:t>
              </a:r>
            </a:p>
          </p:txBody>
        </p:sp>
        <p:sp>
          <p:nvSpPr>
            <p:cNvPr id="39036" name="Rectangle 13">
              <a:extLst>
                <a:ext uri="{FF2B5EF4-FFF2-40B4-BE49-F238E27FC236}">
                  <a16:creationId xmlns:a16="http://schemas.microsoft.com/office/drawing/2014/main" id="{3115ADA7-AB83-41E6-B862-4CD9055F2416}"/>
                </a:ext>
              </a:extLst>
            </p:cNvPr>
            <p:cNvSpPr>
              <a:spLocks noChangeArrowheads="1"/>
            </p:cNvSpPr>
            <p:nvPr/>
          </p:nvSpPr>
          <p:spPr bwMode="auto">
            <a:xfrm>
              <a:off x="4608" y="576"/>
              <a:ext cx="105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800" b="1">
                  <a:solidFill>
                    <a:srgbClr val="F27900"/>
                  </a:solidFill>
                </a:rPr>
                <a:t>Analysis</a:t>
              </a:r>
            </a:p>
          </p:txBody>
        </p:sp>
      </p:grpSp>
      <p:sp>
        <p:nvSpPr>
          <p:cNvPr id="38917" name="Rectangle 14">
            <a:extLst>
              <a:ext uri="{FF2B5EF4-FFF2-40B4-BE49-F238E27FC236}">
                <a16:creationId xmlns:a16="http://schemas.microsoft.com/office/drawing/2014/main" id="{56A2E8E5-A7FF-43AB-B1F4-1EEC517708DF}"/>
              </a:ext>
            </a:extLst>
          </p:cNvPr>
          <p:cNvSpPr>
            <a:spLocks noGrp="1" noChangeArrowheads="1"/>
          </p:cNvSpPr>
          <p:nvPr>
            <p:ph type="title"/>
          </p:nvPr>
        </p:nvSpPr>
        <p:spPr/>
        <p:txBody>
          <a:bodyPr/>
          <a:lstStyle/>
          <a:p>
            <a:pPr eaLnBrk="1" hangingPunct="1"/>
            <a:r>
              <a:rPr lang="en-US" altLang="en-US"/>
              <a:t>A Layered Approach to Verification</a:t>
            </a:r>
          </a:p>
        </p:txBody>
      </p:sp>
      <p:grpSp>
        <p:nvGrpSpPr>
          <p:cNvPr id="38918" name="Group 15">
            <a:extLst>
              <a:ext uri="{FF2B5EF4-FFF2-40B4-BE49-F238E27FC236}">
                <a16:creationId xmlns:a16="http://schemas.microsoft.com/office/drawing/2014/main" id="{5903E8E2-0D20-4DDD-AA42-0C2D4BC43236}"/>
              </a:ext>
            </a:extLst>
          </p:cNvPr>
          <p:cNvGrpSpPr>
            <a:grpSpLocks/>
          </p:cNvGrpSpPr>
          <p:nvPr/>
        </p:nvGrpSpPr>
        <p:grpSpPr bwMode="auto">
          <a:xfrm>
            <a:off x="5334000" y="4800600"/>
            <a:ext cx="1066800" cy="762000"/>
            <a:chOff x="2448" y="3264"/>
            <a:chExt cx="672" cy="480"/>
          </a:xfrm>
        </p:grpSpPr>
        <p:sp>
          <p:nvSpPr>
            <p:cNvPr id="86032" name="Rectangle 16">
              <a:extLst>
                <a:ext uri="{FF2B5EF4-FFF2-40B4-BE49-F238E27FC236}">
                  <a16:creationId xmlns:a16="http://schemas.microsoft.com/office/drawing/2014/main" id="{8F7F088A-1804-4EC3-AE6E-7A57C1BE74B2}"/>
                </a:ext>
              </a:extLst>
            </p:cNvPr>
            <p:cNvSpPr>
              <a:spLocks noChangeArrowheads="1"/>
            </p:cNvSpPr>
            <p:nvPr/>
          </p:nvSpPr>
          <p:spPr bwMode="auto">
            <a:xfrm>
              <a:off x="2544" y="3264"/>
              <a:ext cx="480" cy="480"/>
            </a:xfrm>
            <a:prstGeom prst="rect">
              <a:avLst/>
            </a:prstGeom>
            <a:solidFill>
              <a:srgbClr val="FF7C80"/>
            </a:solidFill>
            <a:ln w="9525">
              <a:noFill/>
              <a:miter lim="800000"/>
              <a:headEnd/>
              <a:tailEnd/>
            </a:ln>
            <a:effectLst>
              <a:outerShdw blurRad="63500" dist="107763" dir="2700000" algn="ctr" rotWithShape="0">
                <a:schemeClr val="bg2">
                  <a:alpha val="50000"/>
                </a:schemeClr>
              </a:outerShdw>
            </a:effectLst>
          </p:spPr>
          <p:txBody>
            <a:bodyPr wrap="none" anchor="ctr"/>
            <a:lstStyle/>
            <a:p>
              <a:pPr algn="ctr">
                <a:defRPr/>
              </a:pPr>
              <a:r>
                <a:rPr lang="en-US">
                  <a:latin typeface="Arial" charset="0"/>
                </a:rPr>
                <a:t>DUT</a:t>
              </a:r>
            </a:p>
          </p:txBody>
        </p:sp>
        <p:grpSp>
          <p:nvGrpSpPr>
            <p:cNvPr id="39026" name="Group 17">
              <a:extLst>
                <a:ext uri="{FF2B5EF4-FFF2-40B4-BE49-F238E27FC236}">
                  <a16:creationId xmlns:a16="http://schemas.microsoft.com/office/drawing/2014/main" id="{DBBA02E6-3788-4CF0-8B1E-C745E24D02D2}"/>
                </a:ext>
              </a:extLst>
            </p:cNvPr>
            <p:cNvGrpSpPr>
              <a:grpSpLocks/>
            </p:cNvGrpSpPr>
            <p:nvPr/>
          </p:nvGrpSpPr>
          <p:grpSpPr bwMode="auto">
            <a:xfrm>
              <a:off x="2448" y="3312"/>
              <a:ext cx="96" cy="384"/>
              <a:chOff x="2976" y="3216"/>
              <a:chExt cx="96" cy="384"/>
            </a:xfrm>
          </p:grpSpPr>
          <p:sp>
            <p:nvSpPr>
              <p:cNvPr id="39031" name="Rectangle 18">
                <a:extLst>
                  <a:ext uri="{FF2B5EF4-FFF2-40B4-BE49-F238E27FC236}">
                    <a16:creationId xmlns:a16="http://schemas.microsoft.com/office/drawing/2014/main" id="{FFC462F8-58E1-4BC9-A917-266463F14E67}"/>
                  </a:ext>
                </a:extLst>
              </p:cNvPr>
              <p:cNvSpPr>
                <a:spLocks noChangeArrowheads="1"/>
              </p:cNvSpPr>
              <p:nvPr/>
            </p:nvSpPr>
            <p:spPr bwMode="auto">
              <a:xfrm>
                <a:off x="2976" y="3216"/>
                <a:ext cx="96" cy="96"/>
              </a:xfrm>
              <a:prstGeom prst="rect">
                <a:avLst/>
              </a:prstGeom>
              <a:solidFill>
                <a:schemeClr val="tx1"/>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9032" name="Rectangle 19">
                <a:extLst>
                  <a:ext uri="{FF2B5EF4-FFF2-40B4-BE49-F238E27FC236}">
                    <a16:creationId xmlns:a16="http://schemas.microsoft.com/office/drawing/2014/main" id="{071F3E6A-D175-471F-8BE4-8E021431D7A0}"/>
                  </a:ext>
                </a:extLst>
              </p:cNvPr>
              <p:cNvSpPr>
                <a:spLocks noChangeArrowheads="1"/>
              </p:cNvSpPr>
              <p:nvPr/>
            </p:nvSpPr>
            <p:spPr bwMode="auto">
              <a:xfrm>
                <a:off x="2976" y="3360"/>
                <a:ext cx="96" cy="96"/>
              </a:xfrm>
              <a:prstGeom prst="rect">
                <a:avLst/>
              </a:prstGeom>
              <a:solidFill>
                <a:schemeClr val="tx1"/>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9033" name="Rectangle 20">
                <a:extLst>
                  <a:ext uri="{FF2B5EF4-FFF2-40B4-BE49-F238E27FC236}">
                    <a16:creationId xmlns:a16="http://schemas.microsoft.com/office/drawing/2014/main" id="{185A35A7-D4A8-4B35-85BA-81C5E358DE92}"/>
                  </a:ext>
                </a:extLst>
              </p:cNvPr>
              <p:cNvSpPr>
                <a:spLocks noChangeArrowheads="1"/>
              </p:cNvSpPr>
              <p:nvPr/>
            </p:nvSpPr>
            <p:spPr bwMode="auto">
              <a:xfrm>
                <a:off x="2976" y="3504"/>
                <a:ext cx="96" cy="96"/>
              </a:xfrm>
              <a:prstGeom prst="rect">
                <a:avLst/>
              </a:prstGeom>
              <a:solidFill>
                <a:schemeClr val="tx1"/>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nvGrpSpPr>
            <p:cNvPr id="39027" name="Group 21">
              <a:extLst>
                <a:ext uri="{FF2B5EF4-FFF2-40B4-BE49-F238E27FC236}">
                  <a16:creationId xmlns:a16="http://schemas.microsoft.com/office/drawing/2014/main" id="{B90A3CBB-1A5F-4B63-8E5F-42C15A23740C}"/>
                </a:ext>
              </a:extLst>
            </p:cNvPr>
            <p:cNvGrpSpPr>
              <a:grpSpLocks/>
            </p:cNvGrpSpPr>
            <p:nvPr/>
          </p:nvGrpSpPr>
          <p:grpSpPr bwMode="auto">
            <a:xfrm>
              <a:off x="3024" y="3312"/>
              <a:ext cx="96" cy="384"/>
              <a:chOff x="2544" y="3216"/>
              <a:chExt cx="96" cy="384"/>
            </a:xfrm>
          </p:grpSpPr>
          <p:sp>
            <p:nvSpPr>
              <p:cNvPr id="39028" name="Rectangle 22">
                <a:extLst>
                  <a:ext uri="{FF2B5EF4-FFF2-40B4-BE49-F238E27FC236}">
                    <a16:creationId xmlns:a16="http://schemas.microsoft.com/office/drawing/2014/main" id="{D30B5E75-8EA5-4F5D-9DDF-2623E75AFF35}"/>
                  </a:ext>
                </a:extLst>
              </p:cNvPr>
              <p:cNvSpPr>
                <a:spLocks noChangeArrowheads="1"/>
              </p:cNvSpPr>
              <p:nvPr/>
            </p:nvSpPr>
            <p:spPr bwMode="auto">
              <a:xfrm>
                <a:off x="2544" y="3216"/>
                <a:ext cx="96" cy="96"/>
              </a:xfrm>
              <a:prstGeom prst="rect">
                <a:avLst/>
              </a:prstGeom>
              <a:solidFill>
                <a:schemeClr val="tx1"/>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9029" name="Rectangle 23">
                <a:extLst>
                  <a:ext uri="{FF2B5EF4-FFF2-40B4-BE49-F238E27FC236}">
                    <a16:creationId xmlns:a16="http://schemas.microsoft.com/office/drawing/2014/main" id="{73A0CB76-53B6-4887-82A6-218ED289CECC}"/>
                  </a:ext>
                </a:extLst>
              </p:cNvPr>
              <p:cNvSpPr>
                <a:spLocks noChangeArrowheads="1"/>
              </p:cNvSpPr>
              <p:nvPr/>
            </p:nvSpPr>
            <p:spPr bwMode="auto">
              <a:xfrm>
                <a:off x="2544" y="3360"/>
                <a:ext cx="96" cy="96"/>
              </a:xfrm>
              <a:prstGeom prst="rect">
                <a:avLst/>
              </a:prstGeom>
              <a:solidFill>
                <a:schemeClr val="tx1"/>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9030" name="Rectangle 24">
                <a:extLst>
                  <a:ext uri="{FF2B5EF4-FFF2-40B4-BE49-F238E27FC236}">
                    <a16:creationId xmlns:a16="http://schemas.microsoft.com/office/drawing/2014/main" id="{3919B610-CB02-44D5-BB07-7A56D2917583}"/>
                  </a:ext>
                </a:extLst>
              </p:cNvPr>
              <p:cNvSpPr>
                <a:spLocks noChangeArrowheads="1"/>
              </p:cNvSpPr>
              <p:nvPr/>
            </p:nvSpPr>
            <p:spPr bwMode="auto">
              <a:xfrm>
                <a:off x="2544" y="3504"/>
                <a:ext cx="96" cy="96"/>
              </a:xfrm>
              <a:prstGeom prst="rect">
                <a:avLst/>
              </a:prstGeom>
              <a:solidFill>
                <a:schemeClr val="tx1"/>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grpSp>
        <p:nvGrpSpPr>
          <p:cNvPr id="38919" name="Group 25">
            <a:extLst>
              <a:ext uri="{FF2B5EF4-FFF2-40B4-BE49-F238E27FC236}">
                <a16:creationId xmlns:a16="http://schemas.microsoft.com/office/drawing/2014/main" id="{8037E6F9-234B-47BB-8C5D-5F59C099A940}"/>
              </a:ext>
            </a:extLst>
          </p:cNvPr>
          <p:cNvGrpSpPr>
            <a:grpSpLocks/>
          </p:cNvGrpSpPr>
          <p:nvPr/>
        </p:nvGrpSpPr>
        <p:grpSpPr bwMode="auto">
          <a:xfrm>
            <a:off x="3657600" y="4800600"/>
            <a:ext cx="4876800" cy="762000"/>
            <a:chOff x="1392" y="3264"/>
            <a:chExt cx="3072" cy="480"/>
          </a:xfrm>
        </p:grpSpPr>
        <p:grpSp>
          <p:nvGrpSpPr>
            <p:cNvPr id="39007" name="Group 26">
              <a:extLst>
                <a:ext uri="{FF2B5EF4-FFF2-40B4-BE49-F238E27FC236}">
                  <a16:creationId xmlns:a16="http://schemas.microsoft.com/office/drawing/2014/main" id="{49D154CD-A2D8-4D5A-AE10-095D2866CC53}"/>
                </a:ext>
              </a:extLst>
            </p:cNvPr>
            <p:cNvGrpSpPr>
              <a:grpSpLocks/>
            </p:cNvGrpSpPr>
            <p:nvPr/>
          </p:nvGrpSpPr>
          <p:grpSpPr bwMode="auto">
            <a:xfrm>
              <a:off x="1392" y="3264"/>
              <a:ext cx="576" cy="480"/>
              <a:chOff x="1392" y="3264"/>
              <a:chExt cx="576" cy="480"/>
            </a:xfrm>
          </p:grpSpPr>
          <p:sp>
            <p:nvSpPr>
              <p:cNvPr id="86043" name="Rectangle 27">
                <a:extLst>
                  <a:ext uri="{FF2B5EF4-FFF2-40B4-BE49-F238E27FC236}">
                    <a16:creationId xmlns:a16="http://schemas.microsoft.com/office/drawing/2014/main" id="{1D858E6A-09AD-417A-87AD-AFEA02C14D8F}"/>
                  </a:ext>
                </a:extLst>
              </p:cNvPr>
              <p:cNvSpPr>
                <a:spLocks noChangeArrowheads="1"/>
              </p:cNvSpPr>
              <p:nvPr/>
            </p:nvSpPr>
            <p:spPr bwMode="auto">
              <a:xfrm>
                <a:off x="1392" y="3264"/>
                <a:ext cx="480" cy="480"/>
              </a:xfrm>
              <a:prstGeom prst="rect">
                <a:avLst/>
              </a:prstGeom>
              <a:solidFill>
                <a:srgbClr val="00CC99"/>
              </a:solidFill>
              <a:ln w="9525">
                <a:noFill/>
                <a:miter lim="800000"/>
                <a:headEnd/>
                <a:tailEnd/>
              </a:ln>
              <a:effectLst>
                <a:outerShdw blurRad="63500" dist="107763" dir="2700000" algn="ctr" rotWithShape="0">
                  <a:schemeClr val="bg2">
                    <a:alpha val="50000"/>
                  </a:schemeClr>
                </a:outerShdw>
              </a:effectLst>
            </p:spPr>
            <p:txBody>
              <a:bodyPr wrap="none" anchor="ctr"/>
              <a:lstStyle/>
              <a:p>
                <a:pPr algn="ctr">
                  <a:defRPr/>
                </a:pPr>
                <a:r>
                  <a:rPr lang="en-US">
                    <a:latin typeface="Arial" charset="0"/>
                  </a:rPr>
                  <a:t>Driver</a:t>
                </a:r>
              </a:p>
            </p:txBody>
          </p:sp>
          <p:grpSp>
            <p:nvGrpSpPr>
              <p:cNvPr id="39021" name="Group 28">
                <a:extLst>
                  <a:ext uri="{FF2B5EF4-FFF2-40B4-BE49-F238E27FC236}">
                    <a16:creationId xmlns:a16="http://schemas.microsoft.com/office/drawing/2014/main" id="{7F9B2A71-6D71-4755-96E9-1FC91C5E8A17}"/>
                  </a:ext>
                </a:extLst>
              </p:cNvPr>
              <p:cNvGrpSpPr>
                <a:grpSpLocks/>
              </p:cNvGrpSpPr>
              <p:nvPr/>
            </p:nvGrpSpPr>
            <p:grpSpPr bwMode="auto">
              <a:xfrm>
                <a:off x="1872" y="3312"/>
                <a:ext cx="96" cy="384"/>
                <a:chOff x="2544" y="3216"/>
                <a:chExt cx="96" cy="384"/>
              </a:xfrm>
            </p:grpSpPr>
            <p:sp>
              <p:nvSpPr>
                <p:cNvPr id="39022" name="Rectangle 29">
                  <a:extLst>
                    <a:ext uri="{FF2B5EF4-FFF2-40B4-BE49-F238E27FC236}">
                      <a16:creationId xmlns:a16="http://schemas.microsoft.com/office/drawing/2014/main" id="{FCBF0F19-5D75-4660-A87D-32FD1A31C6F9}"/>
                    </a:ext>
                  </a:extLst>
                </p:cNvPr>
                <p:cNvSpPr>
                  <a:spLocks noChangeArrowheads="1"/>
                </p:cNvSpPr>
                <p:nvPr/>
              </p:nvSpPr>
              <p:spPr bwMode="auto">
                <a:xfrm>
                  <a:off x="2544" y="3216"/>
                  <a:ext cx="96" cy="96"/>
                </a:xfrm>
                <a:prstGeom prst="rect">
                  <a:avLst/>
                </a:prstGeom>
                <a:solidFill>
                  <a:schemeClr val="tx1"/>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9023" name="Rectangle 30">
                  <a:extLst>
                    <a:ext uri="{FF2B5EF4-FFF2-40B4-BE49-F238E27FC236}">
                      <a16:creationId xmlns:a16="http://schemas.microsoft.com/office/drawing/2014/main" id="{07EAF19D-D56E-4C67-9D00-2E117AFFDF70}"/>
                    </a:ext>
                  </a:extLst>
                </p:cNvPr>
                <p:cNvSpPr>
                  <a:spLocks noChangeArrowheads="1"/>
                </p:cNvSpPr>
                <p:nvPr/>
              </p:nvSpPr>
              <p:spPr bwMode="auto">
                <a:xfrm>
                  <a:off x="2544" y="3360"/>
                  <a:ext cx="96" cy="96"/>
                </a:xfrm>
                <a:prstGeom prst="rect">
                  <a:avLst/>
                </a:prstGeom>
                <a:solidFill>
                  <a:schemeClr val="tx1"/>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9024" name="Rectangle 31">
                  <a:extLst>
                    <a:ext uri="{FF2B5EF4-FFF2-40B4-BE49-F238E27FC236}">
                      <a16:creationId xmlns:a16="http://schemas.microsoft.com/office/drawing/2014/main" id="{A1C38DF7-6B7A-4ACA-9BC7-348662F846B1}"/>
                    </a:ext>
                  </a:extLst>
                </p:cNvPr>
                <p:cNvSpPr>
                  <a:spLocks noChangeArrowheads="1"/>
                </p:cNvSpPr>
                <p:nvPr/>
              </p:nvSpPr>
              <p:spPr bwMode="auto">
                <a:xfrm>
                  <a:off x="2544" y="3504"/>
                  <a:ext cx="96" cy="96"/>
                </a:xfrm>
                <a:prstGeom prst="rect">
                  <a:avLst/>
                </a:prstGeom>
                <a:solidFill>
                  <a:schemeClr val="tx1"/>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cxnSp>
          <p:nvCxnSpPr>
            <p:cNvPr id="39008" name="AutoShape 32">
              <a:extLst>
                <a:ext uri="{FF2B5EF4-FFF2-40B4-BE49-F238E27FC236}">
                  <a16:creationId xmlns:a16="http://schemas.microsoft.com/office/drawing/2014/main" id="{8484AE2D-E2C0-444E-BCC8-2D3DEA56EEE8}"/>
                </a:ext>
              </a:extLst>
            </p:cNvPr>
            <p:cNvCxnSpPr>
              <a:cxnSpLocks noChangeShapeType="1"/>
              <a:stCxn id="39022" idx="3"/>
              <a:endCxn id="39031" idx="1"/>
            </p:cNvCxnSpPr>
            <p:nvPr/>
          </p:nvCxnSpPr>
          <p:spPr bwMode="auto">
            <a:xfrm>
              <a:off x="1968" y="3360"/>
              <a:ext cx="480" cy="0"/>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9009" name="AutoShape 33">
              <a:extLst>
                <a:ext uri="{FF2B5EF4-FFF2-40B4-BE49-F238E27FC236}">
                  <a16:creationId xmlns:a16="http://schemas.microsoft.com/office/drawing/2014/main" id="{2F81C250-7C2F-46F9-8B9B-529474519349}"/>
                </a:ext>
              </a:extLst>
            </p:cNvPr>
            <p:cNvCxnSpPr>
              <a:cxnSpLocks noChangeShapeType="1"/>
              <a:stCxn id="39033" idx="1"/>
              <a:endCxn id="39024" idx="3"/>
            </p:cNvCxnSpPr>
            <p:nvPr/>
          </p:nvCxnSpPr>
          <p:spPr bwMode="auto">
            <a:xfrm flipH="1">
              <a:off x="1968" y="3648"/>
              <a:ext cx="480" cy="0"/>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9010" name="AutoShape 34">
              <a:extLst>
                <a:ext uri="{FF2B5EF4-FFF2-40B4-BE49-F238E27FC236}">
                  <a16:creationId xmlns:a16="http://schemas.microsoft.com/office/drawing/2014/main" id="{C7840B48-F89B-45F7-84CE-16F3E109591D}"/>
                </a:ext>
              </a:extLst>
            </p:cNvPr>
            <p:cNvCxnSpPr>
              <a:cxnSpLocks noChangeShapeType="1"/>
              <a:stCxn id="39023" idx="3"/>
              <a:endCxn id="39032" idx="1"/>
            </p:cNvCxnSpPr>
            <p:nvPr/>
          </p:nvCxnSpPr>
          <p:spPr bwMode="auto">
            <a:xfrm>
              <a:off x="1968" y="3504"/>
              <a:ext cx="480" cy="0"/>
            </a:xfrm>
            <a:prstGeom prst="straightConnector1">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grpSp>
          <p:nvGrpSpPr>
            <p:cNvPr id="39011" name="Group 35">
              <a:extLst>
                <a:ext uri="{FF2B5EF4-FFF2-40B4-BE49-F238E27FC236}">
                  <a16:creationId xmlns:a16="http://schemas.microsoft.com/office/drawing/2014/main" id="{397E655E-C29E-45F4-919D-CFA887825F59}"/>
                </a:ext>
              </a:extLst>
            </p:cNvPr>
            <p:cNvGrpSpPr>
              <a:grpSpLocks/>
            </p:cNvGrpSpPr>
            <p:nvPr/>
          </p:nvGrpSpPr>
          <p:grpSpPr bwMode="auto">
            <a:xfrm>
              <a:off x="3600" y="3264"/>
              <a:ext cx="864" cy="480"/>
              <a:chOff x="3600" y="3264"/>
              <a:chExt cx="864" cy="480"/>
            </a:xfrm>
          </p:grpSpPr>
          <p:sp>
            <p:nvSpPr>
              <p:cNvPr id="86052" name="Rectangle 36">
                <a:extLst>
                  <a:ext uri="{FF2B5EF4-FFF2-40B4-BE49-F238E27FC236}">
                    <a16:creationId xmlns:a16="http://schemas.microsoft.com/office/drawing/2014/main" id="{0AEF3385-4B7F-42FF-B63A-486D263E0048}"/>
                  </a:ext>
                </a:extLst>
              </p:cNvPr>
              <p:cNvSpPr>
                <a:spLocks noChangeArrowheads="1"/>
              </p:cNvSpPr>
              <p:nvPr/>
            </p:nvSpPr>
            <p:spPr bwMode="auto">
              <a:xfrm>
                <a:off x="3696" y="3264"/>
                <a:ext cx="768" cy="480"/>
              </a:xfrm>
              <a:prstGeom prst="rect">
                <a:avLst/>
              </a:prstGeom>
              <a:solidFill>
                <a:srgbClr val="00CC99"/>
              </a:solidFill>
              <a:ln w="9525">
                <a:noFill/>
                <a:miter lim="800000"/>
                <a:headEnd/>
                <a:tailEnd/>
              </a:ln>
              <a:effectLst>
                <a:outerShdw blurRad="63500" dist="107763" dir="2700000" algn="ctr" rotWithShape="0">
                  <a:schemeClr val="bg2">
                    <a:alpha val="50000"/>
                  </a:schemeClr>
                </a:outerShdw>
              </a:effectLst>
            </p:spPr>
            <p:txBody>
              <a:bodyPr wrap="none" anchor="ctr"/>
              <a:lstStyle/>
              <a:p>
                <a:pPr algn="ctr">
                  <a:defRPr/>
                </a:pPr>
                <a:r>
                  <a:rPr lang="en-US">
                    <a:latin typeface="Arial" charset="0"/>
                  </a:rPr>
                  <a:t>Responder</a:t>
                </a:r>
              </a:p>
            </p:txBody>
          </p:sp>
          <p:grpSp>
            <p:nvGrpSpPr>
              <p:cNvPr id="39016" name="Group 37">
                <a:extLst>
                  <a:ext uri="{FF2B5EF4-FFF2-40B4-BE49-F238E27FC236}">
                    <a16:creationId xmlns:a16="http://schemas.microsoft.com/office/drawing/2014/main" id="{123BFAE2-2B73-4F46-9148-4438EADD2938}"/>
                  </a:ext>
                </a:extLst>
              </p:cNvPr>
              <p:cNvGrpSpPr>
                <a:grpSpLocks/>
              </p:cNvGrpSpPr>
              <p:nvPr/>
            </p:nvGrpSpPr>
            <p:grpSpPr bwMode="auto">
              <a:xfrm>
                <a:off x="3600" y="3312"/>
                <a:ext cx="96" cy="384"/>
                <a:chOff x="2976" y="3216"/>
                <a:chExt cx="96" cy="384"/>
              </a:xfrm>
            </p:grpSpPr>
            <p:sp>
              <p:nvSpPr>
                <p:cNvPr id="39017" name="Rectangle 38">
                  <a:extLst>
                    <a:ext uri="{FF2B5EF4-FFF2-40B4-BE49-F238E27FC236}">
                      <a16:creationId xmlns:a16="http://schemas.microsoft.com/office/drawing/2014/main" id="{FD5B26FC-6F6E-44C0-A308-E412357A8544}"/>
                    </a:ext>
                  </a:extLst>
                </p:cNvPr>
                <p:cNvSpPr>
                  <a:spLocks noChangeArrowheads="1"/>
                </p:cNvSpPr>
                <p:nvPr/>
              </p:nvSpPr>
              <p:spPr bwMode="auto">
                <a:xfrm>
                  <a:off x="2976" y="3216"/>
                  <a:ext cx="96" cy="96"/>
                </a:xfrm>
                <a:prstGeom prst="rect">
                  <a:avLst/>
                </a:prstGeom>
                <a:solidFill>
                  <a:schemeClr val="tx1"/>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9018" name="Rectangle 39">
                  <a:extLst>
                    <a:ext uri="{FF2B5EF4-FFF2-40B4-BE49-F238E27FC236}">
                      <a16:creationId xmlns:a16="http://schemas.microsoft.com/office/drawing/2014/main" id="{EE2B50BA-327A-49E6-AB28-0620F9B663AD}"/>
                    </a:ext>
                  </a:extLst>
                </p:cNvPr>
                <p:cNvSpPr>
                  <a:spLocks noChangeArrowheads="1"/>
                </p:cNvSpPr>
                <p:nvPr/>
              </p:nvSpPr>
              <p:spPr bwMode="auto">
                <a:xfrm>
                  <a:off x="2976" y="3360"/>
                  <a:ext cx="96" cy="96"/>
                </a:xfrm>
                <a:prstGeom prst="rect">
                  <a:avLst/>
                </a:prstGeom>
                <a:solidFill>
                  <a:schemeClr val="tx1"/>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9019" name="Rectangle 40">
                  <a:extLst>
                    <a:ext uri="{FF2B5EF4-FFF2-40B4-BE49-F238E27FC236}">
                      <a16:creationId xmlns:a16="http://schemas.microsoft.com/office/drawing/2014/main" id="{8B4BF967-A946-4CDC-9311-7A9165DC2DAE}"/>
                    </a:ext>
                  </a:extLst>
                </p:cNvPr>
                <p:cNvSpPr>
                  <a:spLocks noChangeArrowheads="1"/>
                </p:cNvSpPr>
                <p:nvPr/>
              </p:nvSpPr>
              <p:spPr bwMode="auto">
                <a:xfrm>
                  <a:off x="2976" y="3504"/>
                  <a:ext cx="96" cy="96"/>
                </a:xfrm>
                <a:prstGeom prst="rect">
                  <a:avLst/>
                </a:prstGeom>
                <a:solidFill>
                  <a:schemeClr val="tx1"/>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cxnSp>
          <p:nvCxnSpPr>
            <p:cNvPr id="39012" name="AutoShape 41">
              <a:extLst>
                <a:ext uri="{FF2B5EF4-FFF2-40B4-BE49-F238E27FC236}">
                  <a16:creationId xmlns:a16="http://schemas.microsoft.com/office/drawing/2014/main" id="{94280D5B-4D63-4ACB-8B4D-41A364DAF09C}"/>
                </a:ext>
              </a:extLst>
            </p:cNvPr>
            <p:cNvCxnSpPr>
              <a:cxnSpLocks noChangeShapeType="1"/>
              <a:stCxn id="39028" idx="3"/>
              <a:endCxn id="39017" idx="1"/>
            </p:cNvCxnSpPr>
            <p:nvPr/>
          </p:nvCxnSpPr>
          <p:spPr bwMode="auto">
            <a:xfrm>
              <a:off x="3120" y="3360"/>
              <a:ext cx="480" cy="0"/>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9013" name="AutoShape 42">
              <a:extLst>
                <a:ext uri="{FF2B5EF4-FFF2-40B4-BE49-F238E27FC236}">
                  <a16:creationId xmlns:a16="http://schemas.microsoft.com/office/drawing/2014/main" id="{CC073F32-8FC0-460A-8282-E1F29843337D}"/>
                </a:ext>
              </a:extLst>
            </p:cNvPr>
            <p:cNvCxnSpPr>
              <a:cxnSpLocks noChangeShapeType="1"/>
              <a:stCxn id="39019" idx="1"/>
              <a:endCxn id="39030" idx="3"/>
            </p:cNvCxnSpPr>
            <p:nvPr/>
          </p:nvCxnSpPr>
          <p:spPr bwMode="auto">
            <a:xfrm flipH="1">
              <a:off x="3120" y="3648"/>
              <a:ext cx="480" cy="0"/>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9014" name="AutoShape 43">
              <a:extLst>
                <a:ext uri="{FF2B5EF4-FFF2-40B4-BE49-F238E27FC236}">
                  <a16:creationId xmlns:a16="http://schemas.microsoft.com/office/drawing/2014/main" id="{051B99C0-6FED-4735-BFC6-3F4F44A47CA3}"/>
                </a:ext>
              </a:extLst>
            </p:cNvPr>
            <p:cNvCxnSpPr>
              <a:cxnSpLocks noChangeShapeType="1"/>
              <a:stCxn id="39029" idx="3"/>
              <a:endCxn id="39018" idx="1"/>
            </p:cNvCxnSpPr>
            <p:nvPr/>
          </p:nvCxnSpPr>
          <p:spPr bwMode="auto">
            <a:xfrm>
              <a:off x="3120" y="3504"/>
              <a:ext cx="480" cy="0"/>
            </a:xfrm>
            <a:prstGeom prst="straightConnector1">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grpSp>
      <p:grpSp>
        <p:nvGrpSpPr>
          <p:cNvPr id="38920" name="Group 44">
            <a:extLst>
              <a:ext uri="{FF2B5EF4-FFF2-40B4-BE49-F238E27FC236}">
                <a16:creationId xmlns:a16="http://schemas.microsoft.com/office/drawing/2014/main" id="{107809E5-93DD-4399-A61F-82B4FF57CC59}"/>
              </a:ext>
            </a:extLst>
          </p:cNvPr>
          <p:cNvGrpSpPr>
            <a:grpSpLocks/>
          </p:cNvGrpSpPr>
          <p:nvPr/>
        </p:nvGrpSpPr>
        <p:grpSpPr bwMode="auto">
          <a:xfrm>
            <a:off x="4495800" y="3810001"/>
            <a:ext cx="2743200" cy="1636713"/>
            <a:chOff x="1872" y="2352"/>
            <a:chExt cx="1728" cy="1031"/>
          </a:xfrm>
        </p:grpSpPr>
        <p:grpSp>
          <p:nvGrpSpPr>
            <p:cNvPr id="38981" name="Group 45">
              <a:extLst>
                <a:ext uri="{FF2B5EF4-FFF2-40B4-BE49-F238E27FC236}">
                  <a16:creationId xmlns:a16="http://schemas.microsoft.com/office/drawing/2014/main" id="{5B0EA943-6F89-446A-9D23-15F48D33406B}"/>
                </a:ext>
              </a:extLst>
            </p:cNvPr>
            <p:cNvGrpSpPr>
              <a:grpSpLocks/>
            </p:cNvGrpSpPr>
            <p:nvPr/>
          </p:nvGrpSpPr>
          <p:grpSpPr bwMode="auto">
            <a:xfrm>
              <a:off x="1872" y="2352"/>
              <a:ext cx="576" cy="1031"/>
              <a:chOff x="1872" y="2352"/>
              <a:chExt cx="576" cy="1031"/>
            </a:xfrm>
          </p:grpSpPr>
          <p:sp>
            <p:nvSpPr>
              <p:cNvPr id="86062" name="Rectangle 46">
                <a:extLst>
                  <a:ext uri="{FF2B5EF4-FFF2-40B4-BE49-F238E27FC236}">
                    <a16:creationId xmlns:a16="http://schemas.microsoft.com/office/drawing/2014/main" id="{E8BC9C83-CD1D-4F48-A781-7F75DEC9E59B}"/>
                  </a:ext>
                </a:extLst>
              </p:cNvPr>
              <p:cNvSpPr>
                <a:spLocks noChangeArrowheads="1"/>
              </p:cNvSpPr>
              <p:nvPr/>
            </p:nvSpPr>
            <p:spPr bwMode="auto">
              <a:xfrm>
                <a:off x="1872" y="2352"/>
                <a:ext cx="576" cy="480"/>
              </a:xfrm>
              <a:prstGeom prst="rect">
                <a:avLst/>
              </a:prstGeom>
              <a:solidFill>
                <a:srgbClr val="00CC99"/>
              </a:solidFill>
              <a:ln w="9525">
                <a:noFill/>
                <a:miter lim="800000"/>
                <a:headEnd/>
                <a:tailEnd/>
              </a:ln>
              <a:effectLst>
                <a:outerShdw blurRad="63500" dist="107763" dir="2700000" algn="ctr" rotWithShape="0">
                  <a:schemeClr val="bg2">
                    <a:alpha val="50000"/>
                  </a:schemeClr>
                </a:outerShdw>
              </a:effectLst>
            </p:spPr>
            <p:txBody>
              <a:bodyPr wrap="none" anchor="ctr"/>
              <a:lstStyle/>
              <a:p>
                <a:pPr algn="ctr">
                  <a:defRPr/>
                </a:pPr>
                <a:r>
                  <a:rPr lang="en-US">
                    <a:latin typeface="Arial" charset="0"/>
                  </a:rPr>
                  <a:t>Monitor</a:t>
                </a:r>
              </a:p>
            </p:txBody>
          </p:sp>
          <p:grpSp>
            <p:nvGrpSpPr>
              <p:cNvPr id="38996" name="Group 47">
                <a:extLst>
                  <a:ext uri="{FF2B5EF4-FFF2-40B4-BE49-F238E27FC236}">
                    <a16:creationId xmlns:a16="http://schemas.microsoft.com/office/drawing/2014/main" id="{CC007CB1-0501-4DD7-9273-5FAAF242DC75}"/>
                  </a:ext>
                </a:extLst>
              </p:cNvPr>
              <p:cNvGrpSpPr>
                <a:grpSpLocks/>
              </p:cNvGrpSpPr>
              <p:nvPr/>
            </p:nvGrpSpPr>
            <p:grpSpPr bwMode="auto">
              <a:xfrm rot="5400000">
                <a:off x="2112" y="2688"/>
                <a:ext cx="96" cy="384"/>
                <a:chOff x="2544" y="1968"/>
                <a:chExt cx="96" cy="384"/>
              </a:xfrm>
            </p:grpSpPr>
            <p:sp>
              <p:nvSpPr>
                <p:cNvPr id="39004" name="Rectangle 48">
                  <a:extLst>
                    <a:ext uri="{FF2B5EF4-FFF2-40B4-BE49-F238E27FC236}">
                      <a16:creationId xmlns:a16="http://schemas.microsoft.com/office/drawing/2014/main" id="{C468B477-AC26-47E5-A640-47003CEFE505}"/>
                    </a:ext>
                  </a:extLst>
                </p:cNvPr>
                <p:cNvSpPr>
                  <a:spLocks noChangeArrowheads="1"/>
                </p:cNvSpPr>
                <p:nvPr/>
              </p:nvSpPr>
              <p:spPr bwMode="auto">
                <a:xfrm>
                  <a:off x="2544" y="1968"/>
                  <a:ext cx="96" cy="96"/>
                </a:xfrm>
                <a:prstGeom prst="rect">
                  <a:avLst/>
                </a:prstGeom>
                <a:solidFill>
                  <a:schemeClr val="tx1"/>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9005" name="Rectangle 49">
                  <a:extLst>
                    <a:ext uri="{FF2B5EF4-FFF2-40B4-BE49-F238E27FC236}">
                      <a16:creationId xmlns:a16="http://schemas.microsoft.com/office/drawing/2014/main" id="{4C3AB7DB-5BC1-4856-9721-16DFBE5EC3AE}"/>
                    </a:ext>
                  </a:extLst>
                </p:cNvPr>
                <p:cNvSpPr>
                  <a:spLocks noChangeArrowheads="1"/>
                </p:cNvSpPr>
                <p:nvPr/>
              </p:nvSpPr>
              <p:spPr bwMode="auto">
                <a:xfrm>
                  <a:off x="2544" y="2112"/>
                  <a:ext cx="96" cy="96"/>
                </a:xfrm>
                <a:prstGeom prst="rect">
                  <a:avLst/>
                </a:prstGeom>
                <a:solidFill>
                  <a:schemeClr val="tx1"/>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9006" name="Rectangle 50">
                  <a:extLst>
                    <a:ext uri="{FF2B5EF4-FFF2-40B4-BE49-F238E27FC236}">
                      <a16:creationId xmlns:a16="http://schemas.microsoft.com/office/drawing/2014/main" id="{59730C93-E903-4CE9-91B2-40B8B1251931}"/>
                    </a:ext>
                  </a:extLst>
                </p:cNvPr>
                <p:cNvSpPr>
                  <a:spLocks noChangeArrowheads="1"/>
                </p:cNvSpPr>
                <p:nvPr/>
              </p:nvSpPr>
              <p:spPr bwMode="auto">
                <a:xfrm>
                  <a:off x="2544" y="2256"/>
                  <a:ext cx="96" cy="96"/>
                </a:xfrm>
                <a:prstGeom prst="rect">
                  <a:avLst/>
                </a:prstGeom>
                <a:solidFill>
                  <a:schemeClr val="tx1"/>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cxnSp>
            <p:nvCxnSpPr>
              <p:cNvPr id="38997" name="AutoShape 51">
                <a:extLst>
                  <a:ext uri="{FF2B5EF4-FFF2-40B4-BE49-F238E27FC236}">
                    <a16:creationId xmlns:a16="http://schemas.microsoft.com/office/drawing/2014/main" id="{41E94718-9579-45EA-A91D-34EA5B71753F}"/>
                  </a:ext>
                </a:extLst>
              </p:cNvPr>
              <p:cNvCxnSpPr>
                <a:cxnSpLocks noChangeShapeType="1"/>
                <a:stCxn id="39022" idx="3"/>
                <a:endCxn id="39006" idx="3"/>
              </p:cNvCxnSpPr>
              <p:nvPr/>
            </p:nvCxnSpPr>
            <p:spPr bwMode="auto">
              <a:xfrm flipV="1">
                <a:off x="1920" y="2928"/>
                <a:ext cx="96" cy="144"/>
              </a:xfrm>
              <a:prstGeom prst="bentConnector2">
                <a:avLst/>
              </a:prstGeom>
              <a:noFill/>
              <a:ln w="2857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38998" name="AutoShape 52">
                <a:extLst>
                  <a:ext uri="{FF2B5EF4-FFF2-40B4-BE49-F238E27FC236}">
                    <a16:creationId xmlns:a16="http://schemas.microsoft.com/office/drawing/2014/main" id="{D3F58CC3-7E72-47BB-82A8-12B94187C3A2}"/>
                  </a:ext>
                </a:extLst>
              </p:cNvPr>
              <p:cNvCxnSpPr>
                <a:cxnSpLocks noChangeShapeType="1"/>
                <a:stCxn id="39023" idx="3"/>
                <a:endCxn id="39005" idx="3"/>
              </p:cNvCxnSpPr>
              <p:nvPr/>
            </p:nvCxnSpPr>
            <p:spPr bwMode="auto">
              <a:xfrm flipV="1">
                <a:off x="1920" y="2928"/>
                <a:ext cx="240" cy="288"/>
              </a:xfrm>
              <a:prstGeom prst="bentConnector2">
                <a:avLst/>
              </a:prstGeom>
              <a:noFill/>
              <a:ln w="2857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38999" name="AutoShape 53">
                <a:extLst>
                  <a:ext uri="{FF2B5EF4-FFF2-40B4-BE49-F238E27FC236}">
                    <a16:creationId xmlns:a16="http://schemas.microsoft.com/office/drawing/2014/main" id="{EAAC6841-2EF9-49E5-A5DD-80178D624386}"/>
                  </a:ext>
                </a:extLst>
              </p:cNvPr>
              <p:cNvCxnSpPr>
                <a:cxnSpLocks noChangeShapeType="1"/>
                <a:stCxn id="39024" idx="3"/>
                <a:endCxn id="39004" idx="3"/>
              </p:cNvCxnSpPr>
              <p:nvPr/>
            </p:nvCxnSpPr>
            <p:spPr bwMode="auto">
              <a:xfrm flipV="1">
                <a:off x="1920" y="2928"/>
                <a:ext cx="384" cy="432"/>
              </a:xfrm>
              <a:prstGeom prst="bentConnector2">
                <a:avLst/>
              </a:prstGeom>
              <a:noFill/>
              <a:ln w="28575">
                <a:solidFill>
                  <a:schemeClr val="tx1"/>
                </a:solidFill>
                <a:miter lim="800000"/>
                <a:headEnd/>
                <a:tailEnd type="triangle" w="med" len="med"/>
              </a:ln>
              <a:extLst>
                <a:ext uri="{909E8E84-426E-40DD-AFC4-6F175D3DCCD1}">
                  <a14:hiddenFill xmlns:a14="http://schemas.microsoft.com/office/drawing/2010/main">
                    <a:noFill/>
                  </a14:hiddenFill>
                </a:ext>
              </a:extLst>
            </p:spPr>
          </p:cxnSp>
          <p:grpSp>
            <p:nvGrpSpPr>
              <p:cNvPr id="39000" name="Group 54">
                <a:extLst>
                  <a:ext uri="{FF2B5EF4-FFF2-40B4-BE49-F238E27FC236}">
                    <a16:creationId xmlns:a16="http://schemas.microsoft.com/office/drawing/2014/main" id="{0811556F-CCBD-4D43-AB8B-FBD3180023C4}"/>
                  </a:ext>
                </a:extLst>
              </p:cNvPr>
              <p:cNvGrpSpPr>
                <a:grpSpLocks/>
              </p:cNvGrpSpPr>
              <p:nvPr/>
            </p:nvGrpSpPr>
            <p:grpSpPr bwMode="auto">
              <a:xfrm>
                <a:off x="1993" y="3049"/>
                <a:ext cx="334" cy="334"/>
                <a:chOff x="2400" y="3216"/>
                <a:chExt cx="334" cy="334"/>
              </a:xfrm>
            </p:grpSpPr>
            <p:sp>
              <p:nvSpPr>
                <p:cNvPr id="39001" name="Oval 55">
                  <a:extLst>
                    <a:ext uri="{FF2B5EF4-FFF2-40B4-BE49-F238E27FC236}">
                      <a16:creationId xmlns:a16="http://schemas.microsoft.com/office/drawing/2014/main" id="{A028F02C-480E-41B7-84F0-46AEC1D51976}"/>
                    </a:ext>
                  </a:extLst>
                </p:cNvPr>
                <p:cNvSpPr>
                  <a:spLocks noChangeAspect="1" noChangeArrowheads="1"/>
                </p:cNvSpPr>
                <p:nvPr/>
              </p:nvSpPr>
              <p:spPr bwMode="auto">
                <a:xfrm>
                  <a:off x="2400" y="3216"/>
                  <a:ext cx="46" cy="46"/>
                </a:xfrm>
                <a:prstGeom prst="ellipse">
                  <a:avLst/>
                </a:prstGeom>
                <a:solidFill>
                  <a:schemeClr val="tx1"/>
                </a:solidFill>
                <a:ln w="2857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9002" name="Oval 56">
                  <a:extLst>
                    <a:ext uri="{FF2B5EF4-FFF2-40B4-BE49-F238E27FC236}">
                      <a16:creationId xmlns:a16="http://schemas.microsoft.com/office/drawing/2014/main" id="{61A284A9-0750-42E0-83D4-A8E2F31315EE}"/>
                    </a:ext>
                  </a:extLst>
                </p:cNvPr>
                <p:cNvSpPr>
                  <a:spLocks noChangeAspect="1" noChangeArrowheads="1"/>
                </p:cNvSpPr>
                <p:nvPr/>
              </p:nvSpPr>
              <p:spPr bwMode="auto">
                <a:xfrm>
                  <a:off x="2544" y="3360"/>
                  <a:ext cx="46" cy="46"/>
                </a:xfrm>
                <a:prstGeom prst="ellipse">
                  <a:avLst/>
                </a:prstGeom>
                <a:solidFill>
                  <a:schemeClr val="tx1"/>
                </a:solidFill>
                <a:ln w="2857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9003" name="Oval 57">
                  <a:extLst>
                    <a:ext uri="{FF2B5EF4-FFF2-40B4-BE49-F238E27FC236}">
                      <a16:creationId xmlns:a16="http://schemas.microsoft.com/office/drawing/2014/main" id="{CA26A245-CDFD-4BF7-B105-D14F1E90FA42}"/>
                    </a:ext>
                  </a:extLst>
                </p:cNvPr>
                <p:cNvSpPr>
                  <a:spLocks noChangeAspect="1" noChangeArrowheads="1"/>
                </p:cNvSpPr>
                <p:nvPr/>
              </p:nvSpPr>
              <p:spPr bwMode="auto">
                <a:xfrm>
                  <a:off x="2688" y="3504"/>
                  <a:ext cx="46" cy="46"/>
                </a:xfrm>
                <a:prstGeom prst="ellipse">
                  <a:avLst/>
                </a:prstGeom>
                <a:solidFill>
                  <a:schemeClr val="tx1"/>
                </a:solidFill>
                <a:ln w="2857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grpSp>
          <p:nvGrpSpPr>
            <p:cNvPr id="38982" name="Group 58">
              <a:extLst>
                <a:ext uri="{FF2B5EF4-FFF2-40B4-BE49-F238E27FC236}">
                  <a16:creationId xmlns:a16="http://schemas.microsoft.com/office/drawing/2014/main" id="{CFF07F48-C147-478A-88E5-EB057E046CD4}"/>
                </a:ext>
              </a:extLst>
            </p:cNvPr>
            <p:cNvGrpSpPr>
              <a:grpSpLocks/>
            </p:cNvGrpSpPr>
            <p:nvPr/>
          </p:nvGrpSpPr>
          <p:grpSpPr bwMode="auto">
            <a:xfrm>
              <a:off x="3024" y="2352"/>
              <a:ext cx="576" cy="1031"/>
              <a:chOff x="3024" y="2352"/>
              <a:chExt cx="576" cy="1031"/>
            </a:xfrm>
          </p:grpSpPr>
          <p:sp>
            <p:nvSpPr>
              <p:cNvPr id="86075" name="Rectangle 59">
                <a:extLst>
                  <a:ext uri="{FF2B5EF4-FFF2-40B4-BE49-F238E27FC236}">
                    <a16:creationId xmlns:a16="http://schemas.microsoft.com/office/drawing/2014/main" id="{716ACF47-BFEA-4749-B953-9D4DECB1DEDB}"/>
                  </a:ext>
                </a:extLst>
              </p:cNvPr>
              <p:cNvSpPr>
                <a:spLocks noChangeArrowheads="1"/>
              </p:cNvSpPr>
              <p:nvPr/>
            </p:nvSpPr>
            <p:spPr bwMode="auto">
              <a:xfrm>
                <a:off x="3024" y="2352"/>
                <a:ext cx="576" cy="480"/>
              </a:xfrm>
              <a:prstGeom prst="rect">
                <a:avLst/>
              </a:prstGeom>
              <a:solidFill>
                <a:srgbClr val="00CC99"/>
              </a:solidFill>
              <a:ln w="9525">
                <a:noFill/>
                <a:miter lim="800000"/>
                <a:headEnd/>
                <a:tailEnd/>
              </a:ln>
              <a:effectLst>
                <a:outerShdw blurRad="63500" dist="107763" dir="2700000" algn="ctr" rotWithShape="0">
                  <a:schemeClr val="bg2">
                    <a:alpha val="50000"/>
                  </a:schemeClr>
                </a:outerShdw>
              </a:effectLst>
            </p:spPr>
            <p:txBody>
              <a:bodyPr wrap="none" anchor="ctr"/>
              <a:lstStyle/>
              <a:p>
                <a:pPr algn="ctr">
                  <a:defRPr/>
                </a:pPr>
                <a:r>
                  <a:rPr lang="en-US">
                    <a:latin typeface="Arial" charset="0"/>
                  </a:rPr>
                  <a:t>Monitor</a:t>
                </a:r>
              </a:p>
            </p:txBody>
          </p:sp>
          <p:grpSp>
            <p:nvGrpSpPr>
              <p:cNvPr id="38984" name="Group 60">
                <a:extLst>
                  <a:ext uri="{FF2B5EF4-FFF2-40B4-BE49-F238E27FC236}">
                    <a16:creationId xmlns:a16="http://schemas.microsoft.com/office/drawing/2014/main" id="{565E76F0-D8D0-4EA7-A140-43283F8B8BA6}"/>
                  </a:ext>
                </a:extLst>
              </p:cNvPr>
              <p:cNvGrpSpPr>
                <a:grpSpLocks/>
              </p:cNvGrpSpPr>
              <p:nvPr/>
            </p:nvGrpSpPr>
            <p:grpSpPr bwMode="auto">
              <a:xfrm rot="5400000">
                <a:off x="3264" y="2688"/>
                <a:ext cx="96" cy="384"/>
                <a:chOff x="2544" y="1968"/>
                <a:chExt cx="96" cy="384"/>
              </a:xfrm>
            </p:grpSpPr>
            <p:sp>
              <p:nvSpPr>
                <p:cNvPr id="38992" name="Rectangle 61">
                  <a:extLst>
                    <a:ext uri="{FF2B5EF4-FFF2-40B4-BE49-F238E27FC236}">
                      <a16:creationId xmlns:a16="http://schemas.microsoft.com/office/drawing/2014/main" id="{6719DF24-6FFB-41B6-A70A-19AB089632D2}"/>
                    </a:ext>
                  </a:extLst>
                </p:cNvPr>
                <p:cNvSpPr>
                  <a:spLocks noChangeArrowheads="1"/>
                </p:cNvSpPr>
                <p:nvPr/>
              </p:nvSpPr>
              <p:spPr bwMode="auto">
                <a:xfrm>
                  <a:off x="2544" y="1968"/>
                  <a:ext cx="96" cy="96"/>
                </a:xfrm>
                <a:prstGeom prst="rect">
                  <a:avLst/>
                </a:prstGeom>
                <a:solidFill>
                  <a:schemeClr val="tx1"/>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8993" name="Rectangle 62">
                  <a:extLst>
                    <a:ext uri="{FF2B5EF4-FFF2-40B4-BE49-F238E27FC236}">
                      <a16:creationId xmlns:a16="http://schemas.microsoft.com/office/drawing/2014/main" id="{ED4A75CA-C8A2-45A6-9818-F07EF9BEAA73}"/>
                    </a:ext>
                  </a:extLst>
                </p:cNvPr>
                <p:cNvSpPr>
                  <a:spLocks noChangeArrowheads="1"/>
                </p:cNvSpPr>
                <p:nvPr/>
              </p:nvSpPr>
              <p:spPr bwMode="auto">
                <a:xfrm>
                  <a:off x="2544" y="2112"/>
                  <a:ext cx="96" cy="96"/>
                </a:xfrm>
                <a:prstGeom prst="rect">
                  <a:avLst/>
                </a:prstGeom>
                <a:solidFill>
                  <a:schemeClr val="tx1"/>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8994" name="Rectangle 63">
                  <a:extLst>
                    <a:ext uri="{FF2B5EF4-FFF2-40B4-BE49-F238E27FC236}">
                      <a16:creationId xmlns:a16="http://schemas.microsoft.com/office/drawing/2014/main" id="{F4A94417-1F1C-41D2-A00A-A18F059055FC}"/>
                    </a:ext>
                  </a:extLst>
                </p:cNvPr>
                <p:cNvSpPr>
                  <a:spLocks noChangeArrowheads="1"/>
                </p:cNvSpPr>
                <p:nvPr/>
              </p:nvSpPr>
              <p:spPr bwMode="auto">
                <a:xfrm>
                  <a:off x="2544" y="2256"/>
                  <a:ext cx="96" cy="96"/>
                </a:xfrm>
                <a:prstGeom prst="rect">
                  <a:avLst/>
                </a:prstGeom>
                <a:solidFill>
                  <a:schemeClr val="tx1"/>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cxnSp>
            <p:nvCxnSpPr>
              <p:cNvPr id="38985" name="AutoShape 64">
                <a:extLst>
                  <a:ext uri="{FF2B5EF4-FFF2-40B4-BE49-F238E27FC236}">
                    <a16:creationId xmlns:a16="http://schemas.microsoft.com/office/drawing/2014/main" id="{F2730C87-7114-4702-9126-3A233D8D032D}"/>
                  </a:ext>
                </a:extLst>
              </p:cNvPr>
              <p:cNvCxnSpPr>
                <a:cxnSpLocks noChangeShapeType="1"/>
                <a:stCxn id="39028" idx="3"/>
                <a:endCxn id="38994" idx="3"/>
              </p:cNvCxnSpPr>
              <p:nvPr/>
            </p:nvCxnSpPr>
            <p:spPr bwMode="auto">
              <a:xfrm flipV="1">
                <a:off x="3072" y="2928"/>
                <a:ext cx="96" cy="144"/>
              </a:xfrm>
              <a:prstGeom prst="bentConnector2">
                <a:avLst/>
              </a:prstGeom>
              <a:noFill/>
              <a:ln w="2857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38986" name="AutoShape 65">
                <a:extLst>
                  <a:ext uri="{FF2B5EF4-FFF2-40B4-BE49-F238E27FC236}">
                    <a16:creationId xmlns:a16="http://schemas.microsoft.com/office/drawing/2014/main" id="{F48C33D5-654D-48D9-9149-8A182CF44EEE}"/>
                  </a:ext>
                </a:extLst>
              </p:cNvPr>
              <p:cNvCxnSpPr>
                <a:cxnSpLocks noChangeShapeType="1"/>
                <a:stCxn id="39029" idx="3"/>
                <a:endCxn id="38993" idx="3"/>
              </p:cNvCxnSpPr>
              <p:nvPr/>
            </p:nvCxnSpPr>
            <p:spPr bwMode="auto">
              <a:xfrm flipV="1">
                <a:off x="3072" y="2928"/>
                <a:ext cx="240" cy="288"/>
              </a:xfrm>
              <a:prstGeom prst="bentConnector2">
                <a:avLst/>
              </a:prstGeom>
              <a:noFill/>
              <a:ln w="2857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38987" name="AutoShape 66">
                <a:extLst>
                  <a:ext uri="{FF2B5EF4-FFF2-40B4-BE49-F238E27FC236}">
                    <a16:creationId xmlns:a16="http://schemas.microsoft.com/office/drawing/2014/main" id="{4EA2D685-4201-40D5-959C-0D3294AF13FC}"/>
                  </a:ext>
                </a:extLst>
              </p:cNvPr>
              <p:cNvCxnSpPr>
                <a:cxnSpLocks noChangeShapeType="1"/>
                <a:stCxn id="39030" idx="3"/>
                <a:endCxn id="38992" idx="3"/>
              </p:cNvCxnSpPr>
              <p:nvPr/>
            </p:nvCxnSpPr>
            <p:spPr bwMode="auto">
              <a:xfrm flipV="1">
                <a:off x="3072" y="2928"/>
                <a:ext cx="384" cy="432"/>
              </a:xfrm>
              <a:prstGeom prst="bentConnector2">
                <a:avLst/>
              </a:prstGeom>
              <a:noFill/>
              <a:ln w="28575">
                <a:solidFill>
                  <a:schemeClr val="tx1"/>
                </a:solidFill>
                <a:miter lim="800000"/>
                <a:headEnd/>
                <a:tailEnd type="triangle" w="med" len="med"/>
              </a:ln>
              <a:extLst>
                <a:ext uri="{909E8E84-426E-40DD-AFC4-6F175D3DCCD1}">
                  <a14:hiddenFill xmlns:a14="http://schemas.microsoft.com/office/drawing/2010/main">
                    <a:noFill/>
                  </a14:hiddenFill>
                </a:ext>
              </a:extLst>
            </p:spPr>
          </p:cxnSp>
          <p:grpSp>
            <p:nvGrpSpPr>
              <p:cNvPr id="38988" name="Group 67">
                <a:extLst>
                  <a:ext uri="{FF2B5EF4-FFF2-40B4-BE49-F238E27FC236}">
                    <a16:creationId xmlns:a16="http://schemas.microsoft.com/office/drawing/2014/main" id="{7D1CE5AE-BD16-4FF1-B219-EAFE1BFA3F51}"/>
                  </a:ext>
                </a:extLst>
              </p:cNvPr>
              <p:cNvGrpSpPr>
                <a:grpSpLocks/>
              </p:cNvGrpSpPr>
              <p:nvPr/>
            </p:nvGrpSpPr>
            <p:grpSpPr bwMode="auto">
              <a:xfrm>
                <a:off x="3145" y="3049"/>
                <a:ext cx="334" cy="334"/>
                <a:chOff x="2400" y="3216"/>
                <a:chExt cx="334" cy="334"/>
              </a:xfrm>
            </p:grpSpPr>
            <p:sp>
              <p:nvSpPr>
                <p:cNvPr id="38989" name="Oval 68">
                  <a:extLst>
                    <a:ext uri="{FF2B5EF4-FFF2-40B4-BE49-F238E27FC236}">
                      <a16:creationId xmlns:a16="http://schemas.microsoft.com/office/drawing/2014/main" id="{DC2FA5D3-FDE0-4FAA-9CE2-7FB252FD6A39}"/>
                    </a:ext>
                  </a:extLst>
                </p:cNvPr>
                <p:cNvSpPr>
                  <a:spLocks noChangeAspect="1" noChangeArrowheads="1"/>
                </p:cNvSpPr>
                <p:nvPr/>
              </p:nvSpPr>
              <p:spPr bwMode="auto">
                <a:xfrm>
                  <a:off x="2400" y="3216"/>
                  <a:ext cx="46" cy="46"/>
                </a:xfrm>
                <a:prstGeom prst="ellipse">
                  <a:avLst/>
                </a:prstGeom>
                <a:solidFill>
                  <a:schemeClr val="tx1"/>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8990" name="Oval 69">
                  <a:extLst>
                    <a:ext uri="{FF2B5EF4-FFF2-40B4-BE49-F238E27FC236}">
                      <a16:creationId xmlns:a16="http://schemas.microsoft.com/office/drawing/2014/main" id="{A35A855B-DCC0-427F-AD98-800E703CD5A7}"/>
                    </a:ext>
                  </a:extLst>
                </p:cNvPr>
                <p:cNvSpPr>
                  <a:spLocks noChangeAspect="1" noChangeArrowheads="1"/>
                </p:cNvSpPr>
                <p:nvPr/>
              </p:nvSpPr>
              <p:spPr bwMode="auto">
                <a:xfrm>
                  <a:off x="2544" y="3360"/>
                  <a:ext cx="46" cy="46"/>
                </a:xfrm>
                <a:prstGeom prst="ellipse">
                  <a:avLst/>
                </a:prstGeom>
                <a:solidFill>
                  <a:schemeClr val="tx1"/>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8991" name="Oval 70">
                  <a:extLst>
                    <a:ext uri="{FF2B5EF4-FFF2-40B4-BE49-F238E27FC236}">
                      <a16:creationId xmlns:a16="http://schemas.microsoft.com/office/drawing/2014/main" id="{2FA8594B-6B84-4DB5-9F6C-837186A73524}"/>
                    </a:ext>
                  </a:extLst>
                </p:cNvPr>
                <p:cNvSpPr>
                  <a:spLocks noChangeAspect="1" noChangeArrowheads="1"/>
                </p:cNvSpPr>
                <p:nvPr/>
              </p:nvSpPr>
              <p:spPr bwMode="auto">
                <a:xfrm>
                  <a:off x="2688" y="3504"/>
                  <a:ext cx="46" cy="46"/>
                </a:xfrm>
                <a:prstGeom prst="ellipse">
                  <a:avLst/>
                </a:prstGeom>
                <a:solidFill>
                  <a:schemeClr val="tx1"/>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grpSp>
      <p:sp>
        <p:nvSpPr>
          <p:cNvPr id="86087" name="Rectangle 71">
            <a:extLst>
              <a:ext uri="{FF2B5EF4-FFF2-40B4-BE49-F238E27FC236}">
                <a16:creationId xmlns:a16="http://schemas.microsoft.com/office/drawing/2014/main" id="{543C2E8B-2A91-404C-A2F3-2C2F4CB5E212}"/>
              </a:ext>
            </a:extLst>
          </p:cNvPr>
          <p:cNvSpPr>
            <a:spLocks noChangeArrowheads="1"/>
          </p:cNvSpPr>
          <p:nvPr/>
        </p:nvSpPr>
        <p:spPr bwMode="auto">
          <a:xfrm>
            <a:off x="1752600" y="4724400"/>
            <a:ext cx="1219200" cy="914400"/>
          </a:xfrm>
          <a:prstGeom prst="rect">
            <a:avLst/>
          </a:prstGeom>
          <a:solidFill>
            <a:srgbClr val="6699FF"/>
          </a:solidFill>
          <a:ln w="9525">
            <a:noFill/>
            <a:miter lim="800000"/>
            <a:headEnd/>
            <a:tailEnd/>
          </a:ln>
          <a:effectLst>
            <a:outerShdw blurRad="63500" dist="107763" dir="2700000" algn="ctr" rotWithShape="0">
              <a:schemeClr val="bg2">
                <a:alpha val="50000"/>
              </a:schemeClr>
            </a:outerShdw>
          </a:effectLst>
        </p:spPr>
        <p:txBody>
          <a:bodyPr wrap="none" anchor="ctr"/>
          <a:lstStyle/>
          <a:p>
            <a:pPr algn="ctr">
              <a:defRPr/>
            </a:pPr>
            <a:r>
              <a:rPr lang="en-US">
                <a:latin typeface="Arial" charset="0"/>
              </a:rPr>
              <a:t>Stimulus</a:t>
            </a:r>
            <a:br>
              <a:rPr lang="en-US">
                <a:latin typeface="Arial" charset="0"/>
              </a:rPr>
            </a:br>
            <a:r>
              <a:rPr lang="en-US">
                <a:latin typeface="Arial" charset="0"/>
              </a:rPr>
              <a:t>Generator</a:t>
            </a:r>
          </a:p>
          <a:p>
            <a:pPr algn="ctr">
              <a:defRPr/>
            </a:pPr>
            <a:r>
              <a:rPr lang="en-US">
                <a:latin typeface="Arial" charset="0"/>
              </a:rPr>
              <a:t>/ Master</a:t>
            </a:r>
          </a:p>
        </p:txBody>
      </p:sp>
      <p:grpSp>
        <p:nvGrpSpPr>
          <p:cNvPr id="38922" name="Group 72">
            <a:extLst>
              <a:ext uri="{FF2B5EF4-FFF2-40B4-BE49-F238E27FC236}">
                <a16:creationId xmlns:a16="http://schemas.microsoft.com/office/drawing/2014/main" id="{A392FB4B-C64C-4F45-83B8-09D762F561F9}"/>
              </a:ext>
            </a:extLst>
          </p:cNvPr>
          <p:cNvGrpSpPr>
            <a:grpSpLocks/>
          </p:cNvGrpSpPr>
          <p:nvPr/>
        </p:nvGrpSpPr>
        <p:grpSpPr bwMode="auto">
          <a:xfrm>
            <a:off x="8534400" y="4724400"/>
            <a:ext cx="1905000" cy="914400"/>
            <a:chOff x="4464" y="3216"/>
            <a:chExt cx="1200" cy="576"/>
          </a:xfrm>
        </p:grpSpPr>
        <p:sp>
          <p:nvSpPr>
            <p:cNvPr id="86089" name="Rectangle 73">
              <a:extLst>
                <a:ext uri="{FF2B5EF4-FFF2-40B4-BE49-F238E27FC236}">
                  <a16:creationId xmlns:a16="http://schemas.microsoft.com/office/drawing/2014/main" id="{F5305C47-D6D7-4FC4-A8CF-69753E6084FA}"/>
                </a:ext>
              </a:extLst>
            </p:cNvPr>
            <p:cNvSpPr>
              <a:spLocks noChangeArrowheads="1"/>
            </p:cNvSpPr>
            <p:nvPr/>
          </p:nvSpPr>
          <p:spPr bwMode="auto">
            <a:xfrm>
              <a:off x="4896" y="3216"/>
              <a:ext cx="768" cy="576"/>
            </a:xfrm>
            <a:prstGeom prst="rect">
              <a:avLst/>
            </a:prstGeom>
            <a:solidFill>
              <a:srgbClr val="6699FF"/>
            </a:solidFill>
            <a:ln w="9525">
              <a:noFill/>
              <a:miter lim="800000"/>
              <a:headEnd/>
              <a:tailEnd/>
            </a:ln>
            <a:effectLst>
              <a:outerShdw blurRad="63500" dist="107763" dir="2700000" algn="ctr" rotWithShape="0">
                <a:schemeClr val="bg2">
                  <a:alpha val="50000"/>
                </a:schemeClr>
              </a:outerShdw>
            </a:effectLst>
          </p:spPr>
          <p:txBody>
            <a:bodyPr wrap="none" anchor="ctr"/>
            <a:lstStyle/>
            <a:p>
              <a:pPr algn="ctr">
                <a:defRPr/>
              </a:pPr>
              <a:r>
                <a:rPr lang="en-US">
                  <a:latin typeface="Arial" charset="0"/>
                </a:rPr>
                <a:t>Slave</a:t>
              </a:r>
            </a:p>
          </p:txBody>
        </p:sp>
        <p:sp>
          <p:nvSpPr>
            <p:cNvPr id="38978" name="Rectangle 74">
              <a:extLst>
                <a:ext uri="{FF2B5EF4-FFF2-40B4-BE49-F238E27FC236}">
                  <a16:creationId xmlns:a16="http://schemas.microsoft.com/office/drawing/2014/main" id="{61CD0691-706F-4585-B21C-D76D75D097E3}"/>
                </a:ext>
              </a:extLst>
            </p:cNvPr>
            <p:cNvSpPr>
              <a:spLocks noChangeArrowheads="1"/>
            </p:cNvSpPr>
            <p:nvPr/>
          </p:nvSpPr>
          <p:spPr bwMode="auto">
            <a:xfrm>
              <a:off x="4464" y="3456"/>
              <a:ext cx="96" cy="96"/>
            </a:xfrm>
            <a:prstGeom prst="rect">
              <a:avLst/>
            </a:prstGeom>
            <a:solidFill>
              <a:schemeClr val="bg1"/>
            </a:solidFill>
            <a:ln w="19050">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38979" name="AutoShape 75">
              <a:extLst>
                <a:ext uri="{FF2B5EF4-FFF2-40B4-BE49-F238E27FC236}">
                  <a16:creationId xmlns:a16="http://schemas.microsoft.com/office/drawing/2014/main" id="{7ACB0301-5611-48AD-9535-F0484A85C6BC}"/>
                </a:ext>
              </a:extLst>
            </p:cNvPr>
            <p:cNvCxnSpPr>
              <a:cxnSpLocks noChangeShapeType="1"/>
              <a:stCxn id="38978" idx="3"/>
              <a:endCxn id="38980" idx="2"/>
            </p:cNvCxnSpPr>
            <p:nvPr/>
          </p:nvCxnSpPr>
          <p:spPr bwMode="auto">
            <a:xfrm>
              <a:off x="4566" y="3504"/>
              <a:ext cx="228" cy="0"/>
            </a:xfrm>
            <a:prstGeom prst="straightConnector1">
              <a:avLst/>
            </a:prstGeom>
            <a:noFill/>
            <a:ln w="38100">
              <a:solidFill>
                <a:schemeClr val="tx1"/>
              </a:solidFill>
              <a:round/>
              <a:headEnd type="triangle" w="lg" len="med"/>
              <a:tailEnd type="triangle" w="lg" len="med"/>
            </a:ln>
            <a:extLst>
              <a:ext uri="{909E8E84-426E-40DD-AFC4-6F175D3DCCD1}">
                <a14:hiddenFill xmlns:a14="http://schemas.microsoft.com/office/drawing/2010/main">
                  <a:noFill/>
                </a14:hiddenFill>
              </a:ext>
            </a:extLst>
          </p:spPr>
        </p:cxnSp>
        <p:sp>
          <p:nvSpPr>
            <p:cNvPr id="38980" name="Oval 76">
              <a:extLst>
                <a:ext uri="{FF2B5EF4-FFF2-40B4-BE49-F238E27FC236}">
                  <a16:creationId xmlns:a16="http://schemas.microsoft.com/office/drawing/2014/main" id="{F46FFC5C-D215-4954-BEFA-1E7F261D8F0A}"/>
                </a:ext>
              </a:extLst>
            </p:cNvPr>
            <p:cNvSpPr>
              <a:spLocks noChangeArrowheads="1"/>
            </p:cNvSpPr>
            <p:nvPr/>
          </p:nvSpPr>
          <p:spPr bwMode="auto">
            <a:xfrm>
              <a:off x="4800" y="3456"/>
              <a:ext cx="96" cy="96"/>
            </a:xfrm>
            <a:prstGeom prst="ellipse">
              <a:avLst/>
            </a:prstGeom>
            <a:solidFill>
              <a:schemeClr val="bg1"/>
            </a:solidFill>
            <a:ln w="19050">
              <a:solidFill>
                <a:schemeClr val="tx1"/>
              </a:solidFill>
              <a:round/>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nvGrpSpPr>
          <p:cNvPr id="38923" name="Group 77">
            <a:extLst>
              <a:ext uri="{FF2B5EF4-FFF2-40B4-BE49-F238E27FC236}">
                <a16:creationId xmlns:a16="http://schemas.microsoft.com/office/drawing/2014/main" id="{4E8156B1-6183-4A82-B5F8-A1F87968A18A}"/>
              </a:ext>
            </a:extLst>
          </p:cNvPr>
          <p:cNvGrpSpPr>
            <a:grpSpLocks/>
          </p:cNvGrpSpPr>
          <p:nvPr/>
        </p:nvGrpSpPr>
        <p:grpSpPr bwMode="auto">
          <a:xfrm>
            <a:off x="1752600" y="4724400"/>
            <a:ext cx="8686800" cy="914400"/>
            <a:chOff x="192" y="2928"/>
            <a:chExt cx="5472" cy="576"/>
          </a:xfrm>
        </p:grpSpPr>
        <p:sp>
          <p:nvSpPr>
            <p:cNvPr id="86094" name="Rectangle 78">
              <a:extLst>
                <a:ext uri="{FF2B5EF4-FFF2-40B4-BE49-F238E27FC236}">
                  <a16:creationId xmlns:a16="http://schemas.microsoft.com/office/drawing/2014/main" id="{EDD35D1C-B9AF-42C3-B2F4-A5B06D799CC7}"/>
                </a:ext>
              </a:extLst>
            </p:cNvPr>
            <p:cNvSpPr>
              <a:spLocks noChangeArrowheads="1"/>
            </p:cNvSpPr>
            <p:nvPr/>
          </p:nvSpPr>
          <p:spPr bwMode="auto">
            <a:xfrm>
              <a:off x="192" y="2928"/>
              <a:ext cx="768" cy="576"/>
            </a:xfrm>
            <a:prstGeom prst="rect">
              <a:avLst/>
            </a:prstGeom>
            <a:solidFill>
              <a:srgbClr val="6699FF"/>
            </a:solidFill>
            <a:ln w="9525">
              <a:noFill/>
              <a:miter lim="800000"/>
              <a:headEnd/>
              <a:tailEnd/>
            </a:ln>
            <a:effectLst>
              <a:outerShdw blurRad="63500" dist="107763" dir="2700000" algn="ctr" rotWithShape="0">
                <a:schemeClr val="bg2">
                  <a:alpha val="50000"/>
                </a:schemeClr>
              </a:outerShdw>
            </a:effectLst>
          </p:spPr>
          <p:txBody>
            <a:bodyPr wrap="none" anchor="ctr"/>
            <a:lstStyle/>
            <a:p>
              <a:pPr algn="ctr">
                <a:defRPr/>
              </a:pPr>
              <a:r>
                <a:rPr lang="en-US">
                  <a:latin typeface="Arial" charset="0"/>
                </a:rPr>
                <a:t>Abstractor</a:t>
              </a:r>
            </a:p>
          </p:txBody>
        </p:sp>
        <p:sp>
          <p:nvSpPr>
            <p:cNvPr id="86095" name="Rectangle 79">
              <a:extLst>
                <a:ext uri="{FF2B5EF4-FFF2-40B4-BE49-F238E27FC236}">
                  <a16:creationId xmlns:a16="http://schemas.microsoft.com/office/drawing/2014/main" id="{09B0823C-1672-4AEB-9639-33CE9470E3F3}"/>
                </a:ext>
              </a:extLst>
            </p:cNvPr>
            <p:cNvSpPr>
              <a:spLocks noChangeArrowheads="1"/>
            </p:cNvSpPr>
            <p:nvPr/>
          </p:nvSpPr>
          <p:spPr bwMode="auto">
            <a:xfrm>
              <a:off x="4896" y="2928"/>
              <a:ext cx="768" cy="576"/>
            </a:xfrm>
            <a:prstGeom prst="rect">
              <a:avLst/>
            </a:prstGeom>
            <a:solidFill>
              <a:srgbClr val="6699FF"/>
            </a:solidFill>
            <a:ln w="9525">
              <a:noFill/>
              <a:miter lim="800000"/>
              <a:headEnd/>
              <a:tailEnd/>
            </a:ln>
            <a:effectLst>
              <a:outerShdw blurRad="63500" dist="107763" dir="2700000" algn="ctr" rotWithShape="0">
                <a:schemeClr val="bg2">
                  <a:alpha val="50000"/>
                </a:schemeClr>
              </a:outerShdw>
            </a:effectLst>
          </p:spPr>
          <p:txBody>
            <a:bodyPr wrap="none" anchor="ctr"/>
            <a:lstStyle/>
            <a:p>
              <a:pPr algn="ctr">
                <a:defRPr/>
              </a:pPr>
              <a:r>
                <a:rPr lang="en-US">
                  <a:latin typeface="Arial" charset="0"/>
                </a:rPr>
                <a:t>Abstractor</a:t>
              </a:r>
            </a:p>
          </p:txBody>
        </p:sp>
      </p:grpSp>
      <p:grpSp>
        <p:nvGrpSpPr>
          <p:cNvPr id="38924" name="Group 80">
            <a:extLst>
              <a:ext uri="{FF2B5EF4-FFF2-40B4-BE49-F238E27FC236}">
                <a16:creationId xmlns:a16="http://schemas.microsoft.com/office/drawing/2014/main" id="{DECFBA2F-F35B-41C8-B32E-E9072BB7C7A5}"/>
              </a:ext>
            </a:extLst>
          </p:cNvPr>
          <p:cNvGrpSpPr>
            <a:grpSpLocks/>
          </p:cNvGrpSpPr>
          <p:nvPr/>
        </p:nvGrpSpPr>
        <p:grpSpPr bwMode="auto">
          <a:xfrm>
            <a:off x="1752600" y="3048000"/>
            <a:ext cx="8686800" cy="1676400"/>
            <a:chOff x="192" y="2160"/>
            <a:chExt cx="5472" cy="1056"/>
          </a:xfrm>
        </p:grpSpPr>
        <p:sp>
          <p:nvSpPr>
            <p:cNvPr id="86097" name="Rectangle 81">
              <a:extLst>
                <a:ext uri="{FF2B5EF4-FFF2-40B4-BE49-F238E27FC236}">
                  <a16:creationId xmlns:a16="http://schemas.microsoft.com/office/drawing/2014/main" id="{42F5F3D5-25C0-4C41-8EEF-946F39872CF3}"/>
                </a:ext>
              </a:extLst>
            </p:cNvPr>
            <p:cNvSpPr>
              <a:spLocks noChangeArrowheads="1"/>
            </p:cNvSpPr>
            <p:nvPr/>
          </p:nvSpPr>
          <p:spPr bwMode="auto">
            <a:xfrm>
              <a:off x="192" y="2160"/>
              <a:ext cx="768" cy="576"/>
            </a:xfrm>
            <a:prstGeom prst="rect">
              <a:avLst/>
            </a:prstGeom>
            <a:solidFill>
              <a:srgbClr val="6699FF"/>
            </a:solidFill>
            <a:ln w="9525">
              <a:noFill/>
              <a:miter lim="800000"/>
              <a:headEnd/>
              <a:tailEnd/>
            </a:ln>
            <a:effectLst>
              <a:outerShdw blurRad="63500" dist="107763" dir="2700000" algn="ctr" rotWithShape="0">
                <a:schemeClr val="bg2">
                  <a:alpha val="50000"/>
                </a:schemeClr>
              </a:outerShdw>
            </a:effectLst>
          </p:spPr>
          <p:txBody>
            <a:bodyPr wrap="none" anchor="ctr"/>
            <a:lstStyle/>
            <a:p>
              <a:pPr algn="ctr">
                <a:defRPr/>
              </a:pPr>
              <a:r>
                <a:rPr lang="en-US">
                  <a:latin typeface="Arial" charset="0"/>
                </a:rPr>
                <a:t>Stimulus/</a:t>
              </a:r>
              <a:br>
                <a:rPr lang="en-US">
                  <a:latin typeface="Arial" charset="0"/>
                </a:rPr>
              </a:br>
              <a:r>
                <a:rPr lang="en-US">
                  <a:latin typeface="Arial" charset="0"/>
                </a:rPr>
                <a:t>Master</a:t>
              </a:r>
            </a:p>
          </p:txBody>
        </p:sp>
        <p:sp>
          <p:nvSpPr>
            <p:cNvPr id="86098" name="Rectangle 82">
              <a:extLst>
                <a:ext uri="{FF2B5EF4-FFF2-40B4-BE49-F238E27FC236}">
                  <a16:creationId xmlns:a16="http://schemas.microsoft.com/office/drawing/2014/main" id="{94F5E4E5-220F-453B-BD8D-D01F47CAD124}"/>
                </a:ext>
              </a:extLst>
            </p:cNvPr>
            <p:cNvSpPr>
              <a:spLocks noChangeArrowheads="1"/>
            </p:cNvSpPr>
            <p:nvPr/>
          </p:nvSpPr>
          <p:spPr bwMode="auto">
            <a:xfrm>
              <a:off x="4896" y="2160"/>
              <a:ext cx="768" cy="576"/>
            </a:xfrm>
            <a:prstGeom prst="rect">
              <a:avLst/>
            </a:prstGeom>
            <a:solidFill>
              <a:srgbClr val="6699FF"/>
            </a:solidFill>
            <a:ln w="9525">
              <a:noFill/>
              <a:miter lim="800000"/>
              <a:headEnd/>
              <a:tailEnd/>
            </a:ln>
            <a:effectLst>
              <a:outerShdw blurRad="63500" dist="107763" dir="2700000" algn="ctr" rotWithShape="0">
                <a:schemeClr val="bg2">
                  <a:alpha val="50000"/>
                </a:schemeClr>
              </a:outerShdw>
            </a:effectLst>
          </p:spPr>
          <p:txBody>
            <a:bodyPr wrap="none" anchor="ctr"/>
            <a:lstStyle/>
            <a:p>
              <a:pPr algn="ctr">
                <a:defRPr/>
              </a:pPr>
              <a:r>
                <a:rPr lang="en-US">
                  <a:latin typeface="Arial" charset="0"/>
                </a:rPr>
                <a:t>Slave</a:t>
              </a:r>
            </a:p>
          </p:txBody>
        </p:sp>
        <p:sp>
          <p:nvSpPr>
            <p:cNvPr id="38969" name="Rectangle 83">
              <a:extLst>
                <a:ext uri="{FF2B5EF4-FFF2-40B4-BE49-F238E27FC236}">
                  <a16:creationId xmlns:a16="http://schemas.microsoft.com/office/drawing/2014/main" id="{F535B516-B51C-4897-93BD-7D67937D8BD8}"/>
                </a:ext>
              </a:extLst>
            </p:cNvPr>
            <p:cNvSpPr>
              <a:spLocks noChangeArrowheads="1"/>
            </p:cNvSpPr>
            <p:nvPr/>
          </p:nvSpPr>
          <p:spPr bwMode="auto">
            <a:xfrm>
              <a:off x="528" y="2736"/>
              <a:ext cx="96" cy="96"/>
            </a:xfrm>
            <a:prstGeom prst="rect">
              <a:avLst/>
            </a:prstGeom>
            <a:solidFill>
              <a:schemeClr val="bg1"/>
            </a:solidFill>
            <a:ln w="19050">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8970" name="Rectangle 84">
              <a:extLst>
                <a:ext uri="{FF2B5EF4-FFF2-40B4-BE49-F238E27FC236}">
                  <a16:creationId xmlns:a16="http://schemas.microsoft.com/office/drawing/2014/main" id="{6925B1FA-BB2F-49B2-B42F-B3C335EF576D}"/>
                </a:ext>
              </a:extLst>
            </p:cNvPr>
            <p:cNvSpPr>
              <a:spLocks noChangeArrowheads="1"/>
            </p:cNvSpPr>
            <p:nvPr/>
          </p:nvSpPr>
          <p:spPr bwMode="auto">
            <a:xfrm>
              <a:off x="5232" y="3120"/>
              <a:ext cx="96" cy="96"/>
            </a:xfrm>
            <a:prstGeom prst="rect">
              <a:avLst/>
            </a:prstGeom>
            <a:solidFill>
              <a:schemeClr val="bg1"/>
            </a:solidFill>
            <a:ln w="19050">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8971" name="Oval 85">
              <a:extLst>
                <a:ext uri="{FF2B5EF4-FFF2-40B4-BE49-F238E27FC236}">
                  <a16:creationId xmlns:a16="http://schemas.microsoft.com/office/drawing/2014/main" id="{009A4DF9-D50E-4F8E-BE02-05C76E690AAE}"/>
                </a:ext>
              </a:extLst>
            </p:cNvPr>
            <p:cNvSpPr>
              <a:spLocks noChangeArrowheads="1"/>
            </p:cNvSpPr>
            <p:nvPr/>
          </p:nvSpPr>
          <p:spPr bwMode="auto">
            <a:xfrm>
              <a:off x="528" y="3120"/>
              <a:ext cx="96" cy="96"/>
            </a:xfrm>
            <a:prstGeom prst="ellipse">
              <a:avLst/>
            </a:prstGeom>
            <a:solidFill>
              <a:schemeClr val="bg1"/>
            </a:solidFill>
            <a:ln w="19050">
              <a:solidFill>
                <a:schemeClr val="tx1"/>
              </a:solidFill>
              <a:round/>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8972" name="Oval 86">
              <a:extLst>
                <a:ext uri="{FF2B5EF4-FFF2-40B4-BE49-F238E27FC236}">
                  <a16:creationId xmlns:a16="http://schemas.microsoft.com/office/drawing/2014/main" id="{BEC29F53-81F1-4F05-8675-8A6C9D9172C3}"/>
                </a:ext>
              </a:extLst>
            </p:cNvPr>
            <p:cNvSpPr>
              <a:spLocks noChangeArrowheads="1"/>
            </p:cNvSpPr>
            <p:nvPr/>
          </p:nvSpPr>
          <p:spPr bwMode="auto">
            <a:xfrm>
              <a:off x="5232" y="2736"/>
              <a:ext cx="96" cy="96"/>
            </a:xfrm>
            <a:prstGeom prst="ellipse">
              <a:avLst/>
            </a:prstGeom>
            <a:solidFill>
              <a:schemeClr val="bg1"/>
            </a:solidFill>
            <a:ln w="19050">
              <a:solidFill>
                <a:schemeClr val="tx1"/>
              </a:solidFill>
              <a:round/>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38973" name="AutoShape 87">
              <a:extLst>
                <a:ext uri="{FF2B5EF4-FFF2-40B4-BE49-F238E27FC236}">
                  <a16:creationId xmlns:a16="http://schemas.microsoft.com/office/drawing/2014/main" id="{93AF639B-C79A-4B9D-83D2-738CA93D50B2}"/>
                </a:ext>
              </a:extLst>
            </p:cNvPr>
            <p:cNvCxnSpPr>
              <a:cxnSpLocks noChangeShapeType="1"/>
              <a:stCxn id="38970" idx="0"/>
              <a:endCxn id="38972" idx="4"/>
            </p:cNvCxnSpPr>
            <p:nvPr/>
          </p:nvCxnSpPr>
          <p:spPr bwMode="auto">
            <a:xfrm flipV="1">
              <a:off x="5280" y="2838"/>
              <a:ext cx="0" cy="276"/>
            </a:xfrm>
            <a:prstGeom prst="straightConnector1">
              <a:avLst/>
            </a:prstGeom>
            <a:noFill/>
            <a:ln w="57150">
              <a:solidFill>
                <a:schemeClr val="tx1"/>
              </a:solidFill>
              <a:round/>
              <a:headEnd type="triangle" w="lg" len="med"/>
              <a:tailEnd type="triangle" w="lg" len="med"/>
            </a:ln>
            <a:extLst>
              <a:ext uri="{909E8E84-426E-40DD-AFC4-6F175D3DCCD1}">
                <a14:hiddenFill xmlns:a14="http://schemas.microsoft.com/office/drawing/2010/main">
                  <a:noFill/>
                </a14:hiddenFill>
              </a:ext>
            </a:extLst>
          </p:spPr>
        </p:cxnSp>
        <p:cxnSp>
          <p:nvCxnSpPr>
            <p:cNvPr id="38974" name="AutoShape 88">
              <a:extLst>
                <a:ext uri="{FF2B5EF4-FFF2-40B4-BE49-F238E27FC236}">
                  <a16:creationId xmlns:a16="http://schemas.microsoft.com/office/drawing/2014/main" id="{5BD229E9-E476-4BD2-B5CA-47ABDBABF2A1}"/>
                </a:ext>
              </a:extLst>
            </p:cNvPr>
            <p:cNvCxnSpPr>
              <a:cxnSpLocks noChangeShapeType="1"/>
              <a:stCxn id="38971" idx="0"/>
              <a:endCxn id="38969" idx="2"/>
            </p:cNvCxnSpPr>
            <p:nvPr/>
          </p:nvCxnSpPr>
          <p:spPr bwMode="auto">
            <a:xfrm flipV="1">
              <a:off x="576" y="2838"/>
              <a:ext cx="0" cy="276"/>
            </a:xfrm>
            <a:prstGeom prst="straightConnector1">
              <a:avLst/>
            </a:prstGeom>
            <a:noFill/>
            <a:ln w="57150">
              <a:solidFill>
                <a:schemeClr val="tx1"/>
              </a:solidFill>
              <a:round/>
              <a:headEnd type="triangle" w="lg" len="med"/>
              <a:tailEnd type="triangle" w="lg" len="med"/>
            </a:ln>
            <a:extLst>
              <a:ext uri="{909E8E84-426E-40DD-AFC4-6F175D3DCCD1}">
                <a14:hiddenFill xmlns:a14="http://schemas.microsoft.com/office/drawing/2010/main">
                  <a:noFill/>
                </a14:hiddenFill>
              </a:ext>
            </a:extLst>
          </p:spPr>
        </p:cxnSp>
      </p:grpSp>
      <p:grpSp>
        <p:nvGrpSpPr>
          <p:cNvPr id="38925" name="Group 89">
            <a:extLst>
              <a:ext uri="{FF2B5EF4-FFF2-40B4-BE49-F238E27FC236}">
                <a16:creationId xmlns:a16="http://schemas.microsoft.com/office/drawing/2014/main" id="{C3CADE1E-C7BA-4EAF-A4AD-BC0E5B1CE2E0}"/>
              </a:ext>
            </a:extLst>
          </p:cNvPr>
          <p:cNvGrpSpPr>
            <a:grpSpLocks/>
          </p:cNvGrpSpPr>
          <p:nvPr/>
        </p:nvGrpSpPr>
        <p:grpSpPr bwMode="auto">
          <a:xfrm>
            <a:off x="2971800" y="5105400"/>
            <a:ext cx="685800" cy="152400"/>
            <a:chOff x="960" y="3456"/>
            <a:chExt cx="432" cy="96"/>
          </a:xfrm>
        </p:grpSpPr>
        <p:sp>
          <p:nvSpPr>
            <p:cNvPr id="38964" name="Oval 90">
              <a:extLst>
                <a:ext uri="{FF2B5EF4-FFF2-40B4-BE49-F238E27FC236}">
                  <a16:creationId xmlns:a16="http://schemas.microsoft.com/office/drawing/2014/main" id="{92127D2E-3C29-48A3-B8C1-B0345F75824E}"/>
                </a:ext>
              </a:extLst>
            </p:cNvPr>
            <p:cNvSpPr>
              <a:spLocks noChangeArrowheads="1"/>
            </p:cNvSpPr>
            <p:nvPr/>
          </p:nvSpPr>
          <p:spPr bwMode="auto">
            <a:xfrm>
              <a:off x="1296" y="3456"/>
              <a:ext cx="96" cy="96"/>
            </a:xfrm>
            <a:prstGeom prst="ellipse">
              <a:avLst/>
            </a:prstGeom>
            <a:solidFill>
              <a:schemeClr val="bg1"/>
            </a:solidFill>
            <a:ln w="19050">
              <a:solidFill>
                <a:schemeClr val="tx1"/>
              </a:solidFill>
              <a:round/>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38965" name="AutoShape 91">
              <a:extLst>
                <a:ext uri="{FF2B5EF4-FFF2-40B4-BE49-F238E27FC236}">
                  <a16:creationId xmlns:a16="http://schemas.microsoft.com/office/drawing/2014/main" id="{A1E86B8D-B659-48AF-9B26-9BFFDDCFBDD9}"/>
                </a:ext>
              </a:extLst>
            </p:cNvPr>
            <p:cNvCxnSpPr>
              <a:cxnSpLocks noChangeShapeType="1"/>
              <a:stCxn id="38966" idx="3"/>
              <a:endCxn id="38964" idx="2"/>
            </p:cNvCxnSpPr>
            <p:nvPr/>
          </p:nvCxnSpPr>
          <p:spPr bwMode="auto">
            <a:xfrm>
              <a:off x="1062" y="3504"/>
              <a:ext cx="228" cy="0"/>
            </a:xfrm>
            <a:prstGeom prst="straightConnector1">
              <a:avLst/>
            </a:prstGeom>
            <a:noFill/>
            <a:ln w="57150">
              <a:solidFill>
                <a:schemeClr val="tx1"/>
              </a:solidFill>
              <a:round/>
              <a:headEnd/>
              <a:tailEnd type="triangle" w="lg" len="sm"/>
            </a:ln>
            <a:extLst>
              <a:ext uri="{909E8E84-426E-40DD-AFC4-6F175D3DCCD1}">
                <a14:hiddenFill xmlns:a14="http://schemas.microsoft.com/office/drawing/2010/main">
                  <a:noFill/>
                </a14:hiddenFill>
              </a:ext>
            </a:extLst>
          </p:spPr>
        </p:cxnSp>
        <p:sp>
          <p:nvSpPr>
            <p:cNvPr id="38966" name="Rectangle 92">
              <a:extLst>
                <a:ext uri="{FF2B5EF4-FFF2-40B4-BE49-F238E27FC236}">
                  <a16:creationId xmlns:a16="http://schemas.microsoft.com/office/drawing/2014/main" id="{F393433D-1C0E-4436-A436-A8CF7A4EA677}"/>
                </a:ext>
              </a:extLst>
            </p:cNvPr>
            <p:cNvSpPr>
              <a:spLocks noChangeArrowheads="1"/>
            </p:cNvSpPr>
            <p:nvPr/>
          </p:nvSpPr>
          <p:spPr bwMode="auto">
            <a:xfrm>
              <a:off x="960" y="3456"/>
              <a:ext cx="96" cy="96"/>
            </a:xfrm>
            <a:prstGeom prst="rect">
              <a:avLst/>
            </a:prstGeom>
            <a:solidFill>
              <a:schemeClr val="bg1"/>
            </a:solidFill>
            <a:ln w="19050">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nvGrpSpPr>
          <p:cNvPr id="38926" name="Group 93">
            <a:extLst>
              <a:ext uri="{FF2B5EF4-FFF2-40B4-BE49-F238E27FC236}">
                <a16:creationId xmlns:a16="http://schemas.microsoft.com/office/drawing/2014/main" id="{FD3DB9F6-11B9-45C6-B2F8-4FBB6D58B70F}"/>
              </a:ext>
            </a:extLst>
          </p:cNvPr>
          <p:cNvGrpSpPr>
            <a:grpSpLocks/>
          </p:cNvGrpSpPr>
          <p:nvPr/>
        </p:nvGrpSpPr>
        <p:grpSpPr bwMode="auto">
          <a:xfrm>
            <a:off x="4876800" y="3657600"/>
            <a:ext cx="1981200" cy="152400"/>
            <a:chOff x="2112" y="2256"/>
            <a:chExt cx="1248" cy="96"/>
          </a:xfrm>
        </p:grpSpPr>
        <p:sp>
          <p:nvSpPr>
            <p:cNvPr id="38962" name="AutoShape 94">
              <a:extLst>
                <a:ext uri="{FF2B5EF4-FFF2-40B4-BE49-F238E27FC236}">
                  <a16:creationId xmlns:a16="http://schemas.microsoft.com/office/drawing/2014/main" id="{C678466D-E3C2-47F0-901A-57336F1F9CD3}"/>
                </a:ext>
              </a:extLst>
            </p:cNvPr>
            <p:cNvSpPr>
              <a:spLocks noChangeArrowheads="1"/>
            </p:cNvSpPr>
            <p:nvPr/>
          </p:nvSpPr>
          <p:spPr bwMode="auto">
            <a:xfrm>
              <a:off x="3264" y="2256"/>
              <a:ext cx="96" cy="96"/>
            </a:xfrm>
            <a:prstGeom prst="diamond">
              <a:avLst/>
            </a:prstGeom>
            <a:solidFill>
              <a:schemeClr val="bg1"/>
            </a:solidFill>
            <a:ln w="19050">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8963" name="AutoShape 95">
              <a:extLst>
                <a:ext uri="{FF2B5EF4-FFF2-40B4-BE49-F238E27FC236}">
                  <a16:creationId xmlns:a16="http://schemas.microsoft.com/office/drawing/2014/main" id="{35D05119-5D47-49A1-A313-7B83431E6FFA}"/>
                </a:ext>
              </a:extLst>
            </p:cNvPr>
            <p:cNvSpPr>
              <a:spLocks noChangeArrowheads="1"/>
            </p:cNvSpPr>
            <p:nvPr/>
          </p:nvSpPr>
          <p:spPr bwMode="auto">
            <a:xfrm>
              <a:off x="2112" y="2256"/>
              <a:ext cx="96" cy="96"/>
            </a:xfrm>
            <a:prstGeom prst="diamond">
              <a:avLst/>
            </a:prstGeom>
            <a:solidFill>
              <a:schemeClr val="bg1"/>
            </a:solidFill>
            <a:ln w="19050">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nvGrpSpPr>
          <p:cNvPr id="38927" name="Group 96">
            <a:extLst>
              <a:ext uri="{FF2B5EF4-FFF2-40B4-BE49-F238E27FC236}">
                <a16:creationId xmlns:a16="http://schemas.microsoft.com/office/drawing/2014/main" id="{DEC0EDD0-6130-4F91-8F74-16D87BCFCE4A}"/>
              </a:ext>
            </a:extLst>
          </p:cNvPr>
          <p:cNvGrpSpPr>
            <a:grpSpLocks/>
          </p:cNvGrpSpPr>
          <p:nvPr/>
        </p:nvGrpSpPr>
        <p:grpSpPr bwMode="auto">
          <a:xfrm>
            <a:off x="3733800" y="1676400"/>
            <a:ext cx="1219200" cy="762000"/>
            <a:chOff x="1392" y="1008"/>
            <a:chExt cx="768" cy="480"/>
          </a:xfrm>
        </p:grpSpPr>
        <p:sp>
          <p:nvSpPr>
            <p:cNvPr id="86113" name="Rectangle 97">
              <a:extLst>
                <a:ext uri="{FF2B5EF4-FFF2-40B4-BE49-F238E27FC236}">
                  <a16:creationId xmlns:a16="http://schemas.microsoft.com/office/drawing/2014/main" id="{6E238CEB-1C0B-484E-9EF0-F01440AB9A78}"/>
                </a:ext>
              </a:extLst>
            </p:cNvPr>
            <p:cNvSpPr>
              <a:spLocks noChangeArrowheads="1"/>
            </p:cNvSpPr>
            <p:nvPr/>
          </p:nvSpPr>
          <p:spPr bwMode="auto">
            <a:xfrm>
              <a:off x="1392" y="1008"/>
              <a:ext cx="768" cy="384"/>
            </a:xfrm>
            <a:prstGeom prst="rect">
              <a:avLst/>
            </a:prstGeom>
            <a:solidFill>
              <a:srgbClr val="FF9966"/>
            </a:solidFill>
            <a:ln w="9525">
              <a:noFill/>
              <a:miter lim="800000"/>
              <a:headEnd/>
              <a:tailEnd/>
            </a:ln>
            <a:effectLst>
              <a:outerShdw blurRad="63500" dist="107763" dir="2700000" algn="ctr" rotWithShape="0">
                <a:schemeClr val="bg2">
                  <a:alpha val="50000"/>
                </a:schemeClr>
              </a:outerShdw>
            </a:effectLst>
          </p:spPr>
          <p:txBody>
            <a:bodyPr wrap="none" anchor="ctr"/>
            <a:lstStyle/>
            <a:p>
              <a:pPr algn="ctr">
                <a:defRPr/>
              </a:pPr>
              <a:r>
                <a:rPr lang="en-US">
                  <a:latin typeface="Arial" charset="0"/>
                </a:rPr>
                <a:t>Coverage</a:t>
              </a:r>
            </a:p>
          </p:txBody>
        </p:sp>
        <p:sp>
          <p:nvSpPr>
            <p:cNvPr id="38961" name="Oval 98">
              <a:extLst>
                <a:ext uri="{FF2B5EF4-FFF2-40B4-BE49-F238E27FC236}">
                  <a16:creationId xmlns:a16="http://schemas.microsoft.com/office/drawing/2014/main" id="{877060A5-2B41-4BFD-8E0F-ED42BD701D90}"/>
                </a:ext>
              </a:extLst>
            </p:cNvPr>
            <p:cNvSpPr>
              <a:spLocks noChangeArrowheads="1"/>
            </p:cNvSpPr>
            <p:nvPr/>
          </p:nvSpPr>
          <p:spPr bwMode="auto">
            <a:xfrm>
              <a:off x="1728" y="1392"/>
              <a:ext cx="96" cy="96"/>
            </a:xfrm>
            <a:prstGeom prst="ellipse">
              <a:avLst/>
            </a:prstGeom>
            <a:solidFill>
              <a:schemeClr val="bg1"/>
            </a:solidFill>
            <a:ln w="19050">
              <a:solidFill>
                <a:schemeClr val="tx1"/>
              </a:solidFill>
              <a:round/>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nvGrpSpPr>
          <p:cNvPr id="38928" name="Group 99">
            <a:extLst>
              <a:ext uri="{FF2B5EF4-FFF2-40B4-BE49-F238E27FC236}">
                <a16:creationId xmlns:a16="http://schemas.microsoft.com/office/drawing/2014/main" id="{6742128E-F90F-4399-A957-AA14905A97D1}"/>
              </a:ext>
            </a:extLst>
          </p:cNvPr>
          <p:cNvGrpSpPr>
            <a:grpSpLocks/>
          </p:cNvGrpSpPr>
          <p:nvPr/>
        </p:nvGrpSpPr>
        <p:grpSpPr bwMode="auto">
          <a:xfrm>
            <a:off x="5257800" y="1676400"/>
            <a:ext cx="1981200" cy="762000"/>
            <a:chOff x="2352" y="1008"/>
            <a:chExt cx="1248" cy="480"/>
          </a:xfrm>
        </p:grpSpPr>
        <p:sp>
          <p:nvSpPr>
            <p:cNvPr id="86116" name="Rectangle 100">
              <a:extLst>
                <a:ext uri="{FF2B5EF4-FFF2-40B4-BE49-F238E27FC236}">
                  <a16:creationId xmlns:a16="http://schemas.microsoft.com/office/drawing/2014/main" id="{F02BA9D1-9D12-4361-8154-9C5E846F6C52}"/>
                </a:ext>
              </a:extLst>
            </p:cNvPr>
            <p:cNvSpPr>
              <a:spLocks noChangeArrowheads="1"/>
            </p:cNvSpPr>
            <p:nvPr/>
          </p:nvSpPr>
          <p:spPr bwMode="auto">
            <a:xfrm>
              <a:off x="2352" y="1008"/>
              <a:ext cx="1248" cy="384"/>
            </a:xfrm>
            <a:prstGeom prst="rect">
              <a:avLst/>
            </a:prstGeom>
            <a:solidFill>
              <a:srgbClr val="FF9966"/>
            </a:solidFill>
            <a:ln w="9525">
              <a:noFill/>
              <a:miter lim="800000"/>
              <a:headEnd/>
              <a:tailEnd/>
            </a:ln>
            <a:effectLst>
              <a:outerShdw blurRad="63500" dist="107763" dir="2700000" algn="ctr" rotWithShape="0">
                <a:schemeClr val="bg2">
                  <a:alpha val="50000"/>
                </a:schemeClr>
              </a:outerShdw>
            </a:effectLst>
          </p:spPr>
          <p:txBody>
            <a:bodyPr wrap="none" anchor="ctr"/>
            <a:lstStyle/>
            <a:p>
              <a:pPr algn="ctr">
                <a:defRPr/>
              </a:pPr>
              <a:r>
                <a:rPr lang="en-US">
                  <a:latin typeface="Arial" charset="0"/>
                </a:rPr>
                <a:t>Scoreboard</a:t>
              </a:r>
            </a:p>
          </p:txBody>
        </p:sp>
        <p:sp>
          <p:nvSpPr>
            <p:cNvPr id="38958" name="Oval 101">
              <a:extLst>
                <a:ext uri="{FF2B5EF4-FFF2-40B4-BE49-F238E27FC236}">
                  <a16:creationId xmlns:a16="http://schemas.microsoft.com/office/drawing/2014/main" id="{320F4BBB-49F6-41D2-BCDC-396E6A65F60B}"/>
                </a:ext>
              </a:extLst>
            </p:cNvPr>
            <p:cNvSpPr>
              <a:spLocks noChangeArrowheads="1"/>
            </p:cNvSpPr>
            <p:nvPr/>
          </p:nvSpPr>
          <p:spPr bwMode="auto">
            <a:xfrm>
              <a:off x="3264" y="1392"/>
              <a:ext cx="96" cy="96"/>
            </a:xfrm>
            <a:prstGeom prst="ellipse">
              <a:avLst/>
            </a:prstGeom>
            <a:solidFill>
              <a:schemeClr val="bg1"/>
            </a:solidFill>
            <a:ln w="19050">
              <a:solidFill>
                <a:schemeClr val="tx1"/>
              </a:solidFill>
              <a:round/>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8959" name="Oval 102">
              <a:extLst>
                <a:ext uri="{FF2B5EF4-FFF2-40B4-BE49-F238E27FC236}">
                  <a16:creationId xmlns:a16="http://schemas.microsoft.com/office/drawing/2014/main" id="{F1EE47F2-8A19-4769-B5F6-AA1180B03E38}"/>
                </a:ext>
              </a:extLst>
            </p:cNvPr>
            <p:cNvSpPr>
              <a:spLocks noChangeArrowheads="1"/>
            </p:cNvSpPr>
            <p:nvPr/>
          </p:nvSpPr>
          <p:spPr bwMode="auto">
            <a:xfrm>
              <a:off x="2592" y="1392"/>
              <a:ext cx="96" cy="96"/>
            </a:xfrm>
            <a:prstGeom prst="ellipse">
              <a:avLst/>
            </a:prstGeom>
            <a:solidFill>
              <a:schemeClr val="bg1"/>
            </a:solidFill>
            <a:ln w="19050">
              <a:solidFill>
                <a:schemeClr val="tx1"/>
              </a:solidFill>
              <a:round/>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cxnSp>
        <p:nvCxnSpPr>
          <p:cNvPr id="38929" name="AutoShape 103">
            <a:extLst>
              <a:ext uri="{FF2B5EF4-FFF2-40B4-BE49-F238E27FC236}">
                <a16:creationId xmlns:a16="http://schemas.microsoft.com/office/drawing/2014/main" id="{81AA1EF7-5439-4D8C-8F42-CD1C0AF41BDB}"/>
              </a:ext>
            </a:extLst>
          </p:cNvPr>
          <p:cNvCxnSpPr>
            <a:cxnSpLocks noChangeShapeType="1"/>
            <a:stCxn id="38963" idx="0"/>
            <a:endCxn id="38959" idx="4"/>
          </p:cNvCxnSpPr>
          <p:nvPr/>
        </p:nvCxnSpPr>
        <p:spPr bwMode="auto">
          <a:xfrm rot="16200000">
            <a:off x="4733925" y="2667000"/>
            <a:ext cx="1200150" cy="762000"/>
          </a:xfrm>
          <a:prstGeom prst="bentConnector3">
            <a:avLst>
              <a:gd name="adj1" fmla="val 50000"/>
            </a:avLst>
          </a:prstGeom>
          <a:noFill/>
          <a:ln w="57150">
            <a:solidFill>
              <a:schemeClr val="tx1"/>
            </a:solidFill>
            <a:miter lim="800000"/>
            <a:headEnd/>
            <a:tailEnd type="triangle" w="lg" len="med"/>
          </a:ln>
          <a:extLst>
            <a:ext uri="{909E8E84-426E-40DD-AFC4-6F175D3DCCD1}">
              <a14:hiddenFill xmlns:a14="http://schemas.microsoft.com/office/drawing/2010/main">
                <a:noFill/>
              </a14:hiddenFill>
            </a:ext>
          </a:extLst>
        </p:spPr>
      </p:cxnSp>
      <p:grpSp>
        <p:nvGrpSpPr>
          <p:cNvPr id="38930" name="Group 104">
            <a:extLst>
              <a:ext uri="{FF2B5EF4-FFF2-40B4-BE49-F238E27FC236}">
                <a16:creationId xmlns:a16="http://schemas.microsoft.com/office/drawing/2014/main" id="{655206FD-076A-4285-955A-8D6A1BF06E3B}"/>
              </a:ext>
            </a:extLst>
          </p:cNvPr>
          <p:cNvGrpSpPr>
            <a:grpSpLocks/>
          </p:cNvGrpSpPr>
          <p:nvPr/>
        </p:nvGrpSpPr>
        <p:grpSpPr bwMode="auto">
          <a:xfrm>
            <a:off x="2667000" y="2447926"/>
            <a:ext cx="1676400" cy="2276475"/>
            <a:chOff x="720" y="1494"/>
            <a:chExt cx="1056" cy="1434"/>
          </a:xfrm>
        </p:grpSpPr>
        <p:sp>
          <p:nvSpPr>
            <p:cNvPr id="38955" name="AutoShape 105">
              <a:extLst>
                <a:ext uri="{FF2B5EF4-FFF2-40B4-BE49-F238E27FC236}">
                  <a16:creationId xmlns:a16="http://schemas.microsoft.com/office/drawing/2014/main" id="{50A59974-9F44-4BA3-93E3-E9DDBA158999}"/>
                </a:ext>
              </a:extLst>
            </p:cNvPr>
            <p:cNvSpPr>
              <a:spLocks noChangeArrowheads="1"/>
            </p:cNvSpPr>
            <p:nvPr/>
          </p:nvSpPr>
          <p:spPr bwMode="auto">
            <a:xfrm>
              <a:off x="720" y="2832"/>
              <a:ext cx="96" cy="96"/>
            </a:xfrm>
            <a:prstGeom prst="diamond">
              <a:avLst/>
            </a:prstGeom>
            <a:solidFill>
              <a:schemeClr val="bg1"/>
            </a:solidFill>
            <a:ln w="19050">
              <a:solidFill>
                <a:schemeClr val="bg2"/>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38956" name="AutoShape 106">
              <a:extLst>
                <a:ext uri="{FF2B5EF4-FFF2-40B4-BE49-F238E27FC236}">
                  <a16:creationId xmlns:a16="http://schemas.microsoft.com/office/drawing/2014/main" id="{1219FE94-DB3B-4313-AE25-F84E03371E08}"/>
                </a:ext>
              </a:extLst>
            </p:cNvPr>
            <p:cNvCxnSpPr>
              <a:cxnSpLocks noChangeShapeType="1"/>
              <a:stCxn id="38955" idx="0"/>
              <a:endCxn id="38961" idx="4"/>
            </p:cNvCxnSpPr>
            <p:nvPr/>
          </p:nvCxnSpPr>
          <p:spPr bwMode="auto">
            <a:xfrm rot="-5400000">
              <a:off x="606" y="1656"/>
              <a:ext cx="1332" cy="1008"/>
            </a:xfrm>
            <a:prstGeom prst="bentConnector3">
              <a:avLst>
                <a:gd name="adj1" fmla="val 15389"/>
              </a:avLst>
            </a:prstGeom>
            <a:noFill/>
            <a:ln w="57150">
              <a:solidFill>
                <a:schemeClr val="bg2"/>
              </a:solidFill>
              <a:miter lim="800000"/>
              <a:headEnd/>
              <a:tailEnd type="triangle" w="lg" len="med"/>
            </a:ln>
            <a:extLst>
              <a:ext uri="{909E8E84-426E-40DD-AFC4-6F175D3DCCD1}">
                <a14:hiddenFill xmlns:a14="http://schemas.microsoft.com/office/drawing/2010/main">
                  <a:noFill/>
                </a14:hiddenFill>
              </a:ext>
            </a:extLst>
          </p:spPr>
        </p:cxnSp>
      </p:grpSp>
      <p:grpSp>
        <p:nvGrpSpPr>
          <p:cNvPr id="38931" name="Group 107">
            <a:extLst>
              <a:ext uri="{FF2B5EF4-FFF2-40B4-BE49-F238E27FC236}">
                <a16:creationId xmlns:a16="http://schemas.microsoft.com/office/drawing/2014/main" id="{DC76AA73-92A5-4720-9A19-A9B20A828B5F}"/>
              </a:ext>
            </a:extLst>
          </p:cNvPr>
          <p:cNvGrpSpPr>
            <a:grpSpLocks/>
          </p:cNvGrpSpPr>
          <p:nvPr/>
        </p:nvGrpSpPr>
        <p:grpSpPr bwMode="auto">
          <a:xfrm>
            <a:off x="4114800" y="2447926"/>
            <a:ext cx="228600" cy="2352675"/>
            <a:chOff x="1632" y="1494"/>
            <a:chExt cx="144" cy="1482"/>
          </a:xfrm>
        </p:grpSpPr>
        <p:sp>
          <p:nvSpPr>
            <p:cNvPr id="38953" name="AutoShape 108">
              <a:extLst>
                <a:ext uri="{FF2B5EF4-FFF2-40B4-BE49-F238E27FC236}">
                  <a16:creationId xmlns:a16="http://schemas.microsoft.com/office/drawing/2014/main" id="{0410F7E0-34B2-4218-9021-4208BE1EAEF8}"/>
                </a:ext>
              </a:extLst>
            </p:cNvPr>
            <p:cNvSpPr>
              <a:spLocks noChangeArrowheads="1"/>
            </p:cNvSpPr>
            <p:nvPr/>
          </p:nvSpPr>
          <p:spPr bwMode="auto">
            <a:xfrm>
              <a:off x="1632" y="2880"/>
              <a:ext cx="96" cy="96"/>
            </a:xfrm>
            <a:prstGeom prst="diamond">
              <a:avLst/>
            </a:prstGeom>
            <a:solidFill>
              <a:schemeClr val="bg1"/>
            </a:solidFill>
            <a:ln w="19050">
              <a:solidFill>
                <a:schemeClr val="bg2"/>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38954" name="AutoShape 109">
              <a:extLst>
                <a:ext uri="{FF2B5EF4-FFF2-40B4-BE49-F238E27FC236}">
                  <a16:creationId xmlns:a16="http://schemas.microsoft.com/office/drawing/2014/main" id="{C41A919B-429E-4E47-91DD-1DBE0FB51750}"/>
                </a:ext>
              </a:extLst>
            </p:cNvPr>
            <p:cNvCxnSpPr>
              <a:cxnSpLocks noChangeShapeType="1"/>
              <a:stCxn id="38953" idx="0"/>
              <a:endCxn id="38961" idx="4"/>
            </p:cNvCxnSpPr>
            <p:nvPr/>
          </p:nvCxnSpPr>
          <p:spPr bwMode="auto">
            <a:xfrm rot="-5400000">
              <a:off x="1038" y="2136"/>
              <a:ext cx="1380" cy="96"/>
            </a:xfrm>
            <a:prstGeom prst="bentConnector3">
              <a:avLst>
                <a:gd name="adj1" fmla="val 50000"/>
              </a:avLst>
            </a:prstGeom>
            <a:noFill/>
            <a:ln w="57150">
              <a:solidFill>
                <a:schemeClr val="bg2"/>
              </a:solidFill>
              <a:miter lim="800000"/>
              <a:headEnd/>
              <a:tailEnd type="triangle" w="lg" len="med"/>
            </a:ln>
            <a:extLst>
              <a:ext uri="{909E8E84-426E-40DD-AFC4-6F175D3DCCD1}">
                <a14:hiddenFill xmlns:a14="http://schemas.microsoft.com/office/drawing/2010/main">
                  <a:noFill/>
                </a14:hiddenFill>
              </a:ext>
            </a:extLst>
          </p:spPr>
        </p:cxnSp>
      </p:grpSp>
      <p:cxnSp>
        <p:nvCxnSpPr>
          <p:cNvPr id="38932" name="AutoShape 110">
            <a:extLst>
              <a:ext uri="{FF2B5EF4-FFF2-40B4-BE49-F238E27FC236}">
                <a16:creationId xmlns:a16="http://schemas.microsoft.com/office/drawing/2014/main" id="{B296080B-E2A9-4D82-BC2D-4CCE32A6FA4C}"/>
              </a:ext>
            </a:extLst>
          </p:cNvPr>
          <p:cNvCxnSpPr>
            <a:cxnSpLocks noChangeShapeType="1"/>
            <a:stCxn id="38963" idx="0"/>
            <a:endCxn id="38961" idx="4"/>
          </p:cNvCxnSpPr>
          <p:nvPr/>
        </p:nvCxnSpPr>
        <p:spPr bwMode="auto">
          <a:xfrm rot="5400000" flipH="1">
            <a:off x="4048125" y="2743200"/>
            <a:ext cx="1200150" cy="609600"/>
          </a:xfrm>
          <a:prstGeom prst="bentConnector3">
            <a:avLst>
              <a:gd name="adj1" fmla="val 50000"/>
            </a:avLst>
          </a:prstGeom>
          <a:noFill/>
          <a:ln w="57150">
            <a:solidFill>
              <a:schemeClr val="tx1"/>
            </a:solidFill>
            <a:miter lim="800000"/>
            <a:headEnd/>
            <a:tailEnd type="triangle" w="lg" len="med"/>
          </a:ln>
          <a:extLst>
            <a:ext uri="{909E8E84-426E-40DD-AFC4-6F175D3DCCD1}">
              <a14:hiddenFill xmlns:a14="http://schemas.microsoft.com/office/drawing/2010/main">
                <a:noFill/>
              </a14:hiddenFill>
            </a:ext>
          </a:extLst>
        </p:spPr>
      </p:cxnSp>
      <p:cxnSp>
        <p:nvCxnSpPr>
          <p:cNvPr id="38933" name="AutoShape 111">
            <a:extLst>
              <a:ext uri="{FF2B5EF4-FFF2-40B4-BE49-F238E27FC236}">
                <a16:creationId xmlns:a16="http://schemas.microsoft.com/office/drawing/2014/main" id="{49153DA4-C246-41BF-90F8-F790C51C9615}"/>
              </a:ext>
            </a:extLst>
          </p:cNvPr>
          <p:cNvCxnSpPr>
            <a:cxnSpLocks noChangeShapeType="1"/>
            <a:stCxn id="38962" idx="0"/>
            <a:endCxn id="38958" idx="4"/>
          </p:cNvCxnSpPr>
          <p:nvPr/>
        </p:nvCxnSpPr>
        <p:spPr bwMode="auto">
          <a:xfrm rot="16200000">
            <a:off x="6181725" y="3048000"/>
            <a:ext cx="1200150" cy="0"/>
          </a:xfrm>
          <a:prstGeom prst="straightConnector1">
            <a:avLst/>
          </a:prstGeom>
          <a:noFill/>
          <a:ln w="57150">
            <a:solidFill>
              <a:schemeClr val="tx1"/>
            </a:solidFill>
            <a:round/>
            <a:headEnd/>
            <a:tailEnd type="triangle" w="lg" len="med"/>
          </a:ln>
          <a:extLst>
            <a:ext uri="{909E8E84-426E-40DD-AFC4-6F175D3DCCD1}">
              <a14:hiddenFill xmlns:a14="http://schemas.microsoft.com/office/drawing/2010/main">
                <a:noFill/>
              </a14:hiddenFill>
            </a:ext>
          </a:extLst>
        </p:spPr>
      </p:cxnSp>
      <p:grpSp>
        <p:nvGrpSpPr>
          <p:cNvPr id="38934" name="Group 112">
            <a:extLst>
              <a:ext uri="{FF2B5EF4-FFF2-40B4-BE49-F238E27FC236}">
                <a16:creationId xmlns:a16="http://schemas.microsoft.com/office/drawing/2014/main" id="{3449A48E-20D6-4000-8140-C523DD0279ED}"/>
              </a:ext>
            </a:extLst>
          </p:cNvPr>
          <p:cNvGrpSpPr>
            <a:grpSpLocks/>
          </p:cNvGrpSpPr>
          <p:nvPr/>
        </p:nvGrpSpPr>
        <p:grpSpPr bwMode="auto">
          <a:xfrm>
            <a:off x="7391400" y="1676400"/>
            <a:ext cx="1066800" cy="762000"/>
            <a:chOff x="3696" y="1008"/>
            <a:chExt cx="672" cy="480"/>
          </a:xfrm>
        </p:grpSpPr>
        <p:sp>
          <p:nvSpPr>
            <p:cNvPr id="86129" name="Rectangle 113">
              <a:extLst>
                <a:ext uri="{FF2B5EF4-FFF2-40B4-BE49-F238E27FC236}">
                  <a16:creationId xmlns:a16="http://schemas.microsoft.com/office/drawing/2014/main" id="{6E435042-3CDE-468A-92AA-2EA6786F4324}"/>
                </a:ext>
              </a:extLst>
            </p:cNvPr>
            <p:cNvSpPr>
              <a:spLocks noChangeArrowheads="1"/>
            </p:cNvSpPr>
            <p:nvPr/>
          </p:nvSpPr>
          <p:spPr bwMode="auto">
            <a:xfrm>
              <a:off x="3696" y="1008"/>
              <a:ext cx="672" cy="384"/>
            </a:xfrm>
            <a:prstGeom prst="rect">
              <a:avLst/>
            </a:prstGeom>
            <a:solidFill>
              <a:srgbClr val="FF9966"/>
            </a:solidFill>
            <a:ln w="9525">
              <a:noFill/>
              <a:miter lim="800000"/>
              <a:headEnd/>
              <a:tailEnd/>
            </a:ln>
            <a:effectLst>
              <a:outerShdw blurRad="63500" dist="107763" dir="2700000" algn="ctr" rotWithShape="0">
                <a:schemeClr val="bg2">
                  <a:alpha val="50000"/>
                </a:schemeClr>
              </a:outerShdw>
            </a:effectLst>
          </p:spPr>
          <p:txBody>
            <a:bodyPr wrap="none" anchor="ctr"/>
            <a:lstStyle/>
            <a:p>
              <a:pPr algn="ctr">
                <a:defRPr/>
              </a:pPr>
              <a:r>
                <a:rPr lang="en-US">
                  <a:latin typeface="Arial" charset="0"/>
                </a:rPr>
                <a:t>Coverage</a:t>
              </a:r>
            </a:p>
          </p:txBody>
        </p:sp>
        <p:sp>
          <p:nvSpPr>
            <p:cNvPr id="38952" name="Oval 114">
              <a:extLst>
                <a:ext uri="{FF2B5EF4-FFF2-40B4-BE49-F238E27FC236}">
                  <a16:creationId xmlns:a16="http://schemas.microsoft.com/office/drawing/2014/main" id="{9B95C14B-11D2-4641-94CA-FA8810430768}"/>
                </a:ext>
              </a:extLst>
            </p:cNvPr>
            <p:cNvSpPr>
              <a:spLocks noChangeArrowheads="1"/>
            </p:cNvSpPr>
            <p:nvPr/>
          </p:nvSpPr>
          <p:spPr bwMode="auto">
            <a:xfrm>
              <a:off x="3984" y="1392"/>
              <a:ext cx="96" cy="96"/>
            </a:xfrm>
            <a:prstGeom prst="ellipse">
              <a:avLst/>
            </a:prstGeom>
            <a:solidFill>
              <a:schemeClr val="bg1"/>
            </a:solidFill>
            <a:ln w="19050">
              <a:solidFill>
                <a:schemeClr val="tx1"/>
              </a:solidFill>
              <a:round/>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nvGrpSpPr>
          <p:cNvPr id="38935" name="Group 115">
            <a:extLst>
              <a:ext uri="{FF2B5EF4-FFF2-40B4-BE49-F238E27FC236}">
                <a16:creationId xmlns:a16="http://schemas.microsoft.com/office/drawing/2014/main" id="{AD0E1B7F-E020-4264-AB5D-A100150CDD8F}"/>
              </a:ext>
            </a:extLst>
          </p:cNvPr>
          <p:cNvGrpSpPr>
            <a:grpSpLocks/>
          </p:cNvGrpSpPr>
          <p:nvPr/>
        </p:nvGrpSpPr>
        <p:grpSpPr bwMode="auto">
          <a:xfrm>
            <a:off x="7848600" y="2447926"/>
            <a:ext cx="152400" cy="2352675"/>
            <a:chOff x="3984" y="1494"/>
            <a:chExt cx="96" cy="1482"/>
          </a:xfrm>
        </p:grpSpPr>
        <p:sp>
          <p:nvSpPr>
            <p:cNvPr id="38949" name="AutoShape 116">
              <a:extLst>
                <a:ext uri="{FF2B5EF4-FFF2-40B4-BE49-F238E27FC236}">
                  <a16:creationId xmlns:a16="http://schemas.microsoft.com/office/drawing/2014/main" id="{2D3F540D-2BAB-4169-A115-14D633BC694D}"/>
                </a:ext>
              </a:extLst>
            </p:cNvPr>
            <p:cNvSpPr>
              <a:spLocks noChangeArrowheads="1"/>
            </p:cNvSpPr>
            <p:nvPr/>
          </p:nvSpPr>
          <p:spPr bwMode="auto">
            <a:xfrm>
              <a:off x="3984" y="2880"/>
              <a:ext cx="96" cy="96"/>
            </a:xfrm>
            <a:prstGeom prst="diamond">
              <a:avLst/>
            </a:prstGeom>
            <a:solidFill>
              <a:schemeClr val="bg1"/>
            </a:solidFill>
            <a:ln w="19050">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38950" name="AutoShape 117">
              <a:extLst>
                <a:ext uri="{FF2B5EF4-FFF2-40B4-BE49-F238E27FC236}">
                  <a16:creationId xmlns:a16="http://schemas.microsoft.com/office/drawing/2014/main" id="{F757A96F-A575-4F80-A631-A577A0209767}"/>
                </a:ext>
              </a:extLst>
            </p:cNvPr>
            <p:cNvCxnSpPr>
              <a:cxnSpLocks noChangeShapeType="1"/>
              <a:stCxn id="38949" idx="0"/>
              <a:endCxn id="38952" idx="4"/>
            </p:cNvCxnSpPr>
            <p:nvPr/>
          </p:nvCxnSpPr>
          <p:spPr bwMode="auto">
            <a:xfrm rot="-5400000">
              <a:off x="3342" y="2184"/>
              <a:ext cx="1380" cy="0"/>
            </a:xfrm>
            <a:prstGeom prst="straightConnector1">
              <a:avLst/>
            </a:prstGeom>
            <a:noFill/>
            <a:ln w="57150">
              <a:solidFill>
                <a:schemeClr val="tx1"/>
              </a:solidFill>
              <a:round/>
              <a:headEnd/>
              <a:tailEnd type="triangle" w="lg" len="med"/>
            </a:ln>
            <a:extLst>
              <a:ext uri="{909E8E84-426E-40DD-AFC4-6F175D3DCCD1}">
                <a14:hiddenFill xmlns:a14="http://schemas.microsoft.com/office/drawing/2010/main">
                  <a:noFill/>
                </a14:hiddenFill>
              </a:ext>
            </a:extLst>
          </p:spPr>
        </p:cxnSp>
      </p:grpSp>
      <p:grpSp>
        <p:nvGrpSpPr>
          <p:cNvPr id="38936" name="Group 118">
            <a:extLst>
              <a:ext uri="{FF2B5EF4-FFF2-40B4-BE49-F238E27FC236}">
                <a16:creationId xmlns:a16="http://schemas.microsoft.com/office/drawing/2014/main" id="{B3AFF798-3248-4AE2-A1C7-C07B1494CA76}"/>
              </a:ext>
            </a:extLst>
          </p:cNvPr>
          <p:cNvGrpSpPr>
            <a:grpSpLocks/>
          </p:cNvGrpSpPr>
          <p:nvPr/>
        </p:nvGrpSpPr>
        <p:grpSpPr bwMode="auto">
          <a:xfrm>
            <a:off x="4800600" y="5486400"/>
            <a:ext cx="2133600" cy="457200"/>
            <a:chOff x="2112" y="3408"/>
            <a:chExt cx="1344" cy="288"/>
          </a:xfrm>
        </p:grpSpPr>
        <p:sp>
          <p:nvSpPr>
            <p:cNvPr id="38946" name="Rectangle 119">
              <a:extLst>
                <a:ext uri="{FF2B5EF4-FFF2-40B4-BE49-F238E27FC236}">
                  <a16:creationId xmlns:a16="http://schemas.microsoft.com/office/drawing/2014/main" id="{E9BE2C1E-7C80-494D-8A1E-1BA8AE9D4B86}"/>
                </a:ext>
              </a:extLst>
            </p:cNvPr>
            <p:cNvSpPr>
              <a:spLocks noChangeArrowheads="1"/>
            </p:cNvSpPr>
            <p:nvPr/>
          </p:nvSpPr>
          <p:spPr bwMode="auto">
            <a:xfrm>
              <a:off x="2112" y="3552"/>
              <a:ext cx="1344" cy="144"/>
            </a:xfrm>
            <a:prstGeom prst="rect">
              <a:avLst/>
            </a:prstGeom>
            <a:solidFill>
              <a:srgbClr val="FFCC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800"/>
                <a:t>Pin-Level interfaces</a:t>
              </a:r>
            </a:p>
          </p:txBody>
        </p:sp>
        <p:sp>
          <p:nvSpPr>
            <p:cNvPr id="38947" name="AutoShape 120">
              <a:extLst>
                <a:ext uri="{FF2B5EF4-FFF2-40B4-BE49-F238E27FC236}">
                  <a16:creationId xmlns:a16="http://schemas.microsoft.com/office/drawing/2014/main" id="{D4C6D112-22D5-4671-9411-F0285ECBDC08}"/>
                </a:ext>
              </a:extLst>
            </p:cNvPr>
            <p:cNvSpPr>
              <a:spLocks noChangeArrowheads="1"/>
            </p:cNvSpPr>
            <p:nvPr/>
          </p:nvSpPr>
          <p:spPr bwMode="auto">
            <a:xfrm>
              <a:off x="3216" y="3408"/>
              <a:ext cx="192" cy="144"/>
            </a:xfrm>
            <a:prstGeom prst="upArrow">
              <a:avLst>
                <a:gd name="adj1" fmla="val 50000"/>
                <a:gd name="adj2" fmla="val 25000"/>
              </a:avLst>
            </a:prstGeom>
            <a:solidFill>
              <a:srgbClr val="FFCC00"/>
            </a:solidFill>
            <a:ln w="9525">
              <a:solidFill>
                <a:schemeClr val="tx1"/>
              </a:solidFill>
              <a:miter lim="800000"/>
              <a:headEnd/>
              <a:tailEnd/>
            </a:ln>
          </p:spPr>
          <p:txBody>
            <a:bodyPr vert="eaVert"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8948" name="AutoShape 121">
              <a:extLst>
                <a:ext uri="{FF2B5EF4-FFF2-40B4-BE49-F238E27FC236}">
                  <a16:creationId xmlns:a16="http://schemas.microsoft.com/office/drawing/2014/main" id="{88EEE260-AC00-4849-B9F6-99FECD322CC5}"/>
                </a:ext>
              </a:extLst>
            </p:cNvPr>
            <p:cNvSpPr>
              <a:spLocks noChangeArrowheads="1"/>
            </p:cNvSpPr>
            <p:nvPr/>
          </p:nvSpPr>
          <p:spPr bwMode="auto">
            <a:xfrm>
              <a:off x="2160" y="3408"/>
              <a:ext cx="192" cy="144"/>
            </a:xfrm>
            <a:prstGeom prst="upArrow">
              <a:avLst>
                <a:gd name="adj1" fmla="val 50000"/>
                <a:gd name="adj2" fmla="val 25000"/>
              </a:avLst>
            </a:prstGeom>
            <a:solidFill>
              <a:srgbClr val="FFCC00"/>
            </a:solidFill>
            <a:ln w="9525">
              <a:solidFill>
                <a:schemeClr val="tx1"/>
              </a:solidFill>
              <a:miter lim="800000"/>
              <a:headEnd/>
              <a:tailEnd/>
            </a:ln>
          </p:spPr>
          <p:txBody>
            <a:bodyPr vert="eaVert"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nvGrpSpPr>
          <p:cNvPr id="38937" name="Group 122">
            <a:extLst>
              <a:ext uri="{FF2B5EF4-FFF2-40B4-BE49-F238E27FC236}">
                <a16:creationId xmlns:a16="http://schemas.microsoft.com/office/drawing/2014/main" id="{F37A2A56-4FC1-4E9A-92B8-C27636214585}"/>
              </a:ext>
            </a:extLst>
          </p:cNvPr>
          <p:cNvGrpSpPr>
            <a:grpSpLocks/>
          </p:cNvGrpSpPr>
          <p:nvPr/>
        </p:nvGrpSpPr>
        <p:grpSpPr bwMode="auto">
          <a:xfrm>
            <a:off x="2971800" y="5257800"/>
            <a:ext cx="6324600" cy="990600"/>
            <a:chOff x="960" y="3264"/>
            <a:chExt cx="3984" cy="624"/>
          </a:xfrm>
        </p:grpSpPr>
        <p:sp>
          <p:nvSpPr>
            <p:cNvPr id="38943" name="Rectangle 123">
              <a:extLst>
                <a:ext uri="{FF2B5EF4-FFF2-40B4-BE49-F238E27FC236}">
                  <a16:creationId xmlns:a16="http://schemas.microsoft.com/office/drawing/2014/main" id="{1C84790F-0556-48A2-939B-1833050CEAE8}"/>
                </a:ext>
              </a:extLst>
            </p:cNvPr>
            <p:cNvSpPr>
              <a:spLocks noChangeArrowheads="1"/>
            </p:cNvSpPr>
            <p:nvPr/>
          </p:nvSpPr>
          <p:spPr bwMode="auto">
            <a:xfrm>
              <a:off x="960" y="3744"/>
              <a:ext cx="3984" cy="144"/>
            </a:xfrm>
            <a:prstGeom prst="rect">
              <a:avLst/>
            </a:prstGeom>
            <a:solidFill>
              <a:srgbClr val="FFCC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800"/>
                <a:t>Transaction-Level interfaces</a:t>
              </a:r>
            </a:p>
          </p:txBody>
        </p:sp>
        <p:sp>
          <p:nvSpPr>
            <p:cNvPr id="38944" name="AutoShape 124">
              <a:extLst>
                <a:ext uri="{FF2B5EF4-FFF2-40B4-BE49-F238E27FC236}">
                  <a16:creationId xmlns:a16="http://schemas.microsoft.com/office/drawing/2014/main" id="{8122EE5C-54E0-4580-BD72-9FF07FC49097}"/>
                </a:ext>
              </a:extLst>
            </p:cNvPr>
            <p:cNvSpPr>
              <a:spLocks noChangeArrowheads="1"/>
            </p:cNvSpPr>
            <p:nvPr/>
          </p:nvSpPr>
          <p:spPr bwMode="auto">
            <a:xfrm>
              <a:off x="1056" y="3264"/>
              <a:ext cx="240" cy="480"/>
            </a:xfrm>
            <a:prstGeom prst="upArrow">
              <a:avLst>
                <a:gd name="adj1" fmla="val 50000"/>
                <a:gd name="adj2" fmla="val 50000"/>
              </a:avLst>
            </a:prstGeom>
            <a:solidFill>
              <a:srgbClr val="FFCC00"/>
            </a:solidFill>
            <a:ln w="9525">
              <a:solidFill>
                <a:schemeClr val="tx1"/>
              </a:solidFill>
              <a:miter lim="800000"/>
              <a:headEnd/>
              <a:tailEnd/>
            </a:ln>
          </p:spPr>
          <p:txBody>
            <a:bodyPr vert="eaVert"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8945" name="AutoShape 125">
              <a:extLst>
                <a:ext uri="{FF2B5EF4-FFF2-40B4-BE49-F238E27FC236}">
                  <a16:creationId xmlns:a16="http://schemas.microsoft.com/office/drawing/2014/main" id="{AB928E52-6F2C-46E9-B143-47BDA79D317F}"/>
                </a:ext>
              </a:extLst>
            </p:cNvPr>
            <p:cNvSpPr>
              <a:spLocks noChangeArrowheads="1"/>
            </p:cNvSpPr>
            <p:nvPr/>
          </p:nvSpPr>
          <p:spPr bwMode="auto">
            <a:xfrm>
              <a:off x="4560" y="3264"/>
              <a:ext cx="240" cy="480"/>
            </a:xfrm>
            <a:prstGeom prst="upArrow">
              <a:avLst>
                <a:gd name="adj1" fmla="val 50000"/>
                <a:gd name="adj2" fmla="val 50000"/>
              </a:avLst>
            </a:prstGeom>
            <a:solidFill>
              <a:srgbClr val="FFCC00"/>
            </a:solidFill>
            <a:ln w="9525">
              <a:solidFill>
                <a:schemeClr val="tx1"/>
              </a:solidFill>
              <a:miter lim="800000"/>
              <a:headEnd/>
              <a:tailEnd/>
            </a:ln>
          </p:spPr>
          <p:txBody>
            <a:bodyPr vert="eaVert"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cxnSp>
        <p:nvCxnSpPr>
          <p:cNvPr id="38938" name="AutoShape 126">
            <a:extLst>
              <a:ext uri="{FF2B5EF4-FFF2-40B4-BE49-F238E27FC236}">
                <a16:creationId xmlns:a16="http://schemas.microsoft.com/office/drawing/2014/main" id="{8BB58B47-0E2C-4739-8CD9-86644117C275}"/>
              </a:ext>
            </a:extLst>
          </p:cNvPr>
          <p:cNvCxnSpPr>
            <a:cxnSpLocks noChangeShapeType="1"/>
          </p:cNvCxnSpPr>
          <p:nvPr/>
        </p:nvCxnSpPr>
        <p:spPr bwMode="auto">
          <a:xfrm>
            <a:off x="3124200" y="5181600"/>
            <a:ext cx="361950" cy="0"/>
          </a:xfrm>
          <a:prstGeom prst="straightConnector1">
            <a:avLst/>
          </a:prstGeom>
          <a:noFill/>
          <a:ln w="57150">
            <a:solidFill>
              <a:schemeClr val="tx1"/>
            </a:solidFill>
            <a:round/>
            <a:headEnd type="triangle" w="lg" len="sm"/>
            <a:tailEnd type="triangle" w="lg" len="sm"/>
          </a:ln>
          <a:extLst>
            <a:ext uri="{909E8E84-426E-40DD-AFC4-6F175D3DCCD1}">
              <a14:hiddenFill xmlns:a14="http://schemas.microsoft.com/office/drawing/2010/main">
                <a:noFill/>
              </a14:hiddenFill>
            </a:ext>
          </a:extLst>
        </p:spPr>
      </p:cxnSp>
      <p:cxnSp>
        <p:nvCxnSpPr>
          <p:cNvPr id="38939" name="AutoShape 127">
            <a:extLst>
              <a:ext uri="{FF2B5EF4-FFF2-40B4-BE49-F238E27FC236}">
                <a16:creationId xmlns:a16="http://schemas.microsoft.com/office/drawing/2014/main" id="{B8631E20-7D1B-44E3-985D-3EDE0520FFAD}"/>
              </a:ext>
            </a:extLst>
          </p:cNvPr>
          <p:cNvCxnSpPr>
            <a:cxnSpLocks noChangeShapeType="1"/>
            <a:stCxn id="38962" idx="0"/>
            <a:endCxn id="38952" idx="4"/>
          </p:cNvCxnSpPr>
          <p:nvPr/>
        </p:nvCxnSpPr>
        <p:spPr bwMode="auto">
          <a:xfrm rot="16200000">
            <a:off x="6753225" y="2476500"/>
            <a:ext cx="1200150" cy="1143000"/>
          </a:xfrm>
          <a:prstGeom prst="bentConnector3">
            <a:avLst>
              <a:gd name="adj1" fmla="val 50000"/>
            </a:avLst>
          </a:prstGeom>
          <a:noFill/>
          <a:ln w="57150">
            <a:solidFill>
              <a:schemeClr val="tx1"/>
            </a:solidFill>
            <a:miter lim="800000"/>
            <a:headEnd/>
            <a:tailEnd type="triangle" w="lg" len="med"/>
          </a:ln>
          <a:extLst>
            <a:ext uri="{909E8E84-426E-40DD-AFC4-6F175D3DCCD1}">
              <a14:hiddenFill xmlns:a14="http://schemas.microsoft.com/office/drawing/2010/main">
                <a:noFill/>
              </a14:hiddenFill>
            </a:ext>
          </a:extLst>
        </p:spPr>
      </p:cxnSp>
      <p:sp>
        <p:nvSpPr>
          <p:cNvPr id="38940" name="Rectangle 128">
            <a:extLst>
              <a:ext uri="{FF2B5EF4-FFF2-40B4-BE49-F238E27FC236}">
                <a16:creationId xmlns:a16="http://schemas.microsoft.com/office/drawing/2014/main" id="{88405182-683F-4972-91E6-B367A3B5F6F5}"/>
              </a:ext>
            </a:extLst>
          </p:cNvPr>
          <p:cNvSpPr>
            <a:spLocks noChangeArrowheads="1"/>
          </p:cNvSpPr>
          <p:nvPr/>
        </p:nvSpPr>
        <p:spPr bwMode="auto">
          <a:xfrm>
            <a:off x="1524000" y="6781800"/>
            <a:ext cx="76200" cy="7620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38941" name="AutoShape 129">
            <a:extLst>
              <a:ext uri="{FF2B5EF4-FFF2-40B4-BE49-F238E27FC236}">
                <a16:creationId xmlns:a16="http://schemas.microsoft.com/office/drawing/2014/main" id="{BA24EA04-A8DF-4124-9479-7395D5295E83}"/>
              </a:ext>
            </a:extLst>
          </p:cNvPr>
          <p:cNvSpPr>
            <a:spLocks noChangeArrowheads="1"/>
          </p:cNvSpPr>
          <p:nvPr/>
        </p:nvSpPr>
        <p:spPr bwMode="blackWhite">
          <a:xfrm>
            <a:off x="7620000" y="5867400"/>
            <a:ext cx="1676400" cy="381000"/>
          </a:xfrm>
          <a:prstGeom prst="wedgeRectCallout">
            <a:avLst>
              <a:gd name="adj1" fmla="val -103597"/>
              <a:gd name="adj2" fmla="val -208333"/>
            </a:avLst>
          </a:prstGeom>
          <a:solidFill>
            <a:srgbClr val="FF9900"/>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800"/>
              <a:t>Assertions</a:t>
            </a:r>
          </a:p>
        </p:txBody>
      </p:sp>
      <p:sp>
        <p:nvSpPr>
          <p:cNvPr id="86146" name="Rectangle 130">
            <a:extLst>
              <a:ext uri="{FF2B5EF4-FFF2-40B4-BE49-F238E27FC236}">
                <a16:creationId xmlns:a16="http://schemas.microsoft.com/office/drawing/2014/main" id="{07DB9DC5-6928-4E18-AD99-74E05E0685FA}"/>
              </a:ext>
            </a:extLst>
          </p:cNvPr>
          <p:cNvSpPr>
            <a:spLocks noChangeArrowheads="1"/>
          </p:cNvSpPr>
          <p:nvPr/>
        </p:nvSpPr>
        <p:spPr bwMode="auto">
          <a:xfrm>
            <a:off x="1828800" y="1219200"/>
            <a:ext cx="1066800" cy="1295400"/>
          </a:xfrm>
          <a:prstGeom prst="rect">
            <a:avLst/>
          </a:prstGeom>
          <a:solidFill>
            <a:srgbClr val="33CCCC"/>
          </a:solidFill>
          <a:ln w="9525">
            <a:noFill/>
            <a:miter lim="800000"/>
            <a:headEnd/>
            <a:tailEnd/>
          </a:ln>
          <a:effectLst>
            <a:outerShdw blurRad="63500" dist="107763" dir="2700000" algn="ctr" rotWithShape="0">
              <a:schemeClr val="bg2">
                <a:alpha val="50000"/>
              </a:schemeClr>
            </a:outerShdw>
          </a:effectLst>
        </p:spPr>
        <p:txBody>
          <a:bodyPr wrap="none" lIns="0" tIns="0" rIns="0" bIns="0" anchor="ctr"/>
          <a:lstStyle/>
          <a:p>
            <a:pPr algn="ctr" eaLnBrk="0" hangingPunct="0">
              <a:defRPr/>
            </a:pPr>
            <a:r>
              <a:rPr lang="en-US" sz="1600">
                <a:latin typeface="Verdana" charset="0"/>
              </a:rPr>
              <a:t>Test</a:t>
            </a:r>
            <a:br>
              <a:rPr lang="en-US" sz="1600">
                <a:latin typeface="Verdana" charset="0"/>
              </a:rPr>
            </a:br>
            <a:r>
              <a:rPr lang="en-US" sz="1600">
                <a:latin typeface="Verdana" charset="0"/>
              </a:rPr>
              <a:t>(Config)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F95A52A5-AEE2-4E1A-9345-2B4839A7121D}"/>
              </a:ext>
            </a:extLst>
          </p:cNvPr>
          <p:cNvSpPr>
            <a:spLocks noChangeArrowheads="1"/>
          </p:cNvSpPr>
          <p:nvPr/>
        </p:nvSpPr>
        <p:spPr bwMode="auto">
          <a:xfrm>
            <a:off x="8305800" y="1600200"/>
            <a:ext cx="2133600" cy="2133600"/>
          </a:xfrm>
          <a:prstGeom prst="rect">
            <a:avLst/>
          </a:prstGeom>
          <a:solidFill>
            <a:srgbClr val="00CC99"/>
          </a:solidFill>
          <a:ln w="9525">
            <a:noFill/>
            <a:miter lim="800000"/>
            <a:headEnd/>
            <a:tailEnd/>
          </a:ln>
          <a:effectLst>
            <a:outerShdw blurRad="63500" dist="107763" dir="2700000" algn="ctr" rotWithShape="0">
              <a:schemeClr val="bg2">
                <a:alpha val="50000"/>
              </a:schemeClr>
            </a:outerShdw>
          </a:effectLst>
        </p:spPr>
        <p:txBody>
          <a:bodyPr wrap="none" rIns="0"/>
          <a:lstStyle/>
          <a:p>
            <a:pPr>
              <a:spcBef>
                <a:spcPct val="10000"/>
              </a:spcBef>
              <a:buFont typeface="Wingdings" charset="2"/>
              <a:buNone/>
              <a:defRPr/>
            </a:pPr>
            <a:r>
              <a:rPr lang="en-US" b="1">
                <a:latin typeface="Arial" charset="0"/>
              </a:rPr>
              <a:t>Test</a:t>
            </a:r>
          </a:p>
        </p:txBody>
      </p:sp>
      <p:sp>
        <p:nvSpPr>
          <p:cNvPr id="40963" name="Rectangle 3">
            <a:extLst>
              <a:ext uri="{FF2B5EF4-FFF2-40B4-BE49-F238E27FC236}">
                <a16:creationId xmlns:a16="http://schemas.microsoft.com/office/drawing/2014/main" id="{9C87E178-D2E7-43EE-BB30-972C63698E88}"/>
              </a:ext>
            </a:extLst>
          </p:cNvPr>
          <p:cNvSpPr>
            <a:spLocks noGrp="1" noChangeArrowheads="1"/>
          </p:cNvSpPr>
          <p:nvPr>
            <p:ph type="title"/>
          </p:nvPr>
        </p:nvSpPr>
        <p:spPr/>
        <p:txBody>
          <a:bodyPr/>
          <a:lstStyle/>
          <a:p>
            <a:pPr eaLnBrk="1" hangingPunct="1"/>
            <a:r>
              <a:rPr lang="en-US" altLang="en-US"/>
              <a:t>OVM Concepts: Separation</a:t>
            </a:r>
          </a:p>
        </p:txBody>
      </p:sp>
      <p:sp>
        <p:nvSpPr>
          <p:cNvPr id="40964" name="AutoShape 4">
            <a:extLst>
              <a:ext uri="{FF2B5EF4-FFF2-40B4-BE49-F238E27FC236}">
                <a16:creationId xmlns:a16="http://schemas.microsoft.com/office/drawing/2014/main" id="{CBEAB477-AE09-4582-B5FB-8481CF380D68}"/>
              </a:ext>
            </a:extLst>
          </p:cNvPr>
          <p:cNvSpPr>
            <a:spLocks noChangeArrowheads="1"/>
          </p:cNvSpPr>
          <p:nvPr/>
        </p:nvSpPr>
        <p:spPr bwMode="auto">
          <a:xfrm rot="17521979">
            <a:off x="10105232" y="1019969"/>
            <a:ext cx="304800" cy="855663"/>
          </a:xfrm>
          <a:prstGeom prst="curvedLeftArrow">
            <a:avLst>
              <a:gd name="adj1" fmla="val 56146"/>
              <a:gd name="adj2" fmla="val 112292"/>
              <a:gd name="adj3" fmla="val 33333"/>
            </a:avLst>
          </a:prstGeom>
          <a:solidFill>
            <a:srgbClr val="00CC99"/>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40965" name="Rectangle 5">
            <a:extLst>
              <a:ext uri="{FF2B5EF4-FFF2-40B4-BE49-F238E27FC236}">
                <a16:creationId xmlns:a16="http://schemas.microsoft.com/office/drawing/2014/main" id="{AFD0C802-E145-42E3-A6A6-FB3D2A63B880}"/>
              </a:ext>
            </a:extLst>
          </p:cNvPr>
          <p:cNvSpPr>
            <a:spLocks noGrp="1" noChangeArrowheads="1"/>
          </p:cNvSpPr>
          <p:nvPr>
            <p:ph type="body" idx="1"/>
          </p:nvPr>
        </p:nvSpPr>
        <p:spPr>
          <a:xfrm>
            <a:off x="1905000" y="1066800"/>
            <a:ext cx="6096000" cy="5029200"/>
          </a:xfrm>
        </p:spPr>
        <p:txBody>
          <a:bodyPr/>
          <a:lstStyle/>
          <a:p>
            <a:pPr eaLnBrk="1" hangingPunct="1"/>
            <a:r>
              <a:rPr lang="en-US" altLang="en-US" sz="2200"/>
              <a:t>Separate architectural details from end-user</a:t>
            </a:r>
          </a:p>
          <a:p>
            <a:pPr eaLnBrk="1" hangingPunct="1"/>
            <a:r>
              <a:rPr lang="en-US" altLang="en-US" sz="2200"/>
              <a:t>Testcase customizes testbench environment</a:t>
            </a:r>
          </a:p>
          <a:p>
            <a:pPr lvl="1" eaLnBrk="1" hangingPunct="1"/>
            <a:r>
              <a:rPr lang="en-US" altLang="en-US" sz="2000"/>
              <a:t>Instantiate and configure the environment</a:t>
            </a:r>
          </a:p>
          <a:p>
            <a:pPr lvl="2" eaLnBrk="1" hangingPunct="1"/>
            <a:r>
              <a:rPr lang="en-US" altLang="en-US" sz="1800"/>
              <a:t>Components within that env.</a:t>
            </a:r>
          </a:p>
          <a:p>
            <a:pPr lvl="1" eaLnBrk="1" hangingPunct="1"/>
            <a:r>
              <a:rPr lang="en-US" altLang="en-US" sz="2000"/>
              <a:t>Tests are short, clear and descriptive</a:t>
            </a:r>
          </a:p>
          <a:p>
            <a:pPr lvl="1" eaLnBrk="1" hangingPunct="1"/>
            <a:r>
              <a:rPr lang="en-US" altLang="en-US" sz="2000"/>
              <a:t>Easy to maintain</a:t>
            </a:r>
          </a:p>
          <a:p>
            <a:pPr lvl="2" eaLnBrk="1" hangingPunct="1"/>
            <a:r>
              <a:rPr lang="en-US" altLang="en-US" sz="1800"/>
              <a:t>Changes are done in a central location</a:t>
            </a:r>
          </a:p>
          <a:p>
            <a:pPr eaLnBrk="1" hangingPunct="1"/>
            <a:r>
              <a:rPr lang="en-US" altLang="en-US" sz="2200"/>
              <a:t>Test and environment can be derived</a:t>
            </a:r>
          </a:p>
          <a:p>
            <a:pPr lvl="1" eaLnBrk="1" hangingPunct="1"/>
            <a:r>
              <a:rPr lang="en-US" altLang="en-US" sz="2000"/>
              <a:t>Build a base classes</a:t>
            </a:r>
          </a:p>
          <a:p>
            <a:pPr lvl="2" eaLnBrk="1" hangingPunct="1"/>
            <a:r>
              <a:rPr lang="en-US" altLang="en-US" sz="1800"/>
              <a:t>Testcases</a:t>
            </a:r>
          </a:p>
          <a:p>
            <a:pPr lvl="3" eaLnBrk="1" hangingPunct="1"/>
            <a:r>
              <a:rPr lang="en-US" altLang="en-US" sz="1600"/>
              <a:t>Derivatives change stimuli kinds,</a:t>
            </a:r>
            <a:br>
              <a:rPr lang="en-US" altLang="en-US" sz="1600"/>
            </a:br>
            <a:r>
              <a:rPr lang="en-US" altLang="en-US" sz="1600"/>
              <a:t>negative testing etc.</a:t>
            </a:r>
          </a:p>
          <a:p>
            <a:pPr lvl="2" eaLnBrk="1" hangingPunct="1"/>
            <a:r>
              <a:rPr lang="en-US" altLang="en-US" sz="1800"/>
              <a:t>Environments</a:t>
            </a:r>
          </a:p>
          <a:p>
            <a:pPr lvl="3" eaLnBrk="1" hangingPunct="1"/>
            <a:r>
              <a:rPr lang="en-US" altLang="en-US" sz="1600"/>
              <a:t>Topology for TLM, RTL connections etc.</a:t>
            </a:r>
          </a:p>
        </p:txBody>
      </p:sp>
      <p:sp>
        <p:nvSpPr>
          <p:cNvPr id="96262" name="Rectangle 6">
            <a:extLst>
              <a:ext uri="{FF2B5EF4-FFF2-40B4-BE49-F238E27FC236}">
                <a16:creationId xmlns:a16="http://schemas.microsoft.com/office/drawing/2014/main" id="{0EA47E76-72A2-4987-A952-0E397ED30D75}"/>
              </a:ext>
            </a:extLst>
          </p:cNvPr>
          <p:cNvSpPr>
            <a:spLocks noChangeArrowheads="1"/>
          </p:cNvSpPr>
          <p:nvPr/>
        </p:nvSpPr>
        <p:spPr bwMode="auto">
          <a:xfrm>
            <a:off x="8153400" y="1447800"/>
            <a:ext cx="2133600" cy="2133600"/>
          </a:xfrm>
          <a:prstGeom prst="rect">
            <a:avLst/>
          </a:prstGeom>
          <a:solidFill>
            <a:srgbClr val="00CC99"/>
          </a:solidFill>
          <a:ln w="9525">
            <a:noFill/>
            <a:miter lim="800000"/>
            <a:headEnd/>
            <a:tailEnd/>
          </a:ln>
          <a:effectLst>
            <a:outerShdw blurRad="63500" dist="107763" dir="2700000" algn="ctr" rotWithShape="0">
              <a:schemeClr val="bg2">
                <a:alpha val="50000"/>
              </a:schemeClr>
            </a:outerShdw>
          </a:effectLst>
        </p:spPr>
        <p:txBody>
          <a:bodyPr wrap="none" rIns="0"/>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10000"/>
              </a:spcBef>
              <a:buFont typeface="Wingdings" panose="05000000000000000000" pitchFamily="2" charset="2"/>
              <a:buNone/>
            </a:pPr>
            <a:r>
              <a:rPr lang="en-US" altLang="en-US" sz="1800" b="1"/>
              <a:t>Testcases…</a:t>
            </a:r>
          </a:p>
        </p:txBody>
      </p:sp>
      <p:sp>
        <p:nvSpPr>
          <p:cNvPr id="96263" name="Rectangle 7">
            <a:extLst>
              <a:ext uri="{FF2B5EF4-FFF2-40B4-BE49-F238E27FC236}">
                <a16:creationId xmlns:a16="http://schemas.microsoft.com/office/drawing/2014/main" id="{923F2572-8067-446F-B459-BBB0FCF9BBE2}"/>
              </a:ext>
            </a:extLst>
          </p:cNvPr>
          <p:cNvSpPr>
            <a:spLocks noChangeArrowheads="1"/>
          </p:cNvSpPr>
          <p:nvPr/>
        </p:nvSpPr>
        <p:spPr bwMode="auto">
          <a:xfrm>
            <a:off x="8229600" y="2590800"/>
            <a:ext cx="1930400" cy="839788"/>
          </a:xfrm>
          <a:prstGeom prst="rect">
            <a:avLst/>
          </a:prstGeom>
          <a:solidFill>
            <a:srgbClr val="99FFCC"/>
          </a:solidFill>
          <a:ln w="9525">
            <a:noFill/>
            <a:miter lim="800000"/>
            <a:headEnd/>
            <a:tailEnd/>
          </a:ln>
          <a:effectLst>
            <a:outerShdw blurRad="63500" dist="107763" dir="2700000" algn="ctr" rotWithShape="0">
              <a:schemeClr val="bg2">
                <a:alpha val="50000"/>
              </a:schemeClr>
            </a:outerShdw>
          </a:effectLst>
        </p:spPr>
        <p:txBody>
          <a:bodyPr wrap="none" rIns="0"/>
          <a:lstStyle/>
          <a:p>
            <a:pPr>
              <a:spcBef>
                <a:spcPct val="10000"/>
              </a:spcBef>
              <a:buFont typeface="Wingdings" charset="2"/>
              <a:buNone/>
              <a:defRPr/>
            </a:pPr>
            <a:r>
              <a:rPr lang="en-US" b="1">
                <a:latin typeface="Arial" charset="0"/>
              </a:rPr>
              <a:t>Env(Testbench)</a:t>
            </a:r>
          </a:p>
        </p:txBody>
      </p:sp>
      <p:sp>
        <p:nvSpPr>
          <p:cNvPr id="96264" name="Rectangle 8">
            <a:extLst>
              <a:ext uri="{FF2B5EF4-FFF2-40B4-BE49-F238E27FC236}">
                <a16:creationId xmlns:a16="http://schemas.microsoft.com/office/drawing/2014/main" id="{1A587EE7-A60A-481C-97BE-919B560FC9B5}"/>
              </a:ext>
            </a:extLst>
          </p:cNvPr>
          <p:cNvSpPr>
            <a:spLocks noChangeArrowheads="1"/>
          </p:cNvSpPr>
          <p:nvPr/>
        </p:nvSpPr>
        <p:spPr bwMode="auto">
          <a:xfrm>
            <a:off x="7010400" y="3810000"/>
            <a:ext cx="2057400" cy="381000"/>
          </a:xfrm>
          <a:prstGeom prst="rect">
            <a:avLst/>
          </a:prstGeom>
          <a:solidFill>
            <a:srgbClr val="99FFCC"/>
          </a:solidFill>
          <a:ln w="9525">
            <a:noFill/>
            <a:miter lim="800000"/>
            <a:headEnd/>
            <a:tailEnd/>
          </a:ln>
          <a:effectLst>
            <a:outerShdw blurRad="63500" dist="107763" dir="2700000" algn="ctr" rotWithShape="0">
              <a:schemeClr val="bg2">
                <a:alpha val="50000"/>
              </a:schemeClr>
            </a:outerShdw>
          </a:effectLst>
        </p:spPr>
        <p:txBody>
          <a:bodyPr wrap="none" rIns="0"/>
          <a:lstStyle/>
          <a:p>
            <a:pPr>
              <a:spcBef>
                <a:spcPct val="10000"/>
              </a:spcBef>
              <a:buFont typeface="Wingdings" charset="2"/>
              <a:buNone/>
              <a:defRPr/>
            </a:pPr>
            <a:r>
              <a:rPr lang="en-US" b="1">
                <a:latin typeface="Arial" charset="0"/>
              </a:rPr>
              <a:t>Env1(Testbench)</a:t>
            </a:r>
          </a:p>
        </p:txBody>
      </p:sp>
      <p:sp>
        <p:nvSpPr>
          <p:cNvPr id="96265" name="Rectangle 9">
            <a:extLst>
              <a:ext uri="{FF2B5EF4-FFF2-40B4-BE49-F238E27FC236}">
                <a16:creationId xmlns:a16="http://schemas.microsoft.com/office/drawing/2014/main" id="{B8DBF908-2AB4-4660-818E-A5238B5FE393}"/>
              </a:ext>
            </a:extLst>
          </p:cNvPr>
          <p:cNvSpPr>
            <a:spLocks noChangeArrowheads="1"/>
          </p:cNvSpPr>
          <p:nvPr/>
        </p:nvSpPr>
        <p:spPr bwMode="auto">
          <a:xfrm>
            <a:off x="7391400" y="4419600"/>
            <a:ext cx="2057400" cy="381000"/>
          </a:xfrm>
          <a:prstGeom prst="rect">
            <a:avLst/>
          </a:prstGeom>
          <a:solidFill>
            <a:srgbClr val="99FFCC"/>
          </a:solidFill>
          <a:ln w="9525">
            <a:noFill/>
            <a:miter lim="800000"/>
            <a:headEnd/>
            <a:tailEnd/>
          </a:ln>
          <a:effectLst>
            <a:outerShdw blurRad="63500" dist="107763" dir="2700000" algn="ctr" rotWithShape="0">
              <a:schemeClr val="bg2">
                <a:alpha val="50000"/>
              </a:schemeClr>
            </a:outerShdw>
          </a:effectLst>
        </p:spPr>
        <p:txBody>
          <a:bodyPr wrap="none" rIns="0"/>
          <a:lstStyle/>
          <a:p>
            <a:pPr>
              <a:spcBef>
                <a:spcPct val="10000"/>
              </a:spcBef>
              <a:buFont typeface="Wingdings" charset="2"/>
              <a:buNone/>
              <a:defRPr/>
            </a:pPr>
            <a:r>
              <a:rPr lang="en-US" b="1">
                <a:latin typeface="Arial" charset="0"/>
              </a:rPr>
              <a:t>Env2(Testbench)</a:t>
            </a:r>
          </a:p>
        </p:txBody>
      </p:sp>
      <p:sp>
        <p:nvSpPr>
          <p:cNvPr id="96266" name="Rectangle 10">
            <a:extLst>
              <a:ext uri="{FF2B5EF4-FFF2-40B4-BE49-F238E27FC236}">
                <a16:creationId xmlns:a16="http://schemas.microsoft.com/office/drawing/2014/main" id="{EDBC149B-8EB8-4B19-9AAB-A8477FCD653A}"/>
              </a:ext>
            </a:extLst>
          </p:cNvPr>
          <p:cNvSpPr>
            <a:spLocks noChangeArrowheads="1"/>
          </p:cNvSpPr>
          <p:nvPr/>
        </p:nvSpPr>
        <p:spPr bwMode="auto">
          <a:xfrm>
            <a:off x="8001000" y="5029200"/>
            <a:ext cx="2057400" cy="381000"/>
          </a:xfrm>
          <a:prstGeom prst="rect">
            <a:avLst/>
          </a:prstGeom>
          <a:solidFill>
            <a:srgbClr val="99FFCC"/>
          </a:solidFill>
          <a:ln w="9525">
            <a:noFill/>
            <a:miter lim="800000"/>
            <a:headEnd/>
            <a:tailEnd/>
          </a:ln>
          <a:effectLst>
            <a:outerShdw blurRad="63500" dist="107763" dir="2700000" algn="ctr" rotWithShape="0">
              <a:schemeClr val="bg2">
                <a:alpha val="50000"/>
              </a:schemeClr>
            </a:outerShdw>
          </a:effectLst>
        </p:spPr>
        <p:txBody>
          <a:bodyPr wrap="none" rIns="0"/>
          <a:lstStyle/>
          <a:p>
            <a:pPr>
              <a:spcBef>
                <a:spcPct val="10000"/>
              </a:spcBef>
              <a:buFont typeface="Wingdings" charset="2"/>
              <a:buNone/>
              <a:defRPr/>
            </a:pPr>
            <a:r>
              <a:rPr lang="en-US" b="1">
                <a:latin typeface="Arial" charset="0"/>
              </a:rPr>
              <a:t>Env3(Testbench)</a:t>
            </a:r>
          </a:p>
        </p:txBody>
      </p:sp>
      <p:sp>
        <p:nvSpPr>
          <p:cNvPr id="96267" name="Rectangle 11">
            <a:extLst>
              <a:ext uri="{FF2B5EF4-FFF2-40B4-BE49-F238E27FC236}">
                <a16:creationId xmlns:a16="http://schemas.microsoft.com/office/drawing/2014/main" id="{4D29BECF-641D-4B38-B4D8-5B34E4712765}"/>
              </a:ext>
            </a:extLst>
          </p:cNvPr>
          <p:cNvSpPr>
            <a:spLocks noChangeArrowheads="1"/>
          </p:cNvSpPr>
          <p:nvPr/>
        </p:nvSpPr>
        <p:spPr bwMode="auto">
          <a:xfrm>
            <a:off x="8356600" y="5638800"/>
            <a:ext cx="2057400" cy="381000"/>
          </a:xfrm>
          <a:prstGeom prst="rect">
            <a:avLst/>
          </a:prstGeom>
          <a:solidFill>
            <a:srgbClr val="99FFCC"/>
          </a:solidFill>
          <a:ln w="9525">
            <a:noFill/>
            <a:miter lim="800000"/>
            <a:headEnd/>
            <a:tailEnd/>
          </a:ln>
          <a:effectLst>
            <a:outerShdw blurRad="63500" dist="107763" dir="2700000" algn="ctr" rotWithShape="0">
              <a:schemeClr val="bg2">
                <a:alpha val="50000"/>
              </a:schemeClr>
            </a:outerShdw>
          </a:effectLst>
        </p:spPr>
        <p:txBody>
          <a:bodyPr wrap="none" rIns="0"/>
          <a:lstStyle/>
          <a:p>
            <a:pPr>
              <a:spcBef>
                <a:spcPct val="10000"/>
              </a:spcBef>
              <a:buFont typeface="Wingdings" charset="2"/>
              <a:buNone/>
              <a:defRPr/>
            </a:pPr>
            <a:r>
              <a:rPr lang="en-US" b="1">
                <a:latin typeface="Arial" charset="0"/>
              </a:rPr>
              <a:t>Env4(Testbench)</a:t>
            </a:r>
          </a:p>
        </p:txBody>
      </p:sp>
      <p:sp>
        <p:nvSpPr>
          <p:cNvPr id="40972" name="Line 12">
            <a:extLst>
              <a:ext uri="{FF2B5EF4-FFF2-40B4-BE49-F238E27FC236}">
                <a16:creationId xmlns:a16="http://schemas.microsoft.com/office/drawing/2014/main" id="{B4486CB7-EF0A-4C54-A608-8189BE81CA65}"/>
              </a:ext>
            </a:extLst>
          </p:cNvPr>
          <p:cNvSpPr>
            <a:spLocks noChangeShapeType="1"/>
          </p:cNvSpPr>
          <p:nvPr/>
        </p:nvSpPr>
        <p:spPr bwMode="auto">
          <a:xfrm flipH="1">
            <a:off x="8153400" y="3048000"/>
            <a:ext cx="914400" cy="762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0973" name="Line 13">
            <a:extLst>
              <a:ext uri="{FF2B5EF4-FFF2-40B4-BE49-F238E27FC236}">
                <a16:creationId xmlns:a16="http://schemas.microsoft.com/office/drawing/2014/main" id="{089AB727-3E74-4A76-9843-A38D3C208F42}"/>
              </a:ext>
            </a:extLst>
          </p:cNvPr>
          <p:cNvSpPr>
            <a:spLocks noChangeShapeType="1"/>
          </p:cNvSpPr>
          <p:nvPr/>
        </p:nvSpPr>
        <p:spPr bwMode="auto">
          <a:xfrm flipH="1">
            <a:off x="8991600" y="3048000"/>
            <a:ext cx="228600" cy="1371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0974" name="Line 14">
            <a:extLst>
              <a:ext uri="{FF2B5EF4-FFF2-40B4-BE49-F238E27FC236}">
                <a16:creationId xmlns:a16="http://schemas.microsoft.com/office/drawing/2014/main" id="{F1732098-E744-443B-9FCF-6F21F4C8AE27}"/>
              </a:ext>
            </a:extLst>
          </p:cNvPr>
          <p:cNvSpPr>
            <a:spLocks noChangeShapeType="1"/>
          </p:cNvSpPr>
          <p:nvPr/>
        </p:nvSpPr>
        <p:spPr bwMode="auto">
          <a:xfrm>
            <a:off x="9372600" y="3048000"/>
            <a:ext cx="76200" cy="1981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0975" name="Line 15">
            <a:extLst>
              <a:ext uri="{FF2B5EF4-FFF2-40B4-BE49-F238E27FC236}">
                <a16:creationId xmlns:a16="http://schemas.microsoft.com/office/drawing/2014/main" id="{3D21EE1C-BBAB-4653-9639-5C3612F2DAB4}"/>
              </a:ext>
            </a:extLst>
          </p:cNvPr>
          <p:cNvSpPr>
            <a:spLocks noChangeShapeType="1"/>
          </p:cNvSpPr>
          <p:nvPr/>
        </p:nvSpPr>
        <p:spPr bwMode="auto">
          <a:xfrm>
            <a:off x="9525000" y="3048000"/>
            <a:ext cx="609600" cy="2590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0976" name="AutoShape 16">
            <a:extLst>
              <a:ext uri="{FF2B5EF4-FFF2-40B4-BE49-F238E27FC236}">
                <a16:creationId xmlns:a16="http://schemas.microsoft.com/office/drawing/2014/main" id="{F9355652-C694-4F12-B137-54D83F3905DB}"/>
              </a:ext>
            </a:extLst>
          </p:cNvPr>
          <p:cNvSpPr>
            <a:spLocks noChangeArrowheads="1"/>
          </p:cNvSpPr>
          <p:nvPr/>
        </p:nvSpPr>
        <p:spPr bwMode="auto">
          <a:xfrm>
            <a:off x="9906000" y="2057400"/>
            <a:ext cx="609600" cy="1066800"/>
          </a:xfrm>
          <a:prstGeom prst="curvedLeftArrow">
            <a:avLst>
              <a:gd name="adj1" fmla="val 35000"/>
              <a:gd name="adj2" fmla="val 70000"/>
              <a:gd name="adj3" fmla="val 33333"/>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AutoShape 2">
            <a:extLst>
              <a:ext uri="{FF2B5EF4-FFF2-40B4-BE49-F238E27FC236}">
                <a16:creationId xmlns:a16="http://schemas.microsoft.com/office/drawing/2014/main" id="{0FF1253A-A2C9-49B5-8C71-3A5386E103AC}"/>
              </a:ext>
            </a:extLst>
          </p:cNvPr>
          <p:cNvSpPr>
            <a:spLocks noChangeArrowheads="1"/>
          </p:cNvSpPr>
          <p:nvPr/>
        </p:nvSpPr>
        <p:spPr bwMode="blackWhite">
          <a:xfrm>
            <a:off x="7467600" y="2743200"/>
            <a:ext cx="2743200" cy="304800"/>
          </a:xfrm>
          <a:prstGeom prst="wedgeRectCallout">
            <a:avLst>
              <a:gd name="adj1" fmla="val -119907"/>
              <a:gd name="adj2" fmla="val 117708"/>
            </a:avLst>
          </a:prstGeom>
          <a:solidFill>
            <a:srgbClr val="FF9900"/>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800"/>
              <a:t>Instantiate top-level env</a:t>
            </a:r>
          </a:p>
        </p:txBody>
      </p:sp>
      <p:sp>
        <p:nvSpPr>
          <p:cNvPr id="43011" name="AutoShape 3">
            <a:extLst>
              <a:ext uri="{FF2B5EF4-FFF2-40B4-BE49-F238E27FC236}">
                <a16:creationId xmlns:a16="http://schemas.microsoft.com/office/drawing/2014/main" id="{DBEB2CE6-BF54-4F3D-B68C-C0C521B0AB66}"/>
              </a:ext>
            </a:extLst>
          </p:cNvPr>
          <p:cNvSpPr>
            <a:spLocks noChangeArrowheads="1"/>
          </p:cNvSpPr>
          <p:nvPr/>
        </p:nvSpPr>
        <p:spPr bwMode="blackWhite">
          <a:xfrm>
            <a:off x="7467600" y="3124200"/>
            <a:ext cx="2743200" cy="304800"/>
          </a:xfrm>
          <a:prstGeom prst="wedgeRectCallout">
            <a:avLst>
              <a:gd name="adj1" fmla="val -119907"/>
              <a:gd name="adj2" fmla="val 103648"/>
            </a:avLst>
          </a:prstGeom>
          <a:solidFill>
            <a:srgbClr val="FF9900"/>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800"/>
              <a:t>Build/config components</a:t>
            </a:r>
          </a:p>
        </p:txBody>
      </p:sp>
      <p:sp>
        <p:nvSpPr>
          <p:cNvPr id="43012" name="AutoShape 4">
            <a:extLst>
              <a:ext uri="{FF2B5EF4-FFF2-40B4-BE49-F238E27FC236}">
                <a16:creationId xmlns:a16="http://schemas.microsoft.com/office/drawing/2014/main" id="{C03FF938-5A20-40AF-AF9B-9448BFCCEDF9}"/>
              </a:ext>
            </a:extLst>
          </p:cNvPr>
          <p:cNvSpPr>
            <a:spLocks noChangeArrowheads="1"/>
          </p:cNvSpPr>
          <p:nvPr/>
        </p:nvSpPr>
        <p:spPr bwMode="blackWhite">
          <a:xfrm>
            <a:off x="7467600" y="3505200"/>
            <a:ext cx="2743200" cy="304800"/>
          </a:xfrm>
          <a:prstGeom prst="wedgeRectCallout">
            <a:avLst>
              <a:gd name="adj1" fmla="val -120546"/>
              <a:gd name="adj2" fmla="val 105731"/>
            </a:avLst>
          </a:prstGeom>
          <a:solidFill>
            <a:srgbClr val="FF9900"/>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800"/>
              <a:t>Define connections</a:t>
            </a:r>
          </a:p>
        </p:txBody>
      </p:sp>
      <p:sp>
        <p:nvSpPr>
          <p:cNvPr id="43013" name="AutoShape 5">
            <a:extLst>
              <a:ext uri="{FF2B5EF4-FFF2-40B4-BE49-F238E27FC236}">
                <a16:creationId xmlns:a16="http://schemas.microsoft.com/office/drawing/2014/main" id="{8ADCD234-A646-471B-A64C-FDBCA5A35F4F}"/>
              </a:ext>
            </a:extLst>
          </p:cNvPr>
          <p:cNvSpPr>
            <a:spLocks noChangeArrowheads="1"/>
          </p:cNvSpPr>
          <p:nvPr/>
        </p:nvSpPr>
        <p:spPr bwMode="blackWhite">
          <a:xfrm>
            <a:off x="7467600" y="3886200"/>
            <a:ext cx="2743200" cy="304800"/>
          </a:xfrm>
          <a:prstGeom prst="wedgeRectCallout">
            <a:avLst>
              <a:gd name="adj1" fmla="val -120602"/>
              <a:gd name="adj2" fmla="val 97917"/>
            </a:avLst>
          </a:prstGeom>
          <a:solidFill>
            <a:srgbClr val="FF9900"/>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800"/>
              <a:t>Resolve bindings</a:t>
            </a:r>
          </a:p>
        </p:txBody>
      </p:sp>
      <p:sp>
        <p:nvSpPr>
          <p:cNvPr id="43014" name="AutoShape 6">
            <a:extLst>
              <a:ext uri="{FF2B5EF4-FFF2-40B4-BE49-F238E27FC236}">
                <a16:creationId xmlns:a16="http://schemas.microsoft.com/office/drawing/2014/main" id="{A634F19E-0A0F-4FB2-9F7A-7D3B571FAE84}"/>
              </a:ext>
            </a:extLst>
          </p:cNvPr>
          <p:cNvSpPr>
            <a:spLocks noChangeArrowheads="1"/>
          </p:cNvSpPr>
          <p:nvPr/>
        </p:nvSpPr>
        <p:spPr bwMode="blackWhite">
          <a:xfrm>
            <a:off x="7467600" y="4267200"/>
            <a:ext cx="2743200" cy="304800"/>
          </a:xfrm>
          <a:prstGeom prst="wedgeRectCallout">
            <a:avLst>
              <a:gd name="adj1" fmla="val -121472"/>
              <a:gd name="adj2" fmla="val 112500"/>
            </a:avLst>
          </a:prstGeom>
          <a:solidFill>
            <a:srgbClr val="FF9900"/>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800"/>
              <a:t>Configure components</a:t>
            </a:r>
          </a:p>
        </p:txBody>
      </p:sp>
      <p:sp>
        <p:nvSpPr>
          <p:cNvPr id="43015" name="AutoShape 7">
            <a:extLst>
              <a:ext uri="{FF2B5EF4-FFF2-40B4-BE49-F238E27FC236}">
                <a16:creationId xmlns:a16="http://schemas.microsoft.com/office/drawing/2014/main" id="{38E8061A-DE26-4DC3-8F56-1D73BB5E2B9D}"/>
              </a:ext>
            </a:extLst>
          </p:cNvPr>
          <p:cNvSpPr>
            <a:spLocks noChangeArrowheads="1"/>
          </p:cNvSpPr>
          <p:nvPr/>
        </p:nvSpPr>
        <p:spPr bwMode="auto">
          <a:xfrm>
            <a:off x="7467600" y="4648200"/>
            <a:ext cx="2743200" cy="304800"/>
          </a:xfrm>
          <a:prstGeom prst="wedgeRectCallout">
            <a:avLst>
              <a:gd name="adj1" fmla="val -119329"/>
              <a:gd name="adj2" fmla="val 85940"/>
            </a:avLst>
          </a:prstGeom>
          <a:solidFill>
            <a:srgbClr val="FFCC99"/>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800"/>
              <a:t>Execute test (run task)</a:t>
            </a:r>
          </a:p>
        </p:txBody>
      </p:sp>
      <p:sp>
        <p:nvSpPr>
          <p:cNvPr id="43016" name="AutoShape 8">
            <a:extLst>
              <a:ext uri="{FF2B5EF4-FFF2-40B4-BE49-F238E27FC236}">
                <a16:creationId xmlns:a16="http://schemas.microsoft.com/office/drawing/2014/main" id="{E477E1D0-BF5E-4428-A30C-3F92AD8E54E1}"/>
              </a:ext>
            </a:extLst>
          </p:cNvPr>
          <p:cNvSpPr>
            <a:spLocks noChangeArrowheads="1"/>
          </p:cNvSpPr>
          <p:nvPr/>
        </p:nvSpPr>
        <p:spPr bwMode="blackWhite">
          <a:xfrm>
            <a:off x="7467600" y="5029200"/>
            <a:ext cx="2743200" cy="304800"/>
          </a:xfrm>
          <a:prstGeom prst="wedgeRectCallout">
            <a:avLst>
              <a:gd name="adj1" fmla="val -120139"/>
              <a:gd name="adj2" fmla="val 50523"/>
            </a:avLst>
          </a:prstGeom>
          <a:solidFill>
            <a:srgbClr val="FF9900"/>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800"/>
              <a:t>Gather information</a:t>
            </a:r>
          </a:p>
        </p:txBody>
      </p:sp>
      <p:sp>
        <p:nvSpPr>
          <p:cNvPr id="43017" name="AutoShape 9">
            <a:extLst>
              <a:ext uri="{FF2B5EF4-FFF2-40B4-BE49-F238E27FC236}">
                <a16:creationId xmlns:a16="http://schemas.microsoft.com/office/drawing/2014/main" id="{369F044B-A742-4A0A-8994-561C5E5733E9}"/>
              </a:ext>
            </a:extLst>
          </p:cNvPr>
          <p:cNvSpPr>
            <a:spLocks noChangeArrowheads="1"/>
          </p:cNvSpPr>
          <p:nvPr/>
        </p:nvSpPr>
        <p:spPr bwMode="blackWhite">
          <a:xfrm>
            <a:off x="7467600" y="5410200"/>
            <a:ext cx="2743200" cy="304800"/>
          </a:xfrm>
          <a:prstGeom prst="wedgeRectCallout">
            <a:avLst>
              <a:gd name="adj1" fmla="val -120255"/>
              <a:gd name="adj2" fmla="val 31250"/>
            </a:avLst>
          </a:prstGeom>
          <a:solidFill>
            <a:srgbClr val="FF9900"/>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800"/>
              <a:t>Check results</a:t>
            </a:r>
          </a:p>
        </p:txBody>
      </p:sp>
      <p:sp>
        <p:nvSpPr>
          <p:cNvPr id="43018" name="AutoShape 10">
            <a:extLst>
              <a:ext uri="{FF2B5EF4-FFF2-40B4-BE49-F238E27FC236}">
                <a16:creationId xmlns:a16="http://schemas.microsoft.com/office/drawing/2014/main" id="{0309AC8C-DB97-4459-B6E9-0AF0869688D9}"/>
              </a:ext>
            </a:extLst>
          </p:cNvPr>
          <p:cNvSpPr>
            <a:spLocks noChangeArrowheads="1"/>
          </p:cNvSpPr>
          <p:nvPr/>
        </p:nvSpPr>
        <p:spPr bwMode="blackWhite">
          <a:xfrm>
            <a:off x="7467600" y="5791200"/>
            <a:ext cx="2743200" cy="304800"/>
          </a:xfrm>
          <a:prstGeom prst="wedgeRectCallout">
            <a:avLst>
              <a:gd name="adj1" fmla="val -120255"/>
              <a:gd name="adj2" fmla="val 6250"/>
            </a:avLst>
          </a:prstGeom>
          <a:solidFill>
            <a:srgbClr val="FF9900"/>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800"/>
              <a:t>Report results</a:t>
            </a:r>
          </a:p>
        </p:txBody>
      </p:sp>
      <p:sp>
        <p:nvSpPr>
          <p:cNvPr id="43019" name="AutoShape 11">
            <a:extLst>
              <a:ext uri="{FF2B5EF4-FFF2-40B4-BE49-F238E27FC236}">
                <a16:creationId xmlns:a16="http://schemas.microsoft.com/office/drawing/2014/main" id="{958ECAB4-C75D-49A9-B53D-90F0F22B7938}"/>
              </a:ext>
            </a:extLst>
          </p:cNvPr>
          <p:cNvSpPr>
            <a:spLocks noChangeArrowheads="1"/>
          </p:cNvSpPr>
          <p:nvPr/>
        </p:nvSpPr>
        <p:spPr bwMode="blackWhite">
          <a:xfrm>
            <a:off x="3429000" y="3505200"/>
            <a:ext cx="2133600" cy="1066800"/>
          </a:xfrm>
          <a:prstGeom prst="roundRect">
            <a:avLst>
              <a:gd name="adj" fmla="val 6250"/>
            </a:avLst>
          </a:prstGeom>
          <a:gradFill rotWithShape="0">
            <a:gsLst>
              <a:gs pos="0">
                <a:srgbClr val="FF6600"/>
              </a:gs>
              <a:gs pos="100000">
                <a:srgbClr val="FF9900"/>
              </a:gs>
            </a:gsLst>
            <a:lin ang="5400000" scaled="1"/>
          </a:gradFill>
          <a:ln w="6350">
            <a:solidFill>
              <a:schemeClr val="tx1"/>
            </a:solidFill>
            <a:round/>
            <a:headEnd/>
            <a:tailEnd/>
          </a:ln>
        </p:spPr>
        <p:txBody>
          <a:bodyPr wrap="none" tIns="0"/>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endParaRPr lang="en-US" altLang="en-US" sz="2000" b="1"/>
          </a:p>
        </p:txBody>
      </p:sp>
      <p:sp>
        <p:nvSpPr>
          <p:cNvPr id="43020" name="Rectangle 12">
            <a:extLst>
              <a:ext uri="{FF2B5EF4-FFF2-40B4-BE49-F238E27FC236}">
                <a16:creationId xmlns:a16="http://schemas.microsoft.com/office/drawing/2014/main" id="{2890E758-1325-4105-A75F-68EAE952CA07}"/>
              </a:ext>
            </a:extLst>
          </p:cNvPr>
          <p:cNvSpPr>
            <a:spLocks noGrp="1" noChangeArrowheads="1"/>
          </p:cNvSpPr>
          <p:nvPr>
            <p:ph type="title"/>
          </p:nvPr>
        </p:nvSpPr>
        <p:spPr/>
        <p:txBody>
          <a:bodyPr/>
          <a:lstStyle/>
          <a:p>
            <a:pPr eaLnBrk="1" hangingPunct="1"/>
            <a:r>
              <a:rPr lang="en-US" altLang="en-US"/>
              <a:t>OVM Concepts: Phasing</a:t>
            </a:r>
          </a:p>
        </p:txBody>
      </p:sp>
      <p:sp>
        <p:nvSpPr>
          <p:cNvPr id="43021" name="Rectangle 13">
            <a:extLst>
              <a:ext uri="{FF2B5EF4-FFF2-40B4-BE49-F238E27FC236}">
                <a16:creationId xmlns:a16="http://schemas.microsoft.com/office/drawing/2014/main" id="{A23E2E83-E6E2-4B80-A3FF-A907CB8C04D2}"/>
              </a:ext>
            </a:extLst>
          </p:cNvPr>
          <p:cNvSpPr>
            <a:spLocks noGrp="1" noChangeArrowheads="1"/>
          </p:cNvSpPr>
          <p:nvPr>
            <p:ph type="body" idx="1"/>
          </p:nvPr>
        </p:nvSpPr>
        <p:spPr>
          <a:xfrm>
            <a:off x="1905000" y="1066800"/>
            <a:ext cx="8229600" cy="2209800"/>
          </a:xfrm>
        </p:spPr>
        <p:txBody>
          <a:bodyPr>
            <a:normAutofit lnSpcReduction="10000"/>
          </a:bodyPr>
          <a:lstStyle/>
          <a:p>
            <a:pPr eaLnBrk="1" hangingPunct="1">
              <a:lnSpc>
                <a:spcPct val="95000"/>
              </a:lnSpc>
            </a:pPr>
            <a:r>
              <a:rPr lang="en-US" altLang="en-US"/>
              <a:t>Built-in phases handle the basics</a:t>
            </a:r>
          </a:p>
          <a:p>
            <a:pPr lvl="1" eaLnBrk="1" hangingPunct="1">
              <a:lnSpc>
                <a:spcPct val="95000"/>
              </a:lnSpc>
              <a:spcBef>
                <a:spcPct val="15000"/>
              </a:spcBef>
            </a:pPr>
            <a:r>
              <a:rPr lang="en-US" altLang="en-US"/>
              <a:t>All phases run in-order</a:t>
            </a:r>
          </a:p>
          <a:p>
            <a:pPr eaLnBrk="1" hangingPunct="1">
              <a:lnSpc>
                <a:spcPct val="95000"/>
              </a:lnSpc>
            </a:pPr>
            <a:r>
              <a:rPr lang="en-US" altLang="en-US"/>
              <a:t>User can define additional phases</a:t>
            </a:r>
          </a:p>
          <a:p>
            <a:pPr lvl="1" eaLnBrk="1" hangingPunct="1">
              <a:lnSpc>
                <a:spcPct val="95000"/>
              </a:lnSpc>
              <a:spcBef>
                <a:spcPct val="15000"/>
              </a:spcBef>
            </a:pPr>
            <a:r>
              <a:rPr lang="en-US" altLang="en-US"/>
              <a:t>Can be inserted anywhere in the list</a:t>
            </a:r>
          </a:p>
          <a:p>
            <a:pPr lvl="1" eaLnBrk="1" hangingPunct="1">
              <a:lnSpc>
                <a:spcPct val="95000"/>
              </a:lnSpc>
              <a:spcBef>
                <a:spcPct val="15000"/>
              </a:spcBef>
            </a:pPr>
            <a:r>
              <a:rPr lang="en-US" altLang="en-US"/>
              <a:t>Automatically run in order</a:t>
            </a:r>
          </a:p>
        </p:txBody>
      </p:sp>
      <p:sp>
        <p:nvSpPr>
          <p:cNvPr id="43022" name="AutoShape 14">
            <a:extLst>
              <a:ext uri="{FF2B5EF4-FFF2-40B4-BE49-F238E27FC236}">
                <a16:creationId xmlns:a16="http://schemas.microsoft.com/office/drawing/2014/main" id="{0C343A00-F918-4A2D-AF17-EEC88B1EBCA2}"/>
              </a:ext>
            </a:extLst>
          </p:cNvPr>
          <p:cNvSpPr>
            <a:spLocks noChangeArrowheads="1"/>
          </p:cNvSpPr>
          <p:nvPr/>
        </p:nvSpPr>
        <p:spPr bwMode="blackWhite">
          <a:xfrm>
            <a:off x="3581400" y="4191000"/>
            <a:ext cx="1981200" cy="304800"/>
          </a:xfrm>
          <a:prstGeom prst="roundRect">
            <a:avLst>
              <a:gd name="adj" fmla="val 16667"/>
            </a:avLst>
          </a:prstGeom>
          <a:gradFill rotWithShape="0">
            <a:gsLst>
              <a:gs pos="0">
                <a:srgbClr val="FFCC66"/>
              </a:gs>
              <a:gs pos="100000">
                <a:srgbClr val="F9B237"/>
              </a:gs>
            </a:gsLst>
            <a:lin ang="5400000" scaled="1"/>
          </a:gradFill>
          <a:ln w="6350">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600" b="1"/>
              <a:t>end_of_elaboration</a:t>
            </a:r>
          </a:p>
        </p:txBody>
      </p:sp>
      <p:sp>
        <p:nvSpPr>
          <p:cNvPr id="43023" name="AutoShape 15">
            <a:extLst>
              <a:ext uri="{FF2B5EF4-FFF2-40B4-BE49-F238E27FC236}">
                <a16:creationId xmlns:a16="http://schemas.microsoft.com/office/drawing/2014/main" id="{61A9F97E-DFF9-4424-BF9C-E4C88A7F191D}"/>
              </a:ext>
            </a:extLst>
          </p:cNvPr>
          <p:cNvSpPr>
            <a:spLocks noChangeArrowheads="1"/>
          </p:cNvSpPr>
          <p:nvPr/>
        </p:nvSpPr>
        <p:spPr bwMode="blackWhite">
          <a:xfrm>
            <a:off x="3429000" y="4572000"/>
            <a:ext cx="2133600" cy="304800"/>
          </a:xfrm>
          <a:prstGeom prst="roundRect">
            <a:avLst>
              <a:gd name="adj" fmla="val 16667"/>
            </a:avLst>
          </a:prstGeom>
          <a:gradFill rotWithShape="0">
            <a:gsLst>
              <a:gs pos="0">
                <a:srgbClr val="4A95B0"/>
              </a:gs>
              <a:gs pos="100000">
                <a:srgbClr val="CADBC8"/>
              </a:gs>
            </a:gsLst>
            <a:lin ang="5400000" scaled="1"/>
          </a:gradFill>
          <a:ln w="6350">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600" b="1"/>
              <a:t>start_of_simulation</a:t>
            </a:r>
          </a:p>
        </p:txBody>
      </p:sp>
      <p:sp>
        <p:nvSpPr>
          <p:cNvPr id="43024" name="AutoShape 16">
            <a:extLst>
              <a:ext uri="{FF2B5EF4-FFF2-40B4-BE49-F238E27FC236}">
                <a16:creationId xmlns:a16="http://schemas.microsoft.com/office/drawing/2014/main" id="{91277797-D444-4F30-BA22-22B8C5F12080}"/>
              </a:ext>
            </a:extLst>
          </p:cNvPr>
          <p:cNvSpPr>
            <a:spLocks noChangeArrowheads="1"/>
          </p:cNvSpPr>
          <p:nvPr/>
        </p:nvSpPr>
        <p:spPr bwMode="blackWhite">
          <a:xfrm>
            <a:off x="3429000" y="4876800"/>
            <a:ext cx="2133600" cy="304800"/>
          </a:xfrm>
          <a:prstGeom prst="roundRect">
            <a:avLst>
              <a:gd name="adj" fmla="val 16667"/>
            </a:avLst>
          </a:prstGeom>
          <a:gradFill rotWithShape="0">
            <a:gsLst>
              <a:gs pos="0">
                <a:srgbClr val="4A95B0"/>
              </a:gs>
              <a:gs pos="100000">
                <a:srgbClr val="CADBC8"/>
              </a:gs>
            </a:gsLst>
            <a:lin ang="5400000" scaled="1"/>
          </a:gradFill>
          <a:ln w="6350">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2000" b="1"/>
              <a:t>run</a:t>
            </a:r>
          </a:p>
        </p:txBody>
      </p:sp>
      <p:sp>
        <p:nvSpPr>
          <p:cNvPr id="43025" name="AutoShape 17">
            <a:extLst>
              <a:ext uri="{FF2B5EF4-FFF2-40B4-BE49-F238E27FC236}">
                <a16:creationId xmlns:a16="http://schemas.microsoft.com/office/drawing/2014/main" id="{00576053-4D6B-427D-B972-6B7B054F6B3D}"/>
              </a:ext>
            </a:extLst>
          </p:cNvPr>
          <p:cNvSpPr>
            <a:spLocks noChangeArrowheads="1"/>
          </p:cNvSpPr>
          <p:nvPr/>
        </p:nvSpPr>
        <p:spPr bwMode="blackWhite">
          <a:xfrm>
            <a:off x="3429000" y="5181600"/>
            <a:ext cx="2133600" cy="304800"/>
          </a:xfrm>
          <a:prstGeom prst="roundRect">
            <a:avLst>
              <a:gd name="adj" fmla="val 16667"/>
            </a:avLst>
          </a:prstGeom>
          <a:gradFill rotWithShape="0">
            <a:gsLst>
              <a:gs pos="0">
                <a:srgbClr val="4A95B0"/>
              </a:gs>
              <a:gs pos="100000">
                <a:srgbClr val="CADBC8"/>
              </a:gs>
            </a:gsLst>
            <a:lin ang="5400000" scaled="1"/>
          </a:gradFill>
          <a:ln w="6350">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2000" b="1"/>
              <a:t>extract</a:t>
            </a:r>
          </a:p>
        </p:txBody>
      </p:sp>
      <p:sp>
        <p:nvSpPr>
          <p:cNvPr id="43026" name="AutoShape 18">
            <a:extLst>
              <a:ext uri="{FF2B5EF4-FFF2-40B4-BE49-F238E27FC236}">
                <a16:creationId xmlns:a16="http://schemas.microsoft.com/office/drawing/2014/main" id="{666D609B-E65E-41A7-850B-68FE7400FBE4}"/>
              </a:ext>
            </a:extLst>
          </p:cNvPr>
          <p:cNvSpPr>
            <a:spLocks noChangeArrowheads="1"/>
          </p:cNvSpPr>
          <p:nvPr/>
        </p:nvSpPr>
        <p:spPr bwMode="blackWhite">
          <a:xfrm>
            <a:off x="3429000" y="5486400"/>
            <a:ext cx="2133600" cy="304800"/>
          </a:xfrm>
          <a:prstGeom prst="roundRect">
            <a:avLst>
              <a:gd name="adj" fmla="val 16667"/>
            </a:avLst>
          </a:prstGeom>
          <a:gradFill rotWithShape="0">
            <a:gsLst>
              <a:gs pos="0">
                <a:srgbClr val="4A95B0"/>
              </a:gs>
              <a:gs pos="100000">
                <a:srgbClr val="CADBC8"/>
              </a:gs>
            </a:gsLst>
            <a:lin ang="5400000" scaled="1"/>
          </a:gradFill>
          <a:ln w="6350">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2000" b="1"/>
              <a:t>check</a:t>
            </a:r>
          </a:p>
        </p:txBody>
      </p:sp>
      <p:sp>
        <p:nvSpPr>
          <p:cNvPr id="43027" name="AutoShape 19">
            <a:extLst>
              <a:ext uri="{FF2B5EF4-FFF2-40B4-BE49-F238E27FC236}">
                <a16:creationId xmlns:a16="http://schemas.microsoft.com/office/drawing/2014/main" id="{5A72CEF8-5E9C-493A-AB5C-CD80E60EC447}"/>
              </a:ext>
            </a:extLst>
          </p:cNvPr>
          <p:cNvSpPr>
            <a:spLocks noChangeArrowheads="1"/>
          </p:cNvSpPr>
          <p:nvPr/>
        </p:nvSpPr>
        <p:spPr bwMode="blackWhite">
          <a:xfrm>
            <a:off x="3429000" y="5791200"/>
            <a:ext cx="2133600" cy="304800"/>
          </a:xfrm>
          <a:prstGeom prst="roundRect">
            <a:avLst>
              <a:gd name="adj" fmla="val 16667"/>
            </a:avLst>
          </a:prstGeom>
          <a:gradFill rotWithShape="0">
            <a:gsLst>
              <a:gs pos="0">
                <a:srgbClr val="4A95B0"/>
              </a:gs>
              <a:gs pos="100000">
                <a:srgbClr val="CADBC8"/>
              </a:gs>
            </a:gsLst>
            <a:lin ang="5400000" scaled="1"/>
          </a:gradFill>
          <a:ln w="6350">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2000" b="1"/>
              <a:t>report</a:t>
            </a:r>
          </a:p>
        </p:txBody>
      </p:sp>
      <p:sp>
        <p:nvSpPr>
          <p:cNvPr id="43028" name="AutoShape 20">
            <a:extLst>
              <a:ext uri="{FF2B5EF4-FFF2-40B4-BE49-F238E27FC236}">
                <a16:creationId xmlns:a16="http://schemas.microsoft.com/office/drawing/2014/main" id="{6B6F8B2C-6A9F-42D9-942A-399BA714A486}"/>
              </a:ext>
            </a:extLst>
          </p:cNvPr>
          <p:cNvSpPr>
            <a:spLocks noChangeArrowheads="1"/>
          </p:cNvSpPr>
          <p:nvPr/>
        </p:nvSpPr>
        <p:spPr bwMode="blackWhite">
          <a:xfrm>
            <a:off x="3429000" y="3200400"/>
            <a:ext cx="2133600" cy="304800"/>
          </a:xfrm>
          <a:prstGeom prst="roundRect">
            <a:avLst>
              <a:gd name="adj" fmla="val 16667"/>
            </a:avLst>
          </a:prstGeom>
          <a:gradFill rotWithShape="0">
            <a:gsLst>
              <a:gs pos="0">
                <a:srgbClr val="9CC020"/>
              </a:gs>
              <a:gs pos="100000">
                <a:srgbClr val="DAE418"/>
              </a:gs>
            </a:gsLst>
            <a:lin ang="5400000" scaled="1"/>
          </a:gradFill>
          <a:ln w="6350">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2000" b="1"/>
              <a:t>new</a:t>
            </a:r>
          </a:p>
        </p:txBody>
      </p:sp>
      <p:sp>
        <p:nvSpPr>
          <p:cNvPr id="43029" name="Line 21">
            <a:extLst>
              <a:ext uri="{FF2B5EF4-FFF2-40B4-BE49-F238E27FC236}">
                <a16:creationId xmlns:a16="http://schemas.microsoft.com/office/drawing/2014/main" id="{D0C9E0F3-5F0C-4A90-8C7C-E7EBC5E36267}"/>
              </a:ext>
            </a:extLst>
          </p:cNvPr>
          <p:cNvSpPr>
            <a:spLocks noChangeShapeType="1"/>
          </p:cNvSpPr>
          <p:nvPr/>
        </p:nvSpPr>
        <p:spPr bwMode="auto">
          <a:xfrm flipH="1">
            <a:off x="1828800" y="3505200"/>
            <a:ext cx="1600200" cy="0"/>
          </a:xfrm>
          <a:prstGeom prst="line">
            <a:avLst/>
          </a:prstGeom>
          <a:noFill/>
          <a:ln w="63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3030" name="Text Box 22">
            <a:extLst>
              <a:ext uri="{FF2B5EF4-FFF2-40B4-BE49-F238E27FC236}">
                <a16:creationId xmlns:a16="http://schemas.microsoft.com/office/drawing/2014/main" id="{B762407F-B4B5-4BC8-863B-829BA5A87E3D}"/>
              </a:ext>
            </a:extLst>
          </p:cNvPr>
          <p:cNvSpPr txBox="1">
            <a:spLocks noChangeArrowheads="1"/>
          </p:cNvSpPr>
          <p:nvPr/>
        </p:nvSpPr>
        <p:spPr bwMode="auto">
          <a:xfrm>
            <a:off x="1676400" y="3184526"/>
            <a:ext cx="1765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2000" b="1">
                <a:solidFill>
                  <a:srgbClr val="009900"/>
                </a:solidFill>
              </a:rPr>
              <a:t>Construction</a:t>
            </a:r>
          </a:p>
        </p:txBody>
      </p:sp>
      <p:sp>
        <p:nvSpPr>
          <p:cNvPr id="43031" name="Text Box 23">
            <a:extLst>
              <a:ext uri="{FF2B5EF4-FFF2-40B4-BE49-F238E27FC236}">
                <a16:creationId xmlns:a16="http://schemas.microsoft.com/office/drawing/2014/main" id="{A6260C2C-5019-406F-A76A-933404AA9FF7}"/>
              </a:ext>
            </a:extLst>
          </p:cNvPr>
          <p:cNvSpPr txBox="1">
            <a:spLocks noChangeArrowheads="1"/>
          </p:cNvSpPr>
          <p:nvPr/>
        </p:nvSpPr>
        <p:spPr bwMode="auto">
          <a:xfrm>
            <a:off x="1828800" y="3810001"/>
            <a:ext cx="1581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2000" b="1">
                <a:solidFill>
                  <a:srgbClr val="ED171F"/>
                </a:solidFill>
              </a:rPr>
              <a:t>Elaboration</a:t>
            </a:r>
          </a:p>
        </p:txBody>
      </p:sp>
      <p:sp>
        <p:nvSpPr>
          <p:cNvPr id="43032" name="Text Box 24">
            <a:extLst>
              <a:ext uri="{FF2B5EF4-FFF2-40B4-BE49-F238E27FC236}">
                <a16:creationId xmlns:a16="http://schemas.microsoft.com/office/drawing/2014/main" id="{8480D51B-6EB1-4402-9180-195D6D61C5D3}"/>
              </a:ext>
            </a:extLst>
          </p:cNvPr>
          <p:cNvSpPr txBox="1">
            <a:spLocks noChangeArrowheads="1"/>
          </p:cNvSpPr>
          <p:nvPr/>
        </p:nvSpPr>
        <p:spPr bwMode="auto">
          <a:xfrm>
            <a:off x="1947864" y="4572001"/>
            <a:ext cx="14811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2000" b="1">
                <a:solidFill>
                  <a:schemeClr val="tx2"/>
                </a:solidFill>
              </a:rPr>
              <a:t>Simulation</a:t>
            </a:r>
          </a:p>
        </p:txBody>
      </p:sp>
      <p:sp>
        <p:nvSpPr>
          <p:cNvPr id="43033" name="AutoShape 25">
            <a:extLst>
              <a:ext uri="{FF2B5EF4-FFF2-40B4-BE49-F238E27FC236}">
                <a16:creationId xmlns:a16="http://schemas.microsoft.com/office/drawing/2014/main" id="{682EE9A8-3245-40CC-BD94-E0BE58BCA185}"/>
              </a:ext>
            </a:extLst>
          </p:cNvPr>
          <p:cNvSpPr>
            <a:spLocks noChangeArrowheads="1"/>
          </p:cNvSpPr>
          <p:nvPr/>
        </p:nvSpPr>
        <p:spPr bwMode="blackWhite">
          <a:xfrm>
            <a:off x="3581400" y="3886200"/>
            <a:ext cx="1981200" cy="304800"/>
          </a:xfrm>
          <a:prstGeom prst="roundRect">
            <a:avLst>
              <a:gd name="adj" fmla="val 16667"/>
            </a:avLst>
          </a:prstGeom>
          <a:gradFill rotWithShape="0">
            <a:gsLst>
              <a:gs pos="0">
                <a:srgbClr val="FF6600"/>
              </a:gs>
              <a:gs pos="100000">
                <a:srgbClr val="FF9900"/>
              </a:gs>
            </a:gsLst>
            <a:lin ang="5400000" scaled="1"/>
          </a:gradFill>
          <a:ln w="6350">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800" b="1"/>
              <a:t>connect</a:t>
            </a:r>
          </a:p>
        </p:txBody>
      </p:sp>
      <p:sp>
        <p:nvSpPr>
          <p:cNvPr id="43034" name="Line 26">
            <a:extLst>
              <a:ext uri="{FF2B5EF4-FFF2-40B4-BE49-F238E27FC236}">
                <a16:creationId xmlns:a16="http://schemas.microsoft.com/office/drawing/2014/main" id="{969D33B4-0B6E-44FE-805C-DFB6BBB2AAE1}"/>
              </a:ext>
            </a:extLst>
          </p:cNvPr>
          <p:cNvSpPr>
            <a:spLocks noChangeShapeType="1"/>
          </p:cNvSpPr>
          <p:nvPr/>
        </p:nvSpPr>
        <p:spPr bwMode="auto">
          <a:xfrm flipH="1">
            <a:off x="1828800" y="4572000"/>
            <a:ext cx="1600200" cy="0"/>
          </a:xfrm>
          <a:prstGeom prst="line">
            <a:avLst/>
          </a:prstGeom>
          <a:noFill/>
          <a:ln w="63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3035" name="Line 27">
            <a:extLst>
              <a:ext uri="{FF2B5EF4-FFF2-40B4-BE49-F238E27FC236}">
                <a16:creationId xmlns:a16="http://schemas.microsoft.com/office/drawing/2014/main" id="{13F8E806-C6F8-4C0E-A028-49AEC6A578E4}"/>
              </a:ext>
            </a:extLst>
          </p:cNvPr>
          <p:cNvSpPr>
            <a:spLocks noChangeShapeType="1"/>
          </p:cNvSpPr>
          <p:nvPr/>
        </p:nvSpPr>
        <p:spPr bwMode="auto">
          <a:xfrm flipH="1">
            <a:off x="1828800" y="5181600"/>
            <a:ext cx="1600200" cy="0"/>
          </a:xfrm>
          <a:prstGeom prst="line">
            <a:avLst/>
          </a:prstGeom>
          <a:noFill/>
          <a:ln w="63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3036" name="Text Box 28">
            <a:extLst>
              <a:ext uri="{FF2B5EF4-FFF2-40B4-BE49-F238E27FC236}">
                <a16:creationId xmlns:a16="http://schemas.microsoft.com/office/drawing/2014/main" id="{5FA16B90-5B50-48E9-BC36-F6E1F09CBC85}"/>
              </a:ext>
            </a:extLst>
          </p:cNvPr>
          <p:cNvSpPr txBox="1">
            <a:spLocks noChangeArrowheads="1"/>
          </p:cNvSpPr>
          <p:nvPr/>
        </p:nvSpPr>
        <p:spPr bwMode="auto">
          <a:xfrm>
            <a:off x="2425700" y="5181601"/>
            <a:ext cx="1003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2000" b="1">
                <a:solidFill>
                  <a:schemeClr val="tx2"/>
                </a:solidFill>
              </a:rPr>
              <a:t>Report</a:t>
            </a:r>
          </a:p>
        </p:txBody>
      </p:sp>
      <p:sp>
        <p:nvSpPr>
          <p:cNvPr id="43037" name="Rectangle 29">
            <a:extLst>
              <a:ext uri="{FF2B5EF4-FFF2-40B4-BE49-F238E27FC236}">
                <a16:creationId xmlns:a16="http://schemas.microsoft.com/office/drawing/2014/main" id="{43E78783-D79C-4AE5-B33F-63BF2C50C72F}"/>
              </a:ext>
            </a:extLst>
          </p:cNvPr>
          <p:cNvSpPr>
            <a:spLocks noChangeArrowheads="1"/>
          </p:cNvSpPr>
          <p:nvPr/>
        </p:nvSpPr>
        <p:spPr bwMode="auto">
          <a:xfrm>
            <a:off x="1524000" y="6781800"/>
            <a:ext cx="76200" cy="7620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43038" name="AutoShape 30">
            <a:extLst>
              <a:ext uri="{FF2B5EF4-FFF2-40B4-BE49-F238E27FC236}">
                <a16:creationId xmlns:a16="http://schemas.microsoft.com/office/drawing/2014/main" id="{B79BD4AF-C255-403B-B20F-150D68D240C6}"/>
              </a:ext>
            </a:extLst>
          </p:cNvPr>
          <p:cNvSpPr>
            <a:spLocks noChangeArrowheads="1"/>
          </p:cNvSpPr>
          <p:nvPr/>
        </p:nvSpPr>
        <p:spPr bwMode="blackWhite">
          <a:xfrm>
            <a:off x="3581400" y="3581400"/>
            <a:ext cx="1981200" cy="304800"/>
          </a:xfrm>
          <a:prstGeom prst="roundRect">
            <a:avLst>
              <a:gd name="adj" fmla="val 16667"/>
            </a:avLst>
          </a:prstGeom>
          <a:gradFill rotWithShape="0">
            <a:gsLst>
              <a:gs pos="0">
                <a:srgbClr val="FF6600"/>
              </a:gs>
              <a:gs pos="100000">
                <a:srgbClr val="FF9900"/>
              </a:gs>
            </a:gsLst>
            <a:lin ang="5400000" scaled="1"/>
          </a:gradFill>
          <a:ln w="6350">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800" b="1"/>
              <a:t>build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a:extLst>
              <a:ext uri="{FF2B5EF4-FFF2-40B4-BE49-F238E27FC236}">
                <a16:creationId xmlns:a16="http://schemas.microsoft.com/office/drawing/2014/main" id="{C59D02D0-783D-4DFA-9669-4C803596A23B}"/>
              </a:ext>
            </a:extLst>
          </p:cNvPr>
          <p:cNvSpPr>
            <a:spLocks noChangeArrowheads="1"/>
          </p:cNvSpPr>
          <p:nvPr/>
        </p:nvSpPr>
        <p:spPr bwMode="blackWhite">
          <a:xfrm>
            <a:off x="1752600" y="838200"/>
            <a:ext cx="8686800" cy="5257800"/>
          </a:xfrm>
          <a:prstGeom prst="rect">
            <a:avLst/>
          </a:prstGeom>
          <a:solidFill>
            <a:srgbClr val="99FFCC"/>
          </a:solidFill>
          <a:ln w="9525">
            <a:noFill/>
            <a:miter lim="800000"/>
            <a:headEnd/>
            <a:tailEnd/>
          </a:ln>
          <a:effectLst>
            <a:outerShdw blurRad="63500" dist="107763" dir="2700000" algn="ctr" rotWithShape="0">
              <a:schemeClr val="bg2">
                <a:alpha val="50000"/>
              </a:schemeClr>
            </a:outerShdw>
          </a:effectLst>
        </p:spPr>
        <p:txBody>
          <a:bodyPr wrap="none"/>
          <a:lstStyle/>
          <a:p>
            <a:pPr>
              <a:defRPr/>
            </a:pPr>
            <a:r>
              <a:rPr lang="en-US" sz="1400" b="1">
                <a:latin typeface="Courier New" charset="0"/>
              </a:rPr>
              <a:t>class my_env extends ovm_env;</a:t>
            </a:r>
            <a:br>
              <a:rPr lang="en-US" sz="1400" b="1">
                <a:latin typeface="Courier New" charset="0"/>
              </a:rPr>
            </a:br>
            <a:r>
              <a:rPr lang="en-US" sz="1400" b="1">
                <a:latin typeface="Courier New" charset="0"/>
              </a:rPr>
              <a:t>  A u1; B u2;</a:t>
            </a:r>
          </a:p>
          <a:p>
            <a:pPr>
              <a:defRPr/>
            </a:pPr>
            <a:endParaRPr lang="en-US" sz="1400" b="1">
              <a:latin typeface="Courier New" charset="0"/>
            </a:endParaRPr>
          </a:p>
          <a:p>
            <a:pPr>
              <a:defRPr/>
            </a:pPr>
            <a:r>
              <a:rPr lang="en-US" sz="1400" b="1">
                <a:latin typeface="Courier New" charset="0"/>
              </a:rPr>
              <a:t>  function </a:t>
            </a:r>
            <a:r>
              <a:rPr lang="en-US" sz="1400" b="1" u="sng">
                <a:latin typeface="Courier New" charset="0"/>
              </a:rPr>
              <a:t>new</a:t>
            </a:r>
            <a:r>
              <a:rPr lang="en-US" sz="1400" b="1">
                <a:latin typeface="Courier New" charset="0"/>
              </a:rPr>
              <a:t>(string name, </a:t>
            </a:r>
            <a:br>
              <a:rPr lang="en-US" sz="1400" b="1">
                <a:latin typeface="Courier New" charset="0"/>
              </a:rPr>
            </a:br>
            <a:r>
              <a:rPr lang="en-US" sz="1400" b="1">
                <a:latin typeface="Courier New" charset="0"/>
              </a:rPr>
              <a:t>               ovm_component parent);</a:t>
            </a:r>
            <a:br>
              <a:rPr lang="en-US" sz="1400" b="1">
                <a:latin typeface="Courier New" charset="0"/>
              </a:rPr>
            </a:br>
            <a:r>
              <a:rPr lang="en-US" sz="1400" b="1">
                <a:latin typeface="Courier New" charset="0"/>
              </a:rPr>
              <a:t>    super.new(name, parent);</a:t>
            </a:r>
            <a:br>
              <a:rPr lang="en-US" sz="1400" b="1">
                <a:latin typeface="Courier New" charset="0"/>
              </a:rPr>
            </a:br>
            <a:r>
              <a:rPr lang="en-US" sz="1400" b="1">
                <a:latin typeface="Courier New" charset="0"/>
              </a:rPr>
              <a:t>  endfunction</a:t>
            </a:r>
            <a:br>
              <a:rPr lang="en-US" sz="1400" b="1">
                <a:latin typeface="Courier New" charset="0"/>
              </a:rPr>
            </a:br>
            <a:endParaRPr lang="en-US" sz="1400" b="1">
              <a:latin typeface="Courier New" charset="0"/>
            </a:endParaRPr>
          </a:p>
        </p:txBody>
      </p:sp>
      <p:sp>
        <p:nvSpPr>
          <p:cNvPr id="134147" name="Rectangle 3">
            <a:extLst>
              <a:ext uri="{FF2B5EF4-FFF2-40B4-BE49-F238E27FC236}">
                <a16:creationId xmlns:a16="http://schemas.microsoft.com/office/drawing/2014/main" id="{01045714-9DB1-4E46-AF46-90CB3FBD7E22}"/>
              </a:ext>
            </a:extLst>
          </p:cNvPr>
          <p:cNvSpPr>
            <a:spLocks noChangeArrowheads="1"/>
          </p:cNvSpPr>
          <p:nvPr/>
        </p:nvSpPr>
        <p:spPr bwMode="blackWhite">
          <a:xfrm>
            <a:off x="6248400" y="3276600"/>
            <a:ext cx="3810000" cy="2667000"/>
          </a:xfrm>
          <a:prstGeom prst="rect">
            <a:avLst/>
          </a:prstGeom>
          <a:solidFill>
            <a:srgbClr val="CCECFF"/>
          </a:solidFill>
          <a:ln w="9525">
            <a:noFill/>
            <a:miter lim="800000"/>
            <a:headEnd/>
            <a:tailEnd/>
          </a:ln>
          <a:effectLst>
            <a:outerShdw blurRad="63500" dist="107763" dir="2700000" algn="ctr" rotWithShape="0">
              <a:schemeClr val="bg2">
                <a:alpha val="50000"/>
              </a:schemeClr>
            </a:outerShdw>
          </a:effectLst>
        </p:spPr>
        <p:txBody>
          <a:bodyPr wrap="none"/>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400" b="1">
                <a:latin typeface="Courier New" panose="02070309020205020404" pitchFamily="49" charset="0"/>
              </a:rPr>
              <a:t>class B extends ovm_component;//u2</a:t>
            </a:r>
            <a:br>
              <a:rPr lang="en-US" altLang="en-US" sz="1400" b="1">
                <a:latin typeface="Courier New" panose="02070309020205020404" pitchFamily="49" charset="0"/>
              </a:rPr>
            </a:br>
            <a:r>
              <a:rPr lang="en-US" altLang="en-US" sz="1400" b="1">
                <a:latin typeface="Courier New" panose="02070309020205020404" pitchFamily="49" charset="0"/>
              </a:rPr>
              <a:t> D u5, u6;</a:t>
            </a:r>
          </a:p>
          <a:p>
            <a:pPr eaLnBrk="1" hangingPunct="1"/>
            <a:r>
              <a:rPr lang="en-US" altLang="en-US" sz="1400" b="1">
                <a:latin typeface="Courier New" panose="02070309020205020404" pitchFamily="49" charset="0"/>
              </a:rPr>
              <a:t> function void </a:t>
            </a:r>
            <a:r>
              <a:rPr lang="en-US" altLang="en-US" sz="1400" b="1" u="sng">
                <a:latin typeface="Courier New" panose="02070309020205020404" pitchFamily="49" charset="0"/>
              </a:rPr>
              <a:t>build</a:t>
            </a:r>
            <a:r>
              <a:rPr lang="en-US" altLang="en-US" sz="1400" b="1">
                <a:latin typeface="Courier New" panose="02070309020205020404" pitchFamily="49" charset="0"/>
              </a:rPr>
              <a:t>();</a:t>
            </a:r>
            <a:br>
              <a:rPr lang="en-US" altLang="en-US" sz="1400" b="1">
                <a:latin typeface="Courier New" panose="02070309020205020404" pitchFamily="49" charset="0"/>
              </a:rPr>
            </a:br>
            <a:r>
              <a:rPr lang="en-US" altLang="en-US" sz="1400" b="1">
                <a:latin typeface="Courier New" panose="02070309020205020404" pitchFamily="49" charset="0"/>
              </a:rPr>
              <a:t>  super.build();</a:t>
            </a:r>
          </a:p>
          <a:p>
            <a:pPr eaLnBrk="1" hangingPunct="1"/>
            <a:r>
              <a:rPr lang="en-US" altLang="en-US" sz="1400" b="1">
                <a:latin typeface="Courier New" panose="02070309020205020404" pitchFamily="49" charset="0"/>
              </a:rPr>
              <a:t>  u5 = new(“u5”,this);</a:t>
            </a:r>
          </a:p>
          <a:p>
            <a:pPr eaLnBrk="1" hangingPunct="1"/>
            <a:r>
              <a:rPr lang="en-US" altLang="en-US" sz="1400" b="1">
                <a:latin typeface="Courier New" panose="02070309020205020404" pitchFamily="49" charset="0"/>
              </a:rPr>
              <a:t>  u6 = new(“u6”,this); u6.build();</a:t>
            </a:r>
          </a:p>
          <a:p>
            <a:pPr eaLnBrk="1" hangingPunct="1"/>
            <a:r>
              <a:rPr lang="en-US" altLang="en-US" sz="1400" b="1">
                <a:latin typeface="Courier New" panose="02070309020205020404" pitchFamily="49" charset="0"/>
              </a:rPr>
              <a:t> endfunction</a:t>
            </a:r>
          </a:p>
        </p:txBody>
      </p:sp>
      <p:sp>
        <p:nvSpPr>
          <p:cNvPr id="45060" name="Rectangle 4">
            <a:extLst>
              <a:ext uri="{FF2B5EF4-FFF2-40B4-BE49-F238E27FC236}">
                <a16:creationId xmlns:a16="http://schemas.microsoft.com/office/drawing/2014/main" id="{780F8804-79F7-48DE-9266-F37D6A41845E}"/>
              </a:ext>
            </a:extLst>
          </p:cNvPr>
          <p:cNvSpPr>
            <a:spLocks noGrp="1" noChangeArrowheads="1"/>
          </p:cNvSpPr>
          <p:nvPr>
            <p:ph type="title"/>
          </p:nvPr>
        </p:nvSpPr>
        <p:spPr/>
        <p:txBody>
          <a:bodyPr/>
          <a:lstStyle/>
          <a:p>
            <a:pPr eaLnBrk="1" hangingPunct="1"/>
            <a:r>
              <a:rPr lang="en-US" altLang="en-US"/>
              <a:t>Phased Build Process</a:t>
            </a:r>
          </a:p>
        </p:txBody>
      </p:sp>
      <p:sp>
        <p:nvSpPr>
          <p:cNvPr id="134149" name="Rectangle 5">
            <a:extLst>
              <a:ext uri="{FF2B5EF4-FFF2-40B4-BE49-F238E27FC236}">
                <a16:creationId xmlns:a16="http://schemas.microsoft.com/office/drawing/2014/main" id="{7C07A456-1208-4CEE-B183-A0AC3D41D0F3}"/>
              </a:ext>
            </a:extLst>
          </p:cNvPr>
          <p:cNvSpPr>
            <a:spLocks noChangeArrowheads="1"/>
          </p:cNvSpPr>
          <p:nvPr/>
        </p:nvSpPr>
        <p:spPr bwMode="blackWhite">
          <a:xfrm>
            <a:off x="1828800" y="3276600"/>
            <a:ext cx="3810000" cy="2667000"/>
          </a:xfrm>
          <a:prstGeom prst="rect">
            <a:avLst/>
          </a:prstGeom>
          <a:solidFill>
            <a:srgbClr val="CCECFF"/>
          </a:solidFill>
          <a:ln w="9525">
            <a:noFill/>
            <a:miter lim="800000"/>
            <a:headEnd/>
            <a:tailEnd/>
          </a:ln>
          <a:effectLst>
            <a:outerShdw blurRad="63500" dist="107763" dir="2700000" algn="ctr" rotWithShape="0">
              <a:schemeClr val="bg2">
                <a:alpha val="50000"/>
              </a:schemeClr>
            </a:outerShdw>
          </a:effectLst>
        </p:spPr>
        <p:txBody>
          <a:bodyPr wrap="none"/>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400" b="1">
                <a:latin typeface="Courier New" panose="02070309020205020404" pitchFamily="49" charset="0"/>
              </a:rPr>
              <a:t>class A extends ovm_component;//u1</a:t>
            </a:r>
            <a:br>
              <a:rPr lang="en-US" altLang="en-US" sz="1400" b="1">
                <a:latin typeface="Courier New" panose="02070309020205020404" pitchFamily="49" charset="0"/>
              </a:rPr>
            </a:br>
            <a:r>
              <a:rPr lang="en-US" altLang="en-US" sz="1400" b="1">
                <a:latin typeface="Courier New" panose="02070309020205020404" pitchFamily="49" charset="0"/>
              </a:rPr>
              <a:t> C u3, u4;</a:t>
            </a:r>
          </a:p>
          <a:p>
            <a:pPr eaLnBrk="1" hangingPunct="1"/>
            <a:r>
              <a:rPr lang="en-US" altLang="en-US" sz="1400" b="1">
                <a:latin typeface="Courier New" panose="02070309020205020404" pitchFamily="49" charset="0"/>
              </a:rPr>
              <a:t> function void </a:t>
            </a:r>
            <a:r>
              <a:rPr lang="en-US" altLang="en-US" sz="1400" b="1" u="sng">
                <a:latin typeface="Courier New" panose="02070309020205020404" pitchFamily="49" charset="0"/>
              </a:rPr>
              <a:t>build</a:t>
            </a:r>
            <a:r>
              <a:rPr lang="en-US" altLang="en-US" sz="1400" b="1">
                <a:latin typeface="Courier New" panose="02070309020205020404" pitchFamily="49" charset="0"/>
              </a:rPr>
              <a:t>();</a:t>
            </a:r>
            <a:br>
              <a:rPr lang="en-US" altLang="en-US" sz="1400" b="1">
                <a:latin typeface="Courier New" panose="02070309020205020404" pitchFamily="49" charset="0"/>
              </a:rPr>
            </a:br>
            <a:r>
              <a:rPr lang="en-US" altLang="en-US" sz="1400" b="1">
                <a:latin typeface="Courier New" panose="02070309020205020404" pitchFamily="49" charset="0"/>
              </a:rPr>
              <a:t>  super.build();</a:t>
            </a:r>
          </a:p>
          <a:p>
            <a:pPr eaLnBrk="1" hangingPunct="1"/>
            <a:r>
              <a:rPr lang="en-US" altLang="en-US" sz="1400" b="1">
                <a:latin typeface="Courier New" panose="02070309020205020404" pitchFamily="49" charset="0"/>
              </a:rPr>
              <a:t>  u3 = new(“u3”,this);</a:t>
            </a:r>
          </a:p>
          <a:p>
            <a:pPr eaLnBrk="1" hangingPunct="1"/>
            <a:r>
              <a:rPr lang="en-US" altLang="en-US" sz="1400" b="1">
                <a:latin typeface="Courier New" panose="02070309020205020404" pitchFamily="49" charset="0"/>
              </a:rPr>
              <a:t>  u4 = new(“u4”,this);</a:t>
            </a:r>
          </a:p>
          <a:p>
            <a:pPr eaLnBrk="1" hangingPunct="1"/>
            <a:r>
              <a:rPr lang="en-US" altLang="en-US" sz="1400" b="1">
                <a:latin typeface="Courier New" panose="02070309020205020404" pitchFamily="49" charset="0"/>
              </a:rPr>
              <a:t> endfunction</a:t>
            </a:r>
          </a:p>
        </p:txBody>
      </p:sp>
      <p:sp>
        <p:nvSpPr>
          <p:cNvPr id="134150" name="Text Box 6">
            <a:extLst>
              <a:ext uri="{FF2B5EF4-FFF2-40B4-BE49-F238E27FC236}">
                <a16:creationId xmlns:a16="http://schemas.microsoft.com/office/drawing/2014/main" id="{5EB98F6E-3FEA-4041-BE4A-3D87DB6ADBD8}"/>
              </a:ext>
            </a:extLst>
          </p:cNvPr>
          <p:cNvSpPr txBox="1">
            <a:spLocks noChangeArrowheads="1"/>
          </p:cNvSpPr>
          <p:nvPr/>
        </p:nvSpPr>
        <p:spPr bwMode="auto">
          <a:xfrm>
            <a:off x="5867401" y="1831976"/>
            <a:ext cx="2455159"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Ins="0">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400" b="1">
                <a:latin typeface="Courier New" panose="02070309020205020404" pitchFamily="49" charset="0"/>
              </a:rPr>
              <a:t>function void </a:t>
            </a:r>
            <a:r>
              <a:rPr lang="en-US" altLang="en-US" sz="1400" b="1" u="sng">
                <a:latin typeface="Courier New" panose="02070309020205020404" pitchFamily="49" charset="0"/>
              </a:rPr>
              <a:t>build</a:t>
            </a:r>
            <a:r>
              <a:rPr lang="en-US" altLang="en-US" sz="1400" b="1">
                <a:latin typeface="Courier New" panose="02070309020205020404" pitchFamily="49" charset="0"/>
              </a:rPr>
              <a:t>();</a:t>
            </a:r>
            <a:br>
              <a:rPr lang="en-US" altLang="en-US" sz="1400" b="1">
                <a:latin typeface="Courier New" panose="02070309020205020404" pitchFamily="49" charset="0"/>
              </a:rPr>
            </a:br>
            <a:r>
              <a:rPr lang="en-US" altLang="en-US" sz="1400" b="1">
                <a:latin typeface="Courier New" panose="02070309020205020404" pitchFamily="49" charset="0"/>
              </a:rPr>
              <a:t>  super.build();</a:t>
            </a:r>
          </a:p>
          <a:p>
            <a:pPr eaLnBrk="1" hangingPunct="1"/>
            <a:r>
              <a:rPr lang="en-US" altLang="en-US" sz="1400" b="1">
                <a:latin typeface="Courier New" panose="02070309020205020404" pitchFamily="49" charset="0"/>
              </a:rPr>
              <a:t>  u1 = new(“u1”,this);</a:t>
            </a:r>
          </a:p>
          <a:p>
            <a:pPr eaLnBrk="1" hangingPunct="1"/>
            <a:r>
              <a:rPr lang="en-US" altLang="en-US" sz="1400" b="1">
                <a:latin typeface="Courier New" panose="02070309020205020404" pitchFamily="49" charset="0"/>
              </a:rPr>
              <a:t>  u2 = new(“u2”,this);</a:t>
            </a:r>
          </a:p>
          <a:p>
            <a:pPr eaLnBrk="1" hangingPunct="1"/>
            <a:r>
              <a:rPr lang="en-US" altLang="en-US" sz="1400" b="1">
                <a:latin typeface="Courier New" panose="02070309020205020404" pitchFamily="49" charset="0"/>
              </a:rPr>
              <a:t>  u2.build();</a:t>
            </a:r>
          </a:p>
          <a:p>
            <a:pPr eaLnBrk="1" hangingPunct="1"/>
            <a:r>
              <a:rPr lang="en-US" altLang="en-US" sz="1400" b="1">
                <a:latin typeface="Courier New" panose="02070309020205020404" pitchFamily="49" charset="0"/>
              </a:rPr>
              <a:t>endfunction</a:t>
            </a:r>
          </a:p>
        </p:txBody>
      </p:sp>
      <p:sp>
        <p:nvSpPr>
          <p:cNvPr id="134151" name="Oval 7">
            <a:extLst>
              <a:ext uri="{FF2B5EF4-FFF2-40B4-BE49-F238E27FC236}">
                <a16:creationId xmlns:a16="http://schemas.microsoft.com/office/drawing/2014/main" id="{EBACBC6F-B55B-4DA5-BAD3-BF6FDD480DFA}"/>
              </a:ext>
            </a:extLst>
          </p:cNvPr>
          <p:cNvSpPr>
            <a:spLocks noChangeArrowheads="1"/>
          </p:cNvSpPr>
          <p:nvPr/>
        </p:nvSpPr>
        <p:spPr bwMode="auto">
          <a:xfrm>
            <a:off x="6096000" y="5562600"/>
            <a:ext cx="152400" cy="152400"/>
          </a:xfrm>
          <a:prstGeom prst="ellipse">
            <a:avLst/>
          </a:prstGeom>
          <a:solidFill>
            <a:schemeClr val="bg1"/>
          </a:solidFill>
          <a:ln w="9525">
            <a:solidFill>
              <a:schemeClr val="tx1"/>
            </a:solidFill>
            <a:round/>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nvGrpSpPr>
          <p:cNvPr id="2" name="Group 8">
            <a:extLst>
              <a:ext uri="{FF2B5EF4-FFF2-40B4-BE49-F238E27FC236}">
                <a16:creationId xmlns:a16="http://schemas.microsoft.com/office/drawing/2014/main" id="{CE285EE8-EEF4-4719-9129-5D77547A5D98}"/>
              </a:ext>
            </a:extLst>
          </p:cNvPr>
          <p:cNvGrpSpPr>
            <a:grpSpLocks/>
          </p:cNvGrpSpPr>
          <p:nvPr/>
        </p:nvGrpSpPr>
        <p:grpSpPr bwMode="auto">
          <a:xfrm>
            <a:off x="8229601" y="5410201"/>
            <a:ext cx="765175" cy="460375"/>
            <a:chOff x="4224" y="3360"/>
            <a:chExt cx="482" cy="290"/>
          </a:xfrm>
        </p:grpSpPr>
        <p:sp>
          <p:nvSpPr>
            <p:cNvPr id="134153" name="Rectangle 9">
              <a:extLst>
                <a:ext uri="{FF2B5EF4-FFF2-40B4-BE49-F238E27FC236}">
                  <a16:creationId xmlns:a16="http://schemas.microsoft.com/office/drawing/2014/main" id="{9B1085FC-907E-4872-AFD7-12749D47CF77}"/>
                </a:ext>
              </a:extLst>
            </p:cNvPr>
            <p:cNvSpPr>
              <a:spLocks noChangeAspect="1" noChangeArrowheads="1"/>
            </p:cNvSpPr>
            <p:nvPr/>
          </p:nvSpPr>
          <p:spPr bwMode="auto">
            <a:xfrm>
              <a:off x="4320" y="3360"/>
              <a:ext cx="386" cy="290"/>
            </a:xfrm>
            <a:prstGeom prst="rect">
              <a:avLst/>
            </a:prstGeom>
            <a:solidFill>
              <a:srgbClr val="66CCFF"/>
            </a:solidFill>
            <a:ln w="9525">
              <a:noFill/>
              <a:miter lim="800000"/>
              <a:headEnd/>
              <a:tailEnd/>
            </a:ln>
            <a:effectLst>
              <a:outerShdw blurRad="63500" dist="38099" dir="2700000" algn="ctr" rotWithShape="0">
                <a:schemeClr val="bg2">
                  <a:alpha val="50000"/>
                </a:schemeClr>
              </a:outerShdw>
            </a:effectLst>
          </p:spPr>
          <p:txBody>
            <a:bodyPr wrap="none" anchor="ctr"/>
            <a:lstStyle/>
            <a:p>
              <a:pPr algn="ctr">
                <a:defRPr/>
              </a:pPr>
              <a:r>
                <a:rPr lang="en-US" b="1">
                  <a:latin typeface="Arial" charset="0"/>
                </a:rPr>
                <a:t>u6</a:t>
              </a:r>
            </a:p>
          </p:txBody>
        </p:sp>
        <p:sp>
          <p:nvSpPr>
            <p:cNvPr id="45090" name="Oval 10">
              <a:extLst>
                <a:ext uri="{FF2B5EF4-FFF2-40B4-BE49-F238E27FC236}">
                  <a16:creationId xmlns:a16="http://schemas.microsoft.com/office/drawing/2014/main" id="{DCD550CD-6A8A-4F4D-802F-3EE4CA0B87DC}"/>
                </a:ext>
              </a:extLst>
            </p:cNvPr>
            <p:cNvSpPr>
              <a:spLocks noChangeArrowheads="1"/>
            </p:cNvSpPr>
            <p:nvPr/>
          </p:nvSpPr>
          <p:spPr bwMode="auto">
            <a:xfrm>
              <a:off x="4224" y="3456"/>
              <a:ext cx="96" cy="96"/>
            </a:xfrm>
            <a:prstGeom prst="ellipse">
              <a:avLst/>
            </a:prstGeom>
            <a:solidFill>
              <a:schemeClr val="bg1"/>
            </a:solidFill>
            <a:ln w="9525">
              <a:solidFill>
                <a:schemeClr val="tx1"/>
              </a:solidFill>
              <a:round/>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nvGrpSpPr>
          <p:cNvPr id="3" name="Group 11">
            <a:extLst>
              <a:ext uri="{FF2B5EF4-FFF2-40B4-BE49-F238E27FC236}">
                <a16:creationId xmlns:a16="http://schemas.microsoft.com/office/drawing/2014/main" id="{0705B142-62D5-48BA-A59D-B2867CC79C02}"/>
              </a:ext>
            </a:extLst>
          </p:cNvPr>
          <p:cNvGrpSpPr>
            <a:grpSpLocks/>
          </p:cNvGrpSpPr>
          <p:nvPr/>
        </p:nvGrpSpPr>
        <p:grpSpPr bwMode="auto">
          <a:xfrm>
            <a:off x="3048000" y="5410201"/>
            <a:ext cx="762000" cy="460375"/>
            <a:chOff x="960" y="3360"/>
            <a:chExt cx="480" cy="290"/>
          </a:xfrm>
        </p:grpSpPr>
        <p:sp>
          <p:nvSpPr>
            <p:cNvPr id="134156" name="Rectangle 12">
              <a:extLst>
                <a:ext uri="{FF2B5EF4-FFF2-40B4-BE49-F238E27FC236}">
                  <a16:creationId xmlns:a16="http://schemas.microsoft.com/office/drawing/2014/main" id="{FAA33B09-F6B0-477B-9785-96D8FA288A5A}"/>
                </a:ext>
              </a:extLst>
            </p:cNvPr>
            <p:cNvSpPr>
              <a:spLocks noChangeAspect="1" noChangeArrowheads="1"/>
            </p:cNvSpPr>
            <p:nvPr/>
          </p:nvSpPr>
          <p:spPr bwMode="auto">
            <a:xfrm>
              <a:off x="960" y="3360"/>
              <a:ext cx="386" cy="290"/>
            </a:xfrm>
            <a:prstGeom prst="rect">
              <a:avLst/>
            </a:prstGeom>
            <a:solidFill>
              <a:srgbClr val="99CCFF"/>
            </a:solidFill>
            <a:ln w="9525">
              <a:noFill/>
              <a:miter lim="800000"/>
              <a:headEnd/>
              <a:tailEnd/>
            </a:ln>
            <a:effectLst>
              <a:outerShdw blurRad="63500" dist="38099" dir="2700000" algn="ctr" rotWithShape="0">
                <a:schemeClr val="bg2">
                  <a:alpha val="50000"/>
                </a:schemeClr>
              </a:outerShdw>
            </a:effectLst>
          </p:spPr>
          <p:txBody>
            <a:bodyPr wrap="none" anchor="ctr"/>
            <a:lstStyle/>
            <a:p>
              <a:pPr algn="ctr">
                <a:defRPr/>
              </a:pPr>
              <a:r>
                <a:rPr lang="en-US" b="1">
                  <a:latin typeface="Arial" charset="0"/>
                </a:rPr>
                <a:t>u3</a:t>
              </a:r>
            </a:p>
          </p:txBody>
        </p:sp>
        <p:sp>
          <p:nvSpPr>
            <p:cNvPr id="45088" name="Rectangle 13">
              <a:extLst>
                <a:ext uri="{FF2B5EF4-FFF2-40B4-BE49-F238E27FC236}">
                  <a16:creationId xmlns:a16="http://schemas.microsoft.com/office/drawing/2014/main" id="{A1760E0E-7E76-4568-B834-6167E0ABD3EF}"/>
                </a:ext>
              </a:extLst>
            </p:cNvPr>
            <p:cNvSpPr>
              <a:spLocks noChangeArrowheads="1"/>
            </p:cNvSpPr>
            <p:nvPr/>
          </p:nvSpPr>
          <p:spPr bwMode="auto">
            <a:xfrm>
              <a:off x="1344" y="3456"/>
              <a:ext cx="96" cy="96"/>
            </a:xfrm>
            <a:prstGeom prst="rect">
              <a:avLst/>
            </a:prstGeom>
            <a:solidFill>
              <a:schemeClr val="bg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nvGrpSpPr>
          <p:cNvPr id="4" name="Group 14">
            <a:extLst>
              <a:ext uri="{FF2B5EF4-FFF2-40B4-BE49-F238E27FC236}">
                <a16:creationId xmlns:a16="http://schemas.microsoft.com/office/drawing/2014/main" id="{C1B31CCA-9630-476B-B054-CFC02D957563}"/>
              </a:ext>
            </a:extLst>
          </p:cNvPr>
          <p:cNvGrpSpPr>
            <a:grpSpLocks/>
          </p:cNvGrpSpPr>
          <p:nvPr/>
        </p:nvGrpSpPr>
        <p:grpSpPr bwMode="auto">
          <a:xfrm>
            <a:off x="4194175" y="5410201"/>
            <a:ext cx="914400" cy="460375"/>
            <a:chOff x="1682" y="3360"/>
            <a:chExt cx="576" cy="290"/>
          </a:xfrm>
        </p:grpSpPr>
        <p:sp>
          <p:nvSpPr>
            <p:cNvPr id="134159" name="Rectangle 15">
              <a:extLst>
                <a:ext uri="{FF2B5EF4-FFF2-40B4-BE49-F238E27FC236}">
                  <a16:creationId xmlns:a16="http://schemas.microsoft.com/office/drawing/2014/main" id="{870CF83D-D636-4DF6-AC40-1904780A5C6A}"/>
                </a:ext>
              </a:extLst>
            </p:cNvPr>
            <p:cNvSpPr>
              <a:spLocks noChangeAspect="1" noChangeArrowheads="1"/>
            </p:cNvSpPr>
            <p:nvPr/>
          </p:nvSpPr>
          <p:spPr bwMode="auto">
            <a:xfrm>
              <a:off x="1776" y="3360"/>
              <a:ext cx="386" cy="290"/>
            </a:xfrm>
            <a:prstGeom prst="rect">
              <a:avLst/>
            </a:prstGeom>
            <a:solidFill>
              <a:srgbClr val="99CCFF"/>
            </a:solidFill>
            <a:ln w="9525">
              <a:noFill/>
              <a:miter lim="800000"/>
              <a:headEnd/>
              <a:tailEnd/>
            </a:ln>
            <a:effectLst>
              <a:outerShdw blurRad="63500" dist="38099" dir="2700000" algn="ctr" rotWithShape="0">
                <a:schemeClr val="bg2">
                  <a:alpha val="50000"/>
                </a:schemeClr>
              </a:outerShdw>
            </a:effectLst>
          </p:spPr>
          <p:txBody>
            <a:bodyPr wrap="none" anchor="ctr"/>
            <a:lstStyle/>
            <a:p>
              <a:pPr algn="ctr">
                <a:defRPr/>
              </a:pPr>
              <a:r>
                <a:rPr lang="en-US" b="1">
                  <a:latin typeface="Arial" charset="0"/>
                </a:rPr>
                <a:t>u4</a:t>
              </a:r>
            </a:p>
          </p:txBody>
        </p:sp>
        <p:sp>
          <p:nvSpPr>
            <p:cNvPr id="45085" name="Oval 16">
              <a:extLst>
                <a:ext uri="{FF2B5EF4-FFF2-40B4-BE49-F238E27FC236}">
                  <a16:creationId xmlns:a16="http://schemas.microsoft.com/office/drawing/2014/main" id="{9443E523-DD38-40BF-A42A-51C150C7C290}"/>
                </a:ext>
              </a:extLst>
            </p:cNvPr>
            <p:cNvSpPr>
              <a:spLocks noChangeArrowheads="1"/>
            </p:cNvSpPr>
            <p:nvPr/>
          </p:nvSpPr>
          <p:spPr bwMode="auto">
            <a:xfrm>
              <a:off x="1682" y="3456"/>
              <a:ext cx="96" cy="96"/>
            </a:xfrm>
            <a:prstGeom prst="ellipse">
              <a:avLst/>
            </a:prstGeom>
            <a:solidFill>
              <a:schemeClr val="bg1"/>
            </a:solidFill>
            <a:ln w="9525">
              <a:solidFill>
                <a:schemeClr val="tx1"/>
              </a:solidFill>
              <a:round/>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45086" name="Rectangle 17">
              <a:extLst>
                <a:ext uri="{FF2B5EF4-FFF2-40B4-BE49-F238E27FC236}">
                  <a16:creationId xmlns:a16="http://schemas.microsoft.com/office/drawing/2014/main" id="{65C82C17-F9FF-4BE2-ACFD-86D569E8E2C8}"/>
                </a:ext>
              </a:extLst>
            </p:cNvPr>
            <p:cNvSpPr>
              <a:spLocks noChangeArrowheads="1"/>
            </p:cNvSpPr>
            <p:nvPr/>
          </p:nvSpPr>
          <p:spPr bwMode="auto">
            <a:xfrm>
              <a:off x="2162" y="3456"/>
              <a:ext cx="96" cy="96"/>
            </a:xfrm>
            <a:prstGeom prst="rect">
              <a:avLst/>
            </a:prstGeom>
            <a:solidFill>
              <a:schemeClr val="bg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sp>
        <p:nvSpPr>
          <p:cNvPr id="134162" name="Rectangle 18">
            <a:extLst>
              <a:ext uri="{FF2B5EF4-FFF2-40B4-BE49-F238E27FC236}">
                <a16:creationId xmlns:a16="http://schemas.microsoft.com/office/drawing/2014/main" id="{B4163478-033F-4A86-93DC-E7DD41AB16F2}"/>
              </a:ext>
            </a:extLst>
          </p:cNvPr>
          <p:cNvSpPr>
            <a:spLocks noChangeArrowheads="1"/>
          </p:cNvSpPr>
          <p:nvPr/>
        </p:nvSpPr>
        <p:spPr bwMode="auto">
          <a:xfrm>
            <a:off x="5638800" y="5562600"/>
            <a:ext cx="152400" cy="152400"/>
          </a:xfrm>
          <a:prstGeom prst="rect">
            <a:avLst/>
          </a:prstGeom>
          <a:solidFill>
            <a:schemeClr val="bg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nvGrpSpPr>
          <p:cNvPr id="5" name="Group 19">
            <a:extLst>
              <a:ext uri="{FF2B5EF4-FFF2-40B4-BE49-F238E27FC236}">
                <a16:creationId xmlns:a16="http://schemas.microsoft.com/office/drawing/2014/main" id="{2CC6547D-9D45-4BAF-A610-36710B6EB2A2}"/>
              </a:ext>
            </a:extLst>
          </p:cNvPr>
          <p:cNvGrpSpPr>
            <a:grpSpLocks/>
          </p:cNvGrpSpPr>
          <p:nvPr/>
        </p:nvGrpSpPr>
        <p:grpSpPr bwMode="auto">
          <a:xfrm>
            <a:off x="6934200" y="5410201"/>
            <a:ext cx="914400" cy="460375"/>
            <a:chOff x="3408" y="3360"/>
            <a:chExt cx="576" cy="290"/>
          </a:xfrm>
        </p:grpSpPr>
        <p:sp>
          <p:nvSpPr>
            <p:cNvPr id="134164" name="Rectangle 20">
              <a:extLst>
                <a:ext uri="{FF2B5EF4-FFF2-40B4-BE49-F238E27FC236}">
                  <a16:creationId xmlns:a16="http://schemas.microsoft.com/office/drawing/2014/main" id="{FD6B1AE1-9598-45AA-942B-443FC0F364FC}"/>
                </a:ext>
              </a:extLst>
            </p:cNvPr>
            <p:cNvSpPr>
              <a:spLocks noChangeAspect="1" noChangeArrowheads="1"/>
            </p:cNvSpPr>
            <p:nvPr/>
          </p:nvSpPr>
          <p:spPr bwMode="auto">
            <a:xfrm>
              <a:off x="3504" y="3360"/>
              <a:ext cx="386" cy="290"/>
            </a:xfrm>
            <a:prstGeom prst="rect">
              <a:avLst/>
            </a:prstGeom>
            <a:solidFill>
              <a:srgbClr val="66CCFF"/>
            </a:solidFill>
            <a:ln w="9525">
              <a:noFill/>
              <a:miter lim="800000"/>
              <a:headEnd/>
              <a:tailEnd/>
            </a:ln>
            <a:effectLst>
              <a:outerShdw blurRad="63500" dist="38099" dir="2700000" algn="ctr" rotWithShape="0">
                <a:schemeClr val="bg2">
                  <a:alpha val="50000"/>
                </a:schemeClr>
              </a:outerShdw>
            </a:effectLst>
          </p:spPr>
          <p:txBody>
            <a:bodyPr wrap="none" anchor="ctr"/>
            <a:lstStyle/>
            <a:p>
              <a:pPr algn="ctr">
                <a:defRPr/>
              </a:pPr>
              <a:r>
                <a:rPr lang="en-US" b="1">
                  <a:latin typeface="Arial" charset="0"/>
                </a:rPr>
                <a:t>u5</a:t>
              </a:r>
            </a:p>
          </p:txBody>
        </p:sp>
        <p:sp>
          <p:nvSpPr>
            <p:cNvPr id="45082" name="Oval 21">
              <a:extLst>
                <a:ext uri="{FF2B5EF4-FFF2-40B4-BE49-F238E27FC236}">
                  <a16:creationId xmlns:a16="http://schemas.microsoft.com/office/drawing/2014/main" id="{0BFBC354-0595-4B23-AC71-E302E554DE94}"/>
                </a:ext>
              </a:extLst>
            </p:cNvPr>
            <p:cNvSpPr>
              <a:spLocks noChangeArrowheads="1"/>
            </p:cNvSpPr>
            <p:nvPr/>
          </p:nvSpPr>
          <p:spPr bwMode="auto">
            <a:xfrm>
              <a:off x="3408" y="3456"/>
              <a:ext cx="96" cy="96"/>
            </a:xfrm>
            <a:prstGeom prst="ellipse">
              <a:avLst/>
            </a:prstGeom>
            <a:solidFill>
              <a:schemeClr val="bg1"/>
            </a:solidFill>
            <a:ln w="9525">
              <a:solidFill>
                <a:schemeClr val="tx1"/>
              </a:solidFill>
              <a:round/>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45083" name="Rectangle 22">
              <a:extLst>
                <a:ext uri="{FF2B5EF4-FFF2-40B4-BE49-F238E27FC236}">
                  <a16:creationId xmlns:a16="http://schemas.microsoft.com/office/drawing/2014/main" id="{1E974C5A-6F9A-4B3B-9FB6-2AA7FD77056D}"/>
                </a:ext>
              </a:extLst>
            </p:cNvPr>
            <p:cNvSpPr>
              <a:spLocks noChangeArrowheads="1"/>
            </p:cNvSpPr>
            <p:nvPr/>
          </p:nvSpPr>
          <p:spPr bwMode="auto">
            <a:xfrm>
              <a:off x="3888" y="3456"/>
              <a:ext cx="96" cy="96"/>
            </a:xfrm>
            <a:prstGeom prst="rect">
              <a:avLst/>
            </a:prstGeom>
            <a:solidFill>
              <a:schemeClr val="bg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cxnSp>
        <p:nvCxnSpPr>
          <p:cNvPr id="134167" name="AutoShape 23">
            <a:extLst>
              <a:ext uri="{FF2B5EF4-FFF2-40B4-BE49-F238E27FC236}">
                <a16:creationId xmlns:a16="http://schemas.microsoft.com/office/drawing/2014/main" id="{DCEEEA23-30FA-4685-98FA-3B3AE3E56F79}"/>
              </a:ext>
            </a:extLst>
          </p:cNvPr>
          <p:cNvCxnSpPr>
            <a:cxnSpLocks noChangeShapeType="1"/>
            <a:stCxn id="45088" idx="3"/>
            <a:endCxn id="45085" idx="2"/>
          </p:cNvCxnSpPr>
          <p:nvPr/>
        </p:nvCxnSpPr>
        <p:spPr bwMode="auto">
          <a:xfrm>
            <a:off x="3810001" y="5638800"/>
            <a:ext cx="384175" cy="0"/>
          </a:xfrm>
          <a:prstGeom prst="straightConnector1">
            <a:avLst/>
          </a:prstGeom>
          <a:noFill/>
          <a:ln w="381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34168" name="AutoShape 24">
            <a:extLst>
              <a:ext uri="{FF2B5EF4-FFF2-40B4-BE49-F238E27FC236}">
                <a16:creationId xmlns:a16="http://schemas.microsoft.com/office/drawing/2014/main" id="{C008E6E0-0E31-4E67-B361-D9D7F31D0B49}"/>
              </a:ext>
            </a:extLst>
          </p:cNvPr>
          <p:cNvCxnSpPr>
            <a:cxnSpLocks noChangeShapeType="1"/>
            <a:stCxn id="45086" idx="3"/>
            <a:endCxn id="134162" idx="1"/>
          </p:cNvCxnSpPr>
          <p:nvPr/>
        </p:nvCxnSpPr>
        <p:spPr bwMode="auto">
          <a:xfrm>
            <a:off x="5108576" y="5638800"/>
            <a:ext cx="530225" cy="0"/>
          </a:xfrm>
          <a:prstGeom prst="straightConnector1">
            <a:avLst/>
          </a:prstGeom>
          <a:noFill/>
          <a:ln w="381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34169" name="AutoShape 25">
            <a:extLst>
              <a:ext uri="{FF2B5EF4-FFF2-40B4-BE49-F238E27FC236}">
                <a16:creationId xmlns:a16="http://schemas.microsoft.com/office/drawing/2014/main" id="{272A2917-9454-4F7D-979B-FDED7DEA141B}"/>
              </a:ext>
            </a:extLst>
          </p:cNvPr>
          <p:cNvCxnSpPr>
            <a:cxnSpLocks noChangeShapeType="1"/>
            <a:stCxn id="134162" idx="3"/>
            <a:endCxn id="134151" idx="2"/>
          </p:cNvCxnSpPr>
          <p:nvPr/>
        </p:nvCxnSpPr>
        <p:spPr bwMode="auto">
          <a:xfrm>
            <a:off x="5791200" y="5638800"/>
            <a:ext cx="304800" cy="0"/>
          </a:xfrm>
          <a:prstGeom prst="straightConnector1">
            <a:avLst/>
          </a:prstGeom>
          <a:noFill/>
          <a:ln w="381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34170" name="AutoShape 26">
            <a:extLst>
              <a:ext uri="{FF2B5EF4-FFF2-40B4-BE49-F238E27FC236}">
                <a16:creationId xmlns:a16="http://schemas.microsoft.com/office/drawing/2014/main" id="{EA3DEB0D-D1ED-41E2-B907-BEC8330E8EDE}"/>
              </a:ext>
            </a:extLst>
          </p:cNvPr>
          <p:cNvCxnSpPr>
            <a:cxnSpLocks noChangeShapeType="1"/>
            <a:stCxn id="134151" idx="6"/>
            <a:endCxn id="45082" idx="2"/>
          </p:cNvCxnSpPr>
          <p:nvPr/>
        </p:nvCxnSpPr>
        <p:spPr bwMode="auto">
          <a:xfrm>
            <a:off x="6248400" y="5638800"/>
            <a:ext cx="685800" cy="0"/>
          </a:xfrm>
          <a:prstGeom prst="straightConnector1">
            <a:avLst/>
          </a:prstGeom>
          <a:noFill/>
          <a:ln w="381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34171" name="AutoShape 27">
            <a:extLst>
              <a:ext uri="{FF2B5EF4-FFF2-40B4-BE49-F238E27FC236}">
                <a16:creationId xmlns:a16="http://schemas.microsoft.com/office/drawing/2014/main" id="{CAEF9F45-DACC-43A2-9074-243DD41390C7}"/>
              </a:ext>
            </a:extLst>
          </p:cNvPr>
          <p:cNvCxnSpPr>
            <a:cxnSpLocks noChangeShapeType="1"/>
            <a:stCxn id="45083" idx="3"/>
            <a:endCxn id="45090" idx="2"/>
          </p:cNvCxnSpPr>
          <p:nvPr/>
        </p:nvCxnSpPr>
        <p:spPr bwMode="auto">
          <a:xfrm>
            <a:off x="7848600" y="5638800"/>
            <a:ext cx="381000" cy="0"/>
          </a:xfrm>
          <a:prstGeom prst="straightConnector1">
            <a:avLst/>
          </a:prstGeom>
          <a:noFill/>
          <a:ln w="381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34172" name="Text Box 28">
            <a:extLst>
              <a:ext uri="{FF2B5EF4-FFF2-40B4-BE49-F238E27FC236}">
                <a16:creationId xmlns:a16="http://schemas.microsoft.com/office/drawing/2014/main" id="{4280996C-7883-47CE-97C1-7CB521C6969E}"/>
              </a:ext>
            </a:extLst>
          </p:cNvPr>
          <p:cNvSpPr txBox="1">
            <a:spLocks noChangeArrowheads="1"/>
          </p:cNvSpPr>
          <p:nvPr/>
        </p:nvSpPr>
        <p:spPr bwMode="auto">
          <a:xfrm>
            <a:off x="1828800" y="2514600"/>
            <a:ext cx="312420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0">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10000"/>
              </a:spcBef>
              <a:buFont typeface="Wingdings" panose="05000000000000000000" pitchFamily="2" charset="2"/>
              <a:buNone/>
            </a:pPr>
            <a:r>
              <a:rPr lang="en-US" altLang="en-US" sz="1400" b="1">
                <a:latin typeface="Courier New" panose="02070309020205020404" pitchFamily="49" charset="0"/>
              </a:rPr>
              <a:t> function void </a:t>
            </a:r>
            <a:r>
              <a:rPr lang="en-US" altLang="en-US" sz="1400" b="1" u="sng">
                <a:latin typeface="Courier New" panose="02070309020205020404" pitchFamily="49" charset="0"/>
              </a:rPr>
              <a:t>connect</a:t>
            </a:r>
            <a:r>
              <a:rPr lang="en-US" altLang="en-US" sz="1400" b="1">
                <a:latin typeface="Courier New" panose="02070309020205020404" pitchFamily="49" charset="0"/>
              </a:rPr>
              <a:t>();</a:t>
            </a:r>
            <a:br>
              <a:rPr lang="en-US" altLang="en-US" sz="1400" b="1">
                <a:latin typeface="Courier New" panose="02070309020205020404" pitchFamily="49" charset="0"/>
              </a:rPr>
            </a:br>
            <a:r>
              <a:rPr lang="en-US" altLang="en-US" sz="1400" b="1">
                <a:latin typeface="Courier New" panose="02070309020205020404" pitchFamily="49" charset="0"/>
              </a:rPr>
              <a:t>    u1.p.connect(u2.e);</a:t>
            </a:r>
            <a:br>
              <a:rPr lang="en-US" altLang="en-US" sz="1400" b="1">
                <a:latin typeface="Courier New" panose="02070309020205020404" pitchFamily="49" charset="0"/>
              </a:rPr>
            </a:br>
            <a:r>
              <a:rPr lang="en-US" altLang="en-US" sz="1400" b="1">
                <a:latin typeface="Courier New" panose="02070309020205020404" pitchFamily="49" charset="0"/>
              </a:rPr>
              <a:t>  endfunction</a:t>
            </a:r>
            <a:endParaRPr lang="en-US" altLang="en-US" sz="1800"/>
          </a:p>
        </p:txBody>
      </p:sp>
      <p:sp>
        <p:nvSpPr>
          <p:cNvPr id="134173" name="Text Box 29">
            <a:extLst>
              <a:ext uri="{FF2B5EF4-FFF2-40B4-BE49-F238E27FC236}">
                <a16:creationId xmlns:a16="http://schemas.microsoft.com/office/drawing/2014/main" id="{7FCE47A5-8DFC-459B-B809-F53B7573EC7A}"/>
              </a:ext>
            </a:extLst>
          </p:cNvPr>
          <p:cNvSpPr txBox="1">
            <a:spLocks noChangeArrowheads="1"/>
          </p:cNvSpPr>
          <p:nvPr/>
        </p:nvSpPr>
        <p:spPr bwMode="auto">
          <a:xfrm>
            <a:off x="1828800" y="4800601"/>
            <a:ext cx="3276600" cy="544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0">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10000"/>
              </a:spcBef>
              <a:buFont typeface="Wingdings" panose="05000000000000000000" pitchFamily="2" charset="2"/>
              <a:buNone/>
            </a:pPr>
            <a:r>
              <a:rPr lang="en-US" altLang="en-US" sz="1400" b="1">
                <a:latin typeface="Courier New" panose="02070309020205020404" pitchFamily="49" charset="0"/>
              </a:rPr>
              <a:t> function void </a:t>
            </a:r>
            <a:r>
              <a:rPr lang="en-US" altLang="en-US" sz="1400" b="1" u="sng">
                <a:latin typeface="Courier New" panose="02070309020205020404" pitchFamily="49" charset="0"/>
              </a:rPr>
              <a:t>connect</a:t>
            </a:r>
            <a:r>
              <a:rPr lang="en-US" altLang="en-US" sz="1400" b="1">
                <a:latin typeface="Courier New" panose="02070309020205020404" pitchFamily="49" charset="0"/>
              </a:rPr>
              <a:t>(); ...</a:t>
            </a:r>
          </a:p>
          <a:p>
            <a:pPr eaLnBrk="1" hangingPunct="1">
              <a:spcBef>
                <a:spcPct val="10000"/>
              </a:spcBef>
              <a:buFont typeface="Wingdings" panose="05000000000000000000" pitchFamily="2" charset="2"/>
              <a:buNone/>
            </a:pPr>
            <a:r>
              <a:rPr lang="en-US" altLang="en-US" sz="1400" b="1">
                <a:latin typeface="Courier New" panose="02070309020205020404" pitchFamily="49" charset="0"/>
              </a:rPr>
              <a:t> endfunction</a:t>
            </a:r>
            <a:endParaRPr lang="en-US" altLang="en-US" sz="1800"/>
          </a:p>
        </p:txBody>
      </p:sp>
      <p:sp>
        <p:nvSpPr>
          <p:cNvPr id="134174" name="Text Box 30">
            <a:extLst>
              <a:ext uri="{FF2B5EF4-FFF2-40B4-BE49-F238E27FC236}">
                <a16:creationId xmlns:a16="http://schemas.microsoft.com/office/drawing/2014/main" id="{200D8A3B-3138-4BE2-814C-4B4E137BC5AD}"/>
              </a:ext>
            </a:extLst>
          </p:cNvPr>
          <p:cNvSpPr txBox="1">
            <a:spLocks noChangeArrowheads="1"/>
          </p:cNvSpPr>
          <p:nvPr/>
        </p:nvSpPr>
        <p:spPr bwMode="auto">
          <a:xfrm>
            <a:off x="6172200" y="4800601"/>
            <a:ext cx="3429000" cy="544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0">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10000"/>
              </a:spcBef>
              <a:buFont typeface="Wingdings" panose="05000000000000000000" pitchFamily="2" charset="2"/>
              <a:buNone/>
            </a:pPr>
            <a:r>
              <a:rPr lang="en-US" altLang="en-US" sz="1400" b="1">
                <a:latin typeface="Courier New" panose="02070309020205020404" pitchFamily="49" charset="0"/>
              </a:rPr>
              <a:t>  function void </a:t>
            </a:r>
            <a:r>
              <a:rPr lang="en-US" altLang="en-US" sz="1400" b="1" u="sng">
                <a:latin typeface="Courier New" panose="02070309020205020404" pitchFamily="49" charset="0"/>
              </a:rPr>
              <a:t>connect</a:t>
            </a:r>
            <a:r>
              <a:rPr lang="en-US" altLang="en-US" sz="1400" b="1">
                <a:latin typeface="Courier New" panose="02070309020205020404" pitchFamily="49" charset="0"/>
              </a:rPr>
              <a:t>(); ...</a:t>
            </a:r>
          </a:p>
          <a:p>
            <a:pPr eaLnBrk="1" hangingPunct="1">
              <a:spcBef>
                <a:spcPct val="10000"/>
              </a:spcBef>
              <a:buFont typeface="Wingdings" panose="05000000000000000000" pitchFamily="2" charset="2"/>
              <a:buNone/>
            </a:pPr>
            <a:r>
              <a:rPr lang="en-US" altLang="en-US" sz="1400" b="1">
                <a:latin typeface="Courier New" panose="02070309020205020404" pitchFamily="49" charset="0"/>
              </a:rPr>
              <a:t>  endfunction</a:t>
            </a:r>
            <a:endParaRPr lang="en-US" altLang="en-US" sz="1800"/>
          </a:p>
        </p:txBody>
      </p:sp>
      <p:sp>
        <p:nvSpPr>
          <p:cNvPr id="134175" name="AutoShape 31">
            <a:extLst>
              <a:ext uri="{FF2B5EF4-FFF2-40B4-BE49-F238E27FC236}">
                <a16:creationId xmlns:a16="http://schemas.microsoft.com/office/drawing/2014/main" id="{DE60BD46-497A-45FD-B0A8-F5E224836762}"/>
              </a:ext>
            </a:extLst>
          </p:cNvPr>
          <p:cNvSpPr>
            <a:spLocks noChangeArrowheads="1"/>
          </p:cNvSpPr>
          <p:nvPr/>
        </p:nvSpPr>
        <p:spPr bwMode="auto">
          <a:xfrm>
            <a:off x="7553325" y="1009650"/>
            <a:ext cx="2667000" cy="609600"/>
          </a:xfrm>
          <a:prstGeom prst="wedgeRectCallout">
            <a:avLst>
              <a:gd name="adj1" fmla="val -29347"/>
              <a:gd name="adj2" fmla="val 454426"/>
            </a:avLst>
          </a:prstGeom>
          <a:solidFill>
            <a:schemeClr val="accent2"/>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800"/>
              <a:t>Don’t actually use “new”</a:t>
            </a:r>
          </a:p>
        </p:txBody>
      </p:sp>
      <p:sp>
        <p:nvSpPr>
          <p:cNvPr id="134176" name="AutoShape 32">
            <a:extLst>
              <a:ext uri="{FF2B5EF4-FFF2-40B4-BE49-F238E27FC236}">
                <a16:creationId xmlns:a16="http://schemas.microsoft.com/office/drawing/2014/main" id="{0CA52AF5-2B1C-4BE5-8B38-EB77B7D1CC3E}"/>
              </a:ext>
            </a:extLst>
          </p:cNvPr>
          <p:cNvSpPr>
            <a:spLocks noChangeArrowheads="1"/>
          </p:cNvSpPr>
          <p:nvPr/>
        </p:nvSpPr>
        <p:spPr bwMode="auto">
          <a:xfrm>
            <a:off x="7543800" y="1009650"/>
            <a:ext cx="2667000" cy="609600"/>
          </a:xfrm>
          <a:prstGeom prst="wedgeRectCallout">
            <a:avLst>
              <a:gd name="adj1" fmla="val -180773"/>
              <a:gd name="adj2" fmla="val 462241"/>
            </a:avLst>
          </a:prstGeom>
          <a:solidFill>
            <a:schemeClr val="accent2"/>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800"/>
              <a:t>Don’t actually use “new”</a:t>
            </a:r>
          </a:p>
        </p:txBody>
      </p:sp>
      <p:sp>
        <p:nvSpPr>
          <p:cNvPr id="134177" name="AutoShape 33">
            <a:extLst>
              <a:ext uri="{FF2B5EF4-FFF2-40B4-BE49-F238E27FC236}">
                <a16:creationId xmlns:a16="http://schemas.microsoft.com/office/drawing/2014/main" id="{DB97B1EE-65CA-4825-B937-82112388D3D0}"/>
              </a:ext>
            </a:extLst>
          </p:cNvPr>
          <p:cNvSpPr>
            <a:spLocks noChangeArrowheads="1"/>
          </p:cNvSpPr>
          <p:nvPr/>
        </p:nvSpPr>
        <p:spPr bwMode="auto">
          <a:xfrm>
            <a:off x="7553325" y="1009650"/>
            <a:ext cx="2667000" cy="609600"/>
          </a:xfrm>
          <a:prstGeom prst="wedgeRectCallout">
            <a:avLst>
              <a:gd name="adj1" fmla="val -41486"/>
              <a:gd name="adj2" fmla="val 155991"/>
            </a:avLst>
          </a:prstGeom>
          <a:solidFill>
            <a:schemeClr val="accent2"/>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800"/>
              <a:t>Don’t actually use “new”</a:t>
            </a:r>
            <a:br>
              <a:rPr lang="en-US" altLang="en-US" sz="1800"/>
            </a:br>
            <a:r>
              <a:rPr lang="en-US" altLang="en-US" sz="1800"/>
              <a:t>(discussed later)</a:t>
            </a:r>
          </a:p>
        </p:txBody>
      </p:sp>
      <p:sp>
        <p:nvSpPr>
          <p:cNvPr id="134178" name="Rectangle 34">
            <a:extLst>
              <a:ext uri="{FF2B5EF4-FFF2-40B4-BE49-F238E27FC236}">
                <a16:creationId xmlns:a16="http://schemas.microsoft.com/office/drawing/2014/main" id="{18EF63DE-3CAE-4846-9967-7A5A06CF8F35}"/>
              </a:ext>
            </a:extLst>
          </p:cNvPr>
          <p:cNvSpPr>
            <a:spLocks noChangeArrowheads="1"/>
          </p:cNvSpPr>
          <p:nvPr/>
        </p:nvSpPr>
        <p:spPr bwMode="auto">
          <a:xfrm>
            <a:off x="1524000" y="6781800"/>
            <a:ext cx="76200" cy="76200"/>
          </a:xfrm>
          <a:prstGeom prst="rect">
            <a:avLst/>
          </a:prstGeom>
          <a:noFill/>
          <a:ln w="1905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34146">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4146">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34146">
                                            <p:txEl>
                                              <p:pRg st="2" end="2"/>
                                            </p:txEl>
                                          </p:spTgt>
                                        </p:tgtEl>
                                        <p:attrNameLst>
                                          <p:attrName>style.visibility</p:attrName>
                                        </p:attrNameLst>
                                      </p:cBhvr>
                                      <p:to>
                                        <p:strVal val="visible"/>
                                      </p:to>
                                    </p:set>
                                    <p:anim calcmode="lin" valueType="num">
                                      <p:cBhvr>
                                        <p:cTn id="13" dur="500" fill="hold"/>
                                        <p:tgtEl>
                                          <p:spTgt spid="134146">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13414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34150">
                                            <p:txEl>
                                              <p:pRg st="0" end="0"/>
                                            </p:txEl>
                                          </p:spTgt>
                                        </p:tgtEl>
                                        <p:attrNameLst>
                                          <p:attrName>style.visibility</p:attrName>
                                        </p:attrNameLst>
                                      </p:cBhvr>
                                      <p:to>
                                        <p:strVal val="visible"/>
                                      </p:to>
                                    </p:set>
                                    <p:anim calcmode="lin" valueType="num">
                                      <p:cBhvr>
                                        <p:cTn id="19" dur="500" fill="hold"/>
                                        <p:tgtEl>
                                          <p:spTgt spid="134150">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134150">
                                            <p:txEl>
                                              <p:pRg st="0" end="0"/>
                                            </p:txEl>
                                          </p:spTgt>
                                        </p:tgtEl>
                                        <p:attrNameLst>
                                          <p:attrName>ppt_h</p:attrName>
                                        </p:attrNameLst>
                                      </p:cBhvr>
                                      <p:tavLst>
                                        <p:tav tm="0">
                                          <p:val>
                                            <p:fltVal val="0"/>
                                          </p:val>
                                        </p:tav>
                                        <p:tav tm="100000">
                                          <p:val>
                                            <p:strVal val="#ppt_h"/>
                                          </p:val>
                                        </p:tav>
                                      </p:tavLst>
                                    </p:anim>
                                  </p:childTnLst>
                                </p:cTn>
                              </p:par>
                              <p:par>
                                <p:cTn id="21" presetID="23" presetClass="entr" presetSubtype="16" fill="hold" grpId="0" nodeType="withEffect">
                                  <p:stCondLst>
                                    <p:cond delay="0"/>
                                  </p:stCondLst>
                                  <p:childTnLst>
                                    <p:set>
                                      <p:cBhvr>
                                        <p:cTn id="22" dur="1" fill="hold">
                                          <p:stCondLst>
                                            <p:cond delay="0"/>
                                          </p:stCondLst>
                                        </p:cTn>
                                        <p:tgtEl>
                                          <p:spTgt spid="134150">
                                            <p:txEl>
                                              <p:pRg st="4" end="4"/>
                                            </p:txEl>
                                          </p:spTgt>
                                        </p:tgtEl>
                                        <p:attrNameLst>
                                          <p:attrName>style.visibility</p:attrName>
                                        </p:attrNameLst>
                                      </p:cBhvr>
                                      <p:to>
                                        <p:strVal val="visible"/>
                                      </p:to>
                                    </p:set>
                                    <p:anim calcmode="lin" valueType="num">
                                      <p:cBhvr>
                                        <p:cTn id="23" dur="500" fill="hold"/>
                                        <p:tgtEl>
                                          <p:spTgt spid="134150">
                                            <p:txEl>
                                              <p:pRg st="4" end="4"/>
                                            </p:txEl>
                                          </p:spTgt>
                                        </p:tgtEl>
                                        <p:attrNameLst>
                                          <p:attrName>ppt_w</p:attrName>
                                        </p:attrNameLst>
                                      </p:cBhvr>
                                      <p:tavLst>
                                        <p:tav tm="0">
                                          <p:val>
                                            <p:fltVal val="0"/>
                                          </p:val>
                                        </p:tav>
                                        <p:tav tm="100000">
                                          <p:val>
                                            <p:strVal val="#ppt_w"/>
                                          </p:val>
                                        </p:tav>
                                      </p:tavLst>
                                    </p:anim>
                                    <p:anim calcmode="lin" valueType="num">
                                      <p:cBhvr>
                                        <p:cTn id="24" dur="500" fill="hold"/>
                                        <p:tgtEl>
                                          <p:spTgt spid="134150">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3" presetClass="entr" presetSubtype="16" fill="hold" grpId="0" nodeType="clickEffect">
                                  <p:stCondLst>
                                    <p:cond delay="0"/>
                                  </p:stCondLst>
                                  <p:childTnLst>
                                    <p:set>
                                      <p:cBhvr>
                                        <p:cTn id="28" dur="1" fill="hold">
                                          <p:stCondLst>
                                            <p:cond delay="0"/>
                                          </p:stCondLst>
                                        </p:cTn>
                                        <p:tgtEl>
                                          <p:spTgt spid="134150">
                                            <p:txEl>
                                              <p:pRg st="1" end="1"/>
                                            </p:txEl>
                                          </p:spTgt>
                                        </p:tgtEl>
                                        <p:attrNameLst>
                                          <p:attrName>style.visibility</p:attrName>
                                        </p:attrNameLst>
                                      </p:cBhvr>
                                      <p:to>
                                        <p:strVal val="visible"/>
                                      </p:to>
                                    </p:set>
                                    <p:anim calcmode="lin" valueType="num">
                                      <p:cBhvr>
                                        <p:cTn id="29" dur="500" fill="hold"/>
                                        <p:tgtEl>
                                          <p:spTgt spid="134150">
                                            <p:txEl>
                                              <p:pRg st="1" end="1"/>
                                            </p:txEl>
                                          </p:spTgt>
                                        </p:tgtEl>
                                        <p:attrNameLst>
                                          <p:attrName>ppt_w</p:attrName>
                                        </p:attrNameLst>
                                      </p:cBhvr>
                                      <p:tavLst>
                                        <p:tav tm="0">
                                          <p:val>
                                            <p:fltVal val="0"/>
                                          </p:val>
                                        </p:tav>
                                        <p:tav tm="100000">
                                          <p:val>
                                            <p:strVal val="#ppt_w"/>
                                          </p:val>
                                        </p:tav>
                                      </p:tavLst>
                                    </p:anim>
                                    <p:anim calcmode="lin" valueType="num">
                                      <p:cBhvr>
                                        <p:cTn id="30" dur="500" fill="hold"/>
                                        <p:tgtEl>
                                          <p:spTgt spid="134150">
                                            <p:txEl>
                                              <p:pRg st="1" end="1"/>
                                            </p:txEl>
                                          </p:spTgt>
                                        </p:tgtEl>
                                        <p:attrNameLst>
                                          <p:attrName>ppt_h</p:attrName>
                                        </p:attrNameLst>
                                      </p:cBhvr>
                                      <p:tavLst>
                                        <p:tav tm="0">
                                          <p:val>
                                            <p:fltVal val="0"/>
                                          </p:val>
                                        </p:tav>
                                        <p:tav tm="100000">
                                          <p:val>
                                            <p:strVal val="#ppt_h"/>
                                          </p:val>
                                        </p:tav>
                                      </p:tavLst>
                                    </p:anim>
                                  </p:childTnLst>
                                </p:cTn>
                              </p:par>
                            </p:childTnLst>
                          </p:cTn>
                        </p:par>
                        <p:par>
                          <p:cTn id="31" fill="hold" nodeType="afterGroup">
                            <p:stCondLst>
                              <p:cond delay="500"/>
                            </p:stCondLst>
                            <p:childTnLst>
                              <p:par>
                                <p:cTn id="32" presetID="23" presetClass="entr" presetSubtype="16" fill="hold" grpId="0" nodeType="afterEffect">
                                  <p:stCondLst>
                                    <p:cond delay="0"/>
                                  </p:stCondLst>
                                  <p:childTnLst>
                                    <p:set>
                                      <p:cBhvr>
                                        <p:cTn id="33" dur="1" fill="hold">
                                          <p:stCondLst>
                                            <p:cond delay="0"/>
                                          </p:stCondLst>
                                        </p:cTn>
                                        <p:tgtEl>
                                          <p:spTgt spid="134149">
                                            <p:bg/>
                                          </p:spTgt>
                                        </p:tgtEl>
                                        <p:attrNameLst>
                                          <p:attrName>style.visibility</p:attrName>
                                        </p:attrNameLst>
                                      </p:cBhvr>
                                      <p:to>
                                        <p:strVal val="visible"/>
                                      </p:to>
                                    </p:set>
                                    <p:anim calcmode="lin" valueType="num">
                                      <p:cBhvr>
                                        <p:cTn id="34" dur="500" fill="hold"/>
                                        <p:tgtEl>
                                          <p:spTgt spid="134149">
                                            <p:bg/>
                                          </p:spTgt>
                                        </p:tgtEl>
                                        <p:attrNameLst>
                                          <p:attrName>ppt_w</p:attrName>
                                        </p:attrNameLst>
                                      </p:cBhvr>
                                      <p:tavLst>
                                        <p:tav tm="0">
                                          <p:val>
                                            <p:fltVal val="0"/>
                                          </p:val>
                                        </p:tav>
                                        <p:tav tm="100000">
                                          <p:val>
                                            <p:strVal val="#ppt_w"/>
                                          </p:val>
                                        </p:tav>
                                      </p:tavLst>
                                    </p:anim>
                                    <p:anim calcmode="lin" valueType="num">
                                      <p:cBhvr>
                                        <p:cTn id="35" dur="500" fill="hold"/>
                                        <p:tgtEl>
                                          <p:spTgt spid="134149">
                                            <p:bg/>
                                          </p:spTgt>
                                        </p:tgtEl>
                                        <p:attrNameLst>
                                          <p:attrName>ppt_h</p:attrName>
                                        </p:attrNameLst>
                                      </p:cBhvr>
                                      <p:tavLst>
                                        <p:tav tm="0">
                                          <p:val>
                                            <p:fltVal val="0"/>
                                          </p:val>
                                        </p:tav>
                                        <p:tav tm="100000">
                                          <p:val>
                                            <p:strVal val="#ppt_h"/>
                                          </p:val>
                                        </p:tav>
                                      </p:tavLst>
                                    </p:anim>
                                  </p:childTnLst>
                                </p:cTn>
                              </p:par>
                              <p:par>
                                <p:cTn id="36" presetID="23" presetClass="entr" presetSubtype="16" fill="hold" grpId="0" nodeType="withEffect">
                                  <p:stCondLst>
                                    <p:cond delay="0"/>
                                  </p:stCondLst>
                                  <p:childTnLst>
                                    <p:set>
                                      <p:cBhvr>
                                        <p:cTn id="37" dur="1" fill="hold">
                                          <p:stCondLst>
                                            <p:cond delay="0"/>
                                          </p:stCondLst>
                                        </p:cTn>
                                        <p:tgtEl>
                                          <p:spTgt spid="134149">
                                            <p:txEl>
                                              <p:pRg st="0" end="0"/>
                                            </p:txEl>
                                          </p:spTgt>
                                        </p:tgtEl>
                                        <p:attrNameLst>
                                          <p:attrName>style.visibility</p:attrName>
                                        </p:attrNameLst>
                                      </p:cBhvr>
                                      <p:to>
                                        <p:strVal val="visible"/>
                                      </p:to>
                                    </p:set>
                                    <p:anim calcmode="lin" valueType="num">
                                      <p:cBhvr>
                                        <p:cTn id="38" dur="500" fill="hold"/>
                                        <p:tgtEl>
                                          <p:spTgt spid="134149">
                                            <p:txEl>
                                              <p:pRg st="0" end="0"/>
                                            </p:txEl>
                                          </p:spTgt>
                                        </p:tgtEl>
                                        <p:attrNameLst>
                                          <p:attrName>ppt_w</p:attrName>
                                        </p:attrNameLst>
                                      </p:cBhvr>
                                      <p:tavLst>
                                        <p:tav tm="0">
                                          <p:val>
                                            <p:fltVal val="0"/>
                                          </p:val>
                                        </p:tav>
                                        <p:tav tm="100000">
                                          <p:val>
                                            <p:strVal val="#ppt_w"/>
                                          </p:val>
                                        </p:tav>
                                      </p:tavLst>
                                    </p:anim>
                                    <p:anim calcmode="lin" valueType="num">
                                      <p:cBhvr>
                                        <p:cTn id="39" dur="500" fill="hold"/>
                                        <p:tgtEl>
                                          <p:spTgt spid="134149">
                                            <p:txEl>
                                              <p:pRg st="0" end="0"/>
                                            </p:txEl>
                                          </p:spTgt>
                                        </p:tgtEl>
                                        <p:attrNameLst>
                                          <p:attrName>ppt_h</p:attrName>
                                        </p:attrNameLst>
                                      </p:cBhvr>
                                      <p:tavLst>
                                        <p:tav tm="0">
                                          <p:val>
                                            <p:fltVal val="0"/>
                                          </p:val>
                                        </p:tav>
                                        <p:tav tm="100000">
                                          <p:val>
                                            <p:strVal val="#ppt_h"/>
                                          </p:val>
                                        </p:tav>
                                      </p:tavLst>
                                    </p:anim>
                                  </p:childTnLst>
                                </p:cTn>
                              </p:par>
                            </p:childTnLst>
                          </p:cTn>
                        </p:par>
                        <p:par>
                          <p:cTn id="40" fill="hold" nodeType="afterGroup">
                            <p:stCondLst>
                              <p:cond delay="1000"/>
                            </p:stCondLst>
                            <p:childTnLst>
                              <p:par>
                                <p:cTn id="41" presetID="1" presetClass="entr" presetSubtype="0" fill="hold" grpId="0" nodeType="afterEffect">
                                  <p:stCondLst>
                                    <p:cond delay="0"/>
                                  </p:stCondLst>
                                  <p:childTnLst>
                                    <p:set>
                                      <p:cBhvr>
                                        <p:cTn id="42" dur="1" fill="hold">
                                          <p:stCondLst>
                                            <p:cond delay="0"/>
                                          </p:stCondLst>
                                        </p:cTn>
                                        <p:tgtEl>
                                          <p:spTgt spid="134162"/>
                                        </p:tgtEl>
                                        <p:attrNameLst>
                                          <p:attrName>style.visibility</p:attrName>
                                        </p:attrNameLst>
                                      </p:cBhvr>
                                      <p:to>
                                        <p:strVal val="visible"/>
                                      </p:to>
                                    </p:set>
                                  </p:childTnLst>
                                </p:cTn>
                              </p:par>
                            </p:childTnLst>
                          </p:cTn>
                        </p:par>
                        <p:par>
                          <p:cTn id="43" fill="hold" nodeType="afterGroup">
                            <p:stCondLst>
                              <p:cond delay="1000"/>
                            </p:stCondLst>
                            <p:childTnLst>
                              <p:par>
                                <p:cTn id="44" presetID="23" presetClass="entr" presetSubtype="16" fill="hold" grpId="0" nodeType="afterEffect">
                                  <p:stCondLst>
                                    <p:cond delay="0"/>
                                  </p:stCondLst>
                                  <p:childTnLst>
                                    <p:set>
                                      <p:cBhvr>
                                        <p:cTn id="45" dur="1" fill="hold">
                                          <p:stCondLst>
                                            <p:cond delay="0"/>
                                          </p:stCondLst>
                                        </p:cTn>
                                        <p:tgtEl>
                                          <p:spTgt spid="134149">
                                            <p:txEl>
                                              <p:pRg st="1" end="1"/>
                                            </p:txEl>
                                          </p:spTgt>
                                        </p:tgtEl>
                                        <p:attrNameLst>
                                          <p:attrName>style.visibility</p:attrName>
                                        </p:attrNameLst>
                                      </p:cBhvr>
                                      <p:to>
                                        <p:strVal val="visible"/>
                                      </p:to>
                                    </p:set>
                                    <p:anim calcmode="lin" valueType="num">
                                      <p:cBhvr>
                                        <p:cTn id="46" dur="500" fill="hold"/>
                                        <p:tgtEl>
                                          <p:spTgt spid="134149">
                                            <p:txEl>
                                              <p:pRg st="1" end="1"/>
                                            </p:txEl>
                                          </p:spTgt>
                                        </p:tgtEl>
                                        <p:attrNameLst>
                                          <p:attrName>ppt_w</p:attrName>
                                        </p:attrNameLst>
                                      </p:cBhvr>
                                      <p:tavLst>
                                        <p:tav tm="0">
                                          <p:val>
                                            <p:fltVal val="0"/>
                                          </p:val>
                                        </p:tav>
                                        <p:tav tm="100000">
                                          <p:val>
                                            <p:strVal val="#ppt_w"/>
                                          </p:val>
                                        </p:tav>
                                      </p:tavLst>
                                    </p:anim>
                                    <p:anim calcmode="lin" valueType="num">
                                      <p:cBhvr>
                                        <p:cTn id="47" dur="500" fill="hold"/>
                                        <p:tgtEl>
                                          <p:spTgt spid="134149">
                                            <p:txEl>
                                              <p:pRg st="1" end="1"/>
                                            </p:txEl>
                                          </p:spTgt>
                                        </p:tgtEl>
                                        <p:attrNameLst>
                                          <p:attrName>ppt_h</p:attrName>
                                        </p:attrNameLst>
                                      </p:cBhvr>
                                      <p:tavLst>
                                        <p:tav tm="0">
                                          <p:val>
                                            <p:fltVal val="0"/>
                                          </p:val>
                                        </p:tav>
                                        <p:tav tm="100000">
                                          <p:val>
                                            <p:strVal val="#ppt_h"/>
                                          </p:val>
                                        </p:tav>
                                      </p:tavLst>
                                    </p:anim>
                                  </p:childTnLst>
                                </p:cTn>
                              </p:par>
                              <p:par>
                                <p:cTn id="48" presetID="23" presetClass="entr" presetSubtype="16" fill="hold" grpId="0" nodeType="withEffect">
                                  <p:stCondLst>
                                    <p:cond delay="0"/>
                                  </p:stCondLst>
                                  <p:childTnLst>
                                    <p:set>
                                      <p:cBhvr>
                                        <p:cTn id="49" dur="1" fill="hold">
                                          <p:stCondLst>
                                            <p:cond delay="0"/>
                                          </p:stCondLst>
                                        </p:cTn>
                                        <p:tgtEl>
                                          <p:spTgt spid="134149">
                                            <p:txEl>
                                              <p:pRg st="4" end="4"/>
                                            </p:txEl>
                                          </p:spTgt>
                                        </p:tgtEl>
                                        <p:attrNameLst>
                                          <p:attrName>style.visibility</p:attrName>
                                        </p:attrNameLst>
                                      </p:cBhvr>
                                      <p:to>
                                        <p:strVal val="visible"/>
                                      </p:to>
                                    </p:set>
                                    <p:anim calcmode="lin" valueType="num">
                                      <p:cBhvr>
                                        <p:cTn id="50" dur="500" fill="hold"/>
                                        <p:tgtEl>
                                          <p:spTgt spid="134149">
                                            <p:txEl>
                                              <p:pRg st="4" end="4"/>
                                            </p:txEl>
                                          </p:spTgt>
                                        </p:tgtEl>
                                        <p:attrNameLst>
                                          <p:attrName>ppt_w</p:attrName>
                                        </p:attrNameLst>
                                      </p:cBhvr>
                                      <p:tavLst>
                                        <p:tav tm="0">
                                          <p:val>
                                            <p:fltVal val="0"/>
                                          </p:val>
                                        </p:tav>
                                        <p:tav tm="100000">
                                          <p:val>
                                            <p:strVal val="#ppt_w"/>
                                          </p:val>
                                        </p:tav>
                                      </p:tavLst>
                                    </p:anim>
                                    <p:anim calcmode="lin" valueType="num">
                                      <p:cBhvr>
                                        <p:cTn id="51" dur="500" fill="hold"/>
                                        <p:tgtEl>
                                          <p:spTgt spid="134149">
                                            <p:txEl>
                                              <p:pRg st="4" end="4"/>
                                            </p:txEl>
                                          </p:spTgt>
                                        </p:tgtEl>
                                        <p:attrNameLst>
                                          <p:attrName>ppt_h</p:attrName>
                                        </p:attrNameLst>
                                      </p:cBhvr>
                                      <p:tavLst>
                                        <p:tav tm="0">
                                          <p:val>
                                            <p:fltVal val="0"/>
                                          </p:val>
                                        </p:tav>
                                        <p:tav tm="100000">
                                          <p:val>
                                            <p:strVal val="#ppt_h"/>
                                          </p:val>
                                        </p:tav>
                                      </p:tavLst>
                                    </p:anim>
                                  </p:childTnLst>
                                </p:cTn>
                              </p:par>
                            </p:childTnLst>
                          </p:cTn>
                        </p:par>
                        <p:par>
                          <p:cTn id="52" fill="hold" nodeType="afterGroup">
                            <p:stCondLst>
                              <p:cond delay="1500"/>
                            </p:stCondLst>
                            <p:childTnLst>
                              <p:par>
                                <p:cTn id="53" presetID="23" presetClass="entr" presetSubtype="16" fill="hold" grpId="0" nodeType="afterEffect">
                                  <p:stCondLst>
                                    <p:cond delay="0"/>
                                  </p:stCondLst>
                                  <p:childTnLst>
                                    <p:set>
                                      <p:cBhvr>
                                        <p:cTn id="54" dur="1" fill="hold">
                                          <p:stCondLst>
                                            <p:cond delay="0"/>
                                          </p:stCondLst>
                                        </p:cTn>
                                        <p:tgtEl>
                                          <p:spTgt spid="134149">
                                            <p:txEl>
                                              <p:pRg st="2" end="2"/>
                                            </p:txEl>
                                          </p:spTgt>
                                        </p:tgtEl>
                                        <p:attrNameLst>
                                          <p:attrName>style.visibility</p:attrName>
                                        </p:attrNameLst>
                                      </p:cBhvr>
                                      <p:to>
                                        <p:strVal val="visible"/>
                                      </p:to>
                                    </p:set>
                                    <p:anim calcmode="lin" valueType="num">
                                      <p:cBhvr>
                                        <p:cTn id="55" dur="500" fill="hold"/>
                                        <p:tgtEl>
                                          <p:spTgt spid="134149">
                                            <p:txEl>
                                              <p:pRg st="2" end="2"/>
                                            </p:txEl>
                                          </p:spTgt>
                                        </p:tgtEl>
                                        <p:attrNameLst>
                                          <p:attrName>ppt_w</p:attrName>
                                        </p:attrNameLst>
                                      </p:cBhvr>
                                      <p:tavLst>
                                        <p:tav tm="0">
                                          <p:val>
                                            <p:fltVal val="0"/>
                                          </p:val>
                                        </p:tav>
                                        <p:tav tm="100000">
                                          <p:val>
                                            <p:strVal val="#ppt_w"/>
                                          </p:val>
                                        </p:tav>
                                      </p:tavLst>
                                    </p:anim>
                                    <p:anim calcmode="lin" valueType="num">
                                      <p:cBhvr>
                                        <p:cTn id="56" dur="500" fill="hold"/>
                                        <p:tgtEl>
                                          <p:spTgt spid="134149">
                                            <p:txEl>
                                              <p:pRg st="2" end="2"/>
                                            </p:txEl>
                                          </p:spTgt>
                                        </p:tgtEl>
                                        <p:attrNameLst>
                                          <p:attrName>ppt_h</p:attrName>
                                        </p:attrNameLst>
                                      </p:cBhvr>
                                      <p:tavLst>
                                        <p:tav tm="0">
                                          <p:val>
                                            <p:fltVal val="0"/>
                                          </p:val>
                                        </p:tav>
                                        <p:tav tm="100000">
                                          <p:val>
                                            <p:strVal val="#ppt_h"/>
                                          </p:val>
                                        </p:tav>
                                      </p:tavLst>
                                    </p:anim>
                                  </p:childTnLst>
                                </p:cTn>
                              </p:par>
                            </p:childTnLst>
                          </p:cTn>
                        </p:par>
                        <p:par>
                          <p:cTn id="57" fill="hold" nodeType="afterGroup">
                            <p:stCondLst>
                              <p:cond delay="2000"/>
                            </p:stCondLst>
                            <p:childTnLst>
                              <p:par>
                                <p:cTn id="58" presetID="23" presetClass="entr" presetSubtype="16" fill="hold" nodeType="afterEffect">
                                  <p:stCondLst>
                                    <p:cond delay="0"/>
                                  </p:stCondLst>
                                  <p:childTnLst>
                                    <p:set>
                                      <p:cBhvr>
                                        <p:cTn id="59" dur="1" fill="hold">
                                          <p:stCondLst>
                                            <p:cond delay="0"/>
                                          </p:stCondLst>
                                        </p:cTn>
                                        <p:tgtEl>
                                          <p:spTgt spid="3"/>
                                        </p:tgtEl>
                                        <p:attrNameLst>
                                          <p:attrName>style.visibility</p:attrName>
                                        </p:attrNameLst>
                                      </p:cBhvr>
                                      <p:to>
                                        <p:strVal val="visible"/>
                                      </p:to>
                                    </p:set>
                                    <p:anim calcmode="lin" valueType="num">
                                      <p:cBhvr>
                                        <p:cTn id="60" dur="500" fill="hold"/>
                                        <p:tgtEl>
                                          <p:spTgt spid="3"/>
                                        </p:tgtEl>
                                        <p:attrNameLst>
                                          <p:attrName>ppt_w</p:attrName>
                                        </p:attrNameLst>
                                      </p:cBhvr>
                                      <p:tavLst>
                                        <p:tav tm="0">
                                          <p:val>
                                            <p:fltVal val="0"/>
                                          </p:val>
                                        </p:tav>
                                        <p:tav tm="100000">
                                          <p:val>
                                            <p:strVal val="#ppt_w"/>
                                          </p:val>
                                        </p:tav>
                                      </p:tavLst>
                                    </p:anim>
                                    <p:anim calcmode="lin" valueType="num">
                                      <p:cBhvr>
                                        <p:cTn id="61" dur="500" fill="hold"/>
                                        <p:tgtEl>
                                          <p:spTgt spid="3"/>
                                        </p:tgtEl>
                                        <p:attrNameLst>
                                          <p:attrName>ppt_h</p:attrName>
                                        </p:attrNameLst>
                                      </p:cBhvr>
                                      <p:tavLst>
                                        <p:tav tm="0">
                                          <p:val>
                                            <p:fltVal val="0"/>
                                          </p:val>
                                        </p:tav>
                                        <p:tav tm="100000">
                                          <p:val>
                                            <p:strVal val="#ppt_h"/>
                                          </p:val>
                                        </p:tav>
                                      </p:tavLst>
                                    </p:anim>
                                  </p:childTnLst>
                                </p:cTn>
                              </p:par>
                            </p:childTnLst>
                          </p:cTn>
                        </p:par>
                        <p:par>
                          <p:cTn id="62" fill="hold" nodeType="afterGroup">
                            <p:stCondLst>
                              <p:cond delay="2500"/>
                            </p:stCondLst>
                            <p:childTnLst>
                              <p:par>
                                <p:cTn id="63" presetID="23" presetClass="entr" presetSubtype="16" fill="hold" grpId="0" nodeType="afterEffect">
                                  <p:stCondLst>
                                    <p:cond delay="0"/>
                                  </p:stCondLst>
                                  <p:childTnLst>
                                    <p:set>
                                      <p:cBhvr>
                                        <p:cTn id="64" dur="1" fill="hold">
                                          <p:stCondLst>
                                            <p:cond delay="0"/>
                                          </p:stCondLst>
                                        </p:cTn>
                                        <p:tgtEl>
                                          <p:spTgt spid="134149">
                                            <p:txEl>
                                              <p:pRg st="3" end="3"/>
                                            </p:txEl>
                                          </p:spTgt>
                                        </p:tgtEl>
                                        <p:attrNameLst>
                                          <p:attrName>style.visibility</p:attrName>
                                        </p:attrNameLst>
                                      </p:cBhvr>
                                      <p:to>
                                        <p:strVal val="visible"/>
                                      </p:to>
                                    </p:set>
                                    <p:anim calcmode="lin" valueType="num">
                                      <p:cBhvr>
                                        <p:cTn id="65" dur="500" fill="hold"/>
                                        <p:tgtEl>
                                          <p:spTgt spid="134149">
                                            <p:txEl>
                                              <p:pRg st="3" end="3"/>
                                            </p:txEl>
                                          </p:spTgt>
                                        </p:tgtEl>
                                        <p:attrNameLst>
                                          <p:attrName>ppt_w</p:attrName>
                                        </p:attrNameLst>
                                      </p:cBhvr>
                                      <p:tavLst>
                                        <p:tav tm="0">
                                          <p:val>
                                            <p:fltVal val="0"/>
                                          </p:val>
                                        </p:tav>
                                        <p:tav tm="100000">
                                          <p:val>
                                            <p:strVal val="#ppt_w"/>
                                          </p:val>
                                        </p:tav>
                                      </p:tavLst>
                                    </p:anim>
                                    <p:anim calcmode="lin" valueType="num">
                                      <p:cBhvr>
                                        <p:cTn id="66" dur="500" fill="hold"/>
                                        <p:tgtEl>
                                          <p:spTgt spid="134149">
                                            <p:txEl>
                                              <p:pRg st="3" end="3"/>
                                            </p:txEl>
                                          </p:spTgt>
                                        </p:tgtEl>
                                        <p:attrNameLst>
                                          <p:attrName>ppt_h</p:attrName>
                                        </p:attrNameLst>
                                      </p:cBhvr>
                                      <p:tavLst>
                                        <p:tav tm="0">
                                          <p:val>
                                            <p:fltVal val="0"/>
                                          </p:val>
                                        </p:tav>
                                        <p:tav tm="100000">
                                          <p:val>
                                            <p:strVal val="#ppt_h"/>
                                          </p:val>
                                        </p:tav>
                                      </p:tavLst>
                                    </p:anim>
                                  </p:childTnLst>
                                </p:cTn>
                              </p:par>
                            </p:childTnLst>
                          </p:cTn>
                        </p:par>
                        <p:par>
                          <p:cTn id="67" fill="hold" nodeType="afterGroup">
                            <p:stCondLst>
                              <p:cond delay="3000"/>
                            </p:stCondLst>
                            <p:childTnLst>
                              <p:par>
                                <p:cTn id="68" presetID="23" presetClass="entr" presetSubtype="16" fill="hold" nodeType="afterEffect">
                                  <p:stCondLst>
                                    <p:cond delay="0"/>
                                  </p:stCondLst>
                                  <p:childTnLst>
                                    <p:set>
                                      <p:cBhvr>
                                        <p:cTn id="69" dur="1" fill="hold">
                                          <p:stCondLst>
                                            <p:cond delay="0"/>
                                          </p:stCondLst>
                                        </p:cTn>
                                        <p:tgtEl>
                                          <p:spTgt spid="4"/>
                                        </p:tgtEl>
                                        <p:attrNameLst>
                                          <p:attrName>style.visibility</p:attrName>
                                        </p:attrNameLst>
                                      </p:cBhvr>
                                      <p:to>
                                        <p:strVal val="visible"/>
                                      </p:to>
                                    </p:set>
                                    <p:anim calcmode="lin" valueType="num">
                                      <p:cBhvr>
                                        <p:cTn id="70" dur="500" fill="hold"/>
                                        <p:tgtEl>
                                          <p:spTgt spid="4"/>
                                        </p:tgtEl>
                                        <p:attrNameLst>
                                          <p:attrName>ppt_w</p:attrName>
                                        </p:attrNameLst>
                                      </p:cBhvr>
                                      <p:tavLst>
                                        <p:tav tm="0">
                                          <p:val>
                                            <p:fltVal val="0"/>
                                          </p:val>
                                        </p:tav>
                                        <p:tav tm="100000">
                                          <p:val>
                                            <p:strVal val="#ppt_w"/>
                                          </p:val>
                                        </p:tav>
                                      </p:tavLst>
                                    </p:anim>
                                    <p:anim calcmode="lin" valueType="num">
                                      <p:cBhvr>
                                        <p:cTn id="71"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72" fill="hold" nodeType="clickPar">
                      <p:stCondLst>
                        <p:cond delay="indefinite"/>
                      </p:stCondLst>
                      <p:childTnLst>
                        <p:par>
                          <p:cTn id="73" fill="hold" nodeType="withGroup">
                            <p:stCondLst>
                              <p:cond delay="0"/>
                            </p:stCondLst>
                            <p:childTnLst>
                              <p:par>
                                <p:cTn id="74" presetID="23" presetClass="entr" presetSubtype="16" fill="hold" grpId="0" nodeType="clickEffect">
                                  <p:stCondLst>
                                    <p:cond delay="0"/>
                                  </p:stCondLst>
                                  <p:childTnLst>
                                    <p:set>
                                      <p:cBhvr>
                                        <p:cTn id="75" dur="1" fill="hold">
                                          <p:stCondLst>
                                            <p:cond delay="0"/>
                                          </p:stCondLst>
                                        </p:cTn>
                                        <p:tgtEl>
                                          <p:spTgt spid="134150">
                                            <p:txEl>
                                              <p:pRg st="2" end="2"/>
                                            </p:txEl>
                                          </p:spTgt>
                                        </p:tgtEl>
                                        <p:attrNameLst>
                                          <p:attrName>style.visibility</p:attrName>
                                        </p:attrNameLst>
                                      </p:cBhvr>
                                      <p:to>
                                        <p:strVal val="visible"/>
                                      </p:to>
                                    </p:set>
                                    <p:anim calcmode="lin" valueType="num">
                                      <p:cBhvr>
                                        <p:cTn id="76" dur="500" fill="hold"/>
                                        <p:tgtEl>
                                          <p:spTgt spid="134150">
                                            <p:txEl>
                                              <p:pRg st="2" end="2"/>
                                            </p:txEl>
                                          </p:spTgt>
                                        </p:tgtEl>
                                        <p:attrNameLst>
                                          <p:attrName>ppt_w</p:attrName>
                                        </p:attrNameLst>
                                      </p:cBhvr>
                                      <p:tavLst>
                                        <p:tav tm="0">
                                          <p:val>
                                            <p:fltVal val="0"/>
                                          </p:val>
                                        </p:tav>
                                        <p:tav tm="100000">
                                          <p:val>
                                            <p:strVal val="#ppt_w"/>
                                          </p:val>
                                        </p:tav>
                                      </p:tavLst>
                                    </p:anim>
                                    <p:anim calcmode="lin" valueType="num">
                                      <p:cBhvr>
                                        <p:cTn id="77" dur="500" fill="hold"/>
                                        <p:tgtEl>
                                          <p:spTgt spid="134150">
                                            <p:txEl>
                                              <p:pRg st="2" end="2"/>
                                            </p:txEl>
                                          </p:spTgt>
                                        </p:tgtEl>
                                        <p:attrNameLst>
                                          <p:attrName>ppt_h</p:attrName>
                                        </p:attrNameLst>
                                      </p:cBhvr>
                                      <p:tavLst>
                                        <p:tav tm="0">
                                          <p:val>
                                            <p:fltVal val="0"/>
                                          </p:val>
                                        </p:tav>
                                        <p:tav tm="100000">
                                          <p:val>
                                            <p:strVal val="#ppt_h"/>
                                          </p:val>
                                        </p:tav>
                                      </p:tavLst>
                                    </p:anim>
                                  </p:childTnLst>
                                </p:cTn>
                              </p:par>
                            </p:childTnLst>
                          </p:cTn>
                        </p:par>
                        <p:par>
                          <p:cTn id="78" fill="hold" nodeType="afterGroup">
                            <p:stCondLst>
                              <p:cond delay="500"/>
                            </p:stCondLst>
                            <p:childTnLst>
                              <p:par>
                                <p:cTn id="79" presetID="23" presetClass="entr" presetSubtype="16" fill="hold" grpId="0" nodeType="afterEffect">
                                  <p:stCondLst>
                                    <p:cond delay="0"/>
                                  </p:stCondLst>
                                  <p:childTnLst>
                                    <p:set>
                                      <p:cBhvr>
                                        <p:cTn id="80" dur="1" fill="hold">
                                          <p:stCondLst>
                                            <p:cond delay="0"/>
                                          </p:stCondLst>
                                        </p:cTn>
                                        <p:tgtEl>
                                          <p:spTgt spid="134147">
                                            <p:bg/>
                                          </p:spTgt>
                                        </p:tgtEl>
                                        <p:attrNameLst>
                                          <p:attrName>style.visibility</p:attrName>
                                        </p:attrNameLst>
                                      </p:cBhvr>
                                      <p:to>
                                        <p:strVal val="visible"/>
                                      </p:to>
                                    </p:set>
                                    <p:anim calcmode="lin" valueType="num">
                                      <p:cBhvr>
                                        <p:cTn id="81" dur="500" fill="hold"/>
                                        <p:tgtEl>
                                          <p:spTgt spid="134147">
                                            <p:bg/>
                                          </p:spTgt>
                                        </p:tgtEl>
                                        <p:attrNameLst>
                                          <p:attrName>ppt_w</p:attrName>
                                        </p:attrNameLst>
                                      </p:cBhvr>
                                      <p:tavLst>
                                        <p:tav tm="0">
                                          <p:val>
                                            <p:fltVal val="0"/>
                                          </p:val>
                                        </p:tav>
                                        <p:tav tm="100000">
                                          <p:val>
                                            <p:strVal val="#ppt_w"/>
                                          </p:val>
                                        </p:tav>
                                      </p:tavLst>
                                    </p:anim>
                                    <p:anim calcmode="lin" valueType="num">
                                      <p:cBhvr>
                                        <p:cTn id="82" dur="500" fill="hold"/>
                                        <p:tgtEl>
                                          <p:spTgt spid="134147">
                                            <p:bg/>
                                          </p:spTgt>
                                        </p:tgtEl>
                                        <p:attrNameLst>
                                          <p:attrName>ppt_h</p:attrName>
                                        </p:attrNameLst>
                                      </p:cBhvr>
                                      <p:tavLst>
                                        <p:tav tm="0">
                                          <p:val>
                                            <p:fltVal val="0"/>
                                          </p:val>
                                        </p:tav>
                                        <p:tav tm="100000">
                                          <p:val>
                                            <p:strVal val="#ppt_h"/>
                                          </p:val>
                                        </p:tav>
                                      </p:tavLst>
                                    </p:anim>
                                  </p:childTnLst>
                                </p:cTn>
                              </p:par>
                              <p:par>
                                <p:cTn id="83" presetID="23" presetClass="entr" presetSubtype="16" fill="hold" grpId="0" nodeType="withEffect">
                                  <p:stCondLst>
                                    <p:cond delay="0"/>
                                  </p:stCondLst>
                                  <p:childTnLst>
                                    <p:set>
                                      <p:cBhvr>
                                        <p:cTn id="84" dur="1" fill="hold">
                                          <p:stCondLst>
                                            <p:cond delay="0"/>
                                          </p:stCondLst>
                                        </p:cTn>
                                        <p:tgtEl>
                                          <p:spTgt spid="134147">
                                            <p:txEl>
                                              <p:pRg st="0" end="0"/>
                                            </p:txEl>
                                          </p:spTgt>
                                        </p:tgtEl>
                                        <p:attrNameLst>
                                          <p:attrName>style.visibility</p:attrName>
                                        </p:attrNameLst>
                                      </p:cBhvr>
                                      <p:to>
                                        <p:strVal val="visible"/>
                                      </p:to>
                                    </p:set>
                                    <p:anim calcmode="lin" valueType="num">
                                      <p:cBhvr>
                                        <p:cTn id="85" dur="500" fill="hold"/>
                                        <p:tgtEl>
                                          <p:spTgt spid="134147">
                                            <p:txEl>
                                              <p:pRg st="0" end="0"/>
                                            </p:txEl>
                                          </p:spTgt>
                                        </p:tgtEl>
                                        <p:attrNameLst>
                                          <p:attrName>ppt_w</p:attrName>
                                        </p:attrNameLst>
                                      </p:cBhvr>
                                      <p:tavLst>
                                        <p:tav tm="0">
                                          <p:val>
                                            <p:fltVal val="0"/>
                                          </p:val>
                                        </p:tav>
                                        <p:tav tm="100000">
                                          <p:val>
                                            <p:strVal val="#ppt_w"/>
                                          </p:val>
                                        </p:tav>
                                      </p:tavLst>
                                    </p:anim>
                                    <p:anim calcmode="lin" valueType="num">
                                      <p:cBhvr>
                                        <p:cTn id="86" dur="500" fill="hold"/>
                                        <p:tgtEl>
                                          <p:spTgt spid="134147">
                                            <p:txEl>
                                              <p:pRg st="0" end="0"/>
                                            </p:txEl>
                                          </p:spTgt>
                                        </p:tgtEl>
                                        <p:attrNameLst>
                                          <p:attrName>ppt_h</p:attrName>
                                        </p:attrNameLst>
                                      </p:cBhvr>
                                      <p:tavLst>
                                        <p:tav tm="0">
                                          <p:val>
                                            <p:fltVal val="0"/>
                                          </p:val>
                                        </p:tav>
                                        <p:tav tm="100000">
                                          <p:val>
                                            <p:strVal val="#ppt_h"/>
                                          </p:val>
                                        </p:tav>
                                      </p:tavLst>
                                    </p:anim>
                                  </p:childTnLst>
                                </p:cTn>
                              </p:par>
                            </p:childTnLst>
                          </p:cTn>
                        </p:par>
                        <p:par>
                          <p:cTn id="87" fill="hold" nodeType="afterGroup">
                            <p:stCondLst>
                              <p:cond delay="1000"/>
                            </p:stCondLst>
                            <p:childTnLst>
                              <p:par>
                                <p:cTn id="88" presetID="1" presetClass="entr" presetSubtype="0" fill="hold" grpId="0" nodeType="afterEffect">
                                  <p:stCondLst>
                                    <p:cond delay="0"/>
                                  </p:stCondLst>
                                  <p:childTnLst>
                                    <p:set>
                                      <p:cBhvr>
                                        <p:cTn id="89" dur="1" fill="hold">
                                          <p:stCondLst>
                                            <p:cond delay="0"/>
                                          </p:stCondLst>
                                        </p:cTn>
                                        <p:tgtEl>
                                          <p:spTgt spid="134151"/>
                                        </p:tgtEl>
                                        <p:attrNameLst>
                                          <p:attrName>style.visibility</p:attrName>
                                        </p:attrNameLst>
                                      </p:cBhvr>
                                      <p:to>
                                        <p:strVal val="visible"/>
                                      </p:to>
                                    </p:set>
                                  </p:childTnLst>
                                </p:cTn>
                              </p:par>
                            </p:childTnLst>
                          </p:cTn>
                        </p:par>
                      </p:childTnLst>
                    </p:cTn>
                  </p:par>
                  <p:par>
                    <p:cTn id="90" fill="hold" nodeType="clickPar">
                      <p:stCondLst>
                        <p:cond delay="indefinite"/>
                      </p:stCondLst>
                      <p:childTnLst>
                        <p:par>
                          <p:cTn id="91" fill="hold" nodeType="withGroup">
                            <p:stCondLst>
                              <p:cond delay="0"/>
                            </p:stCondLst>
                            <p:childTnLst>
                              <p:par>
                                <p:cTn id="92" presetID="23" presetClass="entr" presetSubtype="16" fill="hold" grpId="0" nodeType="clickEffect">
                                  <p:stCondLst>
                                    <p:cond delay="0"/>
                                  </p:stCondLst>
                                  <p:childTnLst>
                                    <p:set>
                                      <p:cBhvr>
                                        <p:cTn id="93" dur="1" fill="hold">
                                          <p:stCondLst>
                                            <p:cond delay="0"/>
                                          </p:stCondLst>
                                        </p:cTn>
                                        <p:tgtEl>
                                          <p:spTgt spid="134150">
                                            <p:txEl>
                                              <p:pRg st="3" end="3"/>
                                            </p:txEl>
                                          </p:spTgt>
                                        </p:tgtEl>
                                        <p:attrNameLst>
                                          <p:attrName>style.visibility</p:attrName>
                                        </p:attrNameLst>
                                      </p:cBhvr>
                                      <p:to>
                                        <p:strVal val="visible"/>
                                      </p:to>
                                    </p:set>
                                    <p:anim calcmode="lin" valueType="num">
                                      <p:cBhvr>
                                        <p:cTn id="94" dur="500" fill="hold"/>
                                        <p:tgtEl>
                                          <p:spTgt spid="134150">
                                            <p:txEl>
                                              <p:pRg st="3" end="3"/>
                                            </p:txEl>
                                          </p:spTgt>
                                        </p:tgtEl>
                                        <p:attrNameLst>
                                          <p:attrName>ppt_w</p:attrName>
                                        </p:attrNameLst>
                                      </p:cBhvr>
                                      <p:tavLst>
                                        <p:tav tm="0">
                                          <p:val>
                                            <p:fltVal val="0"/>
                                          </p:val>
                                        </p:tav>
                                        <p:tav tm="100000">
                                          <p:val>
                                            <p:strVal val="#ppt_w"/>
                                          </p:val>
                                        </p:tav>
                                      </p:tavLst>
                                    </p:anim>
                                    <p:anim calcmode="lin" valueType="num">
                                      <p:cBhvr>
                                        <p:cTn id="95" dur="500" fill="hold"/>
                                        <p:tgtEl>
                                          <p:spTgt spid="134150">
                                            <p:txEl>
                                              <p:pRg st="3" end="3"/>
                                            </p:txEl>
                                          </p:spTgt>
                                        </p:tgtEl>
                                        <p:attrNameLst>
                                          <p:attrName>ppt_h</p:attrName>
                                        </p:attrNameLst>
                                      </p:cBhvr>
                                      <p:tavLst>
                                        <p:tav tm="0">
                                          <p:val>
                                            <p:fltVal val="0"/>
                                          </p:val>
                                        </p:tav>
                                        <p:tav tm="100000">
                                          <p:val>
                                            <p:strVal val="#ppt_h"/>
                                          </p:val>
                                        </p:tav>
                                      </p:tavLst>
                                    </p:anim>
                                  </p:childTnLst>
                                </p:cTn>
                              </p:par>
                            </p:childTnLst>
                          </p:cTn>
                        </p:par>
                        <p:par>
                          <p:cTn id="96" fill="hold" nodeType="afterGroup">
                            <p:stCondLst>
                              <p:cond delay="500"/>
                            </p:stCondLst>
                            <p:childTnLst>
                              <p:par>
                                <p:cTn id="97" presetID="23" presetClass="entr" presetSubtype="16" fill="hold" grpId="0" nodeType="afterEffect">
                                  <p:stCondLst>
                                    <p:cond delay="0"/>
                                  </p:stCondLst>
                                  <p:childTnLst>
                                    <p:set>
                                      <p:cBhvr>
                                        <p:cTn id="98" dur="1" fill="hold">
                                          <p:stCondLst>
                                            <p:cond delay="0"/>
                                          </p:stCondLst>
                                        </p:cTn>
                                        <p:tgtEl>
                                          <p:spTgt spid="134147">
                                            <p:txEl>
                                              <p:pRg st="1" end="1"/>
                                            </p:txEl>
                                          </p:spTgt>
                                        </p:tgtEl>
                                        <p:attrNameLst>
                                          <p:attrName>style.visibility</p:attrName>
                                        </p:attrNameLst>
                                      </p:cBhvr>
                                      <p:to>
                                        <p:strVal val="visible"/>
                                      </p:to>
                                    </p:set>
                                    <p:anim calcmode="lin" valueType="num">
                                      <p:cBhvr>
                                        <p:cTn id="99" dur="500" fill="hold"/>
                                        <p:tgtEl>
                                          <p:spTgt spid="134147">
                                            <p:txEl>
                                              <p:pRg st="1" end="1"/>
                                            </p:txEl>
                                          </p:spTgt>
                                        </p:tgtEl>
                                        <p:attrNameLst>
                                          <p:attrName>ppt_w</p:attrName>
                                        </p:attrNameLst>
                                      </p:cBhvr>
                                      <p:tavLst>
                                        <p:tav tm="0">
                                          <p:val>
                                            <p:fltVal val="0"/>
                                          </p:val>
                                        </p:tav>
                                        <p:tav tm="100000">
                                          <p:val>
                                            <p:strVal val="#ppt_w"/>
                                          </p:val>
                                        </p:tav>
                                      </p:tavLst>
                                    </p:anim>
                                    <p:anim calcmode="lin" valueType="num">
                                      <p:cBhvr>
                                        <p:cTn id="100" dur="500" fill="hold"/>
                                        <p:tgtEl>
                                          <p:spTgt spid="134147">
                                            <p:txEl>
                                              <p:pRg st="1" end="1"/>
                                            </p:txEl>
                                          </p:spTgt>
                                        </p:tgtEl>
                                        <p:attrNameLst>
                                          <p:attrName>ppt_h</p:attrName>
                                        </p:attrNameLst>
                                      </p:cBhvr>
                                      <p:tavLst>
                                        <p:tav tm="0">
                                          <p:val>
                                            <p:fltVal val="0"/>
                                          </p:val>
                                        </p:tav>
                                        <p:tav tm="100000">
                                          <p:val>
                                            <p:strVal val="#ppt_h"/>
                                          </p:val>
                                        </p:tav>
                                      </p:tavLst>
                                    </p:anim>
                                  </p:childTnLst>
                                </p:cTn>
                              </p:par>
                              <p:par>
                                <p:cTn id="101" presetID="23" presetClass="entr" presetSubtype="16" fill="hold" grpId="0" nodeType="withEffect">
                                  <p:stCondLst>
                                    <p:cond delay="0"/>
                                  </p:stCondLst>
                                  <p:childTnLst>
                                    <p:set>
                                      <p:cBhvr>
                                        <p:cTn id="102" dur="1" fill="hold">
                                          <p:stCondLst>
                                            <p:cond delay="0"/>
                                          </p:stCondLst>
                                        </p:cTn>
                                        <p:tgtEl>
                                          <p:spTgt spid="134147">
                                            <p:txEl>
                                              <p:pRg st="4" end="4"/>
                                            </p:txEl>
                                          </p:spTgt>
                                        </p:tgtEl>
                                        <p:attrNameLst>
                                          <p:attrName>style.visibility</p:attrName>
                                        </p:attrNameLst>
                                      </p:cBhvr>
                                      <p:to>
                                        <p:strVal val="visible"/>
                                      </p:to>
                                    </p:set>
                                    <p:anim calcmode="lin" valueType="num">
                                      <p:cBhvr>
                                        <p:cTn id="103" dur="500" fill="hold"/>
                                        <p:tgtEl>
                                          <p:spTgt spid="134147">
                                            <p:txEl>
                                              <p:pRg st="4" end="4"/>
                                            </p:txEl>
                                          </p:spTgt>
                                        </p:tgtEl>
                                        <p:attrNameLst>
                                          <p:attrName>ppt_w</p:attrName>
                                        </p:attrNameLst>
                                      </p:cBhvr>
                                      <p:tavLst>
                                        <p:tav tm="0">
                                          <p:val>
                                            <p:fltVal val="0"/>
                                          </p:val>
                                        </p:tav>
                                        <p:tav tm="100000">
                                          <p:val>
                                            <p:strVal val="#ppt_w"/>
                                          </p:val>
                                        </p:tav>
                                      </p:tavLst>
                                    </p:anim>
                                    <p:anim calcmode="lin" valueType="num">
                                      <p:cBhvr>
                                        <p:cTn id="104" dur="500" fill="hold"/>
                                        <p:tgtEl>
                                          <p:spTgt spid="134147">
                                            <p:txEl>
                                              <p:pRg st="4" end="4"/>
                                            </p:txEl>
                                          </p:spTgt>
                                        </p:tgtEl>
                                        <p:attrNameLst>
                                          <p:attrName>ppt_h</p:attrName>
                                        </p:attrNameLst>
                                      </p:cBhvr>
                                      <p:tavLst>
                                        <p:tav tm="0">
                                          <p:val>
                                            <p:fltVal val="0"/>
                                          </p:val>
                                        </p:tav>
                                        <p:tav tm="100000">
                                          <p:val>
                                            <p:strVal val="#ppt_h"/>
                                          </p:val>
                                        </p:tav>
                                      </p:tavLst>
                                    </p:anim>
                                  </p:childTnLst>
                                </p:cTn>
                              </p:par>
                            </p:childTnLst>
                          </p:cTn>
                        </p:par>
                        <p:par>
                          <p:cTn id="105" fill="hold" nodeType="afterGroup">
                            <p:stCondLst>
                              <p:cond delay="1000"/>
                            </p:stCondLst>
                            <p:childTnLst>
                              <p:par>
                                <p:cTn id="106" presetID="23" presetClass="entr" presetSubtype="16" fill="hold" grpId="0" nodeType="afterEffect">
                                  <p:stCondLst>
                                    <p:cond delay="0"/>
                                  </p:stCondLst>
                                  <p:childTnLst>
                                    <p:set>
                                      <p:cBhvr>
                                        <p:cTn id="107" dur="1" fill="hold">
                                          <p:stCondLst>
                                            <p:cond delay="0"/>
                                          </p:stCondLst>
                                        </p:cTn>
                                        <p:tgtEl>
                                          <p:spTgt spid="134147">
                                            <p:txEl>
                                              <p:pRg st="2" end="2"/>
                                            </p:txEl>
                                          </p:spTgt>
                                        </p:tgtEl>
                                        <p:attrNameLst>
                                          <p:attrName>style.visibility</p:attrName>
                                        </p:attrNameLst>
                                      </p:cBhvr>
                                      <p:to>
                                        <p:strVal val="visible"/>
                                      </p:to>
                                    </p:set>
                                    <p:anim calcmode="lin" valueType="num">
                                      <p:cBhvr>
                                        <p:cTn id="108" dur="500" fill="hold"/>
                                        <p:tgtEl>
                                          <p:spTgt spid="134147">
                                            <p:txEl>
                                              <p:pRg st="2" end="2"/>
                                            </p:txEl>
                                          </p:spTgt>
                                        </p:tgtEl>
                                        <p:attrNameLst>
                                          <p:attrName>ppt_w</p:attrName>
                                        </p:attrNameLst>
                                      </p:cBhvr>
                                      <p:tavLst>
                                        <p:tav tm="0">
                                          <p:val>
                                            <p:fltVal val="0"/>
                                          </p:val>
                                        </p:tav>
                                        <p:tav tm="100000">
                                          <p:val>
                                            <p:strVal val="#ppt_w"/>
                                          </p:val>
                                        </p:tav>
                                      </p:tavLst>
                                    </p:anim>
                                    <p:anim calcmode="lin" valueType="num">
                                      <p:cBhvr>
                                        <p:cTn id="109" dur="500" fill="hold"/>
                                        <p:tgtEl>
                                          <p:spTgt spid="134147">
                                            <p:txEl>
                                              <p:pRg st="2" end="2"/>
                                            </p:txEl>
                                          </p:spTgt>
                                        </p:tgtEl>
                                        <p:attrNameLst>
                                          <p:attrName>ppt_h</p:attrName>
                                        </p:attrNameLst>
                                      </p:cBhvr>
                                      <p:tavLst>
                                        <p:tav tm="0">
                                          <p:val>
                                            <p:fltVal val="0"/>
                                          </p:val>
                                        </p:tav>
                                        <p:tav tm="100000">
                                          <p:val>
                                            <p:strVal val="#ppt_h"/>
                                          </p:val>
                                        </p:tav>
                                      </p:tavLst>
                                    </p:anim>
                                  </p:childTnLst>
                                </p:cTn>
                              </p:par>
                            </p:childTnLst>
                          </p:cTn>
                        </p:par>
                        <p:par>
                          <p:cTn id="110" fill="hold" nodeType="afterGroup">
                            <p:stCondLst>
                              <p:cond delay="1500"/>
                            </p:stCondLst>
                            <p:childTnLst>
                              <p:par>
                                <p:cTn id="111" presetID="23" presetClass="entr" presetSubtype="16" fill="hold" nodeType="afterEffect">
                                  <p:stCondLst>
                                    <p:cond delay="0"/>
                                  </p:stCondLst>
                                  <p:childTnLst>
                                    <p:set>
                                      <p:cBhvr>
                                        <p:cTn id="112" dur="1" fill="hold">
                                          <p:stCondLst>
                                            <p:cond delay="0"/>
                                          </p:stCondLst>
                                        </p:cTn>
                                        <p:tgtEl>
                                          <p:spTgt spid="5"/>
                                        </p:tgtEl>
                                        <p:attrNameLst>
                                          <p:attrName>style.visibility</p:attrName>
                                        </p:attrNameLst>
                                      </p:cBhvr>
                                      <p:to>
                                        <p:strVal val="visible"/>
                                      </p:to>
                                    </p:set>
                                    <p:anim calcmode="lin" valueType="num">
                                      <p:cBhvr>
                                        <p:cTn id="113" dur="500" fill="hold"/>
                                        <p:tgtEl>
                                          <p:spTgt spid="5"/>
                                        </p:tgtEl>
                                        <p:attrNameLst>
                                          <p:attrName>ppt_w</p:attrName>
                                        </p:attrNameLst>
                                      </p:cBhvr>
                                      <p:tavLst>
                                        <p:tav tm="0">
                                          <p:val>
                                            <p:fltVal val="0"/>
                                          </p:val>
                                        </p:tav>
                                        <p:tav tm="100000">
                                          <p:val>
                                            <p:strVal val="#ppt_w"/>
                                          </p:val>
                                        </p:tav>
                                      </p:tavLst>
                                    </p:anim>
                                    <p:anim calcmode="lin" valueType="num">
                                      <p:cBhvr>
                                        <p:cTn id="114" dur="500" fill="hold"/>
                                        <p:tgtEl>
                                          <p:spTgt spid="5"/>
                                        </p:tgtEl>
                                        <p:attrNameLst>
                                          <p:attrName>ppt_h</p:attrName>
                                        </p:attrNameLst>
                                      </p:cBhvr>
                                      <p:tavLst>
                                        <p:tav tm="0">
                                          <p:val>
                                            <p:fltVal val="0"/>
                                          </p:val>
                                        </p:tav>
                                        <p:tav tm="100000">
                                          <p:val>
                                            <p:strVal val="#ppt_h"/>
                                          </p:val>
                                        </p:tav>
                                      </p:tavLst>
                                    </p:anim>
                                  </p:childTnLst>
                                </p:cTn>
                              </p:par>
                            </p:childTnLst>
                          </p:cTn>
                        </p:par>
                        <p:par>
                          <p:cTn id="115" fill="hold" nodeType="afterGroup">
                            <p:stCondLst>
                              <p:cond delay="2000"/>
                            </p:stCondLst>
                            <p:childTnLst>
                              <p:par>
                                <p:cTn id="116" presetID="23" presetClass="entr" presetSubtype="16" fill="hold" grpId="0" nodeType="afterEffect">
                                  <p:stCondLst>
                                    <p:cond delay="0"/>
                                  </p:stCondLst>
                                  <p:childTnLst>
                                    <p:set>
                                      <p:cBhvr>
                                        <p:cTn id="117" dur="1" fill="hold">
                                          <p:stCondLst>
                                            <p:cond delay="0"/>
                                          </p:stCondLst>
                                        </p:cTn>
                                        <p:tgtEl>
                                          <p:spTgt spid="134147">
                                            <p:txEl>
                                              <p:pRg st="3" end="3"/>
                                            </p:txEl>
                                          </p:spTgt>
                                        </p:tgtEl>
                                        <p:attrNameLst>
                                          <p:attrName>style.visibility</p:attrName>
                                        </p:attrNameLst>
                                      </p:cBhvr>
                                      <p:to>
                                        <p:strVal val="visible"/>
                                      </p:to>
                                    </p:set>
                                    <p:anim calcmode="lin" valueType="num">
                                      <p:cBhvr>
                                        <p:cTn id="118" dur="500" fill="hold"/>
                                        <p:tgtEl>
                                          <p:spTgt spid="134147">
                                            <p:txEl>
                                              <p:pRg st="3" end="3"/>
                                            </p:txEl>
                                          </p:spTgt>
                                        </p:tgtEl>
                                        <p:attrNameLst>
                                          <p:attrName>ppt_w</p:attrName>
                                        </p:attrNameLst>
                                      </p:cBhvr>
                                      <p:tavLst>
                                        <p:tav tm="0">
                                          <p:val>
                                            <p:fltVal val="0"/>
                                          </p:val>
                                        </p:tav>
                                        <p:tav tm="100000">
                                          <p:val>
                                            <p:strVal val="#ppt_w"/>
                                          </p:val>
                                        </p:tav>
                                      </p:tavLst>
                                    </p:anim>
                                    <p:anim calcmode="lin" valueType="num">
                                      <p:cBhvr>
                                        <p:cTn id="119" dur="500" fill="hold"/>
                                        <p:tgtEl>
                                          <p:spTgt spid="134147">
                                            <p:txEl>
                                              <p:pRg st="3" end="3"/>
                                            </p:txEl>
                                          </p:spTgt>
                                        </p:tgtEl>
                                        <p:attrNameLst>
                                          <p:attrName>ppt_h</p:attrName>
                                        </p:attrNameLst>
                                      </p:cBhvr>
                                      <p:tavLst>
                                        <p:tav tm="0">
                                          <p:val>
                                            <p:fltVal val="0"/>
                                          </p:val>
                                        </p:tav>
                                        <p:tav tm="100000">
                                          <p:val>
                                            <p:strVal val="#ppt_h"/>
                                          </p:val>
                                        </p:tav>
                                      </p:tavLst>
                                    </p:anim>
                                  </p:childTnLst>
                                </p:cTn>
                              </p:par>
                            </p:childTnLst>
                          </p:cTn>
                        </p:par>
                        <p:par>
                          <p:cTn id="120" fill="hold" nodeType="afterGroup">
                            <p:stCondLst>
                              <p:cond delay="2500"/>
                            </p:stCondLst>
                            <p:childTnLst>
                              <p:par>
                                <p:cTn id="121" presetID="23" presetClass="entr" presetSubtype="16" fill="hold" nodeType="afterEffect">
                                  <p:stCondLst>
                                    <p:cond delay="0"/>
                                  </p:stCondLst>
                                  <p:childTnLst>
                                    <p:set>
                                      <p:cBhvr>
                                        <p:cTn id="122" dur="1" fill="hold">
                                          <p:stCondLst>
                                            <p:cond delay="0"/>
                                          </p:stCondLst>
                                        </p:cTn>
                                        <p:tgtEl>
                                          <p:spTgt spid="2"/>
                                        </p:tgtEl>
                                        <p:attrNameLst>
                                          <p:attrName>style.visibility</p:attrName>
                                        </p:attrNameLst>
                                      </p:cBhvr>
                                      <p:to>
                                        <p:strVal val="visible"/>
                                      </p:to>
                                    </p:set>
                                    <p:anim calcmode="lin" valueType="num">
                                      <p:cBhvr>
                                        <p:cTn id="123" dur="500" fill="hold"/>
                                        <p:tgtEl>
                                          <p:spTgt spid="2"/>
                                        </p:tgtEl>
                                        <p:attrNameLst>
                                          <p:attrName>ppt_w</p:attrName>
                                        </p:attrNameLst>
                                      </p:cBhvr>
                                      <p:tavLst>
                                        <p:tav tm="0">
                                          <p:val>
                                            <p:fltVal val="0"/>
                                          </p:val>
                                        </p:tav>
                                        <p:tav tm="100000">
                                          <p:val>
                                            <p:strVal val="#ppt_w"/>
                                          </p:val>
                                        </p:tav>
                                      </p:tavLst>
                                    </p:anim>
                                    <p:anim calcmode="lin" valueType="num">
                                      <p:cBhvr>
                                        <p:cTn id="124"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125" fill="hold" nodeType="clickPar">
                      <p:stCondLst>
                        <p:cond delay="indefinite"/>
                      </p:stCondLst>
                      <p:childTnLst>
                        <p:par>
                          <p:cTn id="126" fill="hold" nodeType="withGroup">
                            <p:stCondLst>
                              <p:cond delay="0"/>
                            </p:stCondLst>
                            <p:childTnLst>
                              <p:par>
                                <p:cTn id="127" presetID="23" presetClass="entr" presetSubtype="16" fill="hold" grpId="0" nodeType="clickEffect">
                                  <p:stCondLst>
                                    <p:cond delay="0"/>
                                  </p:stCondLst>
                                  <p:childTnLst>
                                    <p:set>
                                      <p:cBhvr>
                                        <p:cTn id="128" dur="1" fill="hold">
                                          <p:stCondLst>
                                            <p:cond delay="0"/>
                                          </p:stCondLst>
                                        </p:cTn>
                                        <p:tgtEl>
                                          <p:spTgt spid="134172"/>
                                        </p:tgtEl>
                                        <p:attrNameLst>
                                          <p:attrName>style.visibility</p:attrName>
                                        </p:attrNameLst>
                                      </p:cBhvr>
                                      <p:to>
                                        <p:strVal val="visible"/>
                                      </p:to>
                                    </p:set>
                                    <p:anim calcmode="lin" valueType="num">
                                      <p:cBhvr>
                                        <p:cTn id="129" dur="500" fill="hold"/>
                                        <p:tgtEl>
                                          <p:spTgt spid="134172"/>
                                        </p:tgtEl>
                                        <p:attrNameLst>
                                          <p:attrName>ppt_w</p:attrName>
                                        </p:attrNameLst>
                                      </p:cBhvr>
                                      <p:tavLst>
                                        <p:tav tm="0">
                                          <p:val>
                                            <p:fltVal val="0"/>
                                          </p:val>
                                        </p:tav>
                                        <p:tav tm="100000">
                                          <p:val>
                                            <p:strVal val="#ppt_w"/>
                                          </p:val>
                                        </p:tav>
                                      </p:tavLst>
                                    </p:anim>
                                    <p:anim calcmode="lin" valueType="num">
                                      <p:cBhvr>
                                        <p:cTn id="130" dur="500" fill="hold"/>
                                        <p:tgtEl>
                                          <p:spTgt spid="134172"/>
                                        </p:tgtEl>
                                        <p:attrNameLst>
                                          <p:attrName>ppt_h</p:attrName>
                                        </p:attrNameLst>
                                      </p:cBhvr>
                                      <p:tavLst>
                                        <p:tav tm="0">
                                          <p:val>
                                            <p:fltVal val="0"/>
                                          </p:val>
                                        </p:tav>
                                        <p:tav tm="100000">
                                          <p:val>
                                            <p:strVal val="#ppt_h"/>
                                          </p:val>
                                        </p:tav>
                                      </p:tavLst>
                                    </p:anim>
                                  </p:childTnLst>
                                </p:cTn>
                              </p:par>
                            </p:childTnLst>
                          </p:cTn>
                        </p:par>
                        <p:par>
                          <p:cTn id="131" fill="hold" nodeType="afterGroup">
                            <p:stCondLst>
                              <p:cond delay="500"/>
                            </p:stCondLst>
                            <p:childTnLst>
                              <p:par>
                                <p:cTn id="132" presetID="17" presetClass="entr" presetSubtype="10" fill="hold" nodeType="afterEffect">
                                  <p:stCondLst>
                                    <p:cond delay="0"/>
                                  </p:stCondLst>
                                  <p:childTnLst>
                                    <p:set>
                                      <p:cBhvr>
                                        <p:cTn id="133" dur="1" fill="hold">
                                          <p:stCondLst>
                                            <p:cond delay="0"/>
                                          </p:stCondLst>
                                        </p:cTn>
                                        <p:tgtEl>
                                          <p:spTgt spid="134169"/>
                                        </p:tgtEl>
                                        <p:attrNameLst>
                                          <p:attrName>style.visibility</p:attrName>
                                        </p:attrNameLst>
                                      </p:cBhvr>
                                      <p:to>
                                        <p:strVal val="visible"/>
                                      </p:to>
                                    </p:set>
                                    <p:anim calcmode="lin" valueType="num">
                                      <p:cBhvr>
                                        <p:cTn id="134" dur="500" fill="hold"/>
                                        <p:tgtEl>
                                          <p:spTgt spid="134169"/>
                                        </p:tgtEl>
                                        <p:attrNameLst>
                                          <p:attrName>ppt_w</p:attrName>
                                        </p:attrNameLst>
                                      </p:cBhvr>
                                      <p:tavLst>
                                        <p:tav tm="0">
                                          <p:val>
                                            <p:fltVal val="0"/>
                                          </p:val>
                                        </p:tav>
                                        <p:tav tm="100000">
                                          <p:val>
                                            <p:strVal val="#ppt_w"/>
                                          </p:val>
                                        </p:tav>
                                      </p:tavLst>
                                    </p:anim>
                                    <p:anim calcmode="lin" valueType="num">
                                      <p:cBhvr>
                                        <p:cTn id="135" dur="500" fill="hold"/>
                                        <p:tgtEl>
                                          <p:spTgt spid="134169"/>
                                        </p:tgtEl>
                                        <p:attrNameLst>
                                          <p:attrName>ppt_h</p:attrName>
                                        </p:attrNameLst>
                                      </p:cBhvr>
                                      <p:tavLst>
                                        <p:tav tm="0">
                                          <p:val>
                                            <p:strVal val="#ppt_h"/>
                                          </p:val>
                                        </p:tav>
                                        <p:tav tm="100000">
                                          <p:val>
                                            <p:strVal val="#ppt_h"/>
                                          </p:val>
                                        </p:tav>
                                      </p:tavLst>
                                    </p:anim>
                                  </p:childTnLst>
                                </p:cTn>
                              </p:par>
                              <p:par>
                                <p:cTn id="136" presetID="9" presetClass="emph" presetSubtype="0" nodeType="withEffect">
                                  <p:stCondLst>
                                    <p:cond delay="0"/>
                                  </p:stCondLst>
                                  <p:childTnLst>
                                    <p:set>
                                      <p:cBhvr rctx="PPT">
                                        <p:cTn id="137" dur="indefinite"/>
                                        <p:tgtEl>
                                          <p:spTgt spid="134169"/>
                                        </p:tgtEl>
                                        <p:attrNameLst>
                                          <p:attrName>style.opacity</p:attrName>
                                        </p:attrNameLst>
                                      </p:cBhvr>
                                      <p:to>
                                        <p:strVal val="0.25"/>
                                      </p:to>
                                    </p:set>
                                    <p:animEffect filter="image" prLst="opacity: 0.25">
                                      <p:cBhvr rctx="IE">
                                        <p:cTn id="138" dur="indefinite"/>
                                        <p:tgtEl>
                                          <p:spTgt spid="134169"/>
                                        </p:tgtEl>
                                      </p:cBhvr>
                                    </p:animEffect>
                                  </p:childTnLst>
                                </p:cTn>
                              </p:par>
                            </p:childTnLst>
                          </p:cTn>
                        </p:par>
                        <p:par>
                          <p:cTn id="139" fill="hold" nodeType="afterGroup">
                            <p:stCondLst>
                              <p:cond delay="1000"/>
                            </p:stCondLst>
                            <p:childTnLst>
                              <p:par>
                                <p:cTn id="140" presetID="23" presetClass="entr" presetSubtype="16" fill="hold" grpId="0" nodeType="afterEffect">
                                  <p:stCondLst>
                                    <p:cond delay="0"/>
                                  </p:stCondLst>
                                  <p:childTnLst>
                                    <p:set>
                                      <p:cBhvr>
                                        <p:cTn id="141" dur="1" fill="hold">
                                          <p:stCondLst>
                                            <p:cond delay="0"/>
                                          </p:stCondLst>
                                        </p:cTn>
                                        <p:tgtEl>
                                          <p:spTgt spid="134173"/>
                                        </p:tgtEl>
                                        <p:attrNameLst>
                                          <p:attrName>style.visibility</p:attrName>
                                        </p:attrNameLst>
                                      </p:cBhvr>
                                      <p:to>
                                        <p:strVal val="visible"/>
                                      </p:to>
                                    </p:set>
                                    <p:anim calcmode="lin" valueType="num">
                                      <p:cBhvr>
                                        <p:cTn id="142" dur="500" fill="hold"/>
                                        <p:tgtEl>
                                          <p:spTgt spid="134173"/>
                                        </p:tgtEl>
                                        <p:attrNameLst>
                                          <p:attrName>ppt_w</p:attrName>
                                        </p:attrNameLst>
                                      </p:cBhvr>
                                      <p:tavLst>
                                        <p:tav tm="0">
                                          <p:val>
                                            <p:fltVal val="0"/>
                                          </p:val>
                                        </p:tav>
                                        <p:tav tm="100000">
                                          <p:val>
                                            <p:strVal val="#ppt_w"/>
                                          </p:val>
                                        </p:tav>
                                      </p:tavLst>
                                    </p:anim>
                                    <p:anim calcmode="lin" valueType="num">
                                      <p:cBhvr>
                                        <p:cTn id="143" dur="500" fill="hold"/>
                                        <p:tgtEl>
                                          <p:spTgt spid="134173"/>
                                        </p:tgtEl>
                                        <p:attrNameLst>
                                          <p:attrName>ppt_h</p:attrName>
                                        </p:attrNameLst>
                                      </p:cBhvr>
                                      <p:tavLst>
                                        <p:tav tm="0">
                                          <p:val>
                                            <p:fltVal val="0"/>
                                          </p:val>
                                        </p:tav>
                                        <p:tav tm="100000">
                                          <p:val>
                                            <p:strVal val="#ppt_h"/>
                                          </p:val>
                                        </p:tav>
                                      </p:tavLst>
                                    </p:anim>
                                  </p:childTnLst>
                                </p:cTn>
                              </p:par>
                              <p:par>
                                <p:cTn id="144" presetID="17" presetClass="entr" presetSubtype="10" fill="hold" nodeType="withEffect">
                                  <p:stCondLst>
                                    <p:cond delay="0"/>
                                  </p:stCondLst>
                                  <p:childTnLst>
                                    <p:set>
                                      <p:cBhvr>
                                        <p:cTn id="145" dur="1" fill="hold">
                                          <p:stCondLst>
                                            <p:cond delay="0"/>
                                          </p:stCondLst>
                                        </p:cTn>
                                        <p:tgtEl>
                                          <p:spTgt spid="134167"/>
                                        </p:tgtEl>
                                        <p:attrNameLst>
                                          <p:attrName>style.visibility</p:attrName>
                                        </p:attrNameLst>
                                      </p:cBhvr>
                                      <p:to>
                                        <p:strVal val="visible"/>
                                      </p:to>
                                    </p:set>
                                    <p:anim calcmode="lin" valueType="num">
                                      <p:cBhvr>
                                        <p:cTn id="146" dur="500" fill="hold"/>
                                        <p:tgtEl>
                                          <p:spTgt spid="134167"/>
                                        </p:tgtEl>
                                        <p:attrNameLst>
                                          <p:attrName>ppt_w</p:attrName>
                                        </p:attrNameLst>
                                      </p:cBhvr>
                                      <p:tavLst>
                                        <p:tav tm="0">
                                          <p:val>
                                            <p:fltVal val="0"/>
                                          </p:val>
                                        </p:tav>
                                        <p:tav tm="100000">
                                          <p:val>
                                            <p:strVal val="#ppt_w"/>
                                          </p:val>
                                        </p:tav>
                                      </p:tavLst>
                                    </p:anim>
                                    <p:anim calcmode="lin" valueType="num">
                                      <p:cBhvr>
                                        <p:cTn id="147" dur="500" fill="hold"/>
                                        <p:tgtEl>
                                          <p:spTgt spid="134167"/>
                                        </p:tgtEl>
                                        <p:attrNameLst>
                                          <p:attrName>ppt_h</p:attrName>
                                        </p:attrNameLst>
                                      </p:cBhvr>
                                      <p:tavLst>
                                        <p:tav tm="0">
                                          <p:val>
                                            <p:strVal val="#ppt_h"/>
                                          </p:val>
                                        </p:tav>
                                        <p:tav tm="100000">
                                          <p:val>
                                            <p:strVal val="#ppt_h"/>
                                          </p:val>
                                        </p:tav>
                                      </p:tavLst>
                                    </p:anim>
                                  </p:childTnLst>
                                </p:cTn>
                              </p:par>
                              <p:par>
                                <p:cTn id="148" presetID="17" presetClass="entr" presetSubtype="10" fill="hold" nodeType="withEffect">
                                  <p:stCondLst>
                                    <p:cond delay="0"/>
                                  </p:stCondLst>
                                  <p:childTnLst>
                                    <p:set>
                                      <p:cBhvr>
                                        <p:cTn id="149" dur="1" fill="hold">
                                          <p:stCondLst>
                                            <p:cond delay="0"/>
                                          </p:stCondLst>
                                        </p:cTn>
                                        <p:tgtEl>
                                          <p:spTgt spid="134168"/>
                                        </p:tgtEl>
                                        <p:attrNameLst>
                                          <p:attrName>style.visibility</p:attrName>
                                        </p:attrNameLst>
                                      </p:cBhvr>
                                      <p:to>
                                        <p:strVal val="visible"/>
                                      </p:to>
                                    </p:set>
                                    <p:anim calcmode="lin" valueType="num">
                                      <p:cBhvr>
                                        <p:cTn id="150" dur="500" fill="hold"/>
                                        <p:tgtEl>
                                          <p:spTgt spid="134168"/>
                                        </p:tgtEl>
                                        <p:attrNameLst>
                                          <p:attrName>ppt_w</p:attrName>
                                        </p:attrNameLst>
                                      </p:cBhvr>
                                      <p:tavLst>
                                        <p:tav tm="0">
                                          <p:val>
                                            <p:fltVal val="0"/>
                                          </p:val>
                                        </p:tav>
                                        <p:tav tm="100000">
                                          <p:val>
                                            <p:strVal val="#ppt_w"/>
                                          </p:val>
                                        </p:tav>
                                      </p:tavLst>
                                    </p:anim>
                                    <p:anim calcmode="lin" valueType="num">
                                      <p:cBhvr>
                                        <p:cTn id="151" dur="500" fill="hold"/>
                                        <p:tgtEl>
                                          <p:spTgt spid="134168"/>
                                        </p:tgtEl>
                                        <p:attrNameLst>
                                          <p:attrName>ppt_h</p:attrName>
                                        </p:attrNameLst>
                                      </p:cBhvr>
                                      <p:tavLst>
                                        <p:tav tm="0">
                                          <p:val>
                                            <p:strVal val="#ppt_h"/>
                                          </p:val>
                                        </p:tav>
                                        <p:tav tm="100000">
                                          <p:val>
                                            <p:strVal val="#ppt_h"/>
                                          </p:val>
                                        </p:tav>
                                      </p:tavLst>
                                    </p:anim>
                                  </p:childTnLst>
                                </p:cTn>
                              </p:par>
                              <p:par>
                                <p:cTn id="152" presetID="9" presetClass="emph" presetSubtype="0" nodeType="withEffect">
                                  <p:stCondLst>
                                    <p:cond delay="0"/>
                                  </p:stCondLst>
                                  <p:childTnLst>
                                    <p:set>
                                      <p:cBhvr rctx="PPT">
                                        <p:cTn id="153" dur="indefinite"/>
                                        <p:tgtEl>
                                          <p:spTgt spid="134167"/>
                                        </p:tgtEl>
                                        <p:attrNameLst>
                                          <p:attrName>style.opacity</p:attrName>
                                        </p:attrNameLst>
                                      </p:cBhvr>
                                      <p:to>
                                        <p:strVal val="0.25"/>
                                      </p:to>
                                    </p:set>
                                    <p:animEffect filter="image" prLst="opacity: 0.25">
                                      <p:cBhvr rctx="IE">
                                        <p:cTn id="154" dur="indefinite"/>
                                        <p:tgtEl>
                                          <p:spTgt spid="134167"/>
                                        </p:tgtEl>
                                      </p:cBhvr>
                                    </p:animEffect>
                                  </p:childTnLst>
                                </p:cTn>
                              </p:par>
                              <p:par>
                                <p:cTn id="155" presetID="9" presetClass="emph" presetSubtype="0" nodeType="withEffect">
                                  <p:stCondLst>
                                    <p:cond delay="0"/>
                                  </p:stCondLst>
                                  <p:childTnLst>
                                    <p:set>
                                      <p:cBhvr rctx="PPT">
                                        <p:cTn id="156" dur="indefinite"/>
                                        <p:tgtEl>
                                          <p:spTgt spid="134168"/>
                                        </p:tgtEl>
                                        <p:attrNameLst>
                                          <p:attrName>style.opacity</p:attrName>
                                        </p:attrNameLst>
                                      </p:cBhvr>
                                      <p:to>
                                        <p:strVal val="0.25"/>
                                      </p:to>
                                    </p:set>
                                    <p:animEffect filter="image" prLst="opacity: 0.25">
                                      <p:cBhvr rctx="IE">
                                        <p:cTn id="157" dur="indefinite"/>
                                        <p:tgtEl>
                                          <p:spTgt spid="134168"/>
                                        </p:tgtEl>
                                      </p:cBhvr>
                                    </p:animEffect>
                                  </p:childTnLst>
                                </p:cTn>
                              </p:par>
                            </p:childTnLst>
                          </p:cTn>
                        </p:par>
                        <p:par>
                          <p:cTn id="158" fill="hold" nodeType="afterGroup">
                            <p:stCondLst>
                              <p:cond delay="1500"/>
                            </p:stCondLst>
                            <p:childTnLst>
                              <p:par>
                                <p:cTn id="159" presetID="23" presetClass="entr" presetSubtype="16" fill="hold" grpId="0" nodeType="afterEffect">
                                  <p:stCondLst>
                                    <p:cond delay="0"/>
                                  </p:stCondLst>
                                  <p:childTnLst>
                                    <p:set>
                                      <p:cBhvr>
                                        <p:cTn id="160" dur="1" fill="hold">
                                          <p:stCondLst>
                                            <p:cond delay="0"/>
                                          </p:stCondLst>
                                        </p:cTn>
                                        <p:tgtEl>
                                          <p:spTgt spid="134174"/>
                                        </p:tgtEl>
                                        <p:attrNameLst>
                                          <p:attrName>style.visibility</p:attrName>
                                        </p:attrNameLst>
                                      </p:cBhvr>
                                      <p:to>
                                        <p:strVal val="visible"/>
                                      </p:to>
                                    </p:set>
                                    <p:anim calcmode="lin" valueType="num">
                                      <p:cBhvr>
                                        <p:cTn id="161" dur="500" fill="hold"/>
                                        <p:tgtEl>
                                          <p:spTgt spid="134174"/>
                                        </p:tgtEl>
                                        <p:attrNameLst>
                                          <p:attrName>ppt_w</p:attrName>
                                        </p:attrNameLst>
                                      </p:cBhvr>
                                      <p:tavLst>
                                        <p:tav tm="0">
                                          <p:val>
                                            <p:fltVal val="0"/>
                                          </p:val>
                                        </p:tav>
                                        <p:tav tm="100000">
                                          <p:val>
                                            <p:strVal val="#ppt_w"/>
                                          </p:val>
                                        </p:tav>
                                      </p:tavLst>
                                    </p:anim>
                                    <p:anim calcmode="lin" valueType="num">
                                      <p:cBhvr>
                                        <p:cTn id="162" dur="500" fill="hold"/>
                                        <p:tgtEl>
                                          <p:spTgt spid="134174"/>
                                        </p:tgtEl>
                                        <p:attrNameLst>
                                          <p:attrName>ppt_h</p:attrName>
                                        </p:attrNameLst>
                                      </p:cBhvr>
                                      <p:tavLst>
                                        <p:tav tm="0">
                                          <p:val>
                                            <p:fltVal val="0"/>
                                          </p:val>
                                        </p:tav>
                                        <p:tav tm="100000">
                                          <p:val>
                                            <p:strVal val="#ppt_h"/>
                                          </p:val>
                                        </p:tav>
                                      </p:tavLst>
                                    </p:anim>
                                  </p:childTnLst>
                                </p:cTn>
                              </p:par>
                              <p:par>
                                <p:cTn id="163" presetID="17" presetClass="entr" presetSubtype="10" fill="hold" nodeType="withEffect">
                                  <p:stCondLst>
                                    <p:cond delay="0"/>
                                  </p:stCondLst>
                                  <p:childTnLst>
                                    <p:set>
                                      <p:cBhvr>
                                        <p:cTn id="164" dur="1" fill="hold">
                                          <p:stCondLst>
                                            <p:cond delay="0"/>
                                          </p:stCondLst>
                                        </p:cTn>
                                        <p:tgtEl>
                                          <p:spTgt spid="134170"/>
                                        </p:tgtEl>
                                        <p:attrNameLst>
                                          <p:attrName>style.visibility</p:attrName>
                                        </p:attrNameLst>
                                      </p:cBhvr>
                                      <p:to>
                                        <p:strVal val="visible"/>
                                      </p:to>
                                    </p:set>
                                    <p:anim calcmode="lin" valueType="num">
                                      <p:cBhvr>
                                        <p:cTn id="165" dur="500" fill="hold"/>
                                        <p:tgtEl>
                                          <p:spTgt spid="134170"/>
                                        </p:tgtEl>
                                        <p:attrNameLst>
                                          <p:attrName>ppt_w</p:attrName>
                                        </p:attrNameLst>
                                      </p:cBhvr>
                                      <p:tavLst>
                                        <p:tav tm="0">
                                          <p:val>
                                            <p:fltVal val="0"/>
                                          </p:val>
                                        </p:tav>
                                        <p:tav tm="100000">
                                          <p:val>
                                            <p:strVal val="#ppt_w"/>
                                          </p:val>
                                        </p:tav>
                                      </p:tavLst>
                                    </p:anim>
                                    <p:anim calcmode="lin" valueType="num">
                                      <p:cBhvr>
                                        <p:cTn id="166" dur="500" fill="hold"/>
                                        <p:tgtEl>
                                          <p:spTgt spid="134170"/>
                                        </p:tgtEl>
                                        <p:attrNameLst>
                                          <p:attrName>ppt_h</p:attrName>
                                        </p:attrNameLst>
                                      </p:cBhvr>
                                      <p:tavLst>
                                        <p:tav tm="0">
                                          <p:val>
                                            <p:strVal val="#ppt_h"/>
                                          </p:val>
                                        </p:tav>
                                        <p:tav tm="100000">
                                          <p:val>
                                            <p:strVal val="#ppt_h"/>
                                          </p:val>
                                        </p:tav>
                                      </p:tavLst>
                                    </p:anim>
                                  </p:childTnLst>
                                </p:cTn>
                              </p:par>
                              <p:par>
                                <p:cTn id="167" presetID="17" presetClass="entr" presetSubtype="10" fill="hold" nodeType="withEffect">
                                  <p:stCondLst>
                                    <p:cond delay="0"/>
                                  </p:stCondLst>
                                  <p:childTnLst>
                                    <p:set>
                                      <p:cBhvr>
                                        <p:cTn id="168" dur="1" fill="hold">
                                          <p:stCondLst>
                                            <p:cond delay="0"/>
                                          </p:stCondLst>
                                        </p:cTn>
                                        <p:tgtEl>
                                          <p:spTgt spid="134171"/>
                                        </p:tgtEl>
                                        <p:attrNameLst>
                                          <p:attrName>style.visibility</p:attrName>
                                        </p:attrNameLst>
                                      </p:cBhvr>
                                      <p:to>
                                        <p:strVal val="visible"/>
                                      </p:to>
                                    </p:set>
                                    <p:anim calcmode="lin" valueType="num">
                                      <p:cBhvr>
                                        <p:cTn id="169" dur="500" fill="hold"/>
                                        <p:tgtEl>
                                          <p:spTgt spid="134171"/>
                                        </p:tgtEl>
                                        <p:attrNameLst>
                                          <p:attrName>ppt_w</p:attrName>
                                        </p:attrNameLst>
                                      </p:cBhvr>
                                      <p:tavLst>
                                        <p:tav tm="0">
                                          <p:val>
                                            <p:fltVal val="0"/>
                                          </p:val>
                                        </p:tav>
                                        <p:tav tm="100000">
                                          <p:val>
                                            <p:strVal val="#ppt_w"/>
                                          </p:val>
                                        </p:tav>
                                      </p:tavLst>
                                    </p:anim>
                                    <p:anim calcmode="lin" valueType="num">
                                      <p:cBhvr>
                                        <p:cTn id="170" dur="500" fill="hold"/>
                                        <p:tgtEl>
                                          <p:spTgt spid="134171"/>
                                        </p:tgtEl>
                                        <p:attrNameLst>
                                          <p:attrName>ppt_h</p:attrName>
                                        </p:attrNameLst>
                                      </p:cBhvr>
                                      <p:tavLst>
                                        <p:tav tm="0">
                                          <p:val>
                                            <p:strVal val="#ppt_h"/>
                                          </p:val>
                                        </p:tav>
                                        <p:tav tm="100000">
                                          <p:val>
                                            <p:strVal val="#ppt_h"/>
                                          </p:val>
                                        </p:tav>
                                      </p:tavLst>
                                    </p:anim>
                                  </p:childTnLst>
                                </p:cTn>
                              </p:par>
                              <p:par>
                                <p:cTn id="171" presetID="9" presetClass="emph" presetSubtype="0" nodeType="withEffect">
                                  <p:stCondLst>
                                    <p:cond delay="0"/>
                                  </p:stCondLst>
                                  <p:childTnLst>
                                    <p:set>
                                      <p:cBhvr rctx="PPT">
                                        <p:cTn id="172" dur="indefinite"/>
                                        <p:tgtEl>
                                          <p:spTgt spid="134170"/>
                                        </p:tgtEl>
                                        <p:attrNameLst>
                                          <p:attrName>style.opacity</p:attrName>
                                        </p:attrNameLst>
                                      </p:cBhvr>
                                      <p:to>
                                        <p:strVal val="0.25"/>
                                      </p:to>
                                    </p:set>
                                    <p:animEffect filter="image" prLst="opacity: 0.25">
                                      <p:cBhvr rctx="IE">
                                        <p:cTn id="173" dur="indefinite"/>
                                        <p:tgtEl>
                                          <p:spTgt spid="134170"/>
                                        </p:tgtEl>
                                      </p:cBhvr>
                                    </p:animEffect>
                                  </p:childTnLst>
                                </p:cTn>
                              </p:par>
                              <p:par>
                                <p:cTn id="174" presetID="9" presetClass="emph" presetSubtype="0" nodeType="withEffect">
                                  <p:stCondLst>
                                    <p:cond delay="0"/>
                                  </p:stCondLst>
                                  <p:childTnLst>
                                    <p:set>
                                      <p:cBhvr rctx="PPT">
                                        <p:cTn id="175" dur="indefinite"/>
                                        <p:tgtEl>
                                          <p:spTgt spid="134171"/>
                                        </p:tgtEl>
                                        <p:attrNameLst>
                                          <p:attrName>style.opacity</p:attrName>
                                        </p:attrNameLst>
                                      </p:cBhvr>
                                      <p:to>
                                        <p:strVal val="0.25"/>
                                      </p:to>
                                    </p:set>
                                    <p:animEffect filter="image" prLst="opacity: 0.25">
                                      <p:cBhvr rctx="IE">
                                        <p:cTn id="176" dur="indefinite"/>
                                        <p:tgtEl>
                                          <p:spTgt spid="134171"/>
                                        </p:tgtEl>
                                      </p:cBhvr>
                                    </p:animEffect>
                                  </p:childTnLst>
                                </p:cTn>
                              </p:par>
                            </p:childTnLst>
                          </p:cTn>
                        </p:par>
                      </p:childTnLst>
                    </p:cTn>
                  </p:par>
                  <p:par>
                    <p:cTn id="177" fill="hold" nodeType="clickPar">
                      <p:stCondLst>
                        <p:cond delay="indefinite"/>
                      </p:stCondLst>
                      <p:childTnLst>
                        <p:par>
                          <p:cTn id="178" fill="hold" nodeType="withGroup">
                            <p:stCondLst>
                              <p:cond delay="0"/>
                            </p:stCondLst>
                            <p:childTnLst>
                              <p:par>
                                <p:cTn id="179" presetID="9" presetClass="emph" presetSubtype="0" nodeType="clickEffect">
                                  <p:stCondLst>
                                    <p:cond delay="0"/>
                                  </p:stCondLst>
                                  <p:childTnLst>
                                    <p:set>
                                      <p:cBhvr rctx="PPT">
                                        <p:cTn id="180" dur="indefinite"/>
                                        <p:tgtEl>
                                          <p:spTgt spid="134171"/>
                                        </p:tgtEl>
                                        <p:attrNameLst>
                                          <p:attrName>style.opacity</p:attrName>
                                        </p:attrNameLst>
                                      </p:cBhvr>
                                      <p:to>
                                        <p:strVal val="1"/>
                                      </p:to>
                                    </p:set>
                                    <p:animEffect filter="image" prLst="opacity: 1">
                                      <p:cBhvr rctx="IE">
                                        <p:cTn id="181" dur="indefinite"/>
                                        <p:tgtEl>
                                          <p:spTgt spid="134171"/>
                                        </p:tgtEl>
                                      </p:cBhvr>
                                    </p:animEffect>
                                  </p:childTnLst>
                                </p:cTn>
                              </p:par>
                              <p:par>
                                <p:cTn id="182" presetID="9" presetClass="emph" presetSubtype="0" nodeType="withEffect">
                                  <p:stCondLst>
                                    <p:cond delay="0"/>
                                  </p:stCondLst>
                                  <p:childTnLst>
                                    <p:set>
                                      <p:cBhvr rctx="PPT">
                                        <p:cTn id="183" dur="indefinite"/>
                                        <p:tgtEl>
                                          <p:spTgt spid="134170"/>
                                        </p:tgtEl>
                                        <p:attrNameLst>
                                          <p:attrName>style.opacity</p:attrName>
                                        </p:attrNameLst>
                                      </p:cBhvr>
                                      <p:to>
                                        <p:strVal val="1"/>
                                      </p:to>
                                    </p:set>
                                    <p:animEffect filter="image" prLst="opacity: 1">
                                      <p:cBhvr rctx="IE">
                                        <p:cTn id="184" dur="indefinite"/>
                                        <p:tgtEl>
                                          <p:spTgt spid="134170"/>
                                        </p:tgtEl>
                                      </p:cBhvr>
                                    </p:animEffect>
                                  </p:childTnLst>
                                </p:cTn>
                              </p:par>
                              <p:par>
                                <p:cTn id="185" presetID="9" presetClass="emph" presetSubtype="0" nodeType="withEffect">
                                  <p:stCondLst>
                                    <p:cond delay="0"/>
                                  </p:stCondLst>
                                  <p:childTnLst>
                                    <p:set>
                                      <p:cBhvr rctx="PPT">
                                        <p:cTn id="186" dur="indefinite"/>
                                        <p:tgtEl>
                                          <p:spTgt spid="134168"/>
                                        </p:tgtEl>
                                        <p:attrNameLst>
                                          <p:attrName>style.opacity</p:attrName>
                                        </p:attrNameLst>
                                      </p:cBhvr>
                                      <p:to>
                                        <p:strVal val="1"/>
                                      </p:to>
                                    </p:set>
                                    <p:animEffect filter="image" prLst="opacity: 1">
                                      <p:cBhvr rctx="IE">
                                        <p:cTn id="187" dur="indefinite"/>
                                        <p:tgtEl>
                                          <p:spTgt spid="134168"/>
                                        </p:tgtEl>
                                      </p:cBhvr>
                                    </p:animEffect>
                                  </p:childTnLst>
                                </p:cTn>
                              </p:par>
                              <p:par>
                                <p:cTn id="188" presetID="9" presetClass="emph" presetSubtype="0" nodeType="withEffect">
                                  <p:stCondLst>
                                    <p:cond delay="0"/>
                                  </p:stCondLst>
                                  <p:childTnLst>
                                    <p:set>
                                      <p:cBhvr rctx="PPT">
                                        <p:cTn id="189" dur="indefinite"/>
                                        <p:tgtEl>
                                          <p:spTgt spid="134167"/>
                                        </p:tgtEl>
                                        <p:attrNameLst>
                                          <p:attrName>style.opacity</p:attrName>
                                        </p:attrNameLst>
                                      </p:cBhvr>
                                      <p:to>
                                        <p:strVal val="1"/>
                                      </p:to>
                                    </p:set>
                                    <p:animEffect filter="image" prLst="opacity: 1">
                                      <p:cBhvr rctx="IE">
                                        <p:cTn id="190" dur="indefinite"/>
                                        <p:tgtEl>
                                          <p:spTgt spid="134167"/>
                                        </p:tgtEl>
                                      </p:cBhvr>
                                    </p:animEffect>
                                  </p:childTnLst>
                                </p:cTn>
                              </p:par>
                            </p:childTnLst>
                          </p:cTn>
                        </p:par>
                      </p:childTnLst>
                    </p:cTn>
                  </p:par>
                  <p:par>
                    <p:cTn id="191" fill="hold" nodeType="clickPar">
                      <p:stCondLst>
                        <p:cond delay="indefinite"/>
                      </p:stCondLst>
                      <p:childTnLst>
                        <p:par>
                          <p:cTn id="192" fill="hold" nodeType="withGroup">
                            <p:stCondLst>
                              <p:cond delay="0"/>
                            </p:stCondLst>
                            <p:childTnLst>
                              <p:par>
                                <p:cTn id="193" presetID="9" presetClass="emph" presetSubtype="0" nodeType="clickEffect">
                                  <p:stCondLst>
                                    <p:cond delay="0"/>
                                  </p:stCondLst>
                                  <p:childTnLst>
                                    <p:set>
                                      <p:cBhvr rctx="PPT">
                                        <p:cTn id="194" dur="indefinite"/>
                                        <p:tgtEl>
                                          <p:spTgt spid="134169"/>
                                        </p:tgtEl>
                                        <p:attrNameLst>
                                          <p:attrName>style.opacity</p:attrName>
                                        </p:attrNameLst>
                                      </p:cBhvr>
                                      <p:to>
                                        <p:strVal val="1"/>
                                      </p:to>
                                    </p:set>
                                    <p:animEffect filter="image" prLst="opacity: 1">
                                      <p:cBhvr rctx="IE">
                                        <p:cTn id="195" dur="indefinite"/>
                                        <p:tgtEl>
                                          <p:spTgt spid="134169"/>
                                        </p:tgtEl>
                                      </p:cBhvr>
                                    </p:animEffect>
                                  </p:childTnLst>
                                </p:cTn>
                              </p:par>
                            </p:childTnLst>
                          </p:cTn>
                        </p:par>
                      </p:childTnLst>
                    </p:cTn>
                  </p:par>
                  <p:par>
                    <p:cTn id="196" fill="hold" nodeType="clickPar">
                      <p:stCondLst>
                        <p:cond delay="indefinite"/>
                      </p:stCondLst>
                      <p:childTnLst>
                        <p:par>
                          <p:cTn id="197" fill="hold" nodeType="withGroup">
                            <p:stCondLst>
                              <p:cond delay="0"/>
                            </p:stCondLst>
                            <p:childTnLst>
                              <p:par>
                                <p:cTn id="198" presetID="18" presetClass="entr" presetSubtype="3" fill="hold" grpId="0" nodeType="clickEffect">
                                  <p:stCondLst>
                                    <p:cond delay="0"/>
                                  </p:stCondLst>
                                  <p:childTnLst>
                                    <p:set>
                                      <p:cBhvr>
                                        <p:cTn id="199" dur="1" fill="hold">
                                          <p:stCondLst>
                                            <p:cond delay="0"/>
                                          </p:stCondLst>
                                        </p:cTn>
                                        <p:tgtEl>
                                          <p:spTgt spid="134177"/>
                                        </p:tgtEl>
                                        <p:attrNameLst>
                                          <p:attrName>style.visibility</p:attrName>
                                        </p:attrNameLst>
                                      </p:cBhvr>
                                      <p:to>
                                        <p:strVal val="visible"/>
                                      </p:to>
                                    </p:set>
                                    <p:animEffect transition="in" filter="strips(upRight)">
                                      <p:cBhvr>
                                        <p:cTn id="200" dur="500"/>
                                        <p:tgtEl>
                                          <p:spTgt spid="134177"/>
                                        </p:tgtEl>
                                      </p:cBhvr>
                                    </p:animEffect>
                                  </p:childTnLst>
                                </p:cTn>
                              </p:par>
                              <p:par>
                                <p:cTn id="201" presetID="18" presetClass="entr" presetSubtype="3" fill="hold" grpId="0" nodeType="withEffect">
                                  <p:stCondLst>
                                    <p:cond delay="0"/>
                                  </p:stCondLst>
                                  <p:childTnLst>
                                    <p:set>
                                      <p:cBhvr>
                                        <p:cTn id="202" dur="1" fill="hold">
                                          <p:stCondLst>
                                            <p:cond delay="0"/>
                                          </p:stCondLst>
                                        </p:cTn>
                                        <p:tgtEl>
                                          <p:spTgt spid="134175"/>
                                        </p:tgtEl>
                                        <p:attrNameLst>
                                          <p:attrName>style.visibility</p:attrName>
                                        </p:attrNameLst>
                                      </p:cBhvr>
                                      <p:to>
                                        <p:strVal val="visible"/>
                                      </p:to>
                                    </p:set>
                                    <p:animEffect transition="in" filter="strips(upRight)">
                                      <p:cBhvr>
                                        <p:cTn id="203" dur="500"/>
                                        <p:tgtEl>
                                          <p:spTgt spid="134175"/>
                                        </p:tgtEl>
                                      </p:cBhvr>
                                    </p:animEffect>
                                  </p:childTnLst>
                                </p:cTn>
                              </p:par>
                              <p:par>
                                <p:cTn id="204" presetID="18" presetClass="entr" presetSubtype="3" fill="hold" grpId="0" nodeType="withEffect">
                                  <p:stCondLst>
                                    <p:cond delay="0"/>
                                  </p:stCondLst>
                                  <p:childTnLst>
                                    <p:set>
                                      <p:cBhvr>
                                        <p:cTn id="205" dur="1" fill="hold">
                                          <p:stCondLst>
                                            <p:cond delay="0"/>
                                          </p:stCondLst>
                                        </p:cTn>
                                        <p:tgtEl>
                                          <p:spTgt spid="134176"/>
                                        </p:tgtEl>
                                        <p:attrNameLst>
                                          <p:attrName>style.visibility</p:attrName>
                                        </p:attrNameLst>
                                      </p:cBhvr>
                                      <p:to>
                                        <p:strVal val="visible"/>
                                      </p:to>
                                    </p:set>
                                    <p:animEffect transition="in" filter="strips(upRight)">
                                      <p:cBhvr>
                                        <p:cTn id="206" dur="500"/>
                                        <p:tgtEl>
                                          <p:spTgt spid="134176"/>
                                        </p:tgtEl>
                                      </p:cBhvr>
                                    </p:animEffect>
                                  </p:childTnLst>
                                </p:cTn>
                              </p:par>
                            </p:childTnLst>
                          </p:cTn>
                        </p:par>
                        <p:par>
                          <p:cTn id="207" fill="hold" nodeType="afterGroup">
                            <p:stCondLst>
                              <p:cond delay="500"/>
                            </p:stCondLst>
                            <p:childTnLst>
                              <p:par>
                                <p:cTn id="208" presetID="10" presetClass="exit" presetSubtype="0" fill="hold" grpId="0" nodeType="afterEffect">
                                  <p:stCondLst>
                                    <p:cond delay="0"/>
                                  </p:stCondLst>
                                  <p:childTnLst>
                                    <p:animEffect transition="out" filter="fade">
                                      <p:cBhvr>
                                        <p:cTn id="209" dur="500"/>
                                        <p:tgtEl>
                                          <p:spTgt spid="134178"/>
                                        </p:tgtEl>
                                      </p:cBhvr>
                                    </p:animEffect>
                                    <p:set>
                                      <p:cBhvr>
                                        <p:cTn id="210" dur="1" fill="hold">
                                          <p:stCondLst>
                                            <p:cond delay="499"/>
                                          </p:stCondLst>
                                        </p:cTn>
                                        <p:tgtEl>
                                          <p:spTgt spid="13417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6" grpId="0" build="p" animBg="1"/>
      <p:bldP spid="134147" grpId="0" build="p" animBg="1"/>
      <p:bldP spid="134149" grpId="0" build="p" animBg="1"/>
      <p:bldP spid="134150" grpId="0" build="p"/>
      <p:bldP spid="134151" grpId="0" animBg="1"/>
      <p:bldP spid="134162" grpId="0" animBg="1"/>
      <p:bldP spid="134172" grpId="0"/>
      <p:bldP spid="134173" grpId="0"/>
      <p:bldP spid="134174" grpId="0"/>
      <p:bldP spid="134175" grpId="0" animBg="1"/>
      <p:bldP spid="134176" grpId="0" animBg="1"/>
      <p:bldP spid="134177" grpId="0" animBg="1"/>
      <p:bldP spid="134178" grpId="0"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810" name="Rectangle 2">
            <a:extLst>
              <a:ext uri="{FF2B5EF4-FFF2-40B4-BE49-F238E27FC236}">
                <a16:creationId xmlns:a16="http://schemas.microsoft.com/office/drawing/2014/main" id="{723B3FF1-0BF7-4117-BD0F-7C6A02B685E9}"/>
              </a:ext>
            </a:extLst>
          </p:cNvPr>
          <p:cNvSpPr>
            <a:spLocks noChangeArrowheads="1"/>
          </p:cNvSpPr>
          <p:nvPr/>
        </p:nvSpPr>
        <p:spPr bwMode="auto">
          <a:xfrm>
            <a:off x="6324600" y="2286000"/>
            <a:ext cx="4267200" cy="3962400"/>
          </a:xfrm>
          <a:prstGeom prst="rect">
            <a:avLst/>
          </a:prstGeom>
          <a:solidFill>
            <a:srgbClr val="99FFCC"/>
          </a:solidFill>
          <a:ln w="9525">
            <a:noFill/>
            <a:miter lim="800000"/>
            <a:headEnd/>
            <a:tailEnd/>
          </a:ln>
          <a:effectLst>
            <a:outerShdw blurRad="63500" dist="38099" dir="2700000" algn="ctr" rotWithShape="0">
              <a:schemeClr val="bg2">
                <a:alpha val="50000"/>
              </a:schemeClr>
            </a:outerShdw>
          </a:effectLst>
        </p:spPr>
        <p:txBody>
          <a:bodyPr wrap="none" rIns="0"/>
          <a:lstStyle/>
          <a:p>
            <a:pPr>
              <a:spcBef>
                <a:spcPct val="10000"/>
              </a:spcBef>
              <a:buFont typeface="Wingdings" charset="2"/>
              <a:buNone/>
              <a:defRPr/>
            </a:pPr>
            <a:r>
              <a:rPr lang="en-US" sz="1600" b="1">
                <a:latin typeface="Arial" charset="0"/>
              </a:rPr>
              <a:t>my_env</a:t>
            </a:r>
          </a:p>
        </p:txBody>
      </p:sp>
      <p:sp>
        <p:nvSpPr>
          <p:cNvPr id="119811" name="Rectangle 3">
            <a:extLst>
              <a:ext uri="{FF2B5EF4-FFF2-40B4-BE49-F238E27FC236}">
                <a16:creationId xmlns:a16="http://schemas.microsoft.com/office/drawing/2014/main" id="{0C5A3B17-E1D7-4521-AEC9-37E39AAE1B68}"/>
              </a:ext>
            </a:extLst>
          </p:cNvPr>
          <p:cNvSpPr>
            <a:spLocks noChangeArrowheads="1"/>
          </p:cNvSpPr>
          <p:nvPr/>
        </p:nvSpPr>
        <p:spPr bwMode="auto">
          <a:xfrm>
            <a:off x="8534400" y="3733800"/>
            <a:ext cx="1524000" cy="1219200"/>
          </a:xfrm>
          <a:prstGeom prst="rect">
            <a:avLst/>
          </a:prstGeom>
          <a:solidFill>
            <a:srgbClr val="6699FF"/>
          </a:solidFill>
          <a:ln w="9525">
            <a:noFill/>
            <a:miter lim="800000"/>
            <a:headEnd/>
            <a:tailEnd/>
          </a:ln>
          <a:effectLst>
            <a:outerShdw blurRad="63500" dist="38099" dir="2700000" algn="ctr" rotWithShape="0">
              <a:schemeClr val="bg2">
                <a:alpha val="50000"/>
              </a:schemeClr>
            </a:outerShdw>
          </a:effectLst>
        </p:spPr>
        <p:txBody>
          <a:bodyPr wrap="none" lIns="45720" rIns="45720" anchor="b"/>
          <a:lstStyle/>
          <a:p>
            <a:pPr algn="ctr" eaLnBrk="0" hangingPunct="0">
              <a:defRPr/>
            </a:pPr>
            <a:r>
              <a:rPr lang="en-US" sz="1600" b="1">
                <a:latin typeface="Arial" charset="0"/>
              </a:rPr>
              <a:t>Target1</a:t>
            </a:r>
          </a:p>
        </p:txBody>
      </p:sp>
      <p:grpSp>
        <p:nvGrpSpPr>
          <p:cNvPr id="2" name="Group 4">
            <a:extLst>
              <a:ext uri="{FF2B5EF4-FFF2-40B4-BE49-F238E27FC236}">
                <a16:creationId xmlns:a16="http://schemas.microsoft.com/office/drawing/2014/main" id="{07C4FDC6-E480-419B-A549-7E9A26F60AEF}"/>
              </a:ext>
            </a:extLst>
          </p:cNvPr>
          <p:cNvGrpSpPr>
            <a:grpSpLocks/>
          </p:cNvGrpSpPr>
          <p:nvPr/>
        </p:nvGrpSpPr>
        <p:grpSpPr bwMode="auto">
          <a:xfrm>
            <a:off x="8534400" y="3505200"/>
            <a:ext cx="1981200" cy="1447800"/>
            <a:chOff x="4416" y="2304"/>
            <a:chExt cx="1248" cy="912"/>
          </a:xfrm>
        </p:grpSpPr>
        <p:sp>
          <p:nvSpPr>
            <p:cNvPr id="119813" name="Rectangle 5">
              <a:extLst>
                <a:ext uri="{FF2B5EF4-FFF2-40B4-BE49-F238E27FC236}">
                  <a16:creationId xmlns:a16="http://schemas.microsoft.com/office/drawing/2014/main" id="{4CB6F011-005E-4D85-B04F-AE15B9A27F5A}"/>
                </a:ext>
              </a:extLst>
            </p:cNvPr>
            <p:cNvSpPr>
              <a:spLocks noChangeArrowheads="1"/>
            </p:cNvSpPr>
            <p:nvPr/>
          </p:nvSpPr>
          <p:spPr bwMode="auto">
            <a:xfrm>
              <a:off x="4416" y="2304"/>
              <a:ext cx="1152" cy="912"/>
            </a:xfrm>
            <a:prstGeom prst="rect">
              <a:avLst/>
            </a:prstGeom>
            <a:solidFill>
              <a:srgbClr val="00CC99"/>
            </a:solidFill>
            <a:ln w="9525">
              <a:noFill/>
              <a:miter lim="800000"/>
              <a:headEnd/>
              <a:tailEnd/>
            </a:ln>
            <a:effectLst>
              <a:outerShdw blurRad="63500" dist="38099" dir="2700000" algn="ctr" rotWithShape="0">
                <a:schemeClr val="bg2">
                  <a:alpha val="50000"/>
                </a:schemeClr>
              </a:outerShdw>
            </a:effectLst>
          </p:spPr>
          <p:txBody>
            <a:bodyPr wrap="none" lIns="45720" rIns="45720" anchor="b"/>
            <a:lstStyle/>
            <a:p>
              <a:pPr algn="ctr" eaLnBrk="0" hangingPunct="0">
                <a:defRPr/>
              </a:pPr>
              <a:r>
                <a:rPr lang="en-US" sz="1600" b="1">
                  <a:latin typeface="Arial" charset="0"/>
                </a:rPr>
                <a:t>Target2</a:t>
              </a:r>
            </a:p>
          </p:txBody>
        </p:sp>
        <p:sp>
          <p:nvSpPr>
            <p:cNvPr id="47145" name="Rectangle 6">
              <a:extLst>
                <a:ext uri="{FF2B5EF4-FFF2-40B4-BE49-F238E27FC236}">
                  <a16:creationId xmlns:a16="http://schemas.microsoft.com/office/drawing/2014/main" id="{1A379952-7F47-4158-83FC-76D6930F9CAC}"/>
                </a:ext>
              </a:extLst>
            </p:cNvPr>
            <p:cNvSpPr>
              <a:spLocks noChangeArrowheads="1"/>
            </p:cNvSpPr>
            <p:nvPr/>
          </p:nvSpPr>
          <p:spPr bwMode="auto">
            <a:xfrm>
              <a:off x="5568" y="2592"/>
              <a:ext cx="96" cy="96"/>
            </a:xfrm>
            <a:prstGeom prst="rect">
              <a:avLst/>
            </a:prstGeom>
            <a:solidFill>
              <a:schemeClr val="tx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47146" name="Rectangle 7">
              <a:extLst>
                <a:ext uri="{FF2B5EF4-FFF2-40B4-BE49-F238E27FC236}">
                  <a16:creationId xmlns:a16="http://schemas.microsoft.com/office/drawing/2014/main" id="{7605AF99-24D3-4BD3-AE4D-9114ED3CBD0F}"/>
                </a:ext>
              </a:extLst>
            </p:cNvPr>
            <p:cNvSpPr>
              <a:spLocks noChangeArrowheads="1"/>
            </p:cNvSpPr>
            <p:nvPr/>
          </p:nvSpPr>
          <p:spPr bwMode="auto">
            <a:xfrm>
              <a:off x="5568" y="2736"/>
              <a:ext cx="96" cy="96"/>
            </a:xfrm>
            <a:prstGeom prst="rect">
              <a:avLst/>
            </a:prstGeom>
            <a:solidFill>
              <a:schemeClr val="tx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47147" name="Rectangle 8">
              <a:extLst>
                <a:ext uri="{FF2B5EF4-FFF2-40B4-BE49-F238E27FC236}">
                  <a16:creationId xmlns:a16="http://schemas.microsoft.com/office/drawing/2014/main" id="{E7F69A09-4EB7-4348-B2FF-2F1277A97178}"/>
                </a:ext>
              </a:extLst>
            </p:cNvPr>
            <p:cNvSpPr>
              <a:spLocks noChangeArrowheads="1"/>
            </p:cNvSpPr>
            <p:nvPr/>
          </p:nvSpPr>
          <p:spPr bwMode="auto">
            <a:xfrm>
              <a:off x="5568" y="2880"/>
              <a:ext cx="96" cy="96"/>
            </a:xfrm>
            <a:prstGeom prst="rect">
              <a:avLst/>
            </a:prstGeom>
            <a:solidFill>
              <a:schemeClr val="tx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sp>
        <p:nvSpPr>
          <p:cNvPr id="47109" name="Rectangle 9">
            <a:extLst>
              <a:ext uri="{FF2B5EF4-FFF2-40B4-BE49-F238E27FC236}">
                <a16:creationId xmlns:a16="http://schemas.microsoft.com/office/drawing/2014/main" id="{305B3AFB-ABE4-4433-BCED-5B5D11338B2F}"/>
              </a:ext>
            </a:extLst>
          </p:cNvPr>
          <p:cNvSpPr>
            <a:spLocks noGrp="1" noChangeArrowheads="1"/>
          </p:cNvSpPr>
          <p:nvPr>
            <p:ph type="title"/>
          </p:nvPr>
        </p:nvSpPr>
        <p:spPr/>
        <p:txBody>
          <a:bodyPr/>
          <a:lstStyle/>
          <a:p>
            <a:pPr eaLnBrk="1" hangingPunct="1"/>
            <a:r>
              <a:rPr lang="en-US" altLang="en-US"/>
              <a:t>Transaction-Level Modeling (TLM)</a:t>
            </a:r>
          </a:p>
        </p:txBody>
      </p:sp>
      <p:sp>
        <p:nvSpPr>
          <p:cNvPr id="119818" name="Rectangle 10">
            <a:extLst>
              <a:ext uri="{FF2B5EF4-FFF2-40B4-BE49-F238E27FC236}">
                <a16:creationId xmlns:a16="http://schemas.microsoft.com/office/drawing/2014/main" id="{2D8430D6-06B0-4146-B38F-5924632068DA}"/>
              </a:ext>
            </a:extLst>
          </p:cNvPr>
          <p:cNvSpPr>
            <a:spLocks noGrp="1" noChangeArrowheads="1"/>
          </p:cNvSpPr>
          <p:nvPr>
            <p:ph type="body" idx="1"/>
          </p:nvPr>
        </p:nvSpPr>
        <p:spPr>
          <a:xfrm>
            <a:off x="1905000" y="1047751"/>
            <a:ext cx="4343400" cy="5267325"/>
          </a:xfrm>
        </p:spPr>
        <p:txBody>
          <a:bodyPr/>
          <a:lstStyle/>
          <a:p>
            <a:pPr eaLnBrk="1" hangingPunct="1">
              <a:lnSpc>
                <a:spcPct val="80000"/>
              </a:lnSpc>
            </a:pPr>
            <a:r>
              <a:rPr lang="en-US" altLang="en-US" sz="2200"/>
              <a:t>TLM is all about </a:t>
            </a:r>
            <a:r>
              <a:rPr lang="en-US" altLang="en-US" sz="2200" u="sng"/>
              <a:t>communication</a:t>
            </a:r>
            <a:r>
              <a:rPr lang="en-US" altLang="en-US" sz="2200"/>
              <a:t> through </a:t>
            </a:r>
            <a:r>
              <a:rPr lang="en-US" altLang="en-US" sz="2200" u="sng"/>
              <a:t>interfaces</a:t>
            </a:r>
          </a:p>
          <a:p>
            <a:pPr lvl="1" eaLnBrk="1" hangingPunct="1">
              <a:lnSpc>
                <a:spcPct val="80000"/>
              </a:lnSpc>
            </a:pPr>
            <a:r>
              <a:rPr lang="en-US" altLang="en-US" sz="2000"/>
              <a:t>A TLM </a:t>
            </a:r>
            <a:r>
              <a:rPr lang="en-US" altLang="en-US" sz="2000" u="sng"/>
              <a:t>port</a:t>
            </a:r>
            <a:r>
              <a:rPr lang="en-US" altLang="en-US" sz="2000"/>
              <a:t> specifies the “API” to be used</a:t>
            </a:r>
          </a:p>
          <a:p>
            <a:pPr lvl="1" eaLnBrk="1" hangingPunct="1">
              <a:lnSpc>
                <a:spcPct val="80000"/>
              </a:lnSpc>
            </a:pPr>
            <a:r>
              <a:rPr lang="en-US" altLang="en-US" sz="2000"/>
              <a:t>A TLM </a:t>
            </a:r>
            <a:r>
              <a:rPr lang="en-US" altLang="en-US" sz="2000" u="sng"/>
              <a:t>export</a:t>
            </a:r>
            <a:r>
              <a:rPr lang="en-US" altLang="en-US" sz="2000"/>
              <a:t> supplies the implementation of the methods</a:t>
            </a:r>
          </a:p>
          <a:p>
            <a:pPr eaLnBrk="1" hangingPunct="1">
              <a:lnSpc>
                <a:spcPct val="80000"/>
              </a:lnSpc>
            </a:pPr>
            <a:r>
              <a:rPr lang="en-US" altLang="en-US" sz="2200"/>
              <a:t>Connections are between ports/exports, not components</a:t>
            </a:r>
          </a:p>
          <a:p>
            <a:pPr eaLnBrk="1" hangingPunct="1">
              <a:lnSpc>
                <a:spcPct val="80000"/>
              </a:lnSpc>
            </a:pPr>
            <a:r>
              <a:rPr lang="en-US" altLang="en-US" sz="2200"/>
              <a:t>Transactions are </a:t>
            </a:r>
            <a:r>
              <a:rPr lang="en-US" altLang="en-US" sz="2200" i="1"/>
              <a:t>objects</a:t>
            </a:r>
            <a:endParaRPr lang="en-US" altLang="en-US" sz="2200"/>
          </a:p>
          <a:p>
            <a:pPr eaLnBrk="1" hangingPunct="1">
              <a:lnSpc>
                <a:spcPct val="80000"/>
              </a:lnSpc>
            </a:pPr>
            <a:r>
              <a:rPr lang="en-US" altLang="en-US" sz="2200"/>
              <a:t>Components with the same interfaces can be swapped transparently</a:t>
            </a:r>
          </a:p>
          <a:p>
            <a:pPr lvl="1" eaLnBrk="1" hangingPunct="1">
              <a:lnSpc>
                <a:spcPct val="80000"/>
              </a:lnSpc>
            </a:pPr>
            <a:r>
              <a:rPr lang="en-US" altLang="en-US" sz="2000"/>
              <a:t>No changes to parent connect()</a:t>
            </a:r>
          </a:p>
          <a:p>
            <a:pPr eaLnBrk="1" hangingPunct="1">
              <a:lnSpc>
                <a:spcPct val="80000"/>
              </a:lnSpc>
            </a:pPr>
            <a:r>
              <a:rPr lang="en-US" altLang="en-US" sz="2200"/>
              <a:t>Analysis ports/exports support 1:many write() calls</a:t>
            </a:r>
          </a:p>
          <a:p>
            <a:pPr lvl="1" eaLnBrk="1" hangingPunct="1">
              <a:lnSpc>
                <a:spcPct val="80000"/>
              </a:lnSpc>
            </a:pPr>
            <a:r>
              <a:rPr lang="en-US" altLang="en-US" sz="2000"/>
              <a:t>Write to scoreboard/collector</a:t>
            </a:r>
          </a:p>
        </p:txBody>
      </p:sp>
      <p:sp>
        <p:nvSpPr>
          <p:cNvPr id="119819" name="Rectangle 11">
            <a:extLst>
              <a:ext uri="{FF2B5EF4-FFF2-40B4-BE49-F238E27FC236}">
                <a16:creationId xmlns:a16="http://schemas.microsoft.com/office/drawing/2014/main" id="{7B239C7E-ECA7-4D34-B4E7-4158E0F5A324}"/>
              </a:ext>
            </a:extLst>
          </p:cNvPr>
          <p:cNvSpPr>
            <a:spLocks noChangeArrowheads="1"/>
          </p:cNvSpPr>
          <p:nvPr/>
        </p:nvSpPr>
        <p:spPr bwMode="auto">
          <a:xfrm>
            <a:off x="6400800" y="3733800"/>
            <a:ext cx="1371600" cy="1219200"/>
          </a:xfrm>
          <a:prstGeom prst="rect">
            <a:avLst/>
          </a:prstGeom>
          <a:solidFill>
            <a:srgbClr val="6699FF"/>
          </a:solidFill>
          <a:ln w="9525">
            <a:noFill/>
            <a:miter lim="800000"/>
            <a:headEnd/>
            <a:tailEnd/>
          </a:ln>
          <a:effectLst>
            <a:outerShdw blurRad="63500" dist="38099" dir="2700000" algn="ctr" rotWithShape="0">
              <a:schemeClr val="bg2">
                <a:alpha val="50000"/>
              </a:schemeClr>
            </a:outerShdw>
          </a:effectLst>
        </p:spPr>
        <p:txBody>
          <a:bodyPr wrap="none" lIns="45720" rIns="45720" anchor="b"/>
          <a:lstStyle/>
          <a:p>
            <a:pPr algn="ctr" eaLnBrk="0" hangingPunct="0">
              <a:defRPr/>
            </a:pPr>
            <a:r>
              <a:rPr lang="en-US" sz="1600" b="1">
                <a:latin typeface="Arial" charset="0"/>
              </a:rPr>
              <a:t>Initiator</a:t>
            </a:r>
          </a:p>
        </p:txBody>
      </p:sp>
      <p:cxnSp>
        <p:nvCxnSpPr>
          <p:cNvPr id="119820" name="AutoShape 12">
            <a:extLst>
              <a:ext uri="{FF2B5EF4-FFF2-40B4-BE49-F238E27FC236}">
                <a16:creationId xmlns:a16="http://schemas.microsoft.com/office/drawing/2014/main" id="{CB5B9120-895B-4B25-BC2C-FDEF7B05B140}"/>
              </a:ext>
            </a:extLst>
          </p:cNvPr>
          <p:cNvCxnSpPr>
            <a:cxnSpLocks noChangeShapeType="1"/>
            <a:stCxn id="47139" idx="3"/>
            <a:endCxn id="47134" idx="2"/>
          </p:cNvCxnSpPr>
          <p:nvPr/>
        </p:nvCxnSpPr>
        <p:spPr bwMode="auto">
          <a:xfrm>
            <a:off x="7924800" y="4038600"/>
            <a:ext cx="457200" cy="0"/>
          </a:xfrm>
          <a:prstGeom prst="straightConnector1">
            <a:avLst/>
          </a:prstGeom>
          <a:noFill/>
          <a:ln w="57150">
            <a:solidFill>
              <a:schemeClr val="tx2"/>
            </a:solidFill>
            <a:round/>
            <a:headEnd/>
            <a:tailEnd type="triangle" w="med" len="med"/>
          </a:ln>
          <a:extLst>
            <a:ext uri="{909E8E84-426E-40DD-AFC4-6F175D3DCCD1}">
              <a14:hiddenFill xmlns:a14="http://schemas.microsoft.com/office/drawing/2010/main">
                <a:noFill/>
              </a14:hiddenFill>
            </a:ext>
          </a:extLst>
        </p:spPr>
      </p:cxnSp>
      <p:grpSp>
        <p:nvGrpSpPr>
          <p:cNvPr id="3" name="Group 13">
            <a:extLst>
              <a:ext uri="{FF2B5EF4-FFF2-40B4-BE49-F238E27FC236}">
                <a16:creationId xmlns:a16="http://schemas.microsoft.com/office/drawing/2014/main" id="{E2E36014-D2BD-43EE-B23C-6F73F1E089E9}"/>
              </a:ext>
            </a:extLst>
          </p:cNvPr>
          <p:cNvGrpSpPr>
            <a:grpSpLocks/>
          </p:cNvGrpSpPr>
          <p:nvPr/>
        </p:nvGrpSpPr>
        <p:grpSpPr bwMode="auto">
          <a:xfrm>
            <a:off x="6553200" y="3886200"/>
            <a:ext cx="1371600" cy="685800"/>
            <a:chOff x="3168" y="2832"/>
            <a:chExt cx="864" cy="432"/>
          </a:xfrm>
        </p:grpSpPr>
        <p:sp>
          <p:nvSpPr>
            <p:cNvPr id="47139" name="Rectangle 14">
              <a:extLst>
                <a:ext uri="{FF2B5EF4-FFF2-40B4-BE49-F238E27FC236}">
                  <a16:creationId xmlns:a16="http://schemas.microsoft.com/office/drawing/2014/main" id="{BE56EBED-A136-4A25-812D-16FD29D7AFDA}"/>
                </a:ext>
              </a:extLst>
            </p:cNvPr>
            <p:cNvSpPr>
              <a:spLocks noChangeArrowheads="1"/>
            </p:cNvSpPr>
            <p:nvPr/>
          </p:nvSpPr>
          <p:spPr bwMode="auto">
            <a:xfrm>
              <a:off x="3936" y="2880"/>
              <a:ext cx="96" cy="96"/>
            </a:xfrm>
            <a:prstGeom prst="rect">
              <a:avLst/>
            </a:prstGeom>
            <a:solidFill>
              <a:schemeClr val="bg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47140" name="Rectangle 15">
              <a:extLst>
                <a:ext uri="{FF2B5EF4-FFF2-40B4-BE49-F238E27FC236}">
                  <a16:creationId xmlns:a16="http://schemas.microsoft.com/office/drawing/2014/main" id="{EAEABD5F-D94A-456A-A8F2-8F6745CB18B5}"/>
                </a:ext>
              </a:extLst>
            </p:cNvPr>
            <p:cNvSpPr>
              <a:spLocks noChangeArrowheads="1"/>
            </p:cNvSpPr>
            <p:nvPr/>
          </p:nvSpPr>
          <p:spPr bwMode="auto">
            <a:xfrm>
              <a:off x="3168" y="2832"/>
              <a:ext cx="768" cy="192"/>
            </a:xfrm>
            <a:prstGeom prst="rect">
              <a:avLst/>
            </a:prstGeom>
            <a:solidFill>
              <a:srgbClr val="CCECFF"/>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400" b="1"/>
                <a:t>ovm_put_port</a:t>
              </a:r>
            </a:p>
          </p:txBody>
        </p:sp>
        <p:grpSp>
          <p:nvGrpSpPr>
            <p:cNvPr id="47141" name="Group 16">
              <a:extLst>
                <a:ext uri="{FF2B5EF4-FFF2-40B4-BE49-F238E27FC236}">
                  <a16:creationId xmlns:a16="http://schemas.microsoft.com/office/drawing/2014/main" id="{F7B45787-3F22-41ED-9211-A010E16C21E7}"/>
                </a:ext>
              </a:extLst>
            </p:cNvPr>
            <p:cNvGrpSpPr>
              <a:grpSpLocks/>
            </p:cNvGrpSpPr>
            <p:nvPr/>
          </p:nvGrpSpPr>
          <p:grpSpPr bwMode="auto">
            <a:xfrm>
              <a:off x="3168" y="3072"/>
              <a:ext cx="864" cy="192"/>
              <a:chOff x="1200" y="1536"/>
              <a:chExt cx="864" cy="192"/>
            </a:xfrm>
          </p:grpSpPr>
          <p:sp>
            <p:nvSpPr>
              <p:cNvPr id="47142" name="Rectangle 17">
                <a:extLst>
                  <a:ext uri="{FF2B5EF4-FFF2-40B4-BE49-F238E27FC236}">
                    <a16:creationId xmlns:a16="http://schemas.microsoft.com/office/drawing/2014/main" id="{11F71AA6-95EB-48B3-BF14-F52998978C95}"/>
                  </a:ext>
                </a:extLst>
              </p:cNvPr>
              <p:cNvSpPr>
                <a:spLocks noChangeArrowheads="1"/>
              </p:cNvSpPr>
              <p:nvPr/>
            </p:nvSpPr>
            <p:spPr bwMode="auto">
              <a:xfrm>
                <a:off x="1200" y="1536"/>
                <a:ext cx="768" cy="192"/>
              </a:xfrm>
              <a:prstGeom prst="rect">
                <a:avLst/>
              </a:prstGeom>
              <a:solidFill>
                <a:srgbClr val="CCECFF"/>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400" b="1"/>
                  <a:t>ovm_get_port</a:t>
                </a:r>
              </a:p>
            </p:txBody>
          </p:sp>
          <p:sp>
            <p:nvSpPr>
              <p:cNvPr id="47143" name="Rectangle 18">
                <a:extLst>
                  <a:ext uri="{FF2B5EF4-FFF2-40B4-BE49-F238E27FC236}">
                    <a16:creationId xmlns:a16="http://schemas.microsoft.com/office/drawing/2014/main" id="{D05D34A5-ED82-412A-8859-0B53CEA78438}"/>
                  </a:ext>
                </a:extLst>
              </p:cNvPr>
              <p:cNvSpPr>
                <a:spLocks noChangeArrowheads="1"/>
              </p:cNvSpPr>
              <p:nvPr/>
            </p:nvSpPr>
            <p:spPr bwMode="auto">
              <a:xfrm>
                <a:off x="1968" y="1584"/>
                <a:ext cx="96" cy="96"/>
              </a:xfrm>
              <a:prstGeom prst="rect">
                <a:avLst/>
              </a:prstGeom>
              <a:solidFill>
                <a:schemeClr val="bg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cxnSp>
        <p:nvCxnSpPr>
          <p:cNvPr id="119827" name="AutoShape 19">
            <a:extLst>
              <a:ext uri="{FF2B5EF4-FFF2-40B4-BE49-F238E27FC236}">
                <a16:creationId xmlns:a16="http://schemas.microsoft.com/office/drawing/2014/main" id="{41EB6784-7F64-4BBD-BA98-DA1E1B386F7B}"/>
              </a:ext>
            </a:extLst>
          </p:cNvPr>
          <p:cNvCxnSpPr>
            <a:cxnSpLocks noChangeShapeType="1"/>
            <a:stCxn id="47143" idx="3"/>
            <a:endCxn id="47138" idx="2"/>
          </p:cNvCxnSpPr>
          <p:nvPr/>
        </p:nvCxnSpPr>
        <p:spPr bwMode="auto">
          <a:xfrm>
            <a:off x="7924800" y="4419600"/>
            <a:ext cx="457200" cy="0"/>
          </a:xfrm>
          <a:prstGeom prst="straightConnector1">
            <a:avLst/>
          </a:prstGeom>
          <a:noFill/>
          <a:ln w="57150">
            <a:solidFill>
              <a:schemeClr val="tx2"/>
            </a:solidFill>
            <a:round/>
            <a:headEnd type="triangle" w="med" len="med"/>
            <a:tailEnd/>
          </a:ln>
          <a:extLst>
            <a:ext uri="{909E8E84-426E-40DD-AFC4-6F175D3DCCD1}">
              <a14:hiddenFill xmlns:a14="http://schemas.microsoft.com/office/drawing/2010/main">
                <a:noFill/>
              </a14:hiddenFill>
            </a:ext>
          </a:extLst>
        </p:spPr>
      </p:cxnSp>
      <p:sp>
        <p:nvSpPr>
          <p:cNvPr id="119828" name="AutoShape 20">
            <a:extLst>
              <a:ext uri="{FF2B5EF4-FFF2-40B4-BE49-F238E27FC236}">
                <a16:creationId xmlns:a16="http://schemas.microsoft.com/office/drawing/2014/main" id="{50D612F4-6722-471E-A7E8-74ED752CEDC2}"/>
              </a:ext>
            </a:extLst>
          </p:cNvPr>
          <p:cNvSpPr>
            <a:spLocks noChangeArrowheads="1"/>
          </p:cNvSpPr>
          <p:nvPr/>
        </p:nvSpPr>
        <p:spPr bwMode="auto">
          <a:xfrm>
            <a:off x="6248400" y="914400"/>
            <a:ext cx="1905000" cy="1219200"/>
          </a:xfrm>
          <a:prstGeom prst="flowChartDocument">
            <a:avLst/>
          </a:prstGeom>
          <a:solidFill>
            <a:srgbClr val="FFFF00"/>
          </a:solidFill>
          <a:ln w="9525">
            <a:solidFill>
              <a:schemeClr val="tx1"/>
            </a:solidFill>
            <a:miter lim="800000"/>
            <a:headEnd/>
            <a:tailEnd/>
          </a:ln>
        </p:spPr>
        <p:txBody>
          <a:bodyPr wrap="none"/>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400"/>
              <a:t>class my_trans</a:t>
            </a:r>
            <a:br>
              <a:rPr lang="en-US" altLang="en-US" sz="1400"/>
            </a:br>
            <a:r>
              <a:rPr lang="en-US" altLang="en-US" sz="1400"/>
              <a:t>   extends</a:t>
            </a:r>
            <a:br>
              <a:rPr lang="en-US" altLang="en-US" sz="1400"/>
            </a:br>
            <a:r>
              <a:rPr lang="en-US" altLang="en-US" sz="1400"/>
              <a:t>     ovm_transaction;</a:t>
            </a:r>
            <a:br>
              <a:rPr lang="en-US" altLang="en-US" sz="1400"/>
            </a:br>
            <a:r>
              <a:rPr lang="en-US" altLang="en-US" sz="1400"/>
              <a:t>…</a:t>
            </a:r>
            <a:br>
              <a:rPr lang="en-US" altLang="en-US" sz="1400"/>
            </a:br>
            <a:r>
              <a:rPr lang="en-US" altLang="en-US" sz="1400"/>
              <a:t>endclass</a:t>
            </a:r>
          </a:p>
        </p:txBody>
      </p:sp>
      <p:grpSp>
        <p:nvGrpSpPr>
          <p:cNvPr id="5" name="Group 21">
            <a:extLst>
              <a:ext uri="{FF2B5EF4-FFF2-40B4-BE49-F238E27FC236}">
                <a16:creationId xmlns:a16="http://schemas.microsoft.com/office/drawing/2014/main" id="{D27EF621-9D95-49D4-AE51-D4851B87DB1E}"/>
              </a:ext>
            </a:extLst>
          </p:cNvPr>
          <p:cNvGrpSpPr>
            <a:grpSpLocks/>
          </p:cNvGrpSpPr>
          <p:nvPr/>
        </p:nvGrpSpPr>
        <p:grpSpPr bwMode="auto">
          <a:xfrm>
            <a:off x="8382000" y="3886200"/>
            <a:ext cx="1600200" cy="685800"/>
            <a:chOff x="4320" y="2832"/>
            <a:chExt cx="1008" cy="432"/>
          </a:xfrm>
        </p:grpSpPr>
        <p:sp>
          <p:nvSpPr>
            <p:cNvPr id="47134" name="Oval 22">
              <a:extLst>
                <a:ext uri="{FF2B5EF4-FFF2-40B4-BE49-F238E27FC236}">
                  <a16:creationId xmlns:a16="http://schemas.microsoft.com/office/drawing/2014/main" id="{772243B6-0E55-4AF4-9B8A-238A5583BE79}"/>
                </a:ext>
              </a:extLst>
            </p:cNvPr>
            <p:cNvSpPr>
              <a:spLocks noChangeArrowheads="1"/>
            </p:cNvSpPr>
            <p:nvPr/>
          </p:nvSpPr>
          <p:spPr bwMode="auto">
            <a:xfrm>
              <a:off x="4320" y="2880"/>
              <a:ext cx="96" cy="96"/>
            </a:xfrm>
            <a:prstGeom prst="ellipse">
              <a:avLst/>
            </a:prstGeom>
            <a:solidFill>
              <a:schemeClr val="bg1"/>
            </a:solidFill>
            <a:ln w="9525">
              <a:solidFill>
                <a:schemeClr val="tx1"/>
              </a:solidFill>
              <a:round/>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47135" name="Rectangle 23">
              <a:extLst>
                <a:ext uri="{FF2B5EF4-FFF2-40B4-BE49-F238E27FC236}">
                  <a16:creationId xmlns:a16="http://schemas.microsoft.com/office/drawing/2014/main" id="{5E8C951A-879F-4691-8C13-276F9E59123F}"/>
                </a:ext>
              </a:extLst>
            </p:cNvPr>
            <p:cNvSpPr>
              <a:spLocks noChangeArrowheads="1"/>
            </p:cNvSpPr>
            <p:nvPr/>
          </p:nvSpPr>
          <p:spPr bwMode="auto">
            <a:xfrm>
              <a:off x="4416" y="2832"/>
              <a:ext cx="912" cy="192"/>
            </a:xfrm>
            <a:prstGeom prst="rect">
              <a:avLst/>
            </a:prstGeom>
            <a:solidFill>
              <a:srgbClr val="CCECFF"/>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400" b="1"/>
                <a:t>ovm_put_export</a:t>
              </a:r>
            </a:p>
          </p:txBody>
        </p:sp>
        <p:grpSp>
          <p:nvGrpSpPr>
            <p:cNvPr id="47136" name="Group 24">
              <a:extLst>
                <a:ext uri="{FF2B5EF4-FFF2-40B4-BE49-F238E27FC236}">
                  <a16:creationId xmlns:a16="http://schemas.microsoft.com/office/drawing/2014/main" id="{EF238545-BC0C-4DA2-BC0B-69ABDA4A0EF7}"/>
                </a:ext>
              </a:extLst>
            </p:cNvPr>
            <p:cNvGrpSpPr>
              <a:grpSpLocks/>
            </p:cNvGrpSpPr>
            <p:nvPr/>
          </p:nvGrpSpPr>
          <p:grpSpPr bwMode="auto">
            <a:xfrm>
              <a:off x="4320" y="3072"/>
              <a:ext cx="1008" cy="192"/>
              <a:chOff x="3072" y="1488"/>
              <a:chExt cx="1008" cy="192"/>
            </a:xfrm>
          </p:grpSpPr>
          <p:sp>
            <p:nvSpPr>
              <p:cNvPr id="47137" name="Rectangle 25">
                <a:extLst>
                  <a:ext uri="{FF2B5EF4-FFF2-40B4-BE49-F238E27FC236}">
                    <a16:creationId xmlns:a16="http://schemas.microsoft.com/office/drawing/2014/main" id="{1BC7B41D-FA94-4BE6-94E6-BE84A156B05F}"/>
                  </a:ext>
                </a:extLst>
              </p:cNvPr>
              <p:cNvSpPr>
                <a:spLocks noChangeArrowheads="1"/>
              </p:cNvSpPr>
              <p:nvPr/>
            </p:nvSpPr>
            <p:spPr bwMode="auto">
              <a:xfrm>
                <a:off x="3168" y="1488"/>
                <a:ext cx="912" cy="192"/>
              </a:xfrm>
              <a:prstGeom prst="rect">
                <a:avLst/>
              </a:prstGeom>
              <a:solidFill>
                <a:srgbClr val="CCECFF"/>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400" b="1"/>
                  <a:t>ovm_get_export</a:t>
                </a:r>
              </a:p>
            </p:txBody>
          </p:sp>
          <p:sp>
            <p:nvSpPr>
              <p:cNvPr id="47138" name="Oval 26">
                <a:extLst>
                  <a:ext uri="{FF2B5EF4-FFF2-40B4-BE49-F238E27FC236}">
                    <a16:creationId xmlns:a16="http://schemas.microsoft.com/office/drawing/2014/main" id="{750E1C68-620D-4D26-A554-29EE92B63FF3}"/>
                  </a:ext>
                </a:extLst>
              </p:cNvPr>
              <p:cNvSpPr>
                <a:spLocks noChangeArrowheads="1"/>
              </p:cNvSpPr>
              <p:nvPr/>
            </p:nvSpPr>
            <p:spPr bwMode="auto">
              <a:xfrm>
                <a:off x="3072" y="1536"/>
                <a:ext cx="96" cy="96"/>
              </a:xfrm>
              <a:prstGeom prst="ellipse">
                <a:avLst/>
              </a:prstGeom>
              <a:solidFill>
                <a:schemeClr val="bg1"/>
              </a:solidFill>
              <a:ln w="9525">
                <a:solidFill>
                  <a:schemeClr val="tx1"/>
                </a:solidFill>
                <a:round/>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sp>
        <p:nvSpPr>
          <p:cNvPr id="119835" name="AutoShape 27">
            <a:extLst>
              <a:ext uri="{FF2B5EF4-FFF2-40B4-BE49-F238E27FC236}">
                <a16:creationId xmlns:a16="http://schemas.microsoft.com/office/drawing/2014/main" id="{BBEABE25-A02B-46B2-AD5D-94E890E1D961}"/>
              </a:ext>
            </a:extLst>
          </p:cNvPr>
          <p:cNvSpPr>
            <a:spLocks noChangeArrowheads="1"/>
          </p:cNvSpPr>
          <p:nvPr/>
        </p:nvSpPr>
        <p:spPr bwMode="auto">
          <a:xfrm>
            <a:off x="6819900" y="3886200"/>
            <a:ext cx="762000" cy="304800"/>
          </a:xfrm>
          <a:prstGeom prst="flowChartDocument">
            <a:avLst/>
          </a:prstGeom>
          <a:solidFill>
            <a:srgbClr val="FFFF00"/>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400">
                <a:latin typeface="Trebuchet MS" panose="020B0603020202020204" pitchFamily="34" charset="0"/>
              </a:rPr>
              <a:t>Request</a:t>
            </a:r>
          </a:p>
        </p:txBody>
      </p:sp>
      <p:sp>
        <p:nvSpPr>
          <p:cNvPr id="119836" name="AutoShape 28">
            <a:extLst>
              <a:ext uri="{FF2B5EF4-FFF2-40B4-BE49-F238E27FC236}">
                <a16:creationId xmlns:a16="http://schemas.microsoft.com/office/drawing/2014/main" id="{C9E11704-2045-4E23-9E12-7D27223A892F}"/>
              </a:ext>
            </a:extLst>
          </p:cNvPr>
          <p:cNvSpPr>
            <a:spLocks noChangeArrowheads="1"/>
          </p:cNvSpPr>
          <p:nvPr/>
        </p:nvSpPr>
        <p:spPr bwMode="auto">
          <a:xfrm>
            <a:off x="8915400" y="4267200"/>
            <a:ext cx="762000" cy="304800"/>
          </a:xfrm>
          <a:prstGeom prst="flowChartDocument">
            <a:avLst/>
          </a:prstGeom>
          <a:solidFill>
            <a:srgbClr val="FFFF00"/>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400">
                <a:latin typeface="Trebuchet MS" panose="020B0603020202020204" pitchFamily="34" charset="0"/>
              </a:rPr>
              <a:t>Response</a:t>
            </a:r>
          </a:p>
        </p:txBody>
      </p:sp>
      <p:grpSp>
        <p:nvGrpSpPr>
          <p:cNvPr id="7" name="Group 29">
            <a:extLst>
              <a:ext uri="{FF2B5EF4-FFF2-40B4-BE49-F238E27FC236}">
                <a16:creationId xmlns:a16="http://schemas.microsoft.com/office/drawing/2014/main" id="{EB9AB530-8B4B-4F3F-A885-EFF02CE5218A}"/>
              </a:ext>
            </a:extLst>
          </p:cNvPr>
          <p:cNvGrpSpPr>
            <a:grpSpLocks/>
          </p:cNvGrpSpPr>
          <p:nvPr/>
        </p:nvGrpSpPr>
        <p:grpSpPr bwMode="auto">
          <a:xfrm>
            <a:off x="7543800" y="2362200"/>
            <a:ext cx="1676400" cy="914400"/>
            <a:chOff x="1584" y="816"/>
            <a:chExt cx="1056" cy="576"/>
          </a:xfrm>
        </p:grpSpPr>
        <p:sp>
          <p:nvSpPr>
            <p:cNvPr id="119838" name="Rectangle 30">
              <a:extLst>
                <a:ext uri="{FF2B5EF4-FFF2-40B4-BE49-F238E27FC236}">
                  <a16:creationId xmlns:a16="http://schemas.microsoft.com/office/drawing/2014/main" id="{E1C66D39-1881-43FC-9B29-6C8C5C569E09}"/>
                </a:ext>
              </a:extLst>
            </p:cNvPr>
            <p:cNvSpPr>
              <a:spLocks noChangeArrowheads="1"/>
            </p:cNvSpPr>
            <p:nvPr/>
          </p:nvSpPr>
          <p:spPr bwMode="auto">
            <a:xfrm>
              <a:off x="1584" y="816"/>
              <a:ext cx="960" cy="576"/>
            </a:xfrm>
            <a:prstGeom prst="rect">
              <a:avLst/>
            </a:prstGeom>
            <a:solidFill>
              <a:srgbClr val="FF9966"/>
            </a:solidFill>
            <a:ln w="9525">
              <a:noFill/>
              <a:miter lim="800000"/>
              <a:headEnd/>
              <a:tailEnd/>
            </a:ln>
            <a:effectLst>
              <a:outerShdw blurRad="63500" dist="38099" dir="2700000" algn="ctr" rotWithShape="0">
                <a:schemeClr val="bg2">
                  <a:alpha val="50000"/>
                </a:schemeClr>
              </a:outerShdw>
            </a:effectLst>
          </p:spPr>
          <p:txBody>
            <a:bodyPr wrap="none" lIns="45720" rIns="45720" anchor="b"/>
            <a:lstStyle/>
            <a:p>
              <a:pPr algn="ctr" eaLnBrk="0" hangingPunct="0">
                <a:defRPr/>
              </a:pPr>
              <a:r>
                <a:rPr lang="en-US" sz="1600" b="1">
                  <a:latin typeface="Arial" charset="0"/>
                </a:rPr>
                <a:t>Coverage</a:t>
              </a:r>
            </a:p>
          </p:txBody>
        </p:sp>
        <p:sp>
          <p:nvSpPr>
            <p:cNvPr id="47132" name="Oval 31">
              <a:extLst>
                <a:ext uri="{FF2B5EF4-FFF2-40B4-BE49-F238E27FC236}">
                  <a16:creationId xmlns:a16="http://schemas.microsoft.com/office/drawing/2014/main" id="{9ACECAB8-64D7-41BF-BCC6-3710F58EE3F6}"/>
                </a:ext>
              </a:extLst>
            </p:cNvPr>
            <p:cNvSpPr>
              <a:spLocks noChangeArrowheads="1"/>
            </p:cNvSpPr>
            <p:nvPr/>
          </p:nvSpPr>
          <p:spPr bwMode="auto">
            <a:xfrm>
              <a:off x="2544" y="960"/>
              <a:ext cx="96" cy="96"/>
            </a:xfrm>
            <a:prstGeom prst="ellipse">
              <a:avLst/>
            </a:prstGeom>
            <a:solidFill>
              <a:schemeClr val="bg1"/>
            </a:solidFill>
            <a:ln w="9525">
              <a:solidFill>
                <a:schemeClr val="tx1"/>
              </a:solidFill>
              <a:round/>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47133" name="Rectangle 32">
              <a:extLst>
                <a:ext uri="{FF2B5EF4-FFF2-40B4-BE49-F238E27FC236}">
                  <a16:creationId xmlns:a16="http://schemas.microsoft.com/office/drawing/2014/main" id="{11669B38-1326-487D-89D1-87D124975863}"/>
                </a:ext>
              </a:extLst>
            </p:cNvPr>
            <p:cNvSpPr>
              <a:spLocks noChangeArrowheads="1"/>
            </p:cNvSpPr>
            <p:nvPr/>
          </p:nvSpPr>
          <p:spPr bwMode="auto">
            <a:xfrm>
              <a:off x="1632" y="912"/>
              <a:ext cx="912" cy="192"/>
            </a:xfrm>
            <a:prstGeom prst="rect">
              <a:avLst/>
            </a:prstGeom>
            <a:solidFill>
              <a:srgbClr val="FFCC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400" b="1"/>
                <a:t>analysis_export</a:t>
              </a:r>
            </a:p>
          </p:txBody>
        </p:sp>
      </p:grpSp>
      <p:grpSp>
        <p:nvGrpSpPr>
          <p:cNvPr id="8" name="Group 33">
            <a:extLst>
              <a:ext uri="{FF2B5EF4-FFF2-40B4-BE49-F238E27FC236}">
                <a16:creationId xmlns:a16="http://schemas.microsoft.com/office/drawing/2014/main" id="{2B8B1E70-3861-445E-91F4-468D8C564F39}"/>
              </a:ext>
            </a:extLst>
          </p:cNvPr>
          <p:cNvGrpSpPr>
            <a:grpSpLocks/>
          </p:cNvGrpSpPr>
          <p:nvPr/>
        </p:nvGrpSpPr>
        <p:grpSpPr bwMode="auto">
          <a:xfrm>
            <a:off x="7391400" y="2514600"/>
            <a:ext cx="1676400" cy="914400"/>
            <a:chOff x="1584" y="816"/>
            <a:chExt cx="1056" cy="576"/>
          </a:xfrm>
        </p:grpSpPr>
        <p:sp>
          <p:nvSpPr>
            <p:cNvPr id="119842" name="Rectangle 34">
              <a:extLst>
                <a:ext uri="{FF2B5EF4-FFF2-40B4-BE49-F238E27FC236}">
                  <a16:creationId xmlns:a16="http://schemas.microsoft.com/office/drawing/2014/main" id="{ACA56540-5567-48C8-9185-71F17B7E0C7A}"/>
                </a:ext>
              </a:extLst>
            </p:cNvPr>
            <p:cNvSpPr>
              <a:spLocks noChangeArrowheads="1"/>
            </p:cNvSpPr>
            <p:nvPr/>
          </p:nvSpPr>
          <p:spPr bwMode="auto">
            <a:xfrm>
              <a:off x="1584" y="816"/>
              <a:ext cx="960" cy="576"/>
            </a:xfrm>
            <a:prstGeom prst="rect">
              <a:avLst/>
            </a:prstGeom>
            <a:solidFill>
              <a:srgbClr val="FF9966"/>
            </a:solidFill>
            <a:ln w="9525">
              <a:solidFill>
                <a:schemeClr val="tx2"/>
              </a:solidFill>
              <a:miter lim="800000"/>
              <a:headEnd/>
              <a:tailEnd/>
            </a:ln>
            <a:effectLst>
              <a:outerShdw blurRad="63500" dist="38099" dir="2700000" algn="ctr" rotWithShape="0">
                <a:schemeClr val="bg2">
                  <a:alpha val="50000"/>
                </a:schemeClr>
              </a:outerShdw>
            </a:effectLst>
          </p:spPr>
          <p:txBody>
            <a:bodyPr wrap="none" lIns="45720" rIns="45720" anchor="b"/>
            <a:lstStyle/>
            <a:p>
              <a:pPr algn="ctr" eaLnBrk="0" hangingPunct="0">
                <a:defRPr/>
              </a:pPr>
              <a:r>
                <a:rPr lang="en-US" sz="1600" b="1">
                  <a:latin typeface="Arial" charset="0"/>
                </a:rPr>
                <a:t>Coverage</a:t>
              </a:r>
            </a:p>
          </p:txBody>
        </p:sp>
        <p:sp>
          <p:nvSpPr>
            <p:cNvPr id="47129" name="Oval 35">
              <a:extLst>
                <a:ext uri="{FF2B5EF4-FFF2-40B4-BE49-F238E27FC236}">
                  <a16:creationId xmlns:a16="http://schemas.microsoft.com/office/drawing/2014/main" id="{0BEC6854-21B1-443F-9077-F6A8EB097CBB}"/>
                </a:ext>
              </a:extLst>
            </p:cNvPr>
            <p:cNvSpPr>
              <a:spLocks noChangeArrowheads="1"/>
            </p:cNvSpPr>
            <p:nvPr/>
          </p:nvSpPr>
          <p:spPr bwMode="auto">
            <a:xfrm>
              <a:off x="2544" y="960"/>
              <a:ext cx="96" cy="96"/>
            </a:xfrm>
            <a:prstGeom prst="ellipse">
              <a:avLst/>
            </a:prstGeom>
            <a:solidFill>
              <a:schemeClr val="bg1"/>
            </a:solidFill>
            <a:ln w="9525">
              <a:solidFill>
                <a:schemeClr val="tx1"/>
              </a:solidFill>
              <a:round/>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47130" name="Rectangle 36">
              <a:extLst>
                <a:ext uri="{FF2B5EF4-FFF2-40B4-BE49-F238E27FC236}">
                  <a16:creationId xmlns:a16="http://schemas.microsoft.com/office/drawing/2014/main" id="{B56B687B-E069-4A50-9FC7-FACCA8A40C59}"/>
                </a:ext>
              </a:extLst>
            </p:cNvPr>
            <p:cNvSpPr>
              <a:spLocks noChangeArrowheads="1"/>
            </p:cNvSpPr>
            <p:nvPr/>
          </p:nvSpPr>
          <p:spPr bwMode="auto">
            <a:xfrm>
              <a:off x="1632" y="912"/>
              <a:ext cx="912" cy="192"/>
            </a:xfrm>
            <a:prstGeom prst="rect">
              <a:avLst/>
            </a:prstGeom>
            <a:solidFill>
              <a:srgbClr val="FFCC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400" b="1"/>
                <a:t>analysis_export</a:t>
              </a:r>
            </a:p>
          </p:txBody>
        </p:sp>
      </p:grpSp>
      <p:grpSp>
        <p:nvGrpSpPr>
          <p:cNvPr id="9" name="Group 37">
            <a:extLst>
              <a:ext uri="{FF2B5EF4-FFF2-40B4-BE49-F238E27FC236}">
                <a16:creationId xmlns:a16="http://schemas.microsoft.com/office/drawing/2014/main" id="{A7C2C420-37DF-4360-8F1B-9845A5CBAF0D}"/>
              </a:ext>
            </a:extLst>
          </p:cNvPr>
          <p:cNvGrpSpPr>
            <a:grpSpLocks/>
          </p:cNvGrpSpPr>
          <p:nvPr/>
        </p:nvGrpSpPr>
        <p:grpSpPr bwMode="auto">
          <a:xfrm>
            <a:off x="8610600" y="3352800"/>
            <a:ext cx="1676400" cy="457200"/>
            <a:chOff x="2640" y="1968"/>
            <a:chExt cx="1056" cy="288"/>
          </a:xfrm>
        </p:grpSpPr>
        <p:sp>
          <p:nvSpPr>
            <p:cNvPr id="47126" name="Rectangle 38">
              <a:extLst>
                <a:ext uri="{FF2B5EF4-FFF2-40B4-BE49-F238E27FC236}">
                  <a16:creationId xmlns:a16="http://schemas.microsoft.com/office/drawing/2014/main" id="{601C92E7-FCB9-42F5-956F-18B707588E09}"/>
                </a:ext>
              </a:extLst>
            </p:cNvPr>
            <p:cNvSpPr>
              <a:spLocks noChangeArrowheads="1"/>
            </p:cNvSpPr>
            <p:nvPr/>
          </p:nvSpPr>
          <p:spPr bwMode="auto">
            <a:xfrm>
              <a:off x="2640" y="2064"/>
              <a:ext cx="1056" cy="192"/>
            </a:xfrm>
            <a:prstGeom prst="rect">
              <a:avLst/>
            </a:prstGeom>
            <a:solidFill>
              <a:srgbClr val="CCECFF"/>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400" b="1"/>
                <a:t>ovm_analysis_port</a:t>
              </a:r>
            </a:p>
          </p:txBody>
        </p:sp>
        <p:sp>
          <p:nvSpPr>
            <p:cNvPr id="47127" name="AutoShape 39">
              <a:extLst>
                <a:ext uri="{FF2B5EF4-FFF2-40B4-BE49-F238E27FC236}">
                  <a16:creationId xmlns:a16="http://schemas.microsoft.com/office/drawing/2014/main" id="{D9B143E8-BCAF-42F8-8C40-6E03B4E7ACBB}"/>
                </a:ext>
              </a:extLst>
            </p:cNvPr>
            <p:cNvSpPr>
              <a:spLocks noChangeArrowheads="1"/>
            </p:cNvSpPr>
            <p:nvPr/>
          </p:nvSpPr>
          <p:spPr bwMode="auto">
            <a:xfrm>
              <a:off x="3120" y="1968"/>
              <a:ext cx="96" cy="96"/>
            </a:xfrm>
            <a:prstGeom prst="diamond">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cxnSp>
        <p:nvCxnSpPr>
          <p:cNvPr id="119848" name="AutoShape 40">
            <a:extLst>
              <a:ext uri="{FF2B5EF4-FFF2-40B4-BE49-F238E27FC236}">
                <a16:creationId xmlns:a16="http://schemas.microsoft.com/office/drawing/2014/main" id="{3D2E73E4-1F6D-41F6-A743-E1763860B76A}"/>
              </a:ext>
            </a:extLst>
          </p:cNvPr>
          <p:cNvCxnSpPr>
            <a:cxnSpLocks noChangeShapeType="1"/>
            <a:stCxn id="47127" idx="0"/>
            <a:endCxn id="47129" idx="6"/>
          </p:cNvCxnSpPr>
          <p:nvPr/>
        </p:nvCxnSpPr>
        <p:spPr bwMode="auto">
          <a:xfrm rot="5400000" flipH="1">
            <a:off x="8991600" y="2895600"/>
            <a:ext cx="533400" cy="381000"/>
          </a:xfrm>
          <a:prstGeom prst="bentConnector2">
            <a:avLst/>
          </a:prstGeom>
          <a:noFill/>
          <a:ln w="57150">
            <a:solidFill>
              <a:schemeClr val="tx2"/>
            </a:solidFill>
            <a:miter lim="800000"/>
            <a:headEnd/>
            <a:tailEnd type="triangle" w="med" len="med"/>
          </a:ln>
          <a:extLst>
            <a:ext uri="{909E8E84-426E-40DD-AFC4-6F175D3DCCD1}">
              <a14:hiddenFill xmlns:a14="http://schemas.microsoft.com/office/drawing/2010/main">
                <a:noFill/>
              </a14:hiddenFill>
            </a:ext>
          </a:extLst>
        </p:spPr>
      </p:cxnSp>
      <p:cxnSp>
        <p:nvCxnSpPr>
          <p:cNvPr id="119849" name="AutoShape 41">
            <a:extLst>
              <a:ext uri="{FF2B5EF4-FFF2-40B4-BE49-F238E27FC236}">
                <a16:creationId xmlns:a16="http://schemas.microsoft.com/office/drawing/2014/main" id="{7E1084CC-19DC-4717-8900-A2772A5D491C}"/>
              </a:ext>
            </a:extLst>
          </p:cNvPr>
          <p:cNvCxnSpPr>
            <a:cxnSpLocks noChangeShapeType="1"/>
            <a:stCxn id="47127" idx="0"/>
            <a:endCxn id="47132" idx="6"/>
          </p:cNvCxnSpPr>
          <p:nvPr/>
        </p:nvCxnSpPr>
        <p:spPr bwMode="auto">
          <a:xfrm rot="5400000" flipH="1">
            <a:off x="8991600" y="2895600"/>
            <a:ext cx="685800" cy="228600"/>
          </a:xfrm>
          <a:prstGeom prst="bentConnector2">
            <a:avLst/>
          </a:prstGeom>
          <a:noFill/>
          <a:ln w="57150">
            <a:solidFill>
              <a:schemeClr val="tx2"/>
            </a:solidFill>
            <a:miter lim="800000"/>
            <a:headEnd/>
            <a:tailEnd type="triangle" w="med" len="med"/>
          </a:ln>
          <a:extLst>
            <a:ext uri="{909E8E84-426E-40DD-AFC4-6F175D3DCCD1}">
              <a14:hiddenFill xmlns:a14="http://schemas.microsoft.com/office/drawing/2010/main">
                <a:noFill/>
              </a14:hiddenFill>
            </a:ext>
          </a:extLst>
        </p:spPr>
      </p:cxnSp>
      <p:sp>
        <p:nvSpPr>
          <p:cNvPr id="119850" name="Text Box 42">
            <a:extLst>
              <a:ext uri="{FF2B5EF4-FFF2-40B4-BE49-F238E27FC236}">
                <a16:creationId xmlns:a16="http://schemas.microsoft.com/office/drawing/2014/main" id="{45D206B6-1FEF-42C9-AF25-AE814ED1CE6B}"/>
              </a:ext>
            </a:extLst>
          </p:cNvPr>
          <p:cNvSpPr txBox="1">
            <a:spLocks noChangeArrowheads="1"/>
          </p:cNvSpPr>
          <p:nvPr/>
        </p:nvSpPr>
        <p:spPr bwMode="auto">
          <a:xfrm>
            <a:off x="6324600" y="4953001"/>
            <a:ext cx="42672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0">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buFont typeface="Wingdings" panose="05000000000000000000" pitchFamily="2" charset="2"/>
              <a:buNone/>
            </a:pPr>
            <a:r>
              <a:rPr lang="en-US" altLang="en-US" sz="1400" b="1">
                <a:latin typeface="Courier New" panose="02070309020205020404" pitchFamily="49" charset="0"/>
              </a:rPr>
              <a:t>function void connect();</a:t>
            </a:r>
            <a:br>
              <a:rPr lang="en-US" altLang="en-US" sz="1400" b="1">
                <a:latin typeface="Courier New" panose="02070309020205020404" pitchFamily="49" charset="0"/>
              </a:rPr>
            </a:br>
            <a:r>
              <a:rPr lang="en-US" altLang="en-US" sz="1400" b="1">
                <a:latin typeface="Courier New" panose="02070309020205020404" pitchFamily="49" charset="0"/>
              </a:rPr>
              <a:t>  i.p_port.connect(t.p_xport);</a:t>
            </a:r>
            <a:br>
              <a:rPr lang="en-US" altLang="en-US" sz="1400" b="1">
                <a:latin typeface="Courier New" panose="02070309020205020404" pitchFamily="49" charset="0"/>
              </a:rPr>
            </a:br>
            <a:r>
              <a:rPr lang="en-US" altLang="en-US" sz="1400" b="1">
                <a:latin typeface="Courier New" panose="02070309020205020404" pitchFamily="49" charset="0"/>
              </a:rPr>
              <a:t>  i.g_port.connect(t.g_xport);</a:t>
            </a:r>
          </a:p>
          <a:p>
            <a:pPr eaLnBrk="1" hangingPunct="1">
              <a:buFont typeface="Wingdings" panose="05000000000000000000" pitchFamily="2" charset="2"/>
              <a:buNone/>
            </a:pPr>
            <a:r>
              <a:rPr lang="en-US" altLang="en-US" sz="1400" b="1">
                <a:latin typeface="Courier New" panose="02070309020205020404" pitchFamily="49" charset="0"/>
              </a:rPr>
              <a:t>  t.a_port.connect(c.analysis_export);</a:t>
            </a:r>
            <a:br>
              <a:rPr lang="en-US" altLang="en-US" sz="1400" b="1">
                <a:latin typeface="Courier New" panose="02070309020205020404" pitchFamily="49" charset="0"/>
              </a:rPr>
            </a:br>
            <a:r>
              <a:rPr lang="en-US" altLang="en-US" sz="1400" b="1">
                <a:latin typeface="Courier New" panose="02070309020205020404" pitchFamily="49" charset="0"/>
              </a:rPr>
              <a:t>  t.a_port.connect(c2.analysis_export);</a:t>
            </a:r>
          </a:p>
          <a:p>
            <a:pPr eaLnBrk="1" hangingPunct="1">
              <a:buFont typeface="Wingdings" panose="05000000000000000000" pitchFamily="2" charset="2"/>
              <a:buNone/>
            </a:pPr>
            <a:r>
              <a:rPr lang="en-US" altLang="en-US" sz="1400" b="1">
                <a:latin typeface="Courier New" panose="02070309020205020404" pitchFamily="49" charset="0"/>
              </a:rPr>
              <a:t>endfunction</a:t>
            </a:r>
          </a:p>
        </p:txBody>
      </p:sp>
      <p:sp>
        <p:nvSpPr>
          <p:cNvPr id="119851" name="Rectangle 43">
            <a:extLst>
              <a:ext uri="{FF2B5EF4-FFF2-40B4-BE49-F238E27FC236}">
                <a16:creationId xmlns:a16="http://schemas.microsoft.com/office/drawing/2014/main" id="{14FC0DB6-0A1A-45E7-ADF2-CF282AB21A13}"/>
              </a:ext>
            </a:extLst>
          </p:cNvPr>
          <p:cNvSpPr>
            <a:spLocks noChangeArrowheads="1"/>
          </p:cNvSpPr>
          <p:nvPr/>
        </p:nvSpPr>
        <p:spPr bwMode="auto">
          <a:xfrm>
            <a:off x="1524000" y="6781800"/>
            <a:ext cx="76200" cy="76200"/>
          </a:xfrm>
          <a:prstGeom prst="rect">
            <a:avLst/>
          </a:prstGeom>
          <a:noFill/>
          <a:ln w="1905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981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9818">
                                            <p:txEl>
                                              <p:pRg st="1" end="1"/>
                                            </p:txEl>
                                          </p:spTgt>
                                        </p:tgtEl>
                                        <p:attrNameLst>
                                          <p:attrName>style.visibility</p:attrName>
                                        </p:attrNameLst>
                                      </p:cBhvr>
                                      <p:to>
                                        <p:strVal val="visible"/>
                                      </p:to>
                                    </p:set>
                                  </p:childTnLst>
                                </p:cTn>
                              </p:par>
                            </p:childTnLst>
                          </p:cTn>
                        </p:par>
                        <p:par>
                          <p:cTn id="9" fill="hold" nodeType="afterGroup">
                            <p:stCondLst>
                              <p:cond delay="0"/>
                            </p:stCondLst>
                            <p:childTnLst>
                              <p:par>
                                <p:cTn id="10" presetID="10" presetClass="entr" presetSubtype="0"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9818">
                                            <p:txEl>
                                              <p:pRg st="2" end="2"/>
                                            </p:txEl>
                                          </p:spTgt>
                                        </p:tgtEl>
                                        <p:attrNameLst>
                                          <p:attrName>style.visibility</p:attrName>
                                        </p:attrNameLst>
                                      </p:cBhvr>
                                      <p:to>
                                        <p:strVal val="visible"/>
                                      </p:to>
                                    </p:set>
                                  </p:childTnLst>
                                </p:cTn>
                              </p:par>
                            </p:childTnLst>
                          </p:cTn>
                        </p:par>
                        <p:par>
                          <p:cTn id="17" fill="hold" nodeType="afterGroup">
                            <p:stCondLst>
                              <p:cond delay="0"/>
                            </p:stCondLst>
                            <p:childTnLst>
                              <p:par>
                                <p:cTn id="18" presetID="10" presetClass="entr" presetSubtype="0" fill="hold" nodeType="after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500"/>
                                        <p:tgtEl>
                                          <p:spTgt spid="5"/>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9818">
                                            <p:txEl>
                                              <p:pRg st="3" end="3"/>
                                            </p:txEl>
                                          </p:spTgt>
                                        </p:tgtEl>
                                        <p:attrNameLst>
                                          <p:attrName>style.visibility</p:attrName>
                                        </p:attrNameLst>
                                      </p:cBhvr>
                                      <p:to>
                                        <p:strVal val="visible"/>
                                      </p:to>
                                    </p:set>
                                  </p:childTnLst>
                                </p:cTn>
                              </p:par>
                            </p:childTnLst>
                          </p:cTn>
                        </p:par>
                        <p:par>
                          <p:cTn id="25" fill="hold" nodeType="afterGroup">
                            <p:stCondLst>
                              <p:cond delay="0"/>
                            </p:stCondLst>
                            <p:childTnLst>
                              <p:par>
                                <p:cTn id="26" presetID="23" presetClass="entr" presetSubtype="16" fill="hold" grpId="0" nodeType="afterEffect">
                                  <p:stCondLst>
                                    <p:cond delay="0"/>
                                  </p:stCondLst>
                                  <p:childTnLst>
                                    <p:set>
                                      <p:cBhvr>
                                        <p:cTn id="27" dur="1" fill="hold">
                                          <p:stCondLst>
                                            <p:cond delay="0"/>
                                          </p:stCondLst>
                                        </p:cTn>
                                        <p:tgtEl>
                                          <p:spTgt spid="119850">
                                            <p:txEl>
                                              <p:pRg st="0" end="0"/>
                                            </p:txEl>
                                          </p:spTgt>
                                        </p:tgtEl>
                                        <p:attrNameLst>
                                          <p:attrName>style.visibility</p:attrName>
                                        </p:attrNameLst>
                                      </p:cBhvr>
                                      <p:to>
                                        <p:strVal val="visible"/>
                                      </p:to>
                                    </p:set>
                                    <p:anim calcmode="lin" valueType="num">
                                      <p:cBhvr>
                                        <p:cTn id="28" dur="500" fill="hold"/>
                                        <p:tgtEl>
                                          <p:spTgt spid="119850">
                                            <p:txEl>
                                              <p:pRg st="0" end="0"/>
                                            </p:txEl>
                                          </p:spTgt>
                                        </p:tgtEl>
                                        <p:attrNameLst>
                                          <p:attrName>ppt_w</p:attrName>
                                        </p:attrNameLst>
                                      </p:cBhvr>
                                      <p:tavLst>
                                        <p:tav tm="0">
                                          <p:val>
                                            <p:fltVal val="0"/>
                                          </p:val>
                                        </p:tav>
                                        <p:tav tm="100000">
                                          <p:val>
                                            <p:strVal val="#ppt_w"/>
                                          </p:val>
                                        </p:tav>
                                      </p:tavLst>
                                    </p:anim>
                                    <p:anim calcmode="lin" valueType="num">
                                      <p:cBhvr>
                                        <p:cTn id="29" dur="500" fill="hold"/>
                                        <p:tgtEl>
                                          <p:spTgt spid="119850">
                                            <p:txEl>
                                              <p:pRg st="0" end="0"/>
                                            </p:txEl>
                                          </p:spTgt>
                                        </p:tgtEl>
                                        <p:attrNameLst>
                                          <p:attrName>ppt_h</p:attrName>
                                        </p:attrNameLst>
                                      </p:cBhvr>
                                      <p:tavLst>
                                        <p:tav tm="0">
                                          <p:val>
                                            <p:fltVal val="0"/>
                                          </p:val>
                                        </p:tav>
                                        <p:tav tm="100000">
                                          <p:val>
                                            <p:strVal val="#ppt_h"/>
                                          </p:val>
                                        </p:tav>
                                      </p:tavLst>
                                    </p:anim>
                                  </p:childTnLst>
                                </p:cTn>
                              </p:par>
                              <p:par>
                                <p:cTn id="30" presetID="23" presetClass="entr" presetSubtype="16" fill="hold" grpId="0" nodeType="withEffect">
                                  <p:stCondLst>
                                    <p:cond delay="0"/>
                                  </p:stCondLst>
                                  <p:childTnLst>
                                    <p:set>
                                      <p:cBhvr>
                                        <p:cTn id="31" dur="1" fill="hold">
                                          <p:stCondLst>
                                            <p:cond delay="0"/>
                                          </p:stCondLst>
                                        </p:cTn>
                                        <p:tgtEl>
                                          <p:spTgt spid="119850">
                                            <p:txEl>
                                              <p:pRg st="2" end="2"/>
                                            </p:txEl>
                                          </p:spTgt>
                                        </p:tgtEl>
                                        <p:attrNameLst>
                                          <p:attrName>style.visibility</p:attrName>
                                        </p:attrNameLst>
                                      </p:cBhvr>
                                      <p:to>
                                        <p:strVal val="visible"/>
                                      </p:to>
                                    </p:set>
                                    <p:anim calcmode="lin" valueType="num">
                                      <p:cBhvr>
                                        <p:cTn id="32" dur="500" fill="hold"/>
                                        <p:tgtEl>
                                          <p:spTgt spid="119850">
                                            <p:txEl>
                                              <p:pRg st="2" end="2"/>
                                            </p:txEl>
                                          </p:spTgt>
                                        </p:tgtEl>
                                        <p:attrNameLst>
                                          <p:attrName>ppt_w</p:attrName>
                                        </p:attrNameLst>
                                      </p:cBhvr>
                                      <p:tavLst>
                                        <p:tav tm="0">
                                          <p:val>
                                            <p:fltVal val="0"/>
                                          </p:val>
                                        </p:tav>
                                        <p:tav tm="100000">
                                          <p:val>
                                            <p:strVal val="#ppt_w"/>
                                          </p:val>
                                        </p:tav>
                                      </p:tavLst>
                                    </p:anim>
                                    <p:anim calcmode="lin" valueType="num">
                                      <p:cBhvr>
                                        <p:cTn id="33" dur="500" fill="hold"/>
                                        <p:tgtEl>
                                          <p:spTgt spid="119850">
                                            <p:txEl>
                                              <p:pRg st="2" end="2"/>
                                            </p:txEl>
                                          </p:spTgt>
                                        </p:tgtEl>
                                        <p:attrNameLst>
                                          <p:attrName>ppt_h</p:attrName>
                                        </p:attrNameLst>
                                      </p:cBhvr>
                                      <p:tavLst>
                                        <p:tav tm="0">
                                          <p:val>
                                            <p:fltVal val="0"/>
                                          </p:val>
                                        </p:tav>
                                        <p:tav tm="100000">
                                          <p:val>
                                            <p:strVal val="#ppt_h"/>
                                          </p:val>
                                        </p:tav>
                                      </p:tavLst>
                                    </p:anim>
                                  </p:childTnLst>
                                </p:cTn>
                              </p:par>
                            </p:childTnLst>
                          </p:cTn>
                        </p:par>
                        <p:par>
                          <p:cTn id="34" fill="hold" nodeType="afterGroup">
                            <p:stCondLst>
                              <p:cond delay="500"/>
                            </p:stCondLst>
                            <p:childTnLst>
                              <p:par>
                                <p:cTn id="35" presetID="22" presetClass="entr" presetSubtype="8" fill="hold" nodeType="afterEffect">
                                  <p:stCondLst>
                                    <p:cond delay="0"/>
                                  </p:stCondLst>
                                  <p:childTnLst>
                                    <p:set>
                                      <p:cBhvr>
                                        <p:cTn id="36" dur="1" fill="hold">
                                          <p:stCondLst>
                                            <p:cond delay="0"/>
                                          </p:stCondLst>
                                        </p:cTn>
                                        <p:tgtEl>
                                          <p:spTgt spid="119820"/>
                                        </p:tgtEl>
                                        <p:attrNameLst>
                                          <p:attrName>style.visibility</p:attrName>
                                        </p:attrNameLst>
                                      </p:cBhvr>
                                      <p:to>
                                        <p:strVal val="visible"/>
                                      </p:to>
                                    </p:set>
                                    <p:animEffect transition="in" filter="wipe(left)">
                                      <p:cBhvr>
                                        <p:cTn id="37" dur="500"/>
                                        <p:tgtEl>
                                          <p:spTgt spid="119820"/>
                                        </p:tgtEl>
                                      </p:cBhvr>
                                    </p:animEffect>
                                  </p:childTnLst>
                                </p:cTn>
                              </p:par>
                              <p:par>
                                <p:cTn id="38" presetID="22" presetClass="entr" presetSubtype="2" fill="hold" nodeType="withEffect">
                                  <p:stCondLst>
                                    <p:cond delay="0"/>
                                  </p:stCondLst>
                                  <p:childTnLst>
                                    <p:set>
                                      <p:cBhvr>
                                        <p:cTn id="39" dur="1" fill="hold">
                                          <p:stCondLst>
                                            <p:cond delay="0"/>
                                          </p:stCondLst>
                                        </p:cTn>
                                        <p:tgtEl>
                                          <p:spTgt spid="119827"/>
                                        </p:tgtEl>
                                        <p:attrNameLst>
                                          <p:attrName>style.visibility</p:attrName>
                                        </p:attrNameLst>
                                      </p:cBhvr>
                                      <p:to>
                                        <p:strVal val="visible"/>
                                      </p:to>
                                    </p:set>
                                    <p:animEffect transition="in" filter="wipe(right)">
                                      <p:cBhvr>
                                        <p:cTn id="40" dur="500"/>
                                        <p:tgtEl>
                                          <p:spTgt spid="119827"/>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19818">
                                            <p:txEl>
                                              <p:pRg st="4" end="4"/>
                                            </p:txEl>
                                          </p:spTgt>
                                        </p:tgtEl>
                                        <p:attrNameLst>
                                          <p:attrName>style.visibility</p:attrName>
                                        </p:attrNameLst>
                                      </p:cBhvr>
                                      <p:to>
                                        <p:strVal val="visible"/>
                                      </p:to>
                                    </p:set>
                                  </p:childTnLst>
                                </p:cTn>
                              </p:par>
                            </p:childTnLst>
                          </p:cTn>
                        </p:par>
                        <p:par>
                          <p:cTn id="45" fill="hold" nodeType="afterGroup">
                            <p:stCondLst>
                              <p:cond delay="0"/>
                            </p:stCondLst>
                            <p:childTnLst>
                              <p:par>
                                <p:cTn id="46" presetID="23" presetClass="entr" presetSubtype="16" fill="hold" grpId="0" nodeType="afterEffect">
                                  <p:stCondLst>
                                    <p:cond delay="0"/>
                                  </p:stCondLst>
                                  <p:childTnLst>
                                    <p:set>
                                      <p:cBhvr>
                                        <p:cTn id="47" dur="1" fill="hold">
                                          <p:stCondLst>
                                            <p:cond delay="0"/>
                                          </p:stCondLst>
                                        </p:cTn>
                                        <p:tgtEl>
                                          <p:spTgt spid="119828"/>
                                        </p:tgtEl>
                                        <p:attrNameLst>
                                          <p:attrName>style.visibility</p:attrName>
                                        </p:attrNameLst>
                                      </p:cBhvr>
                                      <p:to>
                                        <p:strVal val="visible"/>
                                      </p:to>
                                    </p:set>
                                    <p:anim calcmode="lin" valueType="num">
                                      <p:cBhvr>
                                        <p:cTn id="48" dur="500" fill="hold"/>
                                        <p:tgtEl>
                                          <p:spTgt spid="119828"/>
                                        </p:tgtEl>
                                        <p:attrNameLst>
                                          <p:attrName>ppt_w</p:attrName>
                                        </p:attrNameLst>
                                      </p:cBhvr>
                                      <p:tavLst>
                                        <p:tav tm="0">
                                          <p:val>
                                            <p:fltVal val="0"/>
                                          </p:val>
                                        </p:tav>
                                        <p:tav tm="100000">
                                          <p:val>
                                            <p:strVal val="#ppt_w"/>
                                          </p:val>
                                        </p:tav>
                                      </p:tavLst>
                                    </p:anim>
                                    <p:anim calcmode="lin" valueType="num">
                                      <p:cBhvr>
                                        <p:cTn id="49" dur="500" fill="hold"/>
                                        <p:tgtEl>
                                          <p:spTgt spid="119828"/>
                                        </p:tgtEl>
                                        <p:attrNameLst>
                                          <p:attrName>ppt_h</p:attrName>
                                        </p:attrNameLst>
                                      </p:cBhvr>
                                      <p:tavLst>
                                        <p:tav tm="0">
                                          <p:val>
                                            <p:fltVal val="0"/>
                                          </p:val>
                                        </p:tav>
                                        <p:tav tm="100000">
                                          <p:val>
                                            <p:strVal val="#ppt_h"/>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6" presetClass="emph" presetSubtype="0" fill="hold" grpId="1" nodeType="clickEffect">
                                  <p:stCondLst>
                                    <p:cond delay="0"/>
                                  </p:stCondLst>
                                  <p:childTnLst>
                                    <p:animScale>
                                      <p:cBhvr>
                                        <p:cTn id="53" dur="500" fill="hold"/>
                                        <p:tgtEl>
                                          <p:spTgt spid="119828"/>
                                        </p:tgtEl>
                                      </p:cBhvr>
                                      <p:by x="40000" y="100000"/>
                                    </p:animScale>
                                  </p:childTnLst>
                                </p:cTn>
                              </p:par>
                              <p:par>
                                <p:cTn id="54" presetID="6" presetClass="emph" presetSubtype="0" fill="hold" grpId="2" nodeType="withEffect">
                                  <p:stCondLst>
                                    <p:cond delay="0"/>
                                  </p:stCondLst>
                                  <p:childTnLst>
                                    <p:animScale>
                                      <p:cBhvr>
                                        <p:cTn id="55" dur="500" fill="hold"/>
                                        <p:tgtEl>
                                          <p:spTgt spid="119828"/>
                                        </p:tgtEl>
                                      </p:cBhvr>
                                      <p:by x="100000" y="25000"/>
                                    </p:animScale>
                                  </p:childTnLst>
                                </p:cTn>
                              </p:par>
                              <p:par>
                                <p:cTn id="56" presetID="0" presetClass="path" presetSubtype="0" accel="50000" decel="50000" fill="hold" grpId="3" nodeType="withEffect">
                                  <p:stCondLst>
                                    <p:cond delay="0"/>
                                  </p:stCondLst>
                                  <p:childTnLst>
                                    <p:animMotion origin="layout" path="M -0.00833 -0.0037 C -0.00729 -0.00925 -0.00625 -0.01295 -0.00486 0.00463 C -0.00382 0.02429 -0.00243 0.04649 -0.00173 0.11034 C -0.00069 0.17372 -0.00034 0.28059 -3.33333E-6 0.38885 " pathEditMode="relative" rAng="0" ptsTypes="aaaA">
                                      <p:cBhvr>
                                        <p:cTn id="57" dur="500" fill="hold"/>
                                        <p:tgtEl>
                                          <p:spTgt spid="119828"/>
                                        </p:tgtEl>
                                        <p:attrNameLst>
                                          <p:attrName>ppt_x</p:attrName>
                                          <p:attrName>ppt_y</p:attrName>
                                        </p:attrNameLst>
                                      </p:cBhvr>
                                      <p:rCtr x="417" y="19153"/>
                                    </p:animMotion>
                                  </p:childTnLst>
                                </p:cTn>
                              </p:par>
                              <p:par>
                                <p:cTn id="58" presetID="10" presetClass="entr" presetSubtype="0" fill="hold" grpId="0" nodeType="withEffect">
                                  <p:stCondLst>
                                    <p:cond delay="0"/>
                                  </p:stCondLst>
                                  <p:childTnLst>
                                    <p:set>
                                      <p:cBhvr>
                                        <p:cTn id="59" dur="1" fill="hold">
                                          <p:stCondLst>
                                            <p:cond delay="0"/>
                                          </p:stCondLst>
                                        </p:cTn>
                                        <p:tgtEl>
                                          <p:spTgt spid="119835"/>
                                        </p:tgtEl>
                                        <p:attrNameLst>
                                          <p:attrName>style.visibility</p:attrName>
                                        </p:attrNameLst>
                                      </p:cBhvr>
                                      <p:to>
                                        <p:strVal val="visible"/>
                                      </p:to>
                                    </p:set>
                                    <p:animEffect transition="in" filter="fade">
                                      <p:cBhvr>
                                        <p:cTn id="60" dur="500"/>
                                        <p:tgtEl>
                                          <p:spTgt spid="119835"/>
                                        </p:tgtEl>
                                      </p:cBhvr>
                                    </p:animEffect>
                                  </p:childTnLst>
                                </p:cTn>
                              </p:par>
                              <p:par>
                                <p:cTn id="61" presetID="0" presetClass="path" presetSubtype="0" accel="50000" decel="50000" fill="hold" grpId="1" nodeType="withEffect">
                                  <p:stCondLst>
                                    <p:cond delay="0"/>
                                  </p:stCondLst>
                                  <p:childTnLst>
                                    <p:animMotion origin="layout" path="M -0.0125 -0.39672 C -0.01093 -0.3988 -0.00937 -0.39972 -0.00764 -0.38029 C -0.0059 -0.35994 -0.00364 -0.34004 -0.00243 -0.27666 C -0.00104 -0.21328 -0.00052 -0.10687 -3.33333E-6 0.00023 " pathEditMode="relative" rAng="0" ptsTypes="aaaA">
                                      <p:cBhvr>
                                        <p:cTn id="62" dur="500" fill="hold"/>
                                        <p:tgtEl>
                                          <p:spTgt spid="119835"/>
                                        </p:tgtEl>
                                        <p:attrNameLst>
                                          <p:attrName>ppt_x</p:attrName>
                                          <p:attrName>ppt_y</p:attrName>
                                        </p:attrNameLst>
                                      </p:cBhvr>
                                      <p:rCtr x="625" y="19685"/>
                                    </p:animMotion>
                                  </p:childTnLst>
                                </p:cTn>
                              </p:par>
                              <p:par>
                                <p:cTn id="63" presetID="10" presetClass="exit" presetSubtype="0" fill="hold" grpId="4" nodeType="withEffect">
                                  <p:stCondLst>
                                    <p:cond delay="0"/>
                                  </p:stCondLst>
                                  <p:childTnLst>
                                    <p:animEffect transition="out" filter="fade">
                                      <p:cBhvr>
                                        <p:cTn id="64" dur="500"/>
                                        <p:tgtEl>
                                          <p:spTgt spid="119828"/>
                                        </p:tgtEl>
                                      </p:cBhvr>
                                    </p:animEffect>
                                    <p:set>
                                      <p:cBhvr>
                                        <p:cTn id="65" dur="1" fill="hold">
                                          <p:stCondLst>
                                            <p:cond delay="499"/>
                                          </p:stCondLst>
                                        </p:cTn>
                                        <p:tgtEl>
                                          <p:spTgt spid="119828"/>
                                        </p:tgtEl>
                                        <p:attrNameLst>
                                          <p:attrName>style.visibility</p:attrName>
                                        </p:attrNameLst>
                                      </p:cBhvr>
                                      <p:to>
                                        <p:strVal val="hidden"/>
                                      </p:to>
                                    </p:set>
                                  </p:childTnLst>
                                </p:cTn>
                              </p:par>
                            </p:childTnLst>
                          </p:cTn>
                        </p:par>
                        <p:par>
                          <p:cTn id="66" fill="hold" nodeType="afterGroup">
                            <p:stCondLst>
                              <p:cond delay="500"/>
                            </p:stCondLst>
                            <p:childTnLst>
                              <p:par>
                                <p:cTn id="67" presetID="63" presetClass="path" presetSubtype="0" accel="50000" decel="50000" fill="hold" grpId="2" nodeType="afterEffect">
                                  <p:stCondLst>
                                    <p:cond delay="0"/>
                                  </p:stCondLst>
                                  <p:childTnLst>
                                    <p:animMotion origin="layout" path="M 3.33333E-6 0.00023 L 0.22083 0.00023 " pathEditMode="relative" rAng="0" ptsTypes="AA">
                                      <p:cBhvr>
                                        <p:cTn id="68" dur="500" fill="hold"/>
                                        <p:tgtEl>
                                          <p:spTgt spid="119835"/>
                                        </p:tgtEl>
                                        <p:attrNameLst>
                                          <p:attrName>ppt_x</p:attrName>
                                          <p:attrName>ppt_y</p:attrName>
                                        </p:attrNameLst>
                                      </p:cBhvr>
                                      <p:rCtr x="11042" y="0"/>
                                    </p:animMotion>
                                  </p:childTnLst>
                                </p:cTn>
                              </p:par>
                            </p:childTnLst>
                          </p:cTn>
                        </p:par>
                        <p:par>
                          <p:cTn id="69" fill="hold" nodeType="afterGroup">
                            <p:stCondLst>
                              <p:cond delay="1000"/>
                            </p:stCondLst>
                            <p:childTnLst>
                              <p:par>
                                <p:cTn id="70" presetID="10" presetClass="entr" presetSubtype="0" fill="hold" grpId="0" nodeType="afterEffect">
                                  <p:stCondLst>
                                    <p:cond delay="0"/>
                                  </p:stCondLst>
                                  <p:childTnLst>
                                    <p:set>
                                      <p:cBhvr>
                                        <p:cTn id="71" dur="1" fill="hold">
                                          <p:stCondLst>
                                            <p:cond delay="0"/>
                                          </p:stCondLst>
                                        </p:cTn>
                                        <p:tgtEl>
                                          <p:spTgt spid="119836"/>
                                        </p:tgtEl>
                                        <p:attrNameLst>
                                          <p:attrName>style.visibility</p:attrName>
                                        </p:attrNameLst>
                                      </p:cBhvr>
                                      <p:to>
                                        <p:strVal val="visible"/>
                                      </p:to>
                                    </p:set>
                                    <p:animEffect transition="in" filter="fade">
                                      <p:cBhvr>
                                        <p:cTn id="72" dur="500"/>
                                        <p:tgtEl>
                                          <p:spTgt spid="119836"/>
                                        </p:tgtEl>
                                      </p:cBhvr>
                                    </p:animEffect>
                                  </p:childTnLst>
                                </p:cTn>
                              </p:par>
                            </p:childTnLst>
                          </p:cTn>
                        </p:par>
                        <p:par>
                          <p:cTn id="73" fill="hold" nodeType="afterGroup">
                            <p:stCondLst>
                              <p:cond delay="1500"/>
                            </p:stCondLst>
                            <p:childTnLst>
                              <p:par>
                                <p:cTn id="74" presetID="35" presetClass="path" presetSubtype="0" accel="50000" decel="50000" fill="hold" grpId="1" nodeType="afterEffect">
                                  <p:stCondLst>
                                    <p:cond delay="0"/>
                                  </p:stCondLst>
                                  <p:childTnLst>
                                    <p:animMotion origin="layout" path="M -3.33333E-6 -4.02498E-6 L -0.23333 -4.02498E-6 " pathEditMode="relative" rAng="0" ptsTypes="AA">
                                      <p:cBhvr>
                                        <p:cTn id="75" dur="500" fill="hold"/>
                                        <p:tgtEl>
                                          <p:spTgt spid="119836"/>
                                        </p:tgtEl>
                                        <p:attrNameLst>
                                          <p:attrName>ppt_x</p:attrName>
                                          <p:attrName>ppt_y</p:attrName>
                                        </p:attrNameLst>
                                      </p:cBhvr>
                                      <p:rCtr x="-11667" y="0"/>
                                    </p:animMotion>
                                  </p:childTnLst>
                                </p:cTn>
                              </p:par>
                            </p:childTnLst>
                          </p:cTn>
                        </p:par>
                      </p:childTnLst>
                    </p:cTn>
                  </p:par>
                  <p:par>
                    <p:cTn id="76" fill="hold" nodeType="clickPar">
                      <p:stCondLst>
                        <p:cond delay="indefinite"/>
                      </p:stCondLst>
                      <p:childTnLst>
                        <p:par>
                          <p:cTn id="77" fill="hold" nodeType="withGroup">
                            <p:stCondLst>
                              <p:cond delay="0"/>
                            </p:stCondLst>
                            <p:childTnLst>
                              <p:par>
                                <p:cTn id="78" presetID="1" presetClass="entr" presetSubtype="0" fill="hold" grpId="0" nodeType="clickEffect">
                                  <p:stCondLst>
                                    <p:cond delay="0"/>
                                  </p:stCondLst>
                                  <p:childTnLst>
                                    <p:set>
                                      <p:cBhvr>
                                        <p:cTn id="79" dur="1" fill="hold">
                                          <p:stCondLst>
                                            <p:cond delay="0"/>
                                          </p:stCondLst>
                                        </p:cTn>
                                        <p:tgtEl>
                                          <p:spTgt spid="119818">
                                            <p:txEl>
                                              <p:pRg st="5" end="5"/>
                                            </p:txEl>
                                          </p:spTgt>
                                        </p:tgtEl>
                                        <p:attrNameLst>
                                          <p:attrName>style.visibility</p:attrName>
                                        </p:attrNameLst>
                                      </p:cBhvr>
                                      <p:to>
                                        <p:strVal val="visible"/>
                                      </p:to>
                                    </p:set>
                                  </p:childTnLst>
                                </p:cTn>
                              </p:par>
                            </p:childTnLst>
                          </p:cTn>
                        </p:par>
                        <p:par>
                          <p:cTn id="80" fill="hold" nodeType="afterGroup">
                            <p:stCondLst>
                              <p:cond delay="0"/>
                            </p:stCondLst>
                            <p:childTnLst>
                              <p:par>
                                <p:cTn id="81" presetID="1" presetClass="exit" presetSubtype="0" fill="hold" grpId="2" nodeType="afterEffect">
                                  <p:stCondLst>
                                    <p:cond delay="0"/>
                                  </p:stCondLst>
                                  <p:childTnLst>
                                    <p:set>
                                      <p:cBhvr>
                                        <p:cTn id="82" dur="1" fill="hold">
                                          <p:stCondLst>
                                            <p:cond delay="0"/>
                                          </p:stCondLst>
                                        </p:cTn>
                                        <p:tgtEl>
                                          <p:spTgt spid="119836"/>
                                        </p:tgtEl>
                                        <p:attrNameLst>
                                          <p:attrName>style.visibility</p:attrName>
                                        </p:attrNameLst>
                                      </p:cBhvr>
                                      <p:to>
                                        <p:strVal val="hidden"/>
                                      </p:to>
                                    </p:set>
                                  </p:childTnLst>
                                </p:cTn>
                              </p:par>
                              <p:par>
                                <p:cTn id="83" presetID="1" presetClass="exit" presetSubtype="0" fill="hold" grpId="3" nodeType="withEffect">
                                  <p:stCondLst>
                                    <p:cond delay="0"/>
                                  </p:stCondLst>
                                  <p:childTnLst>
                                    <p:set>
                                      <p:cBhvr>
                                        <p:cTn id="84" dur="1" fill="hold">
                                          <p:stCondLst>
                                            <p:cond delay="0"/>
                                          </p:stCondLst>
                                        </p:cTn>
                                        <p:tgtEl>
                                          <p:spTgt spid="119835"/>
                                        </p:tgtEl>
                                        <p:attrNameLst>
                                          <p:attrName>style.visibility</p:attrName>
                                        </p:attrNameLst>
                                      </p:cBhvr>
                                      <p:to>
                                        <p:strVal val="hidden"/>
                                      </p:to>
                                    </p:set>
                                  </p:childTnLst>
                                </p:cTn>
                              </p:par>
                            </p:childTnLst>
                          </p:cTn>
                        </p:par>
                        <p:par>
                          <p:cTn id="85" fill="hold" nodeType="afterGroup">
                            <p:stCondLst>
                              <p:cond delay="0"/>
                            </p:stCondLst>
                            <p:childTnLst>
                              <p:par>
                                <p:cTn id="86" presetID="2" presetClass="entr" presetSubtype="3" fill="hold" nodeType="afterEffect">
                                  <p:stCondLst>
                                    <p:cond delay="0"/>
                                  </p:stCondLst>
                                  <p:childTnLst>
                                    <p:set>
                                      <p:cBhvr>
                                        <p:cTn id="87" dur="1" fill="hold">
                                          <p:stCondLst>
                                            <p:cond delay="0"/>
                                          </p:stCondLst>
                                        </p:cTn>
                                        <p:tgtEl>
                                          <p:spTgt spid="2"/>
                                        </p:tgtEl>
                                        <p:attrNameLst>
                                          <p:attrName>style.visibility</p:attrName>
                                        </p:attrNameLst>
                                      </p:cBhvr>
                                      <p:to>
                                        <p:strVal val="visible"/>
                                      </p:to>
                                    </p:set>
                                    <p:anim calcmode="lin" valueType="num">
                                      <p:cBhvr additive="base">
                                        <p:cTn id="88" dur="500" fill="hold"/>
                                        <p:tgtEl>
                                          <p:spTgt spid="2"/>
                                        </p:tgtEl>
                                        <p:attrNameLst>
                                          <p:attrName>ppt_x</p:attrName>
                                        </p:attrNameLst>
                                      </p:cBhvr>
                                      <p:tavLst>
                                        <p:tav tm="0">
                                          <p:val>
                                            <p:strVal val="1+#ppt_w/2"/>
                                          </p:val>
                                        </p:tav>
                                        <p:tav tm="100000">
                                          <p:val>
                                            <p:strVal val="#ppt_x"/>
                                          </p:val>
                                        </p:tav>
                                      </p:tavLst>
                                    </p:anim>
                                    <p:anim calcmode="lin" valueType="num">
                                      <p:cBhvr additive="base">
                                        <p:cTn id="89" dur="500" fill="hold"/>
                                        <p:tgtEl>
                                          <p:spTgt spid="2"/>
                                        </p:tgtEl>
                                        <p:attrNameLst>
                                          <p:attrName>ppt_y</p:attrName>
                                        </p:attrNameLst>
                                      </p:cBhvr>
                                      <p:tavLst>
                                        <p:tav tm="0">
                                          <p:val>
                                            <p:strVal val="0-#ppt_h/2"/>
                                          </p:val>
                                        </p:tav>
                                        <p:tav tm="100000">
                                          <p:val>
                                            <p:strVal val="#ppt_y"/>
                                          </p:val>
                                        </p:tav>
                                      </p:tavLst>
                                    </p:anim>
                                  </p:childTnLst>
                                </p:cTn>
                              </p:par>
                              <p:par>
                                <p:cTn id="90" presetID="2" presetClass="exit" presetSubtype="6" fill="hold" grpId="0" nodeType="withEffect">
                                  <p:stCondLst>
                                    <p:cond delay="0"/>
                                  </p:stCondLst>
                                  <p:childTnLst>
                                    <p:anim calcmode="lin" valueType="num">
                                      <p:cBhvr additive="base">
                                        <p:cTn id="91" dur="500"/>
                                        <p:tgtEl>
                                          <p:spTgt spid="119811"/>
                                        </p:tgtEl>
                                        <p:attrNameLst>
                                          <p:attrName>ppt_x</p:attrName>
                                        </p:attrNameLst>
                                      </p:cBhvr>
                                      <p:tavLst>
                                        <p:tav tm="0">
                                          <p:val>
                                            <p:strVal val="ppt_x"/>
                                          </p:val>
                                        </p:tav>
                                        <p:tav tm="100000">
                                          <p:val>
                                            <p:strVal val="1+ppt_w/2"/>
                                          </p:val>
                                        </p:tav>
                                      </p:tavLst>
                                    </p:anim>
                                    <p:anim calcmode="lin" valueType="num">
                                      <p:cBhvr additive="base">
                                        <p:cTn id="92" dur="500"/>
                                        <p:tgtEl>
                                          <p:spTgt spid="119811"/>
                                        </p:tgtEl>
                                        <p:attrNameLst>
                                          <p:attrName>ppt_y</p:attrName>
                                        </p:attrNameLst>
                                      </p:cBhvr>
                                      <p:tavLst>
                                        <p:tav tm="0">
                                          <p:val>
                                            <p:strVal val="ppt_y"/>
                                          </p:val>
                                        </p:tav>
                                        <p:tav tm="100000">
                                          <p:val>
                                            <p:strVal val="1+ppt_h/2"/>
                                          </p:val>
                                        </p:tav>
                                      </p:tavLst>
                                    </p:anim>
                                    <p:set>
                                      <p:cBhvr>
                                        <p:cTn id="93" dur="1" fill="hold">
                                          <p:stCondLst>
                                            <p:cond delay="499"/>
                                          </p:stCondLst>
                                        </p:cTn>
                                        <p:tgtEl>
                                          <p:spTgt spid="119811"/>
                                        </p:tgtEl>
                                        <p:attrNameLst>
                                          <p:attrName>style.visibility</p:attrName>
                                        </p:attrNameLst>
                                      </p:cBhvr>
                                      <p:to>
                                        <p:strVal val="hidden"/>
                                      </p:to>
                                    </p:set>
                                  </p:childTnLst>
                                </p:cTn>
                              </p:par>
                            </p:childTnLst>
                          </p:cTn>
                        </p:par>
                        <p:par>
                          <p:cTn id="94" fill="hold" nodeType="afterGroup">
                            <p:stCondLst>
                              <p:cond delay="500"/>
                            </p:stCondLst>
                            <p:childTnLst>
                              <p:par>
                                <p:cTn id="95" presetID="1" presetClass="entr" presetSubtype="0" fill="hold" grpId="0" nodeType="afterEffect">
                                  <p:stCondLst>
                                    <p:cond delay="0"/>
                                  </p:stCondLst>
                                  <p:childTnLst>
                                    <p:set>
                                      <p:cBhvr>
                                        <p:cTn id="96" dur="1" fill="hold">
                                          <p:stCondLst>
                                            <p:cond delay="0"/>
                                          </p:stCondLst>
                                        </p:cTn>
                                        <p:tgtEl>
                                          <p:spTgt spid="119818">
                                            <p:txEl>
                                              <p:pRg st="6" end="6"/>
                                            </p:txEl>
                                          </p:spTgt>
                                        </p:tgtEl>
                                        <p:attrNameLst>
                                          <p:attrName>style.visibility</p:attrName>
                                        </p:attrNameLst>
                                      </p:cBhvr>
                                      <p:to>
                                        <p:strVal val="visible"/>
                                      </p:to>
                                    </p:set>
                                  </p:childTnLst>
                                </p:cTn>
                              </p:par>
                            </p:childTnLst>
                          </p:cTn>
                        </p:par>
                      </p:childTnLst>
                    </p:cTn>
                  </p:par>
                  <p:par>
                    <p:cTn id="97" fill="hold" nodeType="clickPar">
                      <p:stCondLst>
                        <p:cond delay="indefinite"/>
                      </p:stCondLst>
                      <p:childTnLst>
                        <p:par>
                          <p:cTn id="98" fill="hold" nodeType="withGroup">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119818">
                                            <p:txEl>
                                              <p:pRg st="7" end="7"/>
                                            </p:txEl>
                                          </p:spTgt>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119818">
                                            <p:txEl>
                                              <p:pRg st="8" end="8"/>
                                            </p:txEl>
                                          </p:spTgt>
                                        </p:tgtEl>
                                        <p:attrNameLst>
                                          <p:attrName>style.visibility</p:attrName>
                                        </p:attrNameLst>
                                      </p:cBhvr>
                                      <p:to>
                                        <p:strVal val="visible"/>
                                      </p:to>
                                    </p:set>
                                  </p:childTnLst>
                                </p:cTn>
                              </p:par>
                            </p:childTnLst>
                          </p:cTn>
                        </p:par>
                        <p:par>
                          <p:cTn id="103" fill="hold" nodeType="afterGroup">
                            <p:stCondLst>
                              <p:cond delay="0"/>
                            </p:stCondLst>
                            <p:childTnLst>
                              <p:par>
                                <p:cTn id="104" presetID="10" presetClass="entr" presetSubtype="0" fill="hold" nodeType="afterEffect">
                                  <p:stCondLst>
                                    <p:cond delay="0"/>
                                  </p:stCondLst>
                                  <p:childTnLst>
                                    <p:set>
                                      <p:cBhvr>
                                        <p:cTn id="105" dur="1" fill="hold">
                                          <p:stCondLst>
                                            <p:cond delay="0"/>
                                          </p:stCondLst>
                                        </p:cTn>
                                        <p:tgtEl>
                                          <p:spTgt spid="9"/>
                                        </p:tgtEl>
                                        <p:attrNameLst>
                                          <p:attrName>style.visibility</p:attrName>
                                        </p:attrNameLst>
                                      </p:cBhvr>
                                      <p:to>
                                        <p:strVal val="visible"/>
                                      </p:to>
                                    </p:set>
                                    <p:animEffect transition="in" filter="fade">
                                      <p:cBhvr>
                                        <p:cTn id="106" dur="500"/>
                                        <p:tgtEl>
                                          <p:spTgt spid="9"/>
                                        </p:tgtEl>
                                      </p:cBhvr>
                                    </p:animEffect>
                                  </p:childTnLst>
                                </p:cTn>
                              </p:par>
                            </p:childTnLst>
                          </p:cTn>
                        </p:par>
                        <p:par>
                          <p:cTn id="107" fill="hold" nodeType="afterGroup">
                            <p:stCondLst>
                              <p:cond delay="500"/>
                            </p:stCondLst>
                            <p:childTnLst>
                              <p:par>
                                <p:cTn id="108" presetID="10" presetClass="entr" presetSubtype="0" fill="hold" nodeType="afterEffect">
                                  <p:stCondLst>
                                    <p:cond delay="0"/>
                                  </p:stCondLst>
                                  <p:childTnLst>
                                    <p:set>
                                      <p:cBhvr>
                                        <p:cTn id="109" dur="1" fill="hold">
                                          <p:stCondLst>
                                            <p:cond delay="0"/>
                                          </p:stCondLst>
                                        </p:cTn>
                                        <p:tgtEl>
                                          <p:spTgt spid="8"/>
                                        </p:tgtEl>
                                        <p:attrNameLst>
                                          <p:attrName>style.visibility</p:attrName>
                                        </p:attrNameLst>
                                      </p:cBhvr>
                                      <p:to>
                                        <p:strVal val="visible"/>
                                      </p:to>
                                    </p:set>
                                    <p:animEffect transition="in" filter="fade">
                                      <p:cBhvr>
                                        <p:cTn id="110" dur="500"/>
                                        <p:tgtEl>
                                          <p:spTgt spid="8"/>
                                        </p:tgtEl>
                                      </p:cBhvr>
                                    </p:animEffect>
                                  </p:childTnLst>
                                </p:cTn>
                              </p:par>
                            </p:childTnLst>
                          </p:cTn>
                        </p:par>
                        <p:par>
                          <p:cTn id="111" fill="hold" nodeType="afterGroup">
                            <p:stCondLst>
                              <p:cond delay="1000"/>
                            </p:stCondLst>
                            <p:childTnLst>
                              <p:par>
                                <p:cTn id="112" presetID="18" presetClass="entr" presetSubtype="9" fill="hold" nodeType="afterEffect">
                                  <p:stCondLst>
                                    <p:cond delay="0"/>
                                  </p:stCondLst>
                                  <p:childTnLst>
                                    <p:set>
                                      <p:cBhvr>
                                        <p:cTn id="113" dur="1" fill="hold">
                                          <p:stCondLst>
                                            <p:cond delay="0"/>
                                          </p:stCondLst>
                                        </p:cTn>
                                        <p:tgtEl>
                                          <p:spTgt spid="119848"/>
                                        </p:tgtEl>
                                        <p:attrNameLst>
                                          <p:attrName>style.visibility</p:attrName>
                                        </p:attrNameLst>
                                      </p:cBhvr>
                                      <p:to>
                                        <p:strVal val="visible"/>
                                      </p:to>
                                    </p:set>
                                    <p:animEffect transition="in" filter="strips(upLeft)">
                                      <p:cBhvr>
                                        <p:cTn id="114" dur="500"/>
                                        <p:tgtEl>
                                          <p:spTgt spid="119848"/>
                                        </p:tgtEl>
                                      </p:cBhvr>
                                    </p:animEffect>
                                  </p:childTnLst>
                                </p:cTn>
                              </p:par>
                            </p:childTnLst>
                          </p:cTn>
                        </p:par>
                        <p:par>
                          <p:cTn id="115" fill="hold" nodeType="afterGroup">
                            <p:stCondLst>
                              <p:cond delay="1500"/>
                            </p:stCondLst>
                            <p:childTnLst>
                              <p:par>
                                <p:cTn id="116" presetID="10" presetClass="entr" presetSubtype="0" fill="hold" nodeType="afterEffect">
                                  <p:stCondLst>
                                    <p:cond delay="0"/>
                                  </p:stCondLst>
                                  <p:childTnLst>
                                    <p:set>
                                      <p:cBhvr>
                                        <p:cTn id="117" dur="1" fill="hold">
                                          <p:stCondLst>
                                            <p:cond delay="0"/>
                                          </p:stCondLst>
                                        </p:cTn>
                                        <p:tgtEl>
                                          <p:spTgt spid="7"/>
                                        </p:tgtEl>
                                        <p:attrNameLst>
                                          <p:attrName>style.visibility</p:attrName>
                                        </p:attrNameLst>
                                      </p:cBhvr>
                                      <p:to>
                                        <p:strVal val="visible"/>
                                      </p:to>
                                    </p:set>
                                    <p:animEffect transition="in" filter="fade">
                                      <p:cBhvr>
                                        <p:cTn id="118" dur="500"/>
                                        <p:tgtEl>
                                          <p:spTgt spid="7"/>
                                        </p:tgtEl>
                                      </p:cBhvr>
                                    </p:animEffect>
                                  </p:childTnLst>
                                </p:cTn>
                              </p:par>
                              <p:par>
                                <p:cTn id="119" presetID="18" presetClass="entr" presetSubtype="9" fill="hold" nodeType="withEffect">
                                  <p:stCondLst>
                                    <p:cond delay="0"/>
                                  </p:stCondLst>
                                  <p:childTnLst>
                                    <p:set>
                                      <p:cBhvr>
                                        <p:cTn id="120" dur="1" fill="hold">
                                          <p:stCondLst>
                                            <p:cond delay="0"/>
                                          </p:stCondLst>
                                        </p:cTn>
                                        <p:tgtEl>
                                          <p:spTgt spid="119849"/>
                                        </p:tgtEl>
                                        <p:attrNameLst>
                                          <p:attrName>style.visibility</p:attrName>
                                        </p:attrNameLst>
                                      </p:cBhvr>
                                      <p:to>
                                        <p:strVal val="visible"/>
                                      </p:to>
                                    </p:set>
                                    <p:animEffect transition="in" filter="strips(upLeft)">
                                      <p:cBhvr>
                                        <p:cTn id="121" dur="500"/>
                                        <p:tgtEl>
                                          <p:spTgt spid="119849"/>
                                        </p:tgtEl>
                                      </p:cBhvr>
                                    </p:animEffect>
                                  </p:childTnLst>
                                </p:cTn>
                              </p:par>
                            </p:childTnLst>
                          </p:cTn>
                        </p:par>
                        <p:par>
                          <p:cTn id="122" fill="hold" nodeType="afterGroup">
                            <p:stCondLst>
                              <p:cond delay="2000"/>
                            </p:stCondLst>
                            <p:childTnLst>
                              <p:par>
                                <p:cTn id="123" presetID="23" presetClass="entr" presetSubtype="16" fill="hold" grpId="0" nodeType="afterEffect">
                                  <p:stCondLst>
                                    <p:cond delay="0"/>
                                  </p:stCondLst>
                                  <p:childTnLst>
                                    <p:set>
                                      <p:cBhvr>
                                        <p:cTn id="124" dur="1" fill="hold">
                                          <p:stCondLst>
                                            <p:cond delay="0"/>
                                          </p:stCondLst>
                                        </p:cTn>
                                        <p:tgtEl>
                                          <p:spTgt spid="119850">
                                            <p:txEl>
                                              <p:pRg st="1" end="1"/>
                                            </p:txEl>
                                          </p:spTgt>
                                        </p:tgtEl>
                                        <p:attrNameLst>
                                          <p:attrName>style.visibility</p:attrName>
                                        </p:attrNameLst>
                                      </p:cBhvr>
                                      <p:to>
                                        <p:strVal val="visible"/>
                                      </p:to>
                                    </p:set>
                                    <p:anim calcmode="lin" valueType="num">
                                      <p:cBhvr>
                                        <p:cTn id="125" dur="500" fill="hold"/>
                                        <p:tgtEl>
                                          <p:spTgt spid="119850">
                                            <p:txEl>
                                              <p:pRg st="1" end="1"/>
                                            </p:txEl>
                                          </p:spTgt>
                                        </p:tgtEl>
                                        <p:attrNameLst>
                                          <p:attrName>ppt_w</p:attrName>
                                        </p:attrNameLst>
                                      </p:cBhvr>
                                      <p:tavLst>
                                        <p:tav tm="0">
                                          <p:val>
                                            <p:fltVal val="0"/>
                                          </p:val>
                                        </p:tav>
                                        <p:tav tm="100000">
                                          <p:val>
                                            <p:strVal val="#ppt_w"/>
                                          </p:val>
                                        </p:tav>
                                      </p:tavLst>
                                    </p:anim>
                                    <p:anim calcmode="lin" valueType="num">
                                      <p:cBhvr>
                                        <p:cTn id="126" dur="500" fill="hold"/>
                                        <p:tgtEl>
                                          <p:spTgt spid="119850">
                                            <p:txEl>
                                              <p:pRg st="1" end="1"/>
                                            </p:txEl>
                                          </p:spTgt>
                                        </p:tgtEl>
                                        <p:attrNameLst>
                                          <p:attrName>ppt_h</p:attrName>
                                        </p:attrNameLst>
                                      </p:cBhvr>
                                      <p:tavLst>
                                        <p:tav tm="0">
                                          <p:val>
                                            <p:fltVal val="0"/>
                                          </p:val>
                                        </p:tav>
                                        <p:tav tm="100000">
                                          <p:val>
                                            <p:strVal val="#ppt_h"/>
                                          </p:val>
                                        </p:tav>
                                      </p:tavLst>
                                    </p:anim>
                                  </p:childTnLst>
                                </p:cTn>
                              </p:par>
                            </p:childTnLst>
                          </p:cTn>
                        </p:par>
                        <p:par>
                          <p:cTn id="127" fill="hold" nodeType="afterGroup">
                            <p:stCondLst>
                              <p:cond delay="2500"/>
                            </p:stCondLst>
                            <p:childTnLst>
                              <p:par>
                                <p:cTn id="128" presetID="10" presetClass="exit" presetSubtype="0" fill="hold" grpId="0" nodeType="afterEffect">
                                  <p:stCondLst>
                                    <p:cond delay="0"/>
                                  </p:stCondLst>
                                  <p:childTnLst>
                                    <p:animEffect transition="out" filter="fade">
                                      <p:cBhvr>
                                        <p:cTn id="129" dur="500"/>
                                        <p:tgtEl>
                                          <p:spTgt spid="119851"/>
                                        </p:tgtEl>
                                      </p:cBhvr>
                                    </p:animEffect>
                                    <p:set>
                                      <p:cBhvr>
                                        <p:cTn id="130" dur="1" fill="hold">
                                          <p:stCondLst>
                                            <p:cond delay="499"/>
                                          </p:stCondLst>
                                        </p:cTn>
                                        <p:tgtEl>
                                          <p:spTgt spid="11985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1" grpId="0" animBg="1"/>
      <p:bldP spid="119818" grpId="0" build="p"/>
      <p:bldP spid="119828" grpId="0" animBg="1"/>
      <p:bldP spid="119828" grpId="1" animBg="1"/>
      <p:bldP spid="119828" grpId="2" animBg="1"/>
      <p:bldP spid="119828" grpId="3" animBg="1"/>
      <p:bldP spid="119828" grpId="4" animBg="1"/>
      <p:bldP spid="119835" grpId="0" animBg="1"/>
      <p:bldP spid="119835" grpId="1" animBg="1"/>
      <p:bldP spid="119835" grpId="2" animBg="1"/>
      <p:bldP spid="119835" grpId="3" animBg="1"/>
      <p:bldP spid="119836" grpId="0" animBg="1"/>
      <p:bldP spid="119836" grpId="1" animBg="1"/>
      <p:bldP spid="119836" grpId="2" animBg="1"/>
      <p:bldP spid="119850" grpId="0" build="p"/>
      <p:bldP spid="11985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6E916A3E-51F7-40B3-B81D-E1900A202CB6}"/>
              </a:ext>
            </a:extLst>
          </p:cNvPr>
          <p:cNvSpPr>
            <a:spLocks noChangeArrowheads="1"/>
          </p:cNvSpPr>
          <p:nvPr/>
        </p:nvSpPr>
        <p:spPr bwMode="blackWhite">
          <a:xfrm>
            <a:off x="6096000" y="914400"/>
            <a:ext cx="4419600" cy="5257800"/>
          </a:xfrm>
          <a:prstGeom prst="rect">
            <a:avLst/>
          </a:prstGeom>
          <a:solidFill>
            <a:srgbClr val="00CC99"/>
          </a:solidFill>
          <a:ln w="9525">
            <a:solidFill>
              <a:schemeClr val="tx1"/>
            </a:solidFill>
            <a:miter lim="800000"/>
            <a:headEnd/>
            <a:tailEnd/>
          </a:ln>
          <a:effectLst>
            <a:outerShdw blurRad="63500" dist="107763" dir="2700000" algn="ctr" rotWithShape="0">
              <a:schemeClr val="bg2">
                <a:alpha val="50000"/>
              </a:schemeClr>
            </a:outerShdw>
          </a:effectLst>
        </p:spPr>
        <p:txBody>
          <a:bodyPr wrap="none"/>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400" b="1">
                <a:latin typeface="Courier New" panose="02070309020205020404" pitchFamily="49" charset="0"/>
              </a:rPr>
              <a:t>class test;</a:t>
            </a:r>
          </a:p>
          <a:p>
            <a:pPr eaLnBrk="1" hangingPunct="1"/>
            <a:r>
              <a:rPr lang="en-US" altLang="en-US" sz="1400" b="1">
                <a:latin typeface="Courier New" panose="02070309020205020404" pitchFamily="49" charset="0"/>
              </a:rPr>
              <a:t>  ...</a:t>
            </a:r>
          </a:p>
          <a:p>
            <a:pPr eaLnBrk="1" hangingPunct="1"/>
            <a:r>
              <a:rPr lang="en-US" altLang="en-US" sz="1400" b="1">
                <a:latin typeface="Courier New" panose="02070309020205020404" pitchFamily="49" charset="0"/>
              </a:rPr>
              <a:t>  set_config_int(“block”,“num_d”,2);</a:t>
            </a:r>
          </a:p>
          <a:p>
            <a:pPr eaLnBrk="1" hangingPunct="1"/>
            <a:r>
              <a:rPr lang="en-US" altLang="en-US" sz="1400" b="1">
                <a:latin typeface="Courier New" panose="02070309020205020404" pitchFamily="49" charset="0"/>
              </a:rPr>
              <a:t>  set_config_int(“*.d*”,“errinj”,1);</a:t>
            </a:r>
          </a:p>
          <a:p>
            <a:pPr eaLnBrk="1" hangingPunct="1"/>
            <a:r>
              <a:rPr lang="en-US" altLang="en-US" sz="1400" b="1">
                <a:latin typeface="Courier New" panose="02070309020205020404" pitchFamily="49" charset="0"/>
              </a:rPr>
              <a:t>  ...</a:t>
            </a:r>
          </a:p>
        </p:txBody>
      </p:sp>
      <p:sp>
        <p:nvSpPr>
          <p:cNvPr id="68611" name="Rectangle 3">
            <a:extLst>
              <a:ext uri="{FF2B5EF4-FFF2-40B4-BE49-F238E27FC236}">
                <a16:creationId xmlns:a16="http://schemas.microsoft.com/office/drawing/2014/main" id="{7EF20C7D-E3ED-4536-81E0-0A794BE98B32}"/>
              </a:ext>
            </a:extLst>
          </p:cNvPr>
          <p:cNvSpPr>
            <a:spLocks noChangeArrowheads="1"/>
          </p:cNvSpPr>
          <p:nvPr/>
        </p:nvSpPr>
        <p:spPr bwMode="blackWhite">
          <a:xfrm>
            <a:off x="6248400" y="2133600"/>
            <a:ext cx="3886200" cy="3962400"/>
          </a:xfrm>
          <a:prstGeom prst="rect">
            <a:avLst/>
          </a:prstGeom>
          <a:solidFill>
            <a:srgbClr val="99FFCC"/>
          </a:solidFill>
          <a:ln w="9525">
            <a:solidFill>
              <a:schemeClr val="tx1"/>
            </a:solidFill>
            <a:miter lim="800000"/>
            <a:headEnd/>
            <a:tailEnd/>
          </a:ln>
          <a:effectLst>
            <a:outerShdw blurRad="63500" dist="107763" dir="2700000" algn="ctr" rotWithShape="0">
              <a:schemeClr val="bg2">
                <a:alpha val="50000"/>
              </a:schemeClr>
            </a:outerShdw>
          </a:effectLst>
        </p:spPr>
        <p:txBody>
          <a:bodyPr wrap="none"/>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400" b="1">
                <a:latin typeface="Courier New" panose="02070309020205020404" pitchFamily="49" charset="0"/>
              </a:rPr>
              <a:t>class block_env;</a:t>
            </a:r>
            <a:br>
              <a:rPr lang="en-US" altLang="en-US" sz="1400" b="1">
                <a:latin typeface="Courier New" panose="02070309020205020404" pitchFamily="49" charset="0"/>
              </a:rPr>
            </a:br>
            <a:r>
              <a:rPr lang="en-US" altLang="en-US" sz="1400" b="1">
                <a:latin typeface="Courier New" panose="02070309020205020404" pitchFamily="49" charset="0"/>
              </a:rPr>
              <a:t> bit num_d = 1;</a:t>
            </a:r>
            <a:br>
              <a:rPr lang="en-US" altLang="en-US" sz="1400" b="1">
                <a:latin typeface="Courier New" panose="02070309020205020404" pitchFamily="49" charset="0"/>
              </a:rPr>
            </a:br>
            <a:r>
              <a:rPr lang="en-US" altLang="en-US" sz="1400" b="1">
                <a:latin typeface="Courier New" panose="02070309020205020404" pitchFamily="49" charset="0"/>
              </a:rPr>
              <a:t> driver d[0:num_d-1];</a:t>
            </a:r>
          </a:p>
          <a:p>
            <a:pPr eaLnBrk="1" hangingPunct="1"/>
            <a:r>
              <a:rPr lang="en-US" altLang="en-US" sz="1400" b="1">
                <a:latin typeface="Courier New" panose="02070309020205020404" pitchFamily="49" charset="0"/>
              </a:rPr>
              <a:t> set_config_int(“d0”,“delay”,5);</a:t>
            </a:r>
          </a:p>
          <a:p>
            <a:pPr eaLnBrk="1" hangingPunct="1"/>
            <a:r>
              <a:rPr lang="en-US" altLang="en-US" sz="1400" b="1">
                <a:latin typeface="Courier New" panose="02070309020205020404" pitchFamily="49" charset="0"/>
              </a:rPr>
              <a:t> get_config_int(“num_d”,num_d);</a:t>
            </a:r>
          </a:p>
          <a:p>
            <a:pPr eaLnBrk="1" hangingPunct="1"/>
            <a:r>
              <a:rPr lang="en-US" altLang="en-US" sz="1400" b="1">
                <a:latin typeface="Courier New" panose="02070309020205020404" pitchFamily="49" charset="0"/>
              </a:rPr>
              <a:t> if(num_d == 2)</a:t>
            </a:r>
            <a:br>
              <a:rPr lang="en-US" altLang="en-US" sz="1400" b="1">
                <a:latin typeface="Courier New" panose="02070309020205020404" pitchFamily="49" charset="0"/>
              </a:rPr>
            </a:br>
            <a:r>
              <a:rPr lang="en-US" altLang="en-US" sz="1400" b="1">
                <a:latin typeface="Courier New" panose="02070309020205020404" pitchFamily="49" charset="0"/>
              </a:rPr>
              <a:t>   set_config_int(“d1”,“active”,0);</a:t>
            </a:r>
          </a:p>
        </p:txBody>
      </p:sp>
      <p:sp>
        <p:nvSpPr>
          <p:cNvPr id="68612" name="Rectangle 4">
            <a:extLst>
              <a:ext uri="{FF2B5EF4-FFF2-40B4-BE49-F238E27FC236}">
                <a16:creationId xmlns:a16="http://schemas.microsoft.com/office/drawing/2014/main" id="{A24DB1A6-8C8E-4D52-901C-9A449012DEEE}"/>
              </a:ext>
            </a:extLst>
          </p:cNvPr>
          <p:cNvSpPr>
            <a:spLocks noChangeArrowheads="1"/>
          </p:cNvSpPr>
          <p:nvPr/>
        </p:nvSpPr>
        <p:spPr bwMode="hidden">
          <a:xfrm>
            <a:off x="6324600" y="4038600"/>
            <a:ext cx="3733800" cy="1905000"/>
          </a:xfrm>
          <a:prstGeom prst="rect">
            <a:avLst/>
          </a:prstGeom>
          <a:solidFill>
            <a:srgbClr val="CCECFF"/>
          </a:solidFill>
          <a:ln w="9525">
            <a:solidFill>
              <a:schemeClr val="tx1"/>
            </a:solidFill>
            <a:miter lim="800000"/>
            <a:headEnd/>
            <a:tailEnd/>
          </a:ln>
          <a:effectLst>
            <a:outerShdw blurRad="63500" dist="107763" dir="2700000" algn="ctr" rotWithShape="0">
              <a:schemeClr val="bg2">
                <a:alpha val="50000"/>
              </a:schemeClr>
            </a:outerShdw>
          </a:effec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400" b="1">
                <a:latin typeface="Courier New" panose="02070309020205020404" pitchFamily="49" charset="0"/>
              </a:rPr>
              <a:t>class driver;</a:t>
            </a:r>
            <a:br>
              <a:rPr lang="en-US" altLang="en-US" sz="1400" b="1">
                <a:latin typeface="Courier New" panose="02070309020205020404" pitchFamily="49" charset="0"/>
              </a:rPr>
            </a:br>
            <a:r>
              <a:rPr lang="en-US" altLang="en-US" sz="1400" b="1">
                <a:latin typeface="Courier New" panose="02070309020205020404" pitchFamily="49" charset="0"/>
              </a:rPr>
              <a:t> bit active = 1, errinj = 0;</a:t>
            </a:r>
            <a:br>
              <a:rPr lang="en-US" altLang="en-US" sz="1400" b="1">
                <a:latin typeface="Courier New" panose="02070309020205020404" pitchFamily="49" charset="0"/>
              </a:rPr>
            </a:br>
            <a:r>
              <a:rPr lang="en-US" altLang="en-US" sz="1400" b="1">
                <a:latin typeface="Courier New" panose="02070309020205020404" pitchFamily="49" charset="0"/>
              </a:rPr>
              <a:t> int delay = 2;</a:t>
            </a:r>
            <a:br>
              <a:rPr lang="en-US" altLang="en-US" sz="1400" b="1">
                <a:latin typeface="Courier New" panose="02070309020205020404" pitchFamily="49" charset="0"/>
              </a:rPr>
            </a:br>
            <a:r>
              <a:rPr lang="en-US" altLang="en-US" sz="1400" b="1">
                <a:latin typeface="Courier New" panose="02070309020205020404" pitchFamily="49" charset="0"/>
              </a:rPr>
              <a:t> function void build();</a:t>
            </a:r>
            <a:br>
              <a:rPr lang="en-US" altLang="en-US" sz="1400" b="1">
                <a:latin typeface="Courier New" panose="02070309020205020404" pitchFamily="49" charset="0"/>
              </a:rPr>
            </a:br>
            <a:r>
              <a:rPr lang="en-US" altLang="en-US" sz="1400" b="1">
                <a:latin typeface="Courier New" panose="02070309020205020404" pitchFamily="49" charset="0"/>
              </a:rPr>
              <a:t>  super.build();</a:t>
            </a:r>
          </a:p>
          <a:p>
            <a:pPr eaLnBrk="1" hangingPunct="1"/>
            <a:r>
              <a:rPr lang="en-US" altLang="en-US" sz="1400" b="1">
                <a:solidFill>
                  <a:srgbClr val="0000FF"/>
                </a:solidFill>
                <a:latin typeface="Courier New" panose="02070309020205020404" pitchFamily="49" charset="0"/>
              </a:rPr>
              <a:t>  get_config_int(“active”,active);</a:t>
            </a:r>
            <a:br>
              <a:rPr lang="en-US" altLang="en-US" sz="1400" b="1">
                <a:solidFill>
                  <a:srgbClr val="0000FF"/>
                </a:solidFill>
                <a:latin typeface="Courier New" panose="02070309020205020404" pitchFamily="49" charset="0"/>
              </a:rPr>
            </a:br>
            <a:r>
              <a:rPr lang="en-US" altLang="en-US" sz="1400" b="1">
                <a:solidFill>
                  <a:srgbClr val="0000FF"/>
                </a:solidFill>
                <a:latin typeface="Courier New" panose="02070309020205020404" pitchFamily="49" charset="0"/>
              </a:rPr>
              <a:t>  get_config_int(“delay”,delay);</a:t>
            </a:r>
            <a:br>
              <a:rPr lang="en-US" altLang="en-US" sz="1400" b="1">
                <a:solidFill>
                  <a:srgbClr val="0000FF"/>
                </a:solidFill>
                <a:latin typeface="Courier New" panose="02070309020205020404" pitchFamily="49" charset="0"/>
              </a:rPr>
            </a:br>
            <a:r>
              <a:rPr lang="en-US" altLang="en-US" sz="1400" b="1">
                <a:solidFill>
                  <a:srgbClr val="0000FF"/>
                </a:solidFill>
                <a:latin typeface="Courier New" panose="02070309020205020404" pitchFamily="49" charset="0"/>
              </a:rPr>
              <a:t>  get_config_int(“errinj”,errinj);</a:t>
            </a:r>
          </a:p>
          <a:p>
            <a:pPr eaLnBrk="1" hangingPunct="1"/>
            <a:r>
              <a:rPr lang="en-US" altLang="en-US" sz="1400" b="1">
                <a:latin typeface="Courier New" panose="02070309020205020404" pitchFamily="49" charset="0"/>
              </a:rPr>
              <a:t>  …</a:t>
            </a:r>
          </a:p>
        </p:txBody>
      </p:sp>
      <p:grpSp>
        <p:nvGrpSpPr>
          <p:cNvPr id="2" name="Group 5">
            <a:extLst>
              <a:ext uri="{FF2B5EF4-FFF2-40B4-BE49-F238E27FC236}">
                <a16:creationId xmlns:a16="http://schemas.microsoft.com/office/drawing/2014/main" id="{C8F1A4BC-A76A-466E-A6D0-20D8268A5840}"/>
              </a:ext>
            </a:extLst>
          </p:cNvPr>
          <p:cNvGrpSpPr>
            <a:grpSpLocks/>
          </p:cNvGrpSpPr>
          <p:nvPr/>
        </p:nvGrpSpPr>
        <p:grpSpPr bwMode="auto">
          <a:xfrm>
            <a:off x="7467600" y="3733800"/>
            <a:ext cx="2057400" cy="1905000"/>
            <a:chOff x="2928" y="2400"/>
            <a:chExt cx="1296" cy="1200"/>
          </a:xfrm>
        </p:grpSpPr>
        <p:sp>
          <p:nvSpPr>
            <p:cNvPr id="68614" name="Rectangle 6">
              <a:extLst>
                <a:ext uri="{FF2B5EF4-FFF2-40B4-BE49-F238E27FC236}">
                  <a16:creationId xmlns:a16="http://schemas.microsoft.com/office/drawing/2014/main" id="{C4536797-D0F3-4D6A-9C17-7C66E08D7564}"/>
                </a:ext>
              </a:extLst>
            </p:cNvPr>
            <p:cNvSpPr>
              <a:spLocks noChangeArrowheads="1"/>
            </p:cNvSpPr>
            <p:nvPr/>
          </p:nvSpPr>
          <p:spPr bwMode="blackWhite">
            <a:xfrm>
              <a:off x="2928" y="2400"/>
              <a:ext cx="1200" cy="1200"/>
            </a:xfrm>
            <a:prstGeom prst="rect">
              <a:avLst/>
            </a:prstGeom>
            <a:solidFill>
              <a:srgbClr val="CCECFF"/>
            </a:solidFill>
            <a:ln w="9525">
              <a:solidFill>
                <a:schemeClr val="tx1"/>
              </a:solidFill>
              <a:miter lim="800000"/>
              <a:headEnd/>
              <a:tailEnd/>
            </a:ln>
            <a:effectLst>
              <a:outerShdw blurRad="63500" dist="107763" dir="2700000" algn="ctr" rotWithShape="0">
                <a:schemeClr val="bg2">
                  <a:alpha val="50000"/>
                </a:schemeClr>
              </a:outerShdw>
            </a:effectLst>
          </p:spPr>
          <p:txBody>
            <a:bodyPr wrap="none"/>
            <a:lstStyle/>
            <a:p>
              <a:pPr>
                <a:defRPr/>
              </a:pPr>
              <a:r>
                <a:rPr lang="en-US" sz="1400" b="1">
                  <a:latin typeface="Courier New" charset="0"/>
                </a:rPr>
                <a:t>class driver;</a:t>
              </a:r>
            </a:p>
            <a:p>
              <a:pPr>
                <a:defRPr/>
              </a:pPr>
              <a:r>
                <a:rPr lang="en-US" sz="1400" b="1">
                  <a:latin typeface="Courier New" charset="0"/>
                </a:rPr>
                <a:t> bit active = 1;</a:t>
              </a:r>
              <a:br>
                <a:rPr lang="en-US" sz="1400" b="1">
                  <a:latin typeface="Courier New" charset="0"/>
                </a:rPr>
              </a:br>
              <a:r>
                <a:rPr lang="en-US" sz="1400" b="1">
                  <a:latin typeface="Courier New" charset="0"/>
                </a:rPr>
                <a:t> bit delay = 2;</a:t>
              </a:r>
            </a:p>
            <a:p>
              <a:pPr>
                <a:defRPr/>
              </a:pPr>
              <a:r>
                <a:rPr lang="en-US" sz="1400" b="1">
                  <a:latin typeface="Courier New" charset="0"/>
                </a:rPr>
                <a:t> bit errinj = 0;</a:t>
              </a:r>
            </a:p>
          </p:txBody>
        </p:sp>
        <p:sp>
          <p:nvSpPr>
            <p:cNvPr id="49179" name="Rectangle 7">
              <a:extLst>
                <a:ext uri="{FF2B5EF4-FFF2-40B4-BE49-F238E27FC236}">
                  <a16:creationId xmlns:a16="http://schemas.microsoft.com/office/drawing/2014/main" id="{2B5C975C-89B7-434F-AA07-4D7C3B30FDF7}"/>
                </a:ext>
              </a:extLst>
            </p:cNvPr>
            <p:cNvSpPr>
              <a:spLocks noChangeArrowheads="1"/>
            </p:cNvSpPr>
            <p:nvPr/>
          </p:nvSpPr>
          <p:spPr bwMode="blackWhite">
            <a:xfrm>
              <a:off x="4128" y="2928"/>
              <a:ext cx="96" cy="96"/>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sp>
        <p:nvSpPr>
          <p:cNvPr id="68616" name="Rectangle 8">
            <a:extLst>
              <a:ext uri="{FF2B5EF4-FFF2-40B4-BE49-F238E27FC236}">
                <a16:creationId xmlns:a16="http://schemas.microsoft.com/office/drawing/2014/main" id="{F6D4D1B3-433D-4E23-B55E-4A9B6AA48115}"/>
              </a:ext>
            </a:extLst>
          </p:cNvPr>
          <p:cNvSpPr>
            <a:spLocks noChangeArrowheads="1"/>
          </p:cNvSpPr>
          <p:nvPr/>
        </p:nvSpPr>
        <p:spPr bwMode="auto">
          <a:xfrm>
            <a:off x="10134600" y="4343400"/>
            <a:ext cx="152400" cy="147638"/>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49159" name="Rectangle 9">
            <a:extLst>
              <a:ext uri="{FF2B5EF4-FFF2-40B4-BE49-F238E27FC236}">
                <a16:creationId xmlns:a16="http://schemas.microsoft.com/office/drawing/2014/main" id="{4FD0731E-B869-436D-A0A8-EC4A0A077C82}"/>
              </a:ext>
            </a:extLst>
          </p:cNvPr>
          <p:cNvSpPr>
            <a:spLocks noGrp="1" noChangeArrowheads="1"/>
          </p:cNvSpPr>
          <p:nvPr>
            <p:ph type="title"/>
          </p:nvPr>
        </p:nvSpPr>
        <p:spPr/>
        <p:txBody>
          <a:bodyPr/>
          <a:lstStyle/>
          <a:p>
            <a:pPr eaLnBrk="1" hangingPunct="1"/>
            <a:r>
              <a:rPr lang="en-US" altLang="en-US"/>
              <a:t>OVM Concepts: Configuration</a:t>
            </a:r>
          </a:p>
        </p:txBody>
      </p:sp>
      <p:sp>
        <p:nvSpPr>
          <p:cNvPr id="68618" name="Rectangle 10">
            <a:extLst>
              <a:ext uri="{FF2B5EF4-FFF2-40B4-BE49-F238E27FC236}">
                <a16:creationId xmlns:a16="http://schemas.microsoft.com/office/drawing/2014/main" id="{1C683EB7-1FAE-4923-AA58-F7DCBB1992E4}"/>
              </a:ext>
            </a:extLst>
          </p:cNvPr>
          <p:cNvSpPr>
            <a:spLocks noGrp="1" noChangeArrowheads="1"/>
          </p:cNvSpPr>
          <p:nvPr>
            <p:ph type="body" idx="1"/>
          </p:nvPr>
        </p:nvSpPr>
        <p:spPr>
          <a:xfrm>
            <a:off x="1905001" y="1066800"/>
            <a:ext cx="3808413" cy="5029200"/>
          </a:xfrm>
        </p:spPr>
        <p:txBody>
          <a:bodyPr/>
          <a:lstStyle/>
          <a:p>
            <a:pPr eaLnBrk="1" hangingPunct="1">
              <a:lnSpc>
                <a:spcPct val="80000"/>
              </a:lnSpc>
            </a:pPr>
            <a:r>
              <a:rPr lang="en-US" altLang="en-US" sz="2200"/>
              <a:t>Configure anything</a:t>
            </a:r>
          </a:p>
          <a:p>
            <a:pPr lvl="1" eaLnBrk="1" hangingPunct="1">
              <a:lnSpc>
                <a:spcPct val="80000"/>
              </a:lnSpc>
            </a:pPr>
            <a:r>
              <a:rPr lang="en-US" altLang="en-US" sz="1800"/>
              <a:t>Modal configuration </a:t>
            </a:r>
          </a:p>
          <a:p>
            <a:pPr lvl="2" eaLnBrk="1" hangingPunct="1">
              <a:lnSpc>
                <a:spcPct val="80000"/>
              </a:lnSpc>
            </a:pPr>
            <a:r>
              <a:rPr lang="en-US" altLang="en-US" sz="1600"/>
              <a:t>Change modes of operation by changing values of variables</a:t>
            </a:r>
          </a:p>
          <a:p>
            <a:pPr lvl="2" eaLnBrk="1" hangingPunct="1">
              <a:lnSpc>
                <a:spcPct val="80000"/>
              </a:lnSpc>
            </a:pPr>
            <a:r>
              <a:rPr lang="en-US" altLang="en-US" sz="1600"/>
              <a:t>E.g. debug verbosity</a:t>
            </a:r>
          </a:p>
          <a:p>
            <a:pPr lvl="1" eaLnBrk="1" hangingPunct="1">
              <a:lnSpc>
                <a:spcPct val="80000"/>
              </a:lnSpc>
            </a:pPr>
            <a:r>
              <a:rPr lang="en-US" altLang="en-US" sz="1800"/>
              <a:t>Topological configuration</a:t>
            </a:r>
          </a:p>
          <a:p>
            <a:pPr lvl="2" eaLnBrk="1" hangingPunct="1">
              <a:lnSpc>
                <a:spcPct val="80000"/>
              </a:lnSpc>
            </a:pPr>
            <a:r>
              <a:rPr lang="en-US" altLang="en-US" sz="1600"/>
              <a:t>Changes variables to modify the topology</a:t>
            </a:r>
          </a:p>
          <a:p>
            <a:pPr lvl="2" eaLnBrk="1" hangingPunct="1">
              <a:lnSpc>
                <a:spcPct val="80000"/>
              </a:lnSpc>
            </a:pPr>
            <a:r>
              <a:rPr lang="en-US" altLang="en-US" sz="1600"/>
              <a:t>E.g. Verification environment</a:t>
            </a:r>
          </a:p>
          <a:p>
            <a:pPr eaLnBrk="1" hangingPunct="1">
              <a:lnSpc>
                <a:spcPct val="80000"/>
              </a:lnSpc>
            </a:pPr>
            <a:r>
              <a:rPr lang="en-US" altLang="en-US" sz="2200"/>
              <a:t>Manual configuration </a:t>
            </a:r>
          </a:p>
          <a:p>
            <a:pPr lvl="1" eaLnBrk="1" hangingPunct="1">
              <a:lnSpc>
                <a:spcPct val="80000"/>
              </a:lnSpc>
            </a:pPr>
            <a:r>
              <a:rPr lang="en-US" altLang="en-US" sz="1800"/>
              <a:t>Sets and gets the configuration manually</a:t>
            </a:r>
          </a:p>
          <a:p>
            <a:pPr eaLnBrk="1" hangingPunct="1">
              <a:lnSpc>
                <a:spcPct val="80000"/>
              </a:lnSpc>
            </a:pPr>
            <a:r>
              <a:rPr lang="en-US" altLang="en-US" sz="2200"/>
              <a:t>Automated configuration </a:t>
            </a:r>
          </a:p>
          <a:p>
            <a:pPr lvl="1" eaLnBrk="1" hangingPunct="1">
              <a:lnSpc>
                <a:spcPct val="80000"/>
              </a:lnSpc>
            </a:pPr>
            <a:r>
              <a:rPr lang="en-US" altLang="en-US" sz="1800"/>
              <a:t>Set the configuration manually</a:t>
            </a:r>
          </a:p>
          <a:p>
            <a:pPr lvl="1" eaLnBrk="1" hangingPunct="1">
              <a:lnSpc>
                <a:spcPct val="80000"/>
              </a:lnSpc>
            </a:pPr>
            <a:r>
              <a:rPr lang="en-US" altLang="en-US" sz="1800"/>
              <a:t>Gets the configuration via the build phases</a:t>
            </a:r>
          </a:p>
        </p:txBody>
      </p:sp>
      <p:sp>
        <p:nvSpPr>
          <p:cNvPr id="68619" name="Rectangle 11">
            <a:extLst>
              <a:ext uri="{FF2B5EF4-FFF2-40B4-BE49-F238E27FC236}">
                <a16:creationId xmlns:a16="http://schemas.microsoft.com/office/drawing/2014/main" id="{C0ECD2AE-B53E-4C6E-ADAE-95B1B843316E}"/>
              </a:ext>
            </a:extLst>
          </p:cNvPr>
          <p:cNvSpPr>
            <a:spLocks noChangeArrowheads="1"/>
          </p:cNvSpPr>
          <p:nvPr/>
        </p:nvSpPr>
        <p:spPr bwMode="hidden">
          <a:xfrm>
            <a:off x="6324600" y="4038600"/>
            <a:ext cx="3733800" cy="1905000"/>
          </a:xfrm>
          <a:prstGeom prst="rect">
            <a:avLst/>
          </a:prstGeom>
          <a:solidFill>
            <a:srgbClr val="CCECFF"/>
          </a:solidFill>
          <a:ln w="9525">
            <a:solidFill>
              <a:schemeClr val="tx1"/>
            </a:solidFill>
            <a:miter lim="800000"/>
            <a:headEnd/>
            <a:tailEnd/>
          </a:ln>
          <a:effectLst>
            <a:outerShdw blurRad="63500" dist="107763" dir="2700000" algn="ctr" rotWithShape="0">
              <a:schemeClr val="bg2">
                <a:alpha val="50000"/>
              </a:schemeClr>
            </a:outerShdw>
          </a:effec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400" b="1">
                <a:latin typeface="Courier New" panose="02070309020205020404" pitchFamily="49" charset="0"/>
              </a:rPr>
              <a:t>class driver;</a:t>
            </a:r>
            <a:br>
              <a:rPr lang="en-US" altLang="en-US" sz="1400" b="1">
                <a:latin typeface="Courier New" panose="02070309020205020404" pitchFamily="49" charset="0"/>
              </a:rPr>
            </a:br>
            <a:r>
              <a:rPr lang="en-US" altLang="en-US" sz="1400" b="1">
                <a:latin typeface="Courier New" panose="02070309020205020404" pitchFamily="49" charset="0"/>
              </a:rPr>
              <a:t> bit active = 1, errinj = 0;</a:t>
            </a:r>
            <a:br>
              <a:rPr lang="en-US" altLang="en-US" sz="1400" b="1">
                <a:latin typeface="Courier New" panose="02070309020205020404" pitchFamily="49" charset="0"/>
              </a:rPr>
            </a:br>
            <a:r>
              <a:rPr lang="en-US" altLang="en-US" sz="1400" b="1">
                <a:latin typeface="Courier New" panose="02070309020205020404" pitchFamily="49" charset="0"/>
              </a:rPr>
              <a:t> int delay = 2;</a:t>
            </a:r>
            <a:br>
              <a:rPr lang="en-US" altLang="en-US" sz="1400" b="1">
                <a:latin typeface="Courier New" panose="02070309020205020404" pitchFamily="49" charset="0"/>
              </a:rPr>
            </a:br>
            <a:r>
              <a:rPr lang="en-US" altLang="en-US" sz="1400" b="1">
                <a:latin typeface="Courier New" panose="02070309020205020404" pitchFamily="49" charset="0"/>
              </a:rPr>
              <a:t> function void build();</a:t>
            </a:r>
            <a:br>
              <a:rPr lang="en-US" altLang="en-US" sz="1400" b="1">
                <a:latin typeface="Courier New" panose="02070309020205020404" pitchFamily="49" charset="0"/>
              </a:rPr>
            </a:br>
            <a:r>
              <a:rPr lang="en-US" altLang="en-US" sz="1400" b="1">
                <a:latin typeface="Courier New" panose="02070309020205020404" pitchFamily="49" charset="0"/>
              </a:rPr>
              <a:t>  super.build();</a:t>
            </a:r>
          </a:p>
          <a:p>
            <a:pPr eaLnBrk="1" hangingPunct="1"/>
            <a:r>
              <a:rPr lang="en-US" altLang="en-US" sz="1400" b="1">
                <a:latin typeface="Courier New" panose="02070309020205020404" pitchFamily="49" charset="0"/>
              </a:rPr>
              <a:t>  </a:t>
            </a:r>
            <a:r>
              <a:rPr lang="en-US" altLang="en-US" sz="1400" b="1">
                <a:solidFill>
                  <a:srgbClr val="0000FF"/>
                </a:solidFill>
                <a:latin typeface="Courier New" panose="02070309020205020404" pitchFamily="49" charset="0"/>
              </a:rPr>
              <a:t>get_config_int(“active”,active);</a:t>
            </a:r>
            <a:br>
              <a:rPr lang="en-US" altLang="en-US" sz="1400" b="1">
                <a:solidFill>
                  <a:srgbClr val="0000FF"/>
                </a:solidFill>
                <a:latin typeface="Courier New" panose="02070309020205020404" pitchFamily="49" charset="0"/>
              </a:rPr>
            </a:br>
            <a:r>
              <a:rPr lang="en-US" altLang="en-US" sz="1400" b="1">
                <a:solidFill>
                  <a:srgbClr val="0000FF"/>
                </a:solidFill>
                <a:latin typeface="Courier New" panose="02070309020205020404" pitchFamily="49" charset="0"/>
              </a:rPr>
              <a:t>  get_config_int(“delay”,delay);</a:t>
            </a:r>
            <a:br>
              <a:rPr lang="en-US" altLang="en-US" sz="1400" b="1">
                <a:solidFill>
                  <a:srgbClr val="0000FF"/>
                </a:solidFill>
                <a:latin typeface="Courier New" panose="02070309020205020404" pitchFamily="49" charset="0"/>
              </a:rPr>
            </a:br>
            <a:r>
              <a:rPr lang="en-US" altLang="en-US" sz="1400" b="1">
                <a:solidFill>
                  <a:srgbClr val="0000FF"/>
                </a:solidFill>
                <a:latin typeface="Courier New" panose="02070309020205020404" pitchFamily="49" charset="0"/>
              </a:rPr>
              <a:t>  get_config_int(“errinj”,errinj);</a:t>
            </a:r>
          </a:p>
          <a:p>
            <a:pPr eaLnBrk="1" hangingPunct="1"/>
            <a:r>
              <a:rPr lang="en-US" altLang="en-US" sz="1400" b="1">
                <a:latin typeface="Courier New" panose="02070309020205020404" pitchFamily="49" charset="0"/>
              </a:rPr>
              <a:t>  …</a:t>
            </a:r>
          </a:p>
        </p:txBody>
      </p:sp>
      <p:grpSp>
        <p:nvGrpSpPr>
          <p:cNvPr id="3" name="Group 12">
            <a:extLst>
              <a:ext uri="{FF2B5EF4-FFF2-40B4-BE49-F238E27FC236}">
                <a16:creationId xmlns:a16="http://schemas.microsoft.com/office/drawing/2014/main" id="{9BC8EA5E-A520-4842-A401-41E228D3804A}"/>
              </a:ext>
            </a:extLst>
          </p:cNvPr>
          <p:cNvGrpSpPr>
            <a:grpSpLocks/>
          </p:cNvGrpSpPr>
          <p:nvPr/>
        </p:nvGrpSpPr>
        <p:grpSpPr bwMode="auto">
          <a:xfrm>
            <a:off x="7467600" y="3733800"/>
            <a:ext cx="2057400" cy="1905000"/>
            <a:chOff x="2928" y="2400"/>
            <a:chExt cx="1296" cy="1200"/>
          </a:xfrm>
        </p:grpSpPr>
        <p:sp>
          <p:nvSpPr>
            <p:cNvPr id="68621" name="Rectangle 13">
              <a:extLst>
                <a:ext uri="{FF2B5EF4-FFF2-40B4-BE49-F238E27FC236}">
                  <a16:creationId xmlns:a16="http://schemas.microsoft.com/office/drawing/2014/main" id="{1C48E0E2-AE76-4EAC-8902-DDFFD4CC11FF}"/>
                </a:ext>
              </a:extLst>
            </p:cNvPr>
            <p:cNvSpPr>
              <a:spLocks noChangeArrowheads="1"/>
            </p:cNvSpPr>
            <p:nvPr/>
          </p:nvSpPr>
          <p:spPr bwMode="blackWhite">
            <a:xfrm>
              <a:off x="2928" y="2400"/>
              <a:ext cx="1200" cy="1200"/>
            </a:xfrm>
            <a:prstGeom prst="rect">
              <a:avLst/>
            </a:prstGeom>
            <a:solidFill>
              <a:srgbClr val="DDDDDD"/>
            </a:solidFill>
            <a:ln w="9525">
              <a:noFill/>
              <a:miter lim="800000"/>
              <a:headEnd/>
              <a:tailEnd/>
            </a:ln>
            <a:effectLst>
              <a:outerShdw blurRad="63500" dist="107763" dir="2700000" algn="ctr" rotWithShape="0">
                <a:schemeClr val="bg2">
                  <a:alpha val="50000"/>
                </a:schemeClr>
              </a:outerShdw>
            </a:effectLst>
          </p:spPr>
          <p:txBody>
            <a:bodyPr wrap="none"/>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400" b="1">
                  <a:latin typeface="Courier New" panose="02070309020205020404" pitchFamily="49" charset="0"/>
                </a:rPr>
                <a:t>class driver;</a:t>
              </a:r>
            </a:p>
            <a:p>
              <a:pPr eaLnBrk="1" hangingPunct="1"/>
              <a:r>
                <a:rPr lang="en-US" altLang="en-US" sz="1400" b="1">
                  <a:latin typeface="Courier New" panose="02070309020205020404" pitchFamily="49" charset="0"/>
                </a:rPr>
                <a:t> </a:t>
              </a:r>
              <a:r>
                <a:rPr lang="en-US" altLang="en-US" sz="1400" b="1">
                  <a:solidFill>
                    <a:srgbClr val="0000FF"/>
                  </a:solidFill>
                  <a:latin typeface="Courier New" panose="02070309020205020404" pitchFamily="49" charset="0"/>
                </a:rPr>
                <a:t>bit active = 0;</a:t>
              </a:r>
              <a:br>
                <a:rPr lang="en-US" altLang="en-US" sz="1400" b="1">
                  <a:latin typeface="Courier New" panose="02070309020205020404" pitchFamily="49" charset="0"/>
                </a:rPr>
              </a:br>
              <a:r>
                <a:rPr lang="en-US" altLang="en-US" sz="1400" b="1">
                  <a:latin typeface="Courier New" panose="02070309020205020404" pitchFamily="49" charset="0"/>
                </a:rPr>
                <a:t> int delay = 2;</a:t>
              </a:r>
            </a:p>
            <a:p>
              <a:pPr eaLnBrk="1" hangingPunct="1"/>
              <a:r>
                <a:rPr lang="en-US" altLang="en-US" sz="1400" b="1">
                  <a:latin typeface="Courier New" panose="02070309020205020404" pitchFamily="49" charset="0"/>
                </a:rPr>
                <a:t> bit errinj = 0;</a:t>
              </a:r>
            </a:p>
          </p:txBody>
        </p:sp>
        <p:sp>
          <p:nvSpPr>
            <p:cNvPr id="49177" name="Rectangle 14">
              <a:extLst>
                <a:ext uri="{FF2B5EF4-FFF2-40B4-BE49-F238E27FC236}">
                  <a16:creationId xmlns:a16="http://schemas.microsoft.com/office/drawing/2014/main" id="{1D23583F-E5B6-4ECC-90B4-D66AA97EC0D7}"/>
                </a:ext>
              </a:extLst>
            </p:cNvPr>
            <p:cNvSpPr>
              <a:spLocks noChangeArrowheads="1"/>
            </p:cNvSpPr>
            <p:nvPr/>
          </p:nvSpPr>
          <p:spPr bwMode="blackWhite">
            <a:xfrm>
              <a:off x="4128" y="2928"/>
              <a:ext cx="96" cy="96"/>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nvGrpSpPr>
          <p:cNvPr id="4" name="Group 15">
            <a:extLst>
              <a:ext uri="{FF2B5EF4-FFF2-40B4-BE49-F238E27FC236}">
                <a16:creationId xmlns:a16="http://schemas.microsoft.com/office/drawing/2014/main" id="{2308D018-42F7-4626-9BA8-816EB0F1271B}"/>
              </a:ext>
            </a:extLst>
          </p:cNvPr>
          <p:cNvGrpSpPr>
            <a:grpSpLocks/>
          </p:cNvGrpSpPr>
          <p:nvPr/>
        </p:nvGrpSpPr>
        <p:grpSpPr bwMode="auto">
          <a:xfrm>
            <a:off x="6324600" y="4038600"/>
            <a:ext cx="2057400" cy="1905000"/>
            <a:chOff x="2928" y="2400"/>
            <a:chExt cx="1296" cy="1200"/>
          </a:xfrm>
        </p:grpSpPr>
        <p:sp>
          <p:nvSpPr>
            <p:cNvPr id="68624" name="Rectangle 16">
              <a:extLst>
                <a:ext uri="{FF2B5EF4-FFF2-40B4-BE49-F238E27FC236}">
                  <a16:creationId xmlns:a16="http://schemas.microsoft.com/office/drawing/2014/main" id="{05BE57AD-B024-473C-B2CB-3371F6B8EFAC}"/>
                </a:ext>
              </a:extLst>
            </p:cNvPr>
            <p:cNvSpPr>
              <a:spLocks noChangeArrowheads="1"/>
            </p:cNvSpPr>
            <p:nvPr/>
          </p:nvSpPr>
          <p:spPr bwMode="blackWhite">
            <a:xfrm>
              <a:off x="2928" y="2400"/>
              <a:ext cx="1200" cy="1200"/>
            </a:xfrm>
            <a:prstGeom prst="rect">
              <a:avLst/>
            </a:prstGeom>
            <a:solidFill>
              <a:srgbClr val="CCECFF"/>
            </a:solidFill>
            <a:ln w="9525">
              <a:solidFill>
                <a:schemeClr val="tx1"/>
              </a:solidFill>
              <a:miter lim="800000"/>
              <a:headEnd/>
              <a:tailEnd/>
            </a:ln>
            <a:effectLst>
              <a:outerShdw blurRad="63500" dist="107763" dir="2700000" algn="ctr" rotWithShape="0">
                <a:schemeClr val="bg2">
                  <a:alpha val="50000"/>
                </a:schemeClr>
              </a:outerShdw>
            </a:effectLst>
          </p:spPr>
          <p:txBody>
            <a:bodyPr wrap="none"/>
            <a:lstStyle/>
            <a:p>
              <a:pPr>
                <a:defRPr/>
              </a:pPr>
              <a:r>
                <a:rPr lang="en-US" sz="1400" b="1">
                  <a:latin typeface="Courier New" charset="0"/>
                </a:rPr>
                <a:t>class driver;</a:t>
              </a:r>
            </a:p>
            <a:p>
              <a:pPr>
                <a:defRPr/>
              </a:pPr>
              <a:r>
                <a:rPr lang="en-US" sz="1400" b="1">
                  <a:latin typeface="Courier New" charset="0"/>
                </a:rPr>
                <a:t> bit active = 1;</a:t>
              </a:r>
              <a:br>
                <a:rPr lang="en-US" sz="1400" b="1">
                  <a:latin typeface="Courier New" charset="0"/>
                </a:rPr>
              </a:br>
              <a:r>
                <a:rPr lang="en-US" sz="1400" b="1">
                  <a:latin typeface="Courier New" charset="0"/>
                </a:rPr>
                <a:t> int delay = 2;</a:t>
              </a:r>
            </a:p>
            <a:p>
              <a:pPr>
                <a:defRPr/>
              </a:pPr>
              <a:r>
                <a:rPr lang="en-US" sz="1400" b="1">
                  <a:latin typeface="Courier New" charset="0"/>
                </a:rPr>
                <a:t> bit errinj = 0;</a:t>
              </a:r>
            </a:p>
          </p:txBody>
        </p:sp>
        <p:sp>
          <p:nvSpPr>
            <p:cNvPr id="49175" name="Rectangle 17">
              <a:extLst>
                <a:ext uri="{FF2B5EF4-FFF2-40B4-BE49-F238E27FC236}">
                  <a16:creationId xmlns:a16="http://schemas.microsoft.com/office/drawing/2014/main" id="{502E3D58-6556-4A6B-AA33-B4A464044970}"/>
                </a:ext>
              </a:extLst>
            </p:cNvPr>
            <p:cNvSpPr>
              <a:spLocks noChangeArrowheads="1"/>
            </p:cNvSpPr>
            <p:nvPr/>
          </p:nvSpPr>
          <p:spPr bwMode="blackWhite">
            <a:xfrm>
              <a:off x="4128" y="2928"/>
              <a:ext cx="96" cy="96"/>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nvGrpSpPr>
          <p:cNvPr id="5" name="Group 18">
            <a:extLst>
              <a:ext uri="{FF2B5EF4-FFF2-40B4-BE49-F238E27FC236}">
                <a16:creationId xmlns:a16="http://schemas.microsoft.com/office/drawing/2014/main" id="{2F5BFCF9-AE29-4559-8919-0EE66EF3644C}"/>
              </a:ext>
            </a:extLst>
          </p:cNvPr>
          <p:cNvGrpSpPr>
            <a:grpSpLocks/>
          </p:cNvGrpSpPr>
          <p:nvPr/>
        </p:nvGrpSpPr>
        <p:grpSpPr bwMode="auto">
          <a:xfrm>
            <a:off x="6324600" y="4038600"/>
            <a:ext cx="2057400" cy="1905000"/>
            <a:chOff x="2928" y="2400"/>
            <a:chExt cx="1296" cy="1200"/>
          </a:xfrm>
        </p:grpSpPr>
        <p:sp>
          <p:nvSpPr>
            <p:cNvPr id="68627" name="Rectangle 19">
              <a:extLst>
                <a:ext uri="{FF2B5EF4-FFF2-40B4-BE49-F238E27FC236}">
                  <a16:creationId xmlns:a16="http://schemas.microsoft.com/office/drawing/2014/main" id="{AC8A355D-F9D8-4C2C-BBD5-527334AB37B4}"/>
                </a:ext>
              </a:extLst>
            </p:cNvPr>
            <p:cNvSpPr>
              <a:spLocks noChangeArrowheads="1"/>
            </p:cNvSpPr>
            <p:nvPr/>
          </p:nvSpPr>
          <p:spPr bwMode="blackWhite">
            <a:xfrm>
              <a:off x="2928" y="2400"/>
              <a:ext cx="1200" cy="1200"/>
            </a:xfrm>
            <a:prstGeom prst="rect">
              <a:avLst/>
            </a:prstGeom>
            <a:solidFill>
              <a:srgbClr val="CCECFF"/>
            </a:solidFill>
            <a:ln w="9525">
              <a:solidFill>
                <a:schemeClr val="tx1"/>
              </a:solidFill>
              <a:miter lim="800000"/>
              <a:headEnd/>
              <a:tailEnd/>
            </a:ln>
            <a:effectLst>
              <a:outerShdw blurRad="63500" dist="107763" dir="2700000" algn="ctr" rotWithShape="0">
                <a:schemeClr val="bg2">
                  <a:alpha val="50000"/>
                </a:schemeClr>
              </a:outerShdw>
            </a:effectLst>
          </p:spPr>
          <p:txBody>
            <a:bodyPr wrap="none"/>
            <a:lstStyle/>
            <a:p>
              <a:pPr>
                <a:defRPr/>
              </a:pPr>
              <a:r>
                <a:rPr lang="en-US" sz="1400" b="1">
                  <a:latin typeface="Courier New" charset="0"/>
                </a:rPr>
                <a:t>class driver;</a:t>
              </a:r>
            </a:p>
            <a:p>
              <a:pPr>
                <a:defRPr/>
              </a:pPr>
              <a:r>
                <a:rPr lang="en-US" sz="1400" b="1">
                  <a:latin typeface="Courier New" charset="0"/>
                </a:rPr>
                <a:t> bit active = 1;</a:t>
              </a:r>
              <a:br>
                <a:rPr lang="en-US" sz="1400" b="1">
                  <a:latin typeface="Courier New" charset="0"/>
                </a:rPr>
              </a:br>
              <a:r>
                <a:rPr lang="en-US" sz="1400" b="1">
                  <a:latin typeface="Courier New" charset="0"/>
                </a:rPr>
                <a:t> </a:t>
              </a:r>
              <a:r>
                <a:rPr lang="en-US" sz="1400" b="1">
                  <a:solidFill>
                    <a:srgbClr val="0000FF"/>
                  </a:solidFill>
                  <a:latin typeface="Courier New" charset="0"/>
                </a:rPr>
                <a:t>int delay = 5;</a:t>
              </a:r>
            </a:p>
            <a:p>
              <a:pPr>
                <a:defRPr/>
              </a:pPr>
              <a:r>
                <a:rPr lang="en-US" sz="1400" b="1">
                  <a:latin typeface="Courier New" charset="0"/>
                </a:rPr>
                <a:t> bit errinj = 0;</a:t>
              </a:r>
            </a:p>
          </p:txBody>
        </p:sp>
        <p:sp>
          <p:nvSpPr>
            <p:cNvPr id="49173" name="Rectangle 20">
              <a:extLst>
                <a:ext uri="{FF2B5EF4-FFF2-40B4-BE49-F238E27FC236}">
                  <a16:creationId xmlns:a16="http://schemas.microsoft.com/office/drawing/2014/main" id="{C5C48126-0366-42A7-A5E8-23F4A920167B}"/>
                </a:ext>
              </a:extLst>
            </p:cNvPr>
            <p:cNvSpPr>
              <a:spLocks noChangeArrowheads="1"/>
            </p:cNvSpPr>
            <p:nvPr/>
          </p:nvSpPr>
          <p:spPr bwMode="blackWhite">
            <a:xfrm>
              <a:off x="4128" y="2928"/>
              <a:ext cx="96" cy="96"/>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sp>
        <p:nvSpPr>
          <p:cNvPr id="68629" name="Rectangle 21">
            <a:extLst>
              <a:ext uri="{FF2B5EF4-FFF2-40B4-BE49-F238E27FC236}">
                <a16:creationId xmlns:a16="http://schemas.microsoft.com/office/drawing/2014/main" id="{C5C998C3-C2B1-4880-AF6F-29A44F400367}"/>
              </a:ext>
            </a:extLst>
          </p:cNvPr>
          <p:cNvSpPr>
            <a:spLocks noChangeArrowheads="1"/>
          </p:cNvSpPr>
          <p:nvPr/>
        </p:nvSpPr>
        <p:spPr bwMode="auto">
          <a:xfrm>
            <a:off x="1524000" y="6781800"/>
            <a:ext cx="76200" cy="7620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nvGrpSpPr>
          <p:cNvPr id="6" name="Group 22">
            <a:extLst>
              <a:ext uri="{FF2B5EF4-FFF2-40B4-BE49-F238E27FC236}">
                <a16:creationId xmlns:a16="http://schemas.microsoft.com/office/drawing/2014/main" id="{5FCCBD5B-627F-4A9F-88EC-725162AD1AEF}"/>
              </a:ext>
            </a:extLst>
          </p:cNvPr>
          <p:cNvGrpSpPr>
            <a:grpSpLocks/>
          </p:cNvGrpSpPr>
          <p:nvPr/>
        </p:nvGrpSpPr>
        <p:grpSpPr bwMode="auto">
          <a:xfrm>
            <a:off x="7467600" y="3733800"/>
            <a:ext cx="2057400" cy="1905000"/>
            <a:chOff x="2928" y="2400"/>
            <a:chExt cx="1296" cy="1200"/>
          </a:xfrm>
        </p:grpSpPr>
        <p:sp>
          <p:nvSpPr>
            <p:cNvPr id="68631" name="Rectangle 23">
              <a:extLst>
                <a:ext uri="{FF2B5EF4-FFF2-40B4-BE49-F238E27FC236}">
                  <a16:creationId xmlns:a16="http://schemas.microsoft.com/office/drawing/2014/main" id="{34C047F1-5C10-45A9-B99B-1A6E73A014AB}"/>
                </a:ext>
              </a:extLst>
            </p:cNvPr>
            <p:cNvSpPr>
              <a:spLocks noChangeArrowheads="1"/>
            </p:cNvSpPr>
            <p:nvPr/>
          </p:nvSpPr>
          <p:spPr bwMode="blackWhite">
            <a:xfrm>
              <a:off x="2928" y="2400"/>
              <a:ext cx="1200" cy="1200"/>
            </a:xfrm>
            <a:prstGeom prst="rect">
              <a:avLst/>
            </a:prstGeom>
            <a:solidFill>
              <a:srgbClr val="DDDDDD"/>
            </a:solidFill>
            <a:ln w="9525">
              <a:noFill/>
              <a:miter lim="800000"/>
              <a:headEnd/>
              <a:tailEnd/>
            </a:ln>
            <a:effectLst>
              <a:outerShdw blurRad="63500" dist="107763" dir="2700000" algn="ctr" rotWithShape="0">
                <a:schemeClr val="bg2">
                  <a:alpha val="50000"/>
                </a:schemeClr>
              </a:outerShdw>
            </a:effectLst>
          </p:spPr>
          <p:txBody>
            <a:bodyPr wrap="none"/>
            <a:lstStyle/>
            <a:p>
              <a:pPr>
                <a:defRPr/>
              </a:pPr>
              <a:r>
                <a:rPr lang="en-US" sz="1400" b="1">
                  <a:latin typeface="Courier New" charset="0"/>
                </a:rPr>
                <a:t>class driver;</a:t>
              </a:r>
            </a:p>
            <a:p>
              <a:pPr>
                <a:defRPr/>
              </a:pPr>
              <a:r>
                <a:rPr lang="en-US" sz="1400" b="1">
                  <a:latin typeface="Courier New" charset="0"/>
                </a:rPr>
                <a:t> bit active = 0;</a:t>
              </a:r>
              <a:br>
                <a:rPr lang="en-US" sz="1400" b="1">
                  <a:latin typeface="Courier New" charset="0"/>
                </a:rPr>
              </a:br>
              <a:r>
                <a:rPr lang="en-US" sz="1400" b="1">
                  <a:latin typeface="Courier New" charset="0"/>
                </a:rPr>
                <a:t> int delay = 2;</a:t>
              </a:r>
            </a:p>
            <a:p>
              <a:pPr>
                <a:defRPr/>
              </a:pPr>
              <a:r>
                <a:rPr lang="en-US" sz="1400" b="1">
                  <a:latin typeface="Courier New" charset="0"/>
                </a:rPr>
                <a:t> </a:t>
              </a:r>
              <a:r>
                <a:rPr lang="en-US" sz="1400" b="1">
                  <a:solidFill>
                    <a:srgbClr val="0000FF"/>
                  </a:solidFill>
                  <a:latin typeface="Courier New" charset="0"/>
                </a:rPr>
                <a:t>bit errinj = 1;</a:t>
              </a:r>
            </a:p>
          </p:txBody>
        </p:sp>
        <p:sp>
          <p:nvSpPr>
            <p:cNvPr id="49171" name="Rectangle 24">
              <a:extLst>
                <a:ext uri="{FF2B5EF4-FFF2-40B4-BE49-F238E27FC236}">
                  <a16:creationId xmlns:a16="http://schemas.microsoft.com/office/drawing/2014/main" id="{2A1D2499-59DF-4E8C-9516-AF8496B36C54}"/>
                </a:ext>
              </a:extLst>
            </p:cNvPr>
            <p:cNvSpPr>
              <a:spLocks noChangeArrowheads="1"/>
            </p:cNvSpPr>
            <p:nvPr/>
          </p:nvSpPr>
          <p:spPr bwMode="blackWhite">
            <a:xfrm>
              <a:off x="4128" y="2928"/>
              <a:ext cx="96" cy="96"/>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nvGrpSpPr>
          <p:cNvPr id="7" name="Group 25">
            <a:extLst>
              <a:ext uri="{FF2B5EF4-FFF2-40B4-BE49-F238E27FC236}">
                <a16:creationId xmlns:a16="http://schemas.microsoft.com/office/drawing/2014/main" id="{8212347C-ADD1-4483-A162-7577D86C8239}"/>
              </a:ext>
            </a:extLst>
          </p:cNvPr>
          <p:cNvGrpSpPr>
            <a:grpSpLocks/>
          </p:cNvGrpSpPr>
          <p:nvPr/>
        </p:nvGrpSpPr>
        <p:grpSpPr bwMode="auto">
          <a:xfrm>
            <a:off x="6324600" y="4038600"/>
            <a:ext cx="2057400" cy="1905000"/>
            <a:chOff x="2928" y="2400"/>
            <a:chExt cx="1296" cy="1200"/>
          </a:xfrm>
        </p:grpSpPr>
        <p:sp>
          <p:nvSpPr>
            <p:cNvPr id="68634" name="Rectangle 26">
              <a:extLst>
                <a:ext uri="{FF2B5EF4-FFF2-40B4-BE49-F238E27FC236}">
                  <a16:creationId xmlns:a16="http://schemas.microsoft.com/office/drawing/2014/main" id="{27D53511-51A6-4FF7-947F-128F577A67E5}"/>
                </a:ext>
              </a:extLst>
            </p:cNvPr>
            <p:cNvSpPr>
              <a:spLocks noChangeArrowheads="1"/>
            </p:cNvSpPr>
            <p:nvPr/>
          </p:nvSpPr>
          <p:spPr bwMode="blackWhite">
            <a:xfrm>
              <a:off x="2928" y="2400"/>
              <a:ext cx="1200" cy="1200"/>
            </a:xfrm>
            <a:prstGeom prst="rect">
              <a:avLst/>
            </a:prstGeom>
            <a:solidFill>
              <a:srgbClr val="CCECFF"/>
            </a:solidFill>
            <a:ln w="9525">
              <a:solidFill>
                <a:schemeClr val="tx1"/>
              </a:solidFill>
              <a:miter lim="800000"/>
              <a:headEnd/>
              <a:tailEnd/>
            </a:ln>
            <a:effectLst>
              <a:outerShdw blurRad="63500" dist="107763" dir="2700000" algn="ctr" rotWithShape="0">
                <a:schemeClr val="bg2">
                  <a:alpha val="50000"/>
                </a:schemeClr>
              </a:outerShdw>
            </a:effectLst>
          </p:spPr>
          <p:txBody>
            <a:bodyPr wrap="none"/>
            <a:lstStyle/>
            <a:p>
              <a:pPr>
                <a:defRPr/>
              </a:pPr>
              <a:r>
                <a:rPr lang="en-US" sz="1400" b="1">
                  <a:latin typeface="Courier New" charset="0"/>
                </a:rPr>
                <a:t>class driver;</a:t>
              </a:r>
            </a:p>
            <a:p>
              <a:pPr>
                <a:defRPr/>
              </a:pPr>
              <a:r>
                <a:rPr lang="en-US" sz="1400" b="1">
                  <a:latin typeface="Courier New" charset="0"/>
                </a:rPr>
                <a:t> bit active = 1;</a:t>
              </a:r>
              <a:br>
                <a:rPr lang="en-US" sz="1400" b="1">
                  <a:latin typeface="Courier New" charset="0"/>
                </a:rPr>
              </a:br>
              <a:r>
                <a:rPr lang="en-US" sz="1400" b="1">
                  <a:latin typeface="Courier New" charset="0"/>
                </a:rPr>
                <a:t> int delay = 5;</a:t>
              </a:r>
            </a:p>
            <a:p>
              <a:pPr>
                <a:defRPr/>
              </a:pPr>
              <a:r>
                <a:rPr lang="en-US" sz="1400" b="1">
                  <a:latin typeface="Courier New" charset="0"/>
                </a:rPr>
                <a:t> </a:t>
              </a:r>
              <a:r>
                <a:rPr lang="en-US" sz="1400" b="1">
                  <a:solidFill>
                    <a:srgbClr val="0000FF"/>
                  </a:solidFill>
                  <a:latin typeface="Courier New" charset="0"/>
                </a:rPr>
                <a:t>bit errinj = 1;</a:t>
              </a:r>
            </a:p>
          </p:txBody>
        </p:sp>
        <p:sp>
          <p:nvSpPr>
            <p:cNvPr id="49169" name="Rectangle 27">
              <a:extLst>
                <a:ext uri="{FF2B5EF4-FFF2-40B4-BE49-F238E27FC236}">
                  <a16:creationId xmlns:a16="http://schemas.microsoft.com/office/drawing/2014/main" id="{B609BFA1-AE36-4210-882C-3F66E0DA59A7}"/>
                </a:ext>
              </a:extLst>
            </p:cNvPr>
            <p:cNvSpPr>
              <a:spLocks noChangeArrowheads="1"/>
            </p:cNvSpPr>
            <p:nvPr/>
          </p:nvSpPr>
          <p:spPr bwMode="blackWhite">
            <a:xfrm>
              <a:off x="4128" y="2928"/>
              <a:ext cx="96" cy="96"/>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8619">
                                            <p:bg/>
                                          </p:spTgt>
                                        </p:tgtEl>
                                        <p:attrNameLst>
                                          <p:attrName>style.visibility</p:attrName>
                                        </p:attrNameLst>
                                      </p:cBhvr>
                                      <p:to>
                                        <p:strVal val="visible"/>
                                      </p:to>
                                    </p:set>
                                    <p:animEffect transition="in" filter="fade">
                                      <p:cBhvr>
                                        <p:cTn id="7" dur="500"/>
                                        <p:tgtEl>
                                          <p:spTgt spid="68619">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8619">
                                            <p:txEl>
                                              <p:pRg st="0" end="0"/>
                                            </p:txEl>
                                          </p:spTgt>
                                        </p:tgtEl>
                                        <p:attrNameLst>
                                          <p:attrName>style.visibility</p:attrName>
                                        </p:attrNameLst>
                                      </p:cBhvr>
                                      <p:to>
                                        <p:strVal val="visible"/>
                                      </p:to>
                                    </p:set>
                                    <p:animEffect transition="in" filter="fade">
                                      <p:cBhvr>
                                        <p:cTn id="10" dur="500"/>
                                        <p:tgtEl>
                                          <p:spTgt spid="68619">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8619">
                                            <p:txEl>
                                              <p:pRg st="2" end="2"/>
                                            </p:txEl>
                                          </p:spTgt>
                                        </p:tgtEl>
                                        <p:attrNameLst>
                                          <p:attrName>style.visibility</p:attrName>
                                        </p:attrNameLst>
                                      </p:cBhvr>
                                      <p:to>
                                        <p:strVal val="visible"/>
                                      </p:to>
                                    </p:set>
                                    <p:animEffect transition="in" filter="fade">
                                      <p:cBhvr>
                                        <p:cTn id="13" dur="500"/>
                                        <p:tgtEl>
                                          <p:spTgt spid="68619">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68618">
                                            <p:txEl>
                                              <p:pRg st="0" end="0"/>
                                            </p:txEl>
                                          </p:spTgt>
                                        </p:tgtEl>
                                        <p:attrNameLst>
                                          <p:attrName>style.visibility</p:attrName>
                                        </p:attrNameLst>
                                      </p:cBhvr>
                                      <p:to>
                                        <p:strVal val="visible"/>
                                      </p:to>
                                    </p:set>
                                    <p:animEffect transition="in" filter="wipe(left)">
                                      <p:cBhvr>
                                        <p:cTn id="18" dur="500"/>
                                        <p:tgtEl>
                                          <p:spTgt spid="68618">
                                            <p:txEl>
                                              <p:pRg st="0" end="0"/>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68618">
                                            <p:txEl>
                                              <p:pRg st="1" end="1"/>
                                            </p:txEl>
                                          </p:spTgt>
                                        </p:tgtEl>
                                        <p:attrNameLst>
                                          <p:attrName>style.visibility</p:attrName>
                                        </p:attrNameLst>
                                      </p:cBhvr>
                                      <p:to>
                                        <p:strVal val="visible"/>
                                      </p:to>
                                    </p:set>
                                    <p:animEffect transition="in" filter="wipe(left)">
                                      <p:cBhvr>
                                        <p:cTn id="21" dur="500"/>
                                        <p:tgtEl>
                                          <p:spTgt spid="68618">
                                            <p:txEl>
                                              <p:pRg st="1" end="1"/>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68618">
                                            <p:txEl>
                                              <p:pRg st="2" end="2"/>
                                            </p:txEl>
                                          </p:spTgt>
                                        </p:tgtEl>
                                        <p:attrNameLst>
                                          <p:attrName>style.visibility</p:attrName>
                                        </p:attrNameLst>
                                      </p:cBhvr>
                                      <p:to>
                                        <p:strVal val="visible"/>
                                      </p:to>
                                    </p:set>
                                    <p:animEffect transition="in" filter="wipe(left)">
                                      <p:cBhvr>
                                        <p:cTn id="24" dur="500"/>
                                        <p:tgtEl>
                                          <p:spTgt spid="68618">
                                            <p:txEl>
                                              <p:pRg st="2" end="2"/>
                                            </p:txEl>
                                          </p:spTgt>
                                        </p:tgtEl>
                                      </p:cBhvr>
                                    </p:animEffect>
                                  </p:childTnLst>
                                </p:cTn>
                              </p:par>
                              <p:par>
                                <p:cTn id="25" presetID="22" presetClass="entr" presetSubtype="8" fill="hold" grpId="0" nodeType="withEffect">
                                  <p:stCondLst>
                                    <p:cond delay="0"/>
                                  </p:stCondLst>
                                  <p:childTnLst>
                                    <p:set>
                                      <p:cBhvr>
                                        <p:cTn id="26" dur="1" fill="hold">
                                          <p:stCondLst>
                                            <p:cond delay="0"/>
                                          </p:stCondLst>
                                        </p:cTn>
                                        <p:tgtEl>
                                          <p:spTgt spid="68618">
                                            <p:txEl>
                                              <p:pRg st="3" end="3"/>
                                            </p:txEl>
                                          </p:spTgt>
                                        </p:tgtEl>
                                        <p:attrNameLst>
                                          <p:attrName>style.visibility</p:attrName>
                                        </p:attrNameLst>
                                      </p:cBhvr>
                                      <p:to>
                                        <p:strVal val="visible"/>
                                      </p:to>
                                    </p:set>
                                    <p:animEffect transition="in" filter="wipe(left)">
                                      <p:cBhvr>
                                        <p:cTn id="27" dur="500"/>
                                        <p:tgtEl>
                                          <p:spTgt spid="68618">
                                            <p:txEl>
                                              <p:pRg st="3" end="3"/>
                                            </p:txEl>
                                          </p:spTgt>
                                        </p:tgtEl>
                                      </p:cBhvr>
                                    </p:animEffect>
                                  </p:childTnLst>
                                </p:cTn>
                              </p:par>
                              <p:par>
                                <p:cTn id="28" presetID="22" presetClass="entr" presetSubtype="8" fill="hold" grpId="0" nodeType="withEffect">
                                  <p:stCondLst>
                                    <p:cond delay="0"/>
                                  </p:stCondLst>
                                  <p:childTnLst>
                                    <p:set>
                                      <p:cBhvr>
                                        <p:cTn id="29" dur="1" fill="hold">
                                          <p:stCondLst>
                                            <p:cond delay="0"/>
                                          </p:stCondLst>
                                        </p:cTn>
                                        <p:tgtEl>
                                          <p:spTgt spid="68618">
                                            <p:txEl>
                                              <p:pRg st="4" end="4"/>
                                            </p:txEl>
                                          </p:spTgt>
                                        </p:tgtEl>
                                        <p:attrNameLst>
                                          <p:attrName>style.visibility</p:attrName>
                                        </p:attrNameLst>
                                      </p:cBhvr>
                                      <p:to>
                                        <p:strVal val="visible"/>
                                      </p:to>
                                    </p:set>
                                    <p:animEffect transition="in" filter="wipe(left)">
                                      <p:cBhvr>
                                        <p:cTn id="30" dur="500"/>
                                        <p:tgtEl>
                                          <p:spTgt spid="68618">
                                            <p:txEl>
                                              <p:pRg st="4" end="4"/>
                                            </p:txEl>
                                          </p:spTgt>
                                        </p:tgtEl>
                                      </p:cBhvr>
                                    </p:animEffect>
                                  </p:childTnLst>
                                </p:cTn>
                              </p:par>
                              <p:par>
                                <p:cTn id="31" presetID="22" presetClass="entr" presetSubtype="8" fill="hold" grpId="0" nodeType="withEffect">
                                  <p:stCondLst>
                                    <p:cond delay="0"/>
                                  </p:stCondLst>
                                  <p:childTnLst>
                                    <p:set>
                                      <p:cBhvr>
                                        <p:cTn id="32" dur="1" fill="hold">
                                          <p:stCondLst>
                                            <p:cond delay="0"/>
                                          </p:stCondLst>
                                        </p:cTn>
                                        <p:tgtEl>
                                          <p:spTgt spid="68618">
                                            <p:txEl>
                                              <p:pRg st="5" end="5"/>
                                            </p:txEl>
                                          </p:spTgt>
                                        </p:tgtEl>
                                        <p:attrNameLst>
                                          <p:attrName>style.visibility</p:attrName>
                                        </p:attrNameLst>
                                      </p:cBhvr>
                                      <p:to>
                                        <p:strVal val="visible"/>
                                      </p:to>
                                    </p:set>
                                    <p:animEffect transition="in" filter="wipe(left)">
                                      <p:cBhvr>
                                        <p:cTn id="33" dur="500"/>
                                        <p:tgtEl>
                                          <p:spTgt spid="68618">
                                            <p:txEl>
                                              <p:pRg st="5" end="5"/>
                                            </p:txEl>
                                          </p:spTgt>
                                        </p:tgtEl>
                                      </p:cBhvr>
                                    </p:animEffect>
                                  </p:childTnLst>
                                </p:cTn>
                              </p:par>
                              <p:par>
                                <p:cTn id="34" presetID="22" presetClass="entr" presetSubtype="8" fill="hold" grpId="0" nodeType="withEffect">
                                  <p:stCondLst>
                                    <p:cond delay="0"/>
                                  </p:stCondLst>
                                  <p:childTnLst>
                                    <p:set>
                                      <p:cBhvr>
                                        <p:cTn id="35" dur="1" fill="hold">
                                          <p:stCondLst>
                                            <p:cond delay="0"/>
                                          </p:stCondLst>
                                        </p:cTn>
                                        <p:tgtEl>
                                          <p:spTgt spid="68618">
                                            <p:txEl>
                                              <p:pRg st="6" end="6"/>
                                            </p:txEl>
                                          </p:spTgt>
                                        </p:tgtEl>
                                        <p:attrNameLst>
                                          <p:attrName>style.visibility</p:attrName>
                                        </p:attrNameLst>
                                      </p:cBhvr>
                                      <p:to>
                                        <p:strVal val="visible"/>
                                      </p:to>
                                    </p:set>
                                    <p:animEffect transition="in" filter="wipe(left)">
                                      <p:cBhvr>
                                        <p:cTn id="36" dur="500"/>
                                        <p:tgtEl>
                                          <p:spTgt spid="68618">
                                            <p:txEl>
                                              <p:pRg st="6" end="6"/>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68618">
                                            <p:txEl>
                                              <p:pRg st="7" end="7"/>
                                            </p:txEl>
                                          </p:spTgt>
                                        </p:tgtEl>
                                        <p:attrNameLst>
                                          <p:attrName>style.visibility</p:attrName>
                                        </p:attrNameLst>
                                      </p:cBhvr>
                                      <p:to>
                                        <p:strVal val="visible"/>
                                      </p:to>
                                    </p:set>
                                    <p:animEffect transition="in" filter="wipe(left)">
                                      <p:cBhvr>
                                        <p:cTn id="41" dur="500"/>
                                        <p:tgtEl>
                                          <p:spTgt spid="68618">
                                            <p:txEl>
                                              <p:pRg st="7" end="7"/>
                                            </p:txEl>
                                          </p:spTgt>
                                        </p:tgtEl>
                                      </p:cBhvr>
                                    </p:animEffect>
                                  </p:childTnLst>
                                </p:cTn>
                              </p:par>
                              <p:par>
                                <p:cTn id="42" presetID="22" presetClass="entr" presetSubtype="8" fill="hold" grpId="0" nodeType="withEffect">
                                  <p:stCondLst>
                                    <p:cond delay="0"/>
                                  </p:stCondLst>
                                  <p:childTnLst>
                                    <p:set>
                                      <p:cBhvr>
                                        <p:cTn id="43" dur="1" fill="hold">
                                          <p:stCondLst>
                                            <p:cond delay="0"/>
                                          </p:stCondLst>
                                        </p:cTn>
                                        <p:tgtEl>
                                          <p:spTgt spid="68618">
                                            <p:txEl>
                                              <p:pRg st="8" end="8"/>
                                            </p:txEl>
                                          </p:spTgt>
                                        </p:tgtEl>
                                        <p:attrNameLst>
                                          <p:attrName>style.visibility</p:attrName>
                                        </p:attrNameLst>
                                      </p:cBhvr>
                                      <p:to>
                                        <p:strVal val="visible"/>
                                      </p:to>
                                    </p:set>
                                    <p:animEffect transition="in" filter="wipe(left)">
                                      <p:cBhvr>
                                        <p:cTn id="44" dur="500"/>
                                        <p:tgtEl>
                                          <p:spTgt spid="68618">
                                            <p:txEl>
                                              <p:pRg st="8" end="8"/>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22" presetClass="entr" presetSubtype="8" fill="hold" grpId="0" nodeType="clickEffect">
                                  <p:stCondLst>
                                    <p:cond delay="0"/>
                                  </p:stCondLst>
                                  <p:childTnLst>
                                    <p:set>
                                      <p:cBhvr>
                                        <p:cTn id="48" dur="1" fill="hold">
                                          <p:stCondLst>
                                            <p:cond delay="0"/>
                                          </p:stCondLst>
                                        </p:cTn>
                                        <p:tgtEl>
                                          <p:spTgt spid="68618">
                                            <p:txEl>
                                              <p:pRg st="9" end="9"/>
                                            </p:txEl>
                                          </p:spTgt>
                                        </p:tgtEl>
                                        <p:attrNameLst>
                                          <p:attrName>style.visibility</p:attrName>
                                        </p:attrNameLst>
                                      </p:cBhvr>
                                      <p:to>
                                        <p:strVal val="visible"/>
                                      </p:to>
                                    </p:set>
                                    <p:animEffect transition="in" filter="wipe(left)">
                                      <p:cBhvr>
                                        <p:cTn id="49" dur="500"/>
                                        <p:tgtEl>
                                          <p:spTgt spid="68618">
                                            <p:txEl>
                                              <p:pRg st="9" end="9"/>
                                            </p:txEl>
                                          </p:spTgt>
                                        </p:tgtEl>
                                      </p:cBhvr>
                                    </p:animEffect>
                                  </p:childTnLst>
                                </p:cTn>
                              </p:par>
                              <p:par>
                                <p:cTn id="50" presetID="22" presetClass="entr" presetSubtype="8" fill="hold" grpId="0" nodeType="withEffect">
                                  <p:stCondLst>
                                    <p:cond delay="0"/>
                                  </p:stCondLst>
                                  <p:childTnLst>
                                    <p:set>
                                      <p:cBhvr>
                                        <p:cTn id="51" dur="1" fill="hold">
                                          <p:stCondLst>
                                            <p:cond delay="0"/>
                                          </p:stCondLst>
                                        </p:cTn>
                                        <p:tgtEl>
                                          <p:spTgt spid="68618">
                                            <p:txEl>
                                              <p:pRg st="10" end="10"/>
                                            </p:txEl>
                                          </p:spTgt>
                                        </p:tgtEl>
                                        <p:attrNameLst>
                                          <p:attrName>style.visibility</p:attrName>
                                        </p:attrNameLst>
                                      </p:cBhvr>
                                      <p:to>
                                        <p:strVal val="visible"/>
                                      </p:to>
                                    </p:set>
                                    <p:animEffect transition="in" filter="wipe(left)">
                                      <p:cBhvr>
                                        <p:cTn id="52" dur="500"/>
                                        <p:tgtEl>
                                          <p:spTgt spid="68618">
                                            <p:txEl>
                                              <p:pRg st="10" end="10"/>
                                            </p:txEl>
                                          </p:spTgt>
                                        </p:tgtEl>
                                      </p:cBhvr>
                                    </p:animEffect>
                                  </p:childTnLst>
                                </p:cTn>
                              </p:par>
                              <p:par>
                                <p:cTn id="53" presetID="22" presetClass="entr" presetSubtype="8" fill="hold" grpId="0" nodeType="withEffect">
                                  <p:stCondLst>
                                    <p:cond delay="0"/>
                                  </p:stCondLst>
                                  <p:childTnLst>
                                    <p:set>
                                      <p:cBhvr>
                                        <p:cTn id="54" dur="1" fill="hold">
                                          <p:stCondLst>
                                            <p:cond delay="0"/>
                                          </p:stCondLst>
                                        </p:cTn>
                                        <p:tgtEl>
                                          <p:spTgt spid="68618">
                                            <p:txEl>
                                              <p:pRg st="11" end="11"/>
                                            </p:txEl>
                                          </p:spTgt>
                                        </p:tgtEl>
                                        <p:attrNameLst>
                                          <p:attrName>style.visibility</p:attrName>
                                        </p:attrNameLst>
                                      </p:cBhvr>
                                      <p:to>
                                        <p:strVal val="visible"/>
                                      </p:to>
                                    </p:set>
                                    <p:animEffect transition="in" filter="wipe(left)">
                                      <p:cBhvr>
                                        <p:cTn id="55" dur="500"/>
                                        <p:tgtEl>
                                          <p:spTgt spid="68618">
                                            <p:txEl>
                                              <p:pRg st="11" end="11"/>
                                            </p:txEl>
                                          </p:spTgt>
                                        </p:tgtEl>
                                      </p:cBhvr>
                                    </p:animEffect>
                                  </p:childTnLst>
                                </p:cTn>
                              </p:par>
                            </p:childTnLst>
                          </p:cTn>
                        </p:par>
                        <p:par>
                          <p:cTn id="56" fill="hold" nodeType="afterGroup">
                            <p:stCondLst>
                              <p:cond delay="500"/>
                            </p:stCondLst>
                            <p:childTnLst>
                              <p:par>
                                <p:cTn id="57" presetID="10" presetClass="entr" presetSubtype="0" fill="hold" grpId="0" nodeType="afterEffect">
                                  <p:stCondLst>
                                    <p:cond delay="0"/>
                                  </p:stCondLst>
                                  <p:childTnLst>
                                    <p:set>
                                      <p:cBhvr>
                                        <p:cTn id="58" dur="1" fill="hold">
                                          <p:stCondLst>
                                            <p:cond delay="0"/>
                                          </p:stCondLst>
                                        </p:cTn>
                                        <p:tgtEl>
                                          <p:spTgt spid="68619">
                                            <p:txEl>
                                              <p:pRg st="1" end="1"/>
                                            </p:txEl>
                                          </p:spTgt>
                                        </p:tgtEl>
                                        <p:attrNameLst>
                                          <p:attrName>style.visibility</p:attrName>
                                        </p:attrNameLst>
                                      </p:cBhvr>
                                      <p:to>
                                        <p:strVal val="visible"/>
                                      </p:to>
                                    </p:set>
                                    <p:animEffect transition="in" filter="fade">
                                      <p:cBhvr>
                                        <p:cTn id="59" dur="500"/>
                                        <p:tgtEl>
                                          <p:spTgt spid="68619">
                                            <p:txEl>
                                              <p:pRg st="1" end="1"/>
                                            </p:txEl>
                                          </p:spTgt>
                                        </p:tgtEl>
                                      </p:cBhvr>
                                    </p:animEffect>
                                  </p:childTnLst>
                                </p:cTn>
                              </p:par>
                            </p:childTnLst>
                          </p:cTn>
                        </p:par>
                        <p:par>
                          <p:cTn id="60" fill="hold" nodeType="afterGroup">
                            <p:stCondLst>
                              <p:cond delay="1000"/>
                            </p:stCondLst>
                            <p:childTnLst>
                              <p:par>
                                <p:cTn id="61" presetID="1" presetClass="entr" presetSubtype="0" fill="hold" grpId="0" nodeType="afterEffect">
                                  <p:stCondLst>
                                    <p:cond delay="0"/>
                                  </p:stCondLst>
                                  <p:childTnLst>
                                    <p:set>
                                      <p:cBhvr>
                                        <p:cTn id="62" dur="1" fill="hold">
                                          <p:stCondLst>
                                            <p:cond delay="0"/>
                                          </p:stCondLst>
                                        </p:cTn>
                                        <p:tgtEl>
                                          <p:spTgt spid="68612"/>
                                        </p:tgtEl>
                                        <p:attrNameLst>
                                          <p:attrName>style.visibility</p:attrName>
                                        </p:attrNameLst>
                                      </p:cBhvr>
                                      <p:to>
                                        <p:strVal val="visible"/>
                                      </p:to>
                                    </p:set>
                                  </p:childTnLst>
                                </p:cTn>
                              </p:par>
                            </p:childTnLst>
                          </p:cTn>
                        </p:par>
                        <p:par>
                          <p:cTn id="63" fill="hold" nodeType="afterGroup">
                            <p:stCondLst>
                              <p:cond delay="1000"/>
                            </p:stCondLst>
                            <p:childTnLst>
                              <p:par>
                                <p:cTn id="64" presetID="1" presetClass="exit" presetSubtype="0" fill="hold" grpId="1" nodeType="afterEffect">
                                  <p:stCondLst>
                                    <p:cond delay="0"/>
                                  </p:stCondLst>
                                  <p:childTnLst>
                                    <p:set>
                                      <p:cBhvr>
                                        <p:cTn id="65" dur="1" fill="hold">
                                          <p:stCondLst>
                                            <p:cond delay="0"/>
                                          </p:stCondLst>
                                        </p:cTn>
                                        <p:tgtEl>
                                          <p:spTgt spid="68619">
                                            <p:txEl>
                                              <p:pRg st="0" end="0"/>
                                            </p:txEl>
                                          </p:spTgt>
                                        </p:tgtEl>
                                        <p:attrNameLst>
                                          <p:attrName>style.visibility</p:attrName>
                                        </p:attrNameLst>
                                      </p:cBhvr>
                                      <p:to>
                                        <p:strVal val="hidden"/>
                                      </p:to>
                                    </p:set>
                                  </p:childTnLst>
                                </p:cTn>
                              </p:par>
                            </p:childTnLst>
                          </p:cTn>
                        </p:par>
                        <p:par>
                          <p:cTn id="66" fill="hold" nodeType="afterGroup">
                            <p:stCondLst>
                              <p:cond delay="1000"/>
                            </p:stCondLst>
                            <p:childTnLst>
                              <p:par>
                                <p:cTn id="67" presetID="1" presetClass="exit" presetSubtype="0" fill="hold" grpId="1" nodeType="afterEffect">
                                  <p:stCondLst>
                                    <p:cond delay="0"/>
                                  </p:stCondLst>
                                  <p:childTnLst>
                                    <p:set>
                                      <p:cBhvr>
                                        <p:cTn id="68" dur="1" fill="hold">
                                          <p:stCondLst>
                                            <p:cond delay="0"/>
                                          </p:stCondLst>
                                        </p:cTn>
                                        <p:tgtEl>
                                          <p:spTgt spid="68619">
                                            <p:txEl>
                                              <p:pRg st="1" end="1"/>
                                            </p:txEl>
                                          </p:spTgt>
                                        </p:tgtEl>
                                        <p:attrNameLst>
                                          <p:attrName>style.visibility</p:attrName>
                                        </p:attrNameLst>
                                      </p:cBhvr>
                                      <p:to>
                                        <p:strVal val="hidden"/>
                                      </p:to>
                                    </p:set>
                                  </p:childTnLst>
                                </p:cTn>
                              </p:par>
                            </p:childTnLst>
                          </p:cTn>
                        </p:par>
                        <p:par>
                          <p:cTn id="69" fill="hold" nodeType="afterGroup">
                            <p:stCondLst>
                              <p:cond delay="1000"/>
                            </p:stCondLst>
                            <p:childTnLst>
                              <p:par>
                                <p:cTn id="70" presetID="1" presetClass="exit" presetSubtype="0" fill="hold" grpId="1" nodeType="afterEffect">
                                  <p:stCondLst>
                                    <p:cond delay="0"/>
                                  </p:stCondLst>
                                  <p:childTnLst>
                                    <p:set>
                                      <p:cBhvr>
                                        <p:cTn id="71" dur="1" fill="hold">
                                          <p:stCondLst>
                                            <p:cond delay="0"/>
                                          </p:stCondLst>
                                        </p:cTn>
                                        <p:tgtEl>
                                          <p:spTgt spid="68619">
                                            <p:txEl>
                                              <p:pRg st="2" end="2"/>
                                            </p:txEl>
                                          </p:spTgt>
                                        </p:tgtEl>
                                        <p:attrNameLst>
                                          <p:attrName>style.visibility</p:attrName>
                                        </p:attrNameLst>
                                      </p:cBhvr>
                                      <p:to>
                                        <p:strVal val="hidden"/>
                                      </p:to>
                                    </p:set>
                                  </p:childTnLst>
                                </p:cTn>
                              </p:par>
                            </p:childTnLst>
                          </p:cTn>
                        </p:par>
                        <p:par>
                          <p:cTn id="72" fill="hold" nodeType="afterGroup">
                            <p:stCondLst>
                              <p:cond delay="1000"/>
                            </p:stCondLst>
                            <p:childTnLst>
                              <p:par>
                                <p:cTn id="73" presetID="1" presetClass="exit" presetSubtype="0" fill="hold" grpId="1" nodeType="afterEffect">
                                  <p:stCondLst>
                                    <p:cond delay="0"/>
                                  </p:stCondLst>
                                  <p:childTnLst>
                                    <p:set>
                                      <p:cBhvr>
                                        <p:cTn id="74" dur="1" fill="hold">
                                          <p:stCondLst>
                                            <p:cond delay="0"/>
                                          </p:stCondLst>
                                        </p:cTn>
                                        <p:tgtEl>
                                          <p:spTgt spid="68619">
                                            <p:bg/>
                                          </p:spTgt>
                                        </p:tgtEl>
                                        <p:attrNameLst>
                                          <p:attrName>style.visibility</p:attrName>
                                        </p:attrNameLst>
                                      </p:cBhvr>
                                      <p:to>
                                        <p:strVal val="hidden"/>
                                      </p:to>
                                    </p:set>
                                  </p:childTnLst>
                                </p:cTn>
                              </p:par>
                            </p:childTnLst>
                          </p:cTn>
                        </p:par>
                      </p:childTnLst>
                    </p:cTn>
                  </p:par>
                  <p:par>
                    <p:cTn id="75" fill="hold" nodeType="clickPar">
                      <p:stCondLst>
                        <p:cond delay="indefinite"/>
                      </p:stCondLst>
                      <p:childTnLst>
                        <p:par>
                          <p:cTn id="76" fill="hold" nodeType="withGroup">
                            <p:stCondLst>
                              <p:cond delay="0"/>
                            </p:stCondLst>
                            <p:childTnLst>
                              <p:par>
                                <p:cTn id="77" presetID="6" presetClass="emph" presetSubtype="0" fill="hold" grpId="1" nodeType="clickEffect">
                                  <p:stCondLst>
                                    <p:cond delay="0"/>
                                  </p:stCondLst>
                                  <p:childTnLst>
                                    <p:animScale>
                                      <p:cBhvr>
                                        <p:cTn id="78" dur="500" fill="hold"/>
                                        <p:tgtEl>
                                          <p:spTgt spid="68612"/>
                                        </p:tgtEl>
                                      </p:cBhvr>
                                      <p:by x="50000" y="100000"/>
                                    </p:animScale>
                                  </p:childTnLst>
                                </p:cTn>
                              </p:par>
                              <p:par>
                                <p:cTn id="79" presetID="35" presetClass="path" presetSubtype="0" fill="hold" grpId="2" nodeType="withEffect">
                                  <p:stCondLst>
                                    <p:cond delay="0"/>
                                  </p:stCondLst>
                                  <p:childTnLst>
                                    <p:animMotion origin="layout" path="M 0 -1.02706E-6 L -0.10417 -1.02706E-6 " pathEditMode="relative" rAng="0" ptsTypes="AA">
                                      <p:cBhvr>
                                        <p:cTn id="80" dur="500" fill="hold"/>
                                        <p:tgtEl>
                                          <p:spTgt spid="68612"/>
                                        </p:tgtEl>
                                        <p:attrNameLst>
                                          <p:attrName>ppt_x</p:attrName>
                                          <p:attrName>ppt_y</p:attrName>
                                        </p:attrNameLst>
                                      </p:cBhvr>
                                      <p:rCtr x="-5208" y="0"/>
                                    </p:animMotion>
                                  </p:childTnLst>
                                </p:cTn>
                              </p:par>
                            </p:childTnLst>
                          </p:cTn>
                        </p:par>
                        <p:par>
                          <p:cTn id="81" fill="hold" nodeType="afterGroup">
                            <p:stCondLst>
                              <p:cond delay="500"/>
                            </p:stCondLst>
                            <p:childTnLst>
                              <p:par>
                                <p:cTn id="82" presetID="10" presetClass="entr" presetSubtype="0" fill="hold" nodeType="afterEffect">
                                  <p:stCondLst>
                                    <p:cond delay="0"/>
                                  </p:stCondLst>
                                  <p:childTnLst>
                                    <p:set>
                                      <p:cBhvr>
                                        <p:cTn id="83" dur="1" fill="hold">
                                          <p:stCondLst>
                                            <p:cond delay="0"/>
                                          </p:stCondLst>
                                        </p:cTn>
                                        <p:tgtEl>
                                          <p:spTgt spid="4"/>
                                        </p:tgtEl>
                                        <p:attrNameLst>
                                          <p:attrName>style.visibility</p:attrName>
                                        </p:attrNameLst>
                                      </p:cBhvr>
                                      <p:to>
                                        <p:strVal val="visible"/>
                                      </p:to>
                                    </p:set>
                                    <p:animEffect transition="in" filter="fade">
                                      <p:cBhvr>
                                        <p:cTn id="84" dur="500"/>
                                        <p:tgtEl>
                                          <p:spTgt spid="4"/>
                                        </p:tgtEl>
                                      </p:cBhvr>
                                    </p:animEffect>
                                  </p:childTnLst>
                                </p:cTn>
                              </p:par>
                            </p:childTnLst>
                          </p:cTn>
                        </p:par>
                        <p:par>
                          <p:cTn id="85" fill="hold" nodeType="afterGroup">
                            <p:stCondLst>
                              <p:cond delay="1000"/>
                            </p:stCondLst>
                            <p:childTnLst>
                              <p:par>
                                <p:cTn id="86" presetID="10" presetClass="exit" presetSubtype="0" fill="hold" grpId="3" nodeType="afterEffect">
                                  <p:stCondLst>
                                    <p:cond delay="0"/>
                                  </p:stCondLst>
                                  <p:childTnLst>
                                    <p:animEffect transition="out" filter="fade">
                                      <p:cBhvr>
                                        <p:cTn id="87" dur="500"/>
                                        <p:tgtEl>
                                          <p:spTgt spid="68612"/>
                                        </p:tgtEl>
                                      </p:cBhvr>
                                    </p:animEffect>
                                    <p:set>
                                      <p:cBhvr>
                                        <p:cTn id="88" dur="1" fill="hold">
                                          <p:stCondLst>
                                            <p:cond delay="499"/>
                                          </p:stCondLst>
                                        </p:cTn>
                                        <p:tgtEl>
                                          <p:spTgt spid="68612"/>
                                        </p:tgtEl>
                                        <p:attrNameLst>
                                          <p:attrName>style.visibility</p:attrName>
                                        </p:attrNameLst>
                                      </p:cBhvr>
                                      <p:to>
                                        <p:strVal val="hidden"/>
                                      </p:to>
                                    </p:set>
                                  </p:childTnLst>
                                </p:cTn>
                              </p:par>
                            </p:childTnLst>
                          </p:cTn>
                        </p:par>
                        <p:par>
                          <p:cTn id="89" fill="hold" nodeType="afterGroup">
                            <p:stCondLst>
                              <p:cond delay="1500"/>
                            </p:stCondLst>
                            <p:childTnLst>
                              <p:par>
                                <p:cTn id="90" presetID="10" presetClass="entr" presetSubtype="0" fill="hold" grpId="0" nodeType="afterEffect">
                                  <p:stCondLst>
                                    <p:cond delay="0"/>
                                  </p:stCondLst>
                                  <p:childTnLst>
                                    <p:set>
                                      <p:cBhvr>
                                        <p:cTn id="91" dur="1" fill="hold">
                                          <p:stCondLst>
                                            <p:cond delay="0"/>
                                          </p:stCondLst>
                                        </p:cTn>
                                        <p:tgtEl>
                                          <p:spTgt spid="68611">
                                            <p:bg/>
                                          </p:spTgt>
                                        </p:tgtEl>
                                        <p:attrNameLst>
                                          <p:attrName>style.visibility</p:attrName>
                                        </p:attrNameLst>
                                      </p:cBhvr>
                                      <p:to>
                                        <p:strVal val="visible"/>
                                      </p:to>
                                    </p:set>
                                    <p:animEffect transition="in" filter="fade">
                                      <p:cBhvr>
                                        <p:cTn id="92" dur="500"/>
                                        <p:tgtEl>
                                          <p:spTgt spid="68611">
                                            <p:bg/>
                                          </p:spTgt>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68616"/>
                                        </p:tgtEl>
                                        <p:attrNameLst>
                                          <p:attrName>style.visibility</p:attrName>
                                        </p:attrNameLst>
                                      </p:cBhvr>
                                      <p:to>
                                        <p:strVal val="visible"/>
                                      </p:to>
                                    </p:set>
                                    <p:animEffect transition="in" filter="fade">
                                      <p:cBhvr>
                                        <p:cTn id="95" dur="500"/>
                                        <p:tgtEl>
                                          <p:spTgt spid="68616"/>
                                        </p:tgtEl>
                                      </p:cBhvr>
                                    </p:animEffect>
                                  </p:childTnLst>
                                </p:cTn>
                              </p:par>
                              <p:par>
                                <p:cTn id="96" presetID="10" presetClass="entr" presetSubtype="0" fill="hold" grpId="0" nodeType="withEffect">
                                  <p:stCondLst>
                                    <p:cond delay="0"/>
                                  </p:stCondLst>
                                  <p:childTnLst>
                                    <p:set>
                                      <p:cBhvr>
                                        <p:cTn id="97" dur="1" fill="hold">
                                          <p:stCondLst>
                                            <p:cond delay="0"/>
                                          </p:stCondLst>
                                        </p:cTn>
                                        <p:tgtEl>
                                          <p:spTgt spid="68611">
                                            <p:txEl>
                                              <p:pRg st="0" end="0"/>
                                            </p:txEl>
                                          </p:spTgt>
                                        </p:tgtEl>
                                        <p:attrNameLst>
                                          <p:attrName>style.visibility</p:attrName>
                                        </p:attrNameLst>
                                      </p:cBhvr>
                                      <p:to>
                                        <p:strVal val="visible"/>
                                      </p:to>
                                    </p:set>
                                    <p:animEffect transition="in" filter="fade">
                                      <p:cBhvr>
                                        <p:cTn id="98" dur="500"/>
                                        <p:tgtEl>
                                          <p:spTgt spid="68611">
                                            <p:txEl>
                                              <p:pRg st="0" end="0"/>
                                            </p:txEl>
                                          </p:spTgt>
                                        </p:tgtEl>
                                      </p:cBhvr>
                                    </p:animEffect>
                                  </p:childTnLst>
                                </p:cTn>
                              </p:par>
                            </p:childTnLst>
                          </p:cTn>
                        </p:par>
                        <p:par>
                          <p:cTn id="99" fill="hold" nodeType="afterGroup">
                            <p:stCondLst>
                              <p:cond delay="2000"/>
                            </p:stCondLst>
                            <p:childTnLst>
                              <p:par>
                                <p:cTn id="100" presetID="10" presetClass="entr" presetSubtype="0" fill="hold" grpId="0" nodeType="afterEffect">
                                  <p:stCondLst>
                                    <p:cond delay="0"/>
                                  </p:stCondLst>
                                  <p:childTnLst>
                                    <p:set>
                                      <p:cBhvr>
                                        <p:cTn id="101" dur="1" fill="hold">
                                          <p:stCondLst>
                                            <p:cond delay="0"/>
                                          </p:stCondLst>
                                        </p:cTn>
                                        <p:tgtEl>
                                          <p:spTgt spid="68611">
                                            <p:txEl>
                                              <p:pRg st="1" end="1"/>
                                            </p:txEl>
                                          </p:spTgt>
                                        </p:tgtEl>
                                        <p:attrNameLst>
                                          <p:attrName>style.visibility</p:attrName>
                                        </p:attrNameLst>
                                      </p:cBhvr>
                                      <p:to>
                                        <p:strVal val="visible"/>
                                      </p:to>
                                    </p:set>
                                    <p:animEffect transition="in" filter="fade">
                                      <p:cBhvr>
                                        <p:cTn id="102" dur="500"/>
                                        <p:tgtEl>
                                          <p:spTgt spid="68611">
                                            <p:txEl>
                                              <p:pRg st="1" end="1"/>
                                            </p:txEl>
                                          </p:spTgt>
                                        </p:tgtEl>
                                      </p:cBhvr>
                                    </p:animEffect>
                                  </p:childTnLst>
                                </p:cTn>
                              </p:par>
                              <p:par>
                                <p:cTn id="103" presetID="3" presetClass="emph" presetSubtype="1" nodeType="withEffect">
                                  <p:stCondLst>
                                    <p:cond delay="0"/>
                                  </p:stCondLst>
                                  <p:endCondLst>
                                    <p:cond evt="onNext" delay="0">
                                      <p:tgtEl>
                                        <p:sldTgt/>
                                      </p:tgtEl>
                                    </p:cond>
                                  </p:endCondLst>
                                  <p:childTnLst>
                                    <p:set>
                                      <p:cBhvr override="childStyle">
                                        <p:cTn id="104" dur="indefinite"/>
                                        <p:tgtEl>
                                          <p:spTgt spid="68611">
                                            <p:txEl>
                                              <p:pRg st="1" end="1"/>
                                            </p:txEl>
                                          </p:spTgt>
                                        </p:tgtEl>
                                        <p:attrNameLst>
                                          <p:attrName>style.color</p:attrName>
                                        </p:attrNameLst>
                                      </p:cBhvr>
                                      <p:to>
                                        <p:clrVal>
                                          <a:srgbClr val="0000FF"/>
                                        </p:clrVal>
                                      </p:to>
                                    </p:set>
                                  </p:childTnLst>
                                </p:cTn>
                              </p:par>
                            </p:childTnLst>
                          </p:cTn>
                        </p:par>
                        <p:par>
                          <p:cTn id="105" fill="hold" nodeType="afterGroup">
                            <p:stCondLst>
                              <p:cond delay="2500"/>
                            </p:stCondLst>
                            <p:childTnLst>
                              <p:par>
                                <p:cTn id="106" presetID="22" presetClass="entr" presetSubtype="8" fill="hold" nodeType="afterEffect">
                                  <p:stCondLst>
                                    <p:cond delay="0"/>
                                  </p:stCondLst>
                                  <p:childTnLst>
                                    <p:set>
                                      <p:cBhvr>
                                        <p:cTn id="107" dur="1" fill="hold">
                                          <p:stCondLst>
                                            <p:cond delay="0"/>
                                          </p:stCondLst>
                                        </p:cTn>
                                        <p:tgtEl>
                                          <p:spTgt spid="5"/>
                                        </p:tgtEl>
                                        <p:attrNameLst>
                                          <p:attrName>style.visibility</p:attrName>
                                        </p:attrNameLst>
                                      </p:cBhvr>
                                      <p:to>
                                        <p:strVal val="visible"/>
                                      </p:to>
                                    </p:set>
                                    <p:animEffect transition="in" filter="wipe(left)">
                                      <p:cBhvr>
                                        <p:cTn id="108" dur="500"/>
                                        <p:tgtEl>
                                          <p:spTgt spid="5"/>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10" presetClass="entr" presetSubtype="0" fill="hold" grpId="0" nodeType="clickEffect">
                                  <p:stCondLst>
                                    <p:cond delay="0"/>
                                  </p:stCondLst>
                                  <p:childTnLst>
                                    <p:set>
                                      <p:cBhvr>
                                        <p:cTn id="112" dur="1" fill="hold">
                                          <p:stCondLst>
                                            <p:cond delay="0"/>
                                          </p:stCondLst>
                                        </p:cTn>
                                        <p:tgtEl>
                                          <p:spTgt spid="68610">
                                            <p:bg/>
                                          </p:spTgt>
                                        </p:tgtEl>
                                        <p:attrNameLst>
                                          <p:attrName>style.visibility</p:attrName>
                                        </p:attrNameLst>
                                      </p:cBhvr>
                                      <p:to>
                                        <p:strVal val="visible"/>
                                      </p:to>
                                    </p:set>
                                    <p:animEffect transition="in" filter="fade">
                                      <p:cBhvr>
                                        <p:cTn id="113" dur="500"/>
                                        <p:tgtEl>
                                          <p:spTgt spid="68610">
                                            <p:bg/>
                                          </p:spTgt>
                                        </p:tgtEl>
                                      </p:cBhvr>
                                    </p:animEffect>
                                  </p:childTnLst>
                                </p:cTn>
                              </p:par>
                              <p:par>
                                <p:cTn id="114" presetID="10" presetClass="entr" presetSubtype="0" fill="hold" grpId="0" nodeType="withEffect">
                                  <p:stCondLst>
                                    <p:cond delay="0"/>
                                  </p:stCondLst>
                                  <p:childTnLst>
                                    <p:set>
                                      <p:cBhvr>
                                        <p:cTn id="115" dur="1" fill="hold">
                                          <p:stCondLst>
                                            <p:cond delay="0"/>
                                          </p:stCondLst>
                                        </p:cTn>
                                        <p:tgtEl>
                                          <p:spTgt spid="68610">
                                            <p:txEl>
                                              <p:pRg st="0" end="0"/>
                                            </p:txEl>
                                          </p:spTgt>
                                        </p:tgtEl>
                                        <p:attrNameLst>
                                          <p:attrName>style.visibility</p:attrName>
                                        </p:attrNameLst>
                                      </p:cBhvr>
                                      <p:to>
                                        <p:strVal val="visible"/>
                                      </p:to>
                                    </p:set>
                                    <p:animEffect transition="in" filter="fade">
                                      <p:cBhvr>
                                        <p:cTn id="116" dur="500"/>
                                        <p:tgtEl>
                                          <p:spTgt spid="68610">
                                            <p:txEl>
                                              <p:pRg st="0" end="0"/>
                                            </p:txEl>
                                          </p:spTgt>
                                        </p:tgtEl>
                                      </p:cBhvr>
                                    </p:animEffect>
                                  </p:childTnLst>
                                </p:cTn>
                              </p:par>
                            </p:childTnLst>
                          </p:cTn>
                        </p:par>
                        <p:par>
                          <p:cTn id="117" fill="hold" nodeType="afterGroup">
                            <p:stCondLst>
                              <p:cond delay="500"/>
                            </p:stCondLst>
                            <p:childTnLst>
                              <p:par>
                                <p:cTn id="118" presetID="10" presetClass="entr" presetSubtype="0" fill="hold" grpId="0" nodeType="afterEffect">
                                  <p:stCondLst>
                                    <p:cond delay="0"/>
                                  </p:stCondLst>
                                  <p:childTnLst>
                                    <p:set>
                                      <p:cBhvr>
                                        <p:cTn id="119" dur="1" fill="hold">
                                          <p:stCondLst>
                                            <p:cond delay="0"/>
                                          </p:stCondLst>
                                        </p:cTn>
                                        <p:tgtEl>
                                          <p:spTgt spid="68610">
                                            <p:txEl>
                                              <p:pRg st="1" end="1"/>
                                            </p:txEl>
                                          </p:spTgt>
                                        </p:tgtEl>
                                        <p:attrNameLst>
                                          <p:attrName>style.visibility</p:attrName>
                                        </p:attrNameLst>
                                      </p:cBhvr>
                                      <p:to>
                                        <p:strVal val="visible"/>
                                      </p:to>
                                    </p:set>
                                    <p:animEffect transition="in" filter="fade">
                                      <p:cBhvr>
                                        <p:cTn id="120" dur="500"/>
                                        <p:tgtEl>
                                          <p:spTgt spid="68610">
                                            <p:txEl>
                                              <p:pRg st="1" end="1"/>
                                            </p:txEl>
                                          </p:spTgt>
                                        </p:tgtEl>
                                      </p:cBhvr>
                                    </p:animEffect>
                                  </p:childTnLst>
                                </p:cTn>
                              </p:par>
                            </p:childTnLst>
                          </p:cTn>
                        </p:par>
                        <p:par>
                          <p:cTn id="121" fill="hold" nodeType="afterGroup">
                            <p:stCondLst>
                              <p:cond delay="1000"/>
                            </p:stCondLst>
                            <p:childTnLst>
                              <p:par>
                                <p:cTn id="122" presetID="10" presetClass="entr" presetSubtype="0" fill="hold" grpId="0" nodeType="afterEffect">
                                  <p:stCondLst>
                                    <p:cond delay="0"/>
                                  </p:stCondLst>
                                  <p:childTnLst>
                                    <p:set>
                                      <p:cBhvr>
                                        <p:cTn id="123" dur="1" fill="hold">
                                          <p:stCondLst>
                                            <p:cond delay="0"/>
                                          </p:stCondLst>
                                        </p:cTn>
                                        <p:tgtEl>
                                          <p:spTgt spid="68610">
                                            <p:txEl>
                                              <p:pRg st="2" end="2"/>
                                            </p:txEl>
                                          </p:spTgt>
                                        </p:tgtEl>
                                        <p:attrNameLst>
                                          <p:attrName>style.visibility</p:attrName>
                                        </p:attrNameLst>
                                      </p:cBhvr>
                                      <p:to>
                                        <p:strVal val="visible"/>
                                      </p:to>
                                    </p:set>
                                    <p:animEffect transition="in" filter="fade">
                                      <p:cBhvr>
                                        <p:cTn id="124" dur="500"/>
                                        <p:tgtEl>
                                          <p:spTgt spid="68610">
                                            <p:txEl>
                                              <p:pRg st="2" end="2"/>
                                            </p:txEl>
                                          </p:spTgt>
                                        </p:tgtEl>
                                      </p:cBhvr>
                                    </p:animEffect>
                                  </p:childTnLst>
                                </p:cTn>
                              </p:par>
                              <p:par>
                                <p:cTn id="125" presetID="3" presetClass="emph" presetSubtype="1" nodeType="withEffect">
                                  <p:stCondLst>
                                    <p:cond delay="0"/>
                                  </p:stCondLst>
                                  <p:endCondLst>
                                    <p:cond evt="onNext" delay="0">
                                      <p:tgtEl>
                                        <p:sldTgt/>
                                      </p:tgtEl>
                                    </p:cond>
                                  </p:endCondLst>
                                  <p:childTnLst>
                                    <p:set>
                                      <p:cBhvr override="childStyle">
                                        <p:cTn id="126" dur="indefinite"/>
                                        <p:tgtEl>
                                          <p:spTgt spid="68610">
                                            <p:txEl>
                                              <p:pRg st="1" end="1"/>
                                            </p:txEl>
                                          </p:spTgt>
                                        </p:tgtEl>
                                        <p:attrNameLst>
                                          <p:attrName>style.color</p:attrName>
                                        </p:attrNameLst>
                                      </p:cBhvr>
                                      <p:to>
                                        <p:clrVal>
                                          <a:srgbClr val="0000CC"/>
                                        </p:clrVal>
                                      </p:to>
                                    </p:set>
                                  </p:childTnLst>
                                </p:cTn>
                              </p:par>
                              <p:par>
                                <p:cTn id="127" presetID="3" presetClass="emph" presetSubtype="1" nodeType="withEffect">
                                  <p:stCondLst>
                                    <p:cond delay="0"/>
                                  </p:stCondLst>
                                  <p:endCondLst>
                                    <p:cond evt="onNext" delay="0">
                                      <p:tgtEl>
                                        <p:sldTgt/>
                                      </p:tgtEl>
                                    </p:cond>
                                  </p:endCondLst>
                                  <p:childTnLst>
                                    <p:set>
                                      <p:cBhvr override="childStyle">
                                        <p:cTn id="128" dur="indefinite"/>
                                        <p:tgtEl>
                                          <p:spTgt spid="68610">
                                            <p:txEl>
                                              <p:pRg st="2" end="2"/>
                                            </p:txEl>
                                          </p:spTgt>
                                        </p:tgtEl>
                                        <p:attrNameLst>
                                          <p:attrName>style.color</p:attrName>
                                        </p:attrNameLst>
                                      </p:cBhvr>
                                      <p:to>
                                        <p:clrVal>
                                          <a:srgbClr val="0000CC"/>
                                        </p:clrVal>
                                      </p:to>
                                    </p:se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10" presetClass="entr" presetSubtype="0" fill="hold" grpId="0" nodeType="clickEffect">
                                  <p:stCondLst>
                                    <p:cond delay="0"/>
                                  </p:stCondLst>
                                  <p:childTnLst>
                                    <p:set>
                                      <p:cBhvr>
                                        <p:cTn id="132" dur="1" fill="hold">
                                          <p:stCondLst>
                                            <p:cond delay="0"/>
                                          </p:stCondLst>
                                        </p:cTn>
                                        <p:tgtEl>
                                          <p:spTgt spid="68611">
                                            <p:txEl>
                                              <p:pRg st="2" end="2"/>
                                            </p:txEl>
                                          </p:spTgt>
                                        </p:tgtEl>
                                        <p:attrNameLst>
                                          <p:attrName>style.visibility</p:attrName>
                                        </p:attrNameLst>
                                      </p:cBhvr>
                                      <p:to>
                                        <p:strVal val="visible"/>
                                      </p:to>
                                    </p:set>
                                    <p:animEffect transition="in" filter="fade">
                                      <p:cBhvr>
                                        <p:cTn id="133" dur="500"/>
                                        <p:tgtEl>
                                          <p:spTgt spid="68611">
                                            <p:txEl>
                                              <p:pRg st="2" end="2"/>
                                            </p:txEl>
                                          </p:spTgt>
                                        </p:tgtEl>
                                      </p:cBhvr>
                                    </p:animEffect>
                                  </p:childTnLst>
                                </p:cTn>
                              </p:par>
                              <p:par>
                                <p:cTn id="134" presetID="3" presetClass="emph" presetSubtype="1" nodeType="withEffect">
                                  <p:stCondLst>
                                    <p:cond delay="0"/>
                                  </p:stCondLst>
                                  <p:endCondLst>
                                    <p:cond evt="onNext" delay="0">
                                      <p:tgtEl>
                                        <p:sldTgt/>
                                      </p:tgtEl>
                                    </p:cond>
                                  </p:endCondLst>
                                  <p:childTnLst>
                                    <p:set>
                                      <p:cBhvr override="childStyle">
                                        <p:cTn id="135" dur="indefinite"/>
                                        <p:tgtEl>
                                          <p:spTgt spid="68611">
                                            <p:txEl>
                                              <p:pRg st="2" end="2"/>
                                            </p:txEl>
                                          </p:spTgt>
                                        </p:tgtEl>
                                        <p:attrNameLst>
                                          <p:attrName>style.color</p:attrName>
                                        </p:attrNameLst>
                                      </p:cBhvr>
                                      <p:to>
                                        <p:clrVal>
                                          <a:srgbClr val="0000CC"/>
                                        </p:clrVal>
                                      </p:to>
                                    </p:set>
                                  </p:childTnLst>
                                </p:cTn>
                              </p:par>
                            </p:childTnLst>
                          </p:cTn>
                        </p:par>
                        <p:par>
                          <p:cTn id="136" fill="hold" nodeType="afterGroup">
                            <p:stCondLst>
                              <p:cond delay="500"/>
                            </p:stCondLst>
                            <p:childTnLst>
                              <p:par>
                                <p:cTn id="137" presetID="10" presetClass="entr" presetSubtype="0" fill="hold" nodeType="afterEffect">
                                  <p:stCondLst>
                                    <p:cond delay="0"/>
                                  </p:stCondLst>
                                  <p:childTnLst>
                                    <p:set>
                                      <p:cBhvr>
                                        <p:cTn id="138" dur="1" fill="hold">
                                          <p:stCondLst>
                                            <p:cond delay="0"/>
                                          </p:stCondLst>
                                        </p:cTn>
                                        <p:tgtEl>
                                          <p:spTgt spid="2"/>
                                        </p:tgtEl>
                                        <p:attrNameLst>
                                          <p:attrName>style.visibility</p:attrName>
                                        </p:attrNameLst>
                                      </p:cBhvr>
                                      <p:to>
                                        <p:strVal val="visible"/>
                                      </p:to>
                                    </p:set>
                                    <p:animEffect transition="in" filter="fade">
                                      <p:cBhvr>
                                        <p:cTn id="139" dur="500"/>
                                        <p:tgtEl>
                                          <p:spTgt spid="2"/>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10" presetClass="entr" presetSubtype="0" fill="hold" grpId="0" nodeType="clickEffect">
                                  <p:stCondLst>
                                    <p:cond delay="0"/>
                                  </p:stCondLst>
                                  <p:childTnLst>
                                    <p:set>
                                      <p:cBhvr>
                                        <p:cTn id="143" dur="1" fill="hold">
                                          <p:stCondLst>
                                            <p:cond delay="0"/>
                                          </p:stCondLst>
                                        </p:cTn>
                                        <p:tgtEl>
                                          <p:spTgt spid="68611">
                                            <p:txEl>
                                              <p:pRg st="3" end="3"/>
                                            </p:txEl>
                                          </p:spTgt>
                                        </p:tgtEl>
                                        <p:attrNameLst>
                                          <p:attrName>style.visibility</p:attrName>
                                        </p:attrNameLst>
                                      </p:cBhvr>
                                      <p:to>
                                        <p:strVal val="visible"/>
                                      </p:to>
                                    </p:set>
                                    <p:animEffect transition="in" filter="fade">
                                      <p:cBhvr>
                                        <p:cTn id="144" dur="500"/>
                                        <p:tgtEl>
                                          <p:spTgt spid="68611">
                                            <p:txEl>
                                              <p:pRg st="3" end="3"/>
                                            </p:txEl>
                                          </p:spTgt>
                                        </p:tgtEl>
                                      </p:cBhvr>
                                    </p:animEffect>
                                  </p:childTnLst>
                                </p:cTn>
                              </p:par>
                              <p:par>
                                <p:cTn id="145" presetID="3" presetClass="emph" presetSubtype="1" nodeType="withEffect">
                                  <p:stCondLst>
                                    <p:cond delay="0"/>
                                  </p:stCondLst>
                                  <p:endCondLst>
                                    <p:cond evt="onNext" delay="0">
                                      <p:tgtEl>
                                        <p:sldTgt/>
                                      </p:tgtEl>
                                    </p:cond>
                                  </p:endCondLst>
                                  <p:childTnLst>
                                    <p:set>
                                      <p:cBhvr override="childStyle">
                                        <p:cTn id="146" dur="indefinite"/>
                                        <p:tgtEl>
                                          <p:spTgt spid="68611">
                                            <p:txEl>
                                              <p:pRg st="3" end="3"/>
                                            </p:txEl>
                                          </p:spTgt>
                                        </p:tgtEl>
                                        <p:attrNameLst>
                                          <p:attrName>style.color</p:attrName>
                                        </p:attrNameLst>
                                      </p:cBhvr>
                                      <p:to>
                                        <p:clrVal>
                                          <a:srgbClr val="0000CC"/>
                                        </p:clrVal>
                                      </p:to>
                                    </p:set>
                                  </p:childTnLst>
                                </p:cTn>
                              </p:par>
                            </p:childTnLst>
                          </p:cTn>
                        </p:par>
                        <p:par>
                          <p:cTn id="147" fill="hold" nodeType="afterGroup">
                            <p:stCondLst>
                              <p:cond delay="500"/>
                            </p:stCondLst>
                            <p:childTnLst>
                              <p:par>
                                <p:cTn id="148" presetID="10" presetClass="entr" presetSubtype="0" fill="hold" nodeType="afterEffect">
                                  <p:stCondLst>
                                    <p:cond delay="0"/>
                                  </p:stCondLst>
                                  <p:childTnLst>
                                    <p:set>
                                      <p:cBhvr>
                                        <p:cTn id="149" dur="1" fill="hold">
                                          <p:stCondLst>
                                            <p:cond delay="0"/>
                                          </p:stCondLst>
                                        </p:cTn>
                                        <p:tgtEl>
                                          <p:spTgt spid="3"/>
                                        </p:tgtEl>
                                        <p:attrNameLst>
                                          <p:attrName>style.visibility</p:attrName>
                                        </p:attrNameLst>
                                      </p:cBhvr>
                                      <p:to>
                                        <p:strVal val="visible"/>
                                      </p:to>
                                    </p:set>
                                    <p:animEffect transition="in" filter="fade">
                                      <p:cBhvr>
                                        <p:cTn id="150" dur="500"/>
                                        <p:tgtEl>
                                          <p:spTgt spid="3"/>
                                        </p:tgtEl>
                                      </p:cBhvr>
                                    </p:animEffect>
                                  </p:childTnLst>
                                </p:cTn>
                              </p:par>
                            </p:childTnLst>
                          </p:cTn>
                        </p:par>
                      </p:childTnLst>
                    </p:cTn>
                  </p:par>
                  <p:par>
                    <p:cTn id="151" fill="hold" nodeType="clickPar">
                      <p:stCondLst>
                        <p:cond delay="indefinite"/>
                      </p:stCondLst>
                      <p:childTnLst>
                        <p:par>
                          <p:cTn id="152" fill="hold" nodeType="withGroup">
                            <p:stCondLst>
                              <p:cond delay="0"/>
                            </p:stCondLst>
                            <p:childTnLst>
                              <p:par>
                                <p:cTn id="153" presetID="10" presetClass="entr" presetSubtype="0" fill="hold" grpId="0" nodeType="clickEffect">
                                  <p:stCondLst>
                                    <p:cond delay="0"/>
                                  </p:stCondLst>
                                  <p:childTnLst>
                                    <p:set>
                                      <p:cBhvr>
                                        <p:cTn id="154" dur="1" fill="hold">
                                          <p:stCondLst>
                                            <p:cond delay="0"/>
                                          </p:stCondLst>
                                        </p:cTn>
                                        <p:tgtEl>
                                          <p:spTgt spid="68610">
                                            <p:txEl>
                                              <p:pRg st="3" end="3"/>
                                            </p:txEl>
                                          </p:spTgt>
                                        </p:tgtEl>
                                        <p:attrNameLst>
                                          <p:attrName>style.visibility</p:attrName>
                                        </p:attrNameLst>
                                      </p:cBhvr>
                                      <p:to>
                                        <p:strVal val="visible"/>
                                      </p:to>
                                    </p:set>
                                    <p:animEffect transition="in" filter="fade">
                                      <p:cBhvr>
                                        <p:cTn id="155" dur="500"/>
                                        <p:tgtEl>
                                          <p:spTgt spid="68610">
                                            <p:txEl>
                                              <p:pRg st="3" end="3"/>
                                            </p:txEl>
                                          </p:spTgt>
                                        </p:tgtEl>
                                      </p:cBhvr>
                                    </p:animEffect>
                                  </p:childTnLst>
                                </p:cTn>
                              </p:par>
                              <p:par>
                                <p:cTn id="156" presetID="3" presetClass="emph" presetSubtype="1" nodeType="withEffect">
                                  <p:stCondLst>
                                    <p:cond delay="0"/>
                                  </p:stCondLst>
                                  <p:endCondLst>
                                    <p:cond evt="onNext" delay="0">
                                      <p:tgtEl>
                                        <p:sldTgt/>
                                      </p:tgtEl>
                                    </p:cond>
                                  </p:endCondLst>
                                  <p:childTnLst>
                                    <p:set>
                                      <p:cBhvr override="childStyle">
                                        <p:cTn id="157" dur="indefinite"/>
                                        <p:tgtEl>
                                          <p:spTgt spid="68610">
                                            <p:txEl>
                                              <p:pRg st="3" end="3"/>
                                            </p:txEl>
                                          </p:spTgt>
                                        </p:tgtEl>
                                        <p:attrNameLst>
                                          <p:attrName>style.color</p:attrName>
                                        </p:attrNameLst>
                                      </p:cBhvr>
                                      <p:to>
                                        <p:clrVal>
                                          <a:srgbClr val="0000CC"/>
                                        </p:clrVal>
                                      </p:to>
                                    </p:set>
                                  </p:childTnLst>
                                </p:cTn>
                              </p:par>
                            </p:childTnLst>
                          </p:cTn>
                        </p:par>
                        <p:par>
                          <p:cTn id="158" fill="hold" nodeType="afterGroup">
                            <p:stCondLst>
                              <p:cond delay="500"/>
                            </p:stCondLst>
                            <p:childTnLst>
                              <p:par>
                                <p:cTn id="159" presetID="22" presetClass="entr" presetSubtype="8" fill="hold" nodeType="afterEffect">
                                  <p:stCondLst>
                                    <p:cond delay="0"/>
                                  </p:stCondLst>
                                  <p:childTnLst>
                                    <p:set>
                                      <p:cBhvr>
                                        <p:cTn id="160" dur="1" fill="hold">
                                          <p:stCondLst>
                                            <p:cond delay="0"/>
                                          </p:stCondLst>
                                        </p:cTn>
                                        <p:tgtEl>
                                          <p:spTgt spid="7"/>
                                        </p:tgtEl>
                                        <p:attrNameLst>
                                          <p:attrName>style.visibility</p:attrName>
                                        </p:attrNameLst>
                                      </p:cBhvr>
                                      <p:to>
                                        <p:strVal val="visible"/>
                                      </p:to>
                                    </p:set>
                                    <p:animEffect transition="in" filter="wipe(left)">
                                      <p:cBhvr>
                                        <p:cTn id="161" dur="500"/>
                                        <p:tgtEl>
                                          <p:spTgt spid="7"/>
                                        </p:tgtEl>
                                      </p:cBhvr>
                                    </p:animEffect>
                                  </p:childTnLst>
                                </p:cTn>
                              </p:par>
                              <p:par>
                                <p:cTn id="162" presetID="10" presetClass="entr" presetSubtype="0" fill="hold" nodeType="withEffect">
                                  <p:stCondLst>
                                    <p:cond delay="0"/>
                                  </p:stCondLst>
                                  <p:childTnLst>
                                    <p:set>
                                      <p:cBhvr>
                                        <p:cTn id="163" dur="1" fill="hold">
                                          <p:stCondLst>
                                            <p:cond delay="0"/>
                                          </p:stCondLst>
                                        </p:cTn>
                                        <p:tgtEl>
                                          <p:spTgt spid="6"/>
                                        </p:tgtEl>
                                        <p:attrNameLst>
                                          <p:attrName>style.visibility</p:attrName>
                                        </p:attrNameLst>
                                      </p:cBhvr>
                                      <p:to>
                                        <p:strVal val="visible"/>
                                      </p:to>
                                    </p:set>
                                    <p:animEffect transition="in" filter="fade">
                                      <p:cBhvr>
                                        <p:cTn id="164" dur="500"/>
                                        <p:tgtEl>
                                          <p:spTgt spid="6"/>
                                        </p:tgtEl>
                                      </p:cBhvr>
                                    </p:animEffect>
                                  </p:childTnLst>
                                </p:cTn>
                              </p:par>
                            </p:childTnLst>
                          </p:cTn>
                        </p:par>
                        <p:par>
                          <p:cTn id="165" fill="hold" nodeType="afterGroup">
                            <p:stCondLst>
                              <p:cond delay="1000"/>
                            </p:stCondLst>
                            <p:childTnLst>
                              <p:par>
                                <p:cTn id="166" presetID="10" presetClass="entr" presetSubtype="0" fill="hold" grpId="0" nodeType="afterEffect">
                                  <p:stCondLst>
                                    <p:cond delay="0"/>
                                  </p:stCondLst>
                                  <p:childTnLst>
                                    <p:set>
                                      <p:cBhvr>
                                        <p:cTn id="167" dur="1" fill="hold">
                                          <p:stCondLst>
                                            <p:cond delay="0"/>
                                          </p:stCondLst>
                                        </p:cTn>
                                        <p:tgtEl>
                                          <p:spTgt spid="68610">
                                            <p:txEl>
                                              <p:pRg st="4" end="4"/>
                                            </p:txEl>
                                          </p:spTgt>
                                        </p:tgtEl>
                                        <p:attrNameLst>
                                          <p:attrName>style.visibility</p:attrName>
                                        </p:attrNameLst>
                                      </p:cBhvr>
                                      <p:to>
                                        <p:strVal val="visible"/>
                                      </p:to>
                                    </p:set>
                                    <p:animEffect transition="in" filter="fade">
                                      <p:cBhvr>
                                        <p:cTn id="168" dur="500"/>
                                        <p:tgtEl>
                                          <p:spTgt spid="68610">
                                            <p:txEl>
                                              <p:pRg st="4" end="4"/>
                                            </p:txEl>
                                          </p:spTgt>
                                        </p:tgtEl>
                                      </p:cBhvr>
                                    </p:animEffect>
                                  </p:childTnLst>
                                </p:cTn>
                              </p:par>
                              <p:par>
                                <p:cTn id="169" presetID="3" presetClass="emph" presetSubtype="1" nodeType="withEffect">
                                  <p:stCondLst>
                                    <p:cond delay="0"/>
                                  </p:stCondLst>
                                  <p:endCondLst>
                                    <p:cond evt="onNext" delay="0">
                                      <p:tgtEl>
                                        <p:sldTgt/>
                                      </p:tgtEl>
                                    </p:cond>
                                  </p:endCondLst>
                                  <p:childTnLst>
                                    <p:set>
                                      <p:cBhvr override="childStyle">
                                        <p:cTn id="170" dur="indefinite"/>
                                        <p:tgtEl>
                                          <p:spTgt spid="68610">
                                            <p:txEl>
                                              <p:pRg st="4" end="4"/>
                                            </p:txEl>
                                          </p:spTgt>
                                        </p:tgtEl>
                                        <p:attrNameLst>
                                          <p:attrName>style.color</p:attrName>
                                        </p:attrNameLst>
                                      </p:cBhvr>
                                      <p:to>
                                        <p:clrVal>
                                          <a:srgbClr val="0000CC"/>
                                        </p:clrVal>
                                      </p:to>
                                    </p:set>
                                  </p:childTnLst>
                                </p:cTn>
                              </p:par>
                            </p:childTnLst>
                          </p:cTn>
                        </p:par>
                        <p:par>
                          <p:cTn id="171" fill="hold" nodeType="afterGroup">
                            <p:stCondLst>
                              <p:cond delay="1500"/>
                            </p:stCondLst>
                            <p:childTnLst>
                              <p:par>
                                <p:cTn id="172" presetID="10" presetClass="exit" presetSubtype="0" fill="hold" grpId="0" nodeType="afterEffect">
                                  <p:stCondLst>
                                    <p:cond delay="0"/>
                                  </p:stCondLst>
                                  <p:childTnLst>
                                    <p:animEffect transition="out" filter="fade">
                                      <p:cBhvr>
                                        <p:cTn id="173" dur="500"/>
                                        <p:tgtEl>
                                          <p:spTgt spid="68629"/>
                                        </p:tgtEl>
                                      </p:cBhvr>
                                    </p:animEffect>
                                    <p:set>
                                      <p:cBhvr>
                                        <p:cTn id="174" dur="1" fill="hold">
                                          <p:stCondLst>
                                            <p:cond delay="499"/>
                                          </p:stCondLst>
                                        </p:cTn>
                                        <p:tgtEl>
                                          <p:spTgt spid="686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0" grpId="0" build="p" animBg="1"/>
      <p:bldP spid="68611" grpId="0" build="p" animBg="1"/>
      <p:bldP spid="68612" grpId="0" animBg="1"/>
      <p:bldP spid="68612" grpId="1" animBg="1"/>
      <p:bldP spid="68612" grpId="2" animBg="1"/>
      <p:bldP spid="68612" grpId="3" animBg="1"/>
      <p:bldP spid="68616" grpId="0" animBg="1"/>
      <p:bldP spid="68618" grpId="0" build="p"/>
      <p:bldP spid="68619" grpId="0" build="p" animBg="1"/>
      <p:bldP spid="68619" grpId="1" build="allAtOnce" animBg="1"/>
      <p:bldP spid="6862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2BBB350D-5D4C-40D2-8112-0C5B96AFA5AD}"/>
              </a:ext>
            </a:extLst>
          </p:cNvPr>
          <p:cNvSpPr>
            <a:spLocks noGrp="1"/>
          </p:cNvSpPr>
          <p:nvPr>
            <p:ph type="title"/>
          </p:nvPr>
        </p:nvSpPr>
        <p:spPr/>
        <p:txBody>
          <a:bodyPr/>
          <a:lstStyle/>
          <a:p>
            <a:r>
              <a:rPr lang="en-US" altLang="en-US"/>
              <a:t>Agenda</a:t>
            </a:r>
          </a:p>
        </p:txBody>
      </p:sp>
      <p:sp>
        <p:nvSpPr>
          <p:cNvPr id="19459" name="Content Placeholder 2">
            <a:extLst>
              <a:ext uri="{FF2B5EF4-FFF2-40B4-BE49-F238E27FC236}">
                <a16:creationId xmlns:a16="http://schemas.microsoft.com/office/drawing/2014/main" id="{67217C8E-B661-4AAD-81A7-D7DDFD2C1150}"/>
              </a:ext>
            </a:extLst>
          </p:cNvPr>
          <p:cNvSpPr>
            <a:spLocks noGrp="1"/>
          </p:cNvSpPr>
          <p:nvPr>
            <p:ph idx="1"/>
          </p:nvPr>
        </p:nvSpPr>
        <p:spPr/>
        <p:txBody>
          <a:bodyPr/>
          <a:lstStyle/>
          <a:p>
            <a:pPr>
              <a:buFont typeface="Monotype Sorts" charset="2"/>
              <a:buChar char="n"/>
              <a:defRPr/>
            </a:pPr>
            <a:r>
              <a:rPr lang="en-US" dirty="0">
                <a:solidFill>
                  <a:schemeClr val="bg1">
                    <a:lumMod val="85000"/>
                  </a:schemeClr>
                </a:solidFill>
                <a:ea typeface="+mn-ea"/>
                <a:cs typeface="+mn-cs"/>
              </a:rPr>
              <a:t>Verification Planning</a:t>
            </a:r>
          </a:p>
          <a:p>
            <a:pPr>
              <a:buFont typeface="Monotype Sorts" charset="2"/>
              <a:buChar char="n"/>
              <a:defRPr/>
            </a:pPr>
            <a:r>
              <a:rPr lang="en-US" dirty="0">
                <a:solidFill>
                  <a:schemeClr val="bg1">
                    <a:lumMod val="85000"/>
                  </a:schemeClr>
                </a:solidFill>
                <a:ea typeface="+mn-ea"/>
                <a:cs typeface="+mn-cs"/>
              </a:rPr>
              <a:t>Testbench Architecture</a:t>
            </a:r>
          </a:p>
          <a:p>
            <a:pPr>
              <a:buFont typeface="Monotype Sorts" charset="2"/>
              <a:buChar char="n"/>
              <a:defRPr/>
            </a:pPr>
            <a:r>
              <a:rPr lang="en-US" dirty="0">
                <a:ea typeface="+mn-ea"/>
                <a:cs typeface="+mn-cs"/>
              </a:rPr>
              <a:t>Testbench Implementation</a:t>
            </a:r>
          </a:p>
          <a:p>
            <a:pPr lvl="1">
              <a:defRPr/>
            </a:pPr>
            <a:r>
              <a:rPr lang="en-US" dirty="0">
                <a:solidFill>
                  <a:schemeClr val="bg1">
                    <a:lumMod val="85000"/>
                  </a:schemeClr>
                </a:solidFill>
                <a:ea typeface="ＭＳ Ｐゴシック" charset="-128"/>
              </a:rPr>
              <a:t>SystemVerilog Basics</a:t>
            </a:r>
          </a:p>
          <a:p>
            <a:pPr lvl="1">
              <a:defRPr/>
            </a:pPr>
            <a:r>
              <a:rPr lang="en-US" dirty="0">
                <a:solidFill>
                  <a:schemeClr val="bg1">
                    <a:lumMod val="85000"/>
                  </a:schemeClr>
                </a:solidFill>
                <a:ea typeface="ＭＳ Ｐゴシック" charset="-128"/>
              </a:rPr>
              <a:t>OOP with SystemVerilog</a:t>
            </a:r>
          </a:p>
          <a:p>
            <a:pPr lvl="1">
              <a:defRPr/>
            </a:pPr>
            <a:r>
              <a:rPr lang="en-US" dirty="0">
                <a:solidFill>
                  <a:srgbClr val="000000"/>
                </a:solidFill>
                <a:ea typeface="ＭＳ Ｐゴシック" charset="-128"/>
              </a:rPr>
              <a:t>OVM Introduction</a:t>
            </a:r>
          </a:p>
        </p:txBody>
      </p:sp>
      <p:sp>
        <p:nvSpPr>
          <p:cNvPr id="16388" name="Footer Placeholder 3">
            <a:extLst>
              <a:ext uri="{FF2B5EF4-FFF2-40B4-BE49-F238E27FC236}">
                <a16:creationId xmlns:a16="http://schemas.microsoft.com/office/drawing/2014/main" id="{38D595FF-58DB-4877-9690-F71D5FB91B72}"/>
              </a:ext>
            </a:extLst>
          </p:cNvPr>
          <p:cNvSpPr>
            <a:spLocks noGrp="1"/>
          </p:cNvSpPr>
          <p:nvPr>
            <p:ph type="ftr" sz="quarter" idx="4294967295"/>
          </p:nvPr>
        </p:nvSpPr>
        <p:spPr bwMode="gray">
          <a:xfrm>
            <a:off x="7696200" y="6553200"/>
            <a:ext cx="381000" cy="304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r>
              <a:rPr lang="en-US" altLang="en-US" sz="1000">
                <a:solidFill>
                  <a:schemeClr val="bg1"/>
                </a:solidFill>
              </a:rPr>
              <a:t>Lexmark, June 25, 2007</a:t>
            </a:r>
          </a:p>
        </p:txBody>
      </p:sp>
      <p:sp>
        <p:nvSpPr>
          <p:cNvPr id="16389" name="Slide Number Placeholder 4">
            <a:extLst>
              <a:ext uri="{FF2B5EF4-FFF2-40B4-BE49-F238E27FC236}">
                <a16:creationId xmlns:a16="http://schemas.microsoft.com/office/drawing/2014/main" id="{33678EFA-06C2-435C-9DC1-F94756E7407A}"/>
              </a:ext>
            </a:extLst>
          </p:cNvPr>
          <p:cNvSpPr>
            <a:spLocks noGrp="1"/>
          </p:cNvSpPr>
          <p:nvPr>
            <p:ph type="sldNum" sz="quarter" idx="10"/>
          </p:nvPr>
        </p:nvSpPr>
        <p:spPr>
          <a:xfrm>
            <a:off x="3352801" y="6248400"/>
            <a:ext cx="3305175"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9FE867C1-B994-4D7A-B30F-84E5B18EE2C0}" type="slidenum">
              <a:rPr lang="en-US" altLang="en-US" sz="1000">
                <a:solidFill>
                  <a:schemeClr val="bg1"/>
                </a:solidFill>
              </a:rPr>
              <a:pPr/>
              <a:t>2</a:t>
            </a:fld>
            <a:endParaRPr lang="en-US" altLang="en-US" sz="1000">
              <a:solidFill>
                <a:schemeClr val="bg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3E42E8EF-EAD7-45C8-B5DD-F5760BEB20A4}"/>
              </a:ext>
            </a:extLst>
          </p:cNvPr>
          <p:cNvSpPr>
            <a:spLocks noGrp="1" noChangeArrowheads="1"/>
          </p:cNvSpPr>
          <p:nvPr>
            <p:ph type="title"/>
          </p:nvPr>
        </p:nvSpPr>
        <p:spPr/>
        <p:txBody>
          <a:bodyPr/>
          <a:lstStyle/>
          <a:p>
            <a:pPr eaLnBrk="1" hangingPunct="1"/>
            <a:r>
              <a:rPr lang="en-US" altLang="en-US"/>
              <a:t>Running a Test</a:t>
            </a:r>
          </a:p>
        </p:txBody>
      </p:sp>
      <p:sp>
        <p:nvSpPr>
          <p:cNvPr id="51203" name="Rectangle 3">
            <a:extLst>
              <a:ext uri="{FF2B5EF4-FFF2-40B4-BE49-F238E27FC236}">
                <a16:creationId xmlns:a16="http://schemas.microsoft.com/office/drawing/2014/main" id="{B6139E04-16B7-4F3B-9CF9-CD127939545F}"/>
              </a:ext>
            </a:extLst>
          </p:cNvPr>
          <p:cNvSpPr>
            <a:spLocks noGrp="1" noChangeArrowheads="1"/>
          </p:cNvSpPr>
          <p:nvPr>
            <p:ph type="body" idx="1"/>
          </p:nvPr>
        </p:nvSpPr>
        <p:spPr/>
        <p:txBody>
          <a:bodyPr/>
          <a:lstStyle/>
          <a:p>
            <a:pPr eaLnBrk="1" hangingPunct="1"/>
            <a:r>
              <a:rPr lang="en-US" altLang="en-US"/>
              <a:t>Built-in phased execution flow is launched by calling </a:t>
            </a:r>
            <a:r>
              <a:rPr lang="en-US" altLang="en-US" sz="2400">
                <a:latin typeface="Courier New" panose="02070309020205020404" pitchFamily="49" charset="0"/>
              </a:rPr>
              <a:t>ovm_env::run_test(string test_name = “”)</a:t>
            </a:r>
            <a:r>
              <a:rPr lang="en-US" altLang="en-US" sz="2400"/>
              <a:t> </a:t>
            </a:r>
            <a:endParaRPr lang="en-US" altLang="en-US" sz="2400">
              <a:latin typeface="Courier New" panose="02070309020205020404" pitchFamily="49" charset="0"/>
            </a:endParaRPr>
          </a:p>
          <a:p>
            <a:pPr lvl="1" eaLnBrk="1" hangingPunct="1"/>
            <a:r>
              <a:rPr lang="en-US" altLang="en-US"/>
              <a:t>Runs test specified by function argument if provided, unless overridden by command line plusarg </a:t>
            </a:r>
            <a:r>
              <a:rPr lang="en-US" altLang="en-US" sz="2200"/>
              <a:t>+</a:t>
            </a:r>
            <a:r>
              <a:rPr lang="en-US" altLang="en-US" sz="2200">
                <a:latin typeface="Courier New" panose="02070309020205020404" pitchFamily="49" charset="0"/>
              </a:rPr>
              <a:t>OVM_TESTNAME=</a:t>
            </a:r>
          </a:p>
          <a:p>
            <a:pPr lvl="1" eaLnBrk="1" hangingPunct="1"/>
            <a:r>
              <a:rPr lang="en-US" altLang="en-US"/>
              <a:t>Elaboration, simulation and report (sub-)phases are executed in predefined order</a:t>
            </a:r>
          </a:p>
          <a:p>
            <a:pPr lvl="1" eaLnBrk="1" hangingPunct="1"/>
            <a:r>
              <a:rPr lang="en-US" altLang="en-US"/>
              <a:t>Each phase invokes a function or task with the same name</a:t>
            </a:r>
          </a:p>
          <a:p>
            <a:pPr lvl="2" eaLnBrk="1" hangingPunct="1"/>
            <a:r>
              <a:rPr lang="en-US" altLang="en-US">
                <a:latin typeface="Courier New" panose="02070309020205020404" pitchFamily="49" charset="0"/>
              </a:rPr>
              <a:t>run()</a:t>
            </a:r>
            <a:r>
              <a:rPr lang="en-US" altLang="en-US"/>
              <a:t> is the only phase task </a:t>
            </a:r>
          </a:p>
          <a:p>
            <a:pPr lvl="1" eaLnBrk="1" hangingPunct="1"/>
            <a:r>
              <a:rPr lang="en-US" altLang="en-US"/>
              <a:t>Each phase is executed for every component</a:t>
            </a:r>
          </a:p>
          <a:p>
            <a:pPr lvl="2" eaLnBrk="1" hangingPunct="1"/>
            <a:r>
              <a:rPr lang="en-US" altLang="en-US"/>
              <a:t>Bottom-up or top-down</a:t>
            </a:r>
          </a:p>
          <a:p>
            <a:pPr lvl="2" eaLnBrk="1" hangingPunct="1"/>
            <a:r>
              <a:rPr lang="en-US" altLang="en-US">
                <a:latin typeface="Courier New" panose="02070309020205020404" pitchFamily="49" charset="0"/>
              </a:rPr>
              <a:t>run()</a:t>
            </a:r>
            <a:r>
              <a:rPr lang="en-US" altLang="en-US"/>
              <a:t> and </a:t>
            </a:r>
            <a:r>
              <a:rPr lang="en-US" altLang="en-US">
                <a:latin typeface="Courier New" panose="02070309020205020404" pitchFamily="49" charset="0"/>
              </a:rPr>
              <a:t>pre_run()</a:t>
            </a:r>
            <a:r>
              <a:rPr lang="en-US" altLang="en-US"/>
              <a:t> for threaded components only</a:t>
            </a:r>
            <a:endParaRPr lang="en-US" altLang="en-US">
              <a:latin typeface="Courier New" panose="02070309020205020404" pitchFamily="49" charset="0"/>
            </a:endParaRPr>
          </a:p>
        </p:txBody>
      </p:sp>
      <p:sp>
        <p:nvSpPr>
          <p:cNvPr id="136196" name="Rectangle 4">
            <a:extLst>
              <a:ext uri="{FF2B5EF4-FFF2-40B4-BE49-F238E27FC236}">
                <a16:creationId xmlns:a16="http://schemas.microsoft.com/office/drawing/2014/main" id="{43A550C6-EA9B-4B50-9FCA-BC070FDB2D69}"/>
              </a:ext>
            </a:extLst>
          </p:cNvPr>
          <p:cNvSpPr>
            <a:spLocks noChangeArrowheads="1"/>
          </p:cNvSpPr>
          <p:nvPr/>
        </p:nvSpPr>
        <p:spPr bwMode="auto">
          <a:xfrm>
            <a:off x="1524000" y="6781800"/>
            <a:ext cx="76200" cy="76200"/>
          </a:xfrm>
          <a:prstGeom prst="rect">
            <a:avLst/>
          </a:prstGeom>
          <a:noFill/>
          <a:ln w="1905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xit" presetSubtype="0" fill="hold" grpId="0" nodeType="afterEffect">
                                  <p:stCondLst>
                                    <p:cond delay="0"/>
                                  </p:stCondLst>
                                  <p:childTnLst>
                                    <p:animEffect transition="out" filter="fade">
                                      <p:cBhvr>
                                        <p:cTn id="6" dur="500"/>
                                        <p:tgtEl>
                                          <p:spTgt spid="136196"/>
                                        </p:tgtEl>
                                      </p:cBhvr>
                                    </p:animEffect>
                                    <p:set>
                                      <p:cBhvr>
                                        <p:cTn id="7" dur="1" fill="hold">
                                          <p:stCondLst>
                                            <p:cond delay="499"/>
                                          </p:stCondLst>
                                        </p:cTn>
                                        <p:tgtEl>
                                          <p:spTgt spid="13619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a:extLst>
              <a:ext uri="{FF2B5EF4-FFF2-40B4-BE49-F238E27FC236}">
                <a16:creationId xmlns:a16="http://schemas.microsoft.com/office/drawing/2014/main" id="{01812C8D-2762-4DAF-84F7-92B5F2141BBA}"/>
              </a:ext>
            </a:extLst>
          </p:cNvPr>
          <p:cNvSpPr>
            <a:spLocks noChangeArrowheads="1"/>
          </p:cNvSpPr>
          <p:nvPr/>
        </p:nvSpPr>
        <p:spPr bwMode="auto">
          <a:xfrm>
            <a:off x="6172200" y="762000"/>
            <a:ext cx="4419600" cy="5638800"/>
          </a:xfrm>
          <a:prstGeom prst="rect">
            <a:avLst/>
          </a:prstGeom>
          <a:solidFill>
            <a:srgbClr val="00CC99"/>
          </a:solidFill>
          <a:ln w="9525">
            <a:noFill/>
            <a:miter lim="800000"/>
            <a:headEnd/>
            <a:tailEnd/>
          </a:ln>
          <a:effectLst>
            <a:outerShdw blurRad="63500" dist="38099" dir="2700000" algn="ctr" rotWithShape="0">
              <a:schemeClr val="bg2">
                <a:alpha val="50000"/>
              </a:schemeClr>
            </a:outerShdw>
          </a:effectLst>
        </p:spPr>
        <p:txBody>
          <a:bodyPr wrap="none" rIns="0"/>
          <a:lstStyle/>
          <a:p>
            <a:pPr>
              <a:spcBef>
                <a:spcPct val="10000"/>
              </a:spcBef>
              <a:buFont typeface="Wingdings" charset="2"/>
              <a:buNone/>
              <a:defRPr/>
            </a:pPr>
            <a:r>
              <a:rPr lang="en-US">
                <a:latin typeface="Arial" charset="0"/>
              </a:rPr>
              <a:t>Test</a:t>
            </a:r>
          </a:p>
        </p:txBody>
      </p:sp>
      <p:sp>
        <p:nvSpPr>
          <p:cNvPr id="53251" name="Rectangle 3">
            <a:extLst>
              <a:ext uri="{FF2B5EF4-FFF2-40B4-BE49-F238E27FC236}">
                <a16:creationId xmlns:a16="http://schemas.microsoft.com/office/drawing/2014/main" id="{2F1B5333-3077-4FD5-BCEA-DEDEEEF4E6DE}"/>
              </a:ext>
            </a:extLst>
          </p:cNvPr>
          <p:cNvSpPr>
            <a:spLocks noGrp="1" noChangeArrowheads="1"/>
          </p:cNvSpPr>
          <p:nvPr>
            <p:ph type="title"/>
          </p:nvPr>
        </p:nvSpPr>
        <p:spPr>
          <a:xfrm>
            <a:off x="1752600" y="19050"/>
            <a:ext cx="8763000" cy="914400"/>
          </a:xfrm>
        </p:spPr>
        <p:txBody>
          <a:bodyPr/>
          <a:lstStyle/>
          <a:p>
            <a:pPr eaLnBrk="1" hangingPunct="1"/>
            <a:r>
              <a:rPr lang="en-US" altLang="en-US"/>
              <a:t>Managing Shutdown</a:t>
            </a:r>
          </a:p>
        </p:txBody>
      </p:sp>
      <p:sp>
        <p:nvSpPr>
          <p:cNvPr id="138244" name="Rectangle 4">
            <a:extLst>
              <a:ext uri="{FF2B5EF4-FFF2-40B4-BE49-F238E27FC236}">
                <a16:creationId xmlns:a16="http://schemas.microsoft.com/office/drawing/2014/main" id="{6E7BBC5C-B94B-4C71-A6A4-6803FB56C48B}"/>
              </a:ext>
            </a:extLst>
          </p:cNvPr>
          <p:cNvSpPr>
            <a:spLocks noGrp="1" noChangeArrowheads="1"/>
          </p:cNvSpPr>
          <p:nvPr>
            <p:ph type="body" idx="1"/>
          </p:nvPr>
        </p:nvSpPr>
        <p:spPr>
          <a:xfrm>
            <a:off x="1762126" y="1066800"/>
            <a:ext cx="4505325" cy="5029200"/>
          </a:xfrm>
        </p:spPr>
        <p:txBody>
          <a:bodyPr>
            <a:normAutofit lnSpcReduction="10000"/>
          </a:bodyPr>
          <a:lstStyle/>
          <a:p>
            <a:pPr eaLnBrk="1" hangingPunct="1">
              <a:lnSpc>
                <a:spcPct val="90000"/>
              </a:lnSpc>
            </a:pPr>
            <a:r>
              <a:rPr lang="en-US" altLang="en-US" sz="2200"/>
              <a:t>Static method </a:t>
            </a:r>
            <a:r>
              <a:rPr lang="en-US" altLang="en-US" sz="2000">
                <a:latin typeface="Courier New" panose="02070309020205020404" pitchFamily="49" charset="0"/>
              </a:rPr>
              <a:t>global_stop_request()</a:t>
            </a:r>
            <a:endParaRPr lang="en-US" altLang="en-US" sz="2200"/>
          </a:p>
          <a:p>
            <a:pPr lvl="1" eaLnBrk="1" hangingPunct="1">
              <a:lnSpc>
                <a:spcPct val="90000"/>
              </a:lnSpc>
            </a:pPr>
            <a:r>
              <a:rPr lang="en-US" altLang="en-US" sz="2000"/>
              <a:t>Spawns </a:t>
            </a:r>
            <a:r>
              <a:rPr lang="en-US" altLang="en-US" sz="1800">
                <a:latin typeface="Courier New" panose="02070309020205020404" pitchFamily="49" charset="0"/>
              </a:rPr>
              <a:t>stop()</a:t>
            </a:r>
            <a:r>
              <a:rPr lang="en-US" altLang="en-US" sz="2000"/>
              <a:t> task in all “participating” components</a:t>
            </a:r>
          </a:p>
          <a:p>
            <a:pPr lvl="1" eaLnBrk="1" hangingPunct="1">
              <a:lnSpc>
                <a:spcPct val="90000"/>
              </a:lnSpc>
            </a:pPr>
            <a:r>
              <a:rPr lang="en-US" altLang="en-US" sz="2000"/>
              <a:t>Waits for all </a:t>
            </a:r>
            <a:r>
              <a:rPr lang="en-US" altLang="en-US" sz="1800">
                <a:latin typeface="Courier New" panose="02070309020205020404" pitchFamily="49" charset="0"/>
              </a:rPr>
              <a:t>stop()</a:t>
            </a:r>
            <a:r>
              <a:rPr lang="en-US" altLang="en-US" sz="2000"/>
              <a:t> tasks to complete</a:t>
            </a:r>
          </a:p>
          <a:p>
            <a:pPr eaLnBrk="1" hangingPunct="1">
              <a:lnSpc>
                <a:spcPct val="90000"/>
              </a:lnSpc>
            </a:pPr>
            <a:r>
              <a:rPr lang="en-US" altLang="en-US" sz="2200"/>
              <a:t>Components “register” for stop management</a:t>
            </a:r>
          </a:p>
          <a:p>
            <a:pPr lvl="1" eaLnBrk="1" hangingPunct="1">
              <a:lnSpc>
                <a:spcPct val="90000"/>
              </a:lnSpc>
            </a:pPr>
            <a:r>
              <a:rPr lang="en-US" altLang="en-US" sz="1800">
                <a:latin typeface="Courier New" panose="02070309020205020404" pitchFamily="49" charset="0"/>
              </a:rPr>
              <a:t>enable_stop_interrupt = 1;</a:t>
            </a:r>
            <a:endParaRPr lang="en-US" altLang="en-US" sz="2000"/>
          </a:p>
          <a:p>
            <a:pPr lvl="1" eaLnBrk="1" hangingPunct="1">
              <a:lnSpc>
                <a:spcPct val="90000"/>
              </a:lnSpc>
            </a:pPr>
            <a:r>
              <a:rPr lang="en-US" altLang="en-US" sz="2000"/>
              <a:t>override </a:t>
            </a:r>
            <a:r>
              <a:rPr lang="en-US" altLang="en-US" sz="1800">
                <a:latin typeface="Courier New" panose="02070309020205020404" pitchFamily="49" charset="0"/>
              </a:rPr>
              <a:t>stop()</a:t>
            </a:r>
            <a:r>
              <a:rPr lang="en-US" altLang="en-US" sz="2000"/>
              <a:t> task</a:t>
            </a:r>
          </a:p>
          <a:p>
            <a:pPr eaLnBrk="1" hangingPunct="1">
              <a:lnSpc>
                <a:spcPct val="90000"/>
              </a:lnSpc>
            </a:pPr>
            <a:r>
              <a:rPr lang="en-US" altLang="en-US" sz="2200"/>
              <a:t>Global stop timeout</a:t>
            </a:r>
          </a:p>
          <a:p>
            <a:pPr lvl="1" eaLnBrk="1" hangingPunct="1">
              <a:lnSpc>
                <a:spcPct val="90000"/>
              </a:lnSpc>
            </a:pPr>
            <a:r>
              <a:rPr lang="en-US" altLang="en-US" sz="2000"/>
              <a:t>Each component should have its own timeout as well</a:t>
            </a:r>
          </a:p>
          <a:p>
            <a:pPr eaLnBrk="1" hangingPunct="1">
              <a:lnSpc>
                <a:spcPct val="90000"/>
              </a:lnSpc>
            </a:pPr>
            <a:r>
              <a:rPr lang="en-US" altLang="en-US" sz="2200"/>
              <a:t>Global stop usually managed from base test</a:t>
            </a:r>
          </a:p>
          <a:p>
            <a:pPr eaLnBrk="1" hangingPunct="1">
              <a:lnSpc>
                <a:spcPct val="90000"/>
              </a:lnSpc>
            </a:pPr>
            <a:endParaRPr lang="en-US" altLang="en-US" sz="2200"/>
          </a:p>
        </p:txBody>
      </p:sp>
      <p:sp>
        <p:nvSpPr>
          <p:cNvPr id="138245" name="Rectangle 5">
            <a:extLst>
              <a:ext uri="{FF2B5EF4-FFF2-40B4-BE49-F238E27FC236}">
                <a16:creationId xmlns:a16="http://schemas.microsoft.com/office/drawing/2014/main" id="{6C02434D-E7BC-461B-862B-107987931607}"/>
              </a:ext>
            </a:extLst>
          </p:cNvPr>
          <p:cNvSpPr>
            <a:spLocks noChangeArrowheads="1"/>
          </p:cNvSpPr>
          <p:nvPr/>
        </p:nvSpPr>
        <p:spPr bwMode="blackWhite">
          <a:xfrm>
            <a:off x="6248400" y="2514600"/>
            <a:ext cx="4267200" cy="3810000"/>
          </a:xfrm>
          <a:prstGeom prst="rect">
            <a:avLst/>
          </a:prstGeom>
          <a:solidFill>
            <a:srgbClr val="99FFCC"/>
          </a:solidFill>
          <a:ln w="9525">
            <a:noFill/>
            <a:miter lim="800000"/>
            <a:headEnd/>
            <a:tailEnd/>
          </a:ln>
          <a:effectLst>
            <a:outerShdw blurRad="63500" dist="38099" dir="2700000" algn="ctr" rotWithShape="0">
              <a:schemeClr val="bg2">
                <a:alpha val="50000"/>
              </a:schemeClr>
            </a:outerShdw>
          </a:effectLst>
        </p:spPr>
        <p:txBody>
          <a:bodyPr wrap="none"/>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400" b="1">
                <a:latin typeface="Courier New" panose="02070309020205020404" pitchFamily="49" charset="0"/>
              </a:rPr>
              <a:t>class my_env extends ovm_env;</a:t>
            </a:r>
            <a:br>
              <a:rPr lang="en-US" altLang="en-US" sz="1400" b="1">
                <a:latin typeface="Courier New" panose="02070309020205020404" pitchFamily="49" charset="0"/>
              </a:rPr>
            </a:br>
            <a:r>
              <a:rPr lang="en-US" altLang="en-US" sz="1400" b="1">
                <a:latin typeface="Courier New" panose="02070309020205020404" pitchFamily="49" charset="0"/>
              </a:rPr>
              <a:t> A u1;</a:t>
            </a:r>
          </a:p>
          <a:p>
            <a:pPr eaLnBrk="1" hangingPunct="1"/>
            <a:r>
              <a:rPr lang="en-US" altLang="en-US" sz="1400" b="1">
                <a:latin typeface="Courier New" panose="02070309020205020404" pitchFamily="49" charset="0"/>
              </a:rPr>
              <a:t> B u2;</a:t>
            </a:r>
          </a:p>
          <a:p>
            <a:pPr eaLnBrk="1" hangingPunct="1"/>
            <a:endParaRPr lang="en-US" altLang="en-US" sz="1400" b="1">
              <a:latin typeface="Courier New" panose="02070309020205020404" pitchFamily="49" charset="0"/>
            </a:endParaRPr>
          </a:p>
        </p:txBody>
      </p:sp>
      <p:sp>
        <p:nvSpPr>
          <p:cNvPr id="138246" name="Rectangle 6">
            <a:extLst>
              <a:ext uri="{FF2B5EF4-FFF2-40B4-BE49-F238E27FC236}">
                <a16:creationId xmlns:a16="http://schemas.microsoft.com/office/drawing/2014/main" id="{49D97E4A-AD7B-4FF5-89C1-1340A484B9FE}"/>
              </a:ext>
            </a:extLst>
          </p:cNvPr>
          <p:cNvSpPr>
            <a:spLocks noChangeArrowheads="1"/>
          </p:cNvSpPr>
          <p:nvPr/>
        </p:nvSpPr>
        <p:spPr bwMode="hidden">
          <a:xfrm>
            <a:off x="6248400" y="1143000"/>
            <a:ext cx="4267200" cy="3810000"/>
          </a:xfrm>
          <a:prstGeom prst="rect">
            <a:avLst/>
          </a:prstGeom>
          <a:solidFill>
            <a:srgbClr val="99FFCC"/>
          </a:solidFill>
          <a:ln w="9525">
            <a:noFill/>
            <a:miter lim="800000"/>
            <a:headEnd/>
            <a:tailEnd/>
          </a:ln>
          <a:effectLst>
            <a:outerShdw blurRad="63500" dist="38099" dir="2700000" algn="ctr" rotWithShape="0">
              <a:schemeClr val="bg2">
                <a:alpha val="50000"/>
              </a:schemeClr>
            </a:outerShdw>
          </a:effectLst>
        </p:spPr>
        <p:txBody>
          <a:bodyPr wrap="none"/>
          <a:lstStyle/>
          <a:p>
            <a:pPr>
              <a:defRPr/>
            </a:pPr>
            <a:r>
              <a:rPr lang="en-US" sz="1400" b="1">
                <a:latin typeface="Courier New" charset="0"/>
              </a:rPr>
              <a:t>class my_env extends ovm_env;</a:t>
            </a:r>
            <a:br>
              <a:rPr lang="en-US" sz="1400" b="1">
                <a:latin typeface="Courier New" charset="0"/>
              </a:rPr>
            </a:br>
            <a:r>
              <a:rPr lang="en-US" sz="1400" b="1">
                <a:latin typeface="Courier New" charset="0"/>
              </a:rPr>
              <a:t> A u1;</a:t>
            </a:r>
          </a:p>
          <a:p>
            <a:pPr>
              <a:defRPr/>
            </a:pPr>
            <a:r>
              <a:rPr lang="en-US" sz="1400" b="1">
                <a:latin typeface="Courier New" charset="0"/>
              </a:rPr>
              <a:t> B u2;</a:t>
            </a:r>
          </a:p>
        </p:txBody>
      </p:sp>
      <p:sp>
        <p:nvSpPr>
          <p:cNvPr id="138247" name="Rectangle 7">
            <a:extLst>
              <a:ext uri="{FF2B5EF4-FFF2-40B4-BE49-F238E27FC236}">
                <a16:creationId xmlns:a16="http://schemas.microsoft.com/office/drawing/2014/main" id="{E9139DD5-8C16-462D-8717-12C5646A0CAD}"/>
              </a:ext>
            </a:extLst>
          </p:cNvPr>
          <p:cNvSpPr>
            <a:spLocks noChangeArrowheads="1"/>
          </p:cNvSpPr>
          <p:nvPr/>
        </p:nvSpPr>
        <p:spPr bwMode="blackWhite">
          <a:xfrm>
            <a:off x="6248400" y="4800600"/>
            <a:ext cx="4267200" cy="1524000"/>
          </a:xfrm>
          <a:prstGeom prst="rect">
            <a:avLst/>
          </a:prstGeom>
          <a:solidFill>
            <a:srgbClr val="99FFCC"/>
          </a:solidFill>
          <a:ln w="9525">
            <a:noFill/>
            <a:miter lim="800000"/>
            <a:headEnd/>
            <a:tailEnd/>
          </a:ln>
          <a:effectLst>
            <a:outerShdw blurRad="63500" dist="38099" dir="2700000" algn="ctr" rotWithShape="0">
              <a:schemeClr val="bg2">
                <a:alpha val="50000"/>
              </a:schemeClr>
            </a:outerShdw>
          </a:effectLst>
        </p:spPr>
        <p:txBody>
          <a:bodyPr wrap="none"/>
          <a:lstStyle/>
          <a:p>
            <a:pPr>
              <a:defRPr/>
            </a:pPr>
            <a:endParaRPr lang="en-US" sz="1400" b="1">
              <a:latin typeface="Courier New" charset="0"/>
            </a:endParaRPr>
          </a:p>
        </p:txBody>
      </p:sp>
      <p:sp>
        <p:nvSpPr>
          <p:cNvPr id="138248" name="Rectangle 8">
            <a:extLst>
              <a:ext uri="{FF2B5EF4-FFF2-40B4-BE49-F238E27FC236}">
                <a16:creationId xmlns:a16="http://schemas.microsoft.com/office/drawing/2014/main" id="{354F1B8F-A246-48DA-8036-768DB81AD487}"/>
              </a:ext>
            </a:extLst>
          </p:cNvPr>
          <p:cNvSpPr>
            <a:spLocks noChangeArrowheads="1"/>
          </p:cNvSpPr>
          <p:nvPr/>
        </p:nvSpPr>
        <p:spPr bwMode="blackWhite">
          <a:xfrm>
            <a:off x="6324600" y="3810000"/>
            <a:ext cx="4000500" cy="2438400"/>
          </a:xfrm>
          <a:prstGeom prst="rect">
            <a:avLst/>
          </a:prstGeom>
          <a:solidFill>
            <a:srgbClr val="CCECFF"/>
          </a:solidFill>
          <a:ln w="9525">
            <a:noFill/>
            <a:miter lim="800000"/>
            <a:headEnd/>
            <a:tailEnd/>
          </a:ln>
          <a:effectLst>
            <a:outerShdw blurRad="63500" dist="38099" dir="2700000" algn="ctr" rotWithShape="0">
              <a:schemeClr val="bg2">
                <a:alpha val="50000"/>
              </a:schemeClr>
            </a:outerShdw>
          </a:effectLst>
        </p:spPr>
        <p:txBody>
          <a:bodyPr wrap="none"/>
          <a:lstStyle/>
          <a:p>
            <a:pPr>
              <a:lnSpc>
                <a:spcPct val="85000"/>
              </a:lnSpc>
              <a:defRPr/>
            </a:pPr>
            <a:r>
              <a:rPr lang="en-US" sz="1400" b="1">
                <a:latin typeface="Courier New" charset="0"/>
              </a:rPr>
              <a:t>class B;</a:t>
            </a:r>
          </a:p>
          <a:p>
            <a:pPr>
              <a:lnSpc>
                <a:spcPct val="85000"/>
              </a:lnSpc>
              <a:defRPr/>
            </a:pPr>
            <a:r>
              <a:rPr lang="en-US" sz="1400" b="1">
                <a:latin typeface="Courier New" charset="0"/>
              </a:rPr>
              <a:t> task </a:t>
            </a:r>
            <a:r>
              <a:rPr lang="en-US" sz="1400" b="1" u="sng">
                <a:latin typeface="Courier New" charset="0"/>
              </a:rPr>
              <a:t>run</a:t>
            </a:r>
            <a:r>
              <a:rPr lang="en-US" sz="1400" b="1">
                <a:latin typeface="Courier New" charset="0"/>
              </a:rPr>
              <a:t>();</a:t>
            </a:r>
            <a:br>
              <a:rPr lang="en-US" sz="1400" b="1">
                <a:latin typeface="Courier New" charset="0"/>
              </a:rPr>
            </a:br>
            <a:r>
              <a:rPr lang="en-US" sz="1400" b="1">
                <a:latin typeface="Courier New" charset="0"/>
              </a:rPr>
              <a:t>  ...</a:t>
            </a:r>
          </a:p>
          <a:p>
            <a:pPr>
              <a:lnSpc>
                <a:spcPct val="85000"/>
              </a:lnSpc>
              <a:defRPr/>
            </a:pPr>
            <a:r>
              <a:rPr lang="en-US" sz="1400" b="1">
                <a:latin typeface="Courier New" charset="0"/>
              </a:rPr>
              <a:t>  -&gt; st_ev;</a:t>
            </a:r>
          </a:p>
          <a:p>
            <a:pPr>
              <a:lnSpc>
                <a:spcPct val="85000"/>
              </a:lnSpc>
              <a:defRPr/>
            </a:pPr>
            <a:r>
              <a:rPr lang="en-US" sz="1400" b="1">
                <a:latin typeface="Courier New" charset="0"/>
              </a:rPr>
              <a:t> endtask</a:t>
            </a:r>
          </a:p>
          <a:p>
            <a:pPr>
              <a:lnSpc>
                <a:spcPct val="85000"/>
              </a:lnSpc>
              <a:defRPr/>
            </a:pPr>
            <a:r>
              <a:rPr lang="en-US" sz="1400" b="1">
                <a:latin typeface="Courier New" charset="0"/>
              </a:rPr>
              <a:t> task </a:t>
            </a:r>
            <a:r>
              <a:rPr lang="en-US" sz="1400" b="1" u="sng">
                <a:latin typeface="Courier New" charset="0"/>
              </a:rPr>
              <a:t>stop</a:t>
            </a:r>
            <a:r>
              <a:rPr lang="en-US" sz="1400" b="1">
                <a:latin typeface="Courier New" charset="0"/>
              </a:rPr>
              <a:t>();</a:t>
            </a:r>
          </a:p>
          <a:p>
            <a:pPr>
              <a:lnSpc>
                <a:spcPct val="85000"/>
              </a:lnSpc>
              <a:defRPr/>
            </a:pPr>
            <a:r>
              <a:rPr lang="en-US" sz="1400" b="1">
                <a:latin typeface="Courier New" charset="0"/>
              </a:rPr>
              <a:t>  fork</a:t>
            </a:r>
          </a:p>
          <a:p>
            <a:pPr>
              <a:lnSpc>
                <a:spcPct val="85000"/>
              </a:lnSpc>
              <a:defRPr/>
            </a:pPr>
            <a:r>
              <a:rPr lang="en-US" sz="1400" b="1">
                <a:latin typeface="Courier New" charset="0"/>
              </a:rPr>
              <a:t>   begin @st_ev; wait(st==IDLE); end</a:t>
            </a:r>
          </a:p>
          <a:p>
            <a:pPr>
              <a:lnSpc>
                <a:spcPct val="85000"/>
              </a:lnSpc>
              <a:defRPr/>
            </a:pPr>
            <a:r>
              <a:rPr lang="en-US" sz="1400" b="1">
                <a:latin typeface="Courier New" charset="0"/>
              </a:rPr>
              <a:t>   # stop_time; </a:t>
            </a:r>
          </a:p>
          <a:p>
            <a:pPr>
              <a:lnSpc>
                <a:spcPct val="85000"/>
              </a:lnSpc>
              <a:defRPr/>
            </a:pPr>
            <a:r>
              <a:rPr lang="en-US" sz="1400" b="1">
                <a:latin typeface="Courier New" charset="0"/>
              </a:rPr>
              <a:t>  join_any</a:t>
            </a:r>
            <a:br>
              <a:rPr lang="en-US" sz="1400" b="1">
                <a:latin typeface="Courier New" charset="0"/>
              </a:rPr>
            </a:br>
            <a:r>
              <a:rPr lang="en-US" sz="1400" b="1">
                <a:latin typeface="Courier New" charset="0"/>
              </a:rPr>
              <a:t>  disable fork;</a:t>
            </a:r>
          </a:p>
          <a:p>
            <a:pPr>
              <a:lnSpc>
                <a:spcPct val="85000"/>
              </a:lnSpc>
              <a:defRPr/>
            </a:pPr>
            <a:r>
              <a:rPr lang="en-US" sz="1400" b="1">
                <a:latin typeface="Courier New" charset="0"/>
              </a:rPr>
              <a:t> endtask</a:t>
            </a:r>
          </a:p>
          <a:p>
            <a:pPr>
              <a:lnSpc>
                <a:spcPct val="85000"/>
              </a:lnSpc>
              <a:defRPr/>
            </a:pPr>
            <a:r>
              <a:rPr lang="en-US" sz="1400" b="1">
                <a:latin typeface="Courier New" charset="0"/>
              </a:rPr>
              <a:t>endclass</a:t>
            </a:r>
          </a:p>
        </p:txBody>
      </p:sp>
      <p:sp>
        <p:nvSpPr>
          <p:cNvPr id="138249" name="Text Box 9">
            <a:extLst>
              <a:ext uri="{FF2B5EF4-FFF2-40B4-BE49-F238E27FC236}">
                <a16:creationId xmlns:a16="http://schemas.microsoft.com/office/drawing/2014/main" id="{EACB7ACD-92EF-4D04-BD5D-6833B785CFD1}"/>
              </a:ext>
            </a:extLst>
          </p:cNvPr>
          <p:cNvSpPr txBox="1">
            <a:spLocks noChangeArrowheads="1"/>
          </p:cNvSpPr>
          <p:nvPr/>
        </p:nvSpPr>
        <p:spPr bwMode="auto">
          <a:xfrm>
            <a:off x="7848601" y="1371601"/>
            <a:ext cx="2562561" cy="1067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Ins="0">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lnSpc>
                <a:spcPct val="90000"/>
              </a:lnSpc>
            </a:pPr>
            <a:r>
              <a:rPr lang="en-US" altLang="en-US" sz="1400" b="1">
                <a:latin typeface="Courier New" panose="02070309020205020404" pitchFamily="49" charset="0"/>
              </a:rPr>
              <a:t>task </a:t>
            </a:r>
            <a:r>
              <a:rPr lang="en-US" altLang="en-US" sz="1400" b="1" u="sng">
                <a:latin typeface="Courier New" panose="02070309020205020404" pitchFamily="49" charset="0"/>
              </a:rPr>
              <a:t>run</a:t>
            </a:r>
            <a:r>
              <a:rPr lang="en-US" altLang="en-US" sz="1400" b="1">
                <a:latin typeface="Courier New" panose="02070309020205020404" pitchFamily="49" charset="0"/>
              </a:rPr>
              <a:t>(); </a:t>
            </a:r>
            <a:br>
              <a:rPr lang="en-US" altLang="en-US" sz="1400" b="1">
                <a:latin typeface="Courier New" panose="02070309020205020404" pitchFamily="49" charset="0"/>
              </a:rPr>
            </a:br>
            <a:r>
              <a:rPr lang="en-US" altLang="en-US" sz="1400" b="1">
                <a:latin typeface="Courier New" panose="02070309020205020404" pitchFamily="49" charset="0"/>
              </a:rPr>
              <a:t> ...</a:t>
            </a:r>
          </a:p>
          <a:p>
            <a:pPr eaLnBrk="1" hangingPunct="1">
              <a:lnSpc>
                <a:spcPct val="90000"/>
              </a:lnSpc>
            </a:pPr>
            <a:r>
              <a:rPr lang="en-US" altLang="en-US" sz="1400" b="1">
                <a:latin typeface="Courier New" panose="02070309020205020404" pitchFamily="49" charset="0"/>
              </a:rPr>
              <a:t> global_stop_request();</a:t>
            </a:r>
          </a:p>
          <a:p>
            <a:pPr eaLnBrk="1" hangingPunct="1">
              <a:lnSpc>
                <a:spcPct val="90000"/>
              </a:lnSpc>
            </a:pPr>
            <a:r>
              <a:rPr lang="en-US" altLang="en-US" sz="1400" b="1"/>
              <a:t>  </a:t>
            </a:r>
            <a:r>
              <a:rPr lang="en-US" altLang="en-US" sz="1200" b="1"/>
              <a:t>// on to extract() phase</a:t>
            </a:r>
          </a:p>
          <a:p>
            <a:pPr eaLnBrk="1" hangingPunct="1">
              <a:lnSpc>
                <a:spcPct val="90000"/>
              </a:lnSpc>
            </a:pPr>
            <a:r>
              <a:rPr lang="en-US" altLang="en-US" sz="1400" b="1">
                <a:latin typeface="Courier New" panose="02070309020205020404" pitchFamily="49" charset="0"/>
              </a:rPr>
              <a:t>endtask</a:t>
            </a:r>
          </a:p>
        </p:txBody>
      </p:sp>
      <p:sp>
        <p:nvSpPr>
          <p:cNvPr id="138250" name="AutoShape 10">
            <a:extLst>
              <a:ext uri="{FF2B5EF4-FFF2-40B4-BE49-F238E27FC236}">
                <a16:creationId xmlns:a16="http://schemas.microsoft.com/office/drawing/2014/main" id="{4FBE342C-FB97-4A18-9749-1C5A55750E77}"/>
              </a:ext>
            </a:extLst>
          </p:cNvPr>
          <p:cNvSpPr>
            <a:spLocks noChangeArrowheads="1"/>
          </p:cNvSpPr>
          <p:nvPr/>
        </p:nvSpPr>
        <p:spPr bwMode="auto">
          <a:xfrm rot="16200000">
            <a:off x="7277100" y="2781300"/>
            <a:ext cx="685800" cy="762000"/>
          </a:xfrm>
          <a:prstGeom prst="flowChartDelay">
            <a:avLst/>
          </a:prstGeom>
          <a:solidFill>
            <a:schemeClr val="accent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38251" name="Rectangle 11">
            <a:extLst>
              <a:ext uri="{FF2B5EF4-FFF2-40B4-BE49-F238E27FC236}">
                <a16:creationId xmlns:a16="http://schemas.microsoft.com/office/drawing/2014/main" id="{CD42038C-C124-4FC1-B0BD-20F883C8CFD8}"/>
              </a:ext>
            </a:extLst>
          </p:cNvPr>
          <p:cNvSpPr>
            <a:spLocks noChangeArrowheads="1"/>
          </p:cNvSpPr>
          <p:nvPr/>
        </p:nvSpPr>
        <p:spPr bwMode="blackWhite">
          <a:xfrm>
            <a:off x="8153400" y="2895600"/>
            <a:ext cx="2209800" cy="1676400"/>
          </a:xfrm>
          <a:prstGeom prst="rect">
            <a:avLst/>
          </a:prstGeom>
          <a:solidFill>
            <a:srgbClr val="CCECFF"/>
          </a:solidFill>
          <a:ln w="12700">
            <a:solidFill>
              <a:srgbClr val="99FFCC"/>
            </a:solidFill>
            <a:miter lim="800000"/>
            <a:headEnd/>
            <a:tailEnd/>
          </a:ln>
          <a:effectLst>
            <a:outerShdw blurRad="63500" dist="38099" dir="2700000" algn="ctr" rotWithShape="0">
              <a:schemeClr val="bg2">
                <a:alpha val="50000"/>
              </a:schemeClr>
            </a:outerShdw>
          </a:effectLst>
        </p:spPr>
        <p:txBody>
          <a:bodyPr wrap="none" lIns="457200"/>
          <a:lstStyle/>
          <a:p>
            <a:pPr>
              <a:lnSpc>
                <a:spcPct val="85000"/>
              </a:lnSpc>
              <a:defRPr/>
            </a:pPr>
            <a:r>
              <a:rPr lang="en-US" sz="1400" b="1">
                <a:latin typeface="Courier New" charset="0"/>
              </a:rPr>
              <a:t>class A;</a:t>
            </a:r>
          </a:p>
          <a:p>
            <a:pPr>
              <a:lnSpc>
                <a:spcPct val="85000"/>
              </a:lnSpc>
              <a:defRPr/>
            </a:pPr>
            <a:r>
              <a:rPr lang="en-US" sz="1400" b="1">
                <a:latin typeface="Courier New" charset="0"/>
              </a:rPr>
              <a:t> task </a:t>
            </a:r>
            <a:r>
              <a:rPr lang="en-US" sz="1400" b="1" u="sng">
                <a:latin typeface="Courier New" charset="0"/>
              </a:rPr>
              <a:t>run</a:t>
            </a:r>
            <a:r>
              <a:rPr lang="en-US" sz="1400" b="1">
                <a:latin typeface="Courier New" charset="0"/>
              </a:rPr>
              <a:t>();</a:t>
            </a:r>
            <a:br>
              <a:rPr lang="en-US" sz="1400" b="1">
                <a:latin typeface="Courier New" charset="0"/>
              </a:rPr>
            </a:br>
            <a:r>
              <a:rPr lang="en-US" sz="1400" b="1">
                <a:latin typeface="Courier New" charset="0"/>
              </a:rPr>
              <a:t>  ...</a:t>
            </a:r>
          </a:p>
          <a:p>
            <a:pPr>
              <a:lnSpc>
                <a:spcPct val="85000"/>
              </a:lnSpc>
              <a:defRPr/>
            </a:pPr>
            <a:r>
              <a:rPr lang="en-US" sz="1400" b="1">
                <a:latin typeface="Courier New" charset="0"/>
              </a:rPr>
              <a:t>  ms = 1;</a:t>
            </a:r>
          </a:p>
          <a:p>
            <a:pPr>
              <a:lnSpc>
                <a:spcPct val="85000"/>
              </a:lnSpc>
              <a:defRPr/>
            </a:pPr>
            <a:r>
              <a:rPr lang="en-US" sz="1400" b="1">
                <a:latin typeface="Courier New" charset="0"/>
              </a:rPr>
              <a:t> endtask</a:t>
            </a:r>
          </a:p>
          <a:p>
            <a:pPr>
              <a:lnSpc>
                <a:spcPct val="85000"/>
              </a:lnSpc>
              <a:defRPr/>
            </a:pPr>
            <a:r>
              <a:rPr lang="en-US" sz="1400" b="1">
                <a:latin typeface="Courier New" charset="0"/>
              </a:rPr>
              <a:t> task </a:t>
            </a:r>
            <a:r>
              <a:rPr lang="en-US" sz="1400" b="1" u="sng">
                <a:latin typeface="Courier New" charset="0"/>
              </a:rPr>
              <a:t>stop</a:t>
            </a:r>
            <a:r>
              <a:rPr lang="en-US" sz="1400" b="1">
                <a:latin typeface="Courier New" charset="0"/>
              </a:rPr>
              <a:t>();</a:t>
            </a:r>
            <a:br>
              <a:rPr lang="en-US" sz="1400" b="1">
                <a:latin typeface="Courier New" charset="0"/>
              </a:rPr>
            </a:br>
            <a:r>
              <a:rPr lang="en-US" sz="1400" b="1">
                <a:latin typeface="Courier New" charset="0"/>
              </a:rPr>
              <a:t>  wait(ms == 1);</a:t>
            </a:r>
            <a:br>
              <a:rPr lang="en-US" sz="1400" b="1">
                <a:latin typeface="Courier New" charset="0"/>
              </a:rPr>
            </a:br>
            <a:r>
              <a:rPr lang="en-US" sz="1400" b="1">
                <a:latin typeface="Courier New" charset="0"/>
              </a:rPr>
              <a:t> endtask</a:t>
            </a:r>
          </a:p>
          <a:p>
            <a:pPr>
              <a:lnSpc>
                <a:spcPct val="85000"/>
              </a:lnSpc>
              <a:defRPr/>
            </a:pPr>
            <a:r>
              <a:rPr lang="en-US" sz="1400" b="1">
                <a:latin typeface="Courier New" charset="0"/>
              </a:rPr>
              <a:t>endclass</a:t>
            </a:r>
          </a:p>
        </p:txBody>
      </p:sp>
      <p:pic>
        <p:nvPicPr>
          <p:cNvPr id="138252" name="Picture 12" descr="MCj04343910000[1]">
            <a:extLst>
              <a:ext uri="{FF2B5EF4-FFF2-40B4-BE49-F238E27FC236}">
                <a16:creationId xmlns:a16="http://schemas.microsoft.com/office/drawing/2014/main" id="{FA78F9F1-A12A-4AA0-A52D-54B0933BF32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15200" y="1752601"/>
            <a:ext cx="4714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8253" name="Picture 13" descr="MCj04244660000[1]">
            <a:extLst>
              <a:ext uri="{FF2B5EF4-FFF2-40B4-BE49-F238E27FC236}">
                <a16:creationId xmlns:a16="http://schemas.microsoft.com/office/drawing/2014/main" id="{223667A0-985F-474C-BB59-776DBCAB0F8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29601" y="3962401"/>
            <a:ext cx="493713"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8254" name="Picture 14" descr="MCj04244660000[1]">
            <a:extLst>
              <a:ext uri="{FF2B5EF4-FFF2-40B4-BE49-F238E27FC236}">
                <a16:creationId xmlns:a16="http://schemas.microsoft.com/office/drawing/2014/main" id="{2E661740-3958-4F2C-8463-46B4F08739A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48601" y="4724401"/>
            <a:ext cx="493713"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8255" name="Picture 15" descr="MCj04244660000[1]">
            <a:extLst>
              <a:ext uri="{FF2B5EF4-FFF2-40B4-BE49-F238E27FC236}">
                <a16:creationId xmlns:a16="http://schemas.microsoft.com/office/drawing/2014/main" id="{8F94C6A6-4F9B-40A2-852A-5331C680FD2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1401" y="2667001"/>
            <a:ext cx="493713"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8256" name="Rectangle 16">
            <a:extLst>
              <a:ext uri="{FF2B5EF4-FFF2-40B4-BE49-F238E27FC236}">
                <a16:creationId xmlns:a16="http://schemas.microsoft.com/office/drawing/2014/main" id="{8A3124E0-48F2-4894-A1C0-744CEA905146}"/>
              </a:ext>
            </a:extLst>
          </p:cNvPr>
          <p:cNvSpPr>
            <a:spLocks noChangeArrowheads="1"/>
          </p:cNvSpPr>
          <p:nvPr/>
        </p:nvSpPr>
        <p:spPr bwMode="auto">
          <a:xfrm>
            <a:off x="1524000" y="6781800"/>
            <a:ext cx="76200" cy="76200"/>
          </a:xfrm>
          <a:prstGeom prst="rect">
            <a:avLst/>
          </a:prstGeom>
          <a:noFill/>
          <a:ln w="1905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38251">
                                            <p:bg/>
                                          </p:spTgt>
                                        </p:tgtEl>
                                        <p:attrNameLst>
                                          <p:attrName>style.visibility</p:attrName>
                                        </p:attrNameLst>
                                      </p:cBhvr>
                                      <p:to>
                                        <p:strVal val="visible"/>
                                      </p:to>
                                    </p:set>
                                    <p:anim calcmode="lin" valueType="num">
                                      <p:cBhvr>
                                        <p:cTn id="7" dur="500" fill="hold"/>
                                        <p:tgtEl>
                                          <p:spTgt spid="138251">
                                            <p:bg/>
                                          </p:spTgt>
                                        </p:tgtEl>
                                        <p:attrNameLst>
                                          <p:attrName>ppt_w</p:attrName>
                                        </p:attrNameLst>
                                      </p:cBhvr>
                                      <p:tavLst>
                                        <p:tav tm="0">
                                          <p:val>
                                            <p:fltVal val="0"/>
                                          </p:val>
                                        </p:tav>
                                        <p:tav tm="100000">
                                          <p:val>
                                            <p:strVal val="#ppt_w"/>
                                          </p:val>
                                        </p:tav>
                                      </p:tavLst>
                                    </p:anim>
                                    <p:anim calcmode="lin" valueType="num">
                                      <p:cBhvr>
                                        <p:cTn id="8" dur="500" fill="hold"/>
                                        <p:tgtEl>
                                          <p:spTgt spid="138251">
                                            <p:bg/>
                                          </p:spTgt>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138251">
                                            <p:txEl>
                                              <p:pRg st="0" end="0"/>
                                            </p:txEl>
                                          </p:spTgt>
                                        </p:tgtEl>
                                        <p:attrNameLst>
                                          <p:attrName>style.visibility</p:attrName>
                                        </p:attrNameLst>
                                      </p:cBhvr>
                                      <p:to>
                                        <p:strVal val="visible"/>
                                      </p:to>
                                    </p:set>
                                    <p:anim calcmode="lin" valueType="num">
                                      <p:cBhvr>
                                        <p:cTn id="11" dur="500" fill="hold"/>
                                        <p:tgtEl>
                                          <p:spTgt spid="138251">
                                            <p:txEl>
                                              <p:pRg st="0" end="0"/>
                                            </p:txEl>
                                          </p:spTgt>
                                        </p:tgtEl>
                                        <p:attrNameLst>
                                          <p:attrName>ppt_w</p:attrName>
                                        </p:attrNameLst>
                                      </p:cBhvr>
                                      <p:tavLst>
                                        <p:tav tm="0">
                                          <p:val>
                                            <p:fltVal val="0"/>
                                          </p:val>
                                        </p:tav>
                                        <p:tav tm="100000">
                                          <p:val>
                                            <p:strVal val="#ppt_w"/>
                                          </p:val>
                                        </p:tav>
                                      </p:tavLst>
                                    </p:anim>
                                    <p:anim calcmode="lin" valueType="num">
                                      <p:cBhvr>
                                        <p:cTn id="12" dur="500" fill="hold"/>
                                        <p:tgtEl>
                                          <p:spTgt spid="138251">
                                            <p:txEl>
                                              <p:pRg st="0" end="0"/>
                                            </p:txEl>
                                          </p:spTgt>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138251">
                                            <p:txEl>
                                              <p:pRg st="5" end="5"/>
                                            </p:txEl>
                                          </p:spTgt>
                                        </p:tgtEl>
                                        <p:attrNameLst>
                                          <p:attrName>style.visibility</p:attrName>
                                        </p:attrNameLst>
                                      </p:cBhvr>
                                      <p:to>
                                        <p:strVal val="visible"/>
                                      </p:to>
                                    </p:set>
                                    <p:anim calcmode="lin" valueType="num">
                                      <p:cBhvr>
                                        <p:cTn id="15" dur="500" fill="hold"/>
                                        <p:tgtEl>
                                          <p:spTgt spid="138251">
                                            <p:txEl>
                                              <p:pRg st="5" end="5"/>
                                            </p:txEl>
                                          </p:spTgt>
                                        </p:tgtEl>
                                        <p:attrNameLst>
                                          <p:attrName>ppt_w</p:attrName>
                                        </p:attrNameLst>
                                      </p:cBhvr>
                                      <p:tavLst>
                                        <p:tav tm="0">
                                          <p:val>
                                            <p:fltVal val="0"/>
                                          </p:val>
                                        </p:tav>
                                        <p:tav tm="100000">
                                          <p:val>
                                            <p:strVal val="#ppt_w"/>
                                          </p:val>
                                        </p:tav>
                                      </p:tavLst>
                                    </p:anim>
                                    <p:anim calcmode="lin" valueType="num">
                                      <p:cBhvr>
                                        <p:cTn id="16" dur="500" fill="hold"/>
                                        <p:tgtEl>
                                          <p:spTgt spid="138251">
                                            <p:txEl>
                                              <p:pRg st="5" end="5"/>
                                            </p:txEl>
                                          </p:spTgt>
                                        </p:tgtEl>
                                        <p:attrNameLst>
                                          <p:attrName>ppt_h</p:attrName>
                                        </p:attrNameLst>
                                      </p:cBhvr>
                                      <p:tavLst>
                                        <p:tav tm="0">
                                          <p:val>
                                            <p:fltVal val="0"/>
                                          </p:val>
                                        </p:tav>
                                        <p:tav tm="100000">
                                          <p:val>
                                            <p:strVal val="#ppt_h"/>
                                          </p:val>
                                        </p:tav>
                                      </p:tavLst>
                                    </p:anim>
                                  </p:childTnLst>
                                </p:cTn>
                              </p:par>
                            </p:childTnLst>
                          </p:cTn>
                        </p:par>
                        <p:par>
                          <p:cTn id="17" fill="hold" nodeType="afterGroup">
                            <p:stCondLst>
                              <p:cond delay="500"/>
                            </p:stCondLst>
                            <p:childTnLst>
                              <p:par>
                                <p:cTn id="18" presetID="23" presetClass="entr" presetSubtype="16" fill="hold" grpId="0" nodeType="afterEffect">
                                  <p:stCondLst>
                                    <p:cond delay="0"/>
                                  </p:stCondLst>
                                  <p:childTnLst>
                                    <p:set>
                                      <p:cBhvr>
                                        <p:cTn id="19" dur="1" fill="hold">
                                          <p:stCondLst>
                                            <p:cond delay="0"/>
                                          </p:stCondLst>
                                        </p:cTn>
                                        <p:tgtEl>
                                          <p:spTgt spid="138248">
                                            <p:bg/>
                                          </p:spTgt>
                                        </p:tgtEl>
                                        <p:attrNameLst>
                                          <p:attrName>style.visibility</p:attrName>
                                        </p:attrNameLst>
                                      </p:cBhvr>
                                      <p:to>
                                        <p:strVal val="visible"/>
                                      </p:to>
                                    </p:set>
                                    <p:anim calcmode="lin" valueType="num">
                                      <p:cBhvr>
                                        <p:cTn id="20" dur="500" fill="hold"/>
                                        <p:tgtEl>
                                          <p:spTgt spid="138248">
                                            <p:bg/>
                                          </p:spTgt>
                                        </p:tgtEl>
                                        <p:attrNameLst>
                                          <p:attrName>ppt_w</p:attrName>
                                        </p:attrNameLst>
                                      </p:cBhvr>
                                      <p:tavLst>
                                        <p:tav tm="0">
                                          <p:val>
                                            <p:fltVal val="0"/>
                                          </p:val>
                                        </p:tav>
                                        <p:tav tm="100000">
                                          <p:val>
                                            <p:strVal val="#ppt_w"/>
                                          </p:val>
                                        </p:tav>
                                      </p:tavLst>
                                    </p:anim>
                                    <p:anim calcmode="lin" valueType="num">
                                      <p:cBhvr>
                                        <p:cTn id="21" dur="500" fill="hold"/>
                                        <p:tgtEl>
                                          <p:spTgt spid="138248">
                                            <p:bg/>
                                          </p:spTgt>
                                        </p:tgtEl>
                                        <p:attrNameLst>
                                          <p:attrName>ppt_h</p:attrName>
                                        </p:attrNameLst>
                                      </p:cBhvr>
                                      <p:tavLst>
                                        <p:tav tm="0">
                                          <p:val>
                                            <p:fltVal val="0"/>
                                          </p:val>
                                        </p:tav>
                                        <p:tav tm="100000">
                                          <p:val>
                                            <p:strVal val="#ppt_h"/>
                                          </p:val>
                                        </p:tav>
                                      </p:tavLst>
                                    </p:anim>
                                  </p:childTnLst>
                                </p:cTn>
                              </p:par>
                              <p:par>
                                <p:cTn id="22" presetID="23" presetClass="entr" presetSubtype="16" fill="hold" grpId="0" nodeType="withEffect">
                                  <p:stCondLst>
                                    <p:cond delay="0"/>
                                  </p:stCondLst>
                                  <p:childTnLst>
                                    <p:set>
                                      <p:cBhvr>
                                        <p:cTn id="23" dur="1" fill="hold">
                                          <p:stCondLst>
                                            <p:cond delay="0"/>
                                          </p:stCondLst>
                                        </p:cTn>
                                        <p:tgtEl>
                                          <p:spTgt spid="138248">
                                            <p:txEl>
                                              <p:pRg st="0" end="0"/>
                                            </p:txEl>
                                          </p:spTgt>
                                        </p:tgtEl>
                                        <p:attrNameLst>
                                          <p:attrName>style.visibility</p:attrName>
                                        </p:attrNameLst>
                                      </p:cBhvr>
                                      <p:to>
                                        <p:strVal val="visible"/>
                                      </p:to>
                                    </p:set>
                                    <p:anim calcmode="lin" valueType="num">
                                      <p:cBhvr>
                                        <p:cTn id="24" dur="500" fill="hold"/>
                                        <p:tgtEl>
                                          <p:spTgt spid="138248">
                                            <p:txEl>
                                              <p:pRg st="0" end="0"/>
                                            </p:txEl>
                                          </p:spTgt>
                                        </p:tgtEl>
                                        <p:attrNameLst>
                                          <p:attrName>ppt_w</p:attrName>
                                        </p:attrNameLst>
                                      </p:cBhvr>
                                      <p:tavLst>
                                        <p:tav tm="0">
                                          <p:val>
                                            <p:fltVal val="0"/>
                                          </p:val>
                                        </p:tav>
                                        <p:tav tm="100000">
                                          <p:val>
                                            <p:strVal val="#ppt_w"/>
                                          </p:val>
                                        </p:tav>
                                      </p:tavLst>
                                    </p:anim>
                                    <p:anim calcmode="lin" valueType="num">
                                      <p:cBhvr>
                                        <p:cTn id="25" dur="500" fill="hold"/>
                                        <p:tgtEl>
                                          <p:spTgt spid="138248">
                                            <p:txEl>
                                              <p:pRg st="0" end="0"/>
                                            </p:txEl>
                                          </p:spTgt>
                                        </p:tgtEl>
                                        <p:attrNameLst>
                                          <p:attrName>ppt_h</p:attrName>
                                        </p:attrNameLst>
                                      </p:cBhvr>
                                      <p:tavLst>
                                        <p:tav tm="0">
                                          <p:val>
                                            <p:fltVal val="0"/>
                                          </p:val>
                                        </p:tav>
                                        <p:tav tm="100000">
                                          <p:val>
                                            <p:strVal val="#ppt_h"/>
                                          </p:val>
                                        </p:tav>
                                      </p:tavLst>
                                    </p:anim>
                                  </p:childTnLst>
                                </p:cTn>
                              </p:par>
                              <p:par>
                                <p:cTn id="26" presetID="23" presetClass="entr" presetSubtype="16" fill="hold" grpId="0" nodeType="withEffect">
                                  <p:stCondLst>
                                    <p:cond delay="0"/>
                                  </p:stCondLst>
                                  <p:childTnLst>
                                    <p:set>
                                      <p:cBhvr>
                                        <p:cTn id="27" dur="1" fill="hold">
                                          <p:stCondLst>
                                            <p:cond delay="0"/>
                                          </p:stCondLst>
                                        </p:cTn>
                                        <p:tgtEl>
                                          <p:spTgt spid="138248">
                                            <p:txEl>
                                              <p:pRg st="10" end="10"/>
                                            </p:txEl>
                                          </p:spTgt>
                                        </p:tgtEl>
                                        <p:attrNameLst>
                                          <p:attrName>style.visibility</p:attrName>
                                        </p:attrNameLst>
                                      </p:cBhvr>
                                      <p:to>
                                        <p:strVal val="visible"/>
                                      </p:to>
                                    </p:set>
                                    <p:anim calcmode="lin" valueType="num">
                                      <p:cBhvr>
                                        <p:cTn id="28" dur="500" fill="hold"/>
                                        <p:tgtEl>
                                          <p:spTgt spid="138248">
                                            <p:txEl>
                                              <p:pRg st="10" end="10"/>
                                            </p:txEl>
                                          </p:spTgt>
                                        </p:tgtEl>
                                        <p:attrNameLst>
                                          <p:attrName>ppt_w</p:attrName>
                                        </p:attrNameLst>
                                      </p:cBhvr>
                                      <p:tavLst>
                                        <p:tav tm="0">
                                          <p:val>
                                            <p:fltVal val="0"/>
                                          </p:val>
                                        </p:tav>
                                        <p:tav tm="100000">
                                          <p:val>
                                            <p:strVal val="#ppt_w"/>
                                          </p:val>
                                        </p:tav>
                                      </p:tavLst>
                                    </p:anim>
                                    <p:anim calcmode="lin" valueType="num">
                                      <p:cBhvr>
                                        <p:cTn id="29" dur="500" fill="hold"/>
                                        <p:tgtEl>
                                          <p:spTgt spid="138248">
                                            <p:txEl>
                                              <p:pRg st="10" end="10"/>
                                            </p:txEl>
                                          </p:spTgt>
                                        </p:tgtEl>
                                        <p:attrNameLst>
                                          <p:attrName>ppt_h</p:attrName>
                                        </p:attrNameLst>
                                      </p:cBhvr>
                                      <p:tavLst>
                                        <p:tav tm="0">
                                          <p:val>
                                            <p:fltVal val="0"/>
                                          </p:val>
                                        </p:tav>
                                        <p:tav tm="100000">
                                          <p:val>
                                            <p:strVal val="#ppt_h"/>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3" presetClass="entr" presetSubtype="16" fill="hold" grpId="0" nodeType="clickEffect">
                                  <p:stCondLst>
                                    <p:cond delay="0"/>
                                  </p:stCondLst>
                                  <p:childTnLst>
                                    <p:set>
                                      <p:cBhvr>
                                        <p:cTn id="33" dur="1" fill="hold">
                                          <p:stCondLst>
                                            <p:cond delay="0"/>
                                          </p:stCondLst>
                                        </p:cTn>
                                        <p:tgtEl>
                                          <p:spTgt spid="138249">
                                            <p:txEl>
                                              <p:pRg st="0" end="0"/>
                                            </p:txEl>
                                          </p:spTgt>
                                        </p:tgtEl>
                                        <p:attrNameLst>
                                          <p:attrName>style.visibility</p:attrName>
                                        </p:attrNameLst>
                                      </p:cBhvr>
                                      <p:to>
                                        <p:strVal val="visible"/>
                                      </p:to>
                                    </p:set>
                                    <p:anim calcmode="lin" valueType="num">
                                      <p:cBhvr>
                                        <p:cTn id="34" dur="500" fill="hold"/>
                                        <p:tgtEl>
                                          <p:spTgt spid="138249">
                                            <p:txEl>
                                              <p:pRg st="0" end="0"/>
                                            </p:txEl>
                                          </p:spTgt>
                                        </p:tgtEl>
                                        <p:attrNameLst>
                                          <p:attrName>ppt_w</p:attrName>
                                        </p:attrNameLst>
                                      </p:cBhvr>
                                      <p:tavLst>
                                        <p:tav tm="0">
                                          <p:val>
                                            <p:fltVal val="0"/>
                                          </p:val>
                                        </p:tav>
                                        <p:tav tm="100000">
                                          <p:val>
                                            <p:strVal val="#ppt_w"/>
                                          </p:val>
                                        </p:tav>
                                      </p:tavLst>
                                    </p:anim>
                                    <p:anim calcmode="lin" valueType="num">
                                      <p:cBhvr>
                                        <p:cTn id="35" dur="500" fill="hold"/>
                                        <p:tgtEl>
                                          <p:spTgt spid="138249">
                                            <p:txEl>
                                              <p:pRg st="0" end="0"/>
                                            </p:txEl>
                                          </p:spTgt>
                                        </p:tgtEl>
                                        <p:attrNameLst>
                                          <p:attrName>ppt_h</p:attrName>
                                        </p:attrNameLst>
                                      </p:cBhvr>
                                      <p:tavLst>
                                        <p:tav tm="0">
                                          <p:val>
                                            <p:fltVal val="0"/>
                                          </p:val>
                                        </p:tav>
                                        <p:tav tm="100000">
                                          <p:val>
                                            <p:strVal val="#ppt_h"/>
                                          </p:val>
                                        </p:tav>
                                      </p:tavLst>
                                    </p:anim>
                                  </p:childTnLst>
                                </p:cTn>
                              </p:par>
                              <p:par>
                                <p:cTn id="36" presetID="23" presetClass="entr" presetSubtype="16" fill="hold" grpId="0" nodeType="withEffect">
                                  <p:stCondLst>
                                    <p:cond delay="0"/>
                                  </p:stCondLst>
                                  <p:childTnLst>
                                    <p:set>
                                      <p:cBhvr>
                                        <p:cTn id="37" dur="1" fill="hold">
                                          <p:stCondLst>
                                            <p:cond delay="0"/>
                                          </p:stCondLst>
                                        </p:cTn>
                                        <p:tgtEl>
                                          <p:spTgt spid="138249">
                                            <p:txEl>
                                              <p:pRg st="3" end="3"/>
                                            </p:txEl>
                                          </p:spTgt>
                                        </p:tgtEl>
                                        <p:attrNameLst>
                                          <p:attrName>style.visibility</p:attrName>
                                        </p:attrNameLst>
                                      </p:cBhvr>
                                      <p:to>
                                        <p:strVal val="visible"/>
                                      </p:to>
                                    </p:set>
                                    <p:anim calcmode="lin" valueType="num">
                                      <p:cBhvr>
                                        <p:cTn id="38" dur="500" fill="hold"/>
                                        <p:tgtEl>
                                          <p:spTgt spid="138249">
                                            <p:txEl>
                                              <p:pRg st="3" end="3"/>
                                            </p:txEl>
                                          </p:spTgt>
                                        </p:tgtEl>
                                        <p:attrNameLst>
                                          <p:attrName>ppt_w</p:attrName>
                                        </p:attrNameLst>
                                      </p:cBhvr>
                                      <p:tavLst>
                                        <p:tav tm="0">
                                          <p:val>
                                            <p:fltVal val="0"/>
                                          </p:val>
                                        </p:tav>
                                        <p:tav tm="100000">
                                          <p:val>
                                            <p:strVal val="#ppt_w"/>
                                          </p:val>
                                        </p:tav>
                                      </p:tavLst>
                                    </p:anim>
                                    <p:anim calcmode="lin" valueType="num">
                                      <p:cBhvr>
                                        <p:cTn id="39" dur="500" fill="hold"/>
                                        <p:tgtEl>
                                          <p:spTgt spid="138249">
                                            <p:txEl>
                                              <p:pRg st="3" end="3"/>
                                            </p:txEl>
                                          </p:spTgt>
                                        </p:tgtEl>
                                        <p:attrNameLst>
                                          <p:attrName>ppt_h</p:attrName>
                                        </p:attrNameLst>
                                      </p:cBhvr>
                                      <p:tavLst>
                                        <p:tav tm="0">
                                          <p:val>
                                            <p:fltVal val="0"/>
                                          </p:val>
                                        </p:tav>
                                        <p:tav tm="100000">
                                          <p:val>
                                            <p:strVal val="#ppt_h"/>
                                          </p:val>
                                        </p:tav>
                                      </p:tavLst>
                                    </p:anim>
                                  </p:childTnLst>
                                </p:cTn>
                              </p:par>
                            </p:childTnLst>
                          </p:cTn>
                        </p:par>
                        <p:par>
                          <p:cTn id="40" fill="hold" nodeType="afterGroup">
                            <p:stCondLst>
                              <p:cond delay="500"/>
                            </p:stCondLst>
                            <p:childTnLst>
                              <p:par>
                                <p:cTn id="41" presetID="23" presetClass="entr" presetSubtype="16" fill="hold" grpId="0" nodeType="afterEffect">
                                  <p:stCondLst>
                                    <p:cond delay="0"/>
                                  </p:stCondLst>
                                  <p:childTnLst>
                                    <p:set>
                                      <p:cBhvr>
                                        <p:cTn id="42" dur="1" fill="hold">
                                          <p:stCondLst>
                                            <p:cond delay="0"/>
                                          </p:stCondLst>
                                        </p:cTn>
                                        <p:tgtEl>
                                          <p:spTgt spid="138251">
                                            <p:txEl>
                                              <p:pRg st="1" end="1"/>
                                            </p:txEl>
                                          </p:spTgt>
                                        </p:tgtEl>
                                        <p:attrNameLst>
                                          <p:attrName>style.visibility</p:attrName>
                                        </p:attrNameLst>
                                      </p:cBhvr>
                                      <p:to>
                                        <p:strVal val="visible"/>
                                      </p:to>
                                    </p:set>
                                    <p:anim calcmode="lin" valueType="num">
                                      <p:cBhvr>
                                        <p:cTn id="43" dur="500" fill="hold"/>
                                        <p:tgtEl>
                                          <p:spTgt spid="138251">
                                            <p:txEl>
                                              <p:pRg st="1" end="1"/>
                                            </p:txEl>
                                          </p:spTgt>
                                        </p:tgtEl>
                                        <p:attrNameLst>
                                          <p:attrName>ppt_w</p:attrName>
                                        </p:attrNameLst>
                                      </p:cBhvr>
                                      <p:tavLst>
                                        <p:tav tm="0">
                                          <p:val>
                                            <p:fltVal val="0"/>
                                          </p:val>
                                        </p:tav>
                                        <p:tav tm="100000">
                                          <p:val>
                                            <p:strVal val="#ppt_w"/>
                                          </p:val>
                                        </p:tav>
                                      </p:tavLst>
                                    </p:anim>
                                    <p:anim calcmode="lin" valueType="num">
                                      <p:cBhvr>
                                        <p:cTn id="44" dur="500" fill="hold"/>
                                        <p:tgtEl>
                                          <p:spTgt spid="138251">
                                            <p:txEl>
                                              <p:pRg st="1" end="1"/>
                                            </p:txEl>
                                          </p:spTgt>
                                        </p:tgtEl>
                                        <p:attrNameLst>
                                          <p:attrName>ppt_h</p:attrName>
                                        </p:attrNameLst>
                                      </p:cBhvr>
                                      <p:tavLst>
                                        <p:tav tm="0">
                                          <p:val>
                                            <p:fltVal val="0"/>
                                          </p:val>
                                        </p:tav>
                                        <p:tav tm="100000">
                                          <p:val>
                                            <p:strVal val="#ppt_h"/>
                                          </p:val>
                                        </p:tav>
                                      </p:tavLst>
                                    </p:anim>
                                  </p:childTnLst>
                                </p:cTn>
                              </p:par>
                              <p:par>
                                <p:cTn id="45" presetID="23" presetClass="entr" presetSubtype="16" fill="hold" grpId="0" nodeType="withEffect">
                                  <p:stCondLst>
                                    <p:cond delay="0"/>
                                  </p:stCondLst>
                                  <p:childTnLst>
                                    <p:set>
                                      <p:cBhvr>
                                        <p:cTn id="46" dur="1" fill="hold">
                                          <p:stCondLst>
                                            <p:cond delay="0"/>
                                          </p:stCondLst>
                                        </p:cTn>
                                        <p:tgtEl>
                                          <p:spTgt spid="138251">
                                            <p:txEl>
                                              <p:pRg st="3" end="3"/>
                                            </p:txEl>
                                          </p:spTgt>
                                        </p:tgtEl>
                                        <p:attrNameLst>
                                          <p:attrName>style.visibility</p:attrName>
                                        </p:attrNameLst>
                                      </p:cBhvr>
                                      <p:to>
                                        <p:strVal val="visible"/>
                                      </p:to>
                                    </p:set>
                                    <p:anim calcmode="lin" valueType="num">
                                      <p:cBhvr>
                                        <p:cTn id="47" dur="500" fill="hold"/>
                                        <p:tgtEl>
                                          <p:spTgt spid="138251">
                                            <p:txEl>
                                              <p:pRg st="3" end="3"/>
                                            </p:txEl>
                                          </p:spTgt>
                                        </p:tgtEl>
                                        <p:attrNameLst>
                                          <p:attrName>ppt_w</p:attrName>
                                        </p:attrNameLst>
                                      </p:cBhvr>
                                      <p:tavLst>
                                        <p:tav tm="0">
                                          <p:val>
                                            <p:fltVal val="0"/>
                                          </p:val>
                                        </p:tav>
                                        <p:tav tm="100000">
                                          <p:val>
                                            <p:strVal val="#ppt_w"/>
                                          </p:val>
                                        </p:tav>
                                      </p:tavLst>
                                    </p:anim>
                                    <p:anim calcmode="lin" valueType="num">
                                      <p:cBhvr>
                                        <p:cTn id="48" dur="500" fill="hold"/>
                                        <p:tgtEl>
                                          <p:spTgt spid="138251">
                                            <p:txEl>
                                              <p:pRg st="3" end="3"/>
                                            </p:txEl>
                                          </p:spTgt>
                                        </p:tgtEl>
                                        <p:attrNameLst>
                                          <p:attrName>ppt_h</p:attrName>
                                        </p:attrNameLst>
                                      </p:cBhvr>
                                      <p:tavLst>
                                        <p:tav tm="0">
                                          <p:val>
                                            <p:fltVal val="0"/>
                                          </p:val>
                                        </p:tav>
                                        <p:tav tm="100000">
                                          <p:val>
                                            <p:strVal val="#ppt_h"/>
                                          </p:val>
                                        </p:tav>
                                      </p:tavLst>
                                    </p:anim>
                                  </p:childTnLst>
                                </p:cTn>
                              </p:par>
                            </p:childTnLst>
                          </p:cTn>
                        </p:par>
                        <p:par>
                          <p:cTn id="49" fill="hold" nodeType="afterGroup">
                            <p:stCondLst>
                              <p:cond delay="1000"/>
                            </p:stCondLst>
                            <p:childTnLst>
                              <p:par>
                                <p:cTn id="50" presetID="23" presetClass="entr" presetSubtype="16" fill="hold" grpId="0" nodeType="afterEffect">
                                  <p:stCondLst>
                                    <p:cond delay="0"/>
                                  </p:stCondLst>
                                  <p:childTnLst>
                                    <p:set>
                                      <p:cBhvr>
                                        <p:cTn id="51" dur="1" fill="hold">
                                          <p:stCondLst>
                                            <p:cond delay="0"/>
                                          </p:stCondLst>
                                        </p:cTn>
                                        <p:tgtEl>
                                          <p:spTgt spid="138248">
                                            <p:txEl>
                                              <p:pRg st="1" end="1"/>
                                            </p:txEl>
                                          </p:spTgt>
                                        </p:tgtEl>
                                        <p:attrNameLst>
                                          <p:attrName>style.visibility</p:attrName>
                                        </p:attrNameLst>
                                      </p:cBhvr>
                                      <p:to>
                                        <p:strVal val="visible"/>
                                      </p:to>
                                    </p:set>
                                    <p:anim calcmode="lin" valueType="num">
                                      <p:cBhvr>
                                        <p:cTn id="52" dur="500" fill="hold"/>
                                        <p:tgtEl>
                                          <p:spTgt spid="138248">
                                            <p:txEl>
                                              <p:pRg st="1" end="1"/>
                                            </p:txEl>
                                          </p:spTgt>
                                        </p:tgtEl>
                                        <p:attrNameLst>
                                          <p:attrName>ppt_w</p:attrName>
                                        </p:attrNameLst>
                                      </p:cBhvr>
                                      <p:tavLst>
                                        <p:tav tm="0">
                                          <p:val>
                                            <p:fltVal val="0"/>
                                          </p:val>
                                        </p:tav>
                                        <p:tav tm="100000">
                                          <p:val>
                                            <p:strVal val="#ppt_w"/>
                                          </p:val>
                                        </p:tav>
                                      </p:tavLst>
                                    </p:anim>
                                    <p:anim calcmode="lin" valueType="num">
                                      <p:cBhvr>
                                        <p:cTn id="53" dur="500" fill="hold"/>
                                        <p:tgtEl>
                                          <p:spTgt spid="138248">
                                            <p:txEl>
                                              <p:pRg st="1" end="1"/>
                                            </p:txEl>
                                          </p:spTgt>
                                        </p:tgtEl>
                                        <p:attrNameLst>
                                          <p:attrName>ppt_h</p:attrName>
                                        </p:attrNameLst>
                                      </p:cBhvr>
                                      <p:tavLst>
                                        <p:tav tm="0">
                                          <p:val>
                                            <p:fltVal val="0"/>
                                          </p:val>
                                        </p:tav>
                                        <p:tav tm="100000">
                                          <p:val>
                                            <p:strVal val="#ppt_h"/>
                                          </p:val>
                                        </p:tav>
                                      </p:tavLst>
                                    </p:anim>
                                  </p:childTnLst>
                                </p:cTn>
                              </p:par>
                              <p:par>
                                <p:cTn id="54" presetID="23" presetClass="entr" presetSubtype="16" fill="hold" grpId="0" nodeType="withEffect">
                                  <p:stCondLst>
                                    <p:cond delay="0"/>
                                  </p:stCondLst>
                                  <p:childTnLst>
                                    <p:set>
                                      <p:cBhvr>
                                        <p:cTn id="55" dur="1" fill="hold">
                                          <p:stCondLst>
                                            <p:cond delay="0"/>
                                          </p:stCondLst>
                                        </p:cTn>
                                        <p:tgtEl>
                                          <p:spTgt spid="138248">
                                            <p:txEl>
                                              <p:pRg st="3" end="3"/>
                                            </p:txEl>
                                          </p:spTgt>
                                        </p:tgtEl>
                                        <p:attrNameLst>
                                          <p:attrName>style.visibility</p:attrName>
                                        </p:attrNameLst>
                                      </p:cBhvr>
                                      <p:to>
                                        <p:strVal val="visible"/>
                                      </p:to>
                                    </p:set>
                                    <p:anim calcmode="lin" valueType="num">
                                      <p:cBhvr>
                                        <p:cTn id="56" dur="500" fill="hold"/>
                                        <p:tgtEl>
                                          <p:spTgt spid="138248">
                                            <p:txEl>
                                              <p:pRg st="3" end="3"/>
                                            </p:txEl>
                                          </p:spTgt>
                                        </p:tgtEl>
                                        <p:attrNameLst>
                                          <p:attrName>ppt_w</p:attrName>
                                        </p:attrNameLst>
                                      </p:cBhvr>
                                      <p:tavLst>
                                        <p:tav tm="0">
                                          <p:val>
                                            <p:fltVal val="0"/>
                                          </p:val>
                                        </p:tav>
                                        <p:tav tm="100000">
                                          <p:val>
                                            <p:strVal val="#ppt_w"/>
                                          </p:val>
                                        </p:tav>
                                      </p:tavLst>
                                    </p:anim>
                                    <p:anim calcmode="lin" valueType="num">
                                      <p:cBhvr>
                                        <p:cTn id="57" dur="500" fill="hold"/>
                                        <p:tgtEl>
                                          <p:spTgt spid="138248">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58" fill="hold" nodeType="clickPar">
                      <p:stCondLst>
                        <p:cond delay="indefinite"/>
                      </p:stCondLst>
                      <p:childTnLst>
                        <p:par>
                          <p:cTn id="59" fill="hold" nodeType="withGroup">
                            <p:stCondLst>
                              <p:cond delay="0"/>
                            </p:stCondLst>
                            <p:childTnLst>
                              <p:par>
                                <p:cTn id="60" presetID="1" presetClass="entr" presetSubtype="0" fill="hold" grpId="0" nodeType="clickEffect">
                                  <p:stCondLst>
                                    <p:cond delay="0"/>
                                  </p:stCondLst>
                                  <p:endCondLst>
                                    <p:cond evt="onNext" delay="0">
                                      <p:tgtEl>
                                        <p:sldTgt/>
                                      </p:tgtEl>
                                    </p:cond>
                                  </p:endCondLst>
                                  <p:childTnLst>
                                    <p:set>
                                      <p:cBhvr>
                                        <p:cTn id="61" dur="1" fill="hold">
                                          <p:stCondLst>
                                            <p:cond delay="0"/>
                                          </p:stCondLst>
                                        </p:cTn>
                                        <p:tgtEl>
                                          <p:spTgt spid="138244">
                                            <p:txEl>
                                              <p:pRg st="0" end="0"/>
                                            </p:txEl>
                                          </p:spTgt>
                                        </p:tgtEl>
                                        <p:attrNameLst>
                                          <p:attrName>style.visibility</p:attrName>
                                        </p:attrNameLst>
                                      </p:cBhvr>
                                      <p:to>
                                        <p:strVal val="visible"/>
                                      </p:to>
                                    </p:set>
                                  </p:childTnLst>
                                </p:cTn>
                              </p:par>
                            </p:childTnLst>
                          </p:cTn>
                        </p:par>
                        <p:par>
                          <p:cTn id="62" fill="hold" nodeType="afterGroup">
                            <p:stCondLst>
                              <p:cond delay="0"/>
                            </p:stCondLst>
                            <p:childTnLst>
                              <p:par>
                                <p:cTn id="63" presetID="23" presetClass="entr" presetSubtype="16" fill="hold" grpId="0" nodeType="afterEffect">
                                  <p:stCondLst>
                                    <p:cond delay="0"/>
                                  </p:stCondLst>
                                  <p:childTnLst>
                                    <p:set>
                                      <p:cBhvr>
                                        <p:cTn id="64" dur="1" fill="hold">
                                          <p:stCondLst>
                                            <p:cond delay="0"/>
                                          </p:stCondLst>
                                        </p:cTn>
                                        <p:tgtEl>
                                          <p:spTgt spid="138249">
                                            <p:txEl>
                                              <p:pRg st="1" end="1"/>
                                            </p:txEl>
                                          </p:spTgt>
                                        </p:tgtEl>
                                        <p:attrNameLst>
                                          <p:attrName>style.visibility</p:attrName>
                                        </p:attrNameLst>
                                      </p:cBhvr>
                                      <p:to>
                                        <p:strVal val="visible"/>
                                      </p:to>
                                    </p:set>
                                    <p:anim calcmode="lin" valueType="num">
                                      <p:cBhvr>
                                        <p:cTn id="65" dur="500" fill="hold"/>
                                        <p:tgtEl>
                                          <p:spTgt spid="138249">
                                            <p:txEl>
                                              <p:pRg st="1" end="1"/>
                                            </p:txEl>
                                          </p:spTgt>
                                        </p:tgtEl>
                                        <p:attrNameLst>
                                          <p:attrName>ppt_w</p:attrName>
                                        </p:attrNameLst>
                                      </p:cBhvr>
                                      <p:tavLst>
                                        <p:tav tm="0">
                                          <p:val>
                                            <p:fltVal val="0"/>
                                          </p:val>
                                        </p:tav>
                                        <p:tav tm="100000">
                                          <p:val>
                                            <p:strVal val="#ppt_w"/>
                                          </p:val>
                                        </p:tav>
                                      </p:tavLst>
                                    </p:anim>
                                    <p:anim calcmode="lin" valueType="num">
                                      <p:cBhvr>
                                        <p:cTn id="66" dur="500" fill="hold"/>
                                        <p:tgtEl>
                                          <p:spTgt spid="138249">
                                            <p:txEl>
                                              <p:pRg st="1" end="1"/>
                                            </p:txEl>
                                          </p:spTgt>
                                        </p:tgtEl>
                                        <p:attrNameLst>
                                          <p:attrName>ppt_h</p:attrName>
                                        </p:attrNameLst>
                                      </p:cBhvr>
                                      <p:tavLst>
                                        <p:tav tm="0">
                                          <p:val>
                                            <p:fltVal val="0"/>
                                          </p:val>
                                        </p:tav>
                                        <p:tav tm="100000">
                                          <p:val>
                                            <p:strVal val="#ppt_h"/>
                                          </p:val>
                                        </p:tav>
                                      </p:tavLst>
                                    </p:anim>
                                  </p:childTnLst>
                                </p:cTn>
                              </p:par>
                              <p:par>
                                <p:cTn id="67" presetID="1" presetClass="entr" presetSubtype="0" fill="hold" grpId="0" nodeType="withEffect">
                                  <p:stCondLst>
                                    <p:cond delay="0"/>
                                  </p:stCondLst>
                                  <p:endCondLst>
                                    <p:cond evt="onNext" delay="0">
                                      <p:tgtEl>
                                        <p:sldTgt/>
                                      </p:tgtEl>
                                    </p:cond>
                                  </p:endCondLst>
                                  <p:childTnLst>
                                    <p:set>
                                      <p:cBhvr>
                                        <p:cTn id="68" dur="1" fill="hold">
                                          <p:stCondLst>
                                            <p:cond delay="0"/>
                                          </p:stCondLst>
                                        </p:cTn>
                                        <p:tgtEl>
                                          <p:spTgt spid="138244">
                                            <p:txEl>
                                              <p:pRg st="1" end="1"/>
                                            </p:txEl>
                                          </p:spTgt>
                                        </p:tgtEl>
                                        <p:attrNameLst>
                                          <p:attrName>style.visibility</p:attrName>
                                        </p:attrNameLst>
                                      </p:cBhvr>
                                      <p:to>
                                        <p:strVal val="visible"/>
                                      </p:to>
                                    </p:set>
                                  </p:childTnLst>
                                </p:cTn>
                              </p:par>
                            </p:childTnLst>
                          </p:cTn>
                        </p:par>
                        <p:par>
                          <p:cTn id="69" fill="hold" nodeType="afterGroup">
                            <p:stCondLst>
                              <p:cond delay="500"/>
                            </p:stCondLst>
                            <p:childTnLst>
                              <p:par>
                                <p:cTn id="70" presetID="23" presetClass="entr" presetSubtype="16" fill="hold" grpId="0" nodeType="afterEffect">
                                  <p:stCondLst>
                                    <p:cond delay="0"/>
                                  </p:stCondLst>
                                  <p:childTnLst>
                                    <p:set>
                                      <p:cBhvr>
                                        <p:cTn id="71" dur="1" fill="hold">
                                          <p:stCondLst>
                                            <p:cond delay="0"/>
                                          </p:stCondLst>
                                        </p:cTn>
                                        <p:tgtEl>
                                          <p:spTgt spid="138251">
                                            <p:txEl>
                                              <p:pRg st="4" end="4"/>
                                            </p:txEl>
                                          </p:spTgt>
                                        </p:tgtEl>
                                        <p:attrNameLst>
                                          <p:attrName>style.visibility</p:attrName>
                                        </p:attrNameLst>
                                      </p:cBhvr>
                                      <p:to>
                                        <p:strVal val="visible"/>
                                      </p:to>
                                    </p:set>
                                    <p:anim calcmode="lin" valueType="num">
                                      <p:cBhvr>
                                        <p:cTn id="72" dur="500" fill="hold"/>
                                        <p:tgtEl>
                                          <p:spTgt spid="138251">
                                            <p:txEl>
                                              <p:pRg st="4" end="4"/>
                                            </p:txEl>
                                          </p:spTgt>
                                        </p:tgtEl>
                                        <p:attrNameLst>
                                          <p:attrName>ppt_w</p:attrName>
                                        </p:attrNameLst>
                                      </p:cBhvr>
                                      <p:tavLst>
                                        <p:tav tm="0">
                                          <p:val>
                                            <p:fltVal val="0"/>
                                          </p:val>
                                        </p:tav>
                                        <p:tav tm="100000">
                                          <p:val>
                                            <p:strVal val="#ppt_w"/>
                                          </p:val>
                                        </p:tav>
                                      </p:tavLst>
                                    </p:anim>
                                    <p:anim calcmode="lin" valueType="num">
                                      <p:cBhvr>
                                        <p:cTn id="73" dur="500" fill="hold"/>
                                        <p:tgtEl>
                                          <p:spTgt spid="138251">
                                            <p:txEl>
                                              <p:pRg st="4" end="4"/>
                                            </p:txEl>
                                          </p:spTgt>
                                        </p:tgtEl>
                                        <p:attrNameLst>
                                          <p:attrName>ppt_h</p:attrName>
                                        </p:attrNameLst>
                                      </p:cBhvr>
                                      <p:tavLst>
                                        <p:tav tm="0">
                                          <p:val>
                                            <p:fltVal val="0"/>
                                          </p:val>
                                        </p:tav>
                                        <p:tav tm="100000">
                                          <p:val>
                                            <p:strVal val="#ppt_h"/>
                                          </p:val>
                                        </p:tav>
                                      </p:tavLst>
                                    </p:anim>
                                  </p:childTnLst>
                                </p:cTn>
                              </p:par>
                            </p:childTnLst>
                          </p:cTn>
                        </p:par>
                        <p:par>
                          <p:cTn id="74" fill="hold" nodeType="afterGroup">
                            <p:stCondLst>
                              <p:cond delay="1000"/>
                            </p:stCondLst>
                            <p:childTnLst>
                              <p:par>
                                <p:cTn id="75" presetID="23" presetClass="entr" presetSubtype="16" fill="hold" grpId="0" nodeType="afterEffect">
                                  <p:stCondLst>
                                    <p:cond delay="0"/>
                                  </p:stCondLst>
                                  <p:childTnLst>
                                    <p:set>
                                      <p:cBhvr>
                                        <p:cTn id="76" dur="1" fill="hold">
                                          <p:stCondLst>
                                            <p:cond delay="0"/>
                                          </p:stCondLst>
                                        </p:cTn>
                                        <p:tgtEl>
                                          <p:spTgt spid="138248">
                                            <p:txEl>
                                              <p:pRg st="4" end="4"/>
                                            </p:txEl>
                                          </p:spTgt>
                                        </p:tgtEl>
                                        <p:attrNameLst>
                                          <p:attrName>style.visibility</p:attrName>
                                        </p:attrNameLst>
                                      </p:cBhvr>
                                      <p:to>
                                        <p:strVal val="visible"/>
                                      </p:to>
                                    </p:set>
                                    <p:anim calcmode="lin" valueType="num">
                                      <p:cBhvr>
                                        <p:cTn id="77" dur="500" fill="hold"/>
                                        <p:tgtEl>
                                          <p:spTgt spid="138248">
                                            <p:txEl>
                                              <p:pRg st="4" end="4"/>
                                            </p:txEl>
                                          </p:spTgt>
                                        </p:tgtEl>
                                        <p:attrNameLst>
                                          <p:attrName>ppt_w</p:attrName>
                                        </p:attrNameLst>
                                      </p:cBhvr>
                                      <p:tavLst>
                                        <p:tav tm="0">
                                          <p:val>
                                            <p:fltVal val="0"/>
                                          </p:val>
                                        </p:tav>
                                        <p:tav tm="100000">
                                          <p:val>
                                            <p:strVal val="#ppt_w"/>
                                          </p:val>
                                        </p:tav>
                                      </p:tavLst>
                                    </p:anim>
                                    <p:anim calcmode="lin" valueType="num">
                                      <p:cBhvr>
                                        <p:cTn id="78" dur="500" fill="hold"/>
                                        <p:tgtEl>
                                          <p:spTgt spid="138248">
                                            <p:txEl>
                                              <p:pRg st="4" end="4"/>
                                            </p:txEl>
                                          </p:spTgt>
                                        </p:tgtEl>
                                        <p:attrNameLst>
                                          <p:attrName>ppt_h</p:attrName>
                                        </p:attrNameLst>
                                      </p:cBhvr>
                                      <p:tavLst>
                                        <p:tav tm="0">
                                          <p:val>
                                            <p:fltVal val="0"/>
                                          </p:val>
                                        </p:tav>
                                        <p:tav tm="100000">
                                          <p:val>
                                            <p:strVal val="#ppt_h"/>
                                          </p:val>
                                        </p:tav>
                                      </p:tavLst>
                                    </p:anim>
                                  </p:childTnLst>
                                </p:cTn>
                              </p:par>
                              <p:par>
                                <p:cTn id="79" presetID="23" presetClass="entr" presetSubtype="16" fill="hold" grpId="0" nodeType="withEffect">
                                  <p:stCondLst>
                                    <p:cond delay="0"/>
                                  </p:stCondLst>
                                  <p:childTnLst>
                                    <p:set>
                                      <p:cBhvr>
                                        <p:cTn id="80" dur="1" fill="hold">
                                          <p:stCondLst>
                                            <p:cond delay="0"/>
                                          </p:stCondLst>
                                        </p:cTn>
                                        <p:tgtEl>
                                          <p:spTgt spid="138248">
                                            <p:txEl>
                                              <p:pRg st="6" end="6"/>
                                            </p:txEl>
                                          </p:spTgt>
                                        </p:tgtEl>
                                        <p:attrNameLst>
                                          <p:attrName>style.visibility</p:attrName>
                                        </p:attrNameLst>
                                      </p:cBhvr>
                                      <p:to>
                                        <p:strVal val="visible"/>
                                      </p:to>
                                    </p:set>
                                    <p:anim calcmode="lin" valueType="num">
                                      <p:cBhvr>
                                        <p:cTn id="81" dur="500" fill="hold"/>
                                        <p:tgtEl>
                                          <p:spTgt spid="138248">
                                            <p:txEl>
                                              <p:pRg st="6" end="6"/>
                                            </p:txEl>
                                          </p:spTgt>
                                        </p:tgtEl>
                                        <p:attrNameLst>
                                          <p:attrName>ppt_w</p:attrName>
                                        </p:attrNameLst>
                                      </p:cBhvr>
                                      <p:tavLst>
                                        <p:tav tm="0">
                                          <p:val>
                                            <p:fltVal val="0"/>
                                          </p:val>
                                        </p:tav>
                                        <p:tav tm="100000">
                                          <p:val>
                                            <p:strVal val="#ppt_w"/>
                                          </p:val>
                                        </p:tav>
                                      </p:tavLst>
                                    </p:anim>
                                    <p:anim calcmode="lin" valueType="num">
                                      <p:cBhvr>
                                        <p:cTn id="82" dur="500" fill="hold"/>
                                        <p:tgtEl>
                                          <p:spTgt spid="138248">
                                            <p:txEl>
                                              <p:pRg st="6" end="6"/>
                                            </p:txEl>
                                          </p:spTgt>
                                        </p:tgtEl>
                                        <p:attrNameLst>
                                          <p:attrName>ppt_h</p:attrName>
                                        </p:attrNameLst>
                                      </p:cBhvr>
                                      <p:tavLst>
                                        <p:tav tm="0">
                                          <p:val>
                                            <p:fltVal val="0"/>
                                          </p:val>
                                        </p:tav>
                                        <p:tav tm="100000">
                                          <p:val>
                                            <p:strVal val="#ppt_h"/>
                                          </p:val>
                                        </p:tav>
                                      </p:tavLst>
                                    </p:anim>
                                  </p:childTnLst>
                                </p:cTn>
                              </p:par>
                              <p:par>
                                <p:cTn id="83" presetID="23" presetClass="entr" presetSubtype="16" fill="hold" grpId="0" nodeType="withEffect">
                                  <p:stCondLst>
                                    <p:cond delay="0"/>
                                  </p:stCondLst>
                                  <p:childTnLst>
                                    <p:set>
                                      <p:cBhvr>
                                        <p:cTn id="84" dur="1" fill="hold">
                                          <p:stCondLst>
                                            <p:cond delay="0"/>
                                          </p:stCondLst>
                                        </p:cTn>
                                        <p:tgtEl>
                                          <p:spTgt spid="138248">
                                            <p:txEl>
                                              <p:pRg st="9" end="9"/>
                                            </p:txEl>
                                          </p:spTgt>
                                        </p:tgtEl>
                                        <p:attrNameLst>
                                          <p:attrName>style.visibility</p:attrName>
                                        </p:attrNameLst>
                                      </p:cBhvr>
                                      <p:to>
                                        <p:strVal val="visible"/>
                                      </p:to>
                                    </p:set>
                                    <p:anim calcmode="lin" valueType="num">
                                      <p:cBhvr>
                                        <p:cTn id="85" dur="500" fill="hold"/>
                                        <p:tgtEl>
                                          <p:spTgt spid="138248">
                                            <p:txEl>
                                              <p:pRg st="9" end="9"/>
                                            </p:txEl>
                                          </p:spTgt>
                                        </p:tgtEl>
                                        <p:attrNameLst>
                                          <p:attrName>ppt_w</p:attrName>
                                        </p:attrNameLst>
                                      </p:cBhvr>
                                      <p:tavLst>
                                        <p:tav tm="0">
                                          <p:val>
                                            <p:fltVal val="0"/>
                                          </p:val>
                                        </p:tav>
                                        <p:tav tm="100000">
                                          <p:val>
                                            <p:strVal val="#ppt_w"/>
                                          </p:val>
                                        </p:tav>
                                      </p:tavLst>
                                    </p:anim>
                                    <p:anim calcmode="lin" valueType="num">
                                      <p:cBhvr>
                                        <p:cTn id="86" dur="500" fill="hold"/>
                                        <p:tgtEl>
                                          <p:spTgt spid="138248">
                                            <p:txEl>
                                              <p:pRg st="9" end="9"/>
                                            </p:txEl>
                                          </p:spTgt>
                                        </p:tgtEl>
                                        <p:attrNameLst>
                                          <p:attrName>ppt_h</p:attrName>
                                        </p:attrNameLst>
                                      </p:cBhvr>
                                      <p:tavLst>
                                        <p:tav tm="0">
                                          <p:val>
                                            <p:fltVal val="0"/>
                                          </p:val>
                                        </p:tav>
                                        <p:tav tm="100000">
                                          <p:val>
                                            <p:strVal val="#ppt_h"/>
                                          </p:val>
                                        </p:tav>
                                      </p:tavLst>
                                    </p:anim>
                                  </p:childTnLst>
                                </p:cTn>
                              </p:par>
                            </p:childTnLst>
                          </p:cTn>
                        </p:par>
                        <p:par>
                          <p:cTn id="87" fill="hold" nodeType="afterGroup">
                            <p:stCondLst>
                              <p:cond delay="1500"/>
                            </p:stCondLst>
                            <p:childTnLst>
                              <p:par>
                                <p:cTn id="88" presetID="1" presetClass="entr" presetSubtype="0" fill="hold" grpId="0" nodeType="afterEffect">
                                  <p:stCondLst>
                                    <p:cond delay="0"/>
                                  </p:stCondLst>
                                  <p:endCondLst>
                                    <p:cond evt="onNext" delay="0">
                                      <p:tgtEl>
                                        <p:sldTgt/>
                                      </p:tgtEl>
                                    </p:cond>
                                  </p:endCondLst>
                                  <p:childTnLst>
                                    <p:set>
                                      <p:cBhvr>
                                        <p:cTn id="89" dur="1" fill="hold">
                                          <p:stCondLst>
                                            <p:cond delay="0"/>
                                          </p:stCondLst>
                                        </p:cTn>
                                        <p:tgtEl>
                                          <p:spTgt spid="138244">
                                            <p:txEl>
                                              <p:pRg st="2" end="2"/>
                                            </p:txEl>
                                          </p:spTgt>
                                        </p:tgtEl>
                                        <p:attrNameLst>
                                          <p:attrName>style.visibility</p:attrName>
                                        </p:attrNameLst>
                                      </p:cBhvr>
                                      <p:to>
                                        <p:strVal val="visible"/>
                                      </p:to>
                                    </p:set>
                                  </p:childTnLst>
                                </p:cTn>
                              </p:par>
                            </p:childTnLst>
                          </p:cTn>
                        </p:par>
                        <p:par>
                          <p:cTn id="90" fill="hold" nodeType="afterGroup">
                            <p:stCondLst>
                              <p:cond delay="1500"/>
                            </p:stCondLst>
                            <p:childTnLst>
                              <p:par>
                                <p:cTn id="91" presetID="23" presetClass="entr" presetSubtype="16" fill="hold" nodeType="afterEffect">
                                  <p:stCondLst>
                                    <p:cond delay="0"/>
                                  </p:stCondLst>
                                  <p:childTnLst>
                                    <p:set>
                                      <p:cBhvr>
                                        <p:cTn id="92" dur="1" fill="hold">
                                          <p:stCondLst>
                                            <p:cond delay="0"/>
                                          </p:stCondLst>
                                        </p:cTn>
                                        <p:tgtEl>
                                          <p:spTgt spid="138252"/>
                                        </p:tgtEl>
                                        <p:attrNameLst>
                                          <p:attrName>style.visibility</p:attrName>
                                        </p:attrNameLst>
                                      </p:cBhvr>
                                      <p:to>
                                        <p:strVal val="visible"/>
                                      </p:to>
                                    </p:set>
                                    <p:anim calcmode="lin" valueType="num">
                                      <p:cBhvr>
                                        <p:cTn id="93" dur="500" fill="hold"/>
                                        <p:tgtEl>
                                          <p:spTgt spid="138252"/>
                                        </p:tgtEl>
                                        <p:attrNameLst>
                                          <p:attrName>ppt_w</p:attrName>
                                        </p:attrNameLst>
                                      </p:cBhvr>
                                      <p:tavLst>
                                        <p:tav tm="0">
                                          <p:val>
                                            <p:fltVal val="0"/>
                                          </p:val>
                                        </p:tav>
                                        <p:tav tm="100000">
                                          <p:val>
                                            <p:strVal val="#ppt_w"/>
                                          </p:val>
                                        </p:tav>
                                      </p:tavLst>
                                    </p:anim>
                                    <p:anim calcmode="lin" valueType="num">
                                      <p:cBhvr>
                                        <p:cTn id="94" dur="500" fill="hold"/>
                                        <p:tgtEl>
                                          <p:spTgt spid="138252"/>
                                        </p:tgtEl>
                                        <p:attrNameLst>
                                          <p:attrName>ppt_h</p:attrName>
                                        </p:attrNameLst>
                                      </p:cBhvr>
                                      <p:tavLst>
                                        <p:tav tm="0">
                                          <p:val>
                                            <p:fltVal val="0"/>
                                          </p:val>
                                        </p:tav>
                                        <p:tav tm="100000">
                                          <p:val>
                                            <p:strVal val="#ppt_h"/>
                                          </p:val>
                                        </p:tav>
                                      </p:tavLst>
                                    </p:anim>
                                  </p:childTnLst>
                                </p:cTn>
                              </p:par>
                            </p:childTnLst>
                          </p:cTn>
                        </p:par>
                      </p:childTnLst>
                    </p:cTn>
                  </p:par>
                  <p:par>
                    <p:cTn id="95" fill="hold" nodeType="clickPar">
                      <p:stCondLst>
                        <p:cond delay="indefinite"/>
                      </p:stCondLst>
                      <p:childTnLst>
                        <p:par>
                          <p:cTn id="96" fill="hold" nodeType="withGroup">
                            <p:stCondLst>
                              <p:cond delay="0"/>
                            </p:stCondLst>
                            <p:childTnLst>
                              <p:par>
                                <p:cTn id="97" presetID="1" presetClass="entr" presetSubtype="0" fill="hold" grpId="0" nodeType="clickEffect">
                                  <p:stCondLst>
                                    <p:cond delay="0"/>
                                  </p:stCondLst>
                                  <p:endCondLst>
                                    <p:cond evt="onNext" delay="0">
                                      <p:tgtEl>
                                        <p:sldTgt/>
                                      </p:tgtEl>
                                    </p:cond>
                                  </p:endCondLst>
                                  <p:childTnLst>
                                    <p:set>
                                      <p:cBhvr>
                                        <p:cTn id="98" dur="1" fill="hold">
                                          <p:stCondLst>
                                            <p:cond delay="0"/>
                                          </p:stCondLst>
                                        </p:cTn>
                                        <p:tgtEl>
                                          <p:spTgt spid="138244">
                                            <p:txEl>
                                              <p:pRg st="3" end="3"/>
                                            </p:txEl>
                                          </p:spTgt>
                                        </p:tgtEl>
                                        <p:attrNameLst>
                                          <p:attrName>style.visibility</p:attrName>
                                        </p:attrNameLst>
                                      </p:cBhvr>
                                      <p:to>
                                        <p:strVal val="visible"/>
                                      </p:to>
                                    </p:set>
                                  </p:childTnLst>
                                </p:cTn>
                              </p:par>
                              <p:par>
                                <p:cTn id="99" presetID="1" presetClass="entr" presetSubtype="0" fill="hold" grpId="0" nodeType="withEffect">
                                  <p:stCondLst>
                                    <p:cond delay="0"/>
                                  </p:stCondLst>
                                  <p:endCondLst>
                                    <p:cond evt="onNext" delay="0">
                                      <p:tgtEl>
                                        <p:sldTgt/>
                                      </p:tgtEl>
                                    </p:cond>
                                  </p:endCondLst>
                                  <p:childTnLst>
                                    <p:set>
                                      <p:cBhvr>
                                        <p:cTn id="100" dur="1" fill="hold">
                                          <p:stCondLst>
                                            <p:cond delay="0"/>
                                          </p:stCondLst>
                                        </p:cTn>
                                        <p:tgtEl>
                                          <p:spTgt spid="138244">
                                            <p:txEl>
                                              <p:pRg st="4" end="4"/>
                                            </p:txEl>
                                          </p:spTgt>
                                        </p:tgtEl>
                                        <p:attrNameLst>
                                          <p:attrName>style.visibility</p:attrName>
                                        </p:attrNameLst>
                                      </p:cBhvr>
                                      <p:to>
                                        <p:strVal val="visible"/>
                                      </p:to>
                                    </p:set>
                                  </p:childTnLst>
                                </p:cTn>
                              </p:par>
                              <p:par>
                                <p:cTn id="101" presetID="1" presetClass="entr" presetSubtype="0" fill="hold" grpId="0" nodeType="withEffect">
                                  <p:stCondLst>
                                    <p:cond delay="0"/>
                                  </p:stCondLst>
                                  <p:endCondLst>
                                    <p:cond evt="onNext" delay="0">
                                      <p:tgtEl>
                                        <p:sldTgt/>
                                      </p:tgtEl>
                                    </p:cond>
                                  </p:endCondLst>
                                  <p:childTnLst>
                                    <p:set>
                                      <p:cBhvr>
                                        <p:cTn id="102" dur="1" fill="hold">
                                          <p:stCondLst>
                                            <p:cond delay="0"/>
                                          </p:stCondLst>
                                        </p:cTn>
                                        <p:tgtEl>
                                          <p:spTgt spid="138244">
                                            <p:txEl>
                                              <p:pRg st="5" end="5"/>
                                            </p:txEl>
                                          </p:spTgt>
                                        </p:tgtEl>
                                        <p:attrNameLst>
                                          <p:attrName>style.visibility</p:attrName>
                                        </p:attrNameLst>
                                      </p:cBhvr>
                                      <p:to>
                                        <p:strVal val="visible"/>
                                      </p:to>
                                    </p:set>
                                  </p:childTnLst>
                                </p:cTn>
                              </p:par>
                            </p:childTnLst>
                          </p:cTn>
                        </p:par>
                        <p:par>
                          <p:cTn id="103" fill="hold" nodeType="afterGroup">
                            <p:stCondLst>
                              <p:cond delay="0"/>
                            </p:stCondLst>
                            <p:childTnLst>
                              <p:par>
                                <p:cTn id="104" presetID="23" presetClass="entr" presetSubtype="16" fill="hold" grpId="0" nodeType="afterEffect">
                                  <p:stCondLst>
                                    <p:cond delay="0"/>
                                  </p:stCondLst>
                                  <p:childTnLst>
                                    <p:set>
                                      <p:cBhvr>
                                        <p:cTn id="105" dur="1" fill="hold">
                                          <p:stCondLst>
                                            <p:cond delay="0"/>
                                          </p:stCondLst>
                                        </p:cTn>
                                        <p:tgtEl>
                                          <p:spTgt spid="138251">
                                            <p:txEl>
                                              <p:pRg st="2" end="2"/>
                                            </p:txEl>
                                          </p:spTgt>
                                        </p:tgtEl>
                                        <p:attrNameLst>
                                          <p:attrName>style.visibility</p:attrName>
                                        </p:attrNameLst>
                                      </p:cBhvr>
                                      <p:to>
                                        <p:strVal val="visible"/>
                                      </p:to>
                                    </p:set>
                                    <p:anim calcmode="lin" valueType="num">
                                      <p:cBhvr>
                                        <p:cTn id="106" dur="500" fill="hold"/>
                                        <p:tgtEl>
                                          <p:spTgt spid="138251">
                                            <p:txEl>
                                              <p:pRg st="2" end="2"/>
                                            </p:txEl>
                                          </p:spTgt>
                                        </p:tgtEl>
                                        <p:attrNameLst>
                                          <p:attrName>ppt_w</p:attrName>
                                        </p:attrNameLst>
                                      </p:cBhvr>
                                      <p:tavLst>
                                        <p:tav tm="0">
                                          <p:val>
                                            <p:fltVal val="0"/>
                                          </p:val>
                                        </p:tav>
                                        <p:tav tm="100000">
                                          <p:val>
                                            <p:strVal val="#ppt_w"/>
                                          </p:val>
                                        </p:tav>
                                      </p:tavLst>
                                    </p:anim>
                                    <p:anim calcmode="lin" valueType="num">
                                      <p:cBhvr>
                                        <p:cTn id="107" dur="500" fill="hold"/>
                                        <p:tgtEl>
                                          <p:spTgt spid="138251">
                                            <p:txEl>
                                              <p:pRg st="2" end="2"/>
                                            </p:txEl>
                                          </p:spTgt>
                                        </p:tgtEl>
                                        <p:attrNameLst>
                                          <p:attrName>ppt_h</p:attrName>
                                        </p:attrNameLst>
                                      </p:cBhvr>
                                      <p:tavLst>
                                        <p:tav tm="0">
                                          <p:val>
                                            <p:fltVal val="0"/>
                                          </p:val>
                                        </p:tav>
                                        <p:tav tm="100000">
                                          <p:val>
                                            <p:strVal val="#ppt_h"/>
                                          </p:val>
                                        </p:tav>
                                      </p:tavLst>
                                    </p:anim>
                                  </p:childTnLst>
                                </p:cTn>
                              </p:par>
                            </p:childTnLst>
                          </p:cTn>
                        </p:par>
                        <p:par>
                          <p:cTn id="108" fill="hold" nodeType="afterGroup">
                            <p:stCondLst>
                              <p:cond delay="500"/>
                            </p:stCondLst>
                            <p:childTnLst>
                              <p:par>
                                <p:cTn id="109" presetID="23" presetClass="entr" presetSubtype="16" fill="hold" grpId="0" nodeType="afterEffect">
                                  <p:stCondLst>
                                    <p:cond delay="0"/>
                                  </p:stCondLst>
                                  <p:childTnLst>
                                    <p:set>
                                      <p:cBhvr>
                                        <p:cTn id="110" dur="1" fill="hold">
                                          <p:stCondLst>
                                            <p:cond delay="0"/>
                                          </p:stCondLst>
                                        </p:cTn>
                                        <p:tgtEl>
                                          <p:spTgt spid="138248">
                                            <p:txEl>
                                              <p:pRg st="2" end="2"/>
                                            </p:txEl>
                                          </p:spTgt>
                                        </p:tgtEl>
                                        <p:attrNameLst>
                                          <p:attrName>style.visibility</p:attrName>
                                        </p:attrNameLst>
                                      </p:cBhvr>
                                      <p:to>
                                        <p:strVal val="visible"/>
                                      </p:to>
                                    </p:set>
                                    <p:anim calcmode="lin" valueType="num">
                                      <p:cBhvr>
                                        <p:cTn id="111" dur="500" fill="hold"/>
                                        <p:tgtEl>
                                          <p:spTgt spid="138248">
                                            <p:txEl>
                                              <p:pRg st="2" end="2"/>
                                            </p:txEl>
                                          </p:spTgt>
                                        </p:tgtEl>
                                        <p:attrNameLst>
                                          <p:attrName>ppt_w</p:attrName>
                                        </p:attrNameLst>
                                      </p:cBhvr>
                                      <p:tavLst>
                                        <p:tav tm="0">
                                          <p:val>
                                            <p:fltVal val="0"/>
                                          </p:val>
                                        </p:tav>
                                        <p:tav tm="100000">
                                          <p:val>
                                            <p:strVal val="#ppt_w"/>
                                          </p:val>
                                        </p:tav>
                                      </p:tavLst>
                                    </p:anim>
                                    <p:anim calcmode="lin" valueType="num">
                                      <p:cBhvr>
                                        <p:cTn id="112" dur="500" fill="hold"/>
                                        <p:tgtEl>
                                          <p:spTgt spid="138248">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13" fill="hold" nodeType="clickPar">
                      <p:stCondLst>
                        <p:cond delay="indefinite"/>
                      </p:stCondLst>
                      <p:childTnLst>
                        <p:par>
                          <p:cTn id="114" fill="hold" nodeType="withGroup">
                            <p:stCondLst>
                              <p:cond delay="0"/>
                            </p:stCondLst>
                            <p:childTnLst>
                              <p:par>
                                <p:cTn id="115" presetID="1" presetClass="entr" presetSubtype="0" fill="hold" grpId="0" nodeType="clickEffect">
                                  <p:stCondLst>
                                    <p:cond delay="0"/>
                                  </p:stCondLst>
                                  <p:endCondLst>
                                    <p:cond evt="onNext" delay="0">
                                      <p:tgtEl>
                                        <p:sldTgt/>
                                      </p:tgtEl>
                                    </p:cond>
                                  </p:endCondLst>
                                  <p:childTnLst>
                                    <p:set>
                                      <p:cBhvr>
                                        <p:cTn id="116" dur="1" fill="hold">
                                          <p:stCondLst>
                                            <p:cond delay="0"/>
                                          </p:stCondLst>
                                        </p:cTn>
                                        <p:tgtEl>
                                          <p:spTgt spid="138244">
                                            <p:txEl>
                                              <p:pRg st="6" end="6"/>
                                            </p:txEl>
                                          </p:spTgt>
                                        </p:tgtEl>
                                        <p:attrNameLst>
                                          <p:attrName>style.visibility</p:attrName>
                                        </p:attrNameLst>
                                      </p:cBhvr>
                                      <p:to>
                                        <p:strVal val="visible"/>
                                      </p:to>
                                    </p:set>
                                  </p:childTnLst>
                                </p:cTn>
                              </p:par>
                              <p:par>
                                <p:cTn id="117" presetID="1" presetClass="entr" presetSubtype="0" fill="hold" grpId="0" nodeType="withEffect">
                                  <p:stCondLst>
                                    <p:cond delay="0"/>
                                  </p:stCondLst>
                                  <p:endCondLst>
                                    <p:cond evt="onNext" delay="0">
                                      <p:tgtEl>
                                        <p:sldTgt/>
                                      </p:tgtEl>
                                    </p:cond>
                                  </p:endCondLst>
                                  <p:childTnLst>
                                    <p:set>
                                      <p:cBhvr>
                                        <p:cTn id="118" dur="1" fill="hold">
                                          <p:stCondLst>
                                            <p:cond delay="0"/>
                                          </p:stCondLst>
                                        </p:cTn>
                                        <p:tgtEl>
                                          <p:spTgt spid="138244">
                                            <p:txEl>
                                              <p:pRg st="7" end="7"/>
                                            </p:txEl>
                                          </p:spTgt>
                                        </p:tgtEl>
                                        <p:attrNameLst>
                                          <p:attrName>style.visibility</p:attrName>
                                        </p:attrNameLst>
                                      </p:cBhvr>
                                      <p:to>
                                        <p:strVal val="visible"/>
                                      </p:to>
                                    </p:set>
                                  </p:childTnLst>
                                </p:cTn>
                              </p:par>
                            </p:childTnLst>
                          </p:cTn>
                        </p:par>
                        <p:par>
                          <p:cTn id="119" fill="hold" nodeType="afterGroup">
                            <p:stCondLst>
                              <p:cond delay="0"/>
                            </p:stCondLst>
                            <p:childTnLst>
                              <p:par>
                                <p:cTn id="120" presetID="23" presetClass="entr" presetSubtype="16" fill="hold" grpId="0" nodeType="afterEffect">
                                  <p:stCondLst>
                                    <p:cond delay="0"/>
                                  </p:stCondLst>
                                  <p:childTnLst>
                                    <p:set>
                                      <p:cBhvr>
                                        <p:cTn id="121" dur="1" fill="hold">
                                          <p:stCondLst>
                                            <p:cond delay="0"/>
                                          </p:stCondLst>
                                        </p:cTn>
                                        <p:tgtEl>
                                          <p:spTgt spid="138248">
                                            <p:txEl>
                                              <p:pRg st="5" end="5"/>
                                            </p:txEl>
                                          </p:spTgt>
                                        </p:tgtEl>
                                        <p:attrNameLst>
                                          <p:attrName>style.visibility</p:attrName>
                                        </p:attrNameLst>
                                      </p:cBhvr>
                                      <p:to>
                                        <p:strVal val="visible"/>
                                      </p:to>
                                    </p:set>
                                    <p:anim calcmode="lin" valueType="num">
                                      <p:cBhvr>
                                        <p:cTn id="122" dur="500" fill="hold"/>
                                        <p:tgtEl>
                                          <p:spTgt spid="138248">
                                            <p:txEl>
                                              <p:pRg st="5" end="5"/>
                                            </p:txEl>
                                          </p:spTgt>
                                        </p:tgtEl>
                                        <p:attrNameLst>
                                          <p:attrName>ppt_w</p:attrName>
                                        </p:attrNameLst>
                                      </p:cBhvr>
                                      <p:tavLst>
                                        <p:tav tm="0">
                                          <p:val>
                                            <p:fltVal val="0"/>
                                          </p:val>
                                        </p:tav>
                                        <p:tav tm="100000">
                                          <p:val>
                                            <p:strVal val="#ppt_w"/>
                                          </p:val>
                                        </p:tav>
                                      </p:tavLst>
                                    </p:anim>
                                    <p:anim calcmode="lin" valueType="num">
                                      <p:cBhvr>
                                        <p:cTn id="123" dur="500" fill="hold"/>
                                        <p:tgtEl>
                                          <p:spTgt spid="138248">
                                            <p:txEl>
                                              <p:pRg st="5" end="5"/>
                                            </p:txEl>
                                          </p:spTgt>
                                        </p:tgtEl>
                                        <p:attrNameLst>
                                          <p:attrName>ppt_h</p:attrName>
                                        </p:attrNameLst>
                                      </p:cBhvr>
                                      <p:tavLst>
                                        <p:tav tm="0">
                                          <p:val>
                                            <p:fltVal val="0"/>
                                          </p:val>
                                        </p:tav>
                                        <p:tav tm="100000">
                                          <p:val>
                                            <p:strVal val="#ppt_h"/>
                                          </p:val>
                                        </p:tav>
                                      </p:tavLst>
                                    </p:anim>
                                  </p:childTnLst>
                                </p:cTn>
                              </p:par>
                              <p:par>
                                <p:cTn id="124" presetID="23" presetClass="entr" presetSubtype="16" fill="hold" grpId="0" nodeType="withEffect">
                                  <p:stCondLst>
                                    <p:cond delay="0"/>
                                  </p:stCondLst>
                                  <p:childTnLst>
                                    <p:set>
                                      <p:cBhvr>
                                        <p:cTn id="125" dur="1" fill="hold">
                                          <p:stCondLst>
                                            <p:cond delay="0"/>
                                          </p:stCondLst>
                                        </p:cTn>
                                        <p:tgtEl>
                                          <p:spTgt spid="138248">
                                            <p:txEl>
                                              <p:pRg st="7" end="7"/>
                                            </p:txEl>
                                          </p:spTgt>
                                        </p:tgtEl>
                                        <p:attrNameLst>
                                          <p:attrName>style.visibility</p:attrName>
                                        </p:attrNameLst>
                                      </p:cBhvr>
                                      <p:to>
                                        <p:strVal val="visible"/>
                                      </p:to>
                                    </p:set>
                                    <p:anim calcmode="lin" valueType="num">
                                      <p:cBhvr>
                                        <p:cTn id="126" dur="500" fill="hold"/>
                                        <p:tgtEl>
                                          <p:spTgt spid="138248">
                                            <p:txEl>
                                              <p:pRg st="7" end="7"/>
                                            </p:txEl>
                                          </p:spTgt>
                                        </p:tgtEl>
                                        <p:attrNameLst>
                                          <p:attrName>ppt_w</p:attrName>
                                        </p:attrNameLst>
                                      </p:cBhvr>
                                      <p:tavLst>
                                        <p:tav tm="0">
                                          <p:val>
                                            <p:fltVal val="0"/>
                                          </p:val>
                                        </p:tav>
                                        <p:tav tm="100000">
                                          <p:val>
                                            <p:strVal val="#ppt_w"/>
                                          </p:val>
                                        </p:tav>
                                      </p:tavLst>
                                    </p:anim>
                                    <p:anim calcmode="lin" valueType="num">
                                      <p:cBhvr>
                                        <p:cTn id="127" dur="500" fill="hold"/>
                                        <p:tgtEl>
                                          <p:spTgt spid="138248">
                                            <p:txEl>
                                              <p:pRg st="7" end="7"/>
                                            </p:txEl>
                                          </p:spTgt>
                                        </p:tgtEl>
                                        <p:attrNameLst>
                                          <p:attrName>ppt_h</p:attrName>
                                        </p:attrNameLst>
                                      </p:cBhvr>
                                      <p:tavLst>
                                        <p:tav tm="0">
                                          <p:val>
                                            <p:fltVal val="0"/>
                                          </p:val>
                                        </p:tav>
                                        <p:tav tm="100000">
                                          <p:val>
                                            <p:strVal val="#ppt_h"/>
                                          </p:val>
                                        </p:tav>
                                      </p:tavLst>
                                    </p:anim>
                                  </p:childTnLst>
                                </p:cTn>
                              </p:par>
                              <p:par>
                                <p:cTn id="128" presetID="23" presetClass="entr" presetSubtype="16" fill="hold" grpId="0" nodeType="withEffect">
                                  <p:stCondLst>
                                    <p:cond delay="0"/>
                                  </p:stCondLst>
                                  <p:childTnLst>
                                    <p:set>
                                      <p:cBhvr>
                                        <p:cTn id="129" dur="1" fill="hold">
                                          <p:stCondLst>
                                            <p:cond delay="0"/>
                                          </p:stCondLst>
                                        </p:cTn>
                                        <p:tgtEl>
                                          <p:spTgt spid="138248">
                                            <p:txEl>
                                              <p:pRg st="8" end="8"/>
                                            </p:txEl>
                                          </p:spTgt>
                                        </p:tgtEl>
                                        <p:attrNameLst>
                                          <p:attrName>style.visibility</p:attrName>
                                        </p:attrNameLst>
                                      </p:cBhvr>
                                      <p:to>
                                        <p:strVal val="visible"/>
                                      </p:to>
                                    </p:set>
                                    <p:anim calcmode="lin" valueType="num">
                                      <p:cBhvr>
                                        <p:cTn id="130" dur="500" fill="hold"/>
                                        <p:tgtEl>
                                          <p:spTgt spid="138248">
                                            <p:txEl>
                                              <p:pRg st="8" end="8"/>
                                            </p:txEl>
                                          </p:spTgt>
                                        </p:tgtEl>
                                        <p:attrNameLst>
                                          <p:attrName>ppt_w</p:attrName>
                                        </p:attrNameLst>
                                      </p:cBhvr>
                                      <p:tavLst>
                                        <p:tav tm="0">
                                          <p:val>
                                            <p:fltVal val="0"/>
                                          </p:val>
                                        </p:tav>
                                        <p:tav tm="100000">
                                          <p:val>
                                            <p:strVal val="#ppt_w"/>
                                          </p:val>
                                        </p:tav>
                                      </p:tavLst>
                                    </p:anim>
                                    <p:anim calcmode="lin" valueType="num">
                                      <p:cBhvr>
                                        <p:cTn id="131" dur="500" fill="hold"/>
                                        <p:tgtEl>
                                          <p:spTgt spid="138248">
                                            <p:txEl>
                                              <p:pRg st="8" end="8"/>
                                            </p:txEl>
                                          </p:spTgt>
                                        </p:tgtEl>
                                        <p:attrNameLst>
                                          <p:attrName>ppt_h</p:attrName>
                                        </p:attrNameLst>
                                      </p:cBhvr>
                                      <p:tavLst>
                                        <p:tav tm="0">
                                          <p:val>
                                            <p:fltVal val="0"/>
                                          </p:val>
                                        </p:tav>
                                        <p:tav tm="100000">
                                          <p:val>
                                            <p:strVal val="#ppt_h"/>
                                          </p:val>
                                        </p:tav>
                                      </p:tavLst>
                                    </p:anim>
                                  </p:childTnLst>
                                </p:cTn>
                              </p:par>
                            </p:childTnLst>
                          </p:cTn>
                        </p:par>
                      </p:childTnLst>
                    </p:cTn>
                  </p:par>
                  <p:par>
                    <p:cTn id="132" fill="hold" nodeType="clickPar">
                      <p:stCondLst>
                        <p:cond delay="indefinite"/>
                      </p:stCondLst>
                      <p:childTnLst>
                        <p:par>
                          <p:cTn id="133" fill="hold" nodeType="withGroup">
                            <p:stCondLst>
                              <p:cond delay="0"/>
                            </p:stCondLst>
                            <p:childTnLst>
                              <p:par>
                                <p:cTn id="134" presetID="23" presetClass="entr" presetSubtype="16" fill="hold" nodeType="clickEffect">
                                  <p:stCondLst>
                                    <p:cond delay="0"/>
                                  </p:stCondLst>
                                  <p:childTnLst>
                                    <p:set>
                                      <p:cBhvr>
                                        <p:cTn id="135" dur="1" fill="hold">
                                          <p:stCondLst>
                                            <p:cond delay="0"/>
                                          </p:stCondLst>
                                        </p:cTn>
                                        <p:tgtEl>
                                          <p:spTgt spid="138253"/>
                                        </p:tgtEl>
                                        <p:attrNameLst>
                                          <p:attrName>style.visibility</p:attrName>
                                        </p:attrNameLst>
                                      </p:cBhvr>
                                      <p:to>
                                        <p:strVal val="visible"/>
                                      </p:to>
                                    </p:set>
                                    <p:anim calcmode="lin" valueType="num">
                                      <p:cBhvr>
                                        <p:cTn id="136" dur="500" fill="hold"/>
                                        <p:tgtEl>
                                          <p:spTgt spid="138253"/>
                                        </p:tgtEl>
                                        <p:attrNameLst>
                                          <p:attrName>ppt_w</p:attrName>
                                        </p:attrNameLst>
                                      </p:cBhvr>
                                      <p:tavLst>
                                        <p:tav tm="0">
                                          <p:val>
                                            <p:fltVal val="0"/>
                                          </p:val>
                                        </p:tav>
                                        <p:tav tm="100000">
                                          <p:val>
                                            <p:strVal val="#ppt_w"/>
                                          </p:val>
                                        </p:tav>
                                      </p:tavLst>
                                    </p:anim>
                                    <p:anim calcmode="lin" valueType="num">
                                      <p:cBhvr>
                                        <p:cTn id="137" dur="500" fill="hold"/>
                                        <p:tgtEl>
                                          <p:spTgt spid="138253"/>
                                        </p:tgtEl>
                                        <p:attrNameLst>
                                          <p:attrName>ppt_h</p:attrName>
                                        </p:attrNameLst>
                                      </p:cBhvr>
                                      <p:tavLst>
                                        <p:tav tm="0">
                                          <p:val>
                                            <p:fltVal val="0"/>
                                          </p:val>
                                        </p:tav>
                                        <p:tav tm="100000">
                                          <p:val>
                                            <p:strVal val="#ppt_h"/>
                                          </p:val>
                                        </p:tav>
                                      </p:tavLst>
                                    </p:anim>
                                  </p:childTnLst>
                                </p:cTn>
                              </p:par>
                              <p:par>
                                <p:cTn id="138" presetID="23" presetClass="entr" presetSubtype="16" fill="hold" nodeType="withEffect">
                                  <p:stCondLst>
                                    <p:cond delay="0"/>
                                  </p:stCondLst>
                                  <p:childTnLst>
                                    <p:set>
                                      <p:cBhvr>
                                        <p:cTn id="139" dur="1" fill="hold">
                                          <p:stCondLst>
                                            <p:cond delay="0"/>
                                          </p:stCondLst>
                                        </p:cTn>
                                        <p:tgtEl>
                                          <p:spTgt spid="138254"/>
                                        </p:tgtEl>
                                        <p:attrNameLst>
                                          <p:attrName>style.visibility</p:attrName>
                                        </p:attrNameLst>
                                      </p:cBhvr>
                                      <p:to>
                                        <p:strVal val="visible"/>
                                      </p:to>
                                    </p:set>
                                    <p:anim calcmode="lin" valueType="num">
                                      <p:cBhvr>
                                        <p:cTn id="140" dur="500" fill="hold"/>
                                        <p:tgtEl>
                                          <p:spTgt spid="138254"/>
                                        </p:tgtEl>
                                        <p:attrNameLst>
                                          <p:attrName>ppt_w</p:attrName>
                                        </p:attrNameLst>
                                      </p:cBhvr>
                                      <p:tavLst>
                                        <p:tav tm="0">
                                          <p:val>
                                            <p:fltVal val="0"/>
                                          </p:val>
                                        </p:tav>
                                        <p:tav tm="100000">
                                          <p:val>
                                            <p:strVal val="#ppt_w"/>
                                          </p:val>
                                        </p:tav>
                                      </p:tavLst>
                                    </p:anim>
                                    <p:anim calcmode="lin" valueType="num">
                                      <p:cBhvr>
                                        <p:cTn id="141" dur="500" fill="hold"/>
                                        <p:tgtEl>
                                          <p:spTgt spid="138254"/>
                                        </p:tgtEl>
                                        <p:attrNameLst>
                                          <p:attrName>ppt_h</p:attrName>
                                        </p:attrNameLst>
                                      </p:cBhvr>
                                      <p:tavLst>
                                        <p:tav tm="0">
                                          <p:val>
                                            <p:fltVal val="0"/>
                                          </p:val>
                                        </p:tav>
                                        <p:tav tm="100000">
                                          <p:val>
                                            <p:strVal val="#ppt_h"/>
                                          </p:val>
                                        </p:tav>
                                      </p:tavLst>
                                    </p:anim>
                                  </p:childTnLst>
                                </p:cTn>
                              </p:par>
                            </p:childTnLst>
                          </p:cTn>
                        </p:par>
                        <p:par>
                          <p:cTn id="142" fill="hold" nodeType="afterGroup">
                            <p:stCondLst>
                              <p:cond delay="500"/>
                            </p:stCondLst>
                            <p:childTnLst>
                              <p:par>
                                <p:cTn id="143" presetID="0" presetClass="path" presetSubtype="0" fill="hold" nodeType="afterEffect">
                                  <p:stCondLst>
                                    <p:cond delay="0"/>
                                  </p:stCondLst>
                                  <p:childTnLst>
                                    <p:animMotion origin="layout" path="M -3.61111E-6 1.81314E-6 C -0.02812 -0.0222 -0.05607 -0.04417 -0.06875 -0.06059 C -0.08142 -0.07701 -0.07899 -0.08788 -0.07656 -0.09852 " pathEditMode="relative" rAng="0" ptsTypes="aaA">
                                      <p:cBhvr>
                                        <p:cTn id="144" dur="500" fill="hold"/>
                                        <p:tgtEl>
                                          <p:spTgt spid="138253"/>
                                        </p:tgtEl>
                                        <p:attrNameLst>
                                          <p:attrName>ppt_x</p:attrName>
                                          <p:attrName>ppt_y</p:attrName>
                                        </p:attrNameLst>
                                      </p:cBhvr>
                                      <p:rCtr x="-4080" y="-4926"/>
                                    </p:animMotion>
                                  </p:childTnLst>
                                </p:cTn>
                              </p:par>
                            </p:childTnLst>
                          </p:cTn>
                        </p:par>
                        <p:par>
                          <p:cTn id="145" fill="hold" nodeType="afterGroup">
                            <p:stCondLst>
                              <p:cond delay="1000"/>
                            </p:stCondLst>
                            <p:childTnLst>
                              <p:par>
                                <p:cTn id="146" presetID="0" presetClass="path" presetSubtype="0" fill="hold" nodeType="afterEffect">
                                  <p:stCondLst>
                                    <p:cond delay="0"/>
                                  </p:stCondLst>
                                  <p:childTnLst>
                                    <p:animMotion origin="layout" path="M -3.88889E-6 -3.80204E-6 C -0.01771 -0.01202 -0.03524 -0.02382 -0.0467 -0.05874 C -0.05816 -0.09366 -0.06354 -0.15148 -0.06875 -0.20929 " pathEditMode="relative" ptsTypes="aaA">
                                      <p:cBhvr>
                                        <p:cTn id="147" dur="500" fill="hold"/>
                                        <p:tgtEl>
                                          <p:spTgt spid="138254"/>
                                        </p:tgtEl>
                                        <p:attrNameLst>
                                          <p:attrName>ppt_x</p:attrName>
                                          <p:attrName>ppt_y</p:attrName>
                                        </p:attrNameLst>
                                      </p:cBhvr>
                                    </p:animMotion>
                                  </p:childTnLst>
                                </p:cTn>
                              </p:par>
                            </p:childTnLst>
                          </p:cTn>
                        </p:par>
                        <p:par>
                          <p:cTn id="148" fill="hold" nodeType="afterGroup">
                            <p:stCondLst>
                              <p:cond delay="1500"/>
                            </p:stCondLst>
                            <p:childTnLst>
                              <p:par>
                                <p:cTn id="149" presetID="22" presetClass="entr" presetSubtype="4" fill="hold" grpId="0" nodeType="afterEffect">
                                  <p:stCondLst>
                                    <p:cond delay="0"/>
                                  </p:stCondLst>
                                  <p:childTnLst>
                                    <p:set>
                                      <p:cBhvr>
                                        <p:cTn id="150" dur="1" fill="hold">
                                          <p:stCondLst>
                                            <p:cond delay="0"/>
                                          </p:stCondLst>
                                        </p:cTn>
                                        <p:tgtEl>
                                          <p:spTgt spid="138250"/>
                                        </p:tgtEl>
                                        <p:attrNameLst>
                                          <p:attrName>style.visibility</p:attrName>
                                        </p:attrNameLst>
                                      </p:cBhvr>
                                      <p:to>
                                        <p:strVal val="visible"/>
                                      </p:to>
                                    </p:set>
                                    <p:animEffect transition="in" filter="wipe(down)">
                                      <p:cBhvr>
                                        <p:cTn id="151" dur="500"/>
                                        <p:tgtEl>
                                          <p:spTgt spid="138250"/>
                                        </p:tgtEl>
                                      </p:cBhvr>
                                    </p:animEffect>
                                  </p:childTnLst>
                                </p:cTn>
                              </p:par>
                            </p:childTnLst>
                          </p:cTn>
                        </p:par>
                        <p:par>
                          <p:cTn id="152" fill="hold" nodeType="afterGroup">
                            <p:stCondLst>
                              <p:cond delay="2000"/>
                            </p:stCondLst>
                            <p:childTnLst>
                              <p:par>
                                <p:cTn id="153" presetID="23" presetClass="entr" presetSubtype="16" fill="hold" nodeType="afterEffect">
                                  <p:stCondLst>
                                    <p:cond delay="0"/>
                                  </p:stCondLst>
                                  <p:childTnLst>
                                    <p:set>
                                      <p:cBhvr>
                                        <p:cTn id="154" dur="1" fill="hold">
                                          <p:stCondLst>
                                            <p:cond delay="0"/>
                                          </p:stCondLst>
                                        </p:cTn>
                                        <p:tgtEl>
                                          <p:spTgt spid="138255"/>
                                        </p:tgtEl>
                                        <p:attrNameLst>
                                          <p:attrName>style.visibility</p:attrName>
                                        </p:attrNameLst>
                                      </p:cBhvr>
                                      <p:to>
                                        <p:strVal val="visible"/>
                                      </p:to>
                                    </p:set>
                                    <p:anim calcmode="lin" valueType="num">
                                      <p:cBhvr>
                                        <p:cTn id="155" dur="500" fill="hold"/>
                                        <p:tgtEl>
                                          <p:spTgt spid="138255"/>
                                        </p:tgtEl>
                                        <p:attrNameLst>
                                          <p:attrName>ppt_w</p:attrName>
                                        </p:attrNameLst>
                                      </p:cBhvr>
                                      <p:tavLst>
                                        <p:tav tm="0">
                                          <p:val>
                                            <p:fltVal val="0"/>
                                          </p:val>
                                        </p:tav>
                                        <p:tav tm="100000">
                                          <p:val>
                                            <p:strVal val="#ppt_w"/>
                                          </p:val>
                                        </p:tav>
                                      </p:tavLst>
                                    </p:anim>
                                    <p:anim calcmode="lin" valueType="num">
                                      <p:cBhvr>
                                        <p:cTn id="156" dur="500" fill="hold"/>
                                        <p:tgtEl>
                                          <p:spTgt spid="138255"/>
                                        </p:tgtEl>
                                        <p:attrNameLst>
                                          <p:attrName>ppt_h</p:attrName>
                                        </p:attrNameLst>
                                      </p:cBhvr>
                                      <p:tavLst>
                                        <p:tav tm="0">
                                          <p:val>
                                            <p:fltVal val="0"/>
                                          </p:val>
                                        </p:tav>
                                        <p:tav tm="100000">
                                          <p:val>
                                            <p:strVal val="#ppt_h"/>
                                          </p:val>
                                        </p:tav>
                                      </p:tavLst>
                                    </p:anim>
                                  </p:childTnLst>
                                </p:cTn>
                              </p:par>
                            </p:childTnLst>
                          </p:cTn>
                        </p:par>
                        <p:par>
                          <p:cTn id="157" fill="hold" nodeType="afterGroup">
                            <p:stCondLst>
                              <p:cond delay="2500"/>
                            </p:stCondLst>
                            <p:childTnLst>
                              <p:par>
                                <p:cTn id="158" presetID="64" presetClass="path" presetSubtype="0" fill="hold" nodeType="afterEffect">
                                  <p:stCondLst>
                                    <p:cond delay="0"/>
                                  </p:stCondLst>
                                  <p:childTnLst>
                                    <p:animMotion origin="layout" path="M 3.61111E-6 2.30342E-6 L -0.00191 -0.13067 " pathEditMode="relative" rAng="0" ptsTypes="AA">
                                      <p:cBhvr>
                                        <p:cTn id="159" dur="500" fill="hold"/>
                                        <p:tgtEl>
                                          <p:spTgt spid="138255"/>
                                        </p:tgtEl>
                                        <p:attrNameLst>
                                          <p:attrName>ppt_x</p:attrName>
                                          <p:attrName>ppt_y</p:attrName>
                                        </p:attrNameLst>
                                      </p:cBhvr>
                                      <p:rCtr x="-104" y="-6545"/>
                                    </p:animMotion>
                                  </p:childTnLst>
                                </p:cTn>
                              </p:par>
                            </p:childTnLst>
                          </p:cTn>
                        </p:par>
                        <p:par>
                          <p:cTn id="160" fill="hold" nodeType="afterGroup">
                            <p:stCondLst>
                              <p:cond delay="3000"/>
                            </p:stCondLst>
                            <p:childTnLst>
                              <p:par>
                                <p:cTn id="161" presetID="23" presetClass="exit" presetSubtype="32" fill="hold" nodeType="afterEffect">
                                  <p:stCondLst>
                                    <p:cond delay="0"/>
                                  </p:stCondLst>
                                  <p:childTnLst>
                                    <p:anim calcmode="lin" valueType="num">
                                      <p:cBhvr>
                                        <p:cTn id="162" dur="500"/>
                                        <p:tgtEl>
                                          <p:spTgt spid="138252"/>
                                        </p:tgtEl>
                                        <p:attrNameLst>
                                          <p:attrName>ppt_w</p:attrName>
                                        </p:attrNameLst>
                                      </p:cBhvr>
                                      <p:tavLst>
                                        <p:tav tm="0">
                                          <p:val>
                                            <p:strVal val="ppt_w"/>
                                          </p:val>
                                        </p:tav>
                                        <p:tav tm="100000">
                                          <p:val>
                                            <p:fltVal val="0"/>
                                          </p:val>
                                        </p:tav>
                                      </p:tavLst>
                                    </p:anim>
                                    <p:anim calcmode="lin" valueType="num">
                                      <p:cBhvr>
                                        <p:cTn id="163" dur="500"/>
                                        <p:tgtEl>
                                          <p:spTgt spid="138252"/>
                                        </p:tgtEl>
                                        <p:attrNameLst>
                                          <p:attrName>ppt_h</p:attrName>
                                        </p:attrNameLst>
                                      </p:cBhvr>
                                      <p:tavLst>
                                        <p:tav tm="0">
                                          <p:val>
                                            <p:strVal val="ppt_h"/>
                                          </p:val>
                                        </p:tav>
                                        <p:tav tm="100000">
                                          <p:val>
                                            <p:fltVal val="0"/>
                                          </p:val>
                                        </p:tav>
                                      </p:tavLst>
                                    </p:anim>
                                    <p:set>
                                      <p:cBhvr>
                                        <p:cTn id="164" dur="1" fill="hold">
                                          <p:stCondLst>
                                            <p:cond delay="499"/>
                                          </p:stCondLst>
                                        </p:cTn>
                                        <p:tgtEl>
                                          <p:spTgt spid="138252"/>
                                        </p:tgtEl>
                                        <p:attrNameLst>
                                          <p:attrName>style.visibility</p:attrName>
                                        </p:attrNameLst>
                                      </p:cBhvr>
                                      <p:to>
                                        <p:strVal val="hidden"/>
                                      </p:to>
                                    </p:set>
                                  </p:childTnLst>
                                </p:cTn>
                              </p:par>
                            </p:childTnLst>
                          </p:cTn>
                        </p:par>
                        <p:par>
                          <p:cTn id="165" fill="hold" nodeType="afterGroup">
                            <p:stCondLst>
                              <p:cond delay="3500"/>
                            </p:stCondLst>
                            <p:childTnLst>
                              <p:par>
                                <p:cTn id="166" presetID="23" presetClass="entr" presetSubtype="16" fill="hold" grpId="0" nodeType="afterEffect">
                                  <p:stCondLst>
                                    <p:cond delay="0"/>
                                  </p:stCondLst>
                                  <p:childTnLst>
                                    <p:set>
                                      <p:cBhvr>
                                        <p:cTn id="167" dur="1" fill="hold">
                                          <p:stCondLst>
                                            <p:cond delay="0"/>
                                          </p:stCondLst>
                                        </p:cTn>
                                        <p:tgtEl>
                                          <p:spTgt spid="138249">
                                            <p:txEl>
                                              <p:pRg st="2" end="2"/>
                                            </p:txEl>
                                          </p:spTgt>
                                        </p:tgtEl>
                                        <p:attrNameLst>
                                          <p:attrName>style.visibility</p:attrName>
                                        </p:attrNameLst>
                                      </p:cBhvr>
                                      <p:to>
                                        <p:strVal val="visible"/>
                                      </p:to>
                                    </p:set>
                                    <p:anim calcmode="lin" valueType="num">
                                      <p:cBhvr>
                                        <p:cTn id="168" dur="500" fill="hold"/>
                                        <p:tgtEl>
                                          <p:spTgt spid="138249">
                                            <p:txEl>
                                              <p:pRg st="2" end="2"/>
                                            </p:txEl>
                                          </p:spTgt>
                                        </p:tgtEl>
                                        <p:attrNameLst>
                                          <p:attrName>ppt_w</p:attrName>
                                        </p:attrNameLst>
                                      </p:cBhvr>
                                      <p:tavLst>
                                        <p:tav tm="0">
                                          <p:val>
                                            <p:fltVal val="0"/>
                                          </p:val>
                                        </p:tav>
                                        <p:tav tm="100000">
                                          <p:val>
                                            <p:strVal val="#ppt_w"/>
                                          </p:val>
                                        </p:tav>
                                      </p:tavLst>
                                    </p:anim>
                                    <p:anim calcmode="lin" valueType="num">
                                      <p:cBhvr>
                                        <p:cTn id="169" dur="500" fill="hold"/>
                                        <p:tgtEl>
                                          <p:spTgt spid="138249">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70" fill="hold" nodeType="clickPar">
                      <p:stCondLst>
                        <p:cond delay="indefinite"/>
                      </p:stCondLst>
                      <p:childTnLst>
                        <p:par>
                          <p:cTn id="171" fill="hold" nodeType="withGroup">
                            <p:stCondLst>
                              <p:cond delay="0"/>
                            </p:stCondLst>
                            <p:childTnLst>
                              <p:par>
                                <p:cTn id="172" presetID="1" presetClass="entr" presetSubtype="0" fill="hold" grpId="0" nodeType="clickEffect">
                                  <p:stCondLst>
                                    <p:cond delay="0"/>
                                  </p:stCondLst>
                                  <p:endCondLst>
                                    <p:cond evt="onNext" delay="0">
                                      <p:tgtEl>
                                        <p:sldTgt/>
                                      </p:tgtEl>
                                    </p:cond>
                                  </p:endCondLst>
                                  <p:childTnLst>
                                    <p:set>
                                      <p:cBhvr>
                                        <p:cTn id="173" dur="1" fill="hold">
                                          <p:stCondLst>
                                            <p:cond delay="0"/>
                                          </p:stCondLst>
                                        </p:cTn>
                                        <p:tgtEl>
                                          <p:spTgt spid="138244">
                                            <p:txEl>
                                              <p:pRg st="8" end="8"/>
                                            </p:txEl>
                                          </p:spTgt>
                                        </p:tgtEl>
                                        <p:attrNameLst>
                                          <p:attrName>style.visibility</p:attrName>
                                        </p:attrNameLst>
                                      </p:cBhvr>
                                      <p:to>
                                        <p:strVal val="visible"/>
                                      </p:to>
                                    </p:set>
                                  </p:childTnLst>
                                </p:cTn>
                              </p:par>
                            </p:childTnLst>
                          </p:cTn>
                        </p:par>
                        <p:par>
                          <p:cTn id="174" fill="hold" nodeType="afterGroup">
                            <p:stCondLst>
                              <p:cond delay="0"/>
                            </p:stCondLst>
                            <p:childTnLst>
                              <p:par>
                                <p:cTn id="175" presetID="1" presetClass="exit" presetSubtype="0" fill="hold" grpId="1" nodeType="afterEffect">
                                  <p:stCondLst>
                                    <p:cond delay="0"/>
                                  </p:stCondLst>
                                  <p:childTnLst>
                                    <p:set>
                                      <p:cBhvr>
                                        <p:cTn id="176" dur="1" fill="hold">
                                          <p:stCondLst>
                                            <p:cond delay="0"/>
                                          </p:stCondLst>
                                        </p:cTn>
                                        <p:tgtEl>
                                          <p:spTgt spid="138250"/>
                                        </p:tgtEl>
                                        <p:attrNameLst>
                                          <p:attrName>style.visibility</p:attrName>
                                        </p:attrNameLst>
                                      </p:cBhvr>
                                      <p:to>
                                        <p:strVal val="hidden"/>
                                      </p:to>
                                    </p:set>
                                  </p:childTnLst>
                                </p:cTn>
                              </p:par>
                              <p:par>
                                <p:cTn id="177" presetID="1" presetClass="exit" presetSubtype="0" fill="hold" nodeType="withEffect">
                                  <p:stCondLst>
                                    <p:cond delay="0"/>
                                  </p:stCondLst>
                                  <p:childTnLst>
                                    <p:set>
                                      <p:cBhvr>
                                        <p:cTn id="178" dur="1" fill="hold">
                                          <p:stCondLst>
                                            <p:cond delay="0"/>
                                          </p:stCondLst>
                                        </p:cTn>
                                        <p:tgtEl>
                                          <p:spTgt spid="138253"/>
                                        </p:tgtEl>
                                        <p:attrNameLst>
                                          <p:attrName>style.visibility</p:attrName>
                                        </p:attrNameLst>
                                      </p:cBhvr>
                                      <p:to>
                                        <p:strVal val="hidden"/>
                                      </p:to>
                                    </p:set>
                                  </p:childTnLst>
                                </p:cTn>
                              </p:par>
                              <p:par>
                                <p:cTn id="179" presetID="1" presetClass="exit" presetSubtype="0" fill="hold" nodeType="withEffect">
                                  <p:stCondLst>
                                    <p:cond delay="0"/>
                                  </p:stCondLst>
                                  <p:childTnLst>
                                    <p:set>
                                      <p:cBhvr>
                                        <p:cTn id="180" dur="1" fill="hold">
                                          <p:stCondLst>
                                            <p:cond delay="0"/>
                                          </p:stCondLst>
                                        </p:cTn>
                                        <p:tgtEl>
                                          <p:spTgt spid="138254"/>
                                        </p:tgtEl>
                                        <p:attrNameLst>
                                          <p:attrName>style.visibility</p:attrName>
                                        </p:attrNameLst>
                                      </p:cBhvr>
                                      <p:to>
                                        <p:strVal val="hidden"/>
                                      </p:to>
                                    </p:set>
                                  </p:childTnLst>
                                </p:cTn>
                              </p:par>
                              <p:par>
                                <p:cTn id="181" presetID="1" presetClass="exit" presetSubtype="0" fill="hold" nodeType="withEffect">
                                  <p:stCondLst>
                                    <p:cond delay="0"/>
                                  </p:stCondLst>
                                  <p:childTnLst>
                                    <p:set>
                                      <p:cBhvr>
                                        <p:cTn id="182" dur="1" fill="hold">
                                          <p:stCondLst>
                                            <p:cond delay="0"/>
                                          </p:stCondLst>
                                        </p:cTn>
                                        <p:tgtEl>
                                          <p:spTgt spid="138255"/>
                                        </p:tgtEl>
                                        <p:attrNameLst>
                                          <p:attrName>style.visibility</p:attrName>
                                        </p:attrNameLst>
                                      </p:cBhvr>
                                      <p:to>
                                        <p:strVal val="hidden"/>
                                      </p:to>
                                    </p:set>
                                  </p:childTnLst>
                                </p:cTn>
                              </p:par>
                            </p:childTnLst>
                          </p:cTn>
                        </p:par>
                        <p:par>
                          <p:cTn id="183" fill="hold" nodeType="afterGroup">
                            <p:stCondLst>
                              <p:cond delay="0"/>
                            </p:stCondLst>
                            <p:childTnLst>
                              <p:par>
                                <p:cTn id="184" presetID="42" presetClass="path" presetSubtype="0" fill="hold" grpId="0" nodeType="afterEffect">
                                  <p:stCondLst>
                                    <p:cond delay="0"/>
                                  </p:stCondLst>
                                  <p:childTnLst>
                                    <p:animMotion origin="layout" path="M 1.11022E-16 -3.3025E-6 L 1.11022E-16 0.19982 " pathEditMode="relative" rAng="0" ptsTypes="AA">
                                      <p:cBhvr>
                                        <p:cTn id="185" dur="500" fill="hold"/>
                                        <p:tgtEl>
                                          <p:spTgt spid="138246"/>
                                        </p:tgtEl>
                                        <p:attrNameLst>
                                          <p:attrName>ppt_x</p:attrName>
                                          <p:attrName>ppt_y</p:attrName>
                                        </p:attrNameLst>
                                      </p:cBhvr>
                                      <p:rCtr x="0" y="9991"/>
                                    </p:animMotion>
                                  </p:childTnLst>
                                </p:cTn>
                              </p:par>
                            </p:childTnLst>
                          </p:cTn>
                        </p:par>
                        <p:par>
                          <p:cTn id="186" fill="hold" nodeType="afterGroup">
                            <p:stCondLst>
                              <p:cond delay="500"/>
                            </p:stCondLst>
                            <p:childTnLst>
                              <p:par>
                                <p:cTn id="187" presetID="10" presetClass="exit" presetSubtype="0" fill="hold" grpId="0" nodeType="afterEffect">
                                  <p:stCondLst>
                                    <p:cond delay="0"/>
                                  </p:stCondLst>
                                  <p:childTnLst>
                                    <p:animEffect transition="out" filter="fade">
                                      <p:cBhvr>
                                        <p:cTn id="188" dur="500"/>
                                        <p:tgtEl>
                                          <p:spTgt spid="138256"/>
                                        </p:tgtEl>
                                      </p:cBhvr>
                                    </p:animEffect>
                                    <p:set>
                                      <p:cBhvr>
                                        <p:cTn id="189" dur="1" fill="hold">
                                          <p:stCondLst>
                                            <p:cond delay="499"/>
                                          </p:stCondLst>
                                        </p:cTn>
                                        <p:tgtEl>
                                          <p:spTgt spid="13825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44" grpId="0" build="p"/>
      <p:bldP spid="138246" grpId="0" animBg="1"/>
      <p:bldP spid="138248" grpId="0" build="p" animBg="1"/>
      <p:bldP spid="138249" grpId="0" build="p"/>
      <p:bldP spid="138250" grpId="0" animBg="1"/>
      <p:bldP spid="138250" grpId="1" animBg="1"/>
      <p:bldP spid="138251" grpId="0" build="p" animBg="1"/>
      <p:bldP spid="13825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3">
            <a:extLst>
              <a:ext uri="{FF2B5EF4-FFF2-40B4-BE49-F238E27FC236}">
                <a16:creationId xmlns:a16="http://schemas.microsoft.com/office/drawing/2014/main" id="{51ED8BA2-D092-445D-8982-C5C8B9D47FDE}"/>
              </a:ext>
            </a:extLst>
          </p:cNvPr>
          <p:cNvSpPr>
            <a:spLocks noChangeArrowheads="1"/>
          </p:cNvSpPr>
          <p:nvPr/>
        </p:nvSpPr>
        <p:spPr bwMode="auto">
          <a:xfrm>
            <a:off x="7391400" y="2133600"/>
            <a:ext cx="2667000" cy="3810000"/>
          </a:xfrm>
          <a:prstGeom prst="rect">
            <a:avLst/>
          </a:prstGeom>
          <a:solidFill>
            <a:srgbClr val="99CCFF"/>
          </a:solidFill>
          <a:ln w="9525">
            <a:solidFill>
              <a:schemeClr val="tx1"/>
            </a:solidFill>
            <a:miter lim="800000"/>
            <a:headEnd/>
            <a:tailEnd/>
          </a:ln>
        </p:spPr>
        <p:txBody>
          <a:bodyPr wrap="none" lIns="0" tIns="0" rIns="0" bIns="0" anchor="b"/>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800" b="1"/>
              <a:t>RTL-level</a:t>
            </a:r>
          </a:p>
        </p:txBody>
      </p:sp>
      <p:sp>
        <p:nvSpPr>
          <p:cNvPr id="55299" name="Rectangle 21">
            <a:extLst>
              <a:ext uri="{FF2B5EF4-FFF2-40B4-BE49-F238E27FC236}">
                <a16:creationId xmlns:a16="http://schemas.microsoft.com/office/drawing/2014/main" id="{644EB4A3-714A-47C3-A692-A3BBBAF6CA00}"/>
              </a:ext>
            </a:extLst>
          </p:cNvPr>
          <p:cNvSpPr>
            <a:spLocks noChangeArrowheads="1"/>
          </p:cNvSpPr>
          <p:nvPr/>
        </p:nvSpPr>
        <p:spPr bwMode="auto">
          <a:xfrm>
            <a:off x="1981200" y="2133600"/>
            <a:ext cx="5410200" cy="3810000"/>
          </a:xfrm>
          <a:prstGeom prst="rect">
            <a:avLst/>
          </a:prstGeom>
          <a:solidFill>
            <a:srgbClr val="CCFFCC"/>
          </a:solidFill>
          <a:ln w="9525">
            <a:solidFill>
              <a:schemeClr val="tx1"/>
            </a:solidFill>
            <a:miter lim="800000"/>
            <a:headEnd/>
            <a:tailEnd/>
          </a:ln>
        </p:spPr>
        <p:txBody>
          <a:bodyPr wrap="none" lIns="0" tIns="0" rIns="0" bIns="0" anchor="b"/>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800" b="1"/>
              <a:t>Transaction-level</a:t>
            </a:r>
          </a:p>
        </p:txBody>
      </p:sp>
      <p:sp>
        <p:nvSpPr>
          <p:cNvPr id="55300" name="Rectangle 2">
            <a:extLst>
              <a:ext uri="{FF2B5EF4-FFF2-40B4-BE49-F238E27FC236}">
                <a16:creationId xmlns:a16="http://schemas.microsoft.com/office/drawing/2014/main" id="{395EBDBB-103F-4D3F-A5D1-17D7D53547FE}"/>
              </a:ext>
            </a:extLst>
          </p:cNvPr>
          <p:cNvSpPr>
            <a:spLocks noGrp="1" noChangeArrowheads="1"/>
          </p:cNvSpPr>
          <p:nvPr>
            <p:ph type="title"/>
          </p:nvPr>
        </p:nvSpPr>
        <p:spPr/>
        <p:txBody>
          <a:bodyPr/>
          <a:lstStyle/>
          <a:p>
            <a:r>
              <a:rPr lang="en-US" altLang="en-US"/>
              <a:t>What are sequences?</a:t>
            </a:r>
          </a:p>
        </p:txBody>
      </p:sp>
      <p:sp>
        <p:nvSpPr>
          <p:cNvPr id="55301" name="Rectangle 3">
            <a:extLst>
              <a:ext uri="{FF2B5EF4-FFF2-40B4-BE49-F238E27FC236}">
                <a16:creationId xmlns:a16="http://schemas.microsoft.com/office/drawing/2014/main" id="{5EDB5B7B-15C9-4598-944C-AC8056095137}"/>
              </a:ext>
            </a:extLst>
          </p:cNvPr>
          <p:cNvSpPr>
            <a:spLocks noGrp="1" noChangeArrowheads="1"/>
          </p:cNvSpPr>
          <p:nvPr>
            <p:ph type="body" idx="1"/>
          </p:nvPr>
        </p:nvSpPr>
        <p:spPr/>
        <p:txBody>
          <a:bodyPr/>
          <a:lstStyle/>
          <a:p>
            <a:r>
              <a:rPr lang="en-US" altLang="en-US"/>
              <a:t>What are sequences</a:t>
            </a:r>
          </a:p>
          <a:p>
            <a:pPr lvl="1"/>
            <a:r>
              <a:rPr lang="en-US" altLang="en-US"/>
              <a:t>Parallel tasks that arbitrate for access to a driver</a:t>
            </a:r>
          </a:p>
        </p:txBody>
      </p:sp>
      <p:sp>
        <p:nvSpPr>
          <p:cNvPr id="55302" name="Rectangle 4">
            <a:extLst>
              <a:ext uri="{FF2B5EF4-FFF2-40B4-BE49-F238E27FC236}">
                <a16:creationId xmlns:a16="http://schemas.microsoft.com/office/drawing/2014/main" id="{D04B5AED-EE39-4802-8DBF-BAF1313359E5}"/>
              </a:ext>
            </a:extLst>
          </p:cNvPr>
          <p:cNvSpPr>
            <a:spLocks noChangeArrowheads="1"/>
          </p:cNvSpPr>
          <p:nvPr/>
        </p:nvSpPr>
        <p:spPr bwMode="auto">
          <a:xfrm>
            <a:off x="2514600" y="2438400"/>
            <a:ext cx="1371600" cy="990600"/>
          </a:xfrm>
          <a:prstGeom prst="rect">
            <a:avLst/>
          </a:prstGeom>
          <a:solidFill>
            <a:schemeClr val="folHlink"/>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800" b="1"/>
              <a:t>Sequence</a:t>
            </a:r>
          </a:p>
          <a:p>
            <a:pPr eaLnBrk="1" hangingPunct="1"/>
            <a:endParaRPr lang="en-US" altLang="en-US" sz="1800" b="1"/>
          </a:p>
          <a:p>
            <a:pPr eaLnBrk="1" hangingPunct="1"/>
            <a:r>
              <a:rPr lang="en-US" altLang="en-US" sz="1800" b="1"/>
              <a:t>Task()</a:t>
            </a:r>
          </a:p>
          <a:p>
            <a:pPr eaLnBrk="1" hangingPunct="1"/>
            <a:r>
              <a:rPr lang="en-US" altLang="en-US" sz="1800" b="1"/>
              <a:t>  </a:t>
            </a:r>
          </a:p>
        </p:txBody>
      </p:sp>
      <p:sp>
        <p:nvSpPr>
          <p:cNvPr id="55303" name="Rectangle 6">
            <a:extLst>
              <a:ext uri="{FF2B5EF4-FFF2-40B4-BE49-F238E27FC236}">
                <a16:creationId xmlns:a16="http://schemas.microsoft.com/office/drawing/2014/main" id="{49176BC0-8800-405B-A213-62D193134F18}"/>
              </a:ext>
            </a:extLst>
          </p:cNvPr>
          <p:cNvSpPr>
            <a:spLocks noChangeArrowheads="1"/>
          </p:cNvSpPr>
          <p:nvPr/>
        </p:nvSpPr>
        <p:spPr bwMode="auto">
          <a:xfrm>
            <a:off x="4495800" y="3581400"/>
            <a:ext cx="1447800" cy="990600"/>
          </a:xfrm>
          <a:prstGeom prst="rect">
            <a:avLst/>
          </a:prstGeom>
          <a:solidFill>
            <a:schemeClr val="folHlink"/>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800" b="1"/>
              <a:t>Sequencer</a:t>
            </a:r>
          </a:p>
          <a:p>
            <a:pPr eaLnBrk="1" hangingPunct="1"/>
            <a:endParaRPr lang="en-US" altLang="en-US" sz="1800" b="1"/>
          </a:p>
          <a:p>
            <a:pPr eaLnBrk="1" hangingPunct="1"/>
            <a:r>
              <a:rPr lang="en-US" altLang="en-US" sz="1800" b="1"/>
              <a:t>arbitration</a:t>
            </a:r>
          </a:p>
          <a:p>
            <a:pPr eaLnBrk="1" hangingPunct="1"/>
            <a:r>
              <a:rPr lang="en-US" altLang="en-US" sz="1800" b="1"/>
              <a:t>  </a:t>
            </a:r>
          </a:p>
        </p:txBody>
      </p:sp>
      <p:sp>
        <p:nvSpPr>
          <p:cNvPr id="55304" name="Rectangle 7">
            <a:extLst>
              <a:ext uri="{FF2B5EF4-FFF2-40B4-BE49-F238E27FC236}">
                <a16:creationId xmlns:a16="http://schemas.microsoft.com/office/drawing/2014/main" id="{20FCA224-E765-4A7C-818F-B3DFB5542B81}"/>
              </a:ext>
            </a:extLst>
          </p:cNvPr>
          <p:cNvSpPr>
            <a:spLocks noChangeArrowheads="1"/>
          </p:cNvSpPr>
          <p:nvPr/>
        </p:nvSpPr>
        <p:spPr bwMode="auto">
          <a:xfrm>
            <a:off x="6324600" y="3352800"/>
            <a:ext cx="1371600" cy="1524000"/>
          </a:xfrm>
          <a:prstGeom prst="rect">
            <a:avLst/>
          </a:prstGeom>
          <a:solidFill>
            <a:schemeClr val="folHlink"/>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800" b="1"/>
              <a:t>Driver</a:t>
            </a:r>
          </a:p>
          <a:p>
            <a:pPr eaLnBrk="1" hangingPunct="1"/>
            <a:endParaRPr lang="en-US" altLang="en-US" sz="1800" b="1"/>
          </a:p>
          <a:p>
            <a:pPr eaLnBrk="1" hangingPunct="1"/>
            <a:r>
              <a:rPr lang="en-US" altLang="en-US" sz="1800" b="1"/>
              <a:t>Get(req);</a:t>
            </a:r>
          </a:p>
          <a:p>
            <a:pPr eaLnBrk="1" hangingPunct="1"/>
            <a:r>
              <a:rPr lang="en-US" altLang="en-US" sz="1800" b="1"/>
              <a:t>     Do_op</a:t>
            </a:r>
          </a:p>
          <a:p>
            <a:pPr eaLnBrk="1" hangingPunct="1"/>
            <a:r>
              <a:rPr lang="en-US" altLang="en-US" sz="1800" b="1"/>
              <a:t>Put(rsp);</a:t>
            </a:r>
          </a:p>
          <a:p>
            <a:pPr eaLnBrk="1" hangingPunct="1"/>
            <a:r>
              <a:rPr lang="en-US" altLang="en-US" sz="1800" b="1"/>
              <a:t>  </a:t>
            </a:r>
          </a:p>
        </p:txBody>
      </p:sp>
      <p:sp>
        <p:nvSpPr>
          <p:cNvPr id="55305" name="Rectangle 8">
            <a:extLst>
              <a:ext uri="{FF2B5EF4-FFF2-40B4-BE49-F238E27FC236}">
                <a16:creationId xmlns:a16="http://schemas.microsoft.com/office/drawing/2014/main" id="{1B662F3D-EC0F-4861-9322-00EBB755EBA4}"/>
              </a:ext>
            </a:extLst>
          </p:cNvPr>
          <p:cNvSpPr>
            <a:spLocks noChangeArrowheads="1"/>
          </p:cNvSpPr>
          <p:nvPr/>
        </p:nvSpPr>
        <p:spPr bwMode="auto">
          <a:xfrm>
            <a:off x="8382000" y="3505200"/>
            <a:ext cx="1371600" cy="1066800"/>
          </a:xfrm>
          <a:prstGeom prst="rect">
            <a:avLst/>
          </a:prstGeom>
          <a:solidFill>
            <a:schemeClr val="accent1"/>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800" b="1"/>
              <a:t>DUT</a:t>
            </a:r>
          </a:p>
        </p:txBody>
      </p:sp>
      <p:sp>
        <p:nvSpPr>
          <p:cNvPr id="55306" name="Line 10">
            <a:extLst>
              <a:ext uri="{FF2B5EF4-FFF2-40B4-BE49-F238E27FC236}">
                <a16:creationId xmlns:a16="http://schemas.microsoft.com/office/drawing/2014/main" id="{74D31DF0-6520-4F4F-9079-192583B77A24}"/>
              </a:ext>
            </a:extLst>
          </p:cNvPr>
          <p:cNvSpPr>
            <a:spLocks noChangeShapeType="1"/>
          </p:cNvSpPr>
          <p:nvPr/>
        </p:nvSpPr>
        <p:spPr bwMode="auto">
          <a:xfrm>
            <a:off x="7696200" y="3733800"/>
            <a:ext cx="685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lIns="0" tIns="0" rIns="0" bIns="0" anchor="ctr"/>
          <a:lstStyle/>
          <a:p>
            <a:endParaRPr lang="en-US"/>
          </a:p>
        </p:txBody>
      </p:sp>
      <p:sp>
        <p:nvSpPr>
          <p:cNvPr id="55307" name="Line 11">
            <a:extLst>
              <a:ext uri="{FF2B5EF4-FFF2-40B4-BE49-F238E27FC236}">
                <a16:creationId xmlns:a16="http://schemas.microsoft.com/office/drawing/2014/main" id="{BAC19CA7-235F-4980-B050-87058405F2D0}"/>
              </a:ext>
            </a:extLst>
          </p:cNvPr>
          <p:cNvSpPr>
            <a:spLocks noChangeShapeType="1"/>
          </p:cNvSpPr>
          <p:nvPr/>
        </p:nvSpPr>
        <p:spPr bwMode="auto">
          <a:xfrm>
            <a:off x="7696200" y="3886200"/>
            <a:ext cx="685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lIns="0" tIns="0" rIns="0" bIns="0" anchor="ctr"/>
          <a:lstStyle/>
          <a:p>
            <a:endParaRPr lang="en-US"/>
          </a:p>
        </p:txBody>
      </p:sp>
      <p:sp>
        <p:nvSpPr>
          <p:cNvPr id="55308" name="Line 12">
            <a:extLst>
              <a:ext uri="{FF2B5EF4-FFF2-40B4-BE49-F238E27FC236}">
                <a16:creationId xmlns:a16="http://schemas.microsoft.com/office/drawing/2014/main" id="{A8B80146-9786-4A9C-996A-EE0852141AFD}"/>
              </a:ext>
            </a:extLst>
          </p:cNvPr>
          <p:cNvSpPr>
            <a:spLocks noChangeShapeType="1"/>
          </p:cNvSpPr>
          <p:nvPr/>
        </p:nvSpPr>
        <p:spPr bwMode="auto">
          <a:xfrm>
            <a:off x="7696200" y="4038600"/>
            <a:ext cx="685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lIns="0" tIns="0" rIns="0" bIns="0" anchor="ctr"/>
          <a:lstStyle/>
          <a:p>
            <a:endParaRPr lang="en-US"/>
          </a:p>
        </p:txBody>
      </p:sp>
      <p:sp>
        <p:nvSpPr>
          <p:cNvPr id="55309" name="Line 13">
            <a:extLst>
              <a:ext uri="{FF2B5EF4-FFF2-40B4-BE49-F238E27FC236}">
                <a16:creationId xmlns:a16="http://schemas.microsoft.com/office/drawing/2014/main" id="{F93E9F5D-96B7-4425-A9A2-EC91AC6CD60E}"/>
              </a:ext>
            </a:extLst>
          </p:cNvPr>
          <p:cNvSpPr>
            <a:spLocks noChangeShapeType="1"/>
          </p:cNvSpPr>
          <p:nvPr/>
        </p:nvSpPr>
        <p:spPr bwMode="auto">
          <a:xfrm>
            <a:off x="7696200" y="4191000"/>
            <a:ext cx="685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lIns="0" tIns="0" rIns="0" bIns="0" anchor="ctr"/>
          <a:lstStyle/>
          <a:p>
            <a:endParaRPr lang="en-US"/>
          </a:p>
        </p:txBody>
      </p:sp>
      <p:sp>
        <p:nvSpPr>
          <p:cNvPr id="55310" name="Line 14">
            <a:extLst>
              <a:ext uri="{FF2B5EF4-FFF2-40B4-BE49-F238E27FC236}">
                <a16:creationId xmlns:a16="http://schemas.microsoft.com/office/drawing/2014/main" id="{3626B133-AD1D-498F-8A93-90D85458A78B}"/>
              </a:ext>
            </a:extLst>
          </p:cNvPr>
          <p:cNvSpPr>
            <a:spLocks noChangeShapeType="1"/>
          </p:cNvSpPr>
          <p:nvPr/>
        </p:nvSpPr>
        <p:spPr bwMode="auto">
          <a:xfrm>
            <a:off x="7696200" y="4343400"/>
            <a:ext cx="685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lIns="0" tIns="0" rIns="0" bIns="0" anchor="ctr"/>
          <a:lstStyle/>
          <a:p>
            <a:endParaRPr lang="en-US"/>
          </a:p>
        </p:txBody>
      </p:sp>
      <p:sp>
        <p:nvSpPr>
          <p:cNvPr id="55311" name="Line 15">
            <a:extLst>
              <a:ext uri="{FF2B5EF4-FFF2-40B4-BE49-F238E27FC236}">
                <a16:creationId xmlns:a16="http://schemas.microsoft.com/office/drawing/2014/main" id="{4EBFDF56-6350-4571-92EF-74A94A179674}"/>
              </a:ext>
            </a:extLst>
          </p:cNvPr>
          <p:cNvSpPr>
            <a:spLocks noChangeShapeType="1"/>
          </p:cNvSpPr>
          <p:nvPr/>
        </p:nvSpPr>
        <p:spPr bwMode="auto">
          <a:xfrm>
            <a:off x="5943600" y="4038600"/>
            <a:ext cx="381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lIns="0" tIns="0" rIns="0" bIns="0" anchor="ctr"/>
          <a:lstStyle/>
          <a:p>
            <a:endParaRPr lang="en-US"/>
          </a:p>
        </p:txBody>
      </p:sp>
      <p:sp>
        <p:nvSpPr>
          <p:cNvPr id="55312" name="Rectangle 16">
            <a:extLst>
              <a:ext uri="{FF2B5EF4-FFF2-40B4-BE49-F238E27FC236}">
                <a16:creationId xmlns:a16="http://schemas.microsoft.com/office/drawing/2014/main" id="{07C84DD4-7209-4BB5-BBFC-733AE2F0BA76}"/>
              </a:ext>
            </a:extLst>
          </p:cNvPr>
          <p:cNvSpPr>
            <a:spLocks noChangeArrowheads="1"/>
          </p:cNvSpPr>
          <p:nvPr/>
        </p:nvSpPr>
        <p:spPr bwMode="auto">
          <a:xfrm>
            <a:off x="2514600" y="3581400"/>
            <a:ext cx="1371600" cy="990600"/>
          </a:xfrm>
          <a:prstGeom prst="rect">
            <a:avLst/>
          </a:prstGeom>
          <a:solidFill>
            <a:schemeClr val="folHlink"/>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800" b="1"/>
              <a:t>Sequence</a:t>
            </a:r>
          </a:p>
          <a:p>
            <a:pPr eaLnBrk="1" hangingPunct="1"/>
            <a:endParaRPr lang="en-US" altLang="en-US" sz="1800" b="1"/>
          </a:p>
          <a:p>
            <a:pPr eaLnBrk="1" hangingPunct="1"/>
            <a:r>
              <a:rPr lang="en-US" altLang="en-US" sz="1800" b="1"/>
              <a:t>Task()</a:t>
            </a:r>
          </a:p>
          <a:p>
            <a:pPr eaLnBrk="1" hangingPunct="1"/>
            <a:r>
              <a:rPr lang="en-US" altLang="en-US" sz="1800" b="1"/>
              <a:t>  </a:t>
            </a:r>
          </a:p>
        </p:txBody>
      </p:sp>
      <p:sp>
        <p:nvSpPr>
          <p:cNvPr id="55313" name="Rectangle 17">
            <a:extLst>
              <a:ext uri="{FF2B5EF4-FFF2-40B4-BE49-F238E27FC236}">
                <a16:creationId xmlns:a16="http://schemas.microsoft.com/office/drawing/2014/main" id="{7ACC3FB0-1DBA-488C-90F8-8464AA20B5B3}"/>
              </a:ext>
            </a:extLst>
          </p:cNvPr>
          <p:cNvSpPr>
            <a:spLocks noChangeArrowheads="1"/>
          </p:cNvSpPr>
          <p:nvPr/>
        </p:nvSpPr>
        <p:spPr bwMode="auto">
          <a:xfrm>
            <a:off x="2514600" y="4724400"/>
            <a:ext cx="1371600" cy="990600"/>
          </a:xfrm>
          <a:prstGeom prst="rect">
            <a:avLst/>
          </a:prstGeom>
          <a:solidFill>
            <a:schemeClr val="folHlink"/>
          </a:solidFill>
          <a:ln w="9525">
            <a:solidFill>
              <a:schemeClr val="tx1"/>
            </a:solidFill>
            <a:miter lim="800000"/>
            <a:headEnd/>
            <a:tailEnd/>
          </a:ln>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800" b="1"/>
              <a:t>Sequence</a:t>
            </a:r>
          </a:p>
          <a:p>
            <a:pPr eaLnBrk="1" hangingPunct="1"/>
            <a:endParaRPr lang="en-US" altLang="en-US" sz="1800" b="1"/>
          </a:p>
          <a:p>
            <a:pPr eaLnBrk="1" hangingPunct="1"/>
            <a:r>
              <a:rPr lang="en-US" altLang="en-US" sz="1800" b="1"/>
              <a:t>Task()</a:t>
            </a:r>
          </a:p>
          <a:p>
            <a:pPr eaLnBrk="1" hangingPunct="1"/>
            <a:r>
              <a:rPr lang="en-US" altLang="en-US" sz="1800" b="1"/>
              <a:t>  </a:t>
            </a:r>
          </a:p>
        </p:txBody>
      </p:sp>
      <p:sp>
        <p:nvSpPr>
          <p:cNvPr id="55314" name="Line 18">
            <a:extLst>
              <a:ext uri="{FF2B5EF4-FFF2-40B4-BE49-F238E27FC236}">
                <a16:creationId xmlns:a16="http://schemas.microsoft.com/office/drawing/2014/main" id="{BAEAD98C-CD27-4327-9FEC-B7B4233F7FF1}"/>
              </a:ext>
            </a:extLst>
          </p:cNvPr>
          <p:cNvSpPr>
            <a:spLocks noChangeShapeType="1"/>
          </p:cNvSpPr>
          <p:nvPr/>
        </p:nvSpPr>
        <p:spPr bwMode="auto">
          <a:xfrm>
            <a:off x="3886200" y="4038600"/>
            <a:ext cx="6096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lIns="0" tIns="0" rIns="0" bIns="0" anchor="ctr"/>
          <a:lstStyle/>
          <a:p>
            <a:endParaRPr lang="en-US"/>
          </a:p>
        </p:txBody>
      </p:sp>
      <p:sp>
        <p:nvSpPr>
          <p:cNvPr id="55315" name="Line 19">
            <a:extLst>
              <a:ext uri="{FF2B5EF4-FFF2-40B4-BE49-F238E27FC236}">
                <a16:creationId xmlns:a16="http://schemas.microsoft.com/office/drawing/2014/main" id="{3D014288-74E7-4051-BFFA-9CC81EABB81C}"/>
              </a:ext>
            </a:extLst>
          </p:cNvPr>
          <p:cNvSpPr>
            <a:spLocks noChangeShapeType="1"/>
          </p:cNvSpPr>
          <p:nvPr/>
        </p:nvSpPr>
        <p:spPr bwMode="auto">
          <a:xfrm flipV="1">
            <a:off x="3886200" y="4191000"/>
            <a:ext cx="609600" cy="990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lIns="0" tIns="0" rIns="0" bIns="0" anchor="ctr"/>
          <a:lstStyle/>
          <a:p>
            <a:endParaRPr lang="en-US"/>
          </a:p>
        </p:txBody>
      </p:sp>
      <p:sp>
        <p:nvSpPr>
          <p:cNvPr id="55316" name="Line 20">
            <a:extLst>
              <a:ext uri="{FF2B5EF4-FFF2-40B4-BE49-F238E27FC236}">
                <a16:creationId xmlns:a16="http://schemas.microsoft.com/office/drawing/2014/main" id="{6C19DA42-8498-4DCB-A141-2ABB43BC2861}"/>
              </a:ext>
            </a:extLst>
          </p:cNvPr>
          <p:cNvSpPr>
            <a:spLocks noChangeShapeType="1"/>
          </p:cNvSpPr>
          <p:nvPr/>
        </p:nvSpPr>
        <p:spPr bwMode="auto">
          <a:xfrm>
            <a:off x="3886200" y="2895600"/>
            <a:ext cx="609600" cy="990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lIns="0" tIns="0" rIns="0" bIns="0" anchor="ctr"/>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F9FCC855-A0EB-48EB-8FDA-A0D96C4B74CF}"/>
              </a:ext>
            </a:extLst>
          </p:cNvPr>
          <p:cNvSpPr>
            <a:spLocks noGrp="1" noChangeArrowheads="1"/>
          </p:cNvSpPr>
          <p:nvPr>
            <p:ph type="title"/>
          </p:nvPr>
        </p:nvSpPr>
        <p:spPr/>
        <p:txBody>
          <a:bodyPr/>
          <a:lstStyle/>
          <a:p>
            <a:r>
              <a:rPr lang="en-US" altLang="en-US"/>
              <a:t>Why Use Sequences?</a:t>
            </a:r>
          </a:p>
        </p:txBody>
      </p:sp>
      <p:sp>
        <p:nvSpPr>
          <p:cNvPr id="57347" name="Rectangle 3">
            <a:extLst>
              <a:ext uri="{FF2B5EF4-FFF2-40B4-BE49-F238E27FC236}">
                <a16:creationId xmlns:a16="http://schemas.microsoft.com/office/drawing/2014/main" id="{1B8DC780-D4B4-405E-BE3C-4D3906A0DCD8}"/>
              </a:ext>
            </a:extLst>
          </p:cNvPr>
          <p:cNvSpPr>
            <a:spLocks noGrp="1" noChangeArrowheads="1"/>
          </p:cNvSpPr>
          <p:nvPr>
            <p:ph type="body" idx="1"/>
          </p:nvPr>
        </p:nvSpPr>
        <p:spPr/>
        <p:txBody>
          <a:bodyPr>
            <a:normAutofit lnSpcReduction="10000"/>
          </a:bodyPr>
          <a:lstStyle/>
          <a:p>
            <a:r>
              <a:rPr lang="en-US" altLang="en-US" sz="2200"/>
              <a:t>Encapsulation and Modularity of Stimulus Generation</a:t>
            </a:r>
          </a:p>
          <a:p>
            <a:r>
              <a:rPr lang="en-US" altLang="en-US" sz="2200"/>
              <a:t>Separation of Structure from Behavior</a:t>
            </a:r>
          </a:p>
          <a:p>
            <a:r>
              <a:rPr lang="en-US" altLang="en-US" sz="2200"/>
              <a:t>Parallel Stimulus</a:t>
            </a:r>
          </a:p>
          <a:p>
            <a:r>
              <a:rPr lang="en-US" altLang="en-US" sz="2200"/>
              <a:t>Layering Protocols</a:t>
            </a:r>
          </a:p>
          <a:p>
            <a:pPr lvl="1"/>
            <a:r>
              <a:rPr lang="en-US" altLang="en-US" sz="2000"/>
              <a:t>packet -&gt; cell, multi-word -&gt; single-word, translations</a:t>
            </a:r>
          </a:p>
          <a:p>
            <a:r>
              <a:rPr lang="en-US" altLang="en-US" sz="2200"/>
              <a:t>Flexible Stimulus Control</a:t>
            </a:r>
          </a:p>
          <a:p>
            <a:pPr lvl="1"/>
            <a:r>
              <a:rPr lang="en-US" altLang="en-US" sz="2000"/>
              <a:t>injection of noise, gaps, errors</a:t>
            </a:r>
          </a:p>
          <a:p>
            <a:pPr lvl="1"/>
            <a:r>
              <a:rPr lang="en-US" altLang="en-US" sz="2000"/>
              <a:t>control ratios of stimulus types</a:t>
            </a:r>
          </a:p>
          <a:p>
            <a:r>
              <a:rPr lang="en-US" altLang="en-US" sz="2200"/>
              <a:t>Reuse of Stimulus</a:t>
            </a:r>
          </a:p>
          <a:p>
            <a:pPr lvl="1"/>
            <a:r>
              <a:rPr lang="en-US" altLang="en-US" sz="2000"/>
              <a:t>sequences for specific RTL blocks (i.e. configuration)</a:t>
            </a:r>
          </a:p>
          <a:p>
            <a:pPr lvl="1"/>
            <a:r>
              <a:rPr lang="en-US" altLang="en-US" sz="2000"/>
              <a:t>encapsulation of functions</a:t>
            </a:r>
          </a:p>
          <a:p>
            <a:pPr lvl="1"/>
            <a:r>
              <a:rPr lang="en-US" altLang="en-US" sz="2000"/>
              <a:t>ability to hand stimulus block to other project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0159F897-88EB-4F64-A0BD-33558F8DE38D}"/>
              </a:ext>
            </a:extLst>
          </p:cNvPr>
          <p:cNvSpPr>
            <a:spLocks noGrp="1" noChangeArrowheads="1"/>
          </p:cNvSpPr>
          <p:nvPr>
            <p:ph type="title"/>
          </p:nvPr>
        </p:nvSpPr>
        <p:spPr/>
        <p:txBody>
          <a:bodyPr/>
          <a:lstStyle/>
          <a:p>
            <a:r>
              <a:rPr lang="en-US" altLang="en-US"/>
              <a:t>Operations</a:t>
            </a:r>
          </a:p>
        </p:txBody>
      </p:sp>
      <p:sp>
        <p:nvSpPr>
          <p:cNvPr id="59395" name="Rectangle 3">
            <a:extLst>
              <a:ext uri="{FF2B5EF4-FFF2-40B4-BE49-F238E27FC236}">
                <a16:creationId xmlns:a16="http://schemas.microsoft.com/office/drawing/2014/main" id="{8233BD5C-E985-4B70-A97E-1A50A4C4E7C2}"/>
              </a:ext>
            </a:extLst>
          </p:cNvPr>
          <p:cNvSpPr>
            <a:spLocks noGrp="1" noChangeArrowheads="1"/>
          </p:cNvSpPr>
          <p:nvPr>
            <p:ph type="body" idx="1"/>
          </p:nvPr>
        </p:nvSpPr>
        <p:spPr/>
        <p:txBody>
          <a:bodyPr>
            <a:normAutofit lnSpcReduction="10000"/>
          </a:bodyPr>
          <a:lstStyle/>
          <a:p>
            <a:r>
              <a:rPr lang="en-US" altLang="en-US"/>
              <a:t>Sequences</a:t>
            </a:r>
          </a:p>
          <a:p>
            <a:pPr lvl="1"/>
            <a:r>
              <a:rPr lang="en-US" altLang="en-US"/>
              <a:t>Create transactions (sequence_item)</a:t>
            </a:r>
          </a:p>
          <a:p>
            <a:pPr lvl="1"/>
            <a:r>
              <a:rPr lang="en-US" altLang="en-US"/>
              <a:t>Request access, send item to driver</a:t>
            </a:r>
          </a:p>
          <a:p>
            <a:pPr lvl="1"/>
            <a:r>
              <a:rPr lang="en-US" altLang="en-US"/>
              <a:t>Optionally get a response back</a:t>
            </a:r>
          </a:p>
          <a:p>
            <a:r>
              <a:rPr lang="en-US" altLang="en-US"/>
              <a:t>Sequencer – an arbitrating fifo</a:t>
            </a:r>
          </a:p>
          <a:p>
            <a:pPr lvl="1"/>
            <a:r>
              <a:rPr lang="en-US" altLang="en-US"/>
              <a:t>Queue requests from sequences</a:t>
            </a:r>
          </a:p>
          <a:p>
            <a:pPr lvl="1"/>
            <a:r>
              <a:rPr lang="en-US" altLang="en-US"/>
              <a:t>Wait for request from driver</a:t>
            </a:r>
          </a:p>
          <a:p>
            <a:pPr lvl="1"/>
            <a:r>
              <a:rPr lang="en-US" altLang="en-US"/>
              <a:t>Arbitrate and choose sequence, send item</a:t>
            </a:r>
          </a:p>
          <a:p>
            <a:pPr lvl="1"/>
            <a:r>
              <a:rPr lang="en-US" altLang="en-US"/>
              <a:t>Route response back to sequence</a:t>
            </a:r>
          </a:p>
          <a:p>
            <a:r>
              <a:rPr lang="en-US" altLang="en-US"/>
              <a:t>Driver</a:t>
            </a:r>
          </a:p>
          <a:p>
            <a:pPr lvl="1"/>
            <a:r>
              <a:rPr lang="en-US" altLang="en-US"/>
              <a:t>Get request, do operation, put response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5">
            <a:extLst>
              <a:ext uri="{FF2B5EF4-FFF2-40B4-BE49-F238E27FC236}">
                <a16:creationId xmlns:a16="http://schemas.microsoft.com/office/drawing/2014/main" id="{C6BF05C8-C893-438C-9053-05CD6382E08E}"/>
              </a:ext>
            </a:extLst>
          </p:cNvPr>
          <p:cNvSpPr>
            <a:spLocks noGrp="1" noChangeArrowheads="1"/>
          </p:cNvSpPr>
          <p:nvPr>
            <p:ph type="title"/>
          </p:nvPr>
        </p:nvSpPr>
        <p:spPr/>
        <p:txBody>
          <a:bodyPr/>
          <a:lstStyle/>
          <a:p>
            <a:r>
              <a:rPr lang="en-US" altLang="en-US"/>
              <a:t>Sequence Overview</a:t>
            </a:r>
          </a:p>
        </p:txBody>
      </p:sp>
      <p:sp>
        <p:nvSpPr>
          <p:cNvPr id="61444" name="Rectangle 8">
            <a:extLst>
              <a:ext uri="{FF2B5EF4-FFF2-40B4-BE49-F238E27FC236}">
                <a16:creationId xmlns:a16="http://schemas.microsoft.com/office/drawing/2014/main" id="{0C22956B-CFE2-41A7-9D37-A57E7650E545}"/>
              </a:ext>
            </a:extLst>
          </p:cNvPr>
          <p:cNvSpPr>
            <a:spLocks noGrp="1" noChangeArrowheads="1"/>
          </p:cNvSpPr>
          <p:nvPr>
            <p:ph type="body" sz="half" idx="1"/>
          </p:nvPr>
        </p:nvSpPr>
        <p:spPr/>
        <p:txBody>
          <a:bodyPr/>
          <a:lstStyle/>
          <a:p>
            <a:r>
              <a:rPr lang="en-US" altLang="en-US" sz="2200"/>
              <a:t>A sequence requests for the driver</a:t>
            </a:r>
          </a:p>
          <a:p>
            <a:r>
              <a:rPr lang="en-US" altLang="en-US" sz="2200"/>
              <a:t>When granted, the sequence specifies the operation to do</a:t>
            </a:r>
          </a:p>
          <a:p>
            <a:r>
              <a:rPr lang="en-US" altLang="en-US" sz="2200"/>
              <a:t>The sequencer sends the operation from the sequence to the driver</a:t>
            </a:r>
          </a:p>
          <a:p>
            <a:r>
              <a:rPr lang="en-US" altLang="en-US" sz="2200"/>
              <a:t>The driver executes the operation</a:t>
            </a:r>
          </a:p>
          <a:p>
            <a:r>
              <a:rPr lang="en-US" altLang="en-US" sz="2200"/>
              <a:t>The driver optionally sends the response back to the sequence</a:t>
            </a:r>
          </a:p>
        </p:txBody>
      </p:sp>
      <p:graphicFrame>
        <p:nvGraphicFramePr>
          <p:cNvPr id="61442" name="Object 2">
            <a:extLst>
              <a:ext uri="{FF2B5EF4-FFF2-40B4-BE49-F238E27FC236}">
                <a16:creationId xmlns:a16="http://schemas.microsoft.com/office/drawing/2014/main" id="{00BF7E1C-4833-4B15-A141-509D76489B08}"/>
              </a:ext>
            </a:extLst>
          </p:cNvPr>
          <p:cNvGraphicFramePr>
            <a:graphicFrameLocks noGrp="1" noChangeAspect="1"/>
          </p:cNvGraphicFramePr>
          <p:nvPr>
            <p:ph sz="half" idx="2"/>
          </p:nvPr>
        </p:nvGraphicFramePr>
        <p:xfrm>
          <a:off x="3984625" y="4221164"/>
          <a:ext cx="4375150" cy="1311275"/>
        </p:xfrm>
        <a:graphic>
          <a:graphicData uri="http://schemas.openxmlformats.org/presentationml/2006/ole">
            <mc:AlternateContent xmlns:mc="http://schemas.openxmlformats.org/markup-compatibility/2006">
              <mc:Choice xmlns:v="urn:schemas-microsoft-com:vml" Requires="v">
                <p:oleObj spid="_x0000_s1027" name="Visio" r:id="rId4" imgW="4375190" imgH="1311950" progId="Visio.Drawing.11">
                  <p:embed/>
                </p:oleObj>
              </mc:Choice>
              <mc:Fallback>
                <p:oleObj name="Visio" r:id="rId4" imgW="4375190" imgH="1311950" progId="Visio.Drawing.11">
                  <p:embed/>
                  <p:pic>
                    <p:nvPicPr>
                      <p:cNvPr id="61442" name="Object 2">
                        <a:extLst>
                          <a:ext uri="{FF2B5EF4-FFF2-40B4-BE49-F238E27FC236}">
                            <a16:creationId xmlns:a16="http://schemas.microsoft.com/office/drawing/2014/main" id="{00BF7E1C-4833-4B15-A141-509D76489B0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84625" y="4221164"/>
                        <a:ext cx="4375150" cy="1311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1A6F4C29-023D-4164-BA29-C9D58C88DCCE}"/>
              </a:ext>
            </a:extLst>
          </p:cNvPr>
          <p:cNvSpPr>
            <a:spLocks noChangeArrowheads="1"/>
          </p:cNvSpPr>
          <p:nvPr/>
        </p:nvSpPr>
        <p:spPr bwMode="auto">
          <a:xfrm>
            <a:off x="5181600" y="3733800"/>
            <a:ext cx="2590800" cy="1905000"/>
          </a:xfrm>
          <a:prstGeom prst="rect">
            <a:avLst/>
          </a:prstGeom>
          <a:solidFill>
            <a:srgbClr val="CCECFF"/>
          </a:solidFill>
          <a:ln w="9525">
            <a:noFill/>
            <a:miter lim="800000"/>
            <a:headEnd/>
            <a:tailEnd/>
          </a:ln>
          <a:effectLst>
            <a:outerShdw blurRad="63500" dist="107763" dir="2700000" algn="ctr" rotWithShape="0">
              <a:schemeClr val="bg2">
                <a:alpha val="50000"/>
              </a:schemeClr>
            </a:outerShdw>
          </a:effectLst>
        </p:spPr>
        <p:txBody>
          <a:bodyPr wrap="none" lIns="45720" rIns="45720" anchor="b"/>
          <a:lstStyle/>
          <a:p>
            <a:pPr algn="ctr" eaLnBrk="0" hangingPunct="0">
              <a:defRPr/>
            </a:pPr>
            <a:r>
              <a:rPr lang="en-US" sz="1600" b="1">
                <a:latin typeface="Arial" charset="0"/>
              </a:rPr>
              <a:t>Sequencer</a:t>
            </a:r>
          </a:p>
        </p:txBody>
      </p:sp>
      <p:sp>
        <p:nvSpPr>
          <p:cNvPr id="63491" name="Rectangle 3">
            <a:extLst>
              <a:ext uri="{FF2B5EF4-FFF2-40B4-BE49-F238E27FC236}">
                <a16:creationId xmlns:a16="http://schemas.microsoft.com/office/drawing/2014/main" id="{232F19EB-77A6-4DD4-98F5-6389F6455DD1}"/>
              </a:ext>
            </a:extLst>
          </p:cNvPr>
          <p:cNvSpPr>
            <a:spLocks noGrp="1" noChangeArrowheads="1"/>
          </p:cNvSpPr>
          <p:nvPr>
            <p:ph type="title"/>
          </p:nvPr>
        </p:nvSpPr>
        <p:spPr/>
        <p:txBody>
          <a:bodyPr/>
          <a:lstStyle/>
          <a:p>
            <a:pPr eaLnBrk="1" hangingPunct="1"/>
            <a:r>
              <a:rPr lang="en-US" altLang="en-US"/>
              <a:t>Sequential Stimulus</a:t>
            </a:r>
          </a:p>
        </p:txBody>
      </p:sp>
      <p:sp>
        <p:nvSpPr>
          <p:cNvPr id="55300" name="Rectangle 4">
            <a:extLst>
              <a:ext uri="{FF2B5EF4-FFF2-40B4-BE49-F238E27FC236}">
                <a16:creationId xmlns:a16="http://schemas.microsoft.com/office/drawing/2014/main" id="{E269852E-F82A-49BA-A145-B26A1C0D50DF}"/>
              </a:ext>
            </a:extLst>
          </p:cNvPr>
          <p:cNvSpPr>
            <a:spLocks noChangeArrowheads="1"/>
          </p:cNvSpPr>
          <p:nvPr/>
        </p:nvSpPr>
        <p:spPr bwMode="auto">
          <a:xfrm>
            <a:off x="8382000" y="4724400"/>
            <a:ext cx="685800" cy="914400"/>
          </a:xfrm>
          <a:prstGeom prst="rect">
            <a:avLst/>
          </a:prstGeom>
          <a:solidFill>
            <a:srgbClr val="00CC99"/>
          </a:solidFill>
          <a:ln w="9525">
            <a:noFill/>
            <a:miter lim="800000"/>
            <a:headEnd/>
            <a:tailEnd/>
          </a:ln>
          <a:effectLst>
            <a:outerShdw blurRad="63500" dist="107763" dir="2700000" algn="ctr" rotWithShape="0">
              <a:schemeClr val="bg2">
                <a:alpha val="50000"/>
              </a:schemeClr>
            </a:outerShdw>
          </a:effectLst>
        </p:spPr>
        <p:txBody>
          <a:bodyPr wrap="none" lIns="45720" rIns="45720" anchor="b"/>
          <a:lstStyle/>
          <a:p>
            <a:pPr algn="ctr" eaLnBrk="0" hangingPunct="0">
              <a:defRPr/>
            </a:pPr>
            <a:r>
              <a:rPr lang="en-US" sz="1600" b="1">
                <a:latin typeface="Arial" charset="0"/>
              </a:rPr>
              <a:t>Driver</a:t>
            </a:r>
          </a:p>
        </p:txBody>
      </p:sp>
      <p:sp>
        <p:nvSpPr>
          <p:cNvPr id="63493" name="Rectangle 5">
            <a:extLst>
              <a:ext uri="{FF2B5EF4-FFF2-40B4-BE49-F238E27FC236}">
                <a16:creationId xmlns:a16="http://schemas.microsoft.com/office/drawing/2014/main" id="{54901CAE-74F7-4B0E-B087-25F4C56F65BB}"/>
              </a:ext>
            </a:extLst>
          </p:cNvPr>
          <p:cNvSpPr>
            <a:spLocks noChangeArrowheads="1"/>
          </p:cNvSpPr>
          <p:nvPr/>
        </p:nvSpPr>
        <p:spPr bwMode="auto">
          <a:xfrm>
            <a:off x="9067800" y="4876800"/>
            <a:ext cx="152400" cy="152400"/>
          </a:xfrm>
          <a:prstGeom prst="rect">
            <a:avLst/>
          </a:prstGeom>
          <a:solidFill>
            <a:schemeClr val="tx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63494" name="Rectangle 6">
            <a:extLst>
              <a:ext uri="{FF2B5EF4-FFF2-40B4-BE49-F238E27FC236}">
                <a16:creationId xmlns:a16="http://schemas.microsoft.com/office/drawing/2014/main" id="{2CA50417-6132-4F43-BFBD-1ABD0A8BB4EB}"/>
              </a:ext>
            </a:extLst>
          </p:cNvPr>
          <p:cNvSpPr>
            <a:spLocks noChangeArrowheads="1"/>
          </p:cNvSpPr>
          <p:nvPr/>
        </p:nvSpPr>
        <p:spPr bwMode="auto">
          <a:xfrm>
            <a:off x="9067800" y="5105400"/>
            <a:ext cx="152400" cy="152400"/>
          </a:xfrm>
          <a:prstGeom prst="rect">
            <a:avLst/>
          </a:prstGeom>
          <a:solidFill>
            <a:schemeClr val="tx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63495" name="Rectangle 7">
            <a:extLst>
              <a:ext uri="{FF2B5EF4-FFF2-40B4-BE49-F238E27FC236}">
                <a16:creationId xmlns:a16="http://schemas.microsoft.com/office/drawing/2014/main" id="{E2E77298-5152-4978-BF1B-FFA3C5C4B5BA}"/>
              </a:ext>
            </a:extLst>
          </p:cNvPr>
          <p:cNvSpPr>
            <a:spLocks noChangeArrowheads="1"/>
          </p:cNvSpPr>
          <p:nvPr/>
        </p:nvSpPr>
        <p:spPr bwMode="auto">
          <a:xfrm>
            <a:off x="9067800" y="5334000"/>
            <a:ext cx="152400" cy="152400"/>
          </a:xfrm>
          <a:prstGeom prst="rect">
            <a:avLst/>
          </a:prstGeom>
          <a:solidFill>
            <a:schemeClr val="tx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63496" name="Rectangle 8">
            <a:extLst>
              <a:ext uri="{FF2B5EF4-FFF2-40B4-BE49-F238E27FC236}">
                <a16:creationId xmlns:a16="http://schemas.microsoft.com/office/drawing/2014/main" id="{FDC71787-24F8-4F9A-944D-E041F0CD9DCA}"/>
              </a:ext>
            </a:extLst>
          </p:cNvPr>
          <p:cNvSpPr>
            <a:spLocks noChangeArrowheads="1"/>
          </p:cNvSpPr>
          <p:nvPr/>
        </p:nvSpPr>
        <p:spPr bwMode="auto">
          <a:xfrm>
            <a:off x="8229600" y="5105400"/>
            <a:ext cx="152400" cy="152400"/>
          </a:xfrm>
          <a:prstGeom prst="rect">
            <a:avLst/>
          </a:prstGeom>
          <a:solidFill>
            <a:schemeClr val="bg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63497" name="AutoShape 9">
            <a:extLst>
              <a:ext uri="{FF2B5EF4-FFF2-40B4-BE49-F238E27FC236}">
                <a16:creationId xmlns:a16="http://schemas.microsoft.com/office/drawing/2014/main" id="{4AB37E0C-E455-4DD5-B566-553FB5B0C7C3}"/>
              </a:ext>
            </a:extLst>
          </p:cNvPr>
          <p:cNvCxnSpPr>
            <a:cxnSpLocks noChangeShapeType="1"/>
            <a:stCxn id="63493" idx="3"/>
            <a:endCxn id="63501" idx="1"/>
          </p:cNvCxnSpPr>
          <p:nvPr/>
        </p:nvCxnSpPr>
        <p:spPr bwMode="auto">
          <a:xfrm>
            <a:off x="9220200" y="4953000"/>
            <a:ext cx="45720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3498" name="AutoShape 10">
            <a:extLst>
              <a:ext uri="{FF2B5EF4-FFF2-40B4-BE49-F238E27FC236}">
                <a16:creationId xmlns:a16="http://schemas.microsoft.com/office/drawing/2014/main" id="{E40DCF34-9B88-4384-AF04-674468CD2F43}"/>
              </a:ext>
            </a:extLst>
          </p:cNvPr>
          <p:cNvCxnSpPr>
            <a:cxnSpLocks noChangeShapeType="1"/>
            <a:stCxn id="63503" idx="1"/>
            <a:endCxn id="63495" idx="3"/>
          </p:cNvCxnSpPr>
          <p:nvPr/>
        </p:nvCxnSpPr>
        <p:spPr bwMode="auto">
          <a:xfrm flipH="1">
            <a:off x="9220200" y="5410200"/>
            <a:ext cx="45720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3499" name="AutoShape 11">
            <a:extLst>
              <a:ext uri="{FF2B5EF4-FFF2-40B4-BE49-F238E27FC236}">
                <a16:creationId xmlns:a16="http://schemas.microsoft.com/office/drawing/2014/main" id="{2CC14C1A-3D50-41FE-AAE8-304A002792AA}"/>
              </a:ext>
            </a:extLst>
          </p:cNvPr>
          <p:cNvCxnSpPr>
            <a:cxnSpLocks noChangeShapeType="1"/>
            <a:stCxn id="63494" idx="3"/>
            <a:endCxn id="63502" idx="1"/>
          </p:cNvCxnSpPr>
          <p:nvPr/>
        </p:nvCxnSpPr>
        <p:spPr bwMode="auto">
          <a:xfrm>
            <a:off x="9220200" y="5181600"/>
            <a:ext cx="457200" cy="0"/>
          </a:xfrm>
          <a:prstGeom prst="straightConnector1">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55308" name="Rectangle 12">
            <a:extLst>
              <a:ext uri="{FF2B5EF4-FFF2-40B4-BE49-F238E27FC236}">
                <a16:creationId xmlns:a16="http://schemas.microsoft.com/office/drawing/2014/main" id="{818E114D-74FB-4527-BFE4-507740549B64}"/>
              </a:ext>
            </a:extLst>
          </p:cNvPr>
          <p:cNvSpPr>
            <a:spLocks noChangeArrowheads="1"/>
          </p:cNvSpPr>
          <p:nvPr/>
        </p:nvSpPr>
        <p:spPr bwMode="auto">
          <a:xfrm>
            <a:off x="9829800" y="4724400"/>
            <a:ext cx="685800" cy="914400"/>
          </a:xfrm>
          <a:prstGeom prst="rect">
            <a:avLst/>
          </a:prstGeom>
          <a:solidFill>
            <a:srgbClr val="FF7C80"/>
          </a:solidFill>
          <a:ln w="9525">
            <a:noFill/>
            <a:miter lim="800000"/>
            <a:headEnd/>
            <a:tailEnd/>
          </a:ln>
          <a:effectLst>
            <a:outerShdw blurRad="63500" dist="107763" dir="2700000" algn="ctr" rotWithShape="0">
              <a:schemeClr val="bg2">
                <a:alpha val="50000"/>
              </a:schemeClr>
            </a:outerShdw>
          </a:effectLst>
        </p:spPr>
        <p:txBody>
          <a:bodyPr wrap="none" lIns="45720" rIns="45720" anchor="ctr"/>
          <a:lstStyle/>
          <a:p>
            <a:pPr algn="ctr" eaLnBrk="0" hangingPunct="0">
              <a:defRPr/>
            </a:pPr>
            <a:r>
              <a:rPr lang="en-US" sz="1600" b="1">
                <a:latin typeface="Arial" charset="0"/>
              </a:rPr>
              <a:t>DUT</a:t>
            </a:r>
          </a:p>
        </p:txBody>
      </p:sp>
      <p:sp>
        <p:nvSpPr>
          <p:cNvPr id="63501" name="Rectangle 13">
            <a:extLst>
              <a:ext uri="{FF2B5EF4-FFF2-40B4-BE49-F238E27FC236}">
                <a16:creationId xmlns:a16="http://schemas.microsoft.com/office/drawing/2014/main" id="{0B64F8D3-845C-4559-A6B5-1618439B14DE}"/>
              </a:ext>
            </a:extLst>
          </p:cNvPr>
          <p:cNvSpPr>
            <a:spLocks noChangeArrowheads="1"/>
          </p:cNvSpPr>
          <p:nvPr/>
        </p:nvSpPr>
        <p:spPr bwMode="auto">
          <a:xfrm>
            <a:off x="9677400" y="4876800"/>
            <a:ext cx="152400" cy="152400"/>
          </a:xfrm>
          <a:prstGeom prst="rect">
            <a:avLst/>
          </a:prstGeom>
          <a:solidFill>
            <a:schemeClr val="tx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63502" name="Rectangle 14">
            <a:extLst>
              <a:ext uri="{FF2B5EF4-FFF2-40B4-BE49-F238E27FC236}">
                <a16:creationId xmlns:a16="http://schemas.microsoft.com/office/drawing/2014/main" id="{95E4DD0B-91ED-4322-B60B-2D5211C767F1}"/>
              </a:ext>
            </a:extLst>
          </p:cNvPr>
          <p:cNvSpPr>
            <a:spLocks noChangeArrowheads="1"/>
          </p:cNvSpPr>
          <p:nvPr/>
        </p:nvSpPr>
        <p:spPr bwMode="auto">
          <a:xfrm>
            <a:off x="9677400" y="5105400"/>
            <a:ext cx="152400" cy="152400"/>
          </a:xfrm>
          <a:prstGeom prst="rect">
            <a:avLst/>
          </a:prstGeom>
          <a:solidFill>
            <a:schemeClr val="tx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63503" name="Rectangle 15">
            <a:extLst>
              <a:ext uri="{FF2B5EF4-FFF2-40B4-BE49-F238E27FC236}">
                <a16:creationId xmlns:a16="http://schemas.microsoft.com/office/drawing/2014/main" id="{301F2AF1-286B-4C06-857E-52EAEC72719B}"/>
              </a:ext>
            </a:extLst>
          </p:cNvPr>
          <p:cNvSpPr>
            <a:spLocks noChangeArrowheads="1"/>
          </p:cNvSpPr>
          <p:nvPr/>
        </p:nvSpPr>
        <p:spPr bwMode="auto">
          <a:xfrm>
            <a:off x="9677400" y="5334000"/>
            <a:ext cx="152400" cy="152400"/>
          </a:xfrm>
          <a:prstGeom prst="rect">
            <a:avLst/>
          </a:prstGeom>
          <a:solidFill>
            <a:schemeClr val="tx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63504" name="Oval 16">
            <a:extLst>
              <a:ext uri="{FF2B5EF4-FFF2-40B4-BE49-F238E27FC236}">
                <a16:creationId xmlns:a16="http://schemas.microsoft.com/office/drawing/2014/main" id="{8AC849A6-7369-49EA-BC8D-CE101E585A8D}"/>
              </a:ext>
            </a:extLst>
          </p:cNvPr>
          <p:cNvSpPr>
            <a:spLocks noChangeArrowheads="1"/>
          </p:cNvSpPr>
          <p:nvPr/>
        </p:nvSpPr>
        <p:spPr bwMode="auto">
          <a:xfrm>
            <a:off x="7772400" y="5105400"/>
            <a:ext cx="152400" cy="152400"/>
          </a:xfrm>
          <a:prstGeom prst="ellipse">
            <a:avLst/>
          </a:prstGeom>
          <a:solidFill>
            <a:schemeClr val="bg1"/>
          </a:solidFill>
          <a:ln w="9525">
            <a:solidFill>
              <a:schemeClr val="tx1"/>
            </a:solidFill>
            <a:round/>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63505" name="AutoShape 17">
            <a:extLst>
              <a:ext uri="{FF2B5EF4-FFF2-40B4-BE49-F238E27FC236}">
                <a16:creationId xmlns:a16="http://schemas.microsoft.com/office/drawing/2014/main" id="{7EBAF06E-5EBA-4EDC-9A2F-A796E1894854}"/>
              </a:ext>
            </a:extLst>
          </p:cNvPr>
          <p:cNvCxnSpPr>
            <a:cxnSpLocks noChangeShapeType="1"/>
            <a:stCxn id="63504" idx="6"/>
            <a:endCxn id="63496" idx="1"/>
          </p:cNvCxnSpPr>
          <p:nvPr/>
        </p:nvCxnSpPr>
        <p:spPr bwMode="auto">
          <a:xfrm>
            <a:off x="7924800" y="5181600"/>
            <a:ext cx="304800" cy="0"/>
          </a:xfrm>
          <a:prstGeom prst="straightConnector1">
            <a:avLst/>
          </a:prstGeom>
          <a:noFill/>
          <a:ln w="57150">
            <a:solidFill>
              <a:srgbClr val="009900"/>
            </a:solidFill>
            <a:round/>
            <a:headEnd/>
            <a:tailEnd type="triangle" w="med" len="med"/>
          </a:ln>
          <a:extLst>
            <a:ext uri="{909E8E84-426E-40DD-AFC4-6F175D3DCCD1}">
              <a14:hiddenFill xmlns:a14="http://schemas.microsoft.com/office/drawing/2010/main">
                <a:noFill/>
              </a14:hiddenFill>
            </a:ext>
          </a:extLst>
        </p:spPr>
      </p:cxnSp>
      <p:grpSp>
        <p:nvGrpSpPr>
          <p:cNvPr id="2" name="Group 18">
            <a:extLst>
              <a:ext uri="{FF2B5EF4-FFF2-40B4-BE49-F238E27FC236}">
                <a16:creationId xmlns:a16="http://schemas.microsoft.com/office/drawing/2014/main" id="{BFEA4163-D3DD-4B75-9610-D7BDA07A64DE}"/>
              </a:ext>
            </a:extLst>
          </p:cNvPr>
          <p:cNvGrpSpPr>
            <a:grpSpLocks/>
          </p:cNvGrpSpPr>
          <p:nvPr/>
        </p:nvGrpSpPr>
        <p:grpSpPr bwMode="auto">
          <a:xfrm>
            <a:off x="9220200" y="5029200"/>
            <a:ext cx="457200" cy="533400"/>
            <a:chOff x="4176" y="1776"/>
            <a:chExt cx="624" cy="336"/>
          </a:xfrm>
        </p:grpSpPr>
        <p:sp>
          <p:nvSpPr>
            <p:cNvPr id="63540" name="Freeform 19">
              <a:extLst>
                <a:ext uri="{FF2B5EF4-FFF2-40B4-BE49-F238E27FC236}">
                  <a16:creationId xmlns:a16="http://schemas.microsoft.com/office/drawing/2014/main" id="{D035C967-2E9B-4A44-80C1-5D32A3CE0E7A}"/>
                </a:ext>
              </a:extLst>
            </p:cNvPr>
            <p:cNvSpPr>
              <a:spLocks/>
            </p:cNvSpPr>
            <p:nvPr/>
          </p:nvSpPr>
          <p:spPr bwMode="auto">
            <a:xfrm>
              <a:off x="4176" y="1776"/>
              <a:ext cx="624" cy="48"/>
            </a:xfrm>
            <a:custGeom>
              <a:avLst/>
              <a:gdLst>
                <a:gd name="T0" fmla="*/ 0 w 624"/>
                <a:gd name="T1" fmla="*/ 48 h 48"/>
                <a:gd name="T2" fmla="*/ 96 w 624"/>
                <a:gd name="T3" fmla="*/ 48 h 48"/>
                <a:gd name="T4" fmla="*/ 96 w 624"/>
                <a:gd name="T5" fmla="*/ 0 h 48"/>
                <a:gd name="T6" fmla="*/ 240 w 624"/>
                <a:gd name="T7" fmla="*/ 0 h 48"/>
                <a:gd name="T8" fmla="*/ 240 w 624"/>
                <a:gd name="T9" fmla="*/ 48 h 48"/>
                <a:gd name="T10" fmla="*/ 384 w 624"/>
                <a:gd name="T11" fmla="*/ 48 h 48"/>
                <a:gd name="T12" fmla="*/ 384 w 624"/>
                <a:gd name="T13" fmla="*/ 0 h 48"/>
                <a:gd name="T14" fmla="*/ 528 w 624"/>
                <a:gd name="T15" fmla="*/ 0 h 48"/>
                <a:gd name="T16" fmla="*/ 528 w 624"/>
                <a:gd name="T17" fmla="*/ 48 h 48"/>
                <a:gd name="T18" fmla="*/ 624 w 624"/>
                <a:gd name="T19" fmla="*/ 48 h 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24"/>
                <a:gd name="T31" fmla="*/ 0 h 48"/>
                <a:gd name="T32" fmla="*/ 624 w 624"/>
                <a:gd name="T33" fmla="*/ 48 h 4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24" h="48">
                  <a:moveTo>
                    <a:pt x="0" y="48"/>
                  </a:moveTo>
                  <a:lnTo>
                    <a:pt x="96" y="48"/>
                  </a:lnTo>
                  <a:lnTo>
                    <a:pt x="96" y="0"/>
                  </a:lnTo>
                  <a:lnTo>
                    <a:pt x="240" y="0"/>
                  </a:lnTo>
                  <a:lnTo>
                    <a:pt x="240" y="48"/>
                  </a:lnTo>
                  <a:lnTo>
                    <a:pt x="384" y="48"/>
                  </a:lnTo>
                  <a:lnTo>
                    <a:pt x="384" y="0"/>
                  </a:lnTo>
                  <a:lnTo>
                    <a:pt x="528" y="0"/>
                  </a:lnTo>
                  <a:lnTo>
                    <a:pt x="528" y="48"/>
                  </a:lnTo>
                  <a:lnTo>
                    <a:pt x="624" y="48"/>
                  </a:lnTo>
                </a:path>
              </a:pathLst>
            </a:cu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63541" name="Freeform 20">
              <a:extLst>
                <a:ext uri="{FF2B5EF4-FFF2-40B4-BE49-F238E27FC236}">
                  <a16:creationId xmlns:a16="http://schemas.microsoft.com/office/drawing/2014/main" id="{A9072335-B162-47FF-939B-FE66D8E0233C}"/>
                </a:ext>
              </a:extLst>
            </p:cNvPr>
            <p:cNvSpPr>
              <a:spLocks/>
            </p:cNvSpPr>
            <p:nvPr/>
          </p:nvSpPr>
          <p:spPr bwMode="auto">
            <a:xfrm>
              <a:off x="4176" y="1920"/>
              <a:ext cx="624" cy="48"/>
            </a:xfrm>
            <a:custGeom>
              <a:avLst/>
              <a:gdLst>
                <a:gd name="T0" fmla="*/ 0 w 624"/>
                <a:gd name="T1" fmla="*/ 48 h 48"/>
                <a:gd name="T2" fmla="*/ 48 w 624"/>
                <a:gd name="T3" fmla="*/ 48 h 48"/>
                <a:gd name="T4" fmla="*/ 48 w 624"/>
                <a:gd name="T5" fmla="*/ 0 h 48"/>
                <a:gd name="T6" fmla="*/ 96 w 624"/>
                <a:gd name="T7" fmla="*/ 0 h 48"/>
                <a:gd name="T8" fmla="*/ 96 w 624"/>
                <a:gd name="T9" fmla="*/ 48 h 48"/>
                <a:gd name="T10" fmla="*/ 240 w 624"/>
                <a:gd name="T11" fmla="*/ 48 h 48"/>
                <a:gd name="T12" fmla="*/ 240 w 624"/>
                <a:gd name="T13" fmla="*/ 0 h 48"/>
                <a:gd name="T14" fmla="*/ 288 w 624"/>
                <a:gd name="T15" fmla="*/ 0 h 48"/>
                <a:gd name="T16" fmla="*/ 288 w 624"/>
                <a:gd name="T17" fmla="*/ 48 h 48"/>
                <a:gd name="T18" fmla="*/ 432 w 624"/>
                <a:gd name="T19" fmla="*/ 48 h 48"/>
                <a:gd name="T20" fmla="*/ 432 w 624"/>
                <a:gd name="T21" fmla="*/ 0 h 48"/>
                <a:gd name="T22" fmla="*/ 480 w 624"/>
                <a:gd name="T23" fmla="*/ 0 h 48"/>
                <a:gd name="T24" fmla="*/ 480 w 624"/>
                <a:gd name="T25" fmla="*/ 48 h 48"/>
                <a:gd name="T26" fmla="*/ 576 w 624"/>
                <a:gd name="T27" fmla="*/ 48 h 48"/>
                <a:gd name="T28" fmla="*/ 576 w 624"/>
                <a:gd name="T29" fmla="*/ 0 h 48"/>
                <a:gd name="T30" fmla="*/ 624 w 624"/>
                <a:gd name="T31" fmla="*/ 0 h 48"/>
                <a:gd name="T32" fmla="*/ 624 w 624"/>
                <a:gd name="T33" fmla="*/ 48 h 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24"/>
                <a:gd name="T52" fmla="*/ 0 h 48"/>
                <a:gd name="T53" fmla="*/ 624 w 624"/>
                <a:gd name="T54" fmla="*/ 48 h 4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24" h="48">
                  <a:moveTo>
                    <a:pt x="0" y="48"/>
                  </a:moveTo>
                  <a:lnTo>
                    <a:pt x="48" y="48"/>
                  </a:lnTo>
                  <a:lnTo>
                    <a:pt x="48" y="0"/>
                  </a:lnTo>
                  <a:lnTo>
                    <a:pt x="96" y="0"/>
                  </a:lnTo>
                  <a:lnTo>
                    <a:pt x="96" y="48"/>
                  </a:lnTo>
                  <a:lnTo>
                    <a:pt x="240" y="48"/>
                  </a:lnTo>
                  <a:lnTo>
                    <a:pt x="240" y="0"/>
                  </a:lnTo>
                  <a:lnTo>
                    <a:pt x="288" y="0"/>
                  </a:lnTo>
                  <a:lnTo>
                    <a:pt x="288" y="48"/>
                  </a:lnTo>
                  <a:lnTo>
                    <a:pt x="432" y="48"/>
                  </a:lnTo>
                  <a:lnTo>
                    <a:pt x="432" y="0"/>
                  </a:lnTo>
                  <a:lnTo>
                    <a:pt x="480" y="0"/>
                  </a:lnTo>
                  <a:lnTo>
                    <a:pt x="480" y="48"/>
                  </a:lnTo>
                  <a:lnTo>
                    <a:pt x="576" y="48"/>
                  </a:lnTo>
                  <a:lnTo>
                    <a:pt x="576" y="0"/>
                  </a:lnTo>
                  <a:lnTo>
                    <a:pt x="624" y="0"/>
                  </a:lnTo>
                  <a:lnTo>
                    <a:pt x="624" y="48"/>
                  </a:lnTo>
                </a:path>
              </a:pathLst>
            </a:cu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63542" name="Freeform 21">
              <a:extLst>
                <a:ext uri="{FF2B5EF4-FFF2-40B4-BE49-F238E27FC236}">
                  <a16:creationId xmlns:a16="http://schemas.microsoft.com/office/drawing/2014/main" id="{B6B8547A-FBD2-43FD-B355-776337790A38}"/>
                </a:ext>
              </a:extLst>
            </p:cNvPr>
            <p:cNvSpPr>
              <a:spLocks/>
            </p:cNvSpPr>
            <p:nvPr/>
          </p:nvSpPr>
          <p:spPr bwMode="auto">
            <a:xfrm>
              <a:off x="4176" y="2064"/>
              <a:ext cx="624" cy="48"/>
            </a:xfrm>
            <a:custGeom>
              <a:avLst/>
              <a:gdLst>
                <a:gd name="T0" fmla="*/ 0 w 624"/>
                <a:gd name="T1" fmla="*/ 48 h 48"/>
                <a:gd name="T2" fmla="*/ 144 w 624"/>
                <a:gd name="T3" fmla="*/ 48 h 48"/>
                <a:gd name="T4" fmla="*/ 144 w 624"/>
                <a:gd name="T5" fmla="*/ 0 h 48"/>
                <a:gd name="T6" fmla="*/ 192 w 624"/>
                <a:gd name="T7" fmla="*/ 0 h 48"/>
                <a:gd name="T8" fmla="*/ 192 w 624"/>
                <a:gd name="T9" fmla="*/ 48 h 48"/>
                <a:gd name="T10" fmla="*/ 336 w 624"/>
                <a:gd name="T11" fmla="*/ 48 h 48"/>
                <a:gd name="T12" fmla="*/ 336 w 624"/>
                <a:gd name="T13" fmla="*/ 0 h 48"/>
                <a:gd name="T14" fmla="*/ 384 w 624"/>
                <a:gd name="T15" fmla="*/ 0 h 48"/>
                <a:gd name="T16" fmla="*/ 384 w 624"/>
                <a:gd name="T17" fmla="*/ 48 h 48"/>
                <a:gd name="T18" fmla="*/ 528 w 624"/>
                <a:gd name="T19" fmla="*/ 48 h 48"/>
                <a:gd name="T20" fmla="*/ 528 w 624"/>
                <a:gd name="T21" fmla="*/ 0 h 48"/>
                <a:gd name="T22" fmla="*/ 624 w 624"/>
                <a:gd name="T23" fmla="*/ 0 h 4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24"/>
                <a:gd name="T37" fmla="*/ 0 h 48"/>
                <a:gd name="T38" fmla="*/ 624 w 624"/>
                <a:gd name="T39" fmla="*/ 48 h 48"/>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24" h="48">
                  <a:moveTo>
                    <a:pt x="0" y="48"/>
                  </a:moveTo>
                  <a:lnTo>
                    <a:pt x="144" y="48"/>
                  </a:lnTo>
                  <a:lnTo>
                    <a:pt x="144" y="0"/>
                  </a:lnTo>
                  <a:lnTo>
                    <a:pt x="192" y="0"/>
                  </a:lnTo>
                  <a:lnTo>
                    <a:pt x="192" y="48"/>
                  </a:lnTo>
                  <a:lnTo>
                    <a:pt x="336" y="48"/>
                  </a:lnTo>
                  <a:lnTo>
                    <a:pt x="336" y="0"/>
                  </a:lnTo>
                  <a:lnTo>
                    <a:pt x="384" y="0"/>
                  </a:lnTo>
                  <a:lnTo>
                    <a:pt x="384" y="48"/>
                  </a:lnTo>
                  <a:lnTo>
                    <a:pt x="528" y="48"/>
                  </a:lnTo>
                  <a:lnTo>
                    <a:pt x="528" y="0"/>
                  </a:lnTo>
                  <a:lnTo>
                    <a:pt x="624" y="0"/>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sp>
        <p:nvSpPr>
          <p:cNvPr id="55318" name="AutoShape 22">
            <a:extLst>
              <a:ext uri="{FF2B5EF4-FFF2-40B4-BE49-F238E27FC236}">
                <a16:creationId xmlns:a16="http://schemas.microsoft.com/office/drawing/2014/main" id="{654EB63A-7416-45E0-9504-3F65EC984B09}"/>
              </a:ext>
            </a:extLst>
          </p:cNvPr>
          <p:cNvSpPr>
            <a:spLocks noChangeArrowheads="1"/>
          </p:cNvSpPr>
          <p:nvPr/>
        </p:nvSpPr>
        <p:spPr bwMode="auto">
          <a:xfrm>
            <a:off x="6629400" y="1447800"/>
            <a:ext cx="2209800" cy="838200"/>
          </a:xfrm>
          <a:prstGeom prst="wedgeRectCallout">
            <a:avLst>
              <a:gd name="adj1" fmla="val -78375"/>
              <a:gd name="adj2" fmla="val 240153"/>
            </a:avLst>
          </a:prstGeom>
          <a:solidFill>
            <a:schemeClr val="accent2"/>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600"/>
              <a:t>A </a:t>
            </a:r>
            <a:r>
              <a:rPr lang="en-US" altLang="en-US" sz="1600" b="1" i="1"/>
              <a:t>sequence</a:t>
            </a:r>
            <a:r>
              <a:rPr lang="en-US" altLang="en-US" sz="1600" b="1"/>
              <a:t> </a:t>
            </a:r>
            <a:r>
              <a:rPr lang="en-US" altLang="en-US" sz="1600"/>
              <a:t>has a</a:t>
            </a:r>
            <a:r>
              <a:rPr lang="en-US" altLang="en-US" sz="1600" b="1"/>
              <a:t> method</a:t>
            </a:r>
            <a:r>
              <a:rPr lang="en-US" altLang="en-US" sz="1600"/>
              <a:t> that generates a stream of transactions…</a:t>
            </a:r>
          </a:p>
        </p:txBody>
      </p:sp>
      <p:grpSp>
        <p:nvGrpSpPr>
          <p:cNvPr id="3" name="Group 23">
            <a:extLst>
              <a:ext uri="{FF2B5EF4-FFF2-40B4-BE49-F238E27FC236}">
                <a16:creationId xmlns:a16="http://schemas.microsoft.com/office/drawing/2014/main" id="{53749D6F-F2E7-4CE9-9442-C1F38BA912BF}"/>
              </a:ext>
            </a:extLst>
          </p:cNvPr>
          <p:cNvGrpSpPr>
            <a:grpSpLocks/>
          </p:cNvGrpSpPr>
          <p:nvPr/>
        </p:nvGrpSpPr>
        <p:grpSpPr bwMode="auto">
          <a:xfrm>
            <a:off x="5410200" y="3886200"/>
            <a:ext cx="1066800" cy="1371600"/>
            <a:chOff x="2352" y="1008"/>
            <a:chExt cx="672" cy="864"/>
          </a:xfrm>
        </p:grpSpPr>
        <p:sp>
          <p:nvSpPr>
            <p:cNvPr id="63524" name="AutoShape 24">
              <a:extLst>
                <a:ext uri="{FF2B5EF4-FFF2-40B4-BE49-F238E27FC236}">
                  <a16:creationId xmlns:a16="http://schemas.microsoft.com/office/drawing/2014/main" id="{C648E7B7-5209-4424-A7AB-6AEE98C006B4}"/>
                </a:ext>
              </a:extLst>
            </p:cNvPr>
            <p:cNvSpPr>
              <a:spLocks noChangeArrowheads="1"/>
            </p:cNvSpPr>
            <p:nvPr/>
          </p:nvSpPr>
          <p:spPr bwMode="auto">
            <a:xfrm>
              <a:off x="2544" y="1008"/>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grpSp>
          <p:nvGrpSpPr>
            <p:cNvPr id="63525" name="Group 25">
              <a:extLst>
                <a:ext uri="{FF2B5EF4-FFF2-40B4-BE49-F238E27FC236}">
                  <a16:creationId xmlns:a16="http://schemas.microsoft.com/office/drawing/2014/main" id="{CBF43695-2A6B-4D7D-B347-606446FA9424}"/>
                </a:ext>
              </a:extLst>
            </p:cNvPr>
            <p:cNvGrpSpPr>
              <a:grpSpLocks/>
            </p:cNvGrpSpPr>
            <p:nvPr/>
          </p:nvGrpSpPr>
          <p:grpSpPr bwMode="auto">
            <a:xfrm>
              <a:off x="2448" y="1099"/>
              <a:ext cx="432" cy="245"/>
              <a:chOff x="2544" y="2544"/>
              <a:chExt cx="432" cy="245"/>
            </a:xfrm>
          </p:grpSpPr>
          <p:sp>
            <p:nvSpPr>
              <p:cNvPr id="63536" name="AutoShape 26">
                <a:extLst>
                  <a:ext uri="{FF2B5EF4-FFF2-40B4-BE49-F238E27FC236}">
                    <a16:creationId xmlns:a16="http://schemas.microsoft.com/office/drawing/2014/main" id="{5FF929CA-9D28-489C-BACF-E17F4D9A1411}"/>
                  </a:ext>
                </a:extLst>
              </p:cNvPr>
              <p:cNvSpPr>
                <a:spLocks noChangeArrowheads="1"/>
              </p:cNvSpPr>
              <p:nvPr/>
            </p:nvSpPr>
            <p:spPr bwMode="auto">
              <a:xfrm>
                <a:off x="2544" y="2693"/>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sp>
            <p:nvSpPr>
              <p:cNvPr id="63537" name="AutoShape 27">
                <a:extLst>
                  <a:ext uri="{FF2B5EF4-FFF2-40B4-BE49-F238E27FC236}">
                    <a16:creationId xmlns:a16="http://schemas.microsoft.com/office/drawing/2014/main" id="{197B825E-F2C1-4CCA-87D9-C5F4F7740299}"/>
                  </a:ext>
                </a:extLst>
              </p:cNvPr>
              <p:cNvSpPr>
                <a:spLocks noChangeArrowheads="1"/>
              </p:cNvSpPr>
              <p:nvPr/>
            </p:nvSpPr>
            <p:spPr bwMode="auto">
              <a:xfrm>
                <a:off x="2784" y="2688"/>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cxnSp>
            <p:nvCxnSpPr>
              <p:cNvPr id="63538" name="AutoShape 28">
                <a:extLst>
                  <a:ext uri="{FF2B5EF4-FFF2-40B4-BE49-F238E27FC236}">
                    <a16:creationId xmlns:a16="http://schemas.microsoft.com/office/drawing/2014/main" id="{0699FD09-5917-4E3C-A914-A9FC7F69F3A5}"/>
                  </a:ext>
                </a:extLst>
              </p:cNvPr>
              <p:cNvCxnSpPr>
                <a:cxnSpLocks noChangeShapeType="1"/>
                <a:stCxn id="63524" idx="2"/>
                <a:endCxn id="63537" idx="0"/>
              </p:cNvCxnSpPr>
              <p:nvPr/>
            </p:nvCxnSpPr>
            <p:spPr bwMode="auto">
              <a:xfrm rot="16200000" flipH="1">
                <a:off x="2736" y="2544"/>
                <a:ext cx="144" cy="144"/>
              </a:xfrm>
              <a:prstGeom prst="curvedConnector3">
                <a:avLst>
                  <a:gd name="adj1" fmla="val 51389"/>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3539" name="AutoShape 29">
                <a:extLst>
                  <a:ext uri="{FF2B5EF4-FFF2-40B4-BE49-F238E27FC236}">
                    <a16:creationId xmlns:a16="http://schemas.microsoft.com/office/drawing/2014/main" id="{43B2815B-BD92-4F2F-B9BE-17120F2C302C}"/>
                  </a:ext>
                </a:extLst>
              </p:cNvPr>
              <p:cNvCxnSpPr>
                <a:cxnSpLocks noChangeShapeType="1"/>
                <a:stCxn id="63524" idx="2"/>
                <a:endCxn id="63536" idx="0"/>
              </p:cNvCxnSpPr>
              <p:nvPr/>
            </p:nvCxnSpPr>
            <p:spPr bwMode="auto">
              <a:xfrm rot="5400000">
                <a:off x="2613" y="2571"/>
                <a:ext cx="149" cy="96"/>
              </a:xfrm>
              <a:prstGeom prst="curvedConnector3">
                <a:avLst>
                  <a:gd name="adj1" fmla="val 51676"/>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63526" name="Group 30">
              <a:extLst>
                <a:ext uri="{FF2B5EF4-FFF2-40B4-BE49-F238E27FC236}">
                  <a16:creationId xmlns:a16="http://schemas.microsoft.com/office/drawing/2014/main" id="{198ED194-256E-4A9E-A1CA-4EEB0A0793DC}"/>
                </a:ext>
              </a:extLst>
            </p:cNvPr>
            <p:cNvGrpSpPr>
              <a:grpSpLocks/>
            </p:cNvGrpSpPr>
            <p:nvPr/>
          </p:nvGrpSpPr>
          <p:grpSpPr bwMode="auto">
            <a:xfrm>
              <a:off x="2352" y="1334"/>
              <a:ext cx="672" cy="293"/>
              <a:chOff x="2448" y="2779"/>
              <a:chExt cx="672" cy="293"/>
            </a:xfrm>
          </p:grpSpPr>
          <p:sp>
            <p:nvSpPr>
              <p:cNvPr id="63530" name="AutoShape 31">
                <a:extLst>
                  <a:ext uri="{FF2B5EF4-FFF2-40B4-BE49-F238E27FC236}">
                    <a16:creationId xmlns:a16="http://schemas.microsoft.com/office/drawing/2014/main" id="{545C5B7E-9DE3-4665-B829-BC67D96E4ABD}"/>
                  </a:ext>
                </a:extLst>
              </p:cNvPr>
              <p:cNvSpPr>
                <a:spLocks noChangeArrowheads="1"/>
              </p:cNvSpPr>
              <p:nvPr/>
            </p:nvSpPr>
            <p:spPr bwMode="auto">
              <a:xfrm>
                <a:off x="2448" y="2976"/>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sp>
            <p:nvSpPr>
              <p:cNvPr id="63531" name="AutoShape 32">
                <a:extLst>
                  <a:ext uri="{FF2B5EF4-FFF2-40B4-BE49-F238E27FC236}">
                    <a16:creationId xmlns:a16="http://schemas.microsoft.com/office/drawing/2014/main" id="{6164B893-3980-45BE-865D-198734A1A283}"/>
                  </a:ext>
                </a:extLst>
              </p:cNvPr>
              <p:cNvSpPr>
                <a:spLocks noChangeArrowheads="1"/>
              </p:cNvSpPr>
              <p:nvPr/>
            </p:nvSpPr>
            <p:spPr bwMode="auto">
              <a:xfrm>
                <a:off x="2688" y="2976"/>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sp>
            <p:nvSpPr>
              <p:cNvPr id="63532" name="AutoShape 33">
                <a:extLst>
                  <a:ext uri="{FF2B5EF4-FFF2-40B4-BE49-F238E27FC236}">
                    <a16:creationId xmlns:a16="http://schemas.microsoft.com/office/drawing/2014/main" id="{C1F77B4F-9D5E-4073-9232-39DA725C865A}"/>
                  </a:ext>
                </a:extLst>
              </p:cNvPr>
              <p:cNvSpPr>
                <a:spLocks noChangeArrowheads="1"/>
              </p:cNvSpPr>
              <p:nvPr/>
            </p:nvSpPr>
            <p:spPr bwMode="auto">
              <a:xfrm>
                <a:off x="2928" y="2976"/>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cxnSp>
            <p:nvCxnSpPr>
              <p:cNvPr id="63533" name="AutoShape 34">
                <a:extLst>
                  <a:ext uri="{FF2B5EF4-FFF2-40B4-BE49-F238E27FC236}">
                    <a16:creationId xmlns:a16="http://schemas.microsoft.com/office/drawing/2014/main" id="{EF9C16A2-E832-4627-942D-65E51FB2FF88}"/>
                  </a:ext>
                </a:extLst>
              </p:cNvPr>
              <p:cNvCxnSpPr>
                <a:cxnSpLocks noChangeShapeType="1"/>
                <a:stCxn id="63537" idx="2"/>
                <a:endCxn id="63532" idx="0"/>
              </p:cNvCxnSpPr>
              <p:nvPr/>
            </p:nvCxnSpPr>
            <p:spPr bwMode="auto">
              <a:xfrm rot="16200000" flipH="1">
                <a:off x="2853" y="2806"/>
                <a:ext cx="197" cy="144"/>
              </a:xfrm>
              <a:prstGeom prst="curvedConnector3">
                <a:avLst>
                  <a:gd name="adj1" fmla="val 51269"/>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3534" name="AutoShape 35">
                <a:extLst>
                  <a:ext uri="{FF2B5EF4-FFF2-40B4-BE49-F238E27FC236}">
                    <a16:creationId xmlns:a16="http://schemas.microsoft.com/office/drawing/2014/main" id="{123D1574-B3F9-4D42-ABF9-8B2501EF3D34}"/>
                  </a:ext>
                </a:extLst>
              </p:cNvPr>
              <p:cNvCxnSpPr>
                <a:cxnSpLocks noChangeShapeType="1"/>
                <a:stCxn id="63536" idx="2"/>
                <a:endCxn id="63531" idx="0"/>
              </p:cNvCxnSpPr>
              <p:nvPr/>
            </p:nvCxnSpPr>
            <p:spPr bwMode="auto">
              <a:xfrm rot="16200000" flipH="1">
                <a:off x="2616" y="2808"/>
                <a:ext cx="192" cy="144"/>
              </a:xfrm>
              <a:prstGeom prst="curvedConnector3">
                <a:avLst>
                  <a:gd name="adj1" fmla="val 51042"/>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3535" name="AutoShape 36">
                <a:extLst>
                  <a:ext uri="{FF2B5EF4-FFF2-40B4-BE49-F238E27FC236}">
                    <a16:creationId xmlns:a16="http://schemas.microsoft.com/office/drawing/2014/main" id="{9E746825-C164-430F-895B-011BE77B9CDF}"/>
                  </a:ext>
                </a:extLst>
              </p:cNvPr>
              <p:cNvCxnSpPr>
                <a:cxnSpLocks noChangeShapeType="1"/>
                <a:stCxn id="63536" idx="2"/>
                <a:endCxn id="63530" idx="0"/>
              </p:cNvCxnSpPr>
              <p:nvPr/>
            </p:nvCxnSpPr>
            <p:spPr bwMode="auto">
              <a:xfrm rot="5400000">
                <a:off x="2496" y="2832"/>
                <a:ext cx="192" cy="96"/>
              </a:xfrm>
              <a:prstGeom prst="curvedConnector3">
                <a:avLst>
                  <a:gd name="adj1" fmla="val 51042"/>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63527" name="Group 37">
              <a:extLst>
                <a:ext uri="{FF2B5EF4-FFF2-40B4-BE49-F238E27FC236}">
                  <a16:creationId xmlns:a16="http://schemas.microsoft.com/office/drawing/2014/main" id="{562005D9-8E8E-4D8F-98E8-0919E569E735}"/>
                </a:ext>
              </a:extLst>
            </p:cNvPr>
            <p:cNvGrpSpPr>
              <a:grpSpLocks/>
            </p:cNvGrpSpPr>
            <p:nvPr/>
          </p:nvGrpSpPr>
          <p:grpSpPr bwMode="auto">
            <a:xfrm>
              <a:off x="2688" y="1622"/>
              <a:ext cx="240" cy="250"/>
              <a:chOff x="2688" y="1622"/>
              <a:chExt cx="240" cy="250"/>
            </a:xfrm>
          </p:grpSpPr>
          <p:sp>
            <p:nvSpPr>
              <p:cNvPr id="63528" name="AutoShape 38">
                <a:extLst>
                  <a:ext uri="{FF2B5EF4-FFF2-40B4-BE49-F238E27FC236}">
                    <a16:creationId xmlns:a16="http://schemas.microsoft.com/office/drawing/2014/main" id="{C9682211-9243-43AB-AF0D-90585D4CF18D}"/>
                  </a:ext>
                </a:extLst>
              </p:cNvPr>
              <p:cNvSpPr>
                <a:spLocks noChangeArrowheads="1"/>
              </p:cNvSpPr>
              <p:nvPr/>
            </p:nvSpPr>
            <p:spPr bwMode="auto">
              <a:xfrm>
                <a:off x="2736" y="1776"/>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cxnSp>
            <p:nvCxnSpPr>
              <p:cNvPr id="63529" name="AutoShape 39">
                <a:extLst>
                  <a:ext uri="{FF2B5EF4-FFF2-40B4-BE49-F238E27FC236}">
                    <a16:creationId xmlns:a16="http://schemas.microsoft.com/office/drawing/2014/main" id="{ED188304-2605-4346-B385-C589469AE0CF}"/>
                  </a:ext>
                </a:extLst>
              </p:cNvPr>
              <p:cNvCxnSpPr>
                <a:cxnSpLocks noChangeShapeType="1"/>
                <a:stCxn id="63531" idx="2"/>
                <a:endCxn id="63528" idx="0"/>
              </p:cNvCxnSpPr>
              <p:nvPr/>
            </p:nvCxnSpPr>
            <p:spPr bwMode="auto">
              <a:xfrm rot="16200000" flipH="1">
                <a:off x="2683" y="1627"/>
                <a:ext cx="154" cy="144"/>
              </a:xfrm>
              <a:prstGeom prst="curvedConnector3">
                <a:avLst>
                  <a:gd name="adj1" fmla="val 5130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sp>
        <p:nvSpPr>
          <p:cNvPr id="55336" name="AutoShape 40">
            <a:extLst>
              <a:ext uri="{FF2B5EF4-FFF2-40B4-BE49-F238E27FC236}">
                <a16:creationId xmlns:a16="http://schemas.microsoft.com/office/drawing/2014/main" id="{6C060301-A225-4B52-9825-5CAFF1CD3DBE}"/>
              </a:ext>
            </a:extLst>
          </p:cNvPr>
          <p:cNvSpPr>
            <a:spLocks noChangeArrowheads="1"/>
          </p:cNvSpPr>
          <p:nvPr/>
        </p:nvSpPr>
        <p:spPr bwMode="auto">
          <a:xfrm>
            <a:off x="5943600" y="5029200"/>
            <a:ext cx="533400" cy="304800"/>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400">
                <a:latin typeface="Trebuchet MS" panose="020B0603020202020204" pitchFamily="34" charset="0"/>
              </a:rPr>
              <a:t>trans</a:t>
            </a:r>
          </a:p>
        </p:txBody>
      </p:sp>
      <p:sp>
        <p:nvSpPr>
          <p:cNvPr id="55337" name="AutoShape 41">
            <a:extLst>
              <a:ext uri="{FF2B5EF4-FFF2-40B4-BE49-F238E27FC236}">
                <a16:creationId xmlns:a16="http://schemas.microsoft.com/office/drawing/2014/main" id="{2246ED22-277C-426E-8D6A-FD8473678E3F}"/>
              </a:ext>
            </a:extLst>
          </p:cNvPr>
          <p:cNvSpPr>
            <a:spLocks noChangeArrowheads="1"/>
          </p:cNvSpPr>
          <p:nvPr/>
        </p:nvSpPr>
        <p:spPr bwMode="auto">
          <a:xfrm>
            <a:off x="2133600" y="5257800"/>
            <a:ext cx="2362200" cy="762000"/>
          </a:xfrm>
          <a:prstGeom prst="wedgeRectCallout">
            <a:avLst>
              <a:gd name="adj1" fmla="val 89181"/>
              <a:gd name="adj2" fmla="val -43542"/>
            </a:avLst>
          </a:prstGeom>
          <a:solidFill>
            <a:schemeClr val="accent2"/>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600"/>
              <a:t>The </a:t>
            </a:r>
            <a:r>
              <a:rPr lang="en-US" altLang="en-US" sz="1600" b="1" i="1"/>
              <a:t>sequence</a:t>
            </a:r>
            <a:r>
              <a:rPr lang="en-US" altLang="en-US" sz="1600" b="1" i="1" u="sng"/>
              <a:t>r</a:t>
            </a:r>
            <a:r>
              <a:rPr lang="en-US" altLang="en-US" sz="1600"/>
              <a:t> provides </a:t>
            </a:r>
            <a:r>
              <a:rPr lang="en-US" altLang="en-US" sz="1600" b="1"/>
              <a:t>transactions</a:t>
            </a:r>
            <a:r>
              <a:rPr lang="en-US" altLang="en-US" sz="1600"/>
              <a:t> from the </a:t>
            </a:r>
            <a:r>
              <a:rPr lang="en-US" altLang="en-US" sz="1600" b="1"/>
              <a:t>sequence</a:t>
            </a:r>
            <a:r>
              <a:rPr lang="en-US" altLang="en-US" sz="1600"/>
              <a:t> to the </a:t>
            </a:r>
            <a:r>
              <a:rPr lang="en-US" altLang="en-US" sz="1600" b="1"/>
              <a:t>driver</a:t>
            </a:r>
          </a:p>
        </p:txBody>
      </p:sp>
      <p:sp>
        <p:nvSpPr>
          <p:cNvPr id="55338" name="WordArt 42">
            <a:extLst>
              <a:ext uri="{FF2B5EF4-FFF2-40B4-BE49-F238E27FC236}">
                <a16:creationId xmlns:a16="http://schemas.microsoft.com/office/drawing/2014/main" id="{EBA0E338-0B9D-4370-B709-5235EAC31E62}"/>
              </a:ext>
            </a:extLst>
          </p:cNvPr>
          <p:cNvSpPr>
            <a:spLocks noChangeArrowheads="1" noChangeShapeType="1" noTextEdit="1"/>
          </p:cNvSpPr>
          <p:nvPr/>
        </p:nvSpPr>
        <p:spPr bwMode="auto">
          <a:xfrm>
            <a:off x="1905000" y="990600"/>
            <a:ext cx="3200400" cy="647700"/>
          </a:xfrm>
          <a:prstGeom prst="rect">
            <a:avLst/>
          </a:prstGeom>
        </p:spPr>
        <p:txBody>
          <a:bodyPr wrap="none" fromWordArt="1">
            <a:prstTxWarp prst="textPlain">
              <a:avLst>
                <a:gd name="adj" fmla="val 50000"/>
              </a:avLst>
            </a:prstTxWarp>
          </a:bodyPr>
          <a:lstStyle/>
          <a:p>
            <a:pPr algn="ctr"/>
            <a:r>
              <a:rPr lang="en-US" sz="3600" i="1" kern="10">
                <a:ln w="9525">
                  <a:solidFill>
                    <a:srgbClr val="000000"/>
                  </a:solidFill>
                  <a:round/>
                  <a:headEnd/>
                  <a:tailEnd/>
                </a:ln>
                <a:solidFill>
                  <a:srgbClr val="3399FF"/>
                </a:solidFill>
                <a:effectLst>
                  <a:outerShdw dist="35921" dir="2700000" algn="ctr" rotWithShape="0">
                    <a:srgbClr val="808080">
                      <a:alpha val="79999"/>
                    </a:srgbClr>
                  </a:outerShdw>
                </a:effectLst>
                <a:latin typeface="Arial Black" panose="020B0A04020102020204" pitchFamily="34" charset="0"/>
              </a:rPr>
              <a:t>OVM</a:t>
            </a:r>
          </a:p>
        </p:txBody>
      </p:sp>
      <p:grpSp>
        <p:nvGrpSpPr>
          <p:cNvPr id="7" name="Group 43">
            <a:extLst>
              <a:ext uri="{FF2B5EF4-FFF2-40B4-BE49-F238E27FC236}">
                <a16:creationId xmlns:a16="http://schemas.microsoft.com/office/drawing/2014/main" id="{FDD3BBB3-1340-4995-B7D6-926A5CA6EB3F}"/>
              </a:ext>
            </a:extLst>
          </p:cNvPr>
          <p:cNvGrpSpPr>
            <a:grpSpLocks/>
          </p:cNvGrpSpPr>
          <p:nvPr/>
        </p:nvGrpSpPr>
        <p:grpSpPr bwMode="auto">
          <a:xfrm>
            <a:off x="7086600" y="3276600"/>
            <a:ext cx="762000" cy="914400"/>
            <a:chOff x="3504" y="2064"/>
            <a:chExt cx="480" cy="576"/>
          </a:xfrm>
        </p:grpSpPr>
        <p:sp>
          <p:nvSpPr>
            <p:cNvPr id="63515" name="AutoShape 44">
              <a:extLst>
                <a:ext uri="{FF2B5EF4-FFF2-40B4-BE49-F238E27FC236}">
                  <a16:creationId xmlns:a16="http://schemas.microsoft.com/office/drawing/2014/main" id="{570A89EB-C523-4BCF-9BDE-8A3D1C5A3F0B}"/>
                </a:ext>
              </a:extLst>
            </p:cNvPr>
            <p:cNvSpPr>
              <a:spLocks noChangeArrowheads="1"/>
            </p:cNvSpPr>
            <p:nvPr/>
          </p:nvSpPr>
          <p:spPr bwMode="auto">
            <a:xfrm>
              <a:off x="3648" y="2064"/>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sp>
          <p:nvSpPr>
            <p:cNvPr id="63516" name="AutoShape 45">
              <a:extLst>
                <a:ext uri="{FF2B5EF4-FFF2-40B4-BE49-F238E27FC236}">
                  <a16:creationId xmlns:a16="http://schemas.microsoft.com/office/drawing/2014/main" id="{F2DDD9AA-2761-44ED-804D-70D5892D7C0B}"/>
                </a:ext>
              </a:extLst>
            </p:cNvPr>
            <p:cNvSpPr>
              <a:spLocks noChangeArrowheads="1"/>
            </p:cNvSpPr>
            <p:nvPr/>
          </p:nvSpPr>
          <p:spPr bwMode="auto">
            <a:xfrm>
              <a:off x="3552" y="2309"/>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sp>
          <p:nvSpPr>
            <p:cNvPr id="63517" name="AutoShape 46">
              <a:extLst>
                <a:ext uri="{FF2B5EF4-FFF2-40B4-BE49-F238E27FC236}">
                  <a16:creationId xmlns:a16="http://schemas.microsoft.com/office/drawing/2014/main" id="{C8ACB578-86E3-492F-9FF6-A6E6314B9CD5}"/>
                </a:ext>
              </a:extLst>
            </p:cNvPr>
            <p:cNvSpPr>
              <a:spLocks noChangeArrowheads="1"/>
            </p:cNvSpPr>
            <p:nvPr/>
          </p:nvSpPr>
          <p:spPr bwMode="auto">
            <a:xfrm>
              <a:off x="3792" y="2304"/>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cxnSp>
          <p:nvCxnSpPr>
            <p:cNvPr id="63518" name="AutoShape 47">
              <a:extLst>
                <a:ext uri="{FF2B5EF4-FFF2-40B4-BE49-F238E27FC236}">
                  <a16:creationId xmlns:a16="http://schemas.microsoft.com/office/drawing/2014/main" id="{E015F541-87E7-4F89-82F9-DEB6748EF139}"/>
                </a:ext>
              </a:extLst>
            </p:cNvPr>
            <p:cNvCxnSpPr>
              <a:cxnSpLocks noChangeShapeType="1"/>
              <a:stCxn id="63515" idx="2"/>
              <a:endCxn id="63517" idx="0"/>
            </p:cNvCxnSpPr>
            <p:nvPr/>
          </p:nvCxnSpPr>
          <p:spPr bwMode="auto">
            <a:xfrm rot="16200000" flipH="1">
              <a:off x="3741" y="2158"/>
              <a:ext cx="149" cy="144"/>
            </a:xfrm>
            <a:prstGeom prst="curvedConnector3">
              <a:avLst>
                <a:gd name="adj1" fmla="val 51676"/>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3519" name="AutoShape 48">
              <a:extLst>
                <a:ext uri="{FF2B5EF4-FFF2-40B4-BE49-F238E27FC236}">
                  <a16:creationId xmlns:a16="http://schemas.microsoft.com/office/drawing/2014/main" id="{93C3FFBB-D8AC-4CE1-8C87-9E6BC30A9003}"/>
                </a:ext>
              </a:extLst>
            </p:cNvPr>
            <p:cNvCxnSpPr>
              <a:cxnSpLocks noChangeShapeType="1"/>
              <a:stCxn id="63515" idx="2"/>
              <a:endCxn id="63516" idx="0"/>
            </p:cNvCxnSpPr>
            <p:nvPr/>
          </p:nvCxnSpPr>
          <p:spPr bwMode="auto">
            <a:xfrm rot="5400000">
              <a:off x="3619" y="2184"/>
              <a:ext cx="154" cy="96"/>
            </a:xfrm>
            <a:prstGeom prst="curvedConnector3">
              <a:avLst>
                <a:gd name="adj1" fmla="val 5130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63520" name="AutoShape 49">
              <a:extLst>
                <a:ext uri="{FF2B5EF4-FFF2-40B4-BE49-F238E27FC236}">
                  <a16:creationId xmlns:a16="http://schemas.microsoft.com/office/drawing/2014/main" id="{81FCDE92-5EC2-45E2-BC75-A7867CC46348}"/>
                </a:ext>
              </a:extLst>
            </p:cNvPr>
            <p:cNvSpPr>
              <a:spLocks noChangeArrowheads="1"/>
            </p:cNvSpPr>
            <p:nvPr/>
          </p:nvSpPr>
          <p:spPr bwMode="auto">
            <a:xfrm>
              <a:off x="3504" y="2544"/>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sp>
          <p:nvSpPr>
            <p:cNvPr id="63521" name="AutoShape 50">
              <a:extLst>
                <a:ext uri="{FF2B5EF4-FFF2-40B4-BE49-F238E27FC236}">
                  <a16:creationId xmlns:a16="http://schemas.microsoft.com/office/drawing/2014/main" id="{102D0473-78D2-4C4C-8446-06D986495A2D}"/>
                </a:ext>
              </a:extLst>
            </p:cNvPr>
            <p:cNvSpPr>
              <a:spLocks noChangeArrowheads="1"/>
            </p:cNvSpPr>
            <p:nvPr/>
          </p:nvSpPr>
          <p:spPr bwMode="auto">
            <a:xfrm>
              <a:off x="3744" y="2544"/>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cxnSp>
          <p:nvCxnSpPr>
            <p:cNvPr id="63522" name="AutoShape 51">
              <a:extLst>
                <a:ext uri="{FF2B5EF4-FFF2-40B4-BE49-F238E27FC236}">
                  <a16:creationId xmlns:a16="http://schemas.microsoft.com/office/drawing/2014/main" id="{73C67DDF-D42B-4396-888F-ADD035CB948E}"/>
                </a:ext>
              </a:extLst>
            </p:cNvPr>
            <p:cNvCxnSpPr>
              <a:cxnSpLocks noChangeShapeType="1"/>
              <a:stCxn id="63516" idx="2"/>
              <a:endCxn id="63521" idx="0"/>
            </p:cNvCxnSpPr>
            <p:nvPr/>
          </p:nvCxnSpPr>
          <p:spPr bwMode="auto">
            <a:xfrm rot="16200000" flipH="1">
              <a:off x="3672" y="2376"/>
              <a:ext cx="144" cy="192"/>
            </a:xfrm>
            <a:prstGeom prst="curvedConnector3">
              <a:avLst>
                <a:gd name="adj1" fmla="val 51389"/>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3523" name="AutoShape 52">
              <a:extLst>
                <a:ext uri="{FF2B5EF4-FFF2-40B4-BE49-F238E27FC236}">
                  <a16:creationId xmlns:a16="http://schemas.microsoft.com/office/drawing/2014/main" id="{ED4F8235-C97A-4F2B-9474-240219038A76}"/>
                </a:ext>
              </a:extLst>
            </p:cNvPr>
            <p:cNvCxnSpPr>
              <a:cxnSpLocks noChangeShapeType="1"/>
              <a:stCxn id="63516" idx="2"/>
              <a:endCxn id="63520" idx="0"/>
            </p:cNvCxnSpPr>
            <p:nvPr/>
          </p:nvCxnSpPr>
          <p:spPr bwMode="auto">
            <a:xfrm rot="5400000">
              <a:off x="3552" y="2448"/>
              <a:ext cx="144" cy="48"/>
            </a:xfrm>
            <a:prstGeom prst="curvedConnector3">
              <a:avLst>
                <a:gd name="adj1" fmla="val 51389"/>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sp>
        <p:nvSpPr>
          <p:cNvPr id="55349" name="AutoShape 53">
            <a:extLst>
              <a:ext uri="{FF2B5EF4-FFF2-40B4-BE49-F238E27FC236}">
                <a16:creationId xmlns:a16="http://schemas.microsoft.com/office/drawing/2014/main" id="{84209561-C976-4D87-A8F4-11D82464604F}"/>
              </a:ext>
            </a:extLst>
          </p:cNvPr>
          <p:cNvSpPr>
            <a:spLocks noChangeArrowheads="1"/>
          </p:cNvSpPr>
          <p:nvPr/>
        </p:nvSpPr>
        <p:spPr bwMode="auto">
          <a:xfrm>
            <a:off x="7924800" y="2514600"/>
            <a:ext cx="1143000" cy="457200"/>
          </a:xfrm>
          <a:prstGeom prst="wedgeRectCallout">
            <a:avLst>
              <a:gd name="adj1" fmla="val -81944"/>
              <a:gd name="adj2" fmla="val 125347"/>
            </a:avLst>
          </a:prstGeom>
          <a:solidFill>
            <a:schemeClr val="accent2"/>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600"/>
              <a:t>…or other sequences</a:t>
            </a:r>
          </a:p>
        </p:txBody>
      </p:sp>
      <p:sp>
        <p:nvSpPr>
          <p:cNvPr id="55350" name="Rectangle 54">
            <a:extLst>
              <a:ext uri="{FF2B5EF4-FFF2-40B4-BE49-F238E27FC236}">
                <a16:creationId xmlns:a16="http://schemas.microsoft.com/office/drawing/2014/main" id="{F574017F-AA96-4686-B1F4-F1301070F2D7}"/>
              </a:ext>
            </a:extLst>
          </p:cNvPr>
          <p:cNvSpPr>
            <a:spLocks noChangeArrowheads="1"/>
          </p:cNvSpPr>
          <p:nvPr/>
        </p:nvSpPr>
        <p:spPr bwMode="auto">
          <a:xfrm>
            <a:off x="1524000" y="6781800"/>
            <a:ext cx="76200" cy="76200"/>
          </a:xfrm>
          <a:prstGeom prst="rect">
            <a:avLst/>
          </a:prstGeom>
          <a:noFill/>
          <a:ln w="1905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55338"/>
                                        </p:tgtEl>
                                        <p:attrNameLst>
                                          <p:attrName>style.visibility</p:attrName>
                                        </p:attrNameLst>
                                      </p:cBhvr>
                                      <p:to>
                                        <p:strVal val="visible"/>
                                      </p:to>
                                    </p:set>
                                    <p:animEffect transition="in" filter="fade">
                                      <p:cBhvr>
                                        <p:cTn id="7" dur="500"/>
                                        <p:tgtEl>
                                          <p:spTgt spid="553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up)">
                                      <p:cBhvr>
                                        <p:cTn id="12" dur="500"/>
                                        <p:tgtEl>
                                          <p:spTgt spid="3"/>
                                        </p:tgtEl>
                                      </p:cBhvr>
                                    </p:animEffect>
                                  </p:childTnLst>
                                </p:cTn>
                              </p:par>
                            </p:childTnLst>
                          </p:cTn>
                        </p:par>
                        <p:par>
                          <p:cTn id="13" fill="hold" nodeType="afterGroup">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55318"/>
                                        </p:tgtEl>
                                        <p:attrNameLst>
                                          <p:attrName>style.visibility</p:attrName>
                                        </p:attrNameLst>
                                      </p:cBhvr>
                                      <p:to>
                                        <p:strVal val="visible"/>
                                      </p:to>
                                    </p:set>
                                    <p:animEffect transition="in" filter="wipe(left)">
                                      <p:cBhvr>
                                        <p:cTn id="16" dur="500"/>
                                        <p:tgtEl>
                                          <p:spTgt spid="5531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1"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wipe(up)">
                                      <p:cBhvr>
                                        <p:cTn id="21" dur="500"/>
                                        <p:tgtEl>
                                          <p:spTgt spid="7"/>
                                        </p:tgtEl>
                                      </p:cBhvr>
                                    </p:animEffect>
                                  </p:childTnLst>
                                </p:cTn>
                              </p:par>
                            </p:childTnLst>
                          </p:cTn>
                        </p:par>
                        <p:par>
                          <p:cTn id="22" fill="hold" nodeType="afterGroup">
                            <p:stCondLst>
                              <p:cond delay="500"/>
                            </p:stCondLst>
                            <p:childTnLst>
                              <p:par>
                                <p:cTn id="23" presetID="22" presetClass="entr" presetSubtype="8" fill="hold" grpId="0" nodeType="afterEffect">
                                  <p:stCondLst>
                                    <p:cond delay="0"/>
                                  </p:stCondLst>
                                  <p:childTnLst>
                                    <p:set>
                                      <p:cBhvr>
                                        <p:cTn id="24" dur="1" fill="hold">
                                          <p:stCondLst>
                                            <p:cond delay="0"/>
                                          </p:stCondLst>
                                        </p:cTn>
                                        <p:tgtEl>
                                          <p:spTgt spid="55349"/>
                                        </p:tgtEl>
                                        <p:attrNameLst>
                                          <p:attrName>style.visibility</p:attrName>
                                        </p:attrNameLst>
                                      </p:cBhvr>
                                      <p:to>
                                        <p:strVal val="visible"/>
                                      </p:to>
                                    </p:set>
                                    <p:animEffect transition="in" filter="wipe(left)">
                                      <p:cBhvr>
                                        <p:cTn id="25" dur="500"/>
                                        <p:tgtEl>
                                          <p:spTgt spid="55349"/>
                                        </p:tgtEl>
                                      </p:cBhvr>
                                    </p:animEffect>
                                  </p:childTnLst>
                                </p:cTn>
                              </p:par>
                            </p:childTnLst>
                          </p:cTn>
                        </p:par>
                        <p:par>
                          <p:cTn id="26" fill="hold" nodeType="afterGroup">
                            <p:stCondLst>
                              <p:cond delay="1000"/>
                            </p:stCondLst>
                            <p:childTnLst>
                              <p:par>
                                <p:cTn id="27" presetID="49" presetClass="path" presetSubtype="0" fill="hold" nodeType="afterEffect">
                                  <p:stCondLst>
                                    <p:cond delay="0"/>
                                  </p:stCondLst>
                                  <p:childTnLst>
                                    <p:animMotion origin="layout" path="M 1.11022E-16 3.3796E-6 L -0.125 0.15544 " pathEditMode="relative" rAng="0" ptsTypes="AA">
                                      <p:cBhvr>
                                        <p:cTn id="28" dur="500" fill="hold"/>
                                        <p:tgtEl>
                                          <p:spTgt spid="7"/>
                                        </p:tgtEl>
                                        <p:attrNameLst>
                                          <p:attrName>ppt_x</p:attrName>
                                          <p:attrName>ppt_y</p:attrName>
                                        </p:attrNameLst>
                                      </p:cBhvr>
                                      <p:rCtr x="-6250" y="7772"/>
                                    </p:animMotion>
                                  </p:childTnLst>
                                </p:cTn>
                              </p:par>
                              <p:par>
                                <p:cTn id="29" presetID="6" presetClass="emph" presetSubtype="0" fill="hold" nodeType="withEffect">
                                  <p:stCondLst>
                                    <p:cond delay="0"/>
                                  </p:stCondLst>
                                  <p:childTnLst>
                                    <p:animScale>
                                      <p:cBhvr>
                                        <p:cTn id="30" dur="500" fill="hold"/>
                                        <p:tgtEl>
                                          <p:spTgt spid="7"/>
                                        </p:tgtEl>
                                      </p:cBhvr>
                                      <p:by x="25000" y="25000"/>
                                    </p:animScale>
                                  </p:childTnLst>
                                </p:cTn>
                              </p:par>
                            </p:childTnLst>
                          </p:cTn>
                        </p:par>
                        <p:par>
                          <p:cTn id="31" fill="hold" nodeType="afterGroup">
                            <p:stCondLst>
                              <p:cond delay="1500"/>
                            </p:stCondLst>
                            <p:childTnLst>
                              <p:par>
                                <p:cTn id="32" presetID="23" presetClass="exit" presetSubtype="32" fill="hold" nodeType="afterEffect">
                                  <p:stCondLst>
                                    <p:cond delay="0"/>
                                  </p:stCondLst>
                                  <p:childTnLst>
                                    <p:anim calcmode="lin" valueType="num">
                                      <p:cBhvr>
                                        <p:cTn id="33" dur="500"/>
                                        <p:tgtEl>
                                          <p:spTgt spid="7"/>
                                        </p:tgtEl>
                                        <p:attrNameLst>
                                          <p:attrName>ppt_w</p:attrName>
                                        </p:attrNameLst>
                                      </p:cBhvr>
                                      <p:tavLst>
                                        <p:tav tm="0">
                                          <p:val>
                                            <p:strVal val="ppt_w"/>
                                          </p:val>
                                        </p:tav>
                                        <p:tav tm="100000">
                                          <p:val>
                                            <p:fltVal val="0"/>
                                          </p:val>
                                        </p:tav>
                                      </p:tavLst>
                                    </p:anim>
                                    <p:anim calcmode="lin" valueType="num">
                                      <p:cBhvr>
                                        <p:cTn id="34" dur="500"/>
                                        <p:tgtEl>
                                          <p:spTgt spid="7"/>
                                        </p:tgtEl>
                                        <p:attrNameLst>
                                          <p:attrName>ppt_h</p:attrName>
                                        </p:attrNameLst>
                                      </p:cBhvr>
                                      <p:tavLst>
                                        <p:tav tm="0">
                                          <p:val>
                                            <p:strVal val="ppt_h"/>
                                          </p:val>
                                        </p:tav>
                                        <p:tav tm="100000">
                                          <p:val>
                                            <p:fltVal val="0"/>
                                          </p:val>
                                        </p:tav>
                                      </p:tavLst>
                                    </p:anim>
                                    <p:set>
                                      <p:cBhvr>
                                        <p:cTn id="35" dur="1" fill="hold">
                                          <p:stCondLst>
                                            <p:cond delay="499"/>
                                          </p:stCondLst>
                                        </p:cTn>
                                        <p:tgtEl>
                                          <p:spTgt spid="7"/>
                                        </p:tgtEl>
                                        <p:attrNameLst>
                                          <p:attrName>style.visibility</p:attrName>
                                        </p:attrNameLst>
                                      </p:cBhvr>
                                      <p:to>
                                        <p:strVal val="hidden"/>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55298"/>
                                        </p:tgtEl>
                                        <p:attrNameLst>
                                          <p:attrName>style.visibility</p:attrName>
                                        </p:attrNameLst>
                                      </p:cBhvr>
                                      <p:to>
                                        <p:strVal val="visible"/>
                                      </p:to>
                                    </p:set>
                                    <p:animEffect transition="in" filter="fade">
                                      <p:cBhvr>
                                        <p:cTn id="40" dur="500"/>
                                        <p:tgtEl>
                                          <p:spTgt spid="55298"/>
                                        </p:tgtEl>
                                      </p:cBhvr>
                                    </p:animEffect>
                                  </p:childTnLst>
                                </p:cTn>
                              </p:par>
                            </p:childTnLst>
                          </p:cTn>
                        </p:par>
                        <p:par>
                          <p:cTn id="41" fill="hold" nodeType="afterGroup">
                            <p:stCondLst>
                              <p:cond delay="500"/>
                            </p:stCondLst>
                            <p:childTnLst>
                              <p:par>
                                <p:cTn id="42" presetID="22" presetClass="entr" presetSubtype="2" fill="hold" grpId="0" nodeType="afterEffect">
                                  <p:stCondLst>
                                    <p:cond delay="0"/>
                                  </p:stCondLst>
                                  <p:childTnLst>
                                    <p:set>
                                      <p:cBhvr>
                                        <p:cTn id="43" dur="1" fill="hold">
                                          <p:stCondLst>
                                            <p:cond delay="0"/>
                                          </p:stCondLst>
                                        </p:cTn>
                                        <p:tgtEl>
                                          <p:spTgt spid="55337"/>
                                        </p:tgtEl>
                                        <p:attrNameLst>
                                          <p:attrName>style.visibility</p:attrName>
                                        </p:attrNameLst>
                                      </p:cBhvr>
                                      <p:to>
                                        <p:strVal val="visible"/>
                                      </p:to>
                                    </p:set>
                                    <p:animEffect transition="in" filter="wipe(right)">
                                      <p:cBhvr>
                                        <p:cTn id="44" dur="500"/>
                                        <p:tgtEl>
                                          <p:spTgt spid="55337"/>
                                        </p:tgtEl>
                                      </p:cBhvr>
                                    </p:animEffect>
                                  </p:childTnLst>
                                </p:cTn>
                              </p:par>
                            </p:childTnLst>
                          </p:cTn>
                        </p:par>
                        <p:par>
                          <p:cTn id="45" fill="hold" nodeType="afterGroup">
                            <p:stCondLst>
                              <p:cond delay="1000"/>
                            </p:stCondLst>
                            <p:childTnLst>
                              <p:par>
                                <p:cTn id="46" presetID="23" presetClass="entr" presetSubtype="16" fill="hold" grpId="0" nodeType="afterEffect">
                                  <p:stCondLst>
                                    <p:cond delay="0"/>
                                  </p:stCondLst>
                                  <p:childTnLst>
                                    <p:set>
                                      <p:cBhvr>
                                        <p:cTn id="47" dur="1" fill="hold">
                                          <p:stCondLst>
                                            <p:cond delay="0"/>
                                          </p:stCondLst>
                                        </p:cTn>
                                        <p:tgtEl>
                                          <p:spTgt spid="55336"/>
                                        </p:tgtEl>
                                        <p:attrNameLst>
                                          <p:attrName>style.visibility</p:attrName>
                                        </p:attrNameLst>
                                      </p:cBhvr>
                                      <p:to>
                                        <p:strVal val="visible"/>
                                      </p:to>
                                    </p:set>
                                    <p:anim calcmode="lin" valueType="num">
                                      <p:cBhvr>
                                        <p:cTn id="48" dur="500" fill="hold"/>
                                        <p:tgtEl>
                                          <p:spTgt spid="55336"/>
                                        </p:tgtEl>
                                        <p:attrNameLst>
                                          <p:attrName>ppt_w</p:attrName>
                                        </p:attrNameLst>
                                      </p:cBhvr>
                                      <p:tavLst>
                                        <p:tav tm="0">
                                          <p:val>
                                            <p:fltVal val="0"/>
                                          </p:val>
                                        </p:tav>
                                        <p:tav tm="100000">
                                          <p:val>
                                            <p:strVal val="#ppt_w"/>
                                          </p:val>
                                        </p:tav>
                                      </p:tavLst>
                                    </p:anim>
                                    <p:anim calcmode="lin" valueType="num">
                                      <p:cBhvr>
                                        <p:cTn id="49" dur="500" fill="hold"/>
                                        <p:tgtEl>
                                          <p:spTgt spid="55336"/>
                                        </p:tgtEl>
                                        <p:attrNameLst>
                                          <p:attrName>ppt_h</p:attrName>
                                        </p:attrNameLst>
                                      </p:cBhvr>
                                      <p:tavLst>
                                        <p:tav tm="0">
                                          <p:val>
                                            <p:fltVal val="0"/>
                                          </p:val>
                                        </p:tav>
                                        <p:tav tm="100000">
                                          <p:val>
                                            <p:strVal val="#ppt_h"/>
                                          </p:val>
                                        </p:tav>
                                      </p:tavLst>
                                    </p:anim>
                                  </p:childTnLst>
                                </p:cTn>
                              </p:par>
                            </p:childTnLst>
                          </p:cTn>
                        </p:par>
                        <p:par>
                          <p:cTn id="50" fill="hold" nodeType="afterGroup">
                            <p:stCondLst>
                              <p:cond delay="1500"/>
                            </p:stCondLst>
                            <p:childTnLst>
                              <p:par>
                                <p:cTn id="51" presetID="63" presetClass="path" presetSubtype="0" accel="50000" decel="50000" fill="hold" grpId="1" nodeType="afterEffect">
                                  <p:stCondLst>
                                    <p:cond delay="0"/>
                                  </p:stCondLst>
                                  <p:childTnLst>
                                    <p:animMotion origin="layout" path="M -3.33333E-6 -1.22831E-6 L 0.27917 -1.22831E-6 " pathEditMode="relative" rAng="0" ptsTypes="AA">
                                      <p:cBhvr>
                                        <p:cTn id="52" dur="500" fill="hold"/>
                                        <p:tgtEl>
                                          <p:spTgt spid="55336"/>
                                        </p:tgtEl>
                                        <p:attrNameLst>
                                          <p:attrName>ppt_x</p:attrName>
                                          <p:attrName>ppt_y</p:attrName>
                                        </p:attrNameLst>
                                      </p:cBhvr>
                                      <p:rCtr x="13958" y="0"/>
                                    </p:animMotion>
                                  </p:childTnLst>
                                </p:cTn>
                              </p:par>
                            </p:childTnLst>
                          </p:cTn>
                        </p:par>
                        <p:par>
                          <p:cTn id="53" fill="hold" nodeType="afterGroup">
                            <p:stCondLst>
                              <p:cond delay="2000"/>
                            </p:stCondLst>
                            <p:childTnLst>
                              <p:par>
                                <p:cTn id="54" presetID="22" presetClass="entr" presetSubtype="8" fill="hold" nodeType="afterEffect">
                                  <p:stCondLst>
                                    <p:cond delay="0"/>
                                  </p:stCondLst>
                                  <p:childTnLst>
                                    <p:set>
                                      <p:cBhvr>
                                        <p:cTn id="55" dur="1" fill="hold">
                                          <p:stCondLst>
                                            <p:cond delay="0"/>
                                          </p:stCondLst>
                                        </p:cTn>
                                        <p:tgtEl>
                                          <p:spTgt spid="2"/>
                                        </p:tgtEl>
                                        <p:attrNameLst>
                                          <p:attrName>style.visibility</p:attrName>
                                        </p:attrNameLst>
                                      </p:cBhvr>
                                      <p:to>
                                        <p:strVal val="visible"/>
                                      </p:to>
                                    </p:set>
                                    <p:animEffect transition="in" filter="wipe(left)">
                                      <p:cBhvr>
                                        <p:cTn id="56" dur="500"/>
                                        <p:tgtEl>
                                          <p:spTgt spid="2"/>
                                        </p:tgtEl>
                                      </p:cBhvr>
                                    </p:animEffect>
                                  </p:childTnLst>
                                </p:cTn>
                              </p:par>
                              <p:par>
                                <p:cTn id="57" presetID="10" presetClass="exit" presetSubtype="0" fill="hold" grpId="2" nodeType="withEffect">
                                  <p:stCondLst>
                                    <p:cond delay="0"/>
                                  </p:stCondLst>
                                  <p:childTnLst>
                                    <p:animEffect transition="out" filter="fade">
                                      <p:cBhvr>
                                        <p:cTn id="58" dur="500"/>
                                        <p:tgtEl>
                                          <p:spTgt spid="55336"/>
                                        </p:tgtEl>
                                      </p:cBhvr>
                                    </p:animEffect>
                                    <p:set>
                                      <p:cBhvr>
                                        <p:cTn id="59" dur="1" fill="hold">
                                          <p:stCondLst>
                                            <p:cond delay="499"/>
                                          </p:stCondLst>
                                        </p:cTn>
                                        <p:tgtEl>
                                          <p:spTgt spid="55336"/>
                                        </p:tgtEl>
                                        <p:attrNameLst>
                                          <p:attrName>style.visibility</p:attrName>
                                        </p:attrNameLst>
                                      </p:cBhvr>
                                      <p:to>
                                        <p:strVal val="hidden"/>
                                      </p:to>
                                    </p:set>
                                  </p:childTnLst>
                                </p:cTn>
                              </p:par>
                              <p:par>
                                <p:cTn id="60" presetID="1" presetClass="exit" presetSubtype="0" fill="hold" grpId="1" nodeType="withEffect">
                                  <p:stCondLst>
                                    <p:cond delay="0"/>
                                  </p:stCondLst>
                                  <p:childTnLst>
                                    <p:set>
                                      <p:cBhvr>
                                        <p:cTn id="61" dur="1" fill="hold">
                                          <p:stCondLst>
                                            <p:cond delay="0"/>
                                          </p:stCondLst>
                                        </p:cTn>
                                        <p:tgtEl>
                                          <p:spTgt spid="55318"/>
                                        </p:tgtEl>
                                        <p:attrNameLst>
                                          <p:attrName>style.visibility</p:attrName>
                                        </p:attrNameLst>
                                      </p:cBhvr>
                                      <p:to>
                                        <p:strVal val="hidden"/>
                                      </p:to>
                                    </p:set>
                                  </p:childTnLst>
                                </p:cTn>
                              </p:par>
                              <p:par>
                                <p:cTn id="62" presetID="1" presetClass="exit" presetSubtype="0" fill="hold" grpId="1" nodeType="withEffect">
                                  <p:stCondLst>
                                    <p:cond delay="0"/>
                                  </p:stCondLst>
                                  <p:childTnLst>
                                    <p:set>
                                      <p:cBhvr>
                                        <p:cTn id="63" dur="1" fill="hold">
                                          <p:stCondLst>
                                            <p:cond delay="0"/>
                                          </p:stCondLst>
                                        </p:cTn>
                                        <p:tgtEl>
                                          <p:spTgt spid="55349"/>
                                        </p:tgtEl>
                                        <p:attrNameLst>
                                          <p:attrName>style.visibility</p:attrName>
                                        </p:attrNameLst>
                                      </p:cBhvr>
                                      <p:to>
                                        <p:strVal val="hidden"/>
                                      </p:to>
                                    </p:set>
                                  </p:childTnLst>
                                </p:cTn>
                              </p:par>
                            </p:childTnLst>
                          </p:cTn>
                        </p:par>
                        <p:par>
                          <p:cTn id="64" fill="hold" nodeType="afterGroup">
                            <p:stCondLst>
                              <p:cond delay="2500"/>
                            </p:stCondLst>
                            <p:childTnLst>
                              <p:par>
                                <p:cTn id="65" presetID="10" presetClass="exit" presetSubtype="0" fill="hold" grpId="0" nodeType="afterEffect">
                                  <p:stCondLst>
                                    <p:cond delay="0"/>
                                  </p:stCondLst>
                                  <p:childTnLst>
                                    <p:animEffect transition="out" filter="fade">
                                      <p:cBhvr>
                                        <p:cTn id="66" dur="500"/>
                                        <p:tgtEl>
                                          <p:spTgt spid="55350"/>
                                        </p:tgtEl>
                                      </p:cBhvr>
                                    </p:animEffect>
                                    <p:set>
                                      <p:cBhvr>
                                        <p:cTn id="67" dur="1" fill="hold">
                                          <p:stCondLst>
                                            <p:cond delay="499"/>
                                          </p:stCondLst>
                                        </p:cTn>
                                        <p:tgtEl>
                                          <p:spTgt spid="5535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animBg="1"/>
      <p:bldP spid="55318" grpId="0" animBg="1"/>
      <p:bldP spid="55318" grpId="1" animBg="1"/>
      <p:bldP spid="55336" grpId="0" animBg="1"/>
      <p:bldP spid="55336" grpId="1" animBg="1"/>
      <p:bldP spid="55336" grpId="2" animBg="1"/>
      <p:bldP spid="55337" grpId="0" animBg="1"/>
      <p:bldP spid="55349" grpId="0" animBg="1"/>
      <p:bldP spid="55349" grpId="1" animBg="1"/>
      <p:bldP spid="5535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9844BB5F-ADDD-4C09-A087-44634B0A4BAE}"/>
              </a:ext>
            </a:extLst>
          </p:cNvPr>
          <p:cNvSpPr>
            <a:spLocks noChangeArrowheads="1"/>
          </p:cNvSpPr>
          <p:nvPr/>
        </p:nvSpPr>
        <p:spPr bwMode="auto">
          <a:xfrm>
            <a:off x="5181600" y="3733800"/>
            <a:ext cx="2590800" cy="1905000"/>
          </a:xfrm>
          <a:prstGeom prst="rect">
            <a:avLst/>
          </a:prstGeom>
          <a:solidFill>
            <a:srgbClr val="CCECFF"/>
          </a:solidFill>
          <a:ln w="9525">
            <a:noFill/>
            <a:miter lim="800000"/>
            <a:headEnd/>
            <a:tailEnd/>
          </a:ln>
          <a:effectLst>
            <a:outerShdw blurRad="63500" dist="107763" dir="2700000" algn="ctr" rotWithShape="0">
              <a:schemeClr val="bg2">
                <a:alpha val="50000"/>
              </a:schemeClr>
            </a:outerShdw>
          </a:effectLst>
        </p:spPr>
        <p:txBody>
          <a:bodyPr wrap="none" lIns="45720" rIns="45720" anchor="b"/>
          <a:lstStyle/>
          <a:p>
            <a:pPr algn="ctr" eaLnBrk="0" hangingPunct="0">
              <a:defRPr/>
            </a:pPr>
            <a:r>
              <a:rPr lang="en-US" sz="1600" b="1">
                <a:latin typeface="Arial" charset="0"/>
              </a:rPr>
              <a:t>Sequencer</a:t>
            </a:r>
          </a:p>
        </p:txBody>
      </p:sp>
      <p:sp>
        <p:nvSpPr>
          <p:cNvPr id="65539" name="Rectangle 3">
            <a:extLst>
              <a:ext uri="{FF2B5EF4-FFF2-40B4-BE49-F238E27FC236}">
                <a16:creationId xmlns:a16="http://schemas.microsoft.com/office/drawing/2014/main" id="{E79ECFF5-E0E2-49F4-88B6-0A723F0235EE}"/>
              </a:ext>
            </a:extLst>
          </p:cNvPr>
          <p:cNvSpPr>
            <a:spLocks noGrp="1" noChangeArrowheads="1"/>
          </p:cNvSpPr>
          <p:nvPr>
            <p:ph type="title"/>
          </p:nvPr>
        </p:nvSpPr>
        <p:spPr/>
        <p:txBody>
          <a:bodyPr/>
          <a:lstStyle/>
          <a:p>
            <a:pPr eaLnBrk="1" hangingPunct="1"/>
            <a:r>
              <a:rPr lang="en-US" altLang="en-US"/>
              <a:t>Sequential Stimulus</a:t>
            </a:r>
          </a:p>
        </p:txBody>
      </p:sp>
      <p:sp>
        <p:nvSpPr>
          <p:cNvPr id="65540" name="WordArt 4">
            <a:extLst>
              <a:ext uri="{FF2B5EF4-FFF2-40B4-BE49-F238E27FC236}">
                <a16:creationId xmlns:a16="http://schemas.microsoft.com/office/drawing/2014/main" id="{E1FE54D9-D81D-4C80-B783-506FAB4CAE53}"/>
              </a:ext>
            </a:extLst>
          </p:cNvPr>
          <p:cNvSpPr>
            <a:spLocks noChangeArrowheads="1" noChangeShapeType="1" noTextEdit="1"/>
          </p:cNvSpPr>
          <p:nvPr/>
        </p:nvSpPr>
        <p:spPr bwMode="auto">
          <a:xfrm>
            <a:off x="1905000" y="990600"/>
            <a:ext cx="3200400" cy="647700"/>
          </a:xfrm>
          <a:prstGeom prst="rect">
            <a:avLst/>
          </a:prstGeom>
        </p:spPr>
        <p:txBody>
          <a:bodyPr wrap="none" fromWordArt="1">
            <a:prstTxWarp prst="textPlain">
              <a:avLst>
                <a:gd name="adj" fmla="val 50000"/>
              </a:avLst>
            </a:prstTxWarp>
          </a:bodyPr>
          <a:lstStyle/>
          <a:p>
            <a:pPr algn="ctr"/>
            <a:r>
              <a:rPr lang="en-US" sz="3600" i="1" kern="10">
                <a:ln w="9525">
                  <a:solidFill>
                    <a:srgbClr val="000000"/>
                  </a:solidFill>
                  <a:round/>
                  <a:headEnd/>
                  <a:tailEnd/>
                </a:ln>
                <a:solidFill>
                  <a:srgbClr val="3399FF"/>
                </a:solidFill>
                <a:effectLst>
                  <a:outerShdw dist="35921" dir="2700000" algn="ctr" rotWithShape="0">
                    <a:srgbClr val="808080">
                      <a:alpha val="79999"/>
                    </a:srgbClr>
                  </a:outerShdw>
                </a:effectLst>
                <a:latin typeface="Arial Black" panose="020B0A04020102020204" pitchFamily="34" charset="0"/>
              </a:rPr>
              <a:t>OVM</a:t>
            </a:r>
          </a:p>
        </p:txBody>
      </p:sp>
      <p:sp>
        <p:nvSpPr>
          <p:cNvPr id="57349" name="Rectangle 5">
            <a:extLst>
              <a:ext uri="{FF2B5EF4-FFF2-40B4-BE49-F238E27FC236}">
                <a16:creationId xmlns:a16="http://schemas.microsoft.com/office/drawing/2014/main" id="{600D7D9C-B402-46B4-876D-A56842D97D00}"/>
              </a:ext>
            </a:extLst>
          </p:cNvPr>
          <p:cNvSpPr>
            <a:spLocks noChangeArrowheads="1"/>
          </p:cNvSpPr>
          <p:nvPr/>
        </p:nvSpPr>
        <p:spPr bwMode="auto">
          <a:xfrm>
            <a:off x="6172200" y="2667000"/>
            <a:ext cx="3048000" cy="2971800"/>
          </a:xfrm>
          <a:prstGeom prst="rect">
            <a:avLst/>
          </a:prstGeom>
          <a:solidFill>
            <a:srgbClr val="CCECFF"/>
          </a:solidFill>
          <a:ln w="9525">
            <a:noFill/>
            <a:miter lim="800000"/>
            <a:headEnd/>
            <a:tailEnd/>
          </a:ln>
          <a:effectLst>
            <a:outerShdw blurRad="63500" dist="107763" dir="2700000" algn="ctr" rotWithShape="0">
              <a:schemeClr val="bg2">
                <a:alpha val="50000"/>
              </a:schemeClr>
            </a:outerShdw>
          </a:effectLst>
        </p:spPr>
        <p:txBody>
          <a:bodyPr wrap="none" lIns="45720" rIns="45720" anchor="b"/>
          <a:lstStyle/>
          <a:p>
            <a:pPr algn="ctr" eaLnBrk="0" hangingPunct="0">
              <a:defRPr/>
            </a:pPr>
            <a:r>
              <a:rPr lang="en-US" sz="1600" b="1">
                <a:latin typeface="Arial" charset="0"/>
              </a:rPr>
              <a:t>Sequencer</a:t>
            </a:r>
          </a:p>
        </p:txBody>
      </p:sp>
      <p:grpSp>
        <p:nvGrpSpPr>
          <p:cNvPr id="2" name="Group 6">
            <a:extLst>
              <a:ext uri="{FF2B5EF4-FFF2-40B4-BE49-F238E27FC236}">
                <a16:creationId xmlns:a16="http://schemas.microsoft.com/office/drawing/2014/main" id="{31C72470-551A-4ACA-86C6-13C21377D1FD}"/>
              </a:ext>
            </a:extLst>
          </p:cNvPr>
          <p:cNvGrpSpPr>
            <a:grpSpLocks/>
          </p:cNvGrpSpPr>
          <p:nvPr/>
        </p:nvGrpSpPr>
        <p:grpSpPr bwMode="auto">
          <a:xfrm>
            <a:off x="6400800" y="2895600"/>
            <a:ext cx="1066800" cy="1371600"/>
            <a:chOff x="2352" y="1008"/>
            <a:chExt cx="672" cy="864"/>
          </a:xfrm>
        </p:grpSpPr>
        <p:sp>
          <p:nvSpPr>
            <p:cNvPr id="65575" name="AutoShape 7">
              <a:extLst>
                <a:ext uri="{FF2B5EF4-FFF2-40B4-BE49-F238E27FC236}">
                  <a16:creationId xmlns:a16="http://schemas.microsoft.com/office/drawing/2014/main" id="{BA6BE0A1-B52E-44C6-847F-039AF8E04DD4}"/>
                </a:ext>
              </a:extLst>
            </p:cNvPr>
            <p:cNvSpPr>
              <a:spLocks noChangeArrowheads="1"/>
            </p:cNvSpPr>
            <p:nvPr/>
          </p:nvSpPr>
          <p:spPr bwMode="auto">
            <a:xfrm>
              <a:off x="2544" y="1008"/>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grpSp>
          <p:nvGrpSpPr>
            <p:cNvPr id="65576" name="Group 8">
              <a:extLst>
                <a:ext uri="{FF2B5EF4-FFF2-40B4-BE49-F238E27FC236}">
                  <a16:creationId xmlns:a16="http://schemas.microsoft.com/office/drawing/2014/main" id="{5DC3E5EF-15C5-424E-86F0-9B41B0F81034}"/>
                </a:ext>
              </a:extLst>
            </p:cNvPr>
            <p:cNvGrpSpPr>
              <a:grpSpLocks/>
            </p:cNvGrpSpPr>
            <p:nvPr/>
          </p:nvGrpSpPr>
          <p:grpSpPr bwMode="auto">
            <a:xfrm>
              <a:off x="2448" y="1099"/>
              <a:ext cx="432" cy="245"/>
              <a:chOff x="2544" y="2544"/>
              <a:chExt cx="432" cy="245"/>
            </a:xfrm>
          </p:grpSpPr>
          <p:sp>
            <p:nvSpPr>
              <p:cNvPr id="65587" name="AutoShape 9">
                <a:extLst>
                  <a:ext uri="{FF2B5EF4-FFF2-40B4-BE49-F238E27FC236}">
                    <a16:creationId xmlns:a16="http://schemas.microsoft.com/office/drawing/2014/main" id="{AB28D1E3-713C-4BAC-BFF3-49BC2F059582}"/>
                  </a:ext>
                </a:extLst>
              </p:cNvPr>
              <p:cNvSpPr>
                <a:spLocks noChangeArrowheads="1"/>
              </p:cNvSpPr>
              <p:nvPr/>
            </p:nvSpPr>
            <p:spPr bwMode="auto">
              <a:xfrm>
                <a:off x="2544" y="2693"/>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sp>
            <p:nvSpPr>
              <p:cNvPr id="65588" name="AutoShape 10">
                <a:extLst>
                  <a:ext uri="{FF2B5EF4-FFF2-40B4-BE49-F238E27FC236}">
                    <a16:creationId xmlns:a16="http://schemas.microsoft.com/office/drawing/2014/main" id="{FD9FC039-77A8-4579-AAA6-A9FDEF1AB1FD}"/>
                  </a:ext>
                </a:extLst>
              </p:cNvPr>
              <p:cNvSpPr>
                <a:spLocks noChangeArrowheads="1"/>
              </p:cNvSpPr>
              <p:nvPr/>
            </p:nvSpPr>
            <p:spPr bwMode="auto">
              <a:xfrm>
                <a:off x="2784" y="2688"/>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cxnSp>
            <p:nvCxnSpPr>
              <p:cNvPr id="65589" name="AutoShape 11">
                <a:extLst>
                  <a:ext uri="{FF2B5EF4-FFF2-40B4-BE49-F238E27FC236}">
                    <a16:creationId xmlns:a16="http://schemas.microsoft.com/office/drawing/2014/main" id="{FB912F2B-B89E-474C-AD2F-1ED189D58F0E}"/>
                  </a:ext>
                </a:extLst>
              </p:cNvPr>
              <p:cNvCxnSpPr>
                <a:cxnSpLocks noChangeShapeType="1"/>
                <a:stCxn id="65575" idx="2"/>
                <a:endCxn id="65588" idx="0"/>
              </p:cNvCxnSpPr>
              <p:nvPr/>
            </p:nvCxnSpPr>
            <p:spPr bwMode="auto">
              <a:xfrm rot="16200000" flipH="1">
                <a:off x="2736" y="2544"/>
                <a:ext cx="144" cy="144"/>
              </a:xfrm>
              <a:prstGeom prst="curvedConnector3">
                <a:avLst>
                  <a:gd name="adj1" fmla="val 51389"/>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5590" name="AutoShape 12">
                <a:extLst>
                  <a:ext uri="{FF2B5EF4-FFF2-40B4-BE49-F238E27FC236}">
                    <a16:creationId xmlns:a16="http://schemas.microsoft.com/office/drawing/2014/main" id="{2F2127EE-CAAB-49B7-9C0F-D40FD333B2BE}"/>
                  </a:ext>
                </a:extLst>
              </p:cNvPr>
              <p:cNvCxnSpPr>
                <a:cxnSpLocks noChangeShapeType="1"/>
                <a:stCxn id="65575" idx="2"/>
                <a:endCxn id="65587" idx="0"/>
              </p:cNvCxnSpPr>
              <p:nvPr/>
            </p:nvCxnSpPr>
            <p:spPr bwMode="auto">
              <a:xfrm rot="5400000">
                <a:off x="2613" y="2571"/>
                <a:ext cx="149" cy="96"/>
              </a:xfrm>
              <a:prstGeom prst="curvedConnector3">
                <a:avLst>
                  <a:gd name="adj1" fmla="val 51676"/>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65577" name="Group 13">
              <a:extLst>
                <a:ext uri="{FF2B5EF4-FFF2-40B4-BE49-F238E27FC236}">
                  <a16:creationId xmlns:a16="http://schemas.microsoft.com/office/drawing/2014/main" id="{1D449A4E-D43F-4285-8402-947EF177210C}"/>
                </a:ext>
              </a:extLst>
            </p:cNvPr>
            <p:cNvGrpSpPr>
              <a:grpSpLocks/>
            </p:cNvGrpSpPr>
            <p:nvPr/>
          </p:nvGrpSpPr>
          <p:grpSpPr bwMode="auto">
            <a:xfrm>
              <a:off x="2352" y="1334"/>
              <a:ext cx="672" cy="293"/>
              <a:chOff x="2448" y="2779"/>
              <a:chExt cx="672" cy="293"/>
            </a:xfrm>
          </p:grpSpPr>
          <p:sp>
            <p:nvSpPr>
              <p:cNvPr id="65581" name="AutoShape 14">
                <a:extLst>
                  <a:ext uri="{FF2B5EF4-FFF2-40B4-BE49-F238E27FC236}">
                    <a16:creationId xmlns:a16="http://schemas.microsoft.com/office/drawing/2014/main" id="{A828012B-3B5B-417D-A323-97BB00EE3003}"/>
                  </a:ext>
                </a:extLst>
              </p:cNvPr>
              <p:cNvSpPr>
                <a:spLocks noChangeArrowheads="1"/>
              </p:cNvSpPr>
              <p:nvPr/>
            </p:nvSpPr>
            <p:spPr bwMode="auto">
              <a:xfrm>
                <a:off x="2448" y="2976"/>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sp>
            <p:nvSpPr>
              <p:cNvPr id="65582" name="AutoShape 15">
                <a:extLst>
                  <a:ext uri="{FF2B5EF4-FFF2-40B4-BE49-F238E27FC236}">
                    <a16:creationId xmlns:a16="http://schemas.microsoft.com/office/drawing/2014/main" id="{9BBA4AF0-79E9-4B6F-B23E-B3D1E704589A}"/>
                  </a:ext>
                </a:extLst>
              </p:cNvPr>
              <p:cNvSpPr>
                <a:spLocks noChangeArrowheads="1"/>
              </p:cNvSpPr>
              <p:nvPr/>
            </p:nvSpPr>
            <p:spPr bwMode="auto">
              <a:xfrm>
                <a:off x="2688" y="2976"/>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sp>
            <p:nvSpPr>
              <p:cNvPr id="65583" name="AutoShape 16">
                <a:extLst>
                  <a:ext uri="{FF2B5EF4-FFF2-40B4-BE49-F238E27FC236}">
                    <a16:creationId xmlns:a16="http://schemas.microsoft.com/office/drawing/2014/main" id="{4D6315CE-09F6-4C06-B6ED-36565456CAD0}"/>
                  </a:ext>
                </a:extLst>
              </p:cNvPr>
              <p:cNvSpPr>
                <a:spLocks noChangeArrowheads="1"/>
              </p:cNvSpPr>
              <p:nvPr/>
            </p:nvSpPr>
            <p:spPr bwMode="auto">
              <a:xfrm>
                <a:off x="2928" y="2976"/>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cxnSp>
            <p:nvCxnSpPr>
              <p:cNvPr id="65584" name="AutoShape 17">
                <a:extLst>
                  <a:ext uri="{FF2B5EF4-FFF2-40B4-BE49-F238E27FC236}">
                    <a16:creationId xmlns:a16="http://schemas.microsoft.com/office/drawing/2014/main" id="{7B3D3DBF-A3F5-472C-AE7F-885561C19A59}"/>
                  </a:ext>
                </a:extLst>
              </p:cNvPr>
              <p:cNvCxnSpPr>
                <a:cxnSpLocks noChangeShapeType="1"/>
                <a:stCxn id="65588" idx="2"/>
                <a:endCxn id="65583" idx="0"/>
              </p:cNvCxnSpPr>
              <p:nvPr/>
            </p:nvCxnSpPr>
            <p:spPr bwMode="auto">
              <a:xfrm rot="16200000" flipH="1">
                <a:off x="2853" y="2806"/>
                <a:ext cx="197" cy="144"/>
              </a:xfrm>
              <a:prstGeom prst="curvedConnector3">
                <a:avLst>
                  <a:gd name="adj1" fmla="val 51269"/>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5585" name="AutoShape 18">
                <a:extLst>
                  <a:ext uri="{FF2B5EF4-FFF2-40B4-BE49-F238E27FC236}">
                    <a16:creationId xmlns:a16="http://schemas.microsoft.com/office/drawing/2014/main" id="{A2F13F38-C577-4776-92C7-E0B564750C8C}"/>
                  </a:ext>
                </a:extLst>
              </p:cNvPr>
              <p:cNvCxnSpPr>
                <a:cxnSpLocks noChangeShapeType="1"/>
                <a:stCxn id="65587" idx="2"/>
                <a:endCxn id="65582" idx="0"/>
              </p:cNvCxnSpPr>
              <p:nvPr/>
            </p:nvCxnSpPr>
            <p:spPr bwMode="auto">
              <a:xfrm rot="16200000" flipH="1">
                <a:off x="2616" y="2808"/>
                <a:ext cx="192" cy="144"/>
              </a:xfrm>
              <a:prstGeom prst="curvedConnector3">
                <a:avLst>
                  <a:gd name="adj1" fmla="val 51042"/>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5586" name="AutoShape 19">
                <a:extLst>
                  <a:ext uri="{FF2B5EF4-FFF2-40B4-BE49-F238E27FC236}">
                    <a16:creationId xmlns:a16="http://schemas.microsoft.com/office/drawing/2014/main" id="{0D1AFEF9-5438-4327-AD0C-4BCB8A384910}"/>
                  </a:ext>
                </a:extLst>
              </p:cNvPr>
              <p:cNvCxnSpPr>
                <a:cxnSpLocks noChangeShapeType="1"/>
                <a:stCxn id="65587" idx="2"/>
                <a:endCxn id="65581" idx="0"/>
              </p:cNvCxnSpPr>
              <p:nvPr/>
            </p:nvCxnSpPr>
            <p:spPr bwMode="auto">
              <a:xfrm rot="5400000">
                <a:off x="2496" y="2832"/>
                <a:ext cx="192" cy="96"/>
              </a:xfrm>
              <a:prstGeom prst="curvedConnector3">
                <a:avLst>
                  <a:gd name="adj1" fmla="val 51042"/>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65578" name="Group 20">
              <a:extLst>
                <a:ext uri="{FF2B5EF4-FFF2-40B4-BE49-F238E27FC236}">
                  <a16:creationId xmlns:a16="http://schemas.microsoft.com/office/drawing/2014/main" id="{4C50D7E4-8CCD-452B-9175-6B98456A44AE}"/>
                </a:ext>
              </a:extLst>
            </p:cNvPr>
            <p:cNvGrpSpPr>
              <a:grpSpLocks/>
            </p:cNvGrpSpPr>
            <p:nvPr/>
          </p:nvGrpSpPr>
          <p:grpSpPr bwMode="auto">
            <a:xfrm>
              <a:off x="2688" y="1622"/>
              <a:ext cx="240" cy="250"/>
              <a:chOff x="2688" y="1622"/>
              <a:chExt cx="240" cy="250"/>
            </a:xfrm>
          </p:grpSpPr>
          <p:sp>
            <p:nvSpPr>
              <p:cNvPr id="65579" name="AutoShape 21">
                <a:extLst>
                  <a:ext uri="{FF2B5EF4-FFF2-40B4-BE49-F238E27FC236}">
                    <a16:creationId xmlns:a16="http://schemas.microsoft.com/office/drawing/2014/main" id="{3255FB65-7AA2-49EE-9884-69A3B4728B37}"/>
                  </a:ext>
                </a:extLst>
              </p:cNvPr>
              <p:cNvSpPr>
                <a:spLocks noChangeArrowheads="1"/>
              </p:cNvSpPr>
              <p:nvPr/>
            </p:nvSpPr>
            <p:spPr bwMode="auto">
              <a:xfrm>
                <a:off x="2736" y="1776"/>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cxnSp>
            <p:nvCxnSpPr>
              <p:cNvPr id="65580" name="AutoShape 22">
                <a:extLst>
                  <a:ext uri="{FF2B5EF4-FFF2-40B4-BE49-F238E27FC236}">
                    <a16:creationId xmlns:a16="http://schemas.microsoft.com/office/drawing/2014/main" id="{83678E0B-7E6D-4CAB-98D1-2AFFB3DB8DD3}"/>
                  </a:ext>
                </a:extLst>
              </p:cNvPr>
              <p:cNvCxnSpPr>
                <a:cxnSpLocks noChangeShapeType="1"/>
                <a:stCxn id="65582" idx="2"/>
                <a:endCxn id="65579" idx="0"/>
              </p:cNvCxnSpPr>
              <p:nvPr/>
            </p:nvCxnSpPr>
            <p:spPr bwMode="auto">
              <a:xfrm rot="16200000" flipH="1">
                <a:off x="2683" y="1627"/>
                <a:ext cx="154" cy="144"/>
              </a:xfrm>
              <a:prstGeom prst="curvedConnector3">
                <a:avLst>
                  <a:gd name="adj1" fmla="val 5130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grpSp>
        <p:nvGrpSpPr>
          <p:cNvPr id="6" name="Group 23">
            <a:extLst>
              <a:ext uri="{FF2B5EF4-FFF2-40B4-BE49-F238E27FC236}">
                <a16:creationId xmlns:a16="http://schemas.microsoft.com/office/drawing/2014/main" id="{BF0B602B-9145-40B5-90A5-81C542A33EC6}"/>
              </a:ext>
            </a:extLst>
          </p:cNvPr>
          <p:cNvGrpSpPr>
            <a:grpSpLocks/>
          </p:cNvGrpSpPr>
          <p:nvPr/>
        </p:nvGrpSpPr>
        <p:grpSpPr bwMode="auto">
          <a:xfrm>
            <a:off x="7924800" y="2895600"/>
            <a:ext cx="1066800" cy="1371600"/>
            <a:chOff x="2352" y="1008"/>
            <a:chExt cx="672" cy="864"/>
          </a:xfrm>
        </p:grpSpPr>
        <p:sp>
          <p:nvSpPr>
            <p:cNvPr id="65559" name="AutoShape 24">
              <a:extLst>
                <a:ext uri="{FF2B5EF4-FFF2-40B4-BE49-F238E27FC236}">
                  <a16:creationId xmlns:a16="http://schemas.microsoft.com/office/drawing/2014/main" id="{A857BF35-47C3-43F6-BC55-B4C1B4F56DD0}"/>
                </a:ext>
              </a:extLst>
            </p:cNvPr>
            <p:cNvSpPr>
              <a:spLocks noChangeArrowheads="1"/>
            </p:cNvSpPr>
            <p:nvPr/>
          </p:nvSpPr>
          <p:spPr bwMode="auto">
            <a:xfrm>
              <a:off x="2544" y="1008"/>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grpSp>
          <p:nvGrpSpPr>
            <p:cNvPr id="65560" name="Group 25">
              <a:extLst>
                <a:ext uri="{FF2B5EF4-FFF2-40B4-BE49-F238E27FC236}">
                  <a16:creationId xmlns:a16="http://schemas.microsoft.com/office/drawing/2014/main" id="{A9E0C165-FCE3-40F9-A131-D71CB04454F1}"/>
                </a:ext>
              </a:extLst>
            </p:cNvPr>
            <p:cNvGrpSpPr>
              <a:grpSpLocks/>
            </p:cNvGrpSpPr>
            <p:nvPr/>
          </p:nvGrpSpPr>
          <p:grpSpPr bwMode="auto">
            <a:xfrm>
              <a:off x="2448" y="1099"/>
              <a:ext cx="432" cy="245"/>
              <a:chOff x="2544" y="2544"/>
              <a:chExt cx="432" cy="245"/>
            </a:xfrm>
          </p:grpSpPr>
          <p:sp>
            <p:nvSpPr>
              <p:cNvPr id="65571" name="AutoShape 26">
                <a:extLst>
                  <a:ext uri="{FF2B5EF4-FFF2-40B4-BE49-F238E27FC236}">
                    <a16:creationId xmlns:a16="http://schemas.microsoft.com/office/drawing/2014/main" id="{66E177AC-1286-4E35-B8EC-69EADDE19A8C}"/>
                  </a:ext>
                </a:extLst>
              </p:cNvPr>
              <p:cNvSpPr>
                <a:spLocks noChangeArrowheads="1"/>
              </p:cNvSpPr>
              <p:nvPr/>
            </p:nvSpPr>
            <p:spPr bwMode="auto">
              <a:xfrm>
                <a:off x="2544" y="2693"/>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sp>
            <p:nvSpPr>
              <p:cNvPr id="65572" name="AutoShape 27">
                <a:extLst>
                  <a:ext uri="{FF2B5EF4-FFF2-40B4-BE49-F238E27FC236}">
                    <a16:creationId xmlns:a16="http://schemas.microsoft.com/office/drawing/2014/main" id="{489E0EBF-2C1B-42BD-A843-686A24F1E8BF}"/>
                  </a:ext>
                </a:extLst>
              </p:cNvPr>
              <p:cNvSpPr>
                <a:spLocks noChangeArrowheads="1"/>
              </p:cNvSpPr>
              <p:nvPr/>
            </p:nvSpPr>
            <p:spPr bwMode="auto">
              <a:xfrm>
                <a:off x="2784" y="2688"/>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cxnSp>
            <p:nvCxnSpPr>
              <p:cNvPr id="65573" name="AutoShape 28">
                <a:extLst>
                  <a:ext uri="{FF2B5EF4-FFF2-40B4-BE49-F238E27FC236}">
                    <a16:creationId xmlns:a16="http://schemas.microsoft.com/office/drawing/2014/main" id="{4F9C865A-8315-40CE-B9CA-4404A9560FDC}"/>
                  </a:ext>
                </a:extLst>
              </p:cNvPr>
              <p:cNvCxnSpPr>
                <a:cxnSpLocks noChangeShapeType="1"/>
                <a:stCxn id="65559" idx="2"/>
                <a:endCxn id="65572" idx="0"/>
              </p:cNvCxnSpPr>
              <p:nvPr/>
            </p:nvCxnSpPr>
            <p:spPr bwMode="auto">
              <a:xfrm rot="16200000" flipH="1">
                <a:off x="2736" y="2544"/>
                <a:ext cx="144" cy="144"/>
              </a:xfrm>
              <a:prstGeom prst="curvedConnector3">
                <a:avLst>
                  <a:gd name="adj1" fmla="val 51389"/>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5574" name="AutoShape 29">
                <a:extLst>
                  <a:ext uri="{FF2B5EF4-FFF2-40B4-BE49-F238E27FC236}">
                    <a16:creationId xmlns:a16="http://schemas.microsoft.com/office/drawing/2014/main" id="{FDDE46C0-50CE-4F7C-8DE0-AAFC76318CE7}"/>
                  </a:ext>
                </a:extLst>
              </p:cNvPr>
              <p:cNvCxnSpPr>
                <a:cxnSpLocks noChangeShapeType="1"/>
                <a:stCxn id="65559" idx="2"/>
                <a:endCxn id="65571" idx="0"/>
              </p:cNvCxnSpPr>
              <p:nvPr/>
            </p:nvCxnSpPr>
            <p:spPr bwMode="auto">
              <a:xfrm rot="5400000">
                <a:off x="2613" y="2571"/>
                <a:ext cx="149" cy="96"/>
              </a:xfrm>
              <a:prstGeom prst="curvedConnector3">
                <a:avLst>
                  <a:gd name="adj1" fmla="val 51676"/>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65561" name="Group 30">
              <a:extLst>
                <a:ext uri="{FF2B5EF4-FFF2-40B4-BE49-F238E27FC236}">
                  <a16:creationId xmlns:a16="http://schemas.microsoft.com/office/drawing/2014/main" id="{DE63BE4E-3448-4BA8-91A0-1C3DD236668B}"/>
                </a:ext>
              </a:extLst>
            </p:cNvPr>
            <p:cNvGrpSpPr>
              <a:grpSpLocks/>
            </p:cNvGrpSpPr>
            <p:nvPr/>
          </p:nvGrpSpPr>
          <p:grpSpPr bwMode="auto">
            <a:xfrm>
              <a:off x="2352" y="1334"/>
              <a:ext cx="672" cy="293"/>
              <a:chOff x="2448" y="2779"/>
              <a:chExt cx="672" cy="293"/>
            </a:xfrm>
          </p:grpSpPr>
          <p:sp>
            <p:nvSpPr>
              <p:cNvPr id="65565" name="AutoShape 31">
                <a:extLst>
                  <a:ext uri="{FF2B5EF4-FFF2-40B4-BE49-F238E27FC236}">
                    <a16:creationId xmlns:a16="http://schemas.microsoft.com/office/drawing/2014/main" id="{1C8F5277-C85A-43B0-9F23-A4E85246C3E4}"/>
                  </a:ext>
                </a:extLst>
              </p:cNvPr>
              <p:cNvSpPr>
                <a:spLocks noChangeArrowheads="1"/>
              </p:cNvSpPr>
              <p:nvPr/>
            </p:nvSpPr>
            <p:spPr bwMode="auto">
              <a:xfrm>
                <a:off x="2448" y="2976"/>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sp>
            <p:nvSpPr>
              <p:cNvPr id="65566" name="AutoShape 32">
                <a:extLst>
                  <a:ext uri="{FF2B5EF4-FFF2-40B4-BE49-F238E27FC236}">
                    <a16:creationId xmlns:a16="http://schemas.microsoft.com/office/drawing/2014/main" id="{8A2F94AA-708D-4C66-891E-B389C1234F18}"/>
                  </a:ext>
                </a:extLst>
              </p:cNvPr>
              <p:cNvSpPr>
                <a:spLocks noChangeArrowheads="1"/>
              </p:cNvSpPr>
              <p:nvPr/>
            </p:nvSpPr>
            <p:spPr bwMode="auto">
              <a:xfrm>
                <a:off x="2688" y="2976"/>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sp>
            <p:nvSpPr>
              <p:cNvPr id="65567" name="AutoShape 33">
                <a:extLst>
                  <a:ext uri="{FF2B5EF4-FFF2-40B4-BE49-F238E27FC236}">
                    <a16:creationId xmlns:a16="http://schemas.microsoft.com/office/drawing/2014/main" id="{62B3F7DE-48EE-4014-8F30-EF4F33A4700F}"/>
                  </a:ext>
                </a:extLst>
              </p:cNvPr>
              <p:cNvSpPr>
                <a:spLocks noChangeArrowheads="1"/>
              </p:cNvSpPr>
              <p:nvPr/>
            </p:nvSpPr>
            <p:spPr bwMode="auto">
              <a:xfrm>
                <a:off x="2928" y="2976"/>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cxnSp>
            <p:nvCxnSpPr>
              <p:cNvPr id="65568" name="AutoShape 34">
                <a:extLst>
                  <a:ext uri="{FF2B5EF4-FFF2-40B4-BE49-F238E27FC236}">
                    <a16:creationId xmlns:a16="http://schemas.microsoft.com/office/drawing/2014/main" id="{C275877B-73C7-499A-BEC9-DB476E3DB530}"/>
                  </a:ext>
                </a:extLst>
              </p:cNvPr>
              <p:cNvCxnSpPr>
                <a:cxnSpLocks noChangeShapeType="1"/>
                <a:stCxn id="65572" idx="2"/>
                <a:endCxn id="65567" idx="0"/>
              </p:cNvCxnSpPr>
              <p:nvPr/>
            </p:nvCxnSpPr>
            <p:spPr bwMode="auto">
              <a:xfrm rot="16200000" flipH="1">
                <a:off x="2853" y="2806"/>
                <a:ext cx="197" cy="144"/>
              </a:xfrm>
              <a:prstGeom prst="curvedConnector3">
                <a:avLst>
                  <a:gd name="adj1" fmla="val 51269"/>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5569" name="AutoShape 35">
                <a:extLst>
                  <a:ext uri="{FF2B5EF4-FFF2-40B4-BE49-F238E27FC236}">
                    <a16:creationId xmlns:a16="http://schemas.microsoft.com/office/drawing/2014/main" id="{5950F5BE-B23D-42D5-8261-6644D22912E4}"/>
                  </a:ext>
                </a:extLst>
              </p:cNvPr>
              <p:cNvCxnSpPr>
                <a:cxnSpLocks noChangeShapeType="1"/>
                <a:stCxn id="65571" idx="2"/>
                <a:endCxn id="65566" idx="0"/>
              </p:cNvCxnSpPr>
              <p:nvPr/>
            </p:nvCxnSpPr>
            <p:spPr bwMode="auto">
              <a:xfrm rot="16200000" flipH="1">
                <a:off x="2616" y="2808"/>
                <a:ext cx="192" cy="144"/>
              </a:xfrm>
              <a:prstGeom prst="curvedConnector3">
                <a:avLst>
                  <a:gd name="adj1" fmla="val 51042"/>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5570" name="AutoShape 36">
                <a:extLst>
                  <a:ext uri="{FF2B5EF4-FFF2-40B4-BE49-F238E27FC236}">
                    <a16:creationId xmlns:a16="http://schemas.microsoft.com/office/drawing/2014/main" id="{DFF22E3B-65B1-4BF1-BE45-A05BC1EC1B7D}"/>
                  </a:ext>
                </a:extLst>
              </p:cNvPr>
              <p:cNvCxnSpPr>
                <a:cxnSpLocks noChangeShapeType="1"/>
                <a:stCxn id="65571" idx="2"/>
                <a:endCxn id="65565" idx="0"/>
              </p:cNvCxnSpPr>
              <p:nvPr/>
            </p:nvCxnSpPr>
            <p:spPr bwMode="auto">
              <a:xfrm rot="5400000">
                <a:off x="2496" y="2832"/>
                <a:ext cx="192" cy="96"/>
              </a:xfrm>
              <a:prstGeom prst="curvedConnector3">
                <a:avLst>
                  <a:gd name="adj1" fmla="val 51042"/>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65562" name="Group 37">
              <a:extLst>
                <a:ext uri="{FF2B5EF4-FFF2-40B4-BE49-F238E27FC236}">
                  <a16:creationId xmlns:a16="http://schemas.microsoft.com/office/drawing/2014/main" id="{9506E225-FBCA-42C6-BA17-3E677436B768}"/>
                </a:ext>
              </a:extLst>
            </p:cNvPr>
            <p:cNvGrpSpPr>
              <a:grpSpLocks/>
            </p:cNvGrpSpPr>
            <p:nvPr/>
          </p:nvGrpSpPr>
          <p:grpSpPr bwMode="auto">
            <a:xfrm>
              <a:off x="2688" y="1622"/>
              <a:ext cx="240" cy="250"/>
              <a:chOff x="2688" y="1622"/>
              <a:chExt cx="240" cy="250"/>
            </a:xfrm>
          </p:grpSpPr>
          <p:sp>
            <p:nvSpPr>
              <p:cNvPr id="65563" name="AutoShape 38">
                <a:extLst>
                  <a:ext uri="{FF2B5EF4-FFF2-40B4-BE49-F238E27FC236}">
                    <a16:creationId xmlns:a16="http://schemas.microsoft.com/office/drawing/2014/main" id="{7420740C-7E6C-474D-AF69-669D637F650A}"/>
                  </a:ext>
                </a:extLst>
              </p:cNvPr>
              <p:cNvSpPr>
                <a:spLocks noChangeArrowheads="1"/>
              </p:cNvSpPr>
              <p:nvPr/>
            </p:nvSpPr>
            <p:spPr bwMode="auto">
              <a:xfrm>
                <a:off x="2736" y="1776"/>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cxnSp>
            <p:nvCxnSpPr>
              <p:cNvPr id="65564" name="AutoShape 39">
                <a:extLst>
                  <a:ext uri="{FF2B5EF4-FFF2-40B4-BE49-F238E27FC236}">
                    <a16:creationId xmlns:a16="http://schemas.microsoft.com/office/drawing/2014/main" id="{F9BD43B3-75B1-4BFF-BD59-FE90C22EA39D}"/>
                  </a:ext>
                </a:extLst>
              </p:cNvPr>
              <p:cNvCxnSpPr>
                <a:cxnSpLocks noChangeShapeType="1"/>
                <a:stCxn id="65566" idx="2"/>
                <a:endCxn id="65563" idx="0"/>
              </p:cNvCxnSpPr>
              <p:nvPr/>
            </p:nvCxnSpPr>
            <p:spPr bwMode="auto">
              <a:xfrm rot="16200000" flipH="1">
                <a:off x="2683" y="1627"/>
                <a:ext cx="154" cy="144"/>
              </a:xfrm>
              <a:prstGeom prst="curvedConnector3">
                <a:avLst>
                  <a:gd name="adj1" fmla="val 5130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sp>
        <p:nvSpPr>
          <p:cNvPr id="57384" name="AutoShape 40">
            <a:extLst>
              <a:ext uri="{FF2B5EF4-FFF2-40B4-BE49-F238E27FC236}">
                <a16:creationId xmlns:a16="http://schemas.microsoft.com/office/drawing/2014/main" id="{6ED3AC60-D826-45C7-B549-80FDAF83B60C}"/>
              </a:ext>
            </a:extLst>
          </p:cNvPr>
          <p:cNvSpPr>
            <a:spLocks noChangeArrowheads="1"/>
          </p:cNvSpPr>
          <p:nvPr/>
        </p:nvSpPr>
        <p:spPr bwMode="auto">
          <a:xfrm>
            <a:off x="5181600" y="1447800"/>
            <a:ext cx="2057400" cy="685800"/>
          </a:xfrm>
          <a:prstGeom prst="wedgeRectCallout">
            <a:avLst>
              <a:gd name="adj1" fmla="val 31250"/>
              <a:gd name="adj2" fmla="val 165509"/>
            </a:avLst>
          </a:prstGeom>
          <a:solidFill>
            <a:schemeClr val="accent2"/>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600"/>
              <a:t>The sequence</a:t>
            </a:r>
            <a:r>
              <a:rPr lang="en-US" altLang="en-US" sz="1600" u="sng"/>
              <a:t>r</a:t>
            </a:r>
            <a:r>
              <a:rPr lang="en-US" altLang="en-US" sz="1600"/>
              <a:t> has a default sequence that it executes</a:t>
            </a:r>
            <a:endParaRPr lang="en-US" altLang="en-US" sz="1600" b="1"/>
          </a:p>
        </p:txBody>
      </p:sp>
      <p:sp>
        <p:nvSpPr>
          <p:cNvPr id="57385" name="AutoShape 41">
            <a:extLst>
              <a:ext uri="{FF2B5EF4-FFF2-40B4-BE49-F238E27FC236}">
                <a16:creationId xmlns:a16="http://schemas.microsoft.com/office/drawing/2014/main" id="{8CC4F3EF-AF1F-4AD1-AB49-17EAA468B39A}"/>
              </a:ext>
            </a:extLst>
          </p:cNvPr>
          <p:cNvSpPr>
            <a:spLocks noChangeArrowheads="1"/>
          </p:cNvSpPr>
          <p:nvPr/>
        </p:nvSpPr>
        <p:spPr bwMode="auto">
          <a:xfrm>
            <a:off x="7315200" y="1447800"/>
            <a:ext cx="1981200" cy="685800"/>
          </a:xfrm>
          <a:prstGeom prst="wedgeRectCallout">
            <a:avLst>
              <a:gd name="adj1" fmla="val 3444"/>
              <a:gd name="adj2" fmla="val 162500"/>
            </a:avLst>
          </a:prstGeom>
          <a:solidFill>
            <a:schemeClr val="accent2"/>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600"/>
              <a:t>A sequence can spawn another sequence</a:t>
            </a:r>
            <a:endParaRPr lang="en-US" altLang="en-US" sz="1600" b="1"/>
          </a:p>
        </p:txBody>
      </p:sp>
      <p:grpSp>
        <p:nvGrpSpPr>
          <p:cNvPr id="10" name="Group 42">
            <a:extLst>
              <a:ext uri="{FF2B5EF4-FFF2-40B4-BE49-F238E27FC236}">
                <a16:creationId xmlns:a16="http://schemas.microsoft.com/office/drawing/2014/main" id="{2ADB1D96-1E22-4267-BF16-1EF3A9CF90AC}"/>
              </a:ext>
            </a:extLst>
          </p:cNvPr>
          <p:cNvGrpSpPr>
            <a:grpSpLocks/>
          </p:cNvGrpSpPr>
          <p:nvPr/>
        </p:nvGrpSpPr>
        <p:grpSpPr bwMode="auto">
          <a:xfrm>
            <a:off x="6934200" y="4259264"/>
            <a:ext cx="1752600" cy="693737"/>
            <a:chOff x="3408" y="2683"/>
            <a:chExt cx="1104" cy="437"/>
          </a:xfrm>
        </p:grpSpPr>
        <p:sp>
          <p:nvSpPr>
            <p:cNvPr id="65556" name="AutoShape 43">
              <a:extLst>
                <a:ext uri="{FF2B5EF4-FFF2-40B4-BE49-F238E27FC236}">
                  <a16:creationId xmlns:a16="http://schemas.microsoft.com/office/drawing/2014/main" id="{69D6BB85-5989-4C4D-A811-3C6A2E175E56}"/>
                </a:ext>
              </a:extLst>
            </p:cNvPr>
            <p:cNvSpPr>
              <a:spLocks noChangeArrowheads="1"/>
            </p:cNvSpPr>
            <p:nvPr/>
          </p:nvSpPr>
          <p:spPr bwMode="auto">
            <a:xfrm flipV="1">
              <a:off x="3408" y="2880"/>
              <a:ext cx="912" cy="240"/>
            </a:xfrm>
            <a:prstGeom prst="triangle">
              <a:avLst>
                <a:gd name="adj" fmla="val 50000"/>
              </a:avLst>
            </a:prstGeom>
            <a:solidFill>
              <a:schemeClr val="accent1"/>
            </a:solidFill>
            <a:ln w="9525">
              <a:solidFill>
                <a:schemeClr val="tx1"/>
              </a:solidFill>
              <a:miter lim="800000"/>
              <a:headEnd/>
              <a:tailEnd/>
            </a:ln>
          </p:spPr>
          <p:txBody>
            <a:bodyPr rot="10800000"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800"/>
                <a:t>arb</a:t>
              </a:r>
            </a:p>
          </p:txBody>
        </p:sp>
        <p:cxnSp>
          <p:nvCxnSpPr>
            <p:cNvPr id="65557" name="AutoShape 44">
              <a:extLst>
                <a:ext uri="{FF2B5EF4-FFF2-40B4-BE49-F238E27FC236}">
                  <a16:creationId xmlns:a16="http://schemas.microsoft.com/office/drawing/2014/main" id="{EF3EB60F-AAD9-45E5-87A2-3AD2EB07D459}"/>
                </a:ext>
              </a:extLst>
            </p:cNvPr>
            <p:cNvCxnSpPr>
              <a:cxnSpLocks noChangeShapeType="1"/>
              <a:stCxn id="65579" idx="2"/>
              <a:endCxn id="65556" idx="3"/>
            </p:cNvCxnSpPr>
            <p:nvPr/>
          </p:nvCxnSpPr>
          <p:spPr bwMode="auto">
            <a:xfrm rot="16200000" flipH="1">
              <a:off x="3609" y="2626"/>
              <a:ext cx="197" cy="312"/>
            </a:xfrm>
            <a:prstGeom prst="curvedConnector3">
              <a:avLst>
                <a:gd name="adj1" fmla="val 51269"/>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5558" name="AutoShape 45">
              <a:extLst>
                <a:ext uri="{FF2B5EF4-FFF2-40B4-BE49-F238E27FC236}">
                  <a16:creationId xmlns:a16="http://schemas.microsoft.com/office/drawing/2014/main" id="{CF9A9F6C-15BA-4B7A-AB00-BCCB7D0E33DA}"/>
                </a:ext>
              </a:extLst>
            </p:cNvPr>
            <p:cNvCxnSpPr>
              <a:cxnSpLocks noChangeShapeType="1"/>
              <a:stCxn id="65563" idx="2"/>
              <a:endCxn id="65556" idx="3"/>
            </p:cNvCxnSpPr>
            <p:nvPr/>
          </p:nvCxnSpPr>
          <p:spPr bwMode="auto">
            <a:xfrm rot="5400000">
              <a:off x="4089" y="2458"/>
              <a:ext cx="197" cy="648"/>
            </a:xfrm>
            <a:prstGeom prst="curvedConnector3">
              <a:avLst>
                <a:gd name="adj1" fmla="val 51269"/>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sp>
        <p:nvSpPr>
          <p:cNvPr id="57390" name="AutoShape 46">
            <a:extLst>
              <a:ext uri="{FF2B5EF4-FFF2-40B4-BE49-F238E27FC236}">
                <a16:creationId xmlns:a16="http://schemas.microsoft.com/office/drawing/2014/main" id="{83280D15-B1B8-4BDD-9D3B-BBA3D975509B}"/>
              </a:ext>
            </a:extLst>
          </p:cNvPr>
          <p:cNvSpPr>
            <a:spLocks noChangeArrowheads="1"/>
          </p:cNvSpPr>
          <p:nvPr/>
        </p:nvSpPr>
        <p:spPr bwMode="auto">
          <a:xfrm>
            <a:off x="4191000" y="5334000"/>
            <a:ext cx="1905000" cy="762000"/>
          </a:xfrm>
          <a:prstGeom prst="wedgeRectCallout">
            <a:avLst>
              <a:gd name="adj1" fmla="val 111667"/>
              <a:gd name="adj2" fmla="val -139583"/>
            </a:avLst>
          </a:prstGeom>
          <a:solidFill>
            <a:schemeClr val="accent2"/>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600"/>
              <a:t>The sequence</a:t>
            </a:r>
            <a:r>
              <a:rPr lang="en-US" altLang="en-US" sz="1600" u="sng"/>
              <a:t>r</a:t>
            </a:r>
            <a:r>
              <a:rPr lang="en-US" altLang="en-US" sz="1600"/>
              <a:t> arbitrates between multiple sequences</a:t>
            </a:r>
            <a:endParaRPr lang="en-US" altLang="en-US" sz="1600" b="1"/>
          </a:p>
        </p:txBody>
      </p:sp>
      <p:sp>
        <p:nvSpPr>
          <p:cNvPr id="57391" name="AutoShape 47">
            <a:extLst>
              <a:ext uri="{FF2B5EF4-FFF2-40B4-BE49-F238E27FC236}">
                <a16:creationId xmlns:a16="http://schemas.microsoft.com/office/drawing/2014/main" id="{3663395C-69DA-4B39-807E-CAAB447454A1}"/>
              </a:ext>
            </a:extLst>
          </p:cNvPr>
          <p:cNvSpPr>
            <a:spLocks noChangeArrowheads="1"/>
          </p:cNvSpPr>
          <p:nvPr/>
        </p:nvSpPr>
        <p:spPr bwMode="auto">
          <a:xfrm>
            <a:off x="3352800" y="4343400"/>
            <a:ext cx="2362200" cy="762000"/>
          </a:xfrm>
          <a:prstGeom prst="wedgeRectCallout">
            <a:avLst>
              <a:gd name="adj1" fmla="val 106250"/>
              <a:gd name="adj2" fmla="val -74792"/>
            </a:avLst>
          </a:prstGeom>
          <a:solidFill>
            <a:schemeClr val="accent2"/>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600"/>
              <a:t>Each sequence attempts to execute an item in the sequence</a:t>
            </a:r>
            <a:endParaRPr lang="en-US" altLang="en-US" sz="1600" b="1"/>
          </a:p>
        </p:txBody>
      </p:sp>
      <p:sp>
        <p:nvSpPr>
          <p:cNvPr id="57392" name="Rectangle 48">
            <a:extLst>
              <a:ext uri="{FF2B5EF4-FFF2-40B4-BE49-F238E27FC236}">
                <a16:creationId xmlns:a16="http://schemas.microsoft.com/office/drawing/2014/main" id="{6EC4590B-47F6-434B-A0E5-1849B6F1AEB9}"/>
              </a:ext>
            </a:extLst>
          </p:cNvPr>
          <p:cNvSpPr>
            <a:spLocks noChangeArrowheads="1"/>
          </p:cNvSpPr>
          <p:nvPr/>
        </p:nvSpPr>
        <p:spPr bwMode="auto">
          <a:xfrm>
            <a:off x="1524000" y="6781800"/>
            <a:ext cx="76200" cy="76200"/>
          </a:xfrm>
          <a:prstGeom prst="rect">
            <a:avLst/>
          </a:prstGeom>
          <a:noFill/>
          <a:ln w="1905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nvGrpSpPr>
          <p:cNvPr id="11" name="Group 49">
            <a:extLst>
              <a:ext uri="{FF2B5EF4-FFF2-40B4-BE49-F238E27FC236}">
                <a16:creationId xmlns:a16="http://schemas.microsoft.com/office/drawing/2014/main" id="{51747F46-5515-4637-9023-0935B63D4509}"/>
              </a:ext>
            </a:extLst>
          </p:cNvPr>
          <p:cNvGrpSpPr>
            <a:grpSpLocks/>
          </p:cNvGrpSpPr>
          <p:nvPr/>
        </p:nvGrpSpPr>
        <p:grpSpPr bwMode="auto">
          <a:xfrm>
            <a:off x="9220200" y="4724400"/>
            <a:ext cx="1295400" cy="914400"/>
            <a:chOff x="3936" y="2976"/>
            <a:chExt cx="816" cy="576"/>
          </a:xfrm>
        </p:grpSpPr>
        <p:sp>
          <p:nvSpPr>
            <p:cNvPr id="57394" name="Rectangle 50">
              <a:extLst>
                <a:ext uri="{FF2B5EF4-FFF2-40B4-BE49-F238E27FC236}">
                  <a16:creationId xmlns:a16="http://schemas.microsoft.com/office/drawing/2014/main" id="{E8C1DA56-EC25-444F-97DA-BC5F7A02B766}"/>
                </a:ext>
              </a:extLst>
            </p:cNvPr>
            <p:cNvSpPr>
              <a:spLocks noChangeArrowheads="1"/>
            </p:cNvSpPr>
            <p:nvPr/>
          </p:nvSpPr>
          <p:spPr bwMode="auto">
            <a:xfrm>
              <a:off x="4320" y="2976"/>
              <a:ext cx="432" cy="576"/>
            </a:xfrm>
            <a:prstGeom prst="rect">
              <a:avLst/>
            </a:prstGeom>
            <a:solidFill>
              <a:srgbClr val="00CC99"/>
            </a:solidFill>
            <a:ln w="9525">
              <a:noFill/>
              <a:miter lim="800000"/>
              <a:headEnd/>
              <a:tailEnd/>
            </a:ln>
            <a:effectLst>
              <a:outerShdw blurRad="63500" dist="107763" dir="2700000" algn="ctr" rotWithShape="0">
                <a:schemeClr val="bg2">
                  <a:alpha val="50000"/>
                </a:schemeClr>
              </a:outerShdw>
            </a:effectLst>
          </p:spPr>
          <p:txBody>
            <a:bodyPr wrap="none" lIns="45720" rIns="45720" anchor="b"/>
            <a:lstStyle/>
            <a:p>
              <a:pPr algn="ctr" eaLnBrk="0" hangingPunct="0">
                <a:defRPr/>
              </a:pPr>
              <a:r>
                <a:rPr lang="en-US" sz="1600" b="1">
                  <a:latin typeface="Arial" charset="0"/>
                </a:rPr>
                <a:t>Driver</a:t>
              </a:r>
            </a:p>
          </p:txBody>
        </p:sp>
        <p:sp>
          <p:nvSpPr>
            <p:cNvPr id="65553" name="Rectangle 51">
              <a:extLst>
                <a:ext uri="{FF2B5EF4-FFF2-40B4-BE49-F238E27FC236}">
                  <a16:creationId xmlns:a16="http://schemas.microsoft.com/office/drawing/2014/main" id="{3C7E8BF0-D17B-4E44-A1DD-3608050C12B7}"/>
                </a:ext>
              </a:extLst>
            </p:cNvPr>
            <p:cNvSpPr>
              <a:spLocks noChangeArrowheads="1"/>
            </p:cNvSpPr>
            <p:nvPr/>
          </p:nvSpPr>
          <p:spPr bwMode="auto">
            <a:xfrm>
              <a:off x="4224" y="3216"/>
              <a:ext cx="96" cy="96"/>
            </a:xfrm>
            <a:prstGeom prst="rect">
              <a:avLst/>
            </a:prstGeom>
            <a:solidFill>
              <a:schemeClr val="bg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65554" name="Oval 52">
              <a:extLst>
                <a:ext uri="{FF2B5EF4-FFF2-40B4-BE49-F238E27FC236}">
                  <a16:creationId xmlns:a16="http://schemas.microsoft.com/office/drawing/2014/main" id="{72AEDBB7-89BC-44EA-A9ED-A4EC5E078089}"/>
                </a:ext>
              </a:extLst>
            </p:cNvPr>
            <p:cNvSpPr>
              <a:spLocks noChangeArrowheads="1"/>
            </p:cNvSpPr>
            <p:nvPr/>
          </p:nvSpPr>
          <p:spPr bwMode="auto">
            <a:xfrm>
              <a:off x="3936" y="3216"/>
              <a:ext cx="96" cy="96"/>
            </a:xfrm>
            <a:prstGeom prst="ellipse">
              <a:avLst/>
            </a:prstGeom>
            <a:solidFill>
              <a:schemeClr val="bg1"/>
            </a:solidFill>
            <a:ln w="9525">
              <a:solidFill>
                <a:schemeClr val="tx1"/>
              </a:solidFill>
              <a:round/>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65555" name="AutoShape 53">
              <a:extLst>
                <a:ext uri="{FF2B5EF4-FFF2-40B4-BE49-F238E27FC236}">
                  <a16:creationId xmlns:a16="http://schemas.microsoft.com/office/drawing/2014/main" id="{9635CCBD-ECE9-4867-AFCF-1588381C8BA5}"/>
                </a:ext>
              </a:extLst>
            </p:cNvPr>
            <p:cNvCxnSpPr>
              <a:cxnSpLocks noChangeShapeType="1"/>
              <a:stCxn id="65554" idx="6"/>
              <a:endCxn id="65553" idx="1"/>
            </p:cNvCxnSpPr>
            <p:nvPr/>
          </p:nvCxnSpPr>
          <p:spPr bwMode="auto">
            <a:xfrm>
              <a:off x="4032" y="3264"/>
              <a:ext cx="192" cy="0"/>
            </a:xfrm>
            <a:prstGeom prst="straightConnector1">
              <a:avLst/>
            </a:prstGeom>
            <a:noFill/>
            <a:ln w="57150">
              <a:solidFill>
                <a:srgbClr val="009900"/>
              </a:solidFill>
              <a:round/>
              <a:headEnd/>
              <a:tailEnd type="triangle" w="med" len="med"/>
            </a:ln>
            <a:extLst>
              <a:ext uri="{909E8E84-426E-40DD-AFC4-6F175D3DCCD1}">
                <a14:hiddenFill xmlns:a14="http://schemas.microsoft.com/office/drawing/2010/main">
                  <a:noFill/>
                </a14:hiddenFill>
              </a:ext>
            </a:extLst>
          </p:spPr>
        </p:cxnSp>
      </p:grpSp>
      <p:sp>
        <p:nvSpPr>
          <p:cNvPr id="57398" name="AutoShape 54">
            <a:extLst>
              <a:ext uri="{FF2B5EF4-FFF2-40B4-BE49-F238E27FC236}">
                <a16:creationId xmlns:a16="http://schemas.microsoft.com/office/drawing/2014/main" id="{AD3CD9D1-D366-4F44-9EE1-78E41923F99C}"/>
              </a:ext>
            </a:extLst>
          </p:cNvPr>
          <p:cNvSpPr>
            <a:spLocks noChangeArrowheads="1"/>
          </p:cNvSpPr>
          <p:nvPr/>
        </p:nvSpPr>
        <p:spPr bwMode="auto">
          <a:xfrm>
            <a:off x="7429500" y="5029200"/>
            <a:ext cx="533400" cy="304800"/>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400">
                <a:latin typeface="Trebuchet MS" panose="020B0603020202020204" pitchFamily="34" charset="0"/>
              </a:rPr>
              <a:t>trans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3" presetClass="path" presetSubtype="0" fill="hold" nodeType="withEffect">
                                  <p:stCondLst>
                                    <p:cond delay="0"/>
                                  </p:stCondLst>
                                  <p:childTnLst>
                                    <p:animMotion origin="layout" path="M -0.1625 -1.22831E-6 L -1.11022E-16 -1.22831E-6 " pathEditMode="relative" rAng="0" ptsTypes="AA">
                                      <p:cBhvr>
                                        <p:cTn id="6" dur="500" fill="hold"/>
                                        <p:tgtEl>
                                          <p:spTgt spid="11"/>
                                        </p:tgtEl>
                                        <p:attrNameLst>
                                          <p:attrName>ppt_x</p:attrName>
                                          <p:attrName>ppt_y</p:attrName>
                                        </p:attrNameLst>
                                      </p:cBhvr>
                                      <p:rCtr x="8125" y="0"/>
                                    </p:animMotion>
                                  </p:childTnLst>
                                </p:cTn>
                              </p:par>
                              <p:par>
                                <p:cTn id="7" presetID="56" presetClass="path" presetSubtype="0" fill="hold" nodeType="withEffect">
                                  <p:stCondLst>
                                    <p:cond delay="0"/>
                                  </p:stCondLst>
                                  <p:childTnLst>
                                    <p:animMotion origin="layout" path="M -0.10834 0.14434 L 3.33333E-6 1.8043E-7 " pathEditMode="relative" rAng="0" ptsTypes="AA">
                                      <p:cBhvr>
                                        <p:cTn id="8" dur="500" fill="hold"/>
                                        <p:tgtEl>
                                          <p:spTgt spid="2"/>
                                        </p:tgtEl>
                                        <p:attrNameLst>
                                          <p:attrName>ppt_x</p:attrName>
                                          <p:attrName>ppt_y</p:attrName>
                                        </p:attrNameLst>
                                      </p:cBhvr>
                                      <p:rCtr x="5417" y="-7217"/>
                                    </p:animMotion>
                                  </p:childTnLst>
                                </p:cTn>
                              </p:par>
                              <p:par>
                                <p:cTn id="9" presetID="63" presetClass="path" presetSubtype="0" fill="hold" grpId="0" nodeType="withEffect">
                                  <p:stCondLst>
                                    <p:cond delay="0"/>
                                  </p:stCondLst>
                                  <p:childTnLst>
                                    <p:animMotion origin="layout" path="M -3.33333E-6 -8.25815E-7 L 0.1 -0.13324 " pathEditMode="relative" rAng="0" ptsTypes="AA">
                                      <p:cBhvr>
                                        <p:cTn id="10" dur="500" fill="hold"/>
                                        <p:tgtEl>
                                          <p:spTgt spid="57346"/>
                                        </p:tgtEl>
                                        <p:attrNameLst>
                                          <p:attrName>ppt_x</p:attrName>
                                          <p:attrName>ppt_y</p:attrName>
                                        </p:attrNameLst>
                                      </p:cBhvr>
                                      <p:rCtr x="5000" y="-6662"/>
                                    </p:animMotion>
                                  </p:childTnLst>
                                </p:cTn>
                              </p:par>
                              <p:par>
                                <p:cTn id="11" presetID="53" presetClass="entr" presetSubtype="0" fill="hold" grpId="0" nodeType="withEffect">
                                  <p:stCondLst>
                                    <p:cond delay="0"/>
                                  </p:stCondLst>
                                  <p:childTnLst>
                                    <p:set>
                                      <p:cBhvr>
                                        <p:cTn id="12" dur="1" fill="hold">
                                          <p:stCondLst>
                                            <p:cond delay="0"/>
                                          </p:stCondLst>
                                        </p:cTn>
                                        <p:tgtEl>
                                          <p:spTgt spid="57349"/>
                                        </p:tgtEl>
                                        <p:attrNameLst>
                                          <p:attrName>style.visibility</p:attrName>
                                        </p:attrNameLst>
                                      </p:cBhvr>
                                      <p:to>
                                        <p:strVal val="visible"/>
                                      </p:to>
                                    </p:set>
                                    <p:anim calcmode="lin" valueType="num">
                                      <p:cBhvr>
                                        <p:cTn id="13" dur="500" fill="hold"/>
                                        <p:tgtEl>
                                          <p:spTgt spid="57349"/>
                                        </p:tgtEl>
                                        <p:attrNameLst>
                                          <p:attrName>ppt_w</p:attrName>
                                        </p:attrNameLst>
                                      </p:cBhvr>
                                      <p:tavLst>
                                        <p:tav tm="0">
                                          <p:val>
                                            <p:fltVal val="0"/>
                                          </p:val>
                                        </p:tav>
                                        <p:tav tm="100000">
                                          <p:val>
                                            <p:strVal val="#ppt_w"/>
                                          </p:val>
                                        </p:tav>
                                      </p:tavLst>
                                    </p:anim>
                                    <p:anim calcmode="lin" valueType="num">
                                      <p:cBhvr>
                                        <p:cTn id="14" dur="500" fill="hold"/>
                                        <p:tgtEl>
                                          <p:spTgt spid="57349"/>
                                        </p:tgtEl>
                                        <p:attrNameLst>
                                          <p:attrName>ppt_h</p:attrName>
                                        </p:attrNameLst>
                                      </p:cBhvr>
                                      <p:tavLst>
                                        <p:tav tm="0">
                                          <p:val>
                                            <p:fltVal val="0"/>
                                          </p:val>
                                        </p:tav>
                                        <p:tav tm="100000">
                                          <p:val>
                                            <p:strVal val="#ppt_h"/>
                                          </p:val>
                                        </p:tav>
                                      </p:tavLst>
                                    </p:anim>
                                    <p:animEffect transition="in" filter="fade">
                                      <p:cBhvr>
                                        <p:cTn id="15" dur="500"/>
                                        <p:tgtEl>
                                          <p:spTgt spid="57349"/>
                                        </p:tgtEl>
                                      </p:cBhvr>
                                    </p:animEffect>
                                  </p:childTnLst>
                                </p:cTn>
                              </p:par>
                              <p:par>
                                <p:cTn id="16" presetID="56" presetClass="path" presetSubtype="0" fill="hold" grpId="1" nodeType="withEffect">
                                  <p:stCondLst>
                                    <p:cond delay="0"/>
                                  </p:stCondLst>
                                  <p:childTnLst>
                                    <p:animMotion origin="layout" path="M -0.13333 0.07217 L -3.33333E-6 2.02637E-6 " pathEditMode="relative" rAng="0" ptsTypes="AA">
                                      <p:cBhvr>
                                        <p:cTn id="17" dur="500" fill="hold"/>
                                        <p:tgtEl>
                                          <p:spTgt spid="57349"/>
                                        </p:tgtEl>
                                        <p:attrNameLst>
                                          <p:attrName>ppt_x</p:attrName>
                                          <p:attrName>ppt_y</p:attrName>
                                        </p:attrNameLst>
                                      </p:cBhvr>
                                      <p:rCtr x="6667" y="-3609"/>
                                    </p:animMotion>
                                  </p:childTnLst>
                                </p:cTn>
                              </p:par>
                            </p:childTnLst>
                          </p:cTn>
                        </p:par>
                        <p:par>
                          <p:cTn id="18" fill="hold" nodeType="afterGroup">
                            <p:stCondLst>
                              <p:cond delay="500"/>
                            </p:stCondLst>
                            <p:childTnLst>
                              <p:par>
                                <p:cTn id="19" presetID="1" presetClass="exit" presetSubtype="0" fill="hold" grpId="1" nodeType="afterEffect">
                                  <p:stCondLst>
                                    <p:cond delay="0"/>
                                  </p:stCondLst>
                                  <p:childTnLst>
                                    <p:set>
                                      <p:cBhvr>
                                        <p:cTn id="20" dur="1" fill="hold">
                                          <p:stCondLst>
                                            <p:cond delay="0"/>
                                          </p:stCondLst>
                                        </p:cTn>
                                        <p:tgtEl>
                                          <p:spTgt spid="57346"/>
                                        </p:tgtEl>
                                        <p:attrNameLst>
                                          <p:attrName>style.visibility</p:attrName>
                                        </p:attrNameLst>
                                      </p:cBhvr>
                                      <p:to>
                                        <p:strVal val="hidden"/>
                                      </p:to>
                                    </p:set>
                                  </p:childTnLst>
                                </p:cTn>
                              </p:par>
                            </p:childTnLst>
                          </p:cTn>
                        </p:par>
                        <p:par>
                          <p:cTn id="21" fill="hold" nodeType="afterGroup">
                            <p:stCondLst>
                              <p:cond delay="500"/>
                            </p:stCondLst>
                            <p:childTnLst>
                              <p:par>
                                <p:cTn id="22" presetID="22" presetClass="entr" presetSubtype="2" fill="hold" grpId="0" nodeType="afterEffect">
                                  <p:stCondLst>
                                    <p:cond delay="0"/>
                                  </p:stCondLst>
                                  <p:childTnLst>
                                    <p:set>
                                      <p:cBhvr>
                                        <p:cTn id="23" dur="1" fill="hold">
                                          <p:stCondLst>
                                            <p:cond delay="0"/>
                                          </p:stCondLst>
                                        </p:cTn>
                                        <p:tgtEl>
                                          <p:spTgt spid="57384"/>
                                        </p:tgtEl>
                                        <p:attrNameLst>
                                          <p:attrName>style.visibility</p:attrName>
                                        </p:attrNameLst>
                                      </p:cBhvr>
                                      <p:to>
                                        <p:strVal val="visible"/>
                                      </p:to>
                                    </p:set>
                                    <p:animEffect transition="in" filter="wipe(right)">
                                      <p:cBhvr>
                                        <p:cTn id="24" dur="500"/>
                                        <p:tgtEl>
                                          <p:spTgt spid="5738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3" presetClass="entr" presetSubtype="16" fill="hold" nodeType="click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p:cTn id="29" dur="500" fill="hold"/>
                                        <p:tgtEl>
                                          <p:spTgt spid="6"/>
                                        </p:tgtEl>
                                        <p:attrNameLst>
                                          <p:attrName>ppt_w</p:attrName>
                                        </p:attrNameLst>
                                      </p:cBhvr>
                                      <p:tavLst>
                                        <p:tav tm="0">
                                          <p:val>
                                            <p:fltVal val="0"/>
                                          </p:val>
                                        </p:tav>
                                        <p:tav tm="100000">
                                          <p:val>
                                            <p:strVal val="#ppt_w"/>
                                          </p:val>
                                        </p:tav>
                                      </p:tavLst>
                                    </p:anim>
                                    <p:anim calcmode="lin" valueType="num">
                                      <p:cBhvr>
                                        <p:cTn id="30" dur="500" fill="hold"/>
                                        <p:tgtEl>
                                          <p:spTgt spid="6"/>
                                        </p:tgtEl>
                                        <p:attrNameLst>
                                          <p:attrName>ppt_h</p:attrName>
                                        </p:attrNameLst>
                                      </p:cBhvr>
                                      <p:tavLst>
                                        <p:tav tm="0">
                                          <p:val>
                                            <p:fltVal val="0"/>
                                          </p:val>
                                        </p:tav>
                                        <p:tav tm="100000">
                                          <p:val>
                                            <p:strVal val="#ppt_h"/>
                                          </p:val>
                                        </p:tav>
                                      </p:tavLst>
                                    </p:anim>
                                  </p:childTnLst>
                                </p:cTn>
                              </p:par>
                              <p:par>
                                <p:cTn id="31" presetID="63" presetClass="path" presetSubtype="0" fill="hold" nodeType="withEffect">
                                  <p:stCondLst>
                                    <p:cond delay="0"/>
                                  </p:stCondLst>
                                  <p:childTnLst>
                                    <p:animMotion origin="layout" path="M -0.125 0.03331 L -3.33333E-6 1.8043E-7 " pathEditMode="relative" rAng="0" ptsTypes="AA">
                                      <p:cBhvr>
                                        <p:cTn id="32" dur="500" fill="hold"/>
                                        <p:tgtEl>
                                          <p:spTgt spid="6"/>
                                        </p:tgtEl>
                                        <p:attrNameLst>
                                          <p:attrName>ppt_x</p:attrName>
                                          <p:attrName>ppt_y</p:attrName>
                                        </p:attrNameLst>
                                      </p:cBhvr>
                                      <p:rCtr x="6250" y="-1666"/>
                                    </p:animMotion>
                                  </p:childTnLst>
                                </p:cTn>
                              </p:par>
                            </p:childTnLst>
                          </p:cTn>
                        </p:par>
                        <p:par>
                          <p:cTn id="33" fill="hold" nodeType="afterGroup">
                            <p:stCondLst>
                              <p:cond delay="500"/>
                            </p:stCondLst>
                            <p:childTnLst>
                              <p:par>
                                <p:cTn id="34" presetID="22" presetClass="entr" presetSubtype="4" fill="hold" grpId="0" nodeType="afterEffect">
                                  <p:stCondLst>
                                    <p:cond delay="0"/>
                                  </p:stCondLst>
                                  <p:childTnLst>
                                    <p:set>
                                      <p:cBhvr>
                                        <p:cTn id="35" dur="1" fill="hold">
                                          <p:stCondLst>
                                            <p:cond delay="0"/>
                                          </p:stCondLst>
                                        </p:cTn>
                                        <p:tgtEl>
                                          <p:spTgt spid="57385"/>
                                        </p:tgtEl>
                                        <p:attrNameLst>
                                          <p:attrName>style.visibility</p:attrName>
                                        </p:attrNameLst>
                                      </p:cBhvr>
                                      <p:to>
                                        <p:strVal val="visible"/>
                                      </p:to>
                                    </p:set>
                                    <p:animEffect transition="in" filter="wipe(down)">
                                      <p:cBhvr>
                                        <p:cTn id="36" dur="500"/>
                                        <p:tgtEl>
                                          <p:spTgt spid="57385"/>
                                        </p:tgtEl>
                                      </p:cBhvr>
                                    </p:animEffect>
                                  </p:childTnLst>
                                </p:cTn>
                              </p:par>
                            </p:childTnLst>
                          </p:cTn>
                        </p:par>
                        <p:par>
                          <p:cTn id="37" fill="hold" nodeType="afterGroup">
                            <p:stCondLst>
                              <p:cond delay="1000"/>
                            </p:stCondLst>
                            <p:childTnLst>
                              <p:par>
                                <p:cTn id="38" presetID="22" presetClass="entr" presetSubtype="2" fill="hold" grpId="0" nodeType="afterEffect">
                                  <p:stCondLst>
                                    <p:cond delay="0"/>
                                  </p:stCondLst>
                                  <p:childTnLst>
                                    <p:set>
                                      <p:cBhvr>
                                        <p:cTn id="39" dur="1" fill="hold">
                                          <p:stCondLst>
                                            <p:cond delay="0"/>
                                          </p:stCondLst>
                                        </p:cTn>
                                        <p:tgtEl>
                                          <p:spTgt spid="57391"/>
                                        </p:tgtEl>
                                        <p:attrNameLst>
                                          <p:attrName>style.visibility</p:attrName>
                                        </p:attrNameLst>
                                      </p:cBhvr>
                                      <p:to>
                                        <p:strVal val="visible"/>
                                      </p:to>
                                    </p:set>
                                    <p:animEffect transition="in" filter="wipe(right)">
                                      <p:cBhvr>
                                        <p:cTn id="40" dur="500"/>
                                        <p:tgtEl>
                                          <p:spTgt spid="57391"/>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2" presetClass="entr" presetSubtype="1" fill="hold" nodeType="click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wipe(up)">
                                      <p:cBhvr>
                                        <p:cTn id="45" dur="500"/>
                                        <p:tgtEl>
                                          <p:spTgt spid="10"/>
                                        </p:tgtEl>
                                      </p:cBhvr>
                                    </p:animEffect>
                                  </p:childTnLst>
                                </p:cTn>
                              </p:par>
                            </p:childTnLst>
                          </p:cTn>
                        </p:par>
                        <p:par>
                          <p:cTn id="46" fill="hold" nodeType="afterGroup">
                            <p:stCondLst>
                              <p:cond delay="500"/>
                            </p:stCondLst>
                            <p:childTnLst>
                              <p:par>
                                <p:cTn id="47" presetID="22" presetClass="entr" presetSubtype="2" fill="hold" grpId="0" nodeType="afterEffect">
                                  <p:stCondLst>
                                    <p:cond delay="0"/>
                                  </p:stCondLst>
                                  <p:childTnLst>
                                    <p:set>
                                      <p:cBhvr>
                                        <p:cTn id="48" dur="1" fill="hold">
                                          <p:stCondLst>
                                            <p:cond delay="0"/>
                                          </p:stCondLst>
                                        </p:cTn>
                                        <p:tgtEl>
                                          <p:spTgt spid="57390"/>
                                        </p:tgtEl>
                                        <p:attrNameLst>
                                          <p:attrName>style.visibility</p:attrName>
                                        </p:attrNameLst>
                                      </p:cBhvr>
                                      <p:to>
                                        <p:strVal val="visible"/>
                                      </p:to>
                                    </p:set>
                                    <p:animEffect transition="in" filter="wipe(right)">
                                      <p:cBhvr>
                                        <p:cTn id="49" dur="500"/>
                                        <p:tgtEl>
                                          <p:spTgt spid="57390"/>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3" presetClass="entr" presetSubtype="16" fill="hold" grpId="0" nodeType="clickEffect">
                                  <p:stCondLst>
                                    <p:cond delay="0"/>
                                  </p:stCondLst>
                                  <p:childTnLst>
                                    <p:set>
                                      <p:cBhvr>
                                        <p:cTn id="53" dur="1" fill="hold">
                                          <p:stCondLst>
                                            <p:cond delay="0"/>
                                          </p:stCondLst>
                                        </p:cTn>
                                        <p:tgtEl>
                                          <p:spTgt spid="57398"/>
                                        </p:tgtEl>
                                        <p:attrNameLst>
                                          <p:attrName>style.visibility</p:attrName>
                                        </p:attrNameLst>
                                      </p:cBhvr>
                                      <p:to>
                                        <p:strVal val="visible"/>
                                      </p:to>
                                    </p:set>
                                    <p:anim calcmode="lin" valueType="num">
                                      <p:cBhvr>
                                        <p:cTn id="54" dur="500" fill="hold"/>
                                        <p:tgtEl>
                                          <p:spTgt spid="57398"/>
                                        </p:tgtEl>
                                        <p:attrNameLst>
                                          <p:attrName>ppt_w</p:attrName>
                                        </p:attrNameLst>
                                      </p:cBhvr>
                                      <p:tavLst>
                                        <p:tav tm="0">
                                          <p:val>
                                            <p:fltVal val="0"/>
                                          </p:val>
                                        </p:tav>
                                        <p:tav tm="100000">
                                          <p:val>
                                            <p:strVal val="#ppt_w"/>
                                          </p:val>
                                        </p:tav>
                                      </p:tavLst>
                                    </p:anim>
                                    <p:anim calcmode="lin" valueType="num">
                                      <p:cBhvr>
                                        <p:cTn id="55" dur="500" fill="hold"/>
                                        <p:tgtEl>
                                          <p:spTgt spid="57398"/>
                                        </p:tgtEl>
                                        <p:attrNameLst>
                                          <p:attrName>ppt_h</p:attrName>
                                        </p:attrNameLst>
                                      </p:cBhvr>
                                      <p:tavLst>
                                        <p:tav tm="0">
                                          <p:val>
                                            <p:fltVal val="0"/>
                                          </p:val>
                                        </p:tav>
                                        <p:tav tm="100000">
                                          <p:val>
                                            <p:strVal val="#ppt_h"/>
                                          </p:val>
                                        </p:tav>
                                      </p:tavLst>
                                    </p:anim>
                                  </p:childTnLst>
                                </p:cTn>
                              </p:par>
                              <p:par>
                                <p:cTn id="56" presetID="42" presetClass="path" presetSubtype="0" fill="hold" grpId="3" nodeType="withEffect">
                                  <p:stCondLst>
                                    <p:cond delay="0"/>
                                  </p:stCondLst>
                                  <p:childTnLst>
                                    <p:animMotion origin="layout" path="M 1.11022E-16 -0.06662 L 1.11022E-16 -1.22831E-6 " pathEditMode="relative" rAng="0" ptsTypes="AA">
                                      <p:cBhvr>
                                        <p:cTn id="57" dur="500" fill="hold"/>
                                        <p:tgtEl>
                                          <p:spTgt spid="57398"/>
                                        </p:tgtEl>
                                        <p:attrNameLst>
                                          <p:attrName>ppt_x</p:attrName>
                                          <p:attrName>ppt_y</p:attrName>
                                        </p:attrNameLst>
                                      </p:cBhvr>
                                      <p:rCtr x="0" y="3331"/>
                                    </p:animMotion>
                                  </p:childTnLst>
                                </p:cTn>
                              </p:par>
                            </p:childTnLst>
                          </p:cTn>
                        </p:par>
                        <p:par>
                          <p:cTn id="58" fill="hold" nodeType="afterGroup">
                            <p:stCondLst>
                              <p:cond delay="500"/>
                            </p:stCondLst>
                            <p:childTnLst>
                              <p:par>
                                <p:cTn id="59" presetID="63" presetClass="path" presetSubtype="0" accel="50000" decel="50000" fill="hold" grpId="1" nodeType="afterEffect">
                                  <p:stCondLst>
                                    <p:cond delay="0"/>
                                  </p:stCondLst>
                                  <p:childTnLst>
                                    <p:animMotion origin="layout" path="M 1.11022E-16 -1.22831E-6 L 0.25833 -1.22831E-6 " pathEditMode="relative" rAng="0" ptsTypes="AA">
                                      <p:cBhvr>
                                        <p:cTn id="60" dur="500" fill="hold"/>
                                        <p:tgtEl>
                                          <p:spTgt spid="57398"/>
                                        </p:tgtEl>
                                        <p:attrNameLst>
                                          <p:attrName>ppt_x</p:attrName>
                                          <p:attrName>ppt_y</p:attrName>
                                        </p:attrNameLst>
                                      </p:cBhvr>
                                      <p:rCtr x="12917" y="0"/>
                                    </p:animMotion>
                                  </p:childTnLst>
                                </p:cTn>
                              </p:par>
                            </p:childTnLst>
                          </p:cTn>
                        </p:par>
                        <p:par>
                          <p:cTn id="61" fill="hold" nodeType="afterGroup">
                            <p:stCondLst>
                              <p:cond delay="1000"/>
                            </p:stCondLst>
                            <p:childTnLst>
                              <p:par>
                                <p:cTn id="62" presetID="10" presetClass="exit" presetSubtype="0" fill="hold" grpId="2" nodeType="afterEffect">
                                  <p:stCondLst>
                                    <p:cond delay="0"/>
                                  </p:stCondLst>
                                  <p:childTnLst>
                                    <p:animEffect transition="out" filter="fade">
                                      <p:cBhvr>
                                        <p:cTn id="63" dur="500"/>
                                        <p:tgtEl>
                                          <p:spTgt spid="57398"/>
                                        </p:tgtEl>
                                      </p:cBhvr>
                                    </p:animEffect>
                                    <p:set>
                                      <p:cBhvr>
                                        <p:cTn id="64" dur="1" fill="hold">
                                          <p:stCondLst>
                                            <p:cond delay="499"/>
                                          </p:stCondLst>
                                        </p:cTn>
                                        <p:tgtEl>
                                          <p:spTgt spid="57398"/>
                                        </p:tgtEl>
                                        <p:attrNameLst>
                                          <p:attrName>style.visibility</p:attrName>
                                        </p:attrNameLst>
                                      </p:cBhvr>
                                      <p:to>
                                        <p:strVal val="hidden"/>
                                      </p:to>
                                    </p:set>
                                  </p:childTnLst>
                                </p:cTn>
                              </p:par>
                            </p:childTnLst>
                          </p:cTn>
                        </p:par>
                        <p:par>
                          <p:cTn id="65" fill="hold" nodeType="afterGroup">
                            <p:stCondLst>
                              <p:cond delay="1500"/>
                            </p:stCondLst>
                            <p:childTnLst>
                              <p:par>
                                <p:cTn id="66" presetID="10" presetClass="exit" presetSubtype="0" fill="hold" grpId="0" nodeType="afterEffect">
                                  <p:stCondLst>
                                    <p:cond delay="0"/>
                                  </p:stCondLst>
                                  <p:childTnLst>
                                    <p:animEffect transition="out" filter="fade">
                                      <p:cBhvr>
                                        <p:cTn id="67" dur="500"/>
                                        <p:tgtEl>
                                          <p:spTgt spid="57392"/>
                                        </p:tgtEl>
                                      </p:cBhvr>
                                    </p:animEffect>
                                    <p:set>
                                      <p:cBhvr>
                                        <p:cTn id="68" dur="1" fill="hold">
                                          <p:stCondLst>
                                            <p:cond delay="499"/>
                                          </p:stCondLst>
                                        </p:cTn>
                                        <p:tgtEl>
                                          <p:spTgt spid="5739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animBg="1"/>
      <p:bldP spid="57346" grpId="1" animBg="1"/>
      <p:bldP spid="57349" grpId="0" animBg="1"/>
      <p:bldP spid="57349" grpId="1" animBg="1"/>
      <p:bldP spid="57384" grpId="0" animBg="1"/>
      <p:bldP spid="57385" grpId="0" animBg="1"/>
      <p:bldP spid="57390" grpId="0" animBg="1"/>
      <p:bldP spid="57391" grpId="0" animBg="1"/>
      <p:bldP spid="57392" grpId="0" animBg="1"/>
      <p:bldP spid="57398" grpId="0" animBg="1"/>
      <p:bldP spid="57398" grpId="1" animBg="1"/>
      <p:bldP spid="57398" grpId="2" animBg="1"/>
      <p:bldP spid="57398" grpId="3"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A4716714-1886-435C-957A-FD508197BD3C}"/>
              </a:ext>
            </a:extLst>
          </p:cNvPr>
          <p:cNvSpPr>
            <a:spLocks noGrp="1" noChangeArrowheads="1"/>
          </p:cNvSpPr>
          <p:nvPr>
            <p:ph type="title"/>
          </p:nvPr>
        </p:nvSpPr>
        <p:spPr/>
        <p:txBody>
          <a:bodyPr/>
          <a:lstStyle/>
          <a:p>
            <a:pPr eaLnBrk="1" hangingPunct="1"/>
            <a:r>
              <a:rPr lang="en-US" altLang="en-US"/>
              <a:t>Sequential Stimulus</a:t>
            </a:r>
          </a:p>
        </p:txBody>
      </p:sp>
      <p:sp>
        <p:nvSpPr>
          <p:cNvPr id="67587" name="WordArt 3">
            <a:extLst>
              <a:ext uri="{FF2B5EF4-FFF2-40B4-BE49-F238E27FC236}">
                <a16:creationId xmlns:a16="http://schemas.microsoft.com/office/drawing/2014/main" id="{07523C35-0D67-4AC3-A5C9-4263924E905B}"/>
              </a:ext>
            </a:extLst>
          </p:cNvPr>
          <p:cNvSpPr>
            <a:spLocks noChangeArrowheads="1" noChangeShapeType="1" noTextEdit="1"/>
          </p:cNvSpPr>
          <p:nvPr/>
        </p:nvSpPr>
        <p:spPr bwMode="auto">
          <a:xfrm>
            <a:off x="1905000" y="990600"/>
            <a:ext cx="3200400" cy="647700"/>
          </a:xfrm>
          <a:prstGeom prst="rect">
            <a:avLst/>
          </a:prstGeom>
        </p:spPr>
        <p:txBody>
          <a:bodyPr wrap="none" fromWordArt="1">
            <a:prstTxWarp prst="textPlain">
              <a:avLst>
                <a:gd name="adj" fmla="val 50000"/>
              </a:avLst>
            </a:prstTxWarp>
          </a:bodyPr>
          <a:lstStyle/>
          <a:p>
            <a:pPr algn="ctr"/>
            <a:r>
              <a:rPr lang="en-US" sz="3600" i="1" kern="10">
                <a:ln w="9525">
                  <a:solidFill>
                    <a:srgbClr val="000000"/>
                  </a:solidFill>
                  <a:round/>
                  <a:headEnd/>
                  <a:tailEnd/>
                </a:ln>
                <a:solidFill>
                  <a:srgbClr val="3399FF"/>
                </a:solidFill>
                <a:effectLst>
                  <a:outerShdw dist="35921" dir="2700000" algn="ctr" rotWithShape="0">
                    <a:srgbClr val="808080">
                      <a:alpha val="79999"/>
                    </a:srgbClr>
                  </a:outerShdw>
                </a:effectLst>
                <a:latin typeface="Arial Black" panose="020B0A04020102020204" pitchFamily="34" charset="0"/>
              </a:rPr>
              <a:t>OVM</a:t>
            </a:r>
          </a:p>
        </p:txBody>
      </p:sp>
      <p:sp>
        <p:nvSpPr>
          <p:cNvPr id="59396" name="Rectangle 4">
            <a:extLst>
              <a:ext uri="{FF2B5EF4-FFF2-40B4-BE49-F238E27FC236}">
                <a16:creationId xmlns:a16="http://schemas.microsoft.com/office/drawing/2014/main" id="{B592C814-2873-45EA-989D-B0C608DFCCEA}"/>
              </a:ext>
            </a:extLst>
          </p:cNvPr>
          <p:cNvSpPr>
            <a:spLocks noChangeArrowheads="1"/>
          </p:cNvSpPr>
          <p:nvPr/>
        </p:nvSpPr>
        <p:spPr bwMode="auto">
          <a:xfrm>
            <a:off x="6172200" y="2667000"/>
            <a:ext cx="3048000" cy="2971800"/>
          </a:xfrm>
          <a:prstGeom prst="rect">
            <a:avLst/>
          </a:prstGeom>
          <a:solidFill>
            <a:srgbClr val="CCECFF"/>
          </a:solidFill>
          <a:ln w="9525">
            <a:noFill/>
            <a:miter lim="800000"/>
            <a:headEnd/>
            <a:tailEnd/>
          </a:ln>
          <a:effectLst>
            <a:outerShdw blurRad="63500" dist="107763" dir="2700000" algn="ctr" rotWithShape="0">
              <a:schemeClr val="bg2">
                <a:alpha val="50000"/>
              </a:schemeClr>
            </a:outerShdw>
          </a:effectLst>
        </p:spPr>
        <p:txBody>
          <a:bodyPr wrap="none" lIns="45720" rIns="45720" anchor="b"/>
          <a:lstStyle/>
          <a:p>
            <a:pPr algn="ctr" eaLnBrk="0" hangingPunct="0">
              <a:defRPr/>
            </a:pPr>
            <a:r>
              <a:rPr lang="en-US" sz="1600" b="1">
                <a:latin typeface="Arial" charset="0"/>
              </a:rPr>
              <a:t>Lower Sequencer</a:t>
            </a:r>
          </a:p>
        </p:txBody>
      </p:sp>
      <p:grpSp>
        <p:nvGrpSpPr>
          <p:cNvPr id="67589" name="Group 5">
            <a:extLst>
              <a:ext uri="{FF2B5EF4-FFF2-40B4-BE49-F238E27FC236}">
                <a16:creationId xmlns:a16="http://schemas.microsoft.com/office/drawing/2014/main" id="{53653C17-02E8-4954-BBB3-9B3EB91CDC7F}"/>
              </a:ext>
            </a:extLst>
          </p:cNvPr>
          <p:cNvGrpSpPr>
            <a:grpSpLocks/>
          </p:cNvGrpSpPr>
          <p:nvPr/>
        </p:nvGrpSpPr>
        <p:grpSpPr bwMode="auto">
          <a:xfrm>
            <a:off x="6400800" y="2895600"/>
            <a:ext cx="1066800" cy="1371600"/>
            <a:chOff x="2352" y="1008"/>
            <a:chExt cx="672" cy="864"/>
          </a:xfrm>
        </p:grpSpPr>
        <p:sp>
          <p:nvSpPr>
            <p:cNvPr id="67645" name="AutoShape 6">
              <a:extLst>
                <a:ext uri="{FF2B5EF4-FFF2-40B4-BE49-F238E27FC236}">
                  <a16:creationId xmlns:a16="http://schemas.microsoft.com/office/drawing/2014/main" id="{E0F1A7B8-21EA-4B35-9538-ACD8A7D13C8F}"/>
                </a:ext>
              </a:extLst>
            </p:cNvPr>
            <p:cNvSpPr>
              <a:spLocks noChangeArrowheads="1"/>
            </p:cNvSpPr>
            <p:nvPr/>
          </p:nvSpPr>
          <p:spPr bwMode="auto">
            <a:xfrm>
              <a:off x="2544" y="1008"/>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grpSp>
          <p:nvGrpSpPr>
            <p:cNvPr id="67646" name="Group 7">
              <a:extLst>
                <a:ext uri="{FF2B5EF4-FFF2-40B4-BE49-F238E27FC236}">
                  <a16:creationId xmlns:a16="http://schemas.microsoft.com/office/drawing/2014/main" id="{D9B47AD1-E7F1-4202-92CE-3A0B92B49959}"/>
                </a:ext>
              </a:extLst>
            </p:cNvPr>
            <p:cNvGrpSpPr>
              <a:grpSpLocks/>
            </p:cNvGrpSpPr>
            <p:nvPr/>
          </p:nvGrpSpPr>
          <p:grpSpPr bwMode="auto">
            <a:xfrm>
              <a:off x="2448" y="1099"/>
              <a:ext cx="432" cy="245"/>
              <a:chOff x="2544" y="2544"/>
              <a:chExt cx="432" cy="245"/>
            </a:xfrm>
          </p:grpSpPr>
          <p:sp>
            <p:nvSpPr>
              <p:cNvPr id="67657" name="AutoShape 8">
                <a:extLst>
                  <a:ext uri="{FF2B5EF4-FFF2-40B4-BE49-F238E27FC236}">
                    <a16:creationId xmlns:a16="http://schemas.microsoft.com/office/drawing/2014/main" id="{1EE230C6-6BDA-4BC8-BE3A-AD55AF017BE5}"/>
                  </a:ext>
                </a:extLst>
              </p:cNvPr>
              <p:cNvSpPr>
                <a:spLocks noChangeArrowheads="1"/>
              </p:cNvSpPr>
              <p:nvPr/>
            </p:nvSpPr>
            <p:spPr bwMode="auto">
              <a:xfrm>
                <a:off x="2544" y="2693"/>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sp>
            <p:nvSpPr>
              <p:cNvPr id="67658" name="AutoShape 9">
                <a:extLst>
                  <a:ext uri="{FF2B5EF4-FFF2-40B4-BE49-F238E27FC236}">
                    <a16:creationId xmlns:a16="http://schemas.microsoft.com/office/drawing/2014/main" id="{2E6861F6-FF1B-474E-BB0B-B0ACAB1064D3}"/>
                  </a:ext>
                </a:extLst>
              </p:cNvPr>
              <p:cNvSpPr>
                <a:spLocks noChangeArrowheads="1"/>
              </p:cNvSpPr>
              <p:nvPr/>
            </p:nvSpPr>
            <p:spPr bwMode="auto">
              <a:xfrm>
                <a:off x="2784" y="2688"/>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cxnSp>
            <p:nvCxnSpPr>
              <p:cNvPr id="67659" name="AutoShape 10">
                <a:extLst>
                  <a:ext uri="{FF2B5EF4-FFF2-40B4-BE49-F238E27FC236}">
                    <a16:creationId xmlns:a16="http://schemas.microsoft.com/office/drawing/2014/main" id="{DFF5ACBC-13D7-41AC-9A40-B93869F62C23}"/>
                  </a:ext>
                </a:extLst>
              </p:cNvPr>
              <p:cNvCxnSpPr>
                <a:cxnSpLocks noChangeShapeType="1"/>
                <a:stCxn id="67645" idx="2"/>
                <a:endCxn id="67658" idx="0"/>
              </p:cNvCxnSpPr>
              <p:nvPr/>
            </p:nvCxnSpPr>
            <p:spPr bwMode="auto">
              <a:xfrm rot="16200000" flipH="1">
                <a:off x="2736" y="2544"/>
                <a:ext cx="144" cy="144"/>
              </a:xfrm>
              <a:prstGeom prst="curvedConnector3">
                <a:avLst>
                  <a:gd name="adj1" fmla="val 51389"/>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7660" name="AutoShape 11">
                <a:extLst>
                  <a:ext uri="{FF2B5EF4-FFF2-40B4-BE49-F238E27FC236}">
                    <a16:creationId xmlns:a16="http://schemas.microsoft.com/office/drawing/2014/main" id="{AE068BFA-B552-4C35-9659-857B893E0730}"/>
                  </a:ext>
                </a:extLst>
              </p:cNvPr>
              <p:cNvCxnSpPr>
                <a:cxnSpLocks noChangeShapeType="1"/>
                <a:stCxn id="67645" idx="2"/>
                <a:endCxn id="67657" idx="0"/>
              </p:cNvCxnSpPr>
              <p:nvPr/>
            </p:nvCxnSpPr>
            <p:spPr bwMode="auto">
              <a:xfrm rot="5400000">
                <a:off x="2613" y="2571"/>
                <a:ext cx="149" cy="96"/>
              </a:xfrm>
              <a:prstGeom prst="curvedConnector3">
                <a:avLst>
                  <a:gd name="adj1" fmla="val 51676"/>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67647" name="Group 12">
              <a:extLst>
                <a:ext uri="{FF2B5EF4-FFF2-40B4-BE49-F238E27FC236}">
                  <a16:creationId xmlns:a16="http://schemas.microsoft.com/office/drawing/2014/main" id="{C8E8C07A-1ED0-4BFC-BB37-59B14033168A}"/>
                </a:ext>
              </a:extLst>
            </p:cNvPr>
            <p:cNvGrpSpPr>
              <a:grpSpLocks/>
            </p:cNvGrpSpPr>
            <p:nvPr/>
          </p:nvGrpSpPr>
          <p:grpSpPr bwMode="auto">
            <a:xfrm>
              <a:off x="2352" y="1334"/>
              <a:ext cx="672" cy="293"/>
              <a:chOff x="2448" y="2779"/>
              <a:chExt cx="672" cy="293"/>
            </a:xfrm>
          </p:grpSpPr>
          <p:sp>
            <p:nvSpPr>
              <p:cNvPr id="67651" name="AutoShape 13">
                <a:extLst>
                  <a:ext uri="{FF2B5EF4-FFF2-40B4-BE49-F238E27FC236}">
                    <a16:creationId xmlns:a16="http://schemas.microsoft.com/office/drawing/2014/main" id="{2B1AB785-9867-49BC-BFD8-41BB12016325}"/>
                  </a:ext>
                </a:extLst>
              </p:cNvPr>
              <p:cNvSpPr>
                <a:spLocks noChangeArrowheads="1"/>
              </p:cNvSpPr>
              <p:nvPr/>
            </p:nvSpPr>
            <p:spPr bwMode="auto">
              <a:xfrm>
                <a:off x="2448" y="2976"/>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sp>
            <p:nvSpPr>
              <p:cNvPr id="67652" name="AutoShape 14">
                <a:extLst>
                  <a:ext uri="{FF2B5EF4-FFF2-40B4-BE49-F238E27FC236}">
                    <a16:creationId xmlns:a16="http://schemas.microsoft.com/office/drawing/2014/main" id="{58E20967-03FB-4F65-BC22-5B00DFB1A3ED}"/>
                  </a:ext>
                </a:extLst>
              </p:cNvPr>
              <p:cNvSpPr>
                <a:spLocks noChangeArrowheads="1"/>
              </p:cNvSpPr>
              <p:nvPr/>
            </p:nvSpPr>
            <p:spPr bwMode="auto">
              <a:xfrm>
                <a:off x="2688" y="2976"/>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sp>
            <p:nvSpPr>
              <p:cNvPr id="67653" name="AutoShape 15">
                <a:extLst>
                  <a:ext uri="{FF2B5EF4-FFF2-40B4-BE49-F238E27FC236}">
                    <a16:creationId xmlns:a16="http://schemas.microsoft.com/office/drawing/2014/main" id="{622F3520-BADC-47E4-9B17-C3BFA61A4757}"/>
                  </a:ext>
                </a:extLst>
              </p:cNvPr>
              <p:cNvSpPr>
                <a:spLocks noChangeArrowheads="1"/>
              </p:cNvSpPr>
              <p:nvPr/>
            </p:nvSpPr>
            <p:spPr bwMode="auto">
              <a:xfrm>
                <a:off x="2928" y="2976"/>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cxnSp>
            <p:nvCxnSpPr>
              <p:cNvPr id="67654" name="AutoShape 16">
                <a:extLst>
                  <a:ext uri="{FF2B5EF4-FFF2-40B4-BE49-F238E27FC236}">
                    <a16:creationId xmlns:a16="http://schemas.microsoft.com/office/drawing/2014/main" id="{8C19D13F-E93E-4572-988B-388BECD88448}"/>
                  </a:ext>
                </a:extLst>
              </p:cNvPr>
              <p:cNvCxnSpPr>
                <a:cxnSpLocks noChangeShapeType="1"/>
                <a:stCxn id="67658" idx="2"/>
                <a:endCxn id="67653" idx="0"/>
              </p:cNvCxnSpPr>
              <p:nvPr/>
            </p:nvCxnSpPr>
            <p:spPr bwMode="auto">
              <a:xfrm rot="16200000" flipH="1">
                <a:off x="2853" y="2806"/>
                <a:ext cx="197" cy="144"/>
              </a:xfrm>
              <a:prstGeom prst="curvedConnector3">
                <a:avLst>
                  <a:gd name="adj1" fmla="val 51269"/>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7655" name="AutoShape 17">
                <a:extLst>
                  <a:ext uri="{FF2B5EF4-FFF2-40B4-BE49-F238E27FC236}">
                    <a16:creationId xmlns:a16="http://schemas.microsoft.com/office/drawing/2014/main" id="{FEFF73B3-DB8E-45FB-AD2D-22B3C53B2FE0}"/>
                  </a:ext>
                </a:extLst>
              </p:cNvPr>
              <p:cNvCxnSpPr>
                <a:cxnSpLocks noChangeShapeType="1"/>
                <a:stCxn id="67657" idx="2"/>
                <a:endCxn id="67652" idx="0"/>
              </p:cNvCxnSpPr>
              <p:nvPr/>
            </p:nvCxnSpPr>
            <p:spPr bwMode="auto">
              <a:xfrm rot="16200000" flipH="1">
                <a:off x="2616" y="2808"/>
                <a:ext cx="192" cy="144"/>
              </a:xfrm>
              <a:prstGeom prst="curvedConnector3">
                <a:avLst>
                  <a:gd name="adj1" fmla="val 51042"/>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7656" name="AutoShape 18">
                <a:extLst>
                  <a:ext uri="{FF2B5EF4-FFF2-40B4-BE49-F238E27FC236}">
                    <a16:creationId xmlns:a16="http://schemas.microsoft.com/office/drawing/2014/main" id="{540461E7-9E29-4933-92A7-7DE5F85F0677}"/>
                  </a:ext>
                </a:extLst>
              </p:cNvPr>
              <p:cNvCxnSpPr>
                <a:cxnSpLocks noChangeShapeType="1"/>
                <a:stCxn id="67657" idx="2"/>
                <a:endCxn id="67651" idx="0"/>
              </p:cNvCxnSpPr>
              <p:nvPr/>
            </p:nvCxnSpPr>
            <p:spPr bwMode="auto">
              <a:xfrm rot="5400000">
                <a:off x="2496" y="2832"/>
                <a:ext cx="192" cy="96"/>
              </a:xfrm>
              <a:prstGeom prst="curvedConnector3">
                <a:avLst>
                  <a:gd name="adj1" fmla="val 51042"/>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67648" name="Group 19">
              <a:extLst>
                <a:ext uri="{FF2B5EF4-FFF2-40B4-BE49-F238E27FC236}">
                  <a16:creationId xmlns:a16="http://schemas.microsoft.com/office/drawing/2014/main" id="{5B5C2FE4-9538-46A1-9E4B-F4358D68F22F}"/>
                </a:ext>
              </a:extLst>
            </p:cNvPr>
            <p:cNvGrpSpPr>
              <a:grpSpLocks/>
            </p:cNvGrpSpPr>
            <p:nvPr/>
          </p:nvGrpSpPr>
          <p:grpSpPr bwMode="auto">
            <a:xfrm>
              <a:off x="2688" y="1622"/>
              <a:ext cx="240" cy="250"/>
              <a:chOff x="2688" y="1622"/>
              <a:chExt cx="240" cy="250"/>
            </a:xfrm>
          </p:grpSpPr>
          <p:sp>
            <p:nvSpPr>
              <p:cNvPr id="67649" name="AutoShape 20">
                <a:extLst>
                  <a:ext uri="{FF2B5EF4-FFF2-40B4-BE49-F238E27FC236}">
                    <a16:creationId xmlns:a16="http://schemas.microsoft.com/office/drawing/2014/main" id="{29E9C846-5CEC-47BF-8A46-5096D5B25A34}"/>
                  </a:ext>
                </a:extLst>
              </p:cNvPr>
              <p:cNvSpPr>
                <a:spLocks noChangeArrowheads="1"/>
              </p:cNvSpPr>
              <p:nvPr/>
            </p:nvSpPr>
            <p:spPr bwMode="auto">
              <a:xfrm>
                <a:off x="2736" y="1776"/>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cxnSp>
            <p:nvCxnSpPr>
              <p:cNvPr id="67650" name="AutoShape 21">
                <a:extLst>
                  <a:ext uri="{FF2B5EF4-FFF2-40B4-BE49-F238E27FC236}">
                    <a16:creationId xmlns:a16="http://schemas.microsoft.com/office/drawing/2014/main" id="{D7E708A2-2DB2-40B9-BA8B-5ABDCBABF404}"/>
                  </a:ext>
                </a:extLst>
              </p:cNvPr>
              <p:cNvCxnSpPr>
                <a:cxnSpLocks noChangeShapeType="1"/>
                <a:stCxn id="67652" idx="2"/>
                <a:endCxn id="67649" idx="0"/>
              </p:cNvCxnSpPr>
              <p:nvPr/>
            </p:nvCxnSpPr>
            <p:spPr bwMode="auto">
              <a:xfrm rot="16200000" flipH="1">
                <a:off x="2683" y="1627"/>
                <a:ext cx="154" cy="144"/>
              </a:xfrm>
              <a:prstGeom prst="curvedConnector3">
                <a:avLst>
                  <a:gd name="adj1" fmla="val 5130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grpSp>
        <p:nvGrpSpPr>
          <p:cNvPr id="67590" name="Group 22">
            <a:extLst>
              <a:ext uri="{FF2B5EF4-FFF2-40B4-BE49-F238E27FC236}">
                <a16:creationId xmlns:a16="http://schemas.microsoft.com/office/drawing/2014/main" id="{D3626693-811E-4F7F-AE43-8773FB9DD109}"/>
              </a:ext>
            </a:extLst>
          </p:cNvPr>
          <p:cNvGrpSpPr>
            <a:grpSpLocks/>
          </p:cNvGrpSpPr>
          <p:nvPr/>
        </p:nvGrpSpPr>
        <p:grpSpPr bwMode="auto">
          <a:xfrm>
            <a:off x="7924800" y="2895600"/>
            <a:ext cx="1066800" cy="1371600"/>
            <a:chOff x="2352" y="1008"/>
            <a:chExt cx="672" cy="864"/>
          </a:xfrm>
        </p:grpSpPr>
        <p:sp>
          <p:nvSpPr>
            <p:cNvPr id="67629" name="AutoShape 23">
              <a:extLst>
                <a:ext uri="{FF2B5EF4-FFF2-40B4-BE49-F238E27FC236}">
                  <a16:creationId xmlns:a16="http://schemas.microsoft.com/office/drawing/2014/main" id="{753A10BC-AC7C-429F-A5BD-50D7FE82445F}"/>
                </a:ext>
              </a:extLst>
            </p:cNvPr>
            <p:cNvSpPr>
              <a:spLocks noChangeArrowheads="1"/>
            </p:cNvSpPr>
            <p:nvPr/>
          </p:nvSpPr>
          <p:spPr bwMode="auto">
            <a:xfrm>
              <a:off x="2544" y="1008"/>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grpSp>
          <p:nvGrpSpPr>
            <p:cNvPr id="67630" name="Group 24">
              <a:extLst>
                <a:ext uri="{FF2B5EF4-FFF2-40B4-BE49-F238E27FC236}">
                  <a16:creationId xmlns:a16="http://schemas.microsoft.com/office/drawing/2014/main" id="{8C0333B6-92C2-4873-BBB5-CD0DBF6471E6}"/>
                </a:ext>
              </a:extLst>
            </p:cNvPr>
            <p:cNvGrpSpPr>
              <a:grpSpLocks/>
            </p:cNvGrpSpPr>
            <p:nvPr/>
          </p:nvGrpSpPr>
          <p:grpSpPr bwMode="auto">
            <a:xfrm>
              <a:off x="2448" y="1099"/>
              <a:ext cx="432" cy="245"/>
              <a:chOff x="2544" y="2544"/>
              <a:chExt cx="432" cy="245"/>
            </a:xfrm>
          </p:grpSpPr>
          <p:sp>
            <p:nvSpPr>
              <p:cNvPr id="67641" name="AutoShape 25">
                <a:extLst>
                  <a:ext uri="{FF2B5EF4-FFF2-40B4-BE49-F238E27FC236}">
                    <a16:creationId xmlns:a16="http://schemas.microsoft.com/office/drawing/2014/main" id="{3B1948E8-CD92-483E-AC69-4A0BC0C0591C}"/>
                  </a:ext>
                </a:extLst>
              </p:cNvPr>
              <p:cNvSpPr>
                <a:spLocks noChangeArrowheads="1"/>
              </p:cNvSpPr>
              <p:nvPr/>
            </p:nvSpPr>
            <p:spPr bwMode="auto">
              <a:xfrm>
                <a:off x="2544" y="2693"/>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sp>
            <p:nvSpPr>
              <p:cNvPr id="67642" name="AutoShape 26">
                <a:extLst>
                  <a:ext uri="{FF2B5EF4-FFF2-40B4-BE49-F238E27FC236}">
                    <a16:creationId xmlns:a16="http://schemas.microsoft.com/office/drawing/2014/main" id="{81958ADB-B684-4815-AEAA-9A9592E379D5}"/>
                  </a:ext>
                </a:extLst>
              </p:cNvPr>
              <p:cNvSpPr>
                <a:spLocks noChangeArrowheads="1"/>
              </p:cNvSpPr>
              <p:nvPr/>
            </p:nvSpPr>
            <p:spPr bwMode="auto">
              <a:xfrm>
                <a:off x="2784" y="2688"/>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cxnSp>
            <p:nvCxnSpPr>
              <p:cNvPr id="67643" name="AutoShape 27">
                <a:extLst>
                  <a:ext uri="{FF2B5EF4-FFF2-40B4-BE49-F238E27FC236}">
                    <a16:creationId xmlns:a16="http://schemas.microsoft.com/office/drawing/2014/main" id="{F851C3AF-AE37-4F97-9641-550CAE2EE99B}"/>
                  </a:ext>
                </a:extLst>
              </p:cNvPr>
              <p:cNvCxnSpPr>
                <a:cxnSpLocks noChangeShapeType="1"/>
                <a:stCxn id="67629" idx="2"/>
                <a:endCxn id="67642" idx="0"/>
              </p:cNvCxnSpPr>
              <p:nvPr/>
            </p:nvCxnSpPr>
            <p:spPr bwMode="auto">
              <a:xfrm rot="16200000" flipH="1">
                <a:off x="2736" y="2544"/>
                <a:ext cx="144" cy="144"/>
              </a:xfrm>
              <a:prstGeom prst="curvedConnector3">
                <a:avLst>
                  <a:gd name="adj1" fmla="val 51389"/>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7644" name="AutoShape 28">
                <a:extLst>
                  <a:ext uri="{FF2B5EF4-FFF2-40B4-BE49-F238E27FC236}">
                    <a16:creationId xmlns:a16="http://schemas.microsoft.com/office/drawing/2014/main" id="{92F52820-ED91-4BB9-AC96-F7CE626C588A}"/>
                  </a:ext>
                </a:extLst>
              </p:cNvPr>
              <p:cNvCxnSpPr>
                <a:cxnSpLocks noChangeShapeType="1"/>
                <a:stCxn id="67629" idx="2"/>
                <a:endCxn id="67641" idx="0"/>
              </p:cNvCxnSpPr>
              <p:nvPr/>
            </p:nvCxnSpPr>
            <p:spPr bwMode="auto">
              <a:xfrm rot="5400000">
                <a:off x="2613" y="2571"/>
                <a:ext cx="149" cy="96"/>
              </a:xfrm>
              <a:prstGeom prst="curvedConnector3">
                <a:avLst>
                  <a:gd name="adj1" fmla="val 51676"/>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67631" name="Group 29">
              <a:extLst>
                <a:ext uri="{FF2B5EF4-FFF2-40B4-BE49-F238E27FC236}">
                  <a16:creationId xmlns:a16="http://schemas.microsoft.com/office/drawing/2014/main" id="{E6F2280E-81AB-4535-ACD3-9607CBBFCB42}"/>
                </a:ext>
              </a:extLst>
            </p:cNvPr>
            <p:cNvGrpSpPr>
              <a:grpSpLocks/>
            </p:cNvGrpSpPr>
            <p:nvPr/>
          </p:nvGrpSpPr>
          <p:grpSpPr bwMode="auto">
            <a:xfrm>
              <a:off x="2352" y="1334"/>
              <a:ext cx="672" cy="293"/>
              <a:chOff x="2448" y="2779"/>
              <a:chExt cx="672" cy="293"/>
            </a:xfrm>
          </p:grpSpPr>
          <p:sp>
            <p:nvSpPr>
              <p:cNvPr id="67635" name="AutoShape 30">
                <a:extLst>
                  <a:ext uri="{FF2B5EF4-FFF2-40B4-BE49-F238E27FC236}">
                    <a16:creationId xmlns:a16="http://schemas.microsoft.com/office/drawing/2014/main" id="{A823FEC3-4D71-4F16-A625-CC543E012FCA}"/>
                  </a:ext>
                </a:extLst>
              </p:cNvPr>
              <p:cNvSpPr>
                <a:spLocks noChangeArrowheads="1"/>
              </p:cNvSpPr>
              <p:nvPr/>
            </p:nvSpPr>
            <p:spPr bwMode="auto">
              <a:xfrm>
                <a:off x="2448" y="2976"/>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sp>
            <p:nvSpPr>
              <p:cNvPr id="67636" name="AutoShape 31">
                <a:extLst>
                  <a:ext uri="{FF2B5EF4-FFF2-40B4-BE49-F238E27FC236}">
                    <a16:creationId xmlns:a16="http://schemas.microsoft.com/office/drawing/2014/main" id="{308EFE4C-5028-4FCD-A55F-8795E482C1A7}"/>
                  </a:ext>
                </a:extLst>
              </p:cNvPr>
              <p:cNvSpPr>
                <a:spLocks noChangeArrowheads="1"/>
              </p:cNvSpPr>
              <p:nvPr/>
            </p:nvSpPr>
            <p:spPr bwMode="auto">
              <a:xfrm>
                <a:off x="2688" y="2976"/>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sp>
            <p:nvSpPr>
              <p:cNvPr id="67637" name="AutoShape 32">
                <a:extLst>
                  <a:ext uri="{FF2B5EF4-FFF2-40B4-BE49-F238E27FC236}">
                    <a16:creationId xmlns:a16="http://schemas.microsoft.com/office/drawing/2014/main" id="{DE7F4EC2-DAB8-4F8E-8D4B-67ECE0CB8AF4}"/>
                  </a:ext>
                </a:extLst>
              </p:cNvPr>
              <p:cNvSpPr>
                <a:spLocks noChangeArrowheads="1"/>
              </p:cNvSpPr>
              <p:nvPr/>
            </p:nvSpPr>
            <p:spPr bwMode="auto">
              <a:xfrm>
                <a:off x="2928" y="2976"/>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cxnSp>
            <p:nvCxnSpPr>
              <p:cNvPr id="67638" name="AutoShape 33">
                <a:extLst>
                  <a:ext uri="{FF2B5EF4-FFF2-40B4-BE49-F238E27FC236}">
                    <a16:creationId xmlns:a16="http://schemas.microsoft.com/office/drawing/2014/main" id="{EE145F84-E312-4D06-9680-1EB168637986}"/>
                  </a:ext>
                </a:extLst>
              </p:cNvPr>
              <p:cNvCxnSpPr>
                <a:cxnSpLocks noChangeShapeType="1"/>
                <a:stCxn id="67642" idx="2"/>
                <a:endCxn id="67637" idx="0"/>
              </p:cNvCxnSpPr>
              <p:nvPr/>
            </p:nvCxnSpPr>
            <p:spPr bwMode="auto">
              <a:xfrm rot="16200000" flipH="1">
                <a:off x="2853" y="2806"/>
                <a:ext cx="197" cy="144"/>
              </a:xfrm>
              <a:prstGeom prst="curvedConnector3">
                <a:avLst>
                  <a:gd name="adj1" fmla="val 51269"/>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7639" name="AutoShape 34">
                <a:extLst>
                  <a:ext uri="{FF2B5EF4-FFF2-40B4-BE49-F238E27FC236}">
                    <a16:creationId xmlns:a16="http://schemas.microsoft.com/office/drawing/2014/main" id="{18936D42-804E-4E26-91F4-255BBC08D3EE}"/>
                  </a:ext>
                </a:extLst>
              </p:cNvPr>
              <p:cNvCxnSpPr>
                <a:cxnSpLocks noChangeShapeType="1"/>
                <a:stCxn id="67641" idx="2"/>
                <a:endCxn id="67636" idx="0"/>
              </p:cNvCxnSpPr>
              <p:nvPr/>
            </p:nvCxnSpPr>
            <p:spPr bwMode="auto">
              <a:xfrm rot="16200000" flipH="1">
                <a:off x="2616" y="2808"/>
                <a:ext cx="192" cy="144"/>
              </a:xfrm>
              <a:prstGeom prst="curvedConnector3">
                <a:avLst>
                  <a:gd name="adj1" fmla="val 51042"/>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7640" name="AutoShape 35">
                <a:extLst>
                  <a:ext uri="{FF2B5EF4-FFF2-40B4-BE49-F238E27FC236}">
                    <a16:creationId xmlns:a16="http://schemas.microsoft.com/office/drawing/2014/main" id="{7C91E21B-F6BC-42A1-99CA-51AC377B8373}"/>
                  </a:ext>
                </a:extLst>
              </p:cNvPr>
              <p:cNvCxnSpPr>
                <a:cxnSpLocks noChangeShapeType="1"/>
                <a:stCxn id="67641" idx="2"/>
                <a:endCxn id="67635" idx="0"/>
              </p:cNvCxnSpPr>
              <p:nvPr/>
            </p:nvCxnSpPr>
            <p:spPr bwMode="auto">
              <a:xfrm rot="5400000">
                <a:off x="2496" y="2832"/>
                <a:ext cx="192" cy="96"/>
              </a:xfrm>
              <a:prstGeom prst="curvedConnector3">
                <a:avLst>
                  <a:gd name="adj1" fmla="val 51042"/>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67632" name="Group 36">
              <a:extLst>
                <a:ext uri="{FF2B5EF4-FFF2-40B4-BE49-F238E27FC236}">
                  <a16:creationId xmlns:a16="http://schemas.microsoft.com/office/drawing/2014/main" id="{D4FE1839-A9BB-4D8A-AC80-9F410FCB8553}"/>
                </a:ext>
              </a:extLst>
            </p:cNvPr>
            <p:cNvGrpSpPr>
              <a:grpSpLocks/>
            </p:cNvGrpSpPr>
            <p:nvPr/>
          </p:nvGrpSpPr>
          <p:grpSpPr bwMode="auto">
            <a:xfrm>
              <a:off x="2688" y="1622"/>
              <a:ext cx="240" cy="250"/>
              <a:chOff x="2688" y="1622"/>
              <a:chExt cx="240" cy="250"/>
            </a:xfrm>
          </p:grpSpPr>
          <p:sp>
            <p:nvSpPr>
              <p:cNvPr id="67633" name="AutoShape 37">
                <a:extLst>
                  <a:ext uri="{FF2B5EF4-FFF2-40B4-BE49-F238E27FC236}">
                    <a16:creationId xmlns:a16="http://schemas.microsoft.com/office/drawing/2014/main" id="{727CD4C2-10A4-462E-A3E7-6D4055DCC828}"/>
                  </a:ext>
                </a:extLst>
              </p:cNvPr>
              <p:cNvSpPr>
                <a:spLocks noChangeArrowheads="1"/>
              </p:cNvSpPr>
              <p:nvPr/>
            </p:nvSpPr>
            <p:spPr bwMode="auto">
              <a:xfrm>
                <a:off x="2736" y="1776"/>
                <a:ext cx="192" cy="96"/>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cxnSp>
            <p:nvCxnSpPr>
              <p:cNvPr id="67634" name="AutoShape 38">
                <a:extLst>
                  <a:ext uri="{FF2B5EF4-FFF2-40B4-BE49-F238E27FC236}">
                    <a16:creationId xmlns:a16="http://schemas.microsoft.com/office/drawing/2014/main" id="{6A0D0ED8-8A7C-4B13-94B2-23E9FEF37D7F}"/>
                  </a:ext>
                </a:extLst>
              </p:cNvPr>
              <p:cNvCxnSpPr>
                <a:cxnSpLocks noChangeShapeType="1"/>
                <a:stCxn id="67636" idx="2"/>
                <a:endCxn id="67633" idx="0"/>
              </p:cNvCxnSpPr>
              <p:nvPr/>
            </p:nvCxnSpPr>
            <p:spPr bwMode="auto">
              <a:xfrm rot="16200000" flipH="1">
                <a:off x="2683" y="1627"/>
                <a:ext cx="154" cy="144"/>
              </a:xfrm>
              <a:prstGeom prst="curvedConnector3">
                <a:avLst>
                  <a:gd name="adj1" fmla="val 5130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grpSp>
        <p:nvGrpSpPr>
          <p:cNvPr id="67591" name="Group 39">
            <a:extLst>
              <a:ext uri="{FF2B5EF4-FFF2-40B4-BE49-F238E27FC236}">
                <a16:creationId xmlns:a16="http://schemas.microsoft.com/office/drawing/2014/main" id="{A5B96DA4-E836-459F-8D71-32776C8C6E15}"/>
              </a:ext>
            </a:extLst>
          </p:cNvPr>
          <p:cNvGrpSpPr>
            <a:grpSpLocks/>
          </p:cNvGrpSpPr>
          <p:nvPr/>
        </p:nvGrpSpPr>
        <p:grpSpPr bwMode="auto">
          <a:xfrm>
            <a:off x="6934200" y="4259264"/>
            <a:ext cx="1752600" cy="693737"/>
            <a:chOff x="3408" y="2683"/>
            <a:chExt cx="1104" cy="437"/>
          </a:xfrm>
        </p:grpSpPr>
        <p:sp>
          <p:nvSpPr>
            <p:cNvPr id="67626" name="AutoShape 40">
              <a:extLst>
                <a:ext uri="{FF2B5EF4-FFF2-40B4-BE49-F238E27FC236}">
                  <a16:creationId xmlns:a16="http://schemas.microsoft.com/office/drawing/2014/main" id="{EA3DC787-A987-436C-9C48-1761EC2D7B35}"/>
                </a:ext>
              </a:extLst>
            </p:cNvPr>
            <p:cNvSpPr>
              <a:spLocks noChangeArrowheads="1"/>
            </p:cNvSpPr>
            <p:nvPr/>
          </p:nvSpPr>
          <p:spPr bwMode="auto">
            <a:xfrm flipV="1">
              <a:off x="3408" y="2880"/>
              <a:ext cx="912" cy="240"/>
            </a:xfrm>
            <a:prstGeom prst="triangle">
              <a:avLst>
                <a:gd name="adj" fmla="val 50000"/>
              </a:avLst>
            </a:prstGeom>
            <a:solidFill>
              <a:schemeClr val="accent1"/>
            </a:solidFill>
            <a:ln w="9525">
              <a:solidFill>
                <a:schemeClr val="tx1"/>
              </a:solidFill>
              <a:miter lim="800000"/>
              <a:headEnd/>
              <a:tailEnd/>
            </a:ln>
          </p:spPr>
          <p:txBody>
            <a:bodyPr rot="10800000"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800"/>
                <a:t>arb</a:t>
              </a:r>
            </a:p>
          </p:txBody>
        </p:sp>
        <p:cxnSp>
          <p:nvCxnSpPr>
            <p:cNvPr id="67627" name="AutoShape 41">
              <a:extLst>
                <a:ext uri="{FF2B5EF4-FFF2-40B4-BE49-F238E27FC236}">
                  <a16:creationId xmlns:a16="http://schemas.microsoft.com/office/drawing/2014/main" id="{39FE527D-B673-4B93-890C-ABA022263DD1}"/>
                </a:ext>
              </a:extLst>
            </p:cNvPr>
            <p:cNvCxnSpPr>
              <a:cxnSpLocks noChangeShapeType="1"/>
              <a:stCxn id="67649" idx="2"/>
              <a:endCxn id="67626" idx="3"/>
            </p:cNvCxnSpPr>
            <p:nvPr/>
          </p:nvCxnSpPr>
          <p:spPr bwMode="auto">
            <a:xfrm rot="16200000" flipH="1">
              <a:off x="3609" y="2626"/>
              <a:ext cx="197" cy="312"/>
            </a:xfrm>
            <a:prstGeom prst="curvedConnector3">
              <a:avLst>
                <a:gd name="adj1" fmla="val 51269"/>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7628" name="AutoShape 42">
              <a:extLst>
                <a:ext uri="{FF2B5EF4-FFF2-40B4-BE49-F238E27FC236}">
                  <a16:creationId xmlns:a16="http://schemas.microsoft.com/office/drawing/2014/main" id="{497CC9CB-E74D-42EA-B65E-774AA5A78FAA}"/>
                </a:ext>
              </a:extLst>
            </p:cNvPr>
            <p:cNvCxnSpPr>
              <a:cxnSpLocks noChangeShapeType="1"/>
              <a:stCxn id="67633" idx="2"/>
              <a:endCxn id="67626" idx="3"/>
            </p:cNvCxnSpPr>
            <p:nvPr/>
          </p:nvCxnSpPr>
          <p:spPr bwMode="auto">
            <a:xfrm rot="5400000">
              <a:off x="4089" y="2458"/>
              <a:ext cx="197" cy="648"/>
            </a:xfrm>
            <a:prstGeom prst="curvedConnector3">
              <a:avLst>
                <a:gd name="adj1" fmla="val 51269"/>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sp>
        <p:nvSpPr>
          <p:cNvPr id="59435" name="Rectangle 43">
            <a:extLst>
              <a:ext uri="{FF2B5EF4-FFF2-40B4-BE49-F238E27FC236}">
                <a16:creationId xmlns:a16="http://schemas.microsoft.com/office/drawing/2014/main" id="{C28C7DD3-81C9-4B02-8D2F-1B5769FCF651}"/>
              </a:ext>
            </a:extLst>
          </p:cNvPr>
          <p:cNvSpPr>
            <a:spLocks noChangeArrowheads="1"/>
          </p:cNvSpPr>
          <p:nvPr/>
        </p:nvSpPr>
        <p:spPr bwMode="auto">
          <a:xfrm>
            <a:off x="1524000" y="6781800"/>
            <a:ext cx="76200" cy="76200"/>
          </a:xfrm>
          <a:prstGeom prst="rect">
            <a:avLst/>
          </a:prstGeom>
          <a:noFill/>
          <a:ln w="1905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nvGrpSpPr>
          <p:cNvPr id="11" name="Group 44">
            <a:extLst>
              <a:ext uri="{FF2B5EF4-FFF2-40B4-BE49-F238E27FC236}">
                <a16:creationId xmlns:a16="http://schemas.microsoft.com/office/drawing/2014/main" id="{5A079E95-D3BC-4FFF-802C-260BFBFA9D1A}"/>
              </a:ext>
            </a:extLst>
          </p:cNvPr>
          <p:cNvGrpSpPr>
            <a:grpSpLocks/>
          </p:cNvGrpSpPr>
          <p:nvPr/>
        </p:nvGrpSpPr>
        <p:grpSpPr bwMode="auto">
          <a:xfrm>
            <a:off x="2438400" y="3657600"/>
            <a:ext cx="1828800" cy="1981200"/>
            <a:chOff x="576" y="2304"/>
            <a:chExt cx="1152" cy="1248"/>
          </a:xfrm>
        </p:grpSpPr>
        <p:sp>
          <p:nvSpPr>
            <p:cNvPr id="59437" name="Rectangle 45">
              <a:extLst>
                <a:ext uri="{FF2B5EF4-FFF2-40B4-BE49-F238E27FC236}">
                  <a16:creationId xmlns:a16="http://schemas.microsoft.com/office/drawing/2014/main" id="{DB00B56A-DEB2-4F1A-80B2-BC00FC41871B}"/>
                </a:ext>
              </a:extLst>
            </p:cNvPr>
            <p:cNvSpPr>
              <a:spLocks noChangeArrowheads="1"/>
            </p:cNvSpPr>
            <p:nvPr/>
          </p:nvSpPr>
          <p:spPr bwMode="auto">
            <a:xfrm>
              <a:off x="576" y="2304"/>
              <a:ext cx="1152" cy="1248"/>
            </a:xfrm>
            <a:prstGeom prst="rect">
              <a:avLst/>
            </a:prstGeom>
            <a:solidFill>
              <a:srgbClr val="CCECFF"/>
            </a:solidFill>
            <a:ln w="9525">
              <a:noFill/>
              <a:miter lim="800000"/>
              <a:headEnd/>
              <a:tailEnd/>
            </a:ln>
            <a:effectLst>
              <a:outerShdw blurRad="63500" dist="107763" dir="2700000" algn="ctr" rotWithShape="0">
                <a:schemeClr val="bg2">
                  <a:alpha val="50000"/>
                </a:schemeClr>
              </a:outerShdw>
            </a:effectLst>
          </p:spPr>
          <p:txBody>
            <a:bodyPr wrap="none" lIns="45720" rIns="45720" anchor="b"/>
            <a:lstStyle/>
            <a:p>
              <a:pPr algn="ctr" eaLnBrk="0" hangingPunct="0">
                <a:defRPr/>
              </a:pPr>
              <a:r>
                <a:rPr lang="en-US" sz="1600" b="1">
                  <a:latin typeface="Arial" charset="0"/>
                </a:rPr>
                <a:t>Upper Sequencer</a:t>
              </a:r>
            </a:p>
          </p:txBody>
        </p:sp>
        <p:grpSp>
          <p:nvGrpSpPr>
            <p:cNvPr id="67609" name="Group 46">
              <a:extLst>
                <a:ext uri="{FF2B5EF4-FFF2-40B4-BE49-F238E27FC236}">
                  <a16:creationId xmlns:a16="http://schemas.microsoft.com/office/drawing/2014/main" id="{0BD44F0D-670F-414F-914D-FE74CE0E5736}"/>
                </a:ext>
              </a:extLst>
            </p:cNvPr>
            <p:cNvGrpSpPr>
              <a:grpSpLocks/>
            </p:cNvGrpSpPr>
            <p:nvPr/>
          </p:nvGrpSpPr>
          <p:grpSpPr bwMode="auto">
            <a:xfrm>
              <a:off x="816" y="2400"/>
              <a:ext cx="672" cy="864"/>
              <a:chOff x="2352" y="1008"/>
              <a:chExt cx="672" cy="864"/>
            </a:xfrm>
          </p:grpSpPr>
          <p:sp>
            <p:nvSpPr>
              <p:cNvPr id="67610" name="AutoShape 47">
                <a:extLst>
                  <a:ext uri="{FF2B5EF4-FFF2-40B4-BE49-F238E27FC236}">
                    <a16:creationId xmlns:a16="http://schemas.microsoft.com/office/drawing/2014/main" id="{230F5E91-7FBF-4792-AFFA-D338C4AF0F28}"/>
                  </a:ext>
                </a:extLst>
              </p:cNvPr>
              <p:cNvSpPr>
                <a:spLocks noChangeArrowheads="1"/>
              </p:cNvSpPr>
              <p:nvPr/>
            </p:nvSpPr>
            <p:spPr bwMode="auto">
              <a:xfrm>
                <a:off x="2544" y="1008"/>
                <a:ext cx="192" cy="96"/>
              </a:xfrm>
              <a:prstGeom prst="flowChartDocument">
                <a:avLst/>
              </a:prstGeom>
              <a:solidFill>
                <a:srgbClr val="33CC33"/>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grpSp>
            <p:nvGrpSpPr>
              <p:cNvPr id="67611" name="Group 48">
                <a:extLst>
                  <a:ext uri="{FF2B5EF4-FFF2-40B4-BE49-F238E27FC236}">
                    <a16:creationId xmlns:a16="http://schemas.microsoft.com/office/drawing/2014/main" id="{391AE7B2-7DA7-4096-8358-AB09E25107C3}"/>
                  </a:ext>
                </a:extLst>
              </p:cNvPr>
              <p:cNvGrpSpPr>
                <a:grpSpLocks/>
              </p:cNvGrpSpPr>
              <p:nvPr/>
            </p:nvGrpSpPr>
            <p:grpSpPr bwMode="auto">
              <a:xfrm>
                <a:off x="2448" y="1099"/>
                <a:ext cx="432" cy="245"/>
                <a:chOff x="2544" y="2544"/>
                <a:chExt cx="432" cy="245"/>
              </a:xfrm>
            </p:grpSpPr>
            <p:sp>
              <p:nvSpPr>
                <p:cNvPr id="67622" name="AutoShape 49">
                  <a:extLst>
                    <a:ext uri="{FF2B5EF4-FFF2-40B4-BE49-F238E27FC236}">
                      <a16:creationId xmlns:a16="http://schemas.microsoft.com/office/drawing/2014/main" id="{4466BE14-2276-46EC-8723-261A91AB6702}"/>
                    </a:ext>
                  </a:extLst>
                </p:cNvPr>
                <p:cNvSpPr>
                  <a:spLocks noChangeArrowheads="1"/>
                </p:cNvSpPr>
                <p:nvPr/>
              </p:nvSpPr>
              <p:spPr bwMode="auto">
                <a:xfrm>
                  <a:off x="2544" y="2693"/>
                  <a:ext cx="192" cy="96"/>
                </a:xfrm>
                <a:prstGeom prst="flowChartDocument">
                  <a:avLst/>
                </a:prstGeom>
                <a:solidFill>
                  <a:srgbClr val="33CC33"/>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sp>
              <p:nvSpPr>
                <p:cNvPr id="67623" name="AutoShape 50">
                  <a:extLst>
                    <a:ext uri="{FF2B5EF4-FFF2-40B4-BE49-F238E27FC236}">
                      <a16:creationId xmlns:a16="http://schemas.microsoft.com/office/drawing/2014/main" id="{FD04FF8A-B5A6-405B-8FAF-7C19B79E435A}"/>
                    </a:ext>
                  </a:extLst>
                </p:cNvPr>
                <p:cNvSpPr>
                  <a:spLocks noChangeArrowheads="1"/>
                </p:cNvSpPr>
                <p:nvPr/>
              </p:nvSpPr>
              <p:spPr bwMode="auto">
                <a:xfrm>
                  <a:off x="2784" y="2688"/>
                  <a:ext cx="192" cy="96"/>
                </a:xfrm>
                <a:prstGeom prst="flowChartDocument">
                  <a:avLst/>
                </a:prstGeom>
                <a:solidFill>
                  <a:srgbClr val="33CC33"/>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cxnSp>
              <p:nvCxnSpPr>
                <p:cNvPr id="67624" name="AutoShape 51">
                  <a:extLst>
                    <a:ext uri="{FF2B5EF4-FFF2-40B4-BE49-F238E27FC236}">
                      <a16:creationId xmlns:a16="http://schemas.microsoft.com/office/drawing/2014/main" id="{52259B8E-EA44-4A84-8058-66694A8804BA}"/>
                    </a:ext>
                  </a:extLst>
                </p:cNvPr>
                <p:cNvCxnSpPr>
                  <a:cxnSpLocks noChangeShapeType="1"/>
                  <a:stCxn id="67610" idx="2"/>
                  <a:endCxn id="67623" idx="0"/>
                </p:cNvCxnSpPr>
                <p:nvPr/>
              </p:nvCxnSpPr>
              <p:spPr bwMode="auto">
                <a:xfrm rot="16200000" flipH="1">
                  <a:off x="2736" y="2544"/>
                  <a:ext cx="144" cy="144"/>
                </a:xfrm>
                <a:prstGeom prst="curvedConnector3">
                  <a:avLst>
                    <a:gd name="adj1" fmla="val 51389"/>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7625" name="AutoShape 52">
                  <a:extLst>
                    <a:ext uri="{FF2B5EF4-FFF2-40B4-BE49-F238E27FC236}">
                      <a16:creationId xmlns:a16="http://schemas.microsoft.com/office/drawing/2014/main" id="{E57BF6DE-6CC8-4029-93C8-EA0ECA102013}"/>
                    </a:ext>
                  </a:extLst>
                </p:cNvPr>
                <p:cNvCxnSpPr>
                  <a:cxnSpLocks noChangeShapeType="1"/>
                  <a:stCxn id="67610" idx="2"/>
                  <a:endCxn id="67622" idx="0"/>
                </p:cNvCxnSpPr>
                <p:nvPr/>
              </p:nvCxnSpPr>
              <p:spPr bwMode="auto">
                <a:xfrm rot="5400000">
                  <a:off x="2613" y="2571"/>
                  <a:ext cx="149" cy="96"/>
                </a:xfrm>
                <a:prstGeom prst="curvedConnector3">
                  <a:avLst>
                    <a:gd name="adj1" fmla="val 51676"/>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67612" name="Group 53">
                <a:extLst>
                  <a:ext uri="{FF2B5EF4-FFF2-40B4-BE49-F238E27FC236}">
                    <a16:creationId xmlns:a16="http://schemas.microsoft.com/office/drawing/2014/main" id="{F1692A70-72F1-460B-A253-2FF3EF393A8E}"/>
                  </a:ext>
                </a:extLst>
              </p:cNvPr>
              <p:cNvGrpSpPr>
                <a:grpSpLocks/>
              </p:cNvGrpSpPr>
              <p:nvPr/>
            </p:nvGrpSpPr>
            <p:grpSpPr bwMode="auto">
              <a:xfrm>
                <a:off x="2352" y="1334"/>
                <a:ext cx="672" cy="293"/>
                <a:chOff x="2448" y="2779"/>
                <a:chExt cx="672" cy="293"/>
              </a:xfrm>
            </p:grpSpPr>
            <p:sp>
              <p:nvSpPr>
                <p:cNvPr id="67616" name="AutoShape 54">
                  <a:extLst>
                    <a:ext uri="{FF2B5EF4-FFF2-40B4-BE49-F238E27FC236}">
                      <a16:creationId xmlns:a16="http://schemas.microsoft.com/office/drawing/2014/main" id="{D5D5157D-8F04-46AE-B9E8-E6ADDEA26602}"/>
                    </a:ext>
                  </a:extLst>
                </p:cNvPr>
                <p:cNvSpPr>
                  <a:spLocks noChangeArrowheads="1"/>
                </p:cNvSpPr>
                <p:nvPr/>
              </p:nvSpPr>
              <p:spPr bwMode="auto">
                <a:xfrm>
                  <a:off x="2448" y="2976"/>
                  <a:ext cx="192" cy="96"/>
                </a:xfrm>
                <a:prstGeom prst="flowChartDocument">
                  <a:avLst/>
                </a:prstGeom>
                <a:solidFill>
                  <a:srgbClr val="33CC33"/>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sp>
              <p:nvSpPr>
                <p:cNvPr id="67617" name="AutoShape 55">
                  <a:extLst>
                    <a:ext uri="{FF2B5EF4-FFF2-40B4-BE49-F238E27FC236}">
                      <a16:creationId xmlns:a16="http://schemas.microsoft.com/office/drawing/2014/main" id="{66B96589-49EB-4EDE-9504-DBEA734688E1}"/>
                    </a:ext>
                  </a:extLst>
                </p:cNvPr>
                <p:cNvSpPr>
                  <a:spLocks noChangeArrowheads="1"/>
                </p:cNvSpPr>
                <p:nvPr/>
              </p:nvSpPr>
              <p:spPr bwMode="auto">
                <a:xfrm>
                  <a:off x="2688" y="2976"/>
                  <a:ext cx="192" cy="96"/>
                </a:xfrm>
                <a:prstGeom prst="flowChartDocument">
                  <a:avLst/>
                </a:prstGeom>
                <a:solidFill>
                  <a:srgbClr val="33CC33"/>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sp>
              <p:nvSpPr>
                <p:cNvPr id="67618" name="AutoShape 56">
                  <a:extLst>
                    <a:ext uri="{FF2B5EF4-FFF2-40B4-BE49-F238E27FC236}">
                      <a16:creationId xmlns:a16="http://schemas.microsoft.com/office/drawing/2014/main" id="{25900979-DBE6-4E83-A26F-A03397D08DCB}"/>
                    </a:ext>
                  </a:extLst>
                </p:cNvPr>
                <p:cNvSpPr>
                  <a:spLocks noChangeArrowheads="1"/>
                </p:cNvSpPr>
                <p:nvPr/>
              </p:nvSpPr>
              <p:spPr bwMode="auto">
                <a:xfrm>
                  <a:off x="2928" y="2976"/>
                  <a:ext cx="192" cy="96"/>
                </a:xfrm>
                <a:prstGeom prst="flowChartDocument">
                  <a:avLst/>
                </a:prstGeom>
                <a:solidFill>
                  <a:srgbClr val="33CC33"/>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cxnSp>
              <p:nvCxnSpPr>
                <p:cNvPr id="67619" name="AutoShape 57">
                  <a:extLst>
                    <a:ext uri="{FF2B5EF4-FFF2-40B4-BE49-F238E27FC236}">
                      <a16:creationId xmlns:a16="http://schemas.microsoft.com/office/drawing/2014/main" id="{826AA790-65AC-4F6C-AE30-356C46B16ACE}"/>
                    </a:ext>
                  </a:extLst>
                </p:cNvPr>
                <p:cNvCxnSpPr>
                  <a:cxnSpLocks noChangeShapeType="1"/>
                  <a:stCxn id="67623" idx="2"/>
                  <a:endCxn id="67618" idx="0"/>
                </p:cNvCxnSpPr>
                <p:nvPr/>
              </p:nvCxnSpPr>
              <p:spPr bwMode="auto">
                <a:xfrm rot="16200000" flipH="1">
                  <a:off x="2853" y="2806"/>
                  <a:ext cx="197" cy="144"/>
                </a:xfrm>
                <a:prstGeom prst="curvedConnector3">
                  <a:avLst>
                    <a:gd name="adj1" fmla="val 51269"/>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7620" name="AutoShape 58">
                  <a:extLst>
                    <a:ext uri="{FF2B5EF4-FFF2-40B4-BE49-F238E27FC236}">
                      <a16:creationId xmlns:a16="http://schemas.microsoft.com/office/drawing/2014/main" id="{0317C432-C363-4B08-A201-2C2EC993C58B}"/>
                    </a:ext>
                  </a:extLst>
                </p:cNvPr>
                <p:cNvCxnSpPr>
                  <a:cxnSpLocks noChangeShapeType="1"/>
                  <a:stCxn id="67622" idx="2"/>
                  <a:endCxn id="67617" idx="0"/>
                </p:cNvCxnSpPr>
                <p:nvPr/>
              </p:nvCxnSpPr>
              <p:spPr bwMode="auto">
                <a:xfrm rot="16200000" flipH="1">
                  <a:off x="2616" y="2808"/>
                  <a:ext cx="192" cy="144"/>
                </a:xfrm>
                <a:prstGeom prst="curvedConnector3">
                  <a:avLst>
                    <a:gd name="adj1" fmla="val 51042"/>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7621" name="AutoShape 59">
                  <a:extLst>
                    <a:ext uri="{FF2B5EF4-FFF2-40B4-BE49-F238E27FC236}">
                      <a16:creationId xmlns:a16="http://schemas.microsoft.com/office/drawing/2014/main" id="{09494B65-484B-4118-9378-4BC8888E3FE0}"/>
                    </a:ext>
                  </a:extLst>
                </p:cNvPr>
                <p:cNvCxnSpPr>
                  <a:cxnSpLocks noChangeShapeType="1"/>
                  <a:stCxn id="67622" idx="2"/>
                  <a:endCxn id="67616" idx="0"/>
                </p:cNvCxnSpPr>
                <p:nvPr/>
              </p:nvCxnSpPr>
              <p:spPr bwMode="auto">
                <a:xfrm rot="5400000">
                  <a:off x="2496" y="2832"/>
                  <a:ext cx="192" cy="96"/>
                </a:xfrm>
                <a:prstGeom prst="curvedConnector3">
                  <a:avLst>
                    <a:gd name="adj1" fmla="val 51042"/>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67613" name="Group 60">
                <a:extLst>
                  <a:ext uri="{FF2B5EF4-FFF2-40B4-BE49-F238E27FC236}">
                    <a16:creationId xmlns:a16="http://schemas.microsoft.com/office/drawing/2014/main" id="{6B16938E-FF02-4597-9D85-18A4B17E5C38}"/>
                  </a:ext>
                </a:extLst>
              </p:cNvPr>
              <p:cNvGrpSpPr>
                <a:grpSpLocks/>
              </p:cNvGrpSpPr>
              <p:nvPr/>
            </p:nvGrpSpPr>
            <p:grpSpPr bwMode="auto">
              <a:xfrm>
                <a:off x="2688" y="1622"/>
                <a:ext cx="240" cy="250"/>
                <a:chOff x="2688" y="1622"/>
                <a:chExt cx="240" cy="250"/>
              </a:xfrm>
            </p:grpSpPr>
            <p:sp>
              <p:nvSpPr>
                <p:cNvPr id="67614" name="AutoShape 61">
                  <a:extLst>
                    <a:ext uri="{FF2B5EF4-FFF2-40B4-BE49-F238E27FC236}">
                      <a16:creationId xmlns:a16="http://schemas.microsoft.com/office/drawing/2014/main" id="{BDCD52A5-A1BB-4027-8616-9E298CE26684}"/>
                    </a:ext>
                  </a:extLst>
                </p:cNvPr>
                <p:cNvSpPr>
                  <a:spLocks noChangeArrowheads="1"/>
                </p:cNvSpPr>
                <p:nvPr/>
              </p:nvSpPr>
              <p:spPr bwMode="auto">
                <a:xfrm>
                  <a:off x="2736" y="1776"/>
                  <a:ext cx="192" cy="96"/>
                </a:xfrm>
                <a:prstGeom prst="flowChartDocument">
                  <a:avLst/>
                </a:prstGeom>
                <a:solidFill>
                  <a:srgbClr val="33CC33"/>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endParaRPr lang="en-US" altLang="en-US" sz="1200">
                    <a:latin typeface="Trebuchet MS" panose="020B0603020202020204" pitchFamily="34" charset="0"/>
                  </a:endParaRPr>
                </a:p>
              </p:txBody>
            </p:sp>
            <p:cxnSp>
              <p:nvCxnSpPr>
                <p:cNvPr id="67615" name="AutoShape 62">
                  <a:extLst>
                    <a:ext uri="{FF2B5EF4-FFF2-40B4-BE49-F238E27FC236}">
                      <a16:creationId xmlns:a16="http://schemas.microsoft.com/office/drawing/2014/main" id="{F3E13EA5-8CF1-4F90-92C4-FC14AF1D1B95}"/>
                    </a:ext>
                  </a:extLst>
                </p:cNvPr>
                <p:cNvCxnSpPr>
                  <a:cxnSpLocks noChangeShapeType="1"/>
                  <a:stCxn id="67617" idx="2"/>
                  <a:endCxn id="67614" idx="0"/>
                </p:cNvCxnSpPr>
                <p:nvPr/>
              </p:nvCxnSpPr>
              <p:spPr bwMode="auto">
                <a:xfrm rot="16200000" flipH="1">
                  <a:off x="2683" y="1627"/>
                  <a:ext cx="154" cy="144"/>
                </a:xfrm>
                <a:prstGeom prst="curvedConnector3">
                  <a:avLst>
                    <a:gd name="adj1" fmla="val 5130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grpSp>
      <p:sp>
        <p:nvSpPr>
          <p:cNvPr id="59455" name="AutoShape 63">
            <a:extLst>
              <a:ext uri="{FF2B5EF4-FFF2-40B4-BE49-F238E27FC236}">
                <a16:creationId xmlns:a16="http://schemas.microsoft.com/office/drawing/2014/main" id="{C700103C-9C59-4603-8FDB-F048894CD0FA}"/>
              </a:ext>
            </a:extLst>
          </p:cNvPr>
          <p:cNvSpPr>
            <a:spLocks noChangeArrowheads="1"/>
          </p:cNvSpPr>
          <p:nvPr/>
        </p:nvSpPr>
        <p:spPr bwMode="auto">
          <a:xfrm>
            <a:off x="4038600" y="3886200"/>
            <a:ext cx="1905000" cy="838200"/>
          </a:xfrm>
          <a:prstGeom prst="wedgeRectCallout">
            <a:avLst>
              <a:gd name="adj1" fmla="val 9083"/>
              <a:gd name="adj2" fmla="val 102083"/>
            </a:avLst>
          </a:prstGeom>
          <a:solidFill>
            <a:schemeClr val="accent2"/>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600"/>
              <a:t>A lower-level item may request a higher-level item</a:t>
            </a:r>
            <a:endParaRPr lang="en-US" altLang="en-US" sz="1600" b="1"/>
          </a:p>
        </p:txBody>
      </p:sp>
      <p:sp>
        <p:nvSpPr>
          <p:cNvPr id="59456" name="AutoShape 64">
            <a:extLst>
              <a:ext uri="{FF2B5EF4-FFF2-40B4-BE49-F238E27FC236}">
                <a16:creationId xmlns:a16="http://schemas.microsoft.com/office/drawing/2014/main" id="{26A015C3-096E-4F2F-B743-315E1EC71CBE}"/>
              </a:ext>
            </a:extLst>
          </p:cNvPr>
          <p:cNvSpPr>
            <a:spLocks noChangeArrowheads="1"/>
          </p:cNvSpPr>
          <p:nvPr/>
        </p:nvSpPr>
        <p:spPr bwMode="auto">
          <a:xfrm>
            <a:off x="4114800" y="1905000"/>
            <a:ext cx="2286000" cy="838200"/>
          </a:xfrm>
          <a:prstGeom prst="wedgeRectCallout">
            <a:avLst>
              <a:gd name="adj1" fmla="val 51736"/>
              <a:gd name="adj2" fmla="val 323676"/>
            </a:avLst>
          </a:prstGeom>
          <a:solidFill>
            <a:schemeClr val="accent2"/>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600"/>
              <a:t>A lower-level sequence processes the pkt-level item into a set of cell items</a:t>
            </a:r>
            <a:endParaRPr lang="en-US" altLang="en-US" sz="1600" b="1"/>
          </a:p>
        </p:txBody>
      </p:sp>
      <p:grpSp>
        <p:nvGrpSpPr>
          <p:cNvPr id="67596" name="Group 65">
            <a:extLst>
              <a:ext uri="{FF2B5EF4-FFF2-40B4-BE49-F238E27FC236}">
                <a16:creationId xmlns:a16="http://schemas.microsoft.com/office/drawing/2014/main" id="{D69D70ED-7BBE-4E03-81CA-E3399F33D2FA}"/>
              </a:ext>
            </a:extLst>
          </p:cNvPr>
          <p:cNvGrpSpPr>
            <a:grpSpLocks/>
          </p:cNvGrpSpPr>
          <p:nvPr/>
        </p:nvGrpSpPr>
        <p:grpSpPr bwMode="auto">
          <a:xfrm>
            <a:off x="9220200" y="4724400"/>
            <a:ext cx="1295400" cy="914400"/>
            <a:chOff x="3936" y="2976"/>
            <a:chExt cx="816" cy="576"/>
          </a:xfrm>
        </p:grpSpPr>
        <p:sp>
          <p:nvSpPr>
            <p:cNvPr id="59458" name="Rectangle 66">
              <a:extLst>
                <a:ext uri="{FF2B5EF4-FFF2-40B4-BE49-F238E27FC236}">
                  <a16:creationId xmlns:a16="http://schemas.microsoft.com/office/drawing/2014/main" id="{35D5856D-DAE3-48F4-8B78-C937E0F47952}"/>
                </a:ext>
              </a:extLst>
            </p:cNvPr>
            <p:cNvSpPr>
              <a:spLocks noChangeArrowheads="1"/>
            </p:cNvSpPr>
            <p:nvPr/>
          </p:nvSpPr>
          <p:spPr bwMode="auto">
            <a:xfrm>
              <a:off x="4320" y="2976"/>
              <a:ext cx="432" cy="576"/>
            </a:xfrm>
            <a:prstGeom prst="rect">
              <a:avLst/>
            </a:prstGeom>
            <a:solidFill>
              <a:srgbClr val="00CC99"/>
            </a:solidFill>
            <a:ln w="9525">
              <a:noFill/>
              <a:miter lim="800000"/>
              <a:headEnd/>
              <a:tailEnd/>
            </a:ln>
            <a:effectLst>
              <a:outerShdw blurRad="63500" dist="107763" dir="2700000" algn="ctr" rotWithShape="0">
                <a:schemeClr val="bg2">
                  <a:alpha val="50000"/>
                </a:schemeClr>
              </a:outerShdw>
            </a:effectLst>
          </p:spPr>
          <p:txBody>
            <a:bodyPr wrap="none" lIns="45720" rIns="45720" anchor="b"/>
            <a:lstStyle/>
            <a:p>
              <a:pPr algn="ctr" eaLnBrk="0" hangingPunct="0">
                <a:defRPr/>
              </a:pPr>
              <a:r>
                <a:rPr lang="en-US" sz="1600" b="1">
                  <a:latin typeface="Arial" charset="0"/>
                </a:rPr>
                <a:t>Cell</a:t>
              </a:r>
              <a:br>
                <a:rPr lang="en-US" sz="1600" b="1">
                  <a:latin typeface="Arial" charset="0"/>
                </a:rPr>
              </a:br>
              <a:r>
                <a:rPr lang="en-US" sz="1600" b="1">
                  <a:latin typeface="Arial" charset="0"/>
                </a:rPr>
                <a:t>Driver</a:t>
              </a:r>
            </a:p>
          </p:txBody>
        </p:sp>
        <p:sp>
          <p:nvSpPr>
            <p:cNvPr id="67605" name="Rectangle 67">
              <a:extLst>
                <a:ext uri="{FF2B5EF4-FFF2-40B4-BE49-F238E27FC236}">
                  <a16:creationId xmlns:a16="http://schemas.microsoft.com/office/drawing/2014/main" id="{1BAD6C97-A562-49D8-AA62-E8214C8D8586}"/>
                </a:ext>
              </a:extLst>
            </p:cNvPr>
            <p:cNvSpPr>
              <a:spLocks noChangeArrowheads="1"/>
            </p:cNvSpPr>
            <p:nvPr/>
          </p:nvSpPr>
          <p:spPr bwMode="auto">
            <a:xfrm>
              <a:off x="4224" y="3216"/>
              <a:ext cx="96" cy="96"/>
            </a:xfrm>
            <a:prstGeom prst="rect">
              <a:avLst/>
            </a:prstGeom>
            <a:solidFill>
              <a:schemeClr val="bg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67606" name="Oval 68">
              <a:extLst>
                <a:ext uri="{FF2B5EF4-FFF2-40B4-BE49-F238E27FC236}">
                  <a16:creationId xmlns:a16="http://schemas.microsoft.com/office/drawing/2014/main" id="{8854B5D1-3A00-4A65-98FF-E99674AA62E8}"/>
                </a:ext>
              </a:extLst>
            </p:cNvPr>
            <p:cNvSpPr>
              <a:spLocks noChangeArrowheads="1"/>
            </p:cNvSpPr>
            <p:nvPr/>
          </p:nvSpPr>
          <p:spPr bwMode="auto">
            <a:xfrm>
              <a:off x="3936" y="3216"/>
              <a:ext cx="96" cy="96"/>
            </a:xfrm>
            <a:prstGeom prst="ellipse">
              <a:avLst/>
            </a:prstGeom>
            <a:solidFill>
              <a:schemeClr val="bg1"/>
            </a:solidFill>
            <a:ln w="9525">
              <a:solidFill>
                <a:schemeClr val="tx1"/>
              </a:solidFill>
              <a:round/>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67607" name="AutoShape 69">
              <a:extLst>
                <a:ext uri="{FF2B5EF4-FFF2-40B4-BE49-F238E27FC236}">
                  <a16:creationId xmlns:a16="http://schemas.microsoft.com/office/drawing/2014/main" id="{0DA71C7C-69BC-46CD-BEFE-198954941B8A}"/>
                </a:ext>
              </a:extLst>
            </p:cNvPr>
            <p:cNvCxnSpPr>
              <a:cxnSpLocks noChangeShapeType="1"/>
              <a:stCxn id="67606" idx="6"/>
              <a:endCxn id="67605" idx="1"/>
            </p:cNvCxnSpPr>
            <p:nvPr/>
          </p:nvCxnSpPr>
          <p:spPr bwMode="auto">
            <a:xfrm>
              <a:off x="4032" y="3264"/>
              <a:ext cx="192" cy="0"/>
            </a:xfrm>
            <a:prstGeom prst="straightConnector1">
              <a:avLst/>
            </a:prstGeom>
            <a:noFill/>
            <a:ln w="57150">
              <a:solidFill>
                <a:srgbClr val="009900"/>
              </a:solidFill>
              <a:round/>
              <a:headEnd/>
              <a:tailEnd type="triangle" w="med" len="med"/>
            </a:ln>
            <a:extLst>
              <a:ext uri="{909E8E84-426E-40DD-AFC4-6F175D3DCCD1}">
                <a14:hiddenFill xmlns:a14="http://schemas.microsoft.com/office/drawing/2010/main">
                  <a:noFill/>
                </a14:hiddenFill>
              </a:ext>
            </a:extLst>
          </p:spPr>
        </p:cxnSp>
      </p:grpSp>
      <p:grpSp>
        <p:nvGrpSpPr>
          <p:cNvPr id="17" name="Group 70">
            <a:extLst>
              <a:ext uri="{FF2B5EF4-FFF2-40B4-BE49-F238E27FC236}">
                <a16:creationId xmlns:a16="http://schemas.microsoft.com/office/drawing/2014/main" id="{16E48487-FEF1-4D08-B43E-FAA1F71EF1BD}"/>
              </a:ext>
            </a:extLst>
          </p:cNvPr>
          <p:cNvGrpSpPr>
            <a:grpSpLocks/>
          </p:cNvGrpSpPr>
          <p:nvPr/>
        </p:nvGrpSpPr>
        <p:grpSpPr bwMode="auto">
          <a:xfrm>
            <a:off x="4267200" y="5105400"/>
            <a:ext cx="1905000" cy="152400"/>
            <a:chOff x="1728" y="3216"/>
            <a:chExt cx="1200" cy="96"/>
          </a:xfrm>
        </p:grpSpPr>
        <p:sp>
          <p:nvSpPr>
            <p:cNvPr id="67601" name="Rectangle 71">
              <a:extLst>
                <a:ext uri="{FF2B5EF4-FFF2-40B4-BE49-F238E27FC236}">
                  <a16:creationId xmlns:a16="http://schemas.microsoft.com/office/drawing/2014/main" id="{DFE27BEB-A01A-4E11-8318-19C3533B0D0C}"/>
                </a:ext>
              </a:extLst>
            </p:cNvPr>
            <p:cNvSpPr>
              <a:spLocks noChangeArrowheads="1"/>
            </p:cNvSpPr>
            <p:nvPr/>
          </p:nvSpPr>
          <p:spPr bwMode="auto">
            <a:xfrm>
              <a:off x="2832" y="3216"/>
              <a:ext cx="96" cy="96"/>
            </a:xfrm>
            <a:prstGeom prst="rect">
              <a:avLst/>
            </a:prstGeom>
            <a:solidFill>
              <a:schemeClr val="bg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67602" name="Oval 72">
              <a:extLst>
                <a:ext uri="{FF2B5EF4-FFF2-40B4-BE49-F238E27FC236}">
                  <a16:creationId xmlns:a16="http://schemas.microsoft.com/office/drawing/2014/main" id="{26170AD6-40ED-4E3E-AEFF-5407CC8E1243}"/>
                </a:ext>
              </a:extLst>
            </p:cNvPr>
            <p:cNvSpPr>
              <a:spLocks noChangeArrowheads="1"/>
            </p:cNvSpPr>
            <p:nvPr/>
          </p:nvSpPr>
          <p:spPr bwMode="auto">
            <a:xfrm>
              <a:off x="1728" y="3216"/>
              <a:ext cx="96" cy="96"/>
            </a:xfrm>
            <a:prstGeom prst="ellipse">
              <a:avLst/>
            </a:prstGeom>
            <a:solidFill>
              <a:schemeClr val="bg1"/>
            </a:solidFill>
            <a:ln w="9525">
              <a:solidFill>
                <a:schemeClr val="tx1"/>
              </a:solidFill>
              <a:round/>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67603" name="AutoShape 73">
              <a:extLst>
                <a:ext uri="{FF2B5EF4-FFF2-40B4-BE49-F238E27FC236}">
                  <a16:creationId xmlns:a16="http://schemas.microsoft.com/office/drawing/2014/main" id="{3D93EA58-CE5B-4DBF-B622-0B19CB0E60CF}"/>
                </a:ext>
              </a:extLst>
            </p:cNvPr>
            <p:cNvCxnSpPr>
              <a:cxnSpLocks noChangeShapeType="1"/>
              <a:stCxn id="67602" idx="6"/>
              <a:endCxn id="67601" idx="1"/>
            </p:cNvCxnSpPr>
            <p:nvPr/>
          </p:nvCxnSpPr>
          <p:spPr bwMode="auto">
            <a:xfrm>
              <a:off x="1824" y="3264"/>
              <a:ext cx="1008" cy="0"/>
            </a:xfrm>
            <a:prstGeom prst="straightConnector1">
              <a:avLst/>
            </a:prstGeom>
            <a:noFill/>
            <a:ln w="57150">
              <a:solidFill>
                <a:srgbClr val="009900"/>
              </a:solidFill>
              <a:round/>
              <a:headEnd/>
              <a:tailEnd type="triangle" w="med" len="med"/>
            </a:ln>
            <a:extLst>
              <a:ext uri="{909E8E84-426E-40DD-AFC4-6F175D3DCCD1}">
                <a14:hiddenFill xmlns:a14="http://schemas.microsoft.com/office/drawing/2010/main">
                  <a:noFill/>
                </a14:hiddenFill>
              </a:ext>
            </a:extLst>
          </p:spPr>
        </p:cxnSp>
      </p:grpSp>
      <p:sp>
        <p:nvSpPr>
          <p:cNvPr id="59466" name="AutoShape 74">
            <a:extLst>
              <a:ext uri="{FF2B5EF4-FFF2-40B4-BE49-F238E27FC236}">
                <a16:creationId xmlns:a16="http://schemas.microsoft.com/office/drawing/2014/main" id="{D85223D6-6AF5-4771-A7B8-BE164616E713}"/>
              </a:ext>
            </a:extLst>
          </p:cNvPr>
          <p:cNvSpPr>
            <a:spLocks noChangeArrowheads="1"/>
          </p:cNvSpPr>
          <p:nvPr/>
        </p:nvSpPr>
        <p:spPr bwMode="auto">
          <a:xfrm>
            <a:off x="3429000" y="5029200"/>
            <a:ext cx="533400" cy="304800"/>
          </a:xfrm>
          <a:prstGeom prst="flowChartDocument">
            <a:avLst/>
          </a:prstGeom>
          <a:solidFill>
            <a:srgbClr val="33CC33"/>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400">
                <a:latin typeface="Trebuchet MS" panose="020B0603020202020204" pitchFamily="34" charset="0"/>
              </a:rPr>
              <a:t>Pkt</a:t>
            </a:r>
          </a:p>
        </p:txBody>
      </p:sp>
      <p:sp>
        <p:nvSpPr>
          <p:cNvPr id="59467" name="AutoShape 75">
            <a:extLst>
              <a:ext uri="{FF2B5EF4-FFF2-40B4-BE49-F238E27FC236}">
                <a16:creationId xmlns:a16="http://schemas.microsoft.com/office/drawing/2014/main" id="{E020062B-A309-4662-BAEB-3AA7399E0B7F}"/>
              </a:ext>
            </a:extLst>
          </p:cNvPr>
          <p:cNvSpPr>
            <a:spLocks noChangeArrowheads="1"/>
          </p:cNvSpPr>
          <p:nvPr/>
        </p:nvSpPr>
        <p:spPr bwMode="auto">
          <a:xfrm>
            <a:off x="6324600" y="5029200"/>
            <a:ext cx="533400" cy="304800"/>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400">
                <a:latin typeface="Trebuchet MS" panose="020B0603020202020204" pitchFamily="34" charset="0"/>
              </a:rPr>
              <a:t>cell</a:t>
            </a:r>
          </a:p>
        </p:txBody>
      </p:sp>
      <p:sp>
        <p:nvSpPr>
          <p:cNvPr id="59468" name="AutoShape 76">
            <a:extLst>
              <a:ext uri="{FF2B5EF4-FFF2-40B4-BE49-F238E27FC236}">
                <a16:creationId xmlns:a16="http://schemas.microsoft.com/office/drawing/2014/main" id="{B5D90382-CCCF-4FF7-B35F-4C921D287FAA}"/>
              </a:ext>
            </a:extLst>
          </p:cNvPr>
          <p:cNvSpPr>
            <a:spLocks noChangeArrowheads="1"/>
          </p:cNvSpPr>
          <p:nvPr/>
        </p:nvSpPr>
        <p:spPr bwMode="auto">
          <a:xfrm>
            <a:off x="6324600" y="5029200"/>
            <a:ext cx="533400" cy="304800"/>
          </a:xfrm>
          <a:prstGeom prst="flowChartDocument">
            <a:avLst/>
          </a:prstGeom>
          <a:solidFill>
            <a:srgbClr val="99FF99"/>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r>
              <a:rPr lang="en-US" altLang="en-US" sz="1400">
                <a:latin typeface="Trebuchet MS" panose="020B0603020202020204" pitchFamily="34" charset="0"/>
              </a:rPr>
              <a:t>cell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right)">
                                      <p:cBhvr>
                                        <p:cTn id="7" dur="500"/>
                                        <p:tgtEl>
                                          <p:spTgt spid="17"/>
                                        </p:tgtEl>
                                      </p:cBhvr>
                                    </p:animEffect>
                                  </p:childTnLst>
                                </p:cTn>
                              </p:par>
                            </p:childTnLst>
                          </p:cTn>
                        </p:par>
                        <p:par>
                          <p:cTn id="8" fill="hold" nodeType="afterGroup">
                            <p:stCondLst>
                              <p:cond delay="500"/>
                            </p:stCondLst>
                            <p:childTnLst>
                              <p:par>
                                <p:cTn id="9" presetID="22" presetClass="entr" presetSubtype="2" fill="hold"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wipe(right)">
                                      <p:cBhvr>
                                        <p:cTn id="11" dur="500"/>
                                        <p:tgtEl>
                                          <p:spTgt spid="11"/>
                                        </p:tgtEl>
                                      </p:cBhvr>
                                    </p:animEffect>
                                  </p:childTnLst>
                                </p:cTn>
                              </p:par>
                            </p:childTnLst>
                          </p:cTn>
                        </p:par>
                        <p:par>
                          <p:cTn id="12" fill="hold" nodeType="afterGroup">
                            <p:stCondLst>
                              <p:cond delay="1000"/>
                            </p:stCondLst>
                            <p:childTnLst>
                              <p:par>
                                <p:cTn id="13" presetID="22" presetClass="entr" presetSubtype="4" fill="hold" grpId="0" nodeType="afterEffect">
                                  <p:stCondLst>
                                    <p:cond delay="0"/>
                                  </p:stCondLst>
                                  <p:childTnLst>
                                    <p:set>
                                      <p:cBhvr>
                                        <p:cTn id="14" dur="1" fill="hold">
                                          <p:stCondLst>
                                            <p:cond delay="0"/>
                                          </p:stCondLst>
                                        </p:cTn>
                                        <p:tgtEl>
                                          <p:spTgt spid="59455"/>
                                        </p:tgtEl>
                                        <p:attrNameLst>
                                          <p:attrName>style.visibility</p:attrName>
                                        </p:attrNameLst>
                                      </p:cBhvr>
                                      <p:to>
                                        <p:strVal val="visible"/>
                                      </p:to>
                                    </p:set>
                                    <p:animEffect transition="in" filter="wipe(down)">
                                      <p:cBhvr>
                                        <p:cTn id="15" dur="500"/>
                                        <p:tgtEl>
                                          <p:spTgt spid="59455"/>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3" presetClass="entr" presetSubtype="16" fill="hold" grpId="0" nodeType="clickEffect">
                                  <p:stCondLst>
                                    <p:cond delay="0"/>
                                  </p:stCondLst>
                                  <p:childTnLst>
                                    <p:set>
                                      <p:cBhvr>
                                        <p:cTn id="19" dur="1" fill="hold">
                                          <p:stCondLst>
                                            <p:cond delay="0"/>
                                          </p:stCondLst>
                                        </p:cTn>
                                        <p:tgtEl>
                                          <p:spTgt spid="59466"/>
                                        </p:tgtEl>
                                        <p:attrNameLst>
                                          <p:attrName>style.visibility</p:attrName>
                                        </p:attrNameLst>
                                      </p:cBhvr>
                                      <p:to>
                                        <p:strVal val="visible"/>
                                      </p:to>
                                    </p:set>
                                    <p:anim calcmode="lin" valueType="num">
                                      <p:cBhvr>
                                        <p:cTn id="20" dur="500" fill="hold"/>
                                        <p:tgtEl>
                                          <p:spTgt spid="59466"/>
                                        </p:tgtEl>
                                        <p:attrNameLst>
                                          <p:attrName>ppt_w</p:attrName>
                                        </p:attrNameLst>
                                      </p:cBhvr>
                                      <p:tavLst>
                                        <p:tav tm="0">
                                          <p:val>
                                            <p:fltVal val="0"/>
                                          </p:val>
                                        </p:tav>
                                        <p:tav tm="100000">
                                          <p:val>
                                            <p:strVal val="#ppt_w"/>
                                          </p:val>
                                        </p:tav>
                                      </p:tavLst>
                                    </p:anim>
                                    <p:anim calcmode="lin" valueType="num">
                                      <p:cBhvr>
                                        <p:cTn id="21" dur="500" fill="hold"/>
                                        <p:tgtEl>
                                          <p:spTgt spid="59466"/>
                                        </p:tgtEl>
                                        <p:attrNameLst>
                                          <p:attrName>ppt_h</p:attrName>
                                        </p:attrNameLst>
                                      </p:cBhvr>
                                      <p:tavLst>
                                        <p:tav tm="0">
                                          <p:val>
                                            <p:fltVal val="0"/>
                                          </p:val>
                                        </p:tav>
                                        <p:tav tm="100000">
                                          <p:val>
                                            <p:strVal val="#ppt_h"/>
                                          </p:val>
                                        </p:tav>
                                      </p:tavLst>
                                    </p:anim>
                                  </p:childTnLst>
                                </p:cTn>
                              </p:par>
                            </p:childTnLst>
                          </p:cTn>
                        </p:par>
                        <p:par>
                          <p:cTn id="22" fill="hold" nodeType="afterGroup">
                            <p:stCondLst>
                              <p:cond delay="500"/>
                            </p:stCondLst>
                            <p:childTnLst>
                              <p:par>
                                <p:cTn id="23" presetID="63" presetClass="path" presetSubtype="0" accel="50000" decel="50000" fill="hold" grpId="1" nodeType="afterEffect">
                                  <p:stCondLst>
                                    <p:cond delay="0"/>
                                  </p:stCondLst>
                                  <p:childTnLst>
                                    <p:animMotion origin="layout" path="M 0 -1.22831E-6 L 0.3125 -1.22831E-6 " pathEditMode="relative" rAng="0" ptsTypes="AA">
                                      <p:cBhvr>
                                        <p:cTn id="24" dur="500" fill="hold"/>
                                        <p:tgtEl>
                                          <p:spTgt spid="59466"/>
                                        </p:tgtEl>
                                        <p:attrNameLst>
                                          <p:attrName>ppt_x</p:attrName>
                                          <p:attrName>ppt_y</p:attrName>
                                        </p:attrNameLst>
                                      </p:cBhvr>
                                      <p:rCtr x="15625" y="0"/>
                                    </p:animMotion>
                                  </p:childTnLst>
                                </p:cTn>
                              </p:par>
                            </p:childTnLst>
                          </p:cTn>
                        </p:par>
                        <p:par>
                          <p:cTn id="25" fill="hold" nodeType="afterGroup">
                            <p:stCondLst>
                              <p:cond delay="1000"/>
                            </p:stCondLst>
                            <p:childTnLst>
                              <p:par>
                                <p:cTn id="26" presetID="22" presetClass="entr" presetSubtype="4" fill="hold" grpId="0" nodeType="afterEffect">
                                  <p:stCondLst>
                                    <p:cond delay="0"/>
                                  </p:stCondLst>
                                  <p:childTnLst>
                                    <p:set>
                                      <p:cBhvr>
                                        <p:cTn id="27" dur="1" fill="hold">
                                          <p:stCondLst>
                                            <p:cond delay="0"/>
                                          </p:stCondLst>
                                        </p:cTn>
                                        <p:tgtEl>
                                          <p:spTgt spid="59456"/>
                                        </p:tgtEl>
                                        <p:attrNameLst>
                                          <p:attrName>style.visibility</p:attrName>
                                        </p:attrNameLst>
                                      </p:cBhvr>
                                      <p:to>
                                        <p:strVal val="visible"/>
                                      </p:to>
                                    </p:set>
                                    <p:animEffect transition="in" filter="wipe(down)">
                                      <p:cBhvr>
                                        <p:cTn id="28" dur="500"/>
                                        <p:tgtEl>
                                          <p:spTgt spid="59456"/>
                                        </p:tgtEl>
                                      </p:cBhvr>
                                    </p:animEffect>
                                  </p:childTnLst>
                                </p:cTn>
                              </p:par>
                            </p:childTnLst>
                          </p:cTn>
                        </p:par>
                        <p:par>
                          <p:cTn id="29" fill="hold" nodeType="afterGroup">
                            <p:stCondLst>
                              <p:cond delay="1500"/>
                            </p:stCondLst>
                            <p:childTnLst>
                              <p:par>
                                <p:cTn id="30" presetID="23" presetClass="entr" presetSubtype="16" fill="hold" grpId="0" nodeType="afterEffect">
                                  <p:stCondLst>
                                    <p:cond delay="0"/>
                                  </p:stCondLst>
                                  <p:childTnLst>
                                    <p:set>
                                      <p:cBhvr>
                                        <p:cTn id="31" dur="1" fill="hold">
                                          <p:stCondLst>
                                            <p:cond delay="0"/>
                                          </p:stCondLst>
                                        </p:cTn>
                                        <p:tgtEl>
                                          <p:spTgt spid="59467"/>
                                        </p:tgtEl>
                                        <p:attrNameLst>
                                          <p:attrName>style.visibility</p:attrName>
                                        </p:attrNameLst>
                                      </p:cBhvr>
                                      <p:to>
                                        <p:strVal val="visible"/>
                                      </p:to>
                                    </p:set>
                                    <p:anim calcmode="lin" valueType="num">
                                      <p:cBhvr>
                                        <p:cTn id="32" dur="500" fill="hold"/>
                                        <p:tgtEl>
                                          <p:spTgt spid="59467"/>
                                        </p:tgtEl>
                                        <p:attrNameLst>
                                          <p:attrName>ppt_w</p:attrName>
                                        </p:attrNameLst>
                                      </p:cBhvr>
                                      <p:tavLst>
                                        <p:tav tm="0">
                                          <p:val>
                                            <p:fltVal val="0"/>
                                          </p:val>
                                        </p:tav>
                                        <p:tav tm="100000">
                                          <p:val>
                                            <p:strVal val="#ppt_w"/>
                                          </p:val>
                                        </p:tav>
                                      </p:tavLst>
                                    </p:anim>
                                    <p:anim calcmode="lin" valueType="num">
                                      <p:cBhvr>
                                        <p:cTn id="33" dur="500" fill="hold"/>
                                        <p:tgtEl>
                                          <p:spTgt spid="59467"/>
                                        </p:tgtEl>
                                        <p:attrNameLst>
                                          <p:attrName>ppt_h</p:attrName>
                                        </p:attrNameLst>
                                      </p:cBhvr>
                                      <p:tavLst>
                                        <p:tav tm="0">
                                          <p:val>
                                            <p:fltVal val="0"/>
                                          </p:val>
                                        </p:tav>
                                        <p:tav tm="100000">
                                          <p:val>
                                            <p:strVal val="#ppt_h"/>
                                          </p:val>
                                        </p:tav>
                                      </p:tavLst>
                                    </p:anim>
                                  </p:childTnLst>
                                </p:cTn>
                              </p:par>
                            </p:childTnLst>
                          </p:cTn>
                        </p:par>
                        <p:par>
                          <p:cTn id="34" fill="hold" nodeType="afterGroup">
                            <p:stCondLst>
                              <p:cond delay="2000"/>
                            </p:stCondLst>
                            <p:childTnLst>
                              <p:par>
                                <p:cTn id="35" presetID="63" presetClass="path" presetSubtype="0" accel="50000" decel="50000" fill="hold" grpId="1" nodeType="afterEffect">
                                  <p:stCondLst>
                                    <p:cond delay="0"/>
                                  </p:stCondLst>
                                  <p:childTnLst>
                                    <p:animMotion origin="layout" path="M -0.00416 -1.22831E-6 L 0.36667 -1.22831E-6 " pathEditMode="relative" rAng="0" ptsTypes="AA">
                                      <p:cBhvr>
                                        <p:cTn id="36" dur="500" fill="hold"/>
                                        <p:tgtEl>
                                          <p:spTgt spid="59467"/>
                                        </p:tgtEl>
                                        <p:attrNameLst>
                                          <p:attrName>ppt_x</p:attrName>
                                          <p:attrName>ppt_y</p:attrName>
                                        </p:attrNameLst>
                                      </p:cBhvr>
                                      <p:rCtr x="18542" y="0"/>
                                    </p:animMotion>
                                  </p:childTnLst>
                                </p:cTn>
                              </p:par>
                            </p:childTnLst>
                          </p:cTn>
                        </p:par>
                        <p:par>
                          <p:cTn id="37" fill="hold" nodeType="afterGroup">
                            <p:stCondLst>
                              <p:cond delay="2500"/>
                            </p:stCondLst>
                            <p:childTnLst>
                              <p:par>
                                <p:cTn id="38" presetID="10" presetClass="exit" presetSubtype="0" fill="hold" grpId="2" nodeType="afterEffect">
                                  <p:stCondLst>
                                    <p:cond delay="0"/>
                                  </p:stCondLst>
                                  <p:childTnLst>
                                    <p:animEffect transition="out" filter="fade">
                                      <p:cBhvr>
                                        <p:cTn id="39" dur="500"/>
                                        <p:tgtEl>
                                          <p:spTgt spid="59467"/>
                                        </p:tgtEl>
                                      </p:cBhvr>
                                    </p:animEffect>
                                    <p:set>
                                      <p:cBhvr>
                                        <p:cTn id="40" dur="1" fill="hold">
                                          <p:stCondLst>
                                            <p:cond delay="499"/>
                                          </p:stCondLst>
                                        </p:cTn>
                                        <p:tgtEl>
                                          <p:spTgt spid="59467"/>
                                        </p:tgtEl>
                                        <p:attrNameLst>
                                          <p:attrName>style.visibility</p:attrName>
                                        </p:attrNameLst>
                                      </p:cBhvr>
                                      <p:to>
                                        <p:strVal val="hidden"/>
                                      </p:to>
                                    </p:set>
                                  </p:childTnLst>
                                </p:cTn>
                              </p:par>
                            </p:childTnLst>
                          </p:cTn>
                        </p:par>
                        <p:par>
                          <p:cTn id="41" fill="hold" nodeType="afterGroup">
                            <p:stCondLst>
                              <p:cond delay="3000"/>
                            </p:stCondLst>
                            <p:childTnLst>
                              <p:par>
                                <p:cTn id="42" presetID="23" presetClass="entr" presetSubtype="16" fill="hold" grpId="0" nodeType="afterEffect">
                                  <p:stCondLst>
                                    <p:cond delay="0"/>
                                  </p:stCondLst>
                                  <p:childTnLst>
                                    <p:set>
                                      <p:cBhvr>
                                        <p:cTn id="43" dur="1" fill="hold">
                                          <p:stCondLst>
                                            <p:cond delay="0"/>
                                          </p:stCondLst>
                                        </p:cTn>
                                        <p:tgtEl>
                                          <p:spTgt spid="59468"/>
                                        </p:tgtEl>
                                        <p:attrNameLst>
                                          <p:attrName>style.visibility</p:attrName>
                                        </p:attrNameLst>
                                      </p:cBhvr>
                                      <p:to>
                                        <p:strVal val="visible"/>
                                      </p:to>
                                    </p:set>
                                    <p:anim calcmode="lin" valueType="num">
                                      <p:cBhvr>
                                        <p:cTn id="44" dur="500" fill="hold"/>
                                        <p:tgtEl>
                                          <p:spTgt spid="59468"/>
                                        </p:tgtEl>
                                        <p:attrNameLst>
                                          <p:attrName>ppt_w</p:attrName>
                                        </p:attrNameLst>
                                      </p:cBhvr>
                                      <p:tavLst>
                                        <p:tav tm="0">
                                          <p:val>
                                            <p:fltVal val="0"/>
                                          </p:val>
                                        </p:tav>
                                        <p:tav tm="100000">
                                          <p:val>
                                            <p:strVal val="#ppt_w"/>
                                          </p:val>
                                        </p:tav>
                                      </p:tavLst>
                                    </p:anim>
                                    <p:anim calcmode="lin" valueType="num">
                                      <p:cBhvr>
                                        <p:cTn id="45" dur="500" fill="hold"/>
                                        <p:tgtEl>
                                          <p:spTgt spid="59468"/>
                                        </p:tgtEl>
                                        <p:attrNameLst>
                                          <p:attrName>ppt_h</p:attrName>
                                        </p:attrNameLst>
                                      </p:cBhvr>
                                      <p:tavLst>
                                        <p:tav tm="0">
                                          <p:val>
                                            <p:fltVal val="0"/>
                                          </p:val>
                                        </p:tav>
                                        <p:tav tm="100000">
                                          <p:val>
                                            <p:strVal val="#ppt_h"/>
                                          </p:val>
                                        </p:tav>
                                      </p:tavLst>
                                    </p:anim>
                                  </p:childTnLst>
                                </p:cTn>
                              </p:par>
                            </p:childTnLst>
                          </p:cTn>
                        </p:par>
                        <p:par>
                          <p:cTn id="46" fill="hold" nodeType="afterGroup">
                            <p:stCondLst>
                              <p:cond delay="3500"/>
                            </p:stCondLst>
                            <p:childTnLst>
                              <p:par>
                                <p:cTn id="47" presetID="63" presetClass="path" presetSubtype="0" accel="50000" decel="50000" fill="hold" grpId="1" nodeType="afterEffect">
                                  <p:stCondLst>
                                    <p:cond delay="0"/>
                                  </p:stCondLst>
                                  <p:childTnLst>
                                    <p:animMotion origin="layout" path="M -0.00416 -1.22831E-6 L 0.36667 -1.22831E-6 " pathEditMode="relative" rAng="0" ptsTypes="AA">
                                      <p:cBhvr>
                                        <p:cTn id="48" dur="500" fill="hold"/>
                                        <p:tgtEl>
                                          <p:spTgt spid="59468"/>
                                        </p:tgtEl>
                                        <p:attrNameLst>
                                          <p:attrName>ppt_x</p:attrName>
                                          <p:attrName>ppt_y</p:attrName>
                                        </p:attrNameLst>
                                      </p:cBhvr>
                                      <p:rCtr x="18542" y="0"/>
                                    </p:animMotion>
                                  </p:childTnLst>
                                </p:cTn>
                              </p:par>
                            </p:childTnLst>
                          </p:cTn>
                        </p:par>
                        <p:par>
                          <p:cTn id="49" fill="hold" nodeType="afterGroup">
                            <p:stCondLst>
                              <p:cond delay="4000"/>
                            </p:stCondLst>
                            <p:childTnLst>
                              <p:par>
                                <p:cTn id="50" presetID="10" presetClass="exit" presetSubtype="0" fill="hold" grpId="2" nodeType="afterEffect">
                                  <p:stCondLst>
                                    <p:cond delay="0"/>
                                  </p:stCondLst>
                                  <p:childTnLst>
                                    <p:animEffect transition="out" filter="fade">
                                      <p:cBhvr>
                                        <p:cTn id="51" dur="500"/>
                                        <p:tgtEl>
                                          <p:spTgt spid="59468"/>
                                        </p:tgtEl>
                                      </p:cBhvr>
                                    </p:animEffect>
                                    <p:set>
                                      <p:cBhvr>
                                        <p:cTn id="52" dur="1" fill="hold">
                                          <p:stCondLst>
                                            <p:cond delay="499"/>
                                          </p:stCondLst>
                                        </p:cTn>
                                        <p:tgtEl>
                                          <p:spTgt spid="59468"/>
                                        </p:tgtEl>
                                        <p:attrNameLst>
                                          <p:attrName>style.visibility</p:attrName>
                                        </p:attrNameLst>
                                      </p:cBhvr>
                                      <p:to>
                                        <p:strVal val="hidden"/>
                                      </p:to>
                                    </p:set>
                                  </p:childTnLst>
                                </p:cTn>
                              </p:par>
                            </p:childTnLst>
                          </p:cTn>
                        </p:par>
                        <p:par>
                          <p:cTn id="53" fill="hold" nodeType="afterGroup">
                            <p:stCondLst>
                              <p:cond delay="4500"/>
                            </p:stCondLst>
                            <p:childTnLst>
                              <p:par>
                                <p:cTn id="54" presetID="10" presetClass="exit" presetSubtype="0" fill="hold" grpId="0" nodeType="afterEffect">
                                  <p:stCondLst>
                                    <p:cond delay="0"/>
                                  </p:stCondLst>
                                  <p:childTnLst>
                                    <p:animEffect transition="out" filter="fade">
                                      <p:cBhvr>
                                        <p:cTn id="55" dur="500"/>
                                        <p:tgtEl>
                                          <p:spTgt spid="59435"/>
                                        </p:tgtEl>
                                      </p:cBhvr>
                                    </p:animEffect>
                                    <p:set>
                                      <p:cBhvr>
                                        <p:cTn id="56" dur="1" fill="hold">
                                          <p:stCondLst>
                                            <p:cond delay="499"/>
                                          </p:stCondLst>
                                        </p:cTn>
                                        <p:tgtEl>
                                          <p:spTgt spid="5943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435" grpId="0" animBg="1"/>
      <p:bldP spid="59455" grpId="0" animBg="1"/>
      <p:bldP spid="59456" grpId="0" animBg="1"/>
      <p:bldP spid="59466" grpId="0" animBg="1"/>
      <p:bldP spid="59466" grpId="1" animBg="1"/>
      <p:bldP spid="59467" grpId="0" animBg="1"/>
      <p:bldP spid="59467" grpId="1" animBg="1"/>
      <p:bldP spid="59467" grpId="2" animBg="1"/>
      <p:bldP spid="59468" grpId="0" animBg="1"/>
      <p:bldP spid="59468" grpId="1" animBg="1"/>
      <p:bldP spid="59468" grpId="2"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658C0110-A2BA-43F9-8E75-BC21C4072A1F}"/>
              </a:ext>
            </a:extLst>
          </p:cNvPr>
          <p:cNvSpPr>
            <a:spLocks noChangeArrowheads="1"/>
          </p:cNvSpPr>
          <p:nvPr/>
        </p:nvSpPr>
        <p:spPr bwMode="blackWhite">
          <a:xfrm>
            <a:off x="8077200" y="990600"/>
            <a:ext cx="1828800" cy="1371600"/>
          </a:xfrm>
          <a:prstGeom prst="rect">
            <a:avLst/>
          </a:prstGeom>
          <a:solidFill>
            <a:srgbClr val="99FFCC"/>
          </a:solidFill>
          <a:ln w="9525">
            <a:noFill/>
            <a:miter lim="800000"/>
            <a:headEnd/>
            <a:tailEnd/>
          </a:ln>
          <a:effectLst>
            <a:outerShdw blurRad="63500" dist="38099" dir="2700000" algn="ctr" rotWithShape="0">
              <a:schemeClr val="bg2">
                <a:alpha val="74998"/>
              </a:schemeClr>
            </a:outerShdw>
          </a:effectLst>
        </p:spPr>
        <p:txBody>
          <a:bodyPr wrap="none" rIns="0" anchor="ctr"/>
          <a:lstStyle/>
          <a:p>
            <a:pPr>
              <a:defRPr/>
            </a:pPr>
            <a:endParaRPr lang="en-US">
              <a:latin typeface="Arial" charset="0"/>
            </a:endParaRPr>
          </a:p>
        </p:txBody>
      </p:sp>
      <p:sp>
        <p:nvSpPr>
          <p:cNvPr id="69635" name="Rectangle 3">
            <a:extLst>
              <a:ext uri="{FF2B5EF4-FFF2-40B4-BE49-F238E27FC236}">
                <a16:creationId xmlns:a16="http://schemas.microsoft.com/office/drawing/2014/main" id="{975CA89E-14C1-48EB-9050-8E3C2056EF29}"/>
              </a:ext>
            </a:extLst>
          </p:cNvPr>
          <p:cNvSpPr>
            <a:spLocks noGrp="1" noChangeArrowheads="1"/>
          </p:cNvSpPr>
          <p:nvPr>
            <p:ph type="title"/>
          </p:nvPr>
        </p:nvSpPr>
        <p:spPr/>
        <p:txBody>
          <a:bodyPr/>
          <a:lstStyle/>
          <a:p>
            <a:pPr eaLnBrk="1" hangingPunct="1"/>
            <a:r>
              <a:rPr lang="en-US" altLang="en-US"/>
              <a:t>Sequences</a:t>
            </a:r>
          </a:p>
        </p:txBody>
      </p:sp>
      <p:sp>
        <p:nvSpPr>
          <p:cNvPr id="70660" name="Rectangle 4">
            <a:extLst>
              <a:ext uri="{FF2B5EF4-FFF2-40B4-BE49-F238E27FC236}">
                <a16:creationId xmlns:a16="http://schemas.microsoft.com/office/drawing/2014/main" id="{732B18EE-FC2F-41FA-A434-742F064C6375}"/>
              </a:ext>
            </a:extLst>
          </p:cNvPr>
          <p:cNvSpPr>
            <a:spLocks noGrp="1" noChangeArrowheads="1"/>
          </p:cNvSpPr>
          <p:nvPr>
            <p:ph type="body" idx="1"/>
          </p:nvPr>
        </p:nvSpPr>
        <p:spPr>
          <a:xfrm>
            <a:off x="1905000" y="838200"/>
            <a:ext cx="5334000" cy="5410200"/>
          </a:xfrm>
        </p:spPr>
        <p:txBody>
          <a:bodyPr/>
          <a:lstStyle/>
          <a:p>
            <a:pPr eaLnBrk="1" hangingPunct="1">
              <a:lnSpc>
                <a:spcPct val="80000"/>
              </a:lnSpc>
            </a:pPr>
            <a:r>
              <a:rPr lang="en-US" altLang="en-US" sz="2200"/>
              <a:t>Decouple stimulus specification from structural hierarchy</a:t>
            </a:r>
          </a:p>
          <a:p>
            <a:pPr lvl="1" eaLnBrk="1" hangingPunct="1">
              <a:lnSpc>
                <a:spcPct val="80000"/>
              </a:lnSpc>
            </a:pPr>
            <a:r>
              <a:rPr lang="en-US" altLang="en-US" sz="1800"/>
              <a:t>Add/remove/modify stimulus scenarios independent of testbench</a:t>
            </a:r>
          </a:p>
          <a:p>
            <a:pPr lvl="1" eaLnBrk="1" hangingPunct="1">
              <a:lnSpc>
                <a:spcPct val="80000"/>
              </a:lnSpc>
            </a:pPr>
            <a:r>
              <a:rPr lang="en-US" altLang="en-US" sz="1800"/>
              <a:t>Simplify test writer API</a:t>
            </a:r>
          </a:p>
          <a:p>
            <a:pPr eaLnBrk="1" hangingPunct="1">
              <a:lnSpc>
                <a:spcPct val="80000"/>
              </a:lnSpc>
            </a:pPr>
            <a:r>
              <a:rPr lang="en-US" altLang="en-US" sz="2200"/>
              <a:t>Sequences define transaction streams</a:t>
            </a:r>
          </a:p>
          <a:p>
            <a:pPr lvl="1" eaLnBrk="1" hangingPunct="1">
              <a:lnSpc>
                <a:spcPct val="80000"/>
              </a:lnSpc>
              <a:buFontTx/>
              <a:buNone/>
            </a:pPr>
            <a:r>
              <a:rPr lang="en-US" altLang="en-US" sz="1600">
                <a:latin typeface="Courier New" panose="02070309020205020404" pitchFamily="49" charset="0"/>
              </a:rPr>
              <a:t>s1.start(u1);</a:t>
            </a:r>
          </a:p>
          <a:p>
            <a:pPr lvl="1" eaLnBrk="1" hangingPunct="1">
              <a:lnSpc>
                <a:spcPct val="80000"/>
              </a:lnSpc>
              <a:buFontTx/>
              <a:buNone/>
            </a:pPr>
            <a:r>
              <a:rPr lang="en-US" altLang="en-US" sz="1600">
                <a:latin typeface="Courier New" panose="02070309020205020404" pitchFamily="49" charset="0"/>
              </a:rPr>
              <a:t>fork s2.start(u1);</a:t>
            </a:r>
            <a:br>
              <a:rPr lang="en-US" altLang="en-US" sz="1600">
                <a:latin typeface="Courier New" panose="02070309020205020404" pitchFamily="49" charset="0"/>
              </a:rPr>
            </a:br>
            <a:r>
              <a:rPr lang="en-US" altLang="en-US" sz="1600">
                <a:latin typeface="Courier New" panose="02070309020205020404" pitchFamily="49" charset="0"/>
              </a:rPr>
              <a:t>    s3.start(u1); join</a:t>
            </a:r>
          </a:p>
          <a:p>
            <a:pPr eaLnBrk="1" hangingPunct="1">
              <a:lnSpc>
                <a:spcPct val="80000"/>
              </a:lnSpc>
            </a:pPr>
            <a:r>
              <a:rPr lang="en-US" altLang="en-US" sz="2200"/>
              <a:t>Sequences can call children</a:t>
            </a:r>
          </a:p>
          <a:p>
            <a:pPr lvl="1" eaLnBrk="1" hangingPunct="1">
              <a:lnSpc>
                <a:spcPct val="80000"/>
              </a:lnSpc>
              <a:buFontTx/>
              <a:buNone/>
            </a:pPr>
            <a:r>
              <a:rPr lang="en-US" altLang="en-US" sz="1600">
                <a:latin typeface="Courier New" panose="02070309020205020404" pitchFamily="49" charset="0"/>
              </a:rPr>
              <a:t>function void s5::body();</a:t>
            </a:r>
            <a:br>
              <a:rPr lang="en-US" altLang="en-US" sz="1600">
                <a:latin typeface="Courier New" panose="02070309020205020404" pitchFamily="49" charset="0"/>
              </a:rPr>
            </a:br>
            <a:r>
              <a:rPr lang="en-US" altLang="en-US" sz="1600">
                <a:latin typeface="Courier New" panose="02070309020205020404" pitchFamily="49" charset="0"/>
              </a:rPr>
              <a:t> s1.start(u1,this);</a:t>
            </a:r>
          </a:p>
          <a:p>
            <a:pPr lvl="1" eaLnBrk="1" hangingPunct="1">
              <a:lnSpc>
                <a:spcPct val="80000"/>
              </a:lnSpc>
              <a:buFontTx/>
              <a:buNone/>
            </a:pPr>
            <a:r>
              <a:rPr lang="en-US" altLang="en-US" sz="1600">
                <a:latin typeface="Courier New" panose="02070309020205020404" pitchFamily="49" charset="0"/>
              </a:rPr>
              <a:t>   fork s2.start(u1,this);</a:t>
            </a:r>
            <a:br>
              <a:rPr lang="en-US" altLang="en-US" sz="1600">
                <a:latin typeface="Courier New" panose="02070309020205020404" pitchFamily="49" charset="0"/>
              </a:rPr>
            </a:br>
            <a:r>
              <a:rPr lang="en-US" altLang="en-US" sz="1600">
                <a:latin typeface="Courier New" panose="02070309020205020404" pitchFamily="49" charset="0"/>
              </a:rPr>
              <a:t>       s3.start(u1,this); join</a:t>
            </a:r>
          </a:p>
          <a:p>
            <a:pPr lvl="1" eaLnBrk="1" hangingPunct="1">
              <a:lnSpc>
                <a:spcPct val="80000"/>
              </a:lnSpc>
              <a:buFontTx/>
              <a:buNone/>
            </a:pPr>
            <a:r>
              <a:rPr lang="en-US" altLang="en-US" sz="1600">
                <a:latin typeface="Courier New" panose="02070309020205020404" pitchFamily="49" charset="0"/>
              </a:rPr>
              <a:t>   s4.start(u1,this);</a:t>
            </a:r>
          </a:p>
          <a:p>
            <a:pPr eaLnBrk="1" hangingPunct="1">
              <a:lnSpc>
                <a:spcPct val="80000"/>
              </a:lnSpc>
            </a:pPr>
            <a:r>
              <a:rPr lang="en-US" altLang="en-US" sz="2200"/>
              <a:t>Built-in get_response() task</a:t>
            </a:r>
          </a:p>
          <a:p>
            <a:pPr eaLnBrk="1" hangingPunct="1">
              <a:lnSpc>
                <a:spcPct val="80000"/>
              </a:lnSpc>
            </a:pPr>
            <a:r>
              <a:rPr lang="en-US" altLang="en-US" sz="2200"/>
              <a:t>Sequences &amp; transactions customizable via the factory</a:t>
            </a:r>
          </a:p>
        </p:txBody>
      </p:sp>
      <p:sp>
        <p:nvSpPr>
          <p:cNvPr id="70661" name="Rectangle 5">
            <a:extLst>
              <a:ext uri="{FF2B5EF4-FFF2-40B4-BE49-F238E27FC236}">
                <a16:creationId xmlns:a16="http://schemas.microsoft.com/office/drawing/2014/main" id="{DDC09589-6320-4DE6-A6CF-968F070340D2}"/>
              </a:ext>
            </a:extLst>
          </p:cNvPr>
          <p:cNvSpPr>
            <a:spLocks noChangeArrowheads="1"/>
          </p:cNvSpPr>
          <p:nvPr/>
        </p:nvSpPr>
        <p:spPr bwMode="blackWhite">
          <a:xfrm>
            <a:off x="8915400" y="1752600"/>
            <a:ext cx="304800" cy="533400"/>
          </a:xfrm>
          <a:prstGeom prst="rect">
            <a:avLst/>
          </a:prstGeom>
          <a:solidFill>
            <a:srgbClr val="00CC99"/>
          </a:solidFill>
          <a:ln w="9525">
            <a:noFill/>
            <a:miter lim="800000"/>
            <a:headEnd/>
            <a:tailEnd/>
          </a:ln>
          <a:effectLst>
            <a:outerShdw blurRad="63500" dist="38099" dir="2700000" algn="ctr" rotWithShape="0">
              <a:schemeClr val="bg2">
                <a:alpha val="50000"/>
              </a:schemeClr>
            </a:outerShdw>
          </a:effectLst>
        </p:spPr>
        <p:txBody>
          <a:bodyPr wrap="none" lIns="45720" rIns="45720" anchor="ctr"/>
          <a:lstStyle/>
          <a:p>
            <a:pPr>
              <a:defRPr/>
            </a:pPr>
            <a:endParaRPr lang="en-US">
              <a:latin typeface="Arial" charset="0"/>
            </a:endParaRPr>
          </a:p>
        </p:txBody>
      </p:sp>
      <p:sp>
        <p:nvSpPr>
          <p:cNvPr id="70662" name="Rectangle 6">
            <a:extLst>
              <a:ext uri="{FF2B5EF4-FFF2-40B4-BE49-F238E27FC236}">
                <a16:creationId xmlns:a16="http://schemas.microsoft.com/office/drawing/2014/main" id="{8B88DCDA-6AD5-4643-8215-153A82E74B10}"/>
              </a:ext>
            </a:extLst>
          </p:cNvPr>
          <p:cNvSpPr>
            <a:spLocks noChangeArrowheads="1"/>
          </p:cNvSpPr>
          <p:nvPr/>
        </p:nvSpPr>
        <p:spPr bwMode="blackWhite">
          <a:xfrm>
            <a:off x="8153400" y="1752600"/>
            <a:ext cx="457200" cy="533400"/>
          </a:xfrm>
          <a:prstGeom prst="rect">
            <a:avLst/>
          </a:prstGeom>
          <a:solidFill>
            <a:srgbClr val="6699FF"/>
          </a:solidFill>
          <a:ln w="9525">
            <a:noFill/>
            <a:miter lim="800000"/>
            <a:headEnd/>
            <a:tailEnd/>
          </a:ln>
          <a:effectLst>
            <a:outerShdw blurRad="63500" dist="38099" dir="2700000" algn="ctr" rotWithShape="0">
              <a:schemeClr val="bg2">
                <a:alpha val="50000"/>
              </a:schemeClr>
            </a:outerShdw>
          </a:effectLst>
        </p:spPr>
        <p:txBody>
          <a:bodyPr wrap="none" lIns="45720" rIns="45720" anchor="ctr"/>
          <a:lstStyle/>
          <a:p>
            <a:pPr algn="ctr">
              <a:spcBef>
                <a:spcPct val="10000"/>
              </a:spcBef>
              <a:buFont typeface="Wingdings" charset="2"/>
              <a:buNone/>
              <a:defRPr/>
            </a:pPr>
            <a:r>
              <a:rPr lang="en-US" b="1">
                <a:latin typeface="Arial" charset="0"/>
              </a:rPr>
              <a:t>u1</a:t>
            </a:r>
          </a:p>
        </p:txBody>
      </p:sp>
      <p:sp>
        <p:nvSpPr>
          <p:cNvPr id="69639" name="Rectangle 7">
            <a:extLst>
              <a:ext uri="{FF2B5EF4-FFF2-40B4-BE49-F238E27FC236}">
                <a16:creationId xmlns:a16="http://schemas.microsoft.com/office/drawing/2014/main" id="{CDB232D3-B27B-44BA-A767-1DAE9A11345B}"/>
              </a:ext>
            </a:extLst>
          </p:cNvPr>
          <p:cNvSpPr>
            <a:spLocks noChangeArrowheads="1"/>
          </p:cNvSpPr>
          <p:nvPr/>
        </p:nvSpPr>
        <p:spPr bwMode="blackWhite">
          <a:xfrm>
            <a:off x="8839200" y="1981200"/>
            <a:ext cx="76200" cy="76200"/>
          </a:xfrm>
          <a:prstGeom prst="rect">
            <a:avLst/>
          </a:prstGeom>
          <a:solidFill>
            <a:schemeClr val="bg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69640" name="AutoShape 8">
            <a:extLst>
              <a:ext uri="{FF2B5EF4-FFF2-40B4-BE49-F238E27FC236}">
                <a16:creationId xmlns:a16="http://schemas.microsoft.com/office/drawing/2014/main" id="{4AAAA43B-5AC1-46FB-A893-1447C7050E2E}"/>
              </a:ext>
            </a:extLst>
          </p:cNvPr>
          <p:cNvCxnSpPr>
            <a:cxnSpLocks noChangeShapeType="1"/>
            <a:stCxn id="69666" idx="6"/>
            <a:endCxn id="69639" idx="1"/>
          </p:cNvCxnSpPr>
          <p:nvPr/>
        </p:nvCxnSpPr>
        <p:spPr bwMode="blackWhite">
          <a:xfrm>
            <a:off x="8686800" y="2019300"/>
            <a:ext cx="152400" cy="0"/>
          </a:xfrm>
          <a:prstGeom prst="straightConnector1">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69641" name="Rectangle 9">
            <a:extLst>
              <a:ext uri="{FF2B5EF4-FFF2-40B4-BE49-F238E27FC236}">
                <a16:creationId xmlns:a16="http://schemas.microsoft.com/office/drawing/2014/main" id="{354E58AA-ECAC-4353-AC6F-74CC0C5A06CD}"/>
              </a:ext>
            </a:extLst>
          </p:cNvPr>
          <p:cNvSpPr>
            <a:spLocks noChangeArrowheads="1"/>
          </p:cNvSpPr>
          <p:nvPr/>
        </p:nvSpPr>
        <p:spPr bwMode="blackWhite">
          <a:xfrm>
            <a:off x="9220200" y="1828800"/>
            <a:ext cx="76200" cy="76200"/>
          </a:xfrm>
          <a:prstGeom prst="rect">
            <a:avLst/>
          </a:prstGeom>
          <a:solidFill>
            <a:schemeClr val="tx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69642" name="Rectangle 10">
            <a:extLst>
              <a:ext uri="{FF2B5EF4-FFF2-40B4-BE49-F238E27FC236}">
                <a16:creationId xmlns:a16="http://schemas.microsoft.com/office/drawing/2014/main" id="{02556134-9DE7-4154-AF54-5193C5C47373}"/>
              </a:ext>
            </a:extLst>
          </p:cNvPr>
          <p:cNvSpPr>
            <a:spLocks noChangeArrowheads="1"/>
          </p:cNvSpPr>
          <p:nvPr/>
        </p:nvSpPr>
        <p:spPr bwMode="blackWhite">
          <a:xfrm>
            <a:off x="9220200" y="1981200"/>
            <a:ext cx="76200" cy="76200"/>
          </a:xfrm>
          <a:prstGeom prst="rect">
            <a:avLst/>
          </a:prstGeom>
          <a:solidFill>
            <a:schemeClr val="tx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69643" name="Rectangle 11">
            <a:extLst>
              <a:ext uri="{FF2B5EF4-FFF2-40B4-BE49-F238E27FC236}">
                <a16:creationId xmlns:a16="http://schemas.microsoft.com/office/drawing/2014/main" id="{CDA698C0-F3D9-4540-81EE-8AB3C1C1EFC6}"/>
              </a:ext>
            </a:extLst>
          </p:cNvPr>
          <p:cNvSpPr>
            <a:spLocks noChangeArrowheads="1"/>
          </p:cNvSpPr>
          <p:nvPr/>
        </p:nvSpPr>
        <p:spPr bwMode="blackWhite">
          <a:xfrm>
            <a:off x="9220200" y="2133600"/>
            <a:ext cx="76200" cy="76200"/>
          </a:xfrm>
          <a:prstGeom prst="rect">
            <a:avLst/>
          </a:prstGeom>
          <a:solidFill>
            <a:schemeClr val="tx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70668" name="Rectangle 12">
            <a:extLst>
              <a:ext uri="{FF2B5EF4-FFF2-40B4-BE49-F238E27FC236}">
                <a16:creationId xmlns:a16="http://schemas.microsoft.com/office/drawing/2014/main" id="{5BA5A66E-1F01-495B-9F81-F1FD74CA8A79}"/>
              </a:ext>
            </a:extLst>
          </p:cNvPr>
          <p:cNvSpPr>
            <a:spLocks noChangeArrowheads="1"/>
          </p:cNvSpPr>
          <p:nvPr/>
        </p:nvSpPr>
        <p:spPr bwMode="blackWhite">
          <a:xfrm>
            <a:off x="9296400" y="1371600"/>
            <a:ext cx="533400" cy="228600"/>
          </a:xfrm>
          <a:prstGeom prst="rect">
            <a:avLst/>
          </a:prstGeom>
          <a:solidFill>
            <a:srgbClr val="00CC99"/>
          </a:solidFill>
          <a:ln w="9525">
            <a:noFill/>
            <a:miter lim="800000"/>
            <a:headEnd/>
            <a:tailEnd/>
          </a:ln>
          <a:effectLst>
            <a:outerShdw blurRad="63500" dist="38099" dir="2700000" algn="ctr" rotWithShape="0">
              <a:schemeClr val="bg2">
                <a:alpha val="50000"/>
              </a:schemeClr>
            </a:outerShdw>
          </a:effectLst>
        </p:spPr>
        <p:txBody>
          <a:bodyPr wrap="none" lIns="45720" rIns="45720" anchor="ctr"/>
          <a:lstStyle/>
          <a:p>
            <a:pPr>
              <a:defRPr/>
            </a:pPr>
            <a:endParaRPr lang="en-US">
              <a:latin typeface="Arial" charset="0"/>
            </a:endParaRPr>
          </a:p>
        </p:txBody>
      </p:sp>
      <p:sp>
        <p:nvSpPr>
          <p:cNvPr id="69645" name="AutoShape 13">
            <a:extLst>
              <a:ext uri="{FF2B5EF4-FFF2-40B4-BE49-F238E27FC236}">
                <a16:creationId xmlns:a16="http://schemas.microsoft.com/office/drawing/2014/main" id="{7C0705CC-40B7-40B9-B5AF-59E680385C98}"/>
              </a:ext>
            </a:extLst>
          </p:cNvPr>
          <p:cNvSpPr>
            <a:spLocks noChangeArrowheads="1"/>
          </p:cNvSpPr>
          <p:nvPr/>
        </p:nvSpPr>
        <p:spPr bwMode="blackWhite">
          <a:xfrm>
            <a:off x="9525000" y="1295400"/>
            <a:ext cx="76200" cy="76200"/>
          </a:xfrm>
          <a:prstGeom prst="diamond">
            <a:avLst/>
          </a:prstGeom>
          <a:solidFill>
            <a:schemeClr val="bg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69646" name="AutoShape 14">
            <a:extLst>
              <a:ext uri="{FF2B5EF4-FFF2-40B4-BE49-F238E27FC236}">
                <a16:creationId xmlns:a16="http://schemas.microsoft.com/office/drawing/2014/main" id="{1C8F5B6D-26D9-4591-A50D-65BD512A0765}"/>
              </a:ext>
            </a:extLst>
          </p:cNvPr>
          <p:cNvCxnSpPr>
            <a:cxnSpLocks noChangeShapeType="1"/>
            <a:stCxn id="69641" idx="3"/>
            <a:endCxn id="69649" idx="2"/>
          </p:cNvCxnSpPr>
          <p:nvPr/>
        </p:nvCxnSpPr>
        <p:spPr bwMode="blackWhite">
          <a:xfrm flipV="1">
            <a:off x="9296400" y="1676400"/>
            <a:ext cx="114300" cy="190500"/>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69647" name="AutoShape 15">
            <a:extLst>
              <a:ext uri="{FF2B5EF4-FFF2-40B4-BE49-F238E27FC236}">
                <a16:creationId xmlns:a16="http://schemas.microsoft.com/office/drawing/2014/main" id="{E41DB4EC-C5DC-42D6-973A-91F95396F9A7}"/>
              </a:ext>
            </a:extLst>
          </p:cNvPr>
          <p:cNvCxnSpPr>
            <a:cxnSpLocks noChangeShapeType="1"/>
            <a:stCxn id="69642" idx="3"/>
            <a:endCxn id="69650" idx="2"/>
          </p:cNvCxnSpPr>
          <p:nvPr/>
        </p:nvCxnSpPr>
        <p:spPr bwMode="blackWhite">
          <a:xfrm flipV="1">
            <a:off x="9296400" y="1676400"/>
            <a:ext cx="266700" cy="342900"/>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69648" name="AutoShape 16">
            <a:extLst>
              <a:ext uri="{FF2B5EF4-FFF2-40B4-BE49-F238E27FC236}">
                <a16:creationId xmlns:a16="http://schemas.microsoft.com/office/drawing/2014/main" id="{ABB83C1A-366F-49E4-BD26-2D0CB69A70F8}"/>
              </a:ext>
            </a:extLst>
          </p:cNvPr>
          <p:cNvCxnSpPr>
            <a:cxnSpLocks noChangeShapeType="1"/>
            <a:stCxn id="69643" idx="3"/>
            <a:endCxn id="69651" idx="2"/>
          </p:cNvCxnSpPr>
          <p:nvPr/>
        </p:nvCxnSpPr>
        <p:spPr bwMode="blackWhite">
          <a:xfrm flipV="1">
            <a:off x="9296400" y="1676400"/>
            <a:ext cx="419100" cy="495300"/>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69649" name="Rectangle 17">
            <a:extLst>
              <a:ext uri="{FF2B5EF4-FFF2-40B4-BE49-F238E27FC236}">
                <a16:creationId xmlns:a16="http://schemas.microsoft.com/office/drawing/2014/main" id="{5C1F91B0-6BD3-4F6B-8539-CD2387D9689F}"/>
              </a:ext>
            </a:extLst>
          </p:cNvPr>
          <p:cNvSpPr>
            <a:spLocks noChangeArrowheads="1"/>
          </p:cNvSpPr>
          <p:nvPr/>
        </p:nvSpPr>
        <p:spPr bwMode="blackWhite">
          <a:xfrm>
            <a:off x="9372600" y="1600200"/>
            <a:ext cx="76200" cy="76200"/>
          </a:xfrm>
          <a:prstGeom prst="rect">
            <a:avLst/>
          </a:prstGeom>
          <a:solidFill>
            <a:schemeClr val="tx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69650" name="Rectangle 18">
            <a:extLst>
              <a:ext uri="{FF2B5EF4-FFF2-40B4-BE49-F238E27FC236}">
                <a16:creationId xmlns:a16="http://schemas.microsoft.com/office/drawing/2014/main" id="{DEC4B349-FC1B-43B7-8A35-3484F9837AB8}"/>
              </a:ext>
            </a:extLst>
          </p:cNvPr>
          <p:cNvSpPr>
            <a:spLocks noChangeArrowheads="1"/>
          </p:cNvSpPr>
          <p:nvPr/>
        </p:nvSpPr>
        <p:spPr bwMode="blackWhite">
          <a:xfrm>
            <a:off x="9525000" y="1600200"/>
            <a:ext cx="76200" cy="76200"/>
          </a:xfrm>
          <a:prstGeom prst="rect">
            <a:avLst/>
          </a:prstGeom>
          <a:solidFill>
            <a:schemeClr val="tx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69651" name="Rectangle 19">
            <a:extLst>
              <a:ext uri="{FF2B5EF4-FFF2-40B4-BE49-F238E27FC236}">
                <a16:creationId xmlns:a16="http://schemas.microsoft.com/office/drawing/2014/main" id="{D5DF320E-0B36-42C5-93D4-EF8E9C0BE838}"/>
              </a:ext>
            </a:extLst>
          </p:cNvPr>
          <p:cNvSpPr>
            <a:spLocks noChangeArrowheads="1"/>
          </p:cNvSpPr>
          <p:nvPr/>
        </p:nvSpPr>
        <p:spPr bwMode="blackWhite">
          <a:xfrm>
            <a:off x="9677400" y="1600200"/>
            <a:ext cx="76200" cy="76200"/>
          </a:xfrm>
          <a:prstGeom prst="rect">
            <a:avLst/>
          </a:prstGeom>
          <a:solidFill>
            <a:schemeClr val="tx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70676" name="Rectangle 20">
            <a:extLst>
              <a:ext uri="{FF2B5EF4-FFF2-40B4-BE49-F238E27FC236}">
                <a16:creationId xmlns:a16="http://schemas.microsoft.com/office/drawing/2014/main" id="{CC4019D5-17A5-4AF6-A3B5-621C99DA0231}"/>
              </a:ext>
            </a:extLst>
          </p:cNvPr>
          <p:cNvSpPr>
            <a:spLocks noChangeArrowheads="1"/>
          </p:cNvSpPr>
          <p:nvPr/>
        </p:nvSpPr>
        <p:spPr bwMode="blackWhite">
          <a:xfrm>
            <a:off x="10134600" y="1752600"/>
            <a:ext cx="381000" cy="533400"/>
          </a:xfrm>
          <a:prstGeom prst="rect">
            <a:avLst/>
          </a:prstGeom>
          <a:solidFill>
            <a:srgbClr val="FF7C80"/>
          </a:solidFill>
          <a:ln w="9525">
            <a:noFill/>
            <a:miter lim="800000"/>
            <a:headEnd/>
            <a:tailEnd/>
          </a:ln>
          <a:effectLst>
            <a:outerShdw blurRad="63500" dist="38099" dir="2700000" algn="ctr" rotWithShape="0">
              <a:schemeClr val="bg2">
                <a:alpha val="50000"/>
              </a:schemeClr>
            </a:outerShdw>
          </a:effectLst>
        </p:spPr>
        <p:txBody>
          <a:bodyPr wrap="none" lIns="45720" rIns="45720" anchor="ctr"/>
          <a:lstStyle/>
          <a:p>
            <a:pPr algn="ctr" eaLnBrk="0" hangingPunct="0">
              <a:defRPr/>
            </a:pPr>
            <a:endParaRPr lang="en-US" sz="1600" b="1">
              <a:latin typeface="Arial" charset="0"/>
            </a:endParaRPr>
          </a:p>
        </p:txBody>
      </p:sp>
      <p:cxnSp>
        <p:nvCxnSpPr>
          <p:cNvPr id="69653" name="AutoShape 21">
            <a:extLst>
              <a:ext uri="{FF2B5EF4-FFF2-40B4-BE49-F238E27FC236}">
                <a16:creationId xmlns:a16="http://schemas.microsoft.com/office/drawing/2014/main" id="{A5EC98EF-DD7B-461E-A9CC-FF3D46C8D958}"/>
              </a:ext>
            </a:extLst>
          </p:cNvPr>
          <p:cNvCxnSpPr>
            <a:cxnSpLocks noChangeShapeType="1"/>
            <a:stCxn id="69641" idx="3"/>
            <a:endCxn id="69654" idx="1"/>
          </p:cNvCxnSpPr>
          <p:nvPr/>
        </p:nvCxnSpPr>
        <p:spPr bwMode="blackWhite">
          <a:xfrm>
            <a:off x="9296400" y="1866900"/>
            <a:ext cx="76200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69654" name="Rectangle 22">
            <a:extLst>
              <a:ext uri="{FF2B5EF4-FFF2-40B4-BE49-F238E27FC236}">
                <a16:creationId xmlns:a16="http://schemas.microsoft.com/office/drawing/2014/main" id="{18510529-C206-43BF-8E1F-FBB2B46E1EB5}"/>
              </a:ext>
            </a:extLst>
          </p:cNvPr>
          <p:cNvSpPr>
            <a:spLocks noChangeArrowheads="1"/>
          </p:cNvSpPr>
          <p:nvPr/>
        </p:nvSpPr>
        <p:spPr bwMode="blackWhite">
          <a:xfrm>
            <a:off x="10058400" y="1828800"/>
            <a:ext cx="76200" cy="76200"/>
          </a:xfrm>
          <a:prstGeom prst="rect">
            <a:avLst/>
          </a:prstGeom>
          <a:solidFill>
            <a:schemeClr val="tx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69655" name="AutoShape 23">
            <a:extLst>
              <a:ext uri="{FF2B5EF4-FFF2-40B4-BE49-F238E27FC236}">
                <a16:creationId xmlns:a16="http://schemas.microsoft.com/office/drawing/2014/main" id="{BD40FB19-53CE-40B7-AFC4-4D74738C4808}"/>
              </a:ext>
            </a:extLst>
          </p:cNvPr>
          <p:cNvCxnSpPr>
            <a:cxnSpLocks noChangeShapeType="1"/>
            <a:stCxn id="69642" idx="3"/>
            <a:endCxn id="69656" idx="1"/>
          </p:cNvCxnSpPr>
          <p:nvPr/>
        </p:nvCxnSpPr>
        <p:spPr bwMode="blackWhite">
          <a:xfrm>
            <a:off x="9296400" y="2019300"/>
            <a:ext cx="762000" cy="0"/>
          </a:xfrm>
          <a:prstGeom prst="straightConnector1">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cxnSp>
      <p:sp>
        <p:nvSpPr>
          <p:cNvPr id="69656" name="Rectangle 24">
            <a:extLst>
              <a:ext uri="{FF2B5EF4-FFF2-40B4-BE49-F238E27FC236}">
                <a16:creationId xmlns:a16="http://schemas.microsoft.com/office/drawing/2014/main" id="{9677539B-D4D8-49E8-87D6-93AD78658FE7}"/>
              </a:ext>
            </a:extLst>
          </p:cNvPr>
          <p:cNvSpPr>
            <a:spLocks noChangeArrowheads="1"/>
          </p:cNvSpPr>
          <p:nvPr/>
        </p:nvSpPr>
        <p:spPr bwMode="blackWhite">
          <a:xfrm>
            <a:off x="10058400" y="1981200"/>
            <a:ext cx="76200" cy="76200"/>
          </a:xfrm>
          <a:prstGeom prst="rect">
            <a:avLst/>
          </a:prstGeom>
          <a:solidFill>
            <a:schemeClr val="tx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69657" name="AutoShape 25">
            <a:extLst>
              <a:ext uri="{FF2B5EF4-FFF2-40B4-BE49-F238E27FC236}">
                <a16:creationId xmlns:a16="http://schemas.microsoft.com/office/drawing/2014/main" id="{79E7C343-8D37-4172-8C00-706693BC6384}"/>
              </a:ext>
            </a:extLst>
          </p:cNvPr>
          <p:cNvCxnSpPr>
            <a:cxnSpLocks noChangeShapeType="1"/>
            <a:stCxn id="69643" idx="3"/>
            <a:endCxn id="69658" idx="1"/>
          </p:cNvCxnSpPr>
          <p:nvPr/>
        </p:nvCxnSpPr>
        <p:spPr bwMode="blackWhite">
          <a:xfrm>
            <a:off x="9296400" y="2171700"/>
            <a:ext cx="762000" cy="0"/>
          </a:xfrm>
          <a:prstGeom prst="straightConnector1">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69658" name="Rectangle 26">
            <a:extLst>
              <a:ext uri="{FF2B5EF4-FFF2-40B4-BE49-F238E27FC236}">
                <a16:creationId xmlns:a16="http://schemas.microsoft.com/office/drawing/2014/main" id="{639858F7-5206-47BA-9762-066F852E37D6}"/>
              </a:ext>
            </a:extLst>
          </p:cNvPr>
          <p:cNvSpPr>
            <a:spLocks noChangeArrowheads="1"/>
          </p:cNvSpPr>
          <p:nvPr/>
        </p:nvSpPr>
        <p:spPr bwMode="blackWhite">
          <a:xfrm>
            <a:off x="10058400" y="2133600"/>
            <a:ext cx="76200" cy="76200"/>
          </a:xfrm>
          <a:prstGeom prst="rect">
            <a:avLst/>
          </a:prstGeom>
          <a:solidFill>
            <a:schemeClr val="tx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70683" name="Rectangle 27">
            <a:extLst>
              <a:ext uri="{FF2B5EF4-FFF2-40B4-BE49-F238E27FC236}">
                <a16:creationId xmlns:a16="http://schemas.microsoft.com/office/drawing/2014/main" id="{460260C1-CF7F-4F6D-9C32-E77329A95A9B}"/>
              </a:ext>
            </a:extLst>
          </p:cNvPr>
          <p:cNvSpPr>
            <a:spLocks noChangeArrowheads="1"/>
          </p:cNvSpPr>
          <p:nvPr/>
        </p:nvSpPr>
        <p:spPr bwMode="blackWhite">
          <a:xfrm>
            <a:off x="8686800" y="1066800"/>
            <a:ext cx="381000" cy="228600"/>
          </a:xfrm>
          <a:prstGeom prst="rect">
            <a:avLst/>
          </a:prstGeom>
          <a:solidFill>
            <a:srgbClr val="FF9966"/>
          </a:solidFill>
          <a:ln w="9525">
            <a:noFill/>
            <a:miter lim="800000"/>
            <a:headEnd/>
            <a:tailEnd/>
          </a:ln>
          <a:effectLst>
            <a:outerShdw blurRad="63500" dist="38099" dir="2700000" algn="ctr" rotWithShape="0">
              <a:schemeClr val="bg2">
                <a:alpha val="50000"/>
              </a:schemeClr>
            </a:outerShdw>
          </a:effectLst>
        </p:spPr>
        <p:txBody>
          <a:bodyPr wrap="none" lIns="45720" rIns="45720" anchor="ctr"/>
          <a:lstStyle/>
          <a:p>
            <a:pPr>
              <a:defRPr/>
            </a:pPr>
            <a:endParaRPr lang="en-US">
              <a:latin typeface="Arial" charset="0"/>
            </a:endParaRPr>
          </a:p>
        </p:txBody>
      </p:sp>
      <p:sp>
        <p:nvSpPr>
          <p:cNvPr id="69660" name="Oval 28">
            <a:extLst>
              <a:ext uri="{FF2B5EF4-FFF2-40B4-BE49-F238E27FC236}">
                <a16:creationId xmlns:a16="http://schemas.microsoft.com/office/drawing/2014/main" id="{5BE280DE-977C-457F-BC15-54098EE09CDD}"/>
              </a:ext>
            </a:extLst>
          </p:cNvPr>
          <p:cNvSpPr>
            <a:spLocks noChangeArrowheads="1"/>
          </p:cNvSpPr>
          <p:nvPr/>
        </p:nvSpPr>
        <p:spPr bwMode="blackWhite">
          <a:xfrm>
            <a:off x="9067800" y="1143000"/>
            <a:ext cx="76200" cy="76200"/>
          </a:xfrm>
          <a:prstGeom prst="ellipse">
            <a:avLst/>
          </a:prstGeom>
          <a:solidFill>
            <a:schemeClr val="bg1"/>
          </a:solidFill>
          <a:ln w="9525">
            <a:solidFill>
              <a:schemeClr val="tx1"/>
            </a:solidFill>
            <a:round/>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69661" name="AutoShape 29">
            <a:extLst>
              <a:ext uri="{FF2B5EF4-FFF2-40B4-BE49-F238E27FC236}">
                <a16:creationId xmlns:a16="http://schemas.microsoft.com/office/drawing/2014/main" id="{BB14BFB7-8AAE-4C42-B40C-E10FDFE0BDE3}"/>
              </a:ext>
            </a:extLst>
          </p:cNvPr>
          <p:cNvCxnSpPr>
            <a:cxnSpLocks noChangeShapeType="1"/>
            <a:stCxn id="69645" idx="0"/>
            <a:endCxn id="69660" idx="6"/>
          </p:cNvCxnSpPr>
          <p:nvPr/>
        </p:nvCxnSpPr>
        <p:spPr bwMode="blackWhite">
          <a:xfrm rot="5400000" flipH="1">
            <a:off x="9296400" y="1028700"/>
            <a:ext cx="114300" cy="419100"/>
          </a:xfrm>
          <a:prstGeom prst="bentConnector2">
            <a:avLst/>
          </a:prstGeom>
          <a:noFill/>
          <a:ln w="38100">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70686" name="Rectangle 30">
            <a:extLst>
              <a:ext uri="{FF2B5EF4-FFF2-40B4-BE49-F238E27FC236}">
                <a16:creationId xmlns:a16="http://schemas.microsoft.com/office/drawing/2014/main" id="{43CA58AE-5C3F-4A2F-A4B2-5D810DAB49C3}"/>
              </a:ext>
            </a:extLst>
          </p:cNvPr>
          <p:cNvSpPr>
            <a:spLocks noChangeArrowheads="1"/>
          </p:cNvSpPr>
          <p:nvPr/>
        </p:nvSpPr>
        <p:spPr bwMode="blackWhite">
          <a:xfrm>
            <a:off x="8153400" y="1752600"/>
            <a:ext cx="457200" cy="533400"/>
          </a:xfrm>
          <a:prstGeom prst="rect">
            <a:avLst/>
          </a:prstGeom>
          <a:solidFill>
            <a:srgbClr val="6699FF"/>
          </a:solidFill>
          <a:ln w="9525">
            <a:noFill/>
            <a:miter lim="800000"/>
            <a:headEnd/>
            <a:tailEnd/>
          </a:ln>
          <a:effectLst>
            <a:outerShdw blurRad="63500" dist="38099" dir="2700000" algn="ctr" rotWithShape="0">
              <a:schemeClr val="bg2">
                <a:alpha val="50000"/>
              </a:schemeClr>
            </a:outerShdw>
          </a:effectLst>
        </p:spPr>
        <p:txBody>
          <a:bodyPr wrap="none" lIns="45720" rIns="45720" anchor="ctr"/>
          <a:lstStyle/>
          <a:p>
            <a:pPr algn="ctr">
              <a:spcBef>
                <a:spcPct val="10000"/>
              </a:spcBef>
              <a:buFont typeface="Wingdings" charset="2"/>
              <a:buNone/>
              <a:defRPr/>
            </a:pPr>
            <a:r>
              <a:rPr lang="en-US" b="1">
                <a:latin typeface="Arial" charset="0"/>
              </a:rPr>
              <a:t>u1</a:t>
            </a:r>
          </a:p>
        </p:txBody>
      </p:sp>
      <p:sp>
        <p:nvSpPr>
          <p:cNvPr id="70687" name="Rectangle 31">
            <a:extLst>
              <a:ext uri="{FF2B5EF4-FFF2-40B4-BE49-F238E27FC236}">
                <a16:creationId xmlns:a16="http://schemas.microsoft.com/office/drawing/2014/main" id="{4E017E90-881E-4B77-9AE8-917F36E1F339}"/>
              </a:ext>
            </a:extLst>
          </p:cNvPr>
          <p:cNvSpPr>
            <a:spLocks noChangeArrowheads="1"/>
          </p:cNvSpPr>
          <p:nvPr/>
        </p:nvSpPr>
        <p:spPr bwMode="blackWhite">
          <a:xfrm>
            <a:off x="7315200" y="2438400"/>
            <a:ext cx="3124200" cy="3733800"/>
          </a:xfrm>
          <a:prstGeom prst="rect">
            <a:avLst/>
          </a:prstGeom>
          <a:solidFill>
            <a:srgbClr val="6699FF"/>
          </a:solidFill>
          <a:ln w="9525">
            <a:noFill/>
            <a:miter lim="800000"/>
            <a:headEnd/>
            <a:tailEnd/>
          </a:ln>
          <a:effectLst>
            <a:outerShdw blurRad="63500" dist="38099" dir="2700000" algn="ctr" rotWithShape="0">
              <a:schemeClr val="bg2">
                <a:alpha val="50000"/>
              </a:schemeClr>
            </a:outerShdw>
          </a:effectLst>
        </p:spPr>
        <p:txBody>
          <a:bodyPr wrap="none"/>
          <a:lstStyle/>
          <a:p>
            <a:pPr>
              <a:defRPr/>
            </a:pPr>
            <a:r>
              <a:rPr lang="en-US" sz="2000" b="1">
                <a:latin typeface="Arial" charset="0"/>
              </a:rPr>
              <a:t>u1</a:t>
            </a:r>
          </a:p>
        </p:txBody>
      </p:sp>
      <p:grpSp>
        <p:nvGrpSpPr>
          <p:cNvPr id="2" name="Group 32">
            <a:extLst>
              <a:ext uri="{FF2B5EF4-FFF2-40B4-BE49-F238E27FC236}">
                <a16:creationId xmlns:a16="http://schemas.microsoft.com/office/drawing/2014/main" id="{13C1958C-B2CC-4B51-ACDA-A76F219A52A5}"/>
              </a:ext>
            </a:extLst>
          </p:cNvPr>
          <p:cNvGrpSpPr>
            <a:grpSpLocks/>
          </p:cNvGrpSpPr>
          <p:nvPr/>
        </p:nvGrpSpPr>
        <p:grpSpPr bwMode="auto">
          <a:xfrm>
            <a:off x="9525000" y="3733800"/>
            <a:ext cx="685800" cy="1295400"/>
            <a:chOff x="5040" y="2352"/>
            <a:chExt cx="432" cy="816"/>
          </a:xfrm>
        </p:grpSpPr>
        <p:sp>
          <p:nvSpPr>
            <p:cNvPr id="70689" name="AutoShape 33">
              <a:extLst>
                <a:ext uri="{FF2B5EF4-FFF2-40B4-BE49-F238E27FC236}">
                  <a16:creationId xmlns:a16="http://schemas.microsoft.com/office/drawing/2014/main" id="{1C27F697-AD6B-4B12-BB8C-6C71766E4EC8}"/>
                </a:ext>
              </a:extLst>
            </p:cNvPr>
            <p:cNvSpPr>
              <a:spLocks noChangeArrowheads="1"/>
            </p:cNvSpPr>
            <p:nvPr/>
          </p:nvSpPr>
          <p:spPr bwMode="blackWhite">
            <a:xfrm>
              <a:off x="5040" y="2352"/>
              <a:ext cx="432" cy="816"/>
            </a:xfrm>
            <a:prstGeom prst="flowChartDocument">
              <a:avLst/>
            </a:prstGeom>
            <a:solidFill>
              <a:srgbClr val="CCCC00"/>
            </a:solidFill>
            <a:ln w="3175">
              <a:solidFill>
                <a:schemeClr val="tx1"/>
              </a:solidFill>
              <a:miter lim="800000"/>
              <a:headEnd/>
              <a:tailEnd/>
            </a:ln>
            <a:effectLst>
              <a:outerShdw blurRad="63500" dist="38099" dir="2700000" algn="ctr" rotWithShape="0">
                <a:schemeClr val="bg2">
                  <a:alpha val="74998"/>
                </a:schemeClr>
              </a:outerShdw>
            </a:effectLst>
          </p:spPr>
          <p:txBody>
            <a:bodyPr wrap="none" lIns="45720" tIns="0" rIns="45720" bIns="0"/>
            <a:lstStyle/>
            <a:p>
              <a:pPr>
                <a:spcBef>
                  <a:spcPct val="10000"/>
                </a:spcBef>
                <a:buFont typeface="Wingdings" charset="2"/>
                <a:buNone/>
                <a:defRPr/>
              </a:pPr>
              <a:r>
                <a:rPr lang="en-US" sz="1400" b="1">
                  <a:latin typeface="Arial" charset="0"/>
                </a:rPr>
                <a:t>s5</a:t>
              </a:r>
            </a:p>
          </p:txBody>
        </p:sp>
        <p:sp>
          <p:nvSpPr>
            <p:cNvPr id="70690" name="AutoShape 34">
              <a:extLst>
                <a:ext uri="{FF2B5EF4-FFF2-40B4-BE49-F238E27FC236}">
                  <a16:creationId xmlns:a16="http://schemas.microsoft.com/office/drawing/2014/main" id="{47829D07-BE5C-4901-AA0C-B10ECB7BE2DF}"/>
                </a:ext>
              </a:extLst>
            </p:cNvPr>
            <p:cNvSpPr>
              <a:spLocks noChangeArrowheads="1"/>
            </p:cNvSpPr>
            <p:nvPr/>
          </p:nvSpPr>
          <p:spPr bwMode="blackWhite">
            <a:xfrm>
              <a:off x="5136" y="2496"/>
              <a:ext cx="240" cy="96"/>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sp>
          <p:nvSpPr>
            <p:cNvPr id="70691" name="AutoShape 35">
              <a:extLst>
                <a:ext uri="{FF2B5EF4-FFF2-40B4-BE49-F238E27FC236}">
                  <a16:creationId xmlns:a16="http://schemas.microsoft.com/office/drawing/2014/main" id="{2252F9A8-7BAC-4BD5-A60A-1D1491D30E79}"/>
                </a:ext>
              </a:extLst>
            </p:cNvPr>
            <p:cNvSpPr>
              <a:spLocks noChangeArrowheads="1"/>
            </p:cNvSpPr>
            <p:nvPr/>
          </p:nvSpPr>
          <p:spPr bwMode="blackWhite">
            <a:xfrm>
              <a:off x="5136" y="2688"/>
              <a:ext cx="240" cy="96"/>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sp>
          <p:nvSpPr>
            <p:cNvPr id="70692" name="AutoShape 36">
              <a:extLst>
                <a:ext uri="{FF2B5EF4-FFF2-40B4-BE49-F238E27FC236}">
                  <a16:creationId xmlns:a16="http://schemas.microsoft.com/office/drawing/2014/main" id="{2BD47D0C-4837-47D7-A32A-6F63842D0DCD}"/>
                </a:ext>
              </a:extLst>
            </p:cNvPr>
            <p:cNvSpPr>
              <a:spLocks noChangeArrowheads="1"/>
            </p:cNvSpPr>
            <p:nvPr/>
          </p:nvSpPr>
          <p:spPr bwMode="blackWhite">
            <a:xfrm>
              <a:off x="5136" y="2880"/>
              <a:ext cx="240" cy="96"/>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cxnSp>
          <p:nvCxnSpPr>
            <p:cNvPr id="69724" name="AutoShape 37">
              <a:extLst>
                <a:ext uri="{FF2B5EF4-FFF2-40B4-BE49-F238E27FC236}">
                  <a16:creationId xmlns:a16="http://schemas.microsoft.com/office/drawing/2014/main" id="{6EF37813-0C83-48A5-9D06-4FB1C2804988}"/>
                </a:ext>
              </a:extLst>
            </p:cNvPr>
            <p:cNvCxnSpPr>
              <a:cxnSpLocks noChangeShapeType="1"/>
              <a:stCxn id="70690" idx="2"/>
              <a:endCxn id="70691" idx="0"/>
            </p:cNvCxnSpPr>
            <p:nvPr/>
          </p:nvCxnSpPr>
          <p:spPr bwMode="blackWhite">
            <a:xfrm rot="5400000">
              <a:off x="5205" y="2638"/>
              <a:ext cx="101"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9725" name="AutoShape 38">
              <a:extLst>
                <a:ext uri="{FF2B5EF4-FFF2-40B4-BE49-F238E27FC236}">
                  <a16:creationId xmlns:a16="http://schemas.microsoft.com/office/drawing/2014/main" id="{944CF6A5-381F-483B-BFF8-37B276032FC9}"/>
                </a:ext>
              </a:extLst>
            </p:cNvPr>
            <p:cNvCxnSpPr>
              <a:cxnSpLocks noChangeShapeType="1"/>
              <a:stCxn id="70691" idx="2"/>
              <a:endCxn id="70692" idx="0"/>
            </p:cNvCxnSpPr>
            <p:nvPr/>
          </p:nvCxnSpPr>
          <p:spPr bwMode="blackWhite">
            <a:xfrm rot="5400000">
              <a:off x="5205" y="2830"/>
              <a:ext cx="101"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9726" name="AutoShape 39">
              <a:extLst>
                <a:ext uri="{FF2B5EF4-FFF2-40B4-BE49-F238E27FC236}">
                  <a16:creationId xmlns:a16="http://schemas.microsoft.com/office/drawing/2014/main" id="{86CC37F9-81B6-4D47-A303-1ACB92DB4EF5}"/>
                </a:ext>
              </a:extLst>
            </p:cNvPr>
            <p:cNvCxnSpPr>
              <a:cxnSpLocks noChangeShapeType="1"/>
              <a:stCxn id="70692" idx="2"/>
              <a:endCxn id="70690" idx="0"/>
            </p:cNvCxnSpPr>
            <p:nvPr/>
          </p:nvCxnSpPr>
          <p:spPr bwMode="blackWhite">
            <a:xfrm rot="5400000" flipH="1" flipV="1">
              <a:off x="5019" y="2733"/>
              <a:ext cx="475" cy="1"/>
            </a:xfrm>
            <a:prstGeom prst="curvedConnector5">
              <a:avLst>
                <a:gd name="adj1" fmla="val -9685"/>
                <a:gd name="adj2" fmla="val 18600000"/>
                <a:gd name="adj3" fmla="val 10968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cxnSp>
        <p:nvCxnSpPr>
          <p:cNvPr id="70696" name="AutoShape 40">
            <a:extLst>
              <a:ext uri="{FF2B5EF4-FFF2-40B4-BE49-F238E27FC236}">
                <a16:creationId xmlns:a16="http://schemas.microsoft.com/office/drawing/2014/main" id="{24E2FA14-12AF-4382-A84E-90E9523971EA}"/>
              </a:ext>
            </a:extLst>
          </p:cNvPr>
          <p:cNvCxnSpPr>
            <a:cxnSpLocks noChangeShapeType="1"/>
            <a:stCxn id="70690" idx="1"/>
            <a:endCxn id="70699" idx="3"/>
          </p:cNvCxnSpPr>
          <p:nvPr/>
        </p:nvCxnSpPr>
        <p:spPr bwMode="blackWhite">
          <a:xfrm rot="10800000">
            <a:off x="9220200" y="3200400"/>
            <a:ext cx="457200" cy="838200"/>
          </a:xfrm>
          <a:prstGeom prst="curvedConnector3">
            <a:avLst>
              <a:gd name="adj1" fmla="val 50000"/>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69666" name="Oval 41">
            <a:extLst>
              <a:ext uri="{FF2B5EF4-FFF2-40B4-BE49-F238E27FC236}">
                <a16:creationId xmlns:a16="http://schemas.microsoft.com/office/drawing/2014/main" id="{21597421-38E0-47F1-AD9B-E40A30BC8FD1}"/>
              </a:ext>
            </a:extLst>
          </p:cNvPr>
          <p:cNvSpPr>
            <a:spLocks noChangeArrowheads="1"/>
          </p:cNvSpPr>
          <p:nvPr/>
        </p:nvSpPr>
        <p:spPr bwMode="blackWhite">
          <a:xfrm>
            <a:off x="8610600" y="1981200"/>
            <a:ext cx="76200" cy="76200"/>
          </a:xfrm>
          <a:prstGeom prst="ellipse">
            <a:avLst/>
          </a:prstGeom>
          <a:solidFill>
            <a:schemeClr val="bg1"/>
          </a:solidFill>
          <a:ln w="9525">
            <a:solidFill>
              <a:schemeClr val="tx1"/>
            </a:solidFill>
            <a:round/>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70698" name="Oval 42">
            <a:extLst>
              <a:ext uri="{FF2B5EF4-FFF2-40B4-BE49-F238E27FC236}">
                <a16:creationId xmlns:a16="http://schemas.microsoft.com/office/drawing/2014/main" id="{4E8F6AA1-0E30-47AF-BCA5-31BCC35023B8}"/>
              </a:ext>
            </a:extLst>
          </p:cNvPr>
          <p:cNvSpPr>
            <a:spLocks noChangeArrowheads="1"/>
          </p:cNvSpPr>
          <p:nvPr/>
        </p:nvSpPr>
        <p:spPr bwMode="auto">
          <a:xfrm>
            <a:off x="10439400" y="4114800"/>
            <a:ext cx="152400" cy="152400"/>
          </a:xfrm>
          <a:prstGeom prst="ellipse">
            <a:avLst/>
          </a:prstGeom>
          <a:solidFill>
            <a:schemeClr val="bg1"/>
          </a:solidFill>
          <a:ln w="9525">
            <a:solidFill>
              <a:schemeClr val="tx1"/>
            </a:solidFill>
            <a:round/>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70699" name="AutoShape 43">
            <a:extLst>
              <a:ext uri="{FF2B5EF4-FFF2-40B4-BE49-F238E27FC236}">
                <a16:creationId xmlns:a16="http://schemas.microsoft.com/office/drawing/2014/main" id="{16875EB0-B433-4E85-99B1-DE821A3D233D}"/>
              </a:ext>
            </a:extLst>
          </p:cNvPr>
          <p:cNvSpPr>
            <a:spLocks noChangeArrowheads="1"/>
          </p:cNvSpPr>
          <p:nvPr/>
        </p:nvSpPr>
        <p:spPr bwMode="blackWhite">
          <a:xfrm>
            <a:off x="8610600" y="2590800"/>
            <a:ext cx="609600" cy="1219200"/>
          </a:xfrm>
          <a:prstGeom prst="flowChartDocument">
            <a:avLst/>
          </a:prstGeom>
          <a:solidFill>
            <a:srgbClr val="CCCC00"/>
          </a:solidFill>
          <a:ln w="3175">
            <a:solidFill>
              <a:schemeClr val="tx1"/>
            </a:solidFill>
            <a:miter lim="800000"/>
            <a:headEnd/>
            <a:tailEnd/>
          </a:ln>
          <a:effectLst>
            <a:outerShdw blurRad="63500" dist="38099" dir="2700000" algn="ctr" rotWithShape="0">
              <a:schemeClr val="bg2">
                <a:alpha val="74998"/>
              </a:schemeClr>
            </a:outerShdw>
          </a:effectLst>
        </p:spPr>
        <p:txBody>
          <a:bodyPr wrap="none" lIns="45720" tIns="0" rIns="45720"/>
          <a:lstStyle/>
          <a:p>
            <a:pPr>
              <a:spcBef>
                <a:spcPct val="10000"/>
              </a:spcBef>
              <a:buFont typeface="Wingdings" charset="2"/>
              <a:buNone/>
              <a:defRPr/>
            </a:pPr>
            <a:r>
              <a:rPr lang="en-US" sz="1400" b="1">
                <a:latin typeface="Arial" charset="0"/>
              </a:rPr>
              <a:t>s1</a:t>
            </a:r>
          </a:p>
        </p:txBody>
      </p:sp>
      <p:grpSp>
        <p:nvGrpSpPr>
          <p:cNvPr id="3" name="Group 44">
            <a:extLst>
              <a:ext uri="{FF2B5EF4-FFF2-40B4-BE49-F238E27FC236}">
                <a16:creationId xmlns:a16="http://schemas.microsoft.com/office/drawing/2014/main" id="{CC9C1E3E-A8B0-41D5-BA64-19154FA0AF80}"/>
              </a:ext>
            </a:extLst>
          </p:cNvPr>
          <p:cNvGrpSpPr>
            <a:grpSpLocks/>
          </p:cNvGrpSpPr>
          <p:nvPr/>
        </p:nvGrpSpPr>
        <p:grpSpPr bwMode="auto">
          <a:xfrm>
            <a:off x="8763000" y="2819400"/>
            <a:ext cx="304800" cy="762000"/>
            <a:chOff x="4560" y="1776"/>
            <a:chExt cx="192" cy="480"/>
          </a:xfrm>
        </p:grpSpPr>
        <p:sp>
          <p:nvSpPr>
            <p:cNvPr id="70701" name="AutoShape 45">
              <a:extLst>
                <a:ext uri="{FF2B5EF4-FFF2-40B4-BE49-F238E27FC236}">
                  <a16:creationId xmlns:a16="http://schemas.microsoft.com/office/drawing/2014/main" id="{2F97C7D5-2F9C-4D6A-8EF8-CD8A89F767F2}"/>
                </a:ext>
              </a:extLst>
            </p:cNvPr>
            <p:cNvSpPr>
              <a:spLocks noChangeArrowheads="1"/>
            </p:cNvSpPr>
            <p:nvPr/>
          </p:nvSpPr>
          <p:spPr bwMode="blackWhite">
            <a:xfrm>
              <a:off x="4560" y="1776"/>
              <a:ext cx="192" cy="96"/>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sp>
          <p:nvSpPr>
            <p:cNvPr id="70702" name="AutoShape 46">
              <a:extLst>
                <a:ext uri="{FF2B5EF4-FFF2-40B4-BE49-F238E27FC236}">
                  <a16:creationId xmlns:a16="http://schemas.microsoft.com/office/drawing/2014/main" id="{12F1E0DC-84E3-4666-8BB3-7246F682E991}"/>
                </a:ext>
              </a:extLst>
            </p:cNvPr>
            <p:cNvSpPr>
              <a:spLocks noChangeArrowheads="1"/>
            </p:cNvSpPr>
            <p:nvPr/>
          </p:nvSpPr>
          <p:spPr bwMode="blackWhite">
            <a:xfrm>
              <a:off x="4560" y="1968"/>
              <a:ext cx="192" cy="96"/>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sp>
          <p:nvSpPr>
            <p:cNvPr id="70703" name="AutoShape 47">
              <a:extLst>
                <a:ext uri="{FF2B5EF4-FFF2-40B4-BE49-F238E27FC236}">
                  <a16:creationId xmlns:a16="http://schemas.microsoft.com/office/drawing/2014/main" id="{6890B56C-F3C9-42CE-B8C1-B585C81A4E56}"/>
                </a:ext>
              </a:extLst>
            </p:cNvPr>
            <p:cNvSpPr>
              <a:spLocks noChangeArrowheads="1"/>
            </p:cNvSpPr>
            <p:nvPr/>
          </p:nvSpPr>
          <p:spPr bwMode="blackWhite">
            <a:xfrm>
              <a:off x="4560" y="2160"/>
              <a:ext cx="192" cy="96"/>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cxnSp>
          <p:nvCxnSpPr>
            <p:cNvPr id="69718" name="AutoShape 48">
              <a:extLst>
                <a:ext uri="{FF2B5EF4-FFF2-40B4-BE49-F238E27FC236}">
                  <a16:creationId xmlns:a16="http://schemas.microsoft.com/office/drawing/2014/main" id="{C863D13B-4535-4606-9D1E-18E2C7C8745A}"/>
                </a:ext>
              </a:extLst>
            </p:cNvPr>
            <p:cNvCxnSpPr>
              <a:cxnSpLocks noChangeShapeType="1"/>
              <a:stCxn id="70701" idx="2"/>
              <a:endCxn id="70702" idx="0"/>
            </p:cNvCxnSpPr>
            <p:nvPr/>
          </p:nvCxnSpPr>
          <p:spPr bwMode="blackWhite">
            <a:xfrm rot="5400000">
              <a:off x="4605" y="1918"/>
              <a:ext cx="101"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9719" name="AutoShape 49">
              <a:extLst>
                <a:ext uri="{FF2B5EF4-FFF2-40B4-BE49-F238E27FC236}">
                  <a16:creationId xmlns:a16="http://schemas.microsoft.com/office/drawing/2014/main" id="{962EC61D-2E42-43CB-B9CB-4D536AE19E93}"/>
                </a:ext>
              </a:extLst>
            </p:cNvPr>
            <p:cNvCxnSpPr>
              <a:cxnSpLocks noChangeShapeType="1"/>
              <a:stCxn id="70702" idx="2"/>
              <a:endCxn id="70703" idx="0"/>
            </p:cNvCxnSpPr>
            <p:nvPr/>
          </p:nvCxnSpPr>
          <p:spPr bwMode="blackWhite">
            <a:xfrm rot="5400000">
              <a:off x="4605" y="2110"/>
              <a:ext cx="101"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4" name="Group 50">
            <a:extLst>
              <a:ext uri="{FF2B5EF4-FFF2-40B4-BE49-F238E27FC236}">
                <a16:creationId xmlns:a16="http://schemas.microsoft.com/office/drawing/2014/main" id="{D4D05B5B-677F-42FB-BC4F-6E9182C331B8}"/>
              </a:ext>
            </a:extLst>
          </p:cNvPr>
          <p:cNvGrpSpPr>
            <a:grpSpLocks/>
          </p:cNvGrpSpPr>
          <p:nvPr/>
        </p:nvGrpSpPr>
        <p:grpSpPr bwMode="auto">
          <a:xfrm>
            <a:off x="8610600" y="4800600"/>
            <a:ext cx="609600" cy="1219200"/>
            <a:chOff x="4416" y="1632"/>
            <a:chExt cx="384" cy="768"/>
          </a:xfrm>
        </p:grpSpPr>
        <p:sp>
          <p:nvSpPr>
            <p:cNvPr id="70707" name="AutoShape 51">
              <a:extLst>
                <a:ext uri="{FF2B5EF4-FFF2-40B4-BE49-F238E27FC236}">
                  <a16:creationId xmlns:a16="http://schemas.microsoft.com/office/drawing/2014/main" id="{818013A6-F93A-490D-B0F7-02F8301A837D}"/>
                </a:ext>
              </a:extLst>
            </p:cNvPr>
            <p:cNvSpPr>
              <a:spLocks noChangeArrowheads="1"/>
            </p:cNvSpPr>
            <p:nvPr/>
          </p:nvSpPr>
          <p:spPr bwMode="blackWhite">
            <a:xfrm>
              <a:off x="4416" y="1632"/>
              <a:ext cx="384" cy="768"/>
            </a:xfrm>
            <a:prstGeom prst="flowChartDocument">
              <a:avLst/>
            </a:prstGeom>
            <a:solidFill>
              <a:srgbClr val="CCCC00"/>
            </a:solidFill>
            <a:ln w="3175">
              <a:solidFill>
                <a:schemeClr val="tx1"/>
              </a:solidFill>
              <a:miter lim="800000"/>
              <a:headEnd/>
              <a:tailEnd/>
            </a:ln>
            <a:effectLst>
              <a:outerShdw blurRad="63500" dist="38099" dir="2700000" algn="ctr" rotWithShape="0">
                <a:schemeClr val="bg2">
                  <a:alpha val="74998"/>
                </a:schemeClr>
              </a:outerShdw>
            </a:effectLst>
          </p:spPr>
          <p:txBody>
            <a:bodyPr wrap="none" lIns="45720" tIns="0" rIns="45720"/>
            <a:lstStyle/>
            <a:p>
              <a:pPr>
                <a:spcBef>
                  <a:spcPct val="10000"/>
                </a:spcBef>
                <a:buFont typeface="Wingdings" charset="2"/>
                <a:buNone/>
                <a:defRPr/>
              </a:pPr>
              <a:r>
                <a:rPr lang="en-US" sz="1400" b="1">
                  <a:latin typeface="Arial" charset="0"/>
                </a:rPr>
                <a:t>s4</a:t>
              </a:r>
            </a:p>
          </p:txBody>
        </p:sp>
        <p:sp>
          <p:nvSpPr>
            <p:cNvPr id="70708" name="AutoShape 52">
              <a:extLst>
                <a:ext uri="{FF2B5EF4-FFF2-40B4-BE49-F238E27FC236}">
                  <a16:creationId xmlns:a16="http://schemas.microsoft.com/office/drawing/2014/main" id="{4F531875-E1B1-4D9B-A3C9-E53F71AC7CB0}"/>
                </a:ext>
              </a:extLst>
            </p:cNvPr>
            <p:cNvSpPr>
              <a:spLocks noChangeArrowheads="1"/>
            </p:cNvSpPr>
            <p:nvPr/>
          </p:nvSpPr>
          <p:spPr bwMode="blackWhite">
            <a:xfrm>
              <a:off x="4512" y="1776"/>
              <a:ext cx="192" cy="96"/>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sp>
          <p:nvSpPr>
            <p:cNvPr id="70709" name="AutoShape 53">
              <a:extLst>
                <a:ext uri="{FF2B5EF4-FFF2-40B4-BE49-F238E27FC236}">
                  <a16:creationId xmlns:a16="http://schemas.microsoft.com/office/drawing/2014/main" id="{FB3F7105-A753-43B0-BE4A-52D37EE016AE}"/>
                </a:ext>
              </a:extLst>
            </p:cNvPr>
            <p:cNvSpPr>
              <a:spLocks noChangeArrowheads="1"/>
            </p:cNvSpPr>
            <p:nvPr/>
          </p:nvSpPr>
          <p:spPr bwMode="blackWhite">
            <a:xfrm>
              <a:off x="4512" y="1968"/>
              <a:ext cx="192" cy="96"/>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sp>
          <p:nvSpPr>
            <p:cNvPr id="70710" name="AutoShape 54">
              <a:extLst>
                <a:ext uri="{FF2B5EF4-FFF2-40B4-BE49-F238E27FC236}">
                  <a16:creationId xmlns:a16="http://schemas.microsoft.com/office/drawing/2014/main" id="{8CCCC524-C4B2-4036-A301-C06DFFFBCF9B}"/>
                </a:ext>
              </a:extLst>
            </p:cNvPr>
            <p:cNvSpPr>
              <a:spLocks noChangeArrowheads="1"/>
            </p:cNvSpPr>
            <p:nvPr/>
          </p:nvSpPr>
          <p:spPr bwMode="blackWhite">
            <a:xfrm>
              <a:off x="4512" y="2160"/>
              <a:ext cx="192" cy="96"/>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cxnSp>
          <p:nvCxnSpPr>
            <p:cNvPr id="69713" name="AutoShape 55">
              <a:extLst>
                <a:ext uri="{FF2B5EF4-FFF2-40B4-BE49-F238E27FC236}">
                  <a16:creationId xmlns:a16="http://schemas.microsoft.com/office/drawing/2014/main" id="{C6FB1DC9-341F-455B-A5F2-BCBC1FA2C7E4}"/>
                </a:ext>
              </a:extLst>
            </p:cNvPr>
            <p:cNvCxnSpPr>
              <a:cxnSpLocks noChangeShapeType="1"/>
              <a:stCxn id="70708" idx="2"/>
              <a:endCxn id="70709" idx="0"/>
            </p:cNvCxnSpPr>
            <p:nvPr/>
          </p:nvCxnSpPr>
          <p:spPr bwMode="blackWhite">
            <a:xfrm rot="5400000">
              <a:off x="4557" y="1918"/>
              <a:ext cx="101"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9714" name="AutoShape 56">
              <a:extLst>
                <a:ext uri="{FF2B5EF4-FFF2-40B4-BE49-F238E27FC236}">
                  <a16:creationId xmlns:a16="http://schemas.microsoft.com/office/drawing/2014/main" id="{A8C2AE53-8347-4799-9656-86A0FF9F5CF1}"/>
                </a:ext>
              </a:extLst>
            </p:cNvPr>
            <p:cNvCxnSpPr>
              <a:cxnSpLocks noChangeShapeType="1"/>
              <a:stCxn id="70709" idx="2"/>
              <a:endCxn id="70710" idx="0"/>
            </p:cNvCxnSpPr>
            <p:nvPr/>
          </p:nvCxnSpPr>
          <p:spPr bwMode="blackWhite">
            <a:xfrm rot="5400000">
              <a:off x="4557" y="2110"/>
              <a:ext cx="101"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sp>
        <p:nvSpPr>
          <p:cNvPr id="70713" name="AutoShape 57">
            <a:extLst>
              <a:ext uri="{FF2B5EF4-FFF2-40B4-BE49-F238E27FC236}">
                <a16:creationId xmlns:a16="http://schemas.microsoft.com/office/drawing/2014/main" id="{3EEBA9AA-11ED-4803-85E7-6FA7BEBEB692}"/>
              </a:ext>
            </a:extLst>
          </p:cNvPr>
          <p:cNvSpPr>
            <a:spLocks noChangeArrowheads="1"/>
          </p:cNvSpPr>
          <p:nvPr/>
        </p:nvSpPr>
        <p:spPr bwMode="blackWhite">
          <a:xfrm>
            <a:off x="7467600" y="3733800"/>
            <a:ext cx="990600" cy="1752600"/>
          </a:xfrm>
          <a:prstGeom prst="flowChartDocument">
            <a:avLst/>
          </a:prstGeom>
          <a:noFill/>
          <a:ln w="317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lIns="45720" tIns="0" rIns="4572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10000"/>
              </a:spcBef>
              <a:buFont typeface="Wingdings" panose="05000000000000000000" pitchFamily="2" charset="2"/>
              <a:buNone/>
            </a:pPr>
            <a:endParaRPr lang="en-US" altLang="en-US" sz="1400" b="1"/>
          </a:p>
        </p:txBody>
      </p:sp>
      <p:grpSp>
        <p:nvGrpSpPr>
          <p:cNvPr id="5" name="Group 58">
            <a:extLst>
              <a:ext uri="{FF2B5EF4-FFF2-40B4-BE49-F238E27FC236}">
                <a16:creationId xmlns:a16="http://schemas.microsoft.com/office/drawing/2014/main" id="{8D27C4F8-76ED-40B5-9A10-4CD95843DB59}"/>
              </a:ext>
            </a:extLst>
          </p:cNvPr>
          <p:cNvGrpSpPr>
            <a:grpSpLocks/>
          </p:cNvGrpSpPr>
          <p:nvPr/>
        </p:nvGrpSpPr>
        <p:grpSpPr bwMode="auto">
          <a:xfrm>
            <a:off x="7772400" y="3810000"/>
            <a:ext cx="609600" cy="1219200"/>
            <a:chOff x="4416" y="1632"/>
            <a:chExt cx="384" cy="768"/>
          </a:xfrm>
        </p:grpSpPr>
        <p:sp>
          <p:nvSpPr>
            <p:cNvPr id="70715" name="AutoShape 59">
              <a:extLst>
                <a:ext uri="{FF2B5EF4-FFF2-40B4-BE49-F238E27FC236}">
                  <a16:creationId xmlns:a16="http://schemas.microsoft.com/office/drawing/2014/main" id="{784A350C-47B0-4F15-819C-E977AEDCA9B4}"/>
                </a:ext>
              </a:extLst>
            </p:cNvPr>
            <p:cNvSpPr>
              <a:spLocks noChangeArrowheads="1"/>
            </p:cNvSpPr>
            <p:nvPr/>
          </p:nvSpPr>
          <p:spPr bwMode="blackWhite">
            <a:xfrm>
              <a:off x="4416" y="1632"/>
              <a:ext cx="384" cy="768"/>
            </a:xfrm>
            <a:prstGeom prst="flowChartDocument">
              <a:avLst/>
            </a:prstGeom>
            <a:solidFill>
              <a:srgbClr val="CCCC00"/>
            </a:solidFill>
            <a:ln w="3175">
              <a:solidFill>
                <a:schemeClr val="tx1"/>
              </a:solidFill>
              <a:miter lim="800000"/>
              <a:headEnd/>
              <a:tailEnd/>
            </a:ln>
            <a:effectLst>
              <a:outerShdw blurRad="63500" dist="38099" dir="2700000" algn="ctr" rotWithShape="0">
                <a:schemeClr val="bg2">
                  <a:alpha val="74998"/>
                </a:schemeClr>
              </a:outerShdw>
            </a:effectLst>
          </p:spPr>
          <p:txBody>
            <a:bodyPr wrap="none" lIns="45720" tIns="0" rIns="45720"/>
            <a:lstStyle/>
            <a:p>
              <a:pPr>
                <a:spcBef>
                  <a:spcPct val="10000"/>
                </a:spcBef>
                <a:buFont typeface="Wingdings" charset="2"/>
                <a:buNone/>
                <a:defRPr/>
              </a:pPr>
              <a:r>
                <a:rPr lang="en-US" sz="1400" b="1">
                  <a:latin typeface="Arial" charset="0"/>
                </a:rPr>
                <a:t>s3</a:t>
              </a:r>
            </a:p>
          </p:txBody>
        </p:sp>
        <p:sp>
          <p:nvSpPr>
            <p:cNvPr id="70716" name="AutoShape 60">
              <a:extLst>
                <a:ext uri="{FF2B5EF4-FFF2-40B4-BE49-F238E27FC236}">
                  <a16:creationId xmlns:a16="http://schemas.microsoft.com/office/drawing/2014/main" id="{00F6CC7F-31F7-449A-BA1F-CD0EE2F32790}"/>
                </a:ext>
              </a:extLst>
            </p:cNvPr>
            <p:cNvSpPr>
              <a:spLocks noChangeArrowheads="1"/>
            </p:cNvSpPr>
            <p:nvPr/>
          </p:nvSpPr>
          <p:spPr bwMode="blackWhite">
            <a:xfrm>
              <a:off x="4512" y="1776"/>
              <a:ext cx="192" cy="96"/>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sp>
          <p:nvSpPr>
            <p:cNvPr id="70717" name="AutoShape 61">
              <a:extLst>
                <a:ext uri="{FF2B5EF4-FFF2-40B4-BE49-F238E27FC236}">
                  <a16:creationId xmlns:a16="http://schemas.microsoft.com/office/drawing/2014/main" id="{EDCAA675-767F-4263-BE87-006DB6435BCB}"/>
                </a:ext>
              </a:extLst>
            </p:cNvPr>
            <p:cNvSpPr>
              <a:spLocks noChangeArrowheads="1"/>
            </p:cNvSpPr>
            <p:nvPr/>
          </p:nvSpPr>
          <p:spPr bwMode="blackWhite">
            <a:xfrm>
              <a:off x="4512" y="1968"/>
              <a:ext cx="192" cy="96"/>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sp>
          <p:nvSpPr>
            <p:cNvPr id="70718" name="AutoShape 62">
              <a:extLst>
                <a:ext uri="{FF2B5EF4-FFF2-40B4-BE49-F238E27FC236}">
                  <a16:creationId xmlns:a16="http://schemas.microsoft.com/office/drawing/2014/main" id="{0B8CD3D8-52BA-40ED-BFAC-89C4DAC66803}"/>
                </a:ext>
              </a:extLst>
            </p:cNvPr>
            <p:cNvSpPr>
              <a:spLocks noChangeArrowheads="1"/>
            </p:cNvSpPr>
            <p:nvPr/>
          </p:nvSpPr>
          <p:spPr bwMode="blackWhite">
            <a:xfrm>
              <a:off x="4512" y="2160"/>
              <a:ext cx="192" cy="96"/>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cxnSp>
          <p:nvCxnSpPr>
            <p:cNvPr id="69707" name="AutoShape 63">
              <a:extLst>
                <a:ext uri="{FF2B5EF4-FFF2-40B4-BE49-F238E27FC236}">
                  <a16:creationId xmlns:a16="http://schemas.microsoft.com/office/drawing/2014/main" id="{BD9C52CD-1AE3-4B2B-9513-30E35EC31CD7}"/>
                </a:ext>
              </a:extLst>
            </p:cNvPr>
            <p:cNvCxnSpPr>
              <a:cxnSpLocks noChangeShapeType="1"/>
              <a:stCxn id="70716" idx="2"/>
              <a:endCxn id="70717" idx="0"/>
            </p:cNvCxnSpPr>
            <p:nvPr/>
          </p:nvCxnSpPr>
          <p:spPr bwMode="blackWhite">
            <a:xfrm rot="5400000">
              <a:off x="4557" y="1918"/>
              <a:ext cx="101"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9708" name="AutoShape 64">
              <a:extLst>
                <a:ext uri="{FF2B5EF4-FFF2-40B4-BE49-F238E27FC236}">
                  <a16:creationId xmlns:a16="http://schemas.microsoft.com/office/drawing/2014/main" id="{6E428A89-D2DB-4779-B79D-EE0BB14231EF}"/>
                </a:ext>
              </a:extLst>
            </p:cNvPr>
            <p:cNvCxnSpPr>
              <a:cxnSpLocks noChangeShapeType="1"/>
              <a:stCxn id="70717" idx="2"/>
              <a:endCxn id="70718" idx="0"/>
            </p:cNvCxnSpPr>
            <p:nvPr/>
          </p:nvCxnSpPr>
          <p:spPr bwMode="blackWhite">
            <a:xfrm rot="5400000">
              <a:off x="4557" y="2110"/>
              <a:ext cx="101"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cxnSp>
        <p:nvCxnSpPr>
          <p:cNvPr id="70721" name="AutoShape 65">
            <a:extLst>
              <a:ext uri="{FF2B5EF4-FFF2-40B4-BE49-F238E27FC236}">
                <a16:creationId xmlns:a16="http://schemas.microsoft.com/office/drawing/2014/main" id="{E06B6BBC-A79C-4ECE-85A4-8CF5D660422D}"/>
              </a:ext>
            </a:extLst>
          </p:cNvPr>
          <p:cNvCxnSpPr>
            <a:cxnSpLocks noChangeShapeType="1"/>
            <a:stCxn id="70691" idx="1"/>
            <a:endCxn id="70713" idx="0"/>
          </p:cNvCxnSpPr>
          <p:nvPr/>
        </p:nvCxnSpPr>
        <p:spPr bwMode="blackWhite">
          <a:xfrm rot="10800000">
            <a:off x="7962900" y="3733800"/>
            <a:ext cx="1714500" cy="609600"/>
          </a:xfrm>
          <a:prstGeom prst="curvedConnector4">
            <a:avLst>
              <a:gd name="adj1" fmla="val 35556"/>
              <a:gd name="adj2" fmla="val 137500"/>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70722" name="AutoShape 66">
            <a:extLst>
              <a:ext uri="{FF2B5EF4-FFF2-40B4-BE49-F238E27FC236}">
                <a16:creationId xmlns:a16="http://schemas.microsoft.com/office/drawing/2014/main" id="{65A84747-4D92-4655-B3E8-38258D8DB3A7}"/>
              </a:ext>
            </a:extLst>
          </p:cNvPr>
          <p:cNvCxnSpPr>
            <a:cxnSpLocks noChangeShapeType="1"/>
            <a:stCxn id="70692" idx="1"/>
            <a:endCxn id="70707" idx="0"/>
          </p:cNvCxnSpPr>
          <p:nvPr/>
        </p:nvCxnSpPr>
        <p:spPr bwMode="blackWhite">
          <a:xfrm rot="10800000" flipV="1">
            <a:off x="8915400" y="4648200"/>
            <a:ext cx="762000" cy="152400"/>
          </a:xfrm>
          <a:prstGeom prst="curvedConnector2">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70723" name="AutoShape 67">
            <a:extLst>
              <a:ext uri="{FF2B5EF4-FFF2-40B4-BE49-F238E27FC236}">
                <a16:creationId xmlns:a16="http://schemas.microsoft.com/office/drawing/2014/main" id="{777366F2-D200-457D-B16A-99566A8809EB}"/>
              </a:ext>
            </a:extLst>
          </p:cNvPr>
          <p:cNvSpPr>
            <a:spLocks noChangeArrowheads="1"/>
          </p:cNvSpPr>
          <p:nvPr/>
        </p:nvSpPr>
        <p:spPr bwMode="blackWhite">
          <a:xfrm>
            <a:off x="8763000" y="2819400"/>
            <a:ext cx="304800" cy="152400"/>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sp>
        <p:nvSpPr>
          <p:cNvPr id="70724" name="AutoShape 68">
            <a:extLst>
              <a:ext uri="{FF2B5EF4-FFF2-40B4-BE49-F238E27FC236}">
                <a16:creationId xmlns:a16="http://schemas.microsoft.com/office/drawing/2014/main" id="{189F8AD3-88DD-4171-AF85-34FBA84FCDEB}"/>
              </a:ext>
            </a:extLst>
          </p:cNvPr>
          <p:cNvSpPr>
            <a:spLocks noChangeArrowheads="1"/>
          </p:cNvSpPr>
          <p:nvPr/>
        </p:nvSpPr>
        <p:spPr bwMode="blackWhite">
          <a:xfrm>
            <a:off x="8763000" y="3124200"/>
            <a:ext cx="304800" cy="152400"/>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sp>
        <p:nvSpPr>
          <p:cNvPr id="70725" name="AutoShape 69">
            <a:extLst>
              <a:ext uri="{FF2B5EF4-FFF2-40B4-BE49-F238E27FC236}">
                <a16:creationId xmlns:a16="http://schemas.microsoft.com/office/drawing/2014/main" id="{F025C693-A08A-4E05-9CE3-2890E8CF4665}"/>
              </a:ext>
            </a:extLst>
          </p:cNvPr>
          <p:cNvSpPr>
            <a:spLocks noChangeArrowheads="1"/>
          </p:cNvSpPr>
          <p:nvPr/>
        </p:nvSpPr>
        <p:spPr bwMode="blackWhite">
          <a:xfrm>
            <a:off x="8763000" y="3429000"/>
            <a:ext cx="304800" cy="152400"/>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sp>
        <p:nvSpPr>
          <p:cNvPr id="70726" name="AutoShape 70">
            <a:extLst>
              <a:ext uri="{FF2B5EF4-FFF2-40B4-BE49-F238E27FC236}">
                <a16:creationId xmlns:a16="http://schemas.microsoft.com/office/drawing/2014/main" id="{72567C5C-E4C0-4E20-8B9E-6632AF0A9FFD}"/>
              </a:ext>
            </a:extLst>
          </p:cNvPr>
          <p:cNvSpPr>
            <a:spLocks noChangeArrowheads="1"/>
          </p:cNvSpPr>
          <p:nvPr/>
        </p:nvSpPr>
        <p:spPr bwMode="blackWhite">
          <a:xfrm>
            <a:off x="7924800" y="4038600"/>
            <a:ext cx="304800" cy="152400"/>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grpSp>
        <p:nvGrpSpPr>
          <p:cNvPr id="6" name="Group 71">
            <a:extLst>
              <a:ext uri="{FF2B5EF4-FFF2-40B4-BE49-F238E27FC236}">
                <a16:creationId xmlns:a16="http://schemas.microsoft.com/office/drawing/2014/main" id="{BE7CF891-A61C-48CE-9D31-634EAA7C4118}"/>
              </a:ext>
            </a:extLst>
          </p:cNvPr>
          <p:cNvGrpSpPr>
            <a:grpSpLocks/>
          </p:cNvGrpSpPr>
          <p:nvPr/>
        </p:nvGrpSpPr>
        <p:grpSpPr bwMode="auto">
          <a:xfrm>
            <a:off x="7543800" y="4114800"/>
            <a:ext cx="609600" cy="1219200"/>
            <a:chOff x="4416" y="1632"/>
            <a:chExt cx="384" cy="768"/>
          </a:xfrm>
        </p:grpSpPr>
        <p:sp>
          <p:nvSpPr>
            <p:cNvPr id="70728" name="AutoShape 72">
              <a:extLst>
                <a:ext uri="{FF2B5EF4-FFF2-40B4-BE49-F238E27FC236}">
                  <a16:creationId xmlns:a16="http://schemas.microsoft.com/office/drawing/2014/main" id="{886ADBCF-EEFB-4306-9762-29E21E04F78B}"/>
                </a:ext>
              </a:extLst>
            </p:cNvPr>
            <p:cNvSpPr>
              <a:spLocks noChangeArrowheads="1"/>
            </p:cNvSpPr>
            <p:nvPr/>
          </p:nvSpPr>
          <p:spPr bwMode="blackWhite">
            <a:xfrm>
              <a:off x="4416" y="1632"/>
              <a:ext cx="384" cy="768"/>
            </a:xfrm>
            <a:prstGeom prst="flowChartDocument">
              <a:avLst/>
            </a:prstGeom>
            <a:solidFill>
              <a:srgbClr val="CCCC00"/>
            </a:solidFill>
            <a:ln w="3175">
              <a:solidFill>
                <a:schemeClr val="tx1"/>
              </a:solidFill>
              <a:miter lim="800000"/>
              <a:headEnd/>
              <a:tailEnd/>
            </a:ln>
            <a:effectLst>
              <a:outerShdw blurRad="63500" dist="38099" dir="2700000" algn="ctr" rotWithShape="0">
                <a:schemeClr val="bg2">
                  <a:alpha val="74998"/>
                </a:schemeClr>
              </a:outerShdw>
            </a:effectLst>
          </p:spPr>
          <p:txBody>
            <a:bodyPr wrap="none" lIns="45720" tIns="0" rIns="45720"/>
            <a:lstStyle/>
            <a:p>
              <a:pPr>
                <a:spcBef>
                  <a:spcPct val="10000"/>
                </a:spcBef>
                <a:buFont typeface="Wingdings" charset="2"/>
                <a:buNone/>
                <a:defRPr/>
              </a:pPr>
              <a:r>
                <a:rPr lang="en-US" sz="1400" b="1">
                  <a:latin typeface="Arial" charset="0"/>
                </a:rPr>
                <a:t>s2</a:t>
              </a:r>
            </a:p>
          </p:txBody>
        </p:sp>
        <p:sp>
          <p:nvSpPr>
            <p:cNvPr id="70729" name="AutoShape 73">
              <a:extLst>
                <a:ext uri="{FF2B5EF4-FFF2-40B4-BE49-F238E27FC236}">
                  <a16:creationId xmlns:a16="http://schemas.microsoft.com/office/drawing/2014/main" id="{4FC32A6C-9A11-4FB0-9931-3A84C2656F03}"/>
                </a:ext>
              </a:extLst>
            </p:cNvPr>
            <p:cNvSpPr>
              <a:spLocks noChangeArrowheads="1"/>
            </p:cNvSpPr>
            <p:nvPr/>
          </p:nvSpPr>
          <p:spPr bwMode="blackWhite">
            <a:xfrm>
              <a:off x="4512" y="1776"/>
              <a:ext cx="192" cy="96"/>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sp>
          <p:nvSpPr>
            <p:cNvPr id="70730" name="AutoShape 74">
              <a:extLst>
                <a:ext uri="{FF2B5EF4-FFF2-40B4-BE49-F238E27FC236}">
                  <a16:creationId xmlns:a16="http://schemas.microsoft.com/office/drawing/2014/main" id="{832A9F5D-873F-4A1F-92F9-31EC071BD30B}"/>
                </a:ext>
              </a:extLst>
            </p:cNvPr>
            <p:cNvSpPr>
              <a:spLocks noChangeArrowheads="1"/>
            </p:cNvSpPr>
            <p:nvPr/>
          </p:nvSpPr>
          <p:spPr bwMode="blackWhite">
            <a:xfrm>
              <a:off x="4512" y="1968"/>
              <a:ext cx="192" cy="96"/>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sp>
          <p:nvSpPr>
            <p:cNvPr id="70731" name="AutoShape 75">
              <a:extLst>
                <a:ext uri="{FF2B5EF4-FFF2-40B4-BE49-F238E27FC236}">
                  <a16:creationId xmlns:a16="http://schemas.microsoft.com/office/drawing/2014/main" id="{A323BBBD-4913-4287-A517-84917EB6C9F2}"/>
                </a:ext>
              </a:extLst>
            </p:cNvPr>
            <p:cNvSpPr>
              <a:spLocks noChangeArrowheads="1"/>
            </p:cNvSpPr>
            <p:nvPr/>
          </p:nvSpPr>
          <p:spPr bwMode="blackWhite">
            <a:xfrm>
              <a:off x="4512" y="2160"/>
              <a:ext cx="192" cy="96"/>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cxnSp>
          <p:nvCxnSpPr>
            <p:cNvPr id="69701" name="AutoShape 76">
              <a:extLst>
                <a:ext uri="{FF2B5EF4-FFF2-40B4-BE49-F238E27FC236}">
                  <a16:creationId xmlns:a16="http://schemas.microsoft.com/office/drawing/2014/main" id="{6FB2D59B-1D4A-4F65-BD58-4EE3B903D04F}"/>
                </a:ext>
              </a:extLst>
            </p:cNvPr>
            <p:cNvCxnSpPr>
              <a:cxnSpLocks noChangeShapeType="1"/>
              <a:stCxn id="70729" idx="2"/>
              <a:endCxn id="70730" idx="0"/>
            </p:cNvCxnSpPr>
            <p:nvPr/>
          </p:nvCxnSpPr>
          <p:spPr bwMode="blackWhite">
            <a:xfrm rot="5400000">
              <a:off x="4557" y="1918"/>
              <a:ext cx="101"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9702" name="AutoShape 77">
              <a:extLst>
                <a:ext uri="{FF2B5EF4-FFF2-40B4-BE49-F238E27FC236}">
                  <a16:creationId xmlns:a16="http://schemas.microsoft.com/office/drawing/2014/main" id="{ACE27A6C-61DB-4BA9-9FFB-652D8DC39C94}"/>
                </a:ext>
              </a:extLst>
            </p:cNvPr>
            <p:cNvCxnSpPr>
              <a:cxnSpLocks noChangeShapeType="1"/>
              <a:stCxn id="70730" idx="2"/>
              <a:endCxn id="70731" idx="0"/>
            </p:cNvCxnSpPr>
            <p:nvPr/>
          </p:nvCxnSpPr>
          <p:spPr bwMode="blackWhite">
            <a:xfrm rot="5400000">
              <a:off x="4557" y="2110"/>
              <a:ext cx="101"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sp>
        <p:nvSpPr>
          <p:cNvPr id="70734" name="AutoShape 78">
            <a:extLst>
              <a:ext uri="{FF2B5EF4-FFF2-40B4-BE49-F238E27FC236}">
                <a16:creationId xmlns:a16="http://schemas.microsoft.com/office/drawing/2014/main" id="{883D54CD-0F1C-43D0-898F-F5D62C527B94}"/>
              </a:ext>
            </a:extLst>
          </p:cNvPr>
          <p:cNvSpPr>
            <a:spLocks noChangeArrowheads="1"/>
          </p:cNvSpPr>
          <p:nvPr/>
        </p:nvSpPr>
        <p:spPr bwMode="blackWhite">
          <a:xfrm>
            <a:off x="7696200" y="4343400"/>
            <a:ext cx="304800" cy="152400"/>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grpSp>
        <p:nvGrpSpPr>
          <p:cNvPr id="7" name="Group 79">
            <a:extLst>
              <a:ext uri="{FF2B5EF4-FFF2-40B4-BE49-F238E27FC236}">
                <a16:creationId xmlns:a16="http://schemas.microsoft.com/office/drawing/2014/main" id="{3471BD9D-0035-4956-BE28-5FF39849E272}"/>
              </a:ext>
            </a:extLst>
          </p:cNvPr>
          <p:cNvGrpSpPr>
            <a:grpSpLocks/>
          </p:cNvGrpSpPr>
          <p:nvPr/>
        </p:nvGrpSpPr>
        <p:grpSpPr bwMode="auto">
          <a:xfrm>
            <a:off x="8610600" y="2590800"/>
            <a:ext cx="609600" cy="1219200"/>
            <a:chOff x="2976" y="1776"/>
            <a:chExt cx="384" cy="768"/>
          </a:xfrm>
        </p:grpSpPr>
        <p:sp>
          <p:nvSpPr>
            <p:cNvPr id="70736" name="AutoShape 80">
              <a:extLst>
                <a:ext uri="{FF2B5EF4-FFF2-40B4-BE49-F238E27FC236}">
                  <a16:creationId xmlns:a16="http://schemas.microsoft.com/office/drawing/2014/main" id="{CCFA6D78-2FBA-45F5-AD45-EF07FDDF007E}"/>
                </a:ext>
              </a:extLst>
            </p:cNvPr>
            <p:cNvSpPr>
              <a:spLocks noChangeArrowheads="1"/>
            </p:cNvSpPr>
            <p:nvPr/>
          </p:nvSpPr>
          <p:spPr bwMode="blackWhite">
            <a:xfrm>
              <a:off x="2976" y="1776"/>
              <a:ext cx="384" cy="768"/>
            </a:xfrm>
            <a:prstGeom prst="flowChartDocument">
              <a:avLst/>
            </a:prstGeom>
            <a:solidFill>
              <a:srgbClr val="CC9900"/>
            </a:solidFill>
            <a:ln w="3175">
              <a:solidFill>
                <a:schemeClr val="tx1"/>
              </a:solidFill>
              <a:miter lim="800000"/>
              <a:headEnd/>
              <a:tailEnd/>
            </a:ln>
            <a:effectLst>
              <a:outerShdw blurRad="63500" dist="38099" dir="2700000" algn="ctr" rotWithShape="0">
                <a:schemeClr val="bg2">
                  <a:alpha val="74998"/>
                </a:schemeClr>
              </a:outerShdw>
            </a:effectLst>
          </p:spPr>
          <p:txBody>
            <a:bodyPr wrap="none" lIns="45720" tIns="0" rIns="45720"/>
            <a:lstStyle/>
            <a:p>
              <a:pPr>
                <a:spcBef>
                  <a:spcPct val="10000"/>
                </a:spcBef>
                <a:buFont typeface="Wingdings" charset="2"/>
                <a:buNone/>
                <a:defRPr/>
              </a:pPr>
              <a:r>
                <a:rPr lang="en-US" sz="1400" b="1">
                  <a:latin typeface="Arial" charset="0"/>
                </a:rPr>
                <a:t>s1</a:t>
              </a:r>
            </a:p>
          </p:txBody>
        </p:sp>
        <p:sp>
          <p:nvSpPr>
            <p:cNvPr id="70737" name="AutoShape 81">
              <a:extLst>
                <a:ext uri="{FF2B5EF4-FFF2-40B4-BE49-F238E27FC236}">
                  <a16:creationId xmlns:a16="http://schemas.microsoft.com/office/drawing/2014/main" id="{098EAE81-49E2-4FE4-8275-E53019F58E60}"/>
                </a:ext>
              </a:extLst>
            </p:cNvPr>
            <p:cNvSpPr>
              <a:spLocks noChangeArrowheads="1"/>
            </p:cNvSpPr>
            <p:nvPr/>
          </p:nvSpPr>
          <p:spPr bwMode="blackWhite">
            <a:xfrm>
              <a:off x="3024" y="1920"/>
              <a:ext cx="192" cy="96"/>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sp>
          <p:nvSpPr>
            <p:cNvPr id="70738" name="AutoShape 82">
              <a:extLst>
                <a:ext uri="{FF2B5EF4-FFF2-40B4-BE49-F238E27FC236}">
                  <a16:creationId xmlns:a16="http://schemas.microsoft.com/office/drawing/2014/main" id="{D072E67F-4730-45B5-808C-30FF5AAD6B99}"/>
                </a:ext>
              </a:extLst>
            </p:cNvPr>
            <p:cNvSpPr>
              <a:spLocks noChangeArrowheads="1"/>
            </p:cNvSpPr>
            <p:nvPr/>
          </p:nvSpPr>
          <p:spPr bwMode="blackWhite">
            <a:xfrm>
              <a:off x="3024" y="2112"/>
              <a:ext cx="144" cy="96"/>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cxnSp>
          <p:nvCxnSpPr>
            <p:cNvPr id="69691" name="AutoShape 83">
              <a:extLst>
                <a:ext uri="{FF2B5EF4-FFF2-40B4-BE49-F238E27FC236}">
                  <a16:creationId xmlns:a16="http://schemas.microsoft.com/office/drawing/2014/main" id="{4F3BD2A6-2947-4E5B-B211-DC2E240A2AE9}"/>
                </a:ext>
              </a:extLst>
            </p:cNvPr>
            <p:cNvCxnSpPr>
              <a:cxnSpLocks noChangeShapeType="1"/>
              <a:stCxn id="70737" idx="2"/>
              <a:endCxn id="70738" idx="0"/>
            </p:cNvCxnSpPr>
            <p:nvPr/>
          </p:nvCxnSpPr>
          <p:spPr bwMode="blackWhite">
            <a:xfrm rot="5400000">
              <a:off x="3057" y="2050"/>
              <a:ext cx="101" cy="24"/>
            </a:xfrm>
            <a:prstGeom prst="curvedConnector3">
              <a:avLst>
                <a:gd name="adj1" fmla="val 52477"/>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70740" name="AutoShape 84">
              <a:extLst>
                <a:ext uri="{FF2B5EF4-FFF2-40B4-BE49-F238E27FC236}">
                  <a16:creationId xmlns:a16="http://schemas.microsoft.com/office/drawing/2014/main" id="{4452D2EF-9BF4-4F6C-9734-ED080D1CFDF2}"/>
                </a:ext>
              </a:extLst>
            </p:cNvPr>
            <p:cNvSpPr>
              <a:spLocks noChangeArrowheads="1"/>
            </p:cNvSpPr>
            <p:nvPr/>
          </p:nvSpPr>
          <p:spPr bwMode="blackWhite">
            <a:xfrm>
              <a:off x="3168" y="2208"/>
              <a:ext cx="144" cy="96"/>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cxnSp>
          <p:nvCxnSpPr>
            <p:cNvPr id="69693" name="AutoShape 85">
              <a:extLst>
                <a:ext uri="{FF2B5EF4-FFF2-40B4-BE49-F238E27FC236}">
                  <a16:creationId xmlns:a16="http://schemas.microsoft.com/office/drawing/2014/main" id="{C9AFE19E-F491-4167-8928-96FB51D17081}"/>
                </a:ext>
              </a:extLst>
            </p:cNvPr>
            <p:cNvCxnSpPr>
              <a:cxnSpLocks noChangeShapeType="1"/>
              <a:stCxn id="70737" idx="2"/>
              <a:endCxn id="70740" idx="0"/>
            </p:cNvCxnSpPr>
            <p:nvPr/>
          </p:nvCxnSpPr>
          <p:spPr bwMode="blackWhite">
            <a:xfrm rot="16200000" flipH="1">
              <a:off x="3081" y="2050"/>
              <a:ext cx="197" cy="120"/>
            </a:xfrm>
            <a:prstGeom prst="curvedConnector3">
              <a:avLst>
                <a:gd name="adj1" fmla="val 51269"/>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70742" name="AutoShape 86">
              <a:extLst>
                <a:ext uri="{FF2B5EF4-FFF2-40B4-BE49-F238E27FC236}">
                  <a16:creationId xmlns:a16="http://schemas.microsoft.com/office/drawing/2014/main" id="{88103B98-D8DD-4DA6-8CBE-546490237B34}"/>
                </a:ext>
              </a:extLst>
            </p:cNvPr>
            <p:cNvSpPr>
              <a:spLocks noChangeArrowheads="1"/>
            </p:cNvSpPr>
            <p:nvPr/>
          </p:nvSpPr>
          <p:spPr bwMode="blackWhite">
            <a:xfrm>
              <a:off x="3024" y="2352"/>
              <a:ext cx="144" cy="96"/>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cxnSp>
          <p:nvCxnSpPr>
            <p:cNvPr id="69695" name="AutoShape 87">
              <a:extLst>
                <a:ext uri="{FF2B5EF4-FFF2-40B4-BE49-F238E27FC236}">
                  <a16:creationId xmlns:a16="http://schemas.microsoft.com/office/drawing/2014/main" id="{A878ADED-87FD-472A-8A1F-382886D26F8D}"/>
                </a:ext>
              </a:extLst>
            </p:cNvPr>
            <p:cNvCxnSpPr>
              <a:cxnSpLocks noChangeShapeType="1"/>
              <a:stCxn id="70738" idx="2"/>
              <a:endCxn id="70742" idx="0"/>
            </p:cNvCxnSpPr>
            <p:nvPr/>
          </p:nvCxnSpPr>
          <p:spPr bwMode="blackWhite">
            <a:xfrm rot="5400000">
              <a:off x="3021" y="2278"/>
              <a:ext cx="149"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9696" name="AutoShape 88">
              <a:extLst>
                <a:ext uri="{FF2B5EF4-FFF2-40B4-BE49-F238E27FC236}">
                  <a16:creationId xmlns:a16="http://schemas.microsoft.com/office/drawing/2014/main" id="{CADEEB54-3594-4877-880D-A71A5D39CF09}"/>
                </a:ext>
              </a:extLst>
            </p:cNvPr>
            <p:cNvCxnSpPr>
              <a:cxnSpLocks noChangeShapeType="1"/>
              <a:stCxn id="70740" idx="2"/>
              <a:endCxn id="70742" idx="3"/>
            </p:cNvCxnSpPr>
            <p:nvPr/>
          </p:nvCxnSpPr>
          <p:spPr bwMode="blackWhite">
            <a:xfrm rot="5400000">
              <a:off x="3153" y="2314"/>
              <a:ext cx="101" cy="72"/>
            </a:xfrm>
            <a:prstGeom prst="curvedConnector2">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sp>
        <p:nvSpPr>
          <p:cNvPr id="70745" name="AutoShape 89">
            <a:extLst>
              <a:ext uri="{FF2B5EF4-FFF2-40B4-BE49-F238E27FC236}">
                <a16:creationId xmlns:a16="http://schemas.microsoft.com/office/drawing/2014/main" id="{BAACFD8E-838B-4D24-A421-FCA128B08BA1}"/>
              </a:ext>
            </a:extLst>
          </p:cNvPr>
          <p:cNvSpPr>
            <a:spLocks noChangeArrowheads="1"/>
          </p:cNvSpPr>
          <p:nvPr/>
        </p:nvSpPr>
        <p:spPr bwMode="blackWhite">
          <a:xfrm>
            <a:off x="8763000" y="5029200"/>
            <a:ext cx="304800" cy="152400"/>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sp>
        <p:nvSpPr>
          <p:cNvPr id="70746" name="AutoShape 90">
            <a:extLst>
              <a:ext uri="{FF2B5EF4-FFF2-40B4-BE49-F238E27FC236}">
                <a16:creationId xmlns:a16="http://schemas.microsoft.com/office/drawing/2014/main" id="{CEDB349A-5DFA-4AE8-BAFF-5B8FB1580DBD}"/>
              </a:ext>
            </a:extLst>
          </p:cNvPr>
          <p:cNvSpPr>
            <a:spLocks noChangeArrowheads="1"/>
          </p:cNvSpPr>
          <p:nvPr/>
        </p:nvSpPr>
        <p:spPr bwMode="blackWhite">
          <a:xfrm>
            <a:off x="9982200" y="4114800"/>
            <a:ext cx="304800" cy="152400"/>
          </a:xfrm>
          <a:prstGeom prst="flowChartDocument">
            <a:avLst/>
          </a:prstGeom>
          <a:solidFill>
            <a:srgbClr val="FFCC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sp>
        <p:nvSpPr>
          <p:cNvPr id="70747" name="AutoShape 91">
            <a:extLst>
              <a:ext uri="{FF2B5EF4-FFF2-40B4-BE49-F238E27FC236}">
                <a16:creationId xmlns:a16="http://schemas.microsoft.com/office/drawing/2014/main" id="{0208B675-4256-4554-BDAF-8DB481405B3C}"/>
              </a:ext>
            </a:extLst>
          </p:cNvPr>
          <p:cNvSpPr>
            <a:spLocks noChangeArrowheads="1"/>
          </p:cNvSpPr>
          <p:nvPr/>
        </p:nvSpPr>
        <p:spPr bwMode="blackWhite">
          <a:xfrm>
            <a:off x="8686800" y="3124200"/>
            <a:ext cx="228600" cy="152400"/>
          </a:xfrm>
          <a:prstGeom prst="flowChartDocument">
            <a:avLst/>
          </a:prstGeom>
          <a:solidFill>
            <a:srgbClr val="FFCC66"/>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sp>
        <p:nvSpPr>
          <p:cNvPr id="70748" name="AutoShape 92">
            <a:extLst>
              <a:ext uri="{FF2B5EF4-FFF2-40B4-BE49-F238E27FC236}">
                <a16:creationId xmlns:a16="http://schemas.microsoft.com/office/drawing/2014/main" id="{9C65ED73-0B7B-4ED9-BFE8-8A3B02C1E725}"/>
              </a:ext>
            </a:extLst>
          </p:cNvPr>
          <p:cNvSpPr>
            <a:spLocks noChangeArrowheads="1"/>
          </p:cNvSpPr>
          <p:nvPr/>
        </p:nvSpPr>
        <p:spPr bwMode="auto">
          <a:xfrm>
            <a:off x="6096000" y="3124200"/>
            <a:ext cx="990600" cy="685800"/>
          </a:xfrm>
          <a:prstGeom prst="wedgeRectCallout">
            <a:avLst>
              <a:gd name="adj1" fmla="val -178366"/>
              <a:gd name="adj2" fmla="val 57176"/>
            </a:avLst>
          </a:prstGeom>
          <a:solidFill>
            <a:schemeClr val="accent2"/>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600"/>
              <a:t>Optional parent sequence</a:t>
            </a:r>
            <a:endParaRPr lang="en-US" altLang="en-US" sz="1600" b="1"/>
          </a:p>
        </p:txBody>
      </p:sp>
      <p:sp>
        <p:nvSpPr>
          <p:cNvPr id="70749" name="AutoShape 93">
            <a:extLst>
              <a:ext uri="{FF2B5EF4-FFF2-40B4-BE49-F238E27FC236}">
                <a16:creationId xmlns:a16="http://schemas.microsoft.com/office/drawing/2014/main" id="{E66E5D72-0C3E-47D3-AFD5-CB5C1A161F54}"/>
              </a:ext>
            </a:extLst>
          </p:cNvPr>
          <p:cNvSpPr>
            <a:spLocks noChangeArrowheads="1"/>
          </p:cNvSpPr>
          <p:nvPr/>
        </p:nvSpPr>
        <p:spPr bwMode="auto">
          <a:xfrm>
            <a:off x="5486400" y="2514600"/>
            <a:ext cx="1600200" cy="533400"/>
          </a:xfrm>
          <a:prstGeom prst="wedgeRectCallout">
            <a:avLst>
              <a:gd name="adj1" fmla="val -115477"/>
              <a:gd name="adj2" fmla="val 13690"/>
            </a:avLst>
          </a:prstGeom>
          <a:solidFill>
            <a:schemeClr val="accent2"/>
          </a:solidFill>
          <a:ln w="9525">
            <a:solidFill>
              <a:schemeClr val="tx1"/>
            </a:solidFill>
            <a:miter lim="800000"/>
            <a:headEnd/>
            <a:tailEnd/>
          </a:ln>
        </p:spPr>
        <p:txBody>
          <a:bodyPr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80000"/>
              </a:lnSpc>
            </a:pPr>
            <a:r>
              <a:rPr lang="en-US" altLang="en-US" sz="1600"/>
              <a:t>May start on any sequencer</a:t>
            </a:r>
            <a:endParaRPr lang="en-US" altLang="en-US" sz="1600" b="1"/>
          </a:p>
        </p:txBody>
      </p:sp>
      <p:sp>
        <p:nvSpPr>
          <p:cNvPr id="70750" name="Rectangle 94">
            <a:extLst>
              <a:ext uri="{FF2B5EF4-FFF2-40B4-BE49-F238E27FC236}">
                <a16:creationId xmlns:a16="http://schemas.microsoft.com/office/drawing/2014/main" id="{CD10D298-8ED3-45F0-B39B-F1074AB5FD99}"/>
              </a:ext>
            </a:extLst>
          </p:cNvPr>
          <p:cNvSpPr>
            <a:spLocks noChangeArrowheads="1"/>
          </p:cNvSpPr>
          <p:nvPr/>
        </p:nvSpPr>
        <p:spPr bwMode="auto">
          <a:xfrm>
            <a:off x="1524000" y="6781800"/>
            <a:ext cx="76200" cy="76200"/>
          </a:xfrm>
          <a:prstGeom prst="rect">
            <a:avLst/>
          </a:prstGeom>
          <a:noFill/>
          <a:ln w="1905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70660">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0660">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0660">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42" presetClass="path" presetSubtype="0" fill="hold" grpId="0" nodeType="clickEffect">
                                  <p:stCondLst>
                                    <p:cond delay="0"/>
                                  </p:stCondLst>
                                  <p:childTnLst>
                                    <p:animMotion origin="layout" path="M 3.33333E-6 -4.44444E-6 L 0.02083 0.32778 " pathEditMode="relative" rAng="0" ptsTypes="AA">
                                      <p:cBhvr>
                                        <p:cTn id="14" dur="500" fill="hold"/>
                                        <p:tgtEl>
                                          <p:spTgt spid="70686"/>
                                        </p:tgtEl>
                                        <p:attrNameLst>
                                          <p:attrName>ppt_x</p:attrName>
                                          <p:attrName>ppt_y</p:attrName>
                                        </p:attrNameLst>
                                      </p:cBhvr>
                                      <p:rCtr x="1042" y="16389"/>
                                    </p:animMotion>
                                  </p:childTnLst>
                                </p:cTn>
                              </p:par>
                            </p:childTnLst>
                          </p:cTn>
                        </p:par>
                        <p:par>
                          <p:cTn id="15" fill="hold" nodeType="afterGroup">
                            <p:stCondLst>
                              <p:cond delay="500"/>
                            </p:stCondLst>
                            <p:childTnLst>
                              <p:par>
                                <p:cTn id="16" presetID="53" presetClass="entr" presetSubtype="0" fill="hold" grpId="0" nodeType="afterEffect">
                                  <p:stCondLst>
                                    <p:cond delay="0"/>
                                  </p:stCondLst>
                                  <p:childTnLst>
                                    <p:set>
                                      <p:cBhvr>
                                        <p:cTn id="17" dur="1" fill="hold">
                                          <p:stCondLst>
                                            <p:cond delay="0"/>
                                          </p:stCondLst>
                                        </p:cTn>
                                        <p:tgtEl>
                                          <p:spTgt spid="70687"/>
                                        </p:tgtEl>
                                        <p:attrNameLst>
                                          <p:attrName>style.visibility</p:attrName>
                                        </p:attrNameLst>
                                      </p:cBhvr>
                                      <p:to>
                                        <p:strVal val="visible"/>
                                      </p:to>
                                    </p:set>
                                    <p:anim calcmode="lin" valueType="num">
                                      <p:cBhvr>
                                        <p:cTn id="18" dur="500" fill="hold"/>
                                        <p:tgtEl>
                                          <p:spTgt spid="70687"/>
                                        </p:tgtEl>
                                        <p:attrNameLst>
                                          <p:attrName>ppt_w</p:attrName>
                                        </p:attrNameLst>
                                      </p:cBhvr>
                                      <p:tavLst>
                                        <p:tav tm="0">
                                          <p:val>
                                            <p:fltVal val="0"/>
                                          </p:val>
                                        </p:tav>
                                        <p:tav tm="100000">
                                          <p:val>
                                            <p:strVal val="#ppt_w"/>
                                          </p:val>
                                        </p:tav>
                                      </p:tavLst>
                                    </p:anim>
                                    <p:anim calcmode="lin" valueType="num">
                                      <p:cBhvr>
                                        <p:cTn id="19" dur="500" fill="hold"/>
                                        <p:tgtEl>
                                          <p:spTgt spid="70687"/>
                                        </p:tgtEl>
                                        <p:attrNameLst>
                                          <p:attrName>ppt_h</p:attrName>
                                        </p:attrNameLst>
                                      </p:cBhvr>
                                      <p:tavLst>
                                        <p:tav tm="0">
                                          <p:val>
                                            <p:fltVal val="0"/>
                                          </p:val>
                                        </p:tav>
                                        <p:tav tm="100000">
                                          <p:val>
                                            <p:strVal val="#ppt_h"/>
                                          </p:val>
                                        </p:tav>
                                      </p:tavLst>
                                    </p:anim>
                                    <p:animEffect transition="in" filter="fade">
                                      <p:cBhvr>
                                        <p:cTn id="20" dur="500"/>
                                        <p:tgtEl>
                                          <p:spTgt spid="70687"/>
                                        </p:tgtEl>
                                      </p:cBhvr>
                                    </p:animEffect>
                                  </p:childTnLst>
                                </p:cTn>
                              </p:par>
                              <p:par>
                                <p:cTn id="21" presetID="6" presetClass="emph" presetSubtype="0" fill="hold" grpId="1" nodeType="withEffect">
                                  <p:stCondLst>
                                    <p:cond delay="0"/>
                                  </p:stCondLst>
                                  <p:childTnLst>
                                    <p:animScale>
                                      <p:cBhvr>
                                        <p:cTn id="22" dur="500" fill="hold"/>
                                        <p:tgtEl>
                                          <p:spTgt spid="70686"/>
                                        </p:tgtEl>
                                      </p:cBhvr>
                                      <p:by x="400000" y="400000"/>
                                    </p:animScale>
                                  </p:childTnLst>
                                </p:cTn>
                              </p:par>
                            </p:childTnLst>
                          </p:cTn>
                        </p:par>
                        <p:par>
                          <p:cTn id="23" fill="hold" nodeType="afterGroup">
                            <p:stCondLst>
                              <p:cond delay="1000"/>
                            </p:stCondLst>
                            <p:childTnLst>
                              <p:par>
                                <p:cTn id="24" presetID="1" presetClass="entr" presetSubtype="0" fill="hold" grpId="0" nodeType="afterEffect">
                                  <p:stCondLst>
                                    <p:cond delay="0"/>
                                  </p:stCondLst>
                                  <p:childTnLst>
                                    <p:set>
                                      <p:cBhvr>
                                        <p:cTn id="25" dur="1" fill="hold">
                                          <p:stCondLst>
                                            <p:cond delay="0"/>
                                          </p:stCondLst>
                                        </p:cTn>
                                        <p:tgtEl>
                                          <p:spTgt spid="70698"/>
                                        </p:tgtEl>
                                        <p:attrNameLst>
                                          <p:attrName>style.visibility</p:attrName>
                                        </p:attrNameLst>
                                      </p:cBhvr>
                                      <p:to>
                                        <p:strVal val="visible"/>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70660">
                                            <p:txEl>
                                              <p:pRg st="3" end="3"/>
                                            </p:txEl>
                                          </p:spTgt>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70660">
                                            <p:txEl>
                                              <p:pRg st="4" end="4"/>
                                            </p:txEl>
                                          </p:spTgt>
                                        </p:tgtEl>
                                        <p:attrNameLst>
                                          <p:attrName>style.visibility</p:attrName>
                                        </p:attrNameLst>
                                      </p:cBhvr>
                                      <p:to>
                                        <p:strVal val="visible"/>
                                      </p:to>
                                    </p:set>
                                  </p:childTnLst>
                                </p:cTn>
                              </p:par>
                            </p:childTnLst>
                          </p:cTn>
                        </p:par>
                        <p:par>
                          <p:cTn id="32" fill="hold" nodeType="afterGroup">
                            <p:stCondLst>
                              <p:cond delay="0"/>
                            </p:stCondLst>
                            <p:childTnLst>
                              <p:par>
                                <p:cTn id="33" presetID="53" presetClass="entr" presetSubtype="0" fill="hold" grpId="0" nodeType="afterEffect">
                                  <p:stCondLst>
                                    <p:cond delay="0"/>
                                  </p:stCondLst>
                                  <p:childTnLst>
                                    <p:set>
                                      <p:cBhvr>
                                        <p:cTn id="34" dur="1" fill="hold">
                                          <p:stCondLst>
                                            <p:cond delay="0"/>
                                          </p:stCondLst>
                                        </p:cTn>
                                        <p:tgtEl>
                                          <p:spTgt spid="70699"/>
                                        </p:tgtEl>
                                        <p:attrNameLst>
                                          <p:attrName>style.visibility</p:attrName>
                                        </p:attrNameLst>
                                      </p:cBhvr>
                                      <p:to>
                                        <p:strVal val="visible"/>
                                      </p:to>
                                    </p:set>
                                    <p:anim calcmode="lin" valueType="num">
                                      <p:cBhvr>
                                        <p:cTn id="35" dur="500" fill="hold"/>
                                        <p:tgtEl>
                                          <p:spTgt spid="70699"/>
                                        </p:tgtEl>
                                        <p:attrNameLst>
                                          <p:attrName>ppt_w</p:attrName>
                                        </p:attrNameLst>
                                      </p:cBhvr>
                                      <p:tavLst>
                                        <p:tav tm="0">
                                          <p:val>
                                            <p:fltVal val="0"/>
                                          </p:val>
                                        </p:tav>
                                        <p:tav tm="100000">
                                          <p:val>
                                            <p:strVal val="#ppt_w"/>
                                          </p:val>
                                        </p:tav>
                                      </p:tavLst>
                                    </p:anim>
                                    <p:anim calcmode="lin" valueType="num">
                                      <p:cBhvr>
                                        <p:cTn id="36" dur="500" fill="hold"/>
                                        <p:tgtEl>
                                          <p:spTgt spid="70699"/>
                                        </p:tgtEl>
                                        <p:attrNameLst>
                                          <p:attrName>ppt_h</p:attrName>
                                        </p:attrNameLst>
                                      </p:cBhvr>
                                      <p:tavLst>
                                        <p:tav tm="0">
                                          <p:val>
                                            <p:fltVal val="0"/>
                                          </p:val>
                                        </p:tav>
                                        <p:tav tm="100000">
                                          <p:val>
                                            <p:strVal val="#ppt_h"/>
                                          </p:val>
                                        </p:tav>
                                      </p:tavLst>
                                    </p:anim>
                                    <p:animEffect transition="in" filter="fade">
                                      <p:cBhvr>
                                        <p:cTn id="37" dur="500"/>
                                        <p:tgtEl>
                                          <p:spTgt spid="70699"/>
                                        </p:tgtEl>
                                      </p:cBhvr>
                                    </p:animEffect>
                                  </p:childTnLst>
                                </p:cTn>
                              </p:par>
                            </p:childTnLst>
                          </p:cTn>
                        </p:par>
                        <p:par>
                          <p:cTn id="38" fill="hold" nodeType="afterGroup">
                            <p:stCondLst>
                              <p:cond delay="500"/>
                            </p:stCondLst>
                            <p:childTnLst>
                              <p:par>
                                <p:cTn id="39" presetID="22" presetClass="entr" presetSubtype="1" fill="hold" nodeType="afterEffect">
                                  <p:stCondLst>
                                    <p:cond delay="0"/>
                                  </p:stCondLst>
                                  <p:childTnLst>
                                    <p:set>
                                      <p:cBhvr>
                                        <p:cTn id="40" dur="1" fill="hold">
                                          <p:stCondLst>
                                            <p:cond delay="0"/>
                                          </p:stCondLst>
                                        </p:cTn>
                                        <p:tgtEl>
                                          <p:spTgt spid="3"/>
                                        </p:tgtEl>
                                        <p:attrNameLst>
                                          <p:attrName>style.visibility</p:attrName>
                                        </p:attrNameLst>
                                      </p:cBhvr>
                                      <p:to>
                                        <p:strVal val="visible"/>
                                      </p:to>
                                    </p:set>
                                    <p:animEffect transition="in" filter="wipe(up)">
                                      <p:cBhvr>
                                        <p:cTn id="41" dur="500"/>
                                        <p:tgtEl>
                                          <p:spTgt spid="3"/>
                                        </p:tgtEl>
                                      </p:cBhvr>
                                    </p:animEffect>
                                  </p:childTnLst>
                                </p:cTn>
                              </p:par>
                            </p:childTnLst>
                          </p:cTn>
                        </p:par>
                        <p:par>
                          <p:cTn id="42" fill="hold" nodeType="afterGroup">
                            <p:stCondLst>
                              <p:cond delay="1000"/>
                            </p:stCondLst>
                            <p:childTnLst>
                              <p:par>
                                <p:cTn id="43" presetID="1" presetClass="entr" presetSubtype="0" fill="hold" grpId="0" nodeType="afterEffect">
                                  <p:stCondLst>
                                    <p:cond delay="0"/>
                                  </p:stCondLst>
                                  <p:childTnLst>
                                    <p:set>
                                      <p:cBhvr>
                                        <p:cTn id="44" dur="1" fill="hold">
                                          <p:stCondLst>
                                            <p:cond delay="0"/>
                                          </p:stCondLst>
                                        </p:cTn>
                                        <p:tgtEl>
                                          <p:spTgt spid="70723"/>
                                        </p:tgtEl>
                                        <p:attrNameLst>
                                          <p:attrName>style.visibility</p:attrName>
                                        </p:attrNameLst>
                                      </p:cBhvr>
                                      <p:to>
                                        <p:strVal val="visible"/>
                                      </p:to>
                                    </p:set>
                                  </p:childTnLst>
                                </p:cTn>
                              </p:par>
                            </p:childTnLst>
                          </p:cTn>
                        </p:par>
                        <p:par>
                          <p:cTn id="45" fill="hold" nodeType="afterGroup">
                            <p:stCondLst>
                              <p:cond delay="1000"/>
                            </p:stCondLst>
                            <p:childTnLst>
                              <p:par>
                                <p:cTn id="46" presetID="49" presetClass="path" presetSubtype="0" fill="hold" grpId="1" nodeType="afterEffect">
                                  <p:stCondLst>
                                    <p:cond delay="0"/>
                                  </p:stCondLst>
                                  <p:childTnLst>
                                    <p:animMotion origin="layout" path="M -3.33333E-6 -2.22222E-6 L 0.15 0.18889 " pathEditMode="relative" rAng="0" ptsTypes="AA">
                                      <p:cBhvr>
                                        <p:cTn id="47" dur="500" fill="hold"/>
                                        <p:tgtEl>
                                          <p:spTgt spid="70723"/>
                                        </p:tgtEl>
                                        <p:attrNameLst>
                                          <p:attrName>ppt_x</p:attrName>
                                          <p:attrName>ppt_y</p:attrName>
                                        </p:attrNameLst>
                                      </p:cBhvr>
                                      <p:rCtr x="7500" y="9444"/>
                                    </p:animMotion>
                                  </p:childTnLst>
                                </p:cTn>
                              </p:par>
                            </p:childTnLst>
                          </p:cTn>
                        </p:par>
                        <p:par>
                          <p:cTn id="48" fill="hold" nodeType="afterGroup">
                            <p:stCondLst>
                              <p:cond delay="1500"/>
                            </p:stCondLst>
                            <p:childTnLst>
                              <p:par>
                                <p:cTn id="49" presetID="2" presetClass="exit" presetSubtype="2" fill="hold" grpId="2" nodeType="afterEffect">
                                  <p:stCondLst>
                                    <p:cond delay="0"/>
                                  </p:stCondLst>
                                  <p:childTnLst>
                                    <p:anim calcmode="lin" valueType="num">
                                      <p:cBhvr additive="base">
                                        <p:cTn id="50" dur="500"/>
                                        <p:tgtEl>
                                          <p:spTgt spid="70723"/>
                                        </p:tgtEl>
                                        <p:attrNameLst>
                                          <p:attrName>ppt_x</p:attrName>
                                        </p:attrNameLst>
                                      </p:cBhvr>
                                      <p:tavLst>
                                        <p:tav tm="0">
                                          <p:val>
                                            <p:strVal val="ppt_x"/>
                                          </p:val>
                                        </p:tav>
                                        <p:tav tm="100000">
                                          <p:val>
                                            <p:strVal val="1+ppt_w/2"/>
                                          </p:val>
                                        </p:tav>
                                      </p:tavLst>
                                    </p:anim>
                                    <p:anim calcmode="lin" valueType="num">
                                      <p:cBhvr additive="base">
                                        <p:cTn id="51" dur="500"/>
                                        <p:tgtEl>
                                          <p:spTgt spid="70723"/>
                                        </p:tgtEl>
                                        <p:attrNameLst>
                                          <p:attrName>ppt_y</p:attrName>
                                        </p:attrNameLst>
                                      </p:cBhvr>
                                      <p:tavLst>
                                        <p:tav tm="0">
                                          <p:val>
                                            <p:strVal val="ppt_y"/>
                                          </p:val>
                                        </p:tav>
                                        <p:tav tm="100000">
                                          <p:val>
                                            <p:strVal val="ppt_y"/>
                                          </p:val>
                                        </p:tav>
                                      </p:tavLst>
                                    </p:anim>
                                    <p:set>
                                      <p:cBhvr>
                                        <p:cTn id="52" dur="1" fill="hold">
                                          <p:stCondLst>
                                            <p:cond delay="499"/>
                                          </p:stCondLst>
                                        </p:cTn>
                                        <p:tgtEl>
                                          <p:spTgt spid="70723"/>
                                        </p:tgtEl>
                                        <p:attrNameLst>
                                          <p:attrName>style.visibility</p:attrName>
                                        </p:attrNameLst>
                                      </p:cBhvr>
                                      <p:to>
                                        <p:strVal val="hidden"/>
                                      </p:to>
                                    </p:set>
                                  </p:childTnLst>
                                </p:cTn>
                              </p:par>
                              <p:par>
                                <p:cTn id="53" presetID="1" presetClass="entr" presetSubtype="0" fill="hold" grpId="0" nodeType="withEffect">
                                  <p:stCondLst>
                                    <p:cond delay="0"/>
                                  </p:stCondLst>
                                  <p:childTnLst>
                                    <p:set>
                                      <p:cBhvr>
                                        <p:cTn id="54" dur="1" fill="hold">
                                          <p:stCondLst>
                                            <p:cond delay="0"/>
                                          </p:stCondLst>
                                        </p:cTn>
                                        <p:tgtEl>
                                          <p:spTgt spid="70724"/>
                                        </p:tgtEl>
                                        <p:attrNameLst>
                                          <p:attrName>style.visibility</p:attrName>
                                        </p:attrNameLst>
                                      </p:cBhvr>
                                      <p:to>
                                        <p:strVal val="visible"/>
                                      </p:to>
                                    </p:set>
                                  </p:childTnLst>
                                </p:cTn>
                              </p:par>
                              <p:par>
                                <p:cTn id="55" presetID="49" presetClass="path" presetSubtype="0" fill="hold" grpId="1" nodeType="withEffect">
                                  <p:stCondLst>
                                    <p:cond delay="0"/>
                                  </p:stCondLst>
                                  <p:childTnLst>
                                    <p:animMotion origin="layout" path="M -3.33333E-6 3.33333E-6 L 0.15 0.14444 " pathEditMode="relative" rAng="0" ptsTypes="AA">
                                      <p:cBhvr>
                                        <p:cTn id="56" dur="500" fill="hold"/>
                                        <p:tgtEl>
                                          <p:spTgt spid="70724"/>
                                        </p:tgtEl>
                                        <p:attrNameLst>
                                          <p:attrName>ppt_x</p:attrName>
                                          <p:attrName>ppt_y</p:attrName>
                                        </p:attrNameLst>
                                      </p:cBhvr>
                                      <p:rCtr x="7500" y="7222"/>
                                    </p:animMotion>
                                  </p:childTnLst>
                                </p:cTn>
                              </p:par>
                            </p:childTnLst>
                          </p:cTn>
                        </p:par>
                        <p:par>
                          <p:cTn id="57" fill="hold" nodeType="afterGroup">
                            <p:stCondLst>
                              <p:cond delay="2000"/>
                            </p:stCondLst>
                            <p:childTnLst>
                              <p:par>
                                <p:cTn id="58" presetID="2" presetClass="exit" presetSubtype="2" fill="hold" grpId="2" nodeType="afterEffect">
                                  <p:stCondLst>
                                    <p:cond delay="0"/>
                                  </p:stCondLst>
                                  <p:childTnLst>
                                    <p:anim calcmode="lin" valueType="num">
                                      <p:cBhvr additive="base">
                                        <p:cTn id="59" dur="500"/>
                                        <p:tgtEl>
                                          <p:spTgt spid="70724"/>
                                        </p:tgtEl>
                                        <p:attrNameLst>
                                          <p:attrName>ppt_x</p:attrName>
                                        </p:attrNameLst>
                                      </p:cBhvr>
                                      <p:tavLst>
                                        <p:tav tm="0">
                                          <p:val>
                                            <p:strVal val="ppt_x"/>
                                          </p:val>
                                        </p:tav>
                                        <p:tav tm="100000">
                                          <p:val>
                                            <p:strVal val="1+ppt_w/2"/>
                                          </p:val>
                                        </p:tav>
                                      </p:tavLst>
                                    </p:anim>
                                    <p:anim calcmode="lin" valueType="num">
                                      <p:cBhvr additive="base">
                                        <p:cTn id="60" dur="500"/>
                                        <p:tgtEl>
                                          <p:spTgt spid="70724"/>
                                        </p:tgtEl>
                                        <p:attrNameLst>
                                          <p:attrName>ppt_y</p:attrName>
                                        </p:attrNameLst>
                                      </p:cBhvr>
                                      <p:tavLst>
                                        <p:tav tm="0">
                                          <p:val>
                                            <p:strVal val="ppt_y"/>
                                          </p:val>
                                        </p:tav>
                                        <p:tav tm="100000">
                                          <p:val>
                                            <p:strVal val="ppt_y"/>
                                          </p:val>
                                        </p:tav>
                                      </p:tavLst>
                                    </p:anim>
                                    <p:set>
                                      <p:cBhvr>
                                        <p:cTn id="61" dur="1" fill="hold">
                                          <p:stCondLst>
                                            <p:cond delay="499"/>
                                          </p:stCondLst>
                                        </p:cTn>
                                        <p:tgtEl>
                                          <p:spTgt spid="70724"/>
                                        </p:tgtEl>
                                        <p:attrNameLst>
                                          <p:attrName>style.visibility</p:attrName>
                                        </p:attrNameLst>
                                      </p:cBhvr>
                                      <p:to>
                                        <p:strVal val="hidden"/>
                                      </p:to>
                                    </p:set>
                                  </p:childTnLst>
                                </p:cTn>
                              </p:par>
                              <p:par>
                                <p:cTn id="62" presetID="1" presetClass="entr" presetSubtype="0" fill="hold" grpId="0" nodeType="withEffect">
                                  <p:stCondLst>
                                    <p:cond delay="0"/>
                                  </p:stCondLst>
                                  <p:childTnLst>
                                    <p:set>
                                      <p:cBhvr>
                                        <p:cTn id="63" dur="1" fill="hold">
                                          <p:stCondLst>
                                            <p:cond delay="0"/>
                                          </p:stCondLst>
                                        </p:cTn>
                                        <p:tgtEl>
                                          <p:spTgt spid="70725"/>
                                        </p:tgtEl>
                                        <p:attrNameLst>
                                          <p:attrName>style.visibility</p:attrName>
                                        </p:attrNameLst>
                                      </p:cBhvr>
                                      <p:to>
                                        <p:strVal val="visible"/>
                                      </p:to>
                                    </p:set>
                                  </p:childTnLst>
                                </p:cTn>
                              </p:par>
                              <p:par>
                                <p:cTn id="64" presetID="49" presetClass="path" presetSubtype="0" fill="hold" grpId="1" nodeType="withEffect">
                                  <p:stCondLst>
                                    <p:cond delay="0"/>
                                  </p:stCondLst>
                                  <p:childTnLst>
                                    <p:animMotion origin="layout" path="M -3.33333E-6 -1.11111E-6 L 0.15 0.1 " pathEditMode="relative" rAng="0" ptsTypes="AA">
                                      <p:cBhvr>
                                        <p:cTn id="65" dur="500" fill="hold"/>
                                        <p:tgtEl>
                                          <p:spTgt spid="70725"/>
                                        </p:tgtEl>
                                        <p:attrNameLst>
                                          <p:attrName>ppt_x</p:attrName>
                                          <p:attrName>ppt_y</p:attrName>
                                        </p:attrNameLst>
                                      </p:cBhvr>
                                      <p:rCtr x="7500" y="5000"/>
                                    </p:animMotion>
                                  </p:childTnLst>
                                </p:cTn>
                              </p:par>
                            </p:childTnLst>
                          </p:cTn>
                        </p:par>
                        <p:par>
                          <p:cTn id="66" fill="hold" nodeType="afterGroup">
                            <p:stCondLst>
                              <p:cond delay="2500"/>
                            </p:stCondLst>
                            <p:childTnLst>
                              <p:par>
                                <p:cTn id="67" presetID="2" presetClass="exit" presetSubtype="2" fill="hold" grpId="2" nodeType="afterEffect">
                                  <p:stCondLst>
                                    <p:cond delay="0"/>
                                  </p:stCondLst>
                                  <p:childTnLst>
                                    <p:anim calcmode="lin" valueType="num">
                                      <p:cBhvr additive="base">
                                        <p:cTn id="68" dur="500"/>
                                        <p:tgtEl>
                                          <p:spTgt spid="70725"/>
                                        </p:tgtEl>
                                        <p:attrNameLst>
                                          <p:attrName>ppt_x</p:attrName>
                                        </p:attrNameLst>
                                      </p:cBhvr>
                                      <p:tavLst>
                                        <p:tav tm="0">
                                          <p:val>
                                            <p:strVal val="ppt_x"/>
                                          </p:val>
                                        </p:tav>
                                        <p:tav tm="100000">
                                          <p:val>
                                            <p:strVal val="1+ppt_w/2"/>
                                          </p:val>
                                        </p:tav>
                                      </p:tavLst>
                                    </p:anim>
                                    <p:anim calcmode="lin" valueType="num">
                                      <p:cBhvr additive="base">
                                        <p:cTn id="69" dur="500"/>
                                        <p:tgtEl>
                                          <p:spTgt spid="70725"/>
                                        </p:tgtEl>
                                        <p:attrNameLst>
                                          <p:attrName>ppt_y</p:attrName>
                                        </p:attrNameLst>
                                      </p:cBhvr>
                                      <p:tavLst>
                                        <p:tav tm="0">
                                          <p:val>
                                            <p:strVal val="ppt_y"/>
                                          </p:val>
                                        </p:tav>
                                        <p:tav tm="100000">
                                          <p:val>
                                            <p:strVal val="ppt_y"/>
                                          </p:val>
                                        </p:tav>
                                      </p:tavLst>
                                    </p:anim>
                                    <p:set>
                                      <p:cBhvr>
                                        <p:cTn id="70" dur="1" fill="hold">
                                          <p:stCondLst>
                                            <p:cond delay="499"/>
                                          </p:stCondLst>
                                        </p:cTn>
                                        <p:tgtEl>
                                          <p:spTgt spid="70725"/>
                                        </p:tgtEl>
                                        <p:attrNameLst>
                                          <p:attrName>style.visibility</p:attrName>
                                        </p:attrNameLst>
                                      </p:cBhvr>
                                      <p:to>
                                        <p:strVal val="hidden"/>
                                      </p:to>
                                    </p:set>
                                  </p:childTnLst>
                                </p:cTn>
                              </p:par>
                            </p:childTnLst>
                          </p:cTn>
                        </p:par>
                      </p:childTnLst>
                    </p:cTn>
                  </p:par>
                  <p:par>
                    <p:cTn id="71" fill="hold" nodeType="clickPar">
                      <p:stCondLst>
                        <p:cond delay="indefinite"/>
                      </p:stCondLst>
                      <p:childTnLst>
                        <p:par>
                          <p:cTn id="72" fill="hold" nodeType="withGroup">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70660">
                                            <p:txEl>
                                              <p:pRg st="5" end="5"/>
                                            </p:txEl>
                                          </p:spTgt>
                                        </p:tgtEl>
                                        <p:attrNameLst>
                                          <p:attrName>style.visibility</p:attrName>
                                        </p:attrNameLst>
                                      </p:cBhvr>
                                      <p:to>
                                        <p:strVal val="visible"/>
                                      </p:to>
                                    </p:set>
                                  </p:childTnLst>
                                </p:cTn>
                              </p:par>
                            </p:childTnLst>
                          </p:cTn>
                        </p:par>
                        <p:par>
                          <p:cTn id="75" fill="hold" nodeType="afterGroup">
                            <p:stCondLst>
                              <p:cond delay="0"/>
                            </p:stCondLst>
                            <p:childTnLst>
                              <p:par>
                                <p:cTn id="76" presetID="53" presetClass="entr" presetSubtype="0" fill="hold" nodeType="afterEffect">
                                  <p:stCondLst>
                                    <p:cond delay="0"/>
                                  </p:stCondLst>
                                  <p:childTnLst>
                                    <p:set>
                                      <p:cBhvr>
                                        <p:cTn id="77" dur="1" fill="hold">
                                          <p:stCondLst>
                                            <p:cond delay="0"/>
                                          </p:stCondLst>
                                        </p:cTn>
                                        <p:tgtEl>
                                          <p:spTgt spid="6"/>
                                        </p:tgtEl>
                                        <p:attrNameLst>
                                          <p:attrName>style.visibility</p:attrName>
                                        </p:attrNameLst>
                                      </p:cBhvr>
                                      <p:to>
                                        <p:strVal val="visible"/>
                                      </p:to>
                                    </p:set>
                                    <p:anim calcmode="lin" valueType="num">
                                      <p:cBhvr>
                                        <p:cTn id="78" dur="500" fill="hold"/>
                                        <p:tgtEl>
                                          <p:spTgt spid="6"/>
                                        </p:tgtEl>
                                        <p:attrNameLst>
                                          <p:attrName>ppt_w</p:attrName>
                                        </p:attrNameLst>
                                      </p:cBhvr>
                                      <p:tavLst>
                                        <p:tav tm="0">
                                          <p:val>
                                            <p:fltVal val="0"/>
                                          </p:val>
                                        </p:tav>
                                        <p:tav tm="100000">
                                          <p:val>
                                            <p:strVal val="#ppt_w"/>
                                          </p:val>
                                        </p:tav>
                                      </p:tavLst>
                                    </p:anim>
                                    <p:anim calcmode="lin" valueType="num">
                                      <p:cBhvr>
                                        <p:cTn id="79" dur="500" fill="hold"/>
                                        <p:tgtEl>
                                          <p:spTgt spid="6"/>
                                        </p:tgtEl>
                                        <p:attrNameLst>
                                          <p:attrName>ppt_h</p:attrName>
                                        </p:attrNameLst>
                                      </p:cBhvr>
                                      <p:tavLst>
                                        <p:tav tm="0">
                                          <p:val>
                                            <p:fltVal val="0"/>
                                          </p:val>
                                        </p:tav>
                                        <p:tav tm="100000">
                                          <p:val>
                                            <p:strVal val="#ppt_h"/>
                                          </p:val>
                                        </p:tav>
                                      </p:tavLst>
                                    </p:anim>
                                    <p:animEffect transition="in" filter="fade">
                                      <p:cBhvr>
                                        <p:cTn id="80" dur="500"/>
                                        <p:tgtEl>
                                          <p:spTgt spid="6"/>
                                        </p:tgtEl>
                                      </p:cBhvr>
                                    </p:animEffect>
                                  </p:childTnLst>
                                </p:cTn>
                              </p:par>
                              <p:par>
                                <p:cTn id="81" presetID="53" presetClass="entr" presetSubtype="0" fill="hold" nodeType="withEffect">
                                  <p:stCondLst>
                                    <p:cond delay="0"/>
                                  </p:stCondLst>
                                  <p:childTnLst>
                                    <p:set>
                                      <p:cBhvr>
                                        <p:cTn id="82" dur="1" fill="hold">
                                          <p:stCondLst>
                                            <p:cond delay="0"/>
                                          </p:stCondLst>
                                        </p:cTn>
                                        <p:tgtEl>
                                          <p:spTgt spid="5"/>
                                        </p:tgtEl>
                                        <p:attrNameLst>
                                          <p:attrName>style.visibility</p:attrName>
                                        </p:attrNameLst>
                                      </p:cBhvr>
                                      <p:to>
                                        <p:strVal val="visible"/>
                                      </p:to>
                                    </p:set>
                                    <p:anim calcmode="lin" valueType="num">
                                      <p:cBhvr>
                                        <p:cTn id="83" dur="500" fill="hold"/>
                                        <p:tgtEl>
                                          <p:spTgt spid="5"/>
                                        </p:tgtEl>
                                        <p:attrNameLst>
                                          <p:attrName>ppt_w</p:attrName>
                                        </p:attrNameLst>
                                      </p:cBhvr>
                                      <p:tavLst>
                                        <p:tav tm="0">
                                          <p:val>
                                            <p:fltVal val="0"/>
                                          </p:val>
                                        </p:tav>
                                        <p:tav tm="100000">
                                          <p:val>
                                            <p:strVal val="#ppt_w"/>
                                          </p:val>
                                        </p:tav>
                                      </p:tavLst>
                                    </p:anim>
                                    <p:anim calcmode="lin" valueType="num">
                                      <p:cBhvr>
                                        <p:cTn id="84" dur="500" fill="hold"/>
                                        <p:tgtEl>
                                          <p:spTgt spid="5"/>
                                        </p:tgtEl>
                                        <p:attrNameLst>
                                          <p:attrName>ppt_h</p:attrName>
                                        </p:attrNameLst>
                                      </p:cBhvr>
                                      <p:tavLst>
                                        <p:tav tm="0">
                                          <p:val>
                                            <p:fltVal val="0"/>
                                          </p:val>
                                        </p:tav>
                                        <p:tav tm="100000">
                                          <p:val>
                                            <p:strVal val="#ppt_h"/>
                                          </p:val>
                                        </p:tav>
                                      </p:tavLst>
                                    </p:anim>
                                    <p:animEffect transition="in" filter="fade">
                                      <p:cBhvr>
                                        <p:cTn id="85" dur="500"/>
                                        <p:tgtEl>
                                          <p:spTgt spid="5"/>
                                        </p:tgtEl>
                                      </p:cBhvr>
                                    </p:animEffect>
                                  </p:childTnLst>
                                </p:cTn>
                              </p:par>
                            </p:childTnLst>
                          </p:cTn>
                        </p:par>
                        <p:par>
                          <p:cTn id="86" fill="hold" nodeType="afterGroup">
                            <p:stCondLst>
                              <p:cond delay="500"/>
                            </p:stCondLst>
                            <p:childTnLst>
                              <p:par>
                                <p:cTn id="87" presetID="1" presetClass="entr" presetSubtype="0" fill="hold" grpId="0" nodeType="afterEffect">
                                  <p:stCondLst>
                                    <p:cond delay="0"/>
                                  </p:stCondLst>
                                  <p:childTnLst>
                                    <p:set>
                                      <p:cBhvr>
                                        <p:cTn id="88" dur="1" fill="hold">
                                          <p:stCondLst>
                                            <p:cond delay="0"/>
                                          </p:stCondLst>
                                        </p:cTn>
                                        <p:tgtEl>
                                          <p:spTgt spid="70734"/>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70726"/>
                                        </p:tgtEl>
                                        <p:attrNameLst>
                                          <p:attrName>style.visibility</p:attrName>
                                        </p:attrNameLst>
                                      </p:cBhvr>
                                      <p:to>
                                        <p:strVal val="visible"/>
                                      </p:to>
                                    </p:set>
                                  </p:childTnLst>
                                </p:cTn>
                              </p:par>
                            </p:childTnLst>
                          </p:cTn>
                        </p:par>
                        <p:par>
                          <p:cTn id="91" fill="hold" nodeType="afterGroup">
                            <p:stCondLst>
                              <p:cond delay="500"/>
                            </p:stCondLst>
                            <p:childTnLst>
                              <p:par>
                                <p:cTn id="92" presetID="49" presetClass="path" presetSubtype="0" fill="hold" grpId="1" nodeType="afterEffect">
                                  <p:stCondLst>
                                    <p:cond delay="0"/>
                                  </p:stCondLst>
                                  <p:childTnLst>
                                    <p:animMotion origin="layout" path="M 3.33333E-6 -4.44444E-6 L 0.26666 -0.03333 " pathEditMode="relative" rAng="0" ptsTypes="AA">
                                      <p:cBhvr>
                                        <p:cTn id="93" dur="500" fill="hold"/>
                                        <p:tgtEl>
                                          <p:spTgt spid="70734"/>
                                        </p:tgtEl>
                                        <p:attrNameLst>
                                          <p:attrName>ppt_x</p:attrName>
                                          <p:attrName>ppt_y</p:attrName>
                                        </p:attrNameLst>
                                      </p:cBhvr>
                                      <p:rCtr x="13333" y="-1667"/>
                                    </p:animMotion>
                                  </p:childTnLst>
                                </p:cTn>
                              </p:par>
                              <p:par>
                                <p:cTn id="94" presetID="49" presetClass="path" presetSubtype="0" fill="hold" grpId="1" nodeType="withEffect">
                                  <p:stCondLst>
                                    <p:cond delay="0"/>
                                  </p:stCondLst>
                                  <p:childTnLst>
                                    <p:animMotion origin="layout" path="M 3.33333E-6 1.11022E-16 L 0.19166 0.01111 " pathEditMode="relative" rAng="0" ptsTypes="AA">
                                      <p:cBhvr>
                                        <p:cTn id="95" dur="500" fill="hold"/>
                                        <p:tgtEl>
                                          <p:spTgt spid="70726"/>
                                        </p:tgtEl>
                                        <p:attrNameLst>
                                          <p:attrName>ppt_x</p:attrName>
                                          <p:attrName>ppt_y</p:attrName>
                                        </p:attrNameLst>
                                      </p:cBhvr>
                                      <p:rCtr x="9583" y="556"/>
                                    </p:animMotion>
                                  </p:childTnLst>
                                </p:cTn>
                              </p:par>
                            </p:childTnLst>
                          </p:cTn>
                        </p:par>
                        <p:par>
                          <p:cTn id="96" fill="hold" nodeType="afterGroup">
                            <p:stCondLst>
                              <p:cond delay="1000"/>
                            </p:stCondLst>
                            <p:childTnLst>
                              <p:par>
                                <p:cTn id="97" presetID="2" presetClass="exit" presetSubtype="2" fill="hold" grpId="2" nodeType="afterEffect">
                                  <p:stCondLst>
                                    <p:cond delay="0"/>
                                  </p:stCondLst>
                                  <p:childTnLst>
                                    <p:anim calcmode="lin" valueType="num">
                                      <p:cBhvr additive="base">
                                        <p:cTn id="98" dur="500"/>
                                        <p:tgtEl>
                                          <p:spTgt spid="70734"/>
                                        </p:tgtEl>
                                        <p:attrNameLst>
                                          <p:attrName>ppt_x</p:attrName>
                                        </p:attrNameLst>
                                      </p:cBhvr>
                                      <p:tavLst>
                                        <p:tav tm="0">
                                          <p:val>
                                            <p:strVal val="ppt_x"/>
                                          </p:val>
                                        </p:tav>
                                        <p:tav tm="100000">
                                          <p:val>
                                            <p:strVal val="1+ppt_w/2"/>
                                          </p:val>
                                        </p:tav>
                                      </p:tavLst>
                                    </p:anim>
                                    <p:anim calcmode="lin" valueType="num">
                                      <p:cBhvr additive="base">
                                        <p:cTn id="99" dur="500"/>
                                        <p:tgtEl>
                                          <p:spTgt spid="70734"/>
                                        </p:tgtEl>
                                        <p:attrNameLst>
                                          <p:attrName>ppt_y</p:attrName>
                                        </p:attrNameLst>
                                      </p:cBhvr>
                                      <p:tavLst>
                                        <p:tav tm="0">
                                          <p:val>
                                            <p:strVal val="ppt_y"/>
                                          </p:val>
                                        </p:tav>
                                        <p:tav tm="100000">
                                          <p:val>
                                            <p:strVal val="ppt_y"/>
                                          </p:val>
                                        </p:tav>
                                      </p:tavLst>
                                    </p:anim>
                                    <p:set>
                                      <p:cBhvr>
                                        <p:cTn id="100" dur="1" fill="hold">
                                          <p:stCondLst>
                                            <p:cond delay="499"/>
                                          </p:stCondLst>
                                        </p:cTn>
                                        <p:tgtEl>
                                          <p:spTgt spid="70734"/>
                                        </p:tgtEl>
                                        <p:attrNameLst>
                                          <p:attrName>style.visibility</p:attrName>
                                        </p:attrNameLst>
                                      </p:cBhvr>
                                      <p:to>
                                        <p:strVal val="hidden"/>
                                      </p:to>
                                    </p:set>
                                  </p:childTnLst>
                                </p:cTn>
                              </p:par>
                              <p:par>
                                <p:cTn id="101" presetID="2" presetClass="exit" presetSubtype="2" fill="hold" grpId="2" nodeType="withEffect">
                                  <p:stCondLst>
                                    <p:cond delay="0"/>
                                  </p:stCondLst>
                                  <p:childTnLst>
                                    <p:anim calcmode="lin" valueType="num">
                                      <p:cBhvr additive="base">
                                        <p:cTn id="102" dur="500"/>
                                        <p:tgtEl>
                                          <p:spTgt spid="70726"/>
                                        </p:tgtEl>
                                        <p:attrNameLst>
                                          <p:attrName>ppt_x</p:attrName>
                                        </p:attrNameLst>
                                      </p:cBhvr>
                                      <p:tavLst>
                                        <p:tav tm="0">
                                          <p:val>
                                            <p:strVal val="ppt_x"/>
                                          </p:val>
                                        </p:tav>
                                        <p:tav tm="100000">
                                          <p:val>
                                            <p:strVal val="1+ppt_w/2"/>
                                          </p:val>
                                        </p:tav>
                                      </p:tavLst>
                                    </p:anim>
                                    <p:anim calcmode="lin" valueType="num">
                                      <p:cBhvr additive="base">
                                        <p:cTn id="103" dur="500"/>
                                        <p:tgtEl>
                                          <p:spTgt spid="70726"/>
                                        </p:tgtEl>
                                        <p:attrNameLst>
                                          <p:attrName>ppt_y</p:attrName>
                                        </p:attrNameLst>
                                      </p:cBhvr>
                                      <p:tavLst>
                                        <p:tav tm="0">
                                          <p:val>
                                            <p:strVal val="ppt_y"/>
                                          </p:val>
                                        </p:tav>
                                        <p:tav tm="100000">
                                          <p:val>
                                            <p:strVal val="ppt_y"/>
                                          </p:val>
                                        </p:tav>
                                      </p:tavLst>
                                    </p:anim>
                                    <p:set>
                                      <p:cBhvr>
                                        <p:cTn id="104" dur="1" fill="hold">
                                          <p:stCondLst>
                                            <p:cond delay="499"/>
                                          </p:stCondLst>
                                        </p:cTn>
                                        <p:tgtEl>
                                          <p:spTgt spid="70726"/>
                                        </p:tgtEl>
                                        <p:attrNameLst>
                                          <p:attrName>style.visibility</p:attrName>
                                        </p:attrNameLst>
                                      </p:cBhvr>
                                      <p:to>
                                        <p:strVal val="hidden"/>
                                      </p:to>
                                    </p:set>
                                  </p:childTnLst>
                                </p:cTn>
                              </p:par>
                            </p:childTnLst>
                          </p:cTn>
                        </p:par>
                        <p:par>
                          <p:cTn id="105" fill="hold" nodeType="afterGroup">
                            <p:stCondLst>
                              <p:cond delay="1500"/>
                            </p:stCondLst>
                            <p:childTnLst>
                              <p:par>
                                <p:cTn id="106" presetID="22" presetClass="entr" presetSubtype="8" fill="hold" grpId="0" nodeType="afterEffect">
                                  <p:stCondLst>
                                    <p:cond delay="0"/>
                                  </p:stCondLst>
                                  <p:childTnLst>
                                    <p:set>
                                      <p:cBhvr>
                                        <p:cTn id="107" dur="1" fill="hold">
                                          <p:stCondLst>
                                            <p:cond delay="0"/>
                                          </p:stCondLst>
                                        </p:cTn>
                                        <p:tgtEl>
                                          <p:spTgt spid="70749"/>
                                        </p:tgtEl>
                                        <p:attrNameLst>
                                          <p:attrName>style.visibility</p:attrName>
                                        </p:attrNameLst>
                                      </p:cBhvr>
                                      <p:to>
                                        <p:strVal val="visible"/>
                                      </p:to>
                                    </p:set>
                                    <p:animEffect transition="in" filter="wipe(left)">
                                      <p:cBhvr>
                                        <p:cTn id="108" dur="500"/>
                                        <p:tgtEl>
                                          <p:spTgt spid="70749"/>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70660">
                                            <p:txEl>
                                              <p:pRg st="6" end="6"/>
                                            </p:txEl>
                                          </p:spTgt>
                                        </p:tgtEl>
                                        <p:attrNameLst>
                                          <p:attrName>style.visibility</p:attrName>
                                        </p:attrNameLst>
                                      </p:cBhvr>
                                      <p:to>
                                        <p:strVal val="visible"/>
                                      </p:to>
                                    </p:set>
                                  </p:childTnLst>
                                </p:cTn>
                              </p:par>
                              <p:par>
                                <p:cTn id="113" presetID="1" presetClass="entr" presetSubtype="0" fill="hold" grpId="0" nodeType="withEffect">
                                  <p:stCondLst>
                                    <p:cond delay="0"/>
                                  </p:stCondLst>
                                  <p:childTnLst>
                                    <p:set>
                                      <p:cBhvr>
                                        <p:cTn id="114" dur="1" fill="hold">
                                          <p:stCondLst>
                                            <p:cond delay="0"/>
                                          </p:stCondLst>
                                        </p:cTn>
                                        <p:tgtEl>
                                          <p:spTgt spid="70660">
                                            <p:txEl>
                                              <p:pRg st="7" end="7"/>
                                            </p:txEl>
                                          </p:spTgt>
                                        </p:tgtEl>
                                        <p:attrNameLst>
                                          <p:attrName>style.visibility</p:attrName>
                                        </p:attrNameLst>
                                      </p:cBhvr>
                                      <p:to>
                                        <p:strVal val="visible"/>
                                      </p:to>
                                    </p:set>
                                  </p:childTnLst>
                                </p:cTn>
                              </p:par>
                            </p:childTnLst>
                          </p:cTn>
                        </p:par>
                        <p:par>
                          <p:cTn id="115" fill="hold" nodeType="afterGroup">
                            <p:stCondLst>
                              <p:cond delay="0"/>
                            </p:stCondLst>
                            <p:childTnLst>
                              <p:par>
                                <p:cTn id="116" presetID="53" presetClass="entr" presetSubtype="0" fill="hold" nodeType="afterEffect">
                                  <p:stCondLst>
                                    <p:cond delay="0"/>
                                  </p:stCondLst>
                                  <p:childTnLst>
                                    <p:set>
                                      <p:cBhvr>
                                        <p:cTn id="117" dur="1" fill="hold">
                                          <p:stCondLst>
                                            <p:cond delay="0"/>
                                          </p:stCondLst>
                                        </p:cTn>
                                        <p:tgtEl>
                                          <p:spTgt spid="2"/>
                                        </p:tgtEl>
                                        <p:attrNameLst>
                                          <p:attrName>style.visibility</p:attrName>
                                        </p:attrNameLst>
                                      </p:cBhvr>
                                      <p:to>
                                        <p:strVal val="visible"/>
                                      </p:to>
                                    </p:set>
                                    <p:anim calcmode="lin" valueType="num">
                                      <p:cBhvr>
                                        <p:cTn id="118" dur="500" fill="hold"/>
                                        <p:tgtEl>
                                          <p:spTgt spid="2"/>
                                        </p:tgtEl>
                                        <p:attrNameLst>
                                          <p:attrName>ppt_w</p:attrName>
                                        </p:attrNameLst>
                                      </p:cBhvr>
                                      <p:tavLst>
                                        <p:tav tm="0">
                                          <p:val>
                                            <p:fltVal val="0"/>
                                          </p:val>
                                        </p:tav>
                                        <p:tav tm="100000">
                                          <p:val>
                                            <p:strVal val="#ppt_w"/>
                                          </p:val>
                                        </p:tav>
                                      </p:tavLst>
                                    </p:anim>
                                    <p:anim calcmode="lin" valueType="num">
                                      <p:cBhvr>
                                        <p:cTn id="119" dur="500" fill="hold"/>
                                        <p:tgtEl>
                                          <p:spTgt spid="2"/>
                                        </p:tgtEl>
                                        <p:attrNameLst>
                                          <p:attrName>ppt_h</p:attrName>
                                        </p:attrNameLst>
                                      </p:cBhvr>
                                      <p:tavLst>
                                        <p:tav tm="0">
                                          <p:val>
                                            <p:fltVal val="0"/>
                                          </p:val>
                                        </p:tav>
                                        <p:tav tm="100000">
                                          <p:val>
                                            <p:strVal val="#ppt_h"/>
                                          </p:val>
                                        </p:tav>
                                      </p:tavLst>
                                    </p:anim>
                                    <p:animEffect transition="in" filter="fade">
                                      <p:cBhvr>
                                        <p:cTn id="120" dur="500"/>
                                        <p:tgtEl>
                                          <p:spTgt spid="2"/>
                                        </p:tgtEl>
                                      </p:cBhvr>
                                    </p:animEffect>
                                  </p:childTnLst>
                                </p:cTn>
                              </p:par>
                            </p:childTnLst>
                          </p:cTn>
                        </p:par>
                        <p:par>
                          <p:cTn id="121" fill="hold" nodeType="afterGroup">
                            <p:stCondLst>
                              <p:cond delay="500"/>
                            </p:stCondLst>
                            <p:childTnLst>
                              <p:par>
                                <p:cTn id="122" presetID="18" presetClass="entr" presetSubtype="9" fill="hold" nodeType="afterEffect">
                                  <p:stCondLst>
                                    <p:cond delay="0"/>
                                  </p:stCondLst>
                                  <p:childTnLst>
                                    <p:set>
                                      <p:cBhvr>
                                        <p:cTn id="123" dur="1" fill="hold">
                                          <p:stCondLst>
                                            <p:cond delay="0"/>
                                          </p:stCondLst>
                                        </p:cTn>
                                        <p:tgtEl>
                                          <p:spTgt spid="70696"/>
                                        </p:tgtEl>
                                        <p:attrNameLst>
                                          <p:attrName>style.visibility</p:attrName>
                                        </p:attrNameLst>
                                      </p:cBhvr>
                                      <p:to>
                                        <p:strVal val="visible"/>
                                      </p:to>
                                    </p:set>
                                    <p:animEffect transition="in" filter="strips(upLeft)">
                                      <p:cBhvr>
                                        <p:cTn id="124" dur="500"/>
                                        <p:tgtEl>
                                          <p:spTgt spid="70696"/>
                                        </p:tgtEl>
                                      </p:cBhvr>
                                    </p:animEffect>
                                  </p:childTnLst>
                                </p:cTn>
                              </p:par>
                            </p:childTnLst>
                          </p:cTn>
                        </p:par>
                        <p:par>
                          <p:cTn id="125" fill="hold" nodeType="afterGroup">
                            <p:stCondLst>
                              <p:cond delay="1000"/>
                            </p:stCondLst>
                            <p:childTnLst>
                              <p:par>
                                <p:cTn id="126" presetID="22" presetClass="entr" presetSubtype="8" fill="hold" grpId="0" nodeType="afterEffect">
                                  <p:stCondLst>
                                    <p:cond delay="0"/>
                                  </p:stCondLst>
                                  <p:childTnLst>
                                    <p:set>
                                      <p:cBhvr>
                                        <p:cTn id="127" dur="1" fill="hold">
                                          <p:stCondLst>
                                            <p:cond delay="0"/>
                                          </p:stCondLst>
                                        </p:cTn>
                                        <p:tgtEl>
                                          <p:spTgt spid="70748"/>
                                        </p:tgtEl>
                                        <p:attrNameLst>
                                          <p:attrName>style.visibility</p:attrName>
                                        </p:attrNameLst>
                                      </p:cBhvr>
                                      <p:to>
                                        <p:strVal val="visible"/>
                                      </p:to>
                                    </p:set>
                                    <p:animEffect transition="in" filter="wipe(left)">
                                      <p:cBhvr>
                                        <p:cTn id="128" dur="500"/>
                                        <p:tgtEl>
                                          <p:spTgt spid="70748"/>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1" presetClass="entr" presetSubtype="0" fill="hold" grpId="0" nodeType="clickEffect">
                                  <p:stCondLst>
                                    <p:cond delay="0"/>
                                  </p:stCondLst>
                                  <p:childTnLst>
                                    <p:set>
                                      <p:cBhvr>
                                        <p:cTn id="132" dur="1" fill="hold">
                                          <p:stCondLst>
                                            <p:cond delay="0"/>
                                          </p:stCondLst>
                                        </p:cTn>
                                        <p:tgtEl>
                                          <p:spTgt spid="70660">
                                            <p:txEl>
                                              <p:pRg st="8" end="8"/>
                                            </p:txEl>
                                          </p:spTgt>
                                        </p:tgtEl>
                                        <p:attrNameLst>
                                          <p:attrName>style.visibility</p:attrName>
                                        </p:attrNameLst>
                                      </p:cBhvr>
                                      <p:to>
                                        <p:strVal val="visible"/>
                                      </p:to>
                                    </p:set>
                                  </p:childTnLst>
                                </p:cTn>
                              </p:par>
                            </p:childTnLst>
                          </p:cTn>
                        </p:par>
                        <p:par>
                          <p:cTn id="133" fill="hold" nodeType="afterGroup">
                            <p:stCondLst>
                              <p:cond delay="0"/>
                            </p:stCondLst>
                            <p:childTnLst>
                              <p:par>
                                <p:cTn id="134" presetID="22" presetClass="entr" presetSubtype="2" fill="hold" nodeType="afterEffect">
                                  <p:stCondLst>
                                    <p:cond delay="0"/>
                                  </p:stCondLst>
                                  <p:childTnLst>
                                    <p:set>
                                      <p:cBhvr>
                                        <p:cTn id="135" dur="1" fill="hold">
                                          <p:stCondLst>
                                            <p:cond delay="0"/>
                                          </p:stCondLst>
                                        </p:cTn>
                                        <p:tgtEl>
                                          <p:spTgt spid="70721"/>
                                        </p:tgtEl>
                                        <p:attrNameLst>
                                          <p:attrName>style.visibility</p:attrName>
                                        </p:attrNameLst>
                                      </p:cBhvr>
                                      <p:to>
                                        <p:strVal val="visible"/>
                                      </p:to>
                                    </p:set>
                                    <p:animEffect transition="in" filter="wipe(right)">
                                      <p:cBhvr>
                                        <p:cTn id="136" dur="500"/>
                                        <p:tgtEl>
                                          <p:spTgt spid="70721"/>
                                        </p:tgtEl>
                                      </p:cBhvr>
                                    </p:animEffect>
                                  </p:childTnLst>
                                </p:cTn>
                              </p:par>
                            </p:childTnLst>
                          </p:cTn>
                        </p:par>
                        <p:par>
                          <p:cTn id="137" fill="hold" nodeType="afterGroup">
                            <p:stCondLst>
                              <p:cond delay="500"/>
                            </p:stCondLst>
                            <p:childTnLst>
                              <p:par>
                                <p:cTn id="138" presetID="22" presetClass="entr" presetSubtype="1" fill="hold" grpId="0" nodeType="afterEffect">
                                  <p:stCondLst>
                                    <p:cond delay="0"/>
                                  </p:stCondLst>
                                  <p:childTnLst>
                                    <p:set>
                                      <p:cBhvr>
                                        <p:cTn id="139" dur="1" fill="hold">
                                          <p:stCondLst>
                                            <p:cond delay="0"/>
                                          </p:stCondLst>
                                        </p:cTn>
                                        <p:tgtEl>
                                          <p:spTgt spid="70713"/>
                                        </p:tgtEl>
                                        <p:attrNameLst>
                                          <p:attrName>style.visibility</p:attrName>
                                        </p:attrNameLst>
                                      </p:cBhvr>
                                      <p:to>
                                        <p:strVal val="visible"/>
                                      </p:to>
                                    </p:set>
                                    <p:animEffect transition="in" filter="wipe(up)">
                                      <p:cBhvr>
                                        <p:cTn id="140" dur="500"/>
                                        <p:tgtEl>
                                          <p:spTgt spid="70713"/>
                                        </p:tgtEl>
                                      </p:cBhvr>
                                    </p:animEffec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1" presetClass="entr" presetSubtype="0" fill="hold" grpId="0" nodeType="clickEffect">
                                  <p:stCondLst>
                                    <p:cond delay="0"/>
                                  </p:stCondLst>
                                  <p:childTnLst>
                                    <p:set>
                                      <p:cBhvr>
                                        <p:cTn id="144" dur="1" fill="hold">
                                          <p:stCondLst>
                                            <p:cond delay="0"/>
                                          </p:stCondLst>
                                        </p:cTn>
                                        <p:tgtEl>
                                          <p:spTgt spid="70660">
                                            <p:txEl>
                                              <p:pRg st="9" end="9"/>
                                            </p:txEl>
                                          </p:spTgt>
                                        </p:tgtEl>
                                        <p:attrNameLst>
                                          <p:attrName>style.visibility</p:attrName>
                                        </p:attrNameLst>
                                      </p:cBhvr>
                                      <p:to>
                                        <p:strVal val="visible"/>
                                      </p:to>
                                    </p:set>
                                  </p:childTnLst>
                                </p:cTn>
                              </p:par>
                              <p:par>
                                <p:cTn id="145" presetID="22" presetClass="entr" presetSubtype="2" fill="hold" nodeType="withEffect">
                                  <p:stCondLst>
                                    <p:cond delay="0"/>
                                  </p:stCondLst>
                                  <p:childTnLst>
                                    <p:set>
                                      <p:cBhvr>
                                        <p:cTn id="146" dur="1" fill="hold">
                                          <p:stCondLst>
                                            <p:cond delay="0"/>
                                          </p:stCondLst>
                                        </p:cTn>
                                        <p:tgtEl>
                                          <p:spTgt spid="70722"/>
                                        </p:tgtEl>
                                        <p:attrNameLst>
                                          <p:attrName>style.visibility</p:attrName>
                                        </p:attrNameLst>
                                      </p:cBhvr>
                                      <p:to>
                                        <p:strVal val="visible"/>
                                      </p:to>
                                    </p:set>
                                    <p:animEffect transition="in" filter="wipe(right)">
                                      <p:cBhvr>
                                        <p:cTn id="147" dur="500"/>
                                        <p:tgtEl>
                                          <p:spTgt spid="70722"/>
                                        </p:tgtEl>
                                      </p:cBhvr>
                                    </p:animEffect>
                                  </p:childTnLst>
                                </p:cTn>
                              </p:par>
                            </p:childTnLst>
                          </p:cTn>
                        </p:par>
                        <p:par>
                          <p:cTn id="148" fill="hold" nodeType="afterGroup">
                            <p:stCondLst>
                              <p:cond delay="500"/>
                            </p:stCondLst>
                            <p:childTnLst>
                              <p:par>
                                <p:cTn id="149" presetID="22" presetClass="entr" presetSubtype="1" fill="hold" nodeType="afterEffect">
                                  <p:stCondLst>
                                    <p:cond delay="0"/>
                                  </p:stCondLst>
                                  <p:childTnLst>
                                    <p:set>
                                      <p:cBhvr>
                                        <p:cTn id="150" dur="1" fill="hold">
                                          <p:stCondLst>
                                            <p:cond delay="0"/>
                                          </p:stCondLst>
                                        </p:cTn>
                                        <p:tgtEl>
                                          <p:spTgt spid="4"/>
                                        </p:tgtEl>
                                        <p:attrNameLst>
                                          <p:attrName>style.visibility</p:attrName>
                                        </p:attrNameLst>
                                      </p:cBhvr>
                                      <p:to>
                                        <p:strVal val="visible"/>
                                      </p:to>
                                    </p:set>
                                    <p:animEffect transition="in" filter="wipe(up)">
                                      <p:cBhvr>
                                        <p:cTn id="151" dur="500"/>
                                        <p:tgtEl>
                                          <p:spTgt spid="4"/>
                                        </p:tgtEl>
                                      </p:cBhvr>
                                    </p:animEffect>
                                  </p:childTnLst>
                                </p:cTn>
                              </p:par>
                            </p:childTnLst>
                          </p:cTn>
                        </p:par>
                      </p:childTnLst>
                    </p:cTn>
                  </p:par>
                  <p:par>
                    <p:cTn id="152" fill="hold" nodeType="clickPar">
                      <p:stCondLst>
                        <p:cond delay="indefinite"/>
                      </p:stCondLst>
                      <p:childTnLst>
                        <p:par>
                          <p:cTn id="153" fill="hold" nodeType="withGroup">
                            <p:stCondLst>
                              <p:cond delay="0"/>
                            </p:stCondLst>
                            <p:childTnLst>
                              <p:par>
                                <p:cTn id="154" presetID="1" presetClass="entr" presetSubtype="0" fill="hold" grpId="0" nodeType="clickEffect">
                                  <p:stCondLst>
                                    <p:cond delay="0"/>
                                  </p:stCondLst>
                                  <p:childTnLst>
                                    <p:set>
                                      <p:cBhvr>
                                        <p:cTn id="155" dur="1" fill="hold">
                                          <p:stCondLst>
                                            <p:cond delay="0"/>
                                          </p:stCondLst>
                                        </p:cTn>
                                        <p:tgtEl>
                                          <p:spTgt spid="70660">
                                            <p:txEl>
                                              <p:pRg st="10" end="10"/>
                                            </p:txEl>
                                          </p:spTgt>
                                        </p:tgtEl>
                                        <p:attrNameLst>
                                          <p:attrName>style.visibility</p:attrName>
                                        </p:attrNameLst>
                                      </p:cBhvr>
                                      <p:to>
                                        <p:strVal val="visible"/>
                                      </p:to>
                                    </p:set>
                                  </p:childTnLst>
                                </p:cTn>
                              </p:par>
                            </p:childTnLst>
                          </p:cTn>
                        </p:par>
                        <p:par>
                          <p:cTn id="156" fill="hold" nodeType="afterGroup">
                            <p:stCondLst>
                              <p:cond delay="0"/>
                            </p:stCondLst>
                            <p:childTnLst>
                              <p:par>
                                <p:cTn id="157" presetID="1" presetClass="entr" presetSubtype="0" fill="hold" grpId="0" nodeType="afterEffect">
                                  <p:stCondLst>
                                    <p:cond delay="0"/>
                                  </p:stCondLst>
                                  <p:childTnLst>
                                    <p:set>
                                      <p:cBhvr>
                                        <p:cTn id="158" dur="1" fill="hold">
                                          <p:stCondLst>
                                            <p:cond delay="0"/>
                                          </p:stCondLst>
                                        </p:cTn>
                                        <p:tgtEl>
                                          <p:spTgt spid="70745"/>
                                        </p:tgtEl>
                                        <p:attrNameLst>
                                          <p:attrName>style.visibility</p:attrName>
                                        </p:attrNameLst>
                                      </p:cBhvr>
                                      <p:to>
                                        <p:strVal val="visible"/>
                                      </p:to>
                                    </p:set>
                                  </p:childTnLst>
                                </p:cTn>
                              </p:par>
                            </p:childTnLst>
                          </p:cTn>
                        </p:par>
                        <p:par>
                          <p:cTn id="159" fill="hold" nodeType="afterGroup">
                            <p:stCondLst>
                              <p:cond delay="0"/>
                            </p:stCondLst>
                            <p:childTnLst>
                              <p:par>
                                <p:cTn id="160" presetID="49" presetClass="path" presetSubtype="0" fill="hold" grpId="1" nodeType="afterEffect">
                                  <p:stCondLst>
                                    <p:cond delay="0"/>
                                  </p:stCondLst>
                                  <p:childTnLst>
                                    <p:animMotion origin="layout" path="M -3.33333E-6 -4.44444E-6 L 0.14167 -0.13333 " pathEditMode="relative" rAng="0" ptsTypes="AA">
                                      <p:cBhvr>
                                        <p:cTn id="161" dur="500" fill="hold"/>
                                        <p:tgtEl>
                                          <p:spTgt spid="70745"/>
                                        </p:tgtEl>
                                        <p:attrNameLst>
                                          <p:attrName>ppt_x</p:attrName>
                                          <p:attrName>ppt_y</p:attrName>
                                        </p:attrNameLst>
                                      </p:cBhvr>
                                      <p:rCtr x="7083" y="-6667"/>
                                    </p:animMotion>
                                  </p:childTnLst>
                                </p:cTn>
                              </p:par>
                            </p:childTnLst>
                          </p:cTn>
                        </p:par>
                        <p:par>
                          <p:cTn id="162" fill="hold" nodeType="afterGroup">
                            <p:stCondLst>
                              <p:cond delay="500"/>
                            </p:stCondLst>
                            <p:childTnLst>
                              <p:par>
                                <p:cTn id="163" presetID="2" presetClass="exit" presetSubtype="2" fill="hold" grpId="2" nodeType="afterEffect">
                                  <p:stCondLst>
                                    <p:cond delay="0"/>
                                  </p:stCondLst>
                                  <p:childTnLst>
                                    <p:anim calcmode="lin" valueType="num">
                                      <p:cBhvr additive="base">
                                        <p:cTn id="164" dur="500"/>
                                        <p:tgtEl>
                                          <p:spTgt spid="70745"/>
                                        </p:tgtEl>
                                        <p:attrNameLst>
                                          <p:attrName>ppt_x</p:attrName>
                                        </p:attrNameLst>
                                      </p:cBhvr>
                                      <p:tavLst>
                                        <p:tav tm="0">
                                          <p:val>
                                            <p:strVal val="ppt_x"/>
                                          </p:val>
                                        </p:tav>
                                        <p:tav tm="100000">
                                          <p:val>
                                            <p:strVal val="1+ppt_w/2"/>
                                          </p:val>
                                        </p:tav>
                                      </p:tavLst>
                                    </p:anim>
                                    <p:anim calcmode="lin" valueType="num">
                                      <p:cBhvr additive="base">
                                        <p:cTn id="165" dur="500"/>
                                        <p:tgtEl>
                                          <p:spTgt spid="70745"/>
                                        </p:tgtEl>
                                        <p:attrNameLst>
                                          <p:attrName>ppt_y</p:attrName>
                                        </p:attrNameLst>
                                      </p:cBhvr>
                                      <p:tavLst>
                                        <p:tav tm="0">
                                          <p:val>
                                            <p:strVal val="ppt_y"/>
                                          </p:val>
                                        </p:tav>
                                        <p:tav tm="100000">
                                          <p:val>
                                            <p:strVal val="ppt_y"/>
                                          </p:val>
                                        </p:tav>
                                      </p:tavLst>
                                    </p:anim>
                                    <p:set>
                                      <p:cBhvr>
                                        <p:cTn id="166" dur="1" fill="hold">
                                          <p:stCondLst>
                                            <p:cond delay="499"/>
                                          </p:stCondLst>
                                        </p:cTn>
                                        <p:tgtEl>
                                          <p:spTgt spid="70745"/>
                                        </p:tgtEl>
                                        <p:attrNameLst>
                                          <p:attrName>style.visibility</p:attrName>
                                        </p:attrNameLst>
                                      </p:cBhvr>
                                      <p:to>
                                        <p:strVal val="hidden"/>
                                      </p:to>
                                    </p:set>
                                  </p:childTnLst>
                                </p:cTn>
                              </p:par>
                            </p:childTnLst>
                          </p:cTn>
                        </p:par>
                        <p:par>
                          <p:cTn id="167" fill="hold" nodeType="afterGroup">
                            <p:stCondLst>
                              <p:cond delay="1000"/>
                            </p:stCondLst>
                            <p:childTnLst>
                              <p:par>
                                <p:cTn id="168" presetID="2" presetClass="entr" presetSubtype="2" fill="hold" grpId="0" nodeType="afterEffect">
                                  <p:stCondLst>
                                    <p:cond delay="0"/>
                                  </p:stCondLst>
                                  <p:childTnLst>
                                    <p:set>
                                      <p:cBhvr>
                                        <p:cTn id="169" dur="1" fill="hold">
                                          <p:stCondLst>
                                            <p:cond delay="0"/>
                                          </p:stCondLst>
                                        </p:cTn>
                                        <p:tgtEl>
                                          <p:spTgt spid="70746"/>
                                        </p:tgtEl>
                                        <p:attrNameLst>
                                          <p:attrName>style.visibility</p:attrName>
                                        </p:attrNameLst>
                                      </p:cBhvr>
                                      <p:to>
                                        <p:strVal val="visible"/>
                                      </p:to>
                                    </p:set>
                                    <p:anim calcmode="lin" valueType="num">
                                      <p:cBhvr additive="base">
                                        <p:cTn id="170" dur="500" fill="hold"/>
                                        <p:tgtEl>
                                          <p:spTgt spid="70746"/>
                                        </p:tgtEl>
                                        <p:attrNameLst>
                                          <p:attrName>ppt_x</p:attrName>
                                        </p:attrNameLst>
                                      </p:cBhvr>
                                      <p:tavLst>
                                        <p:tav tm="0">
                                          <p:val>
                                            <p:strVal val="1+#ppt_w/2"/>
                                          </p:val>
                                        </p:tav>
                                        <p:tav tm="100000">
                                          <p:val>
                                            <p:strVal val="#ppt_x"/>
                                          </p:val>
                                        </p:tav>
                                      </p:tavLst>
                                    </p:anim>
                                    <p:anim calcmode="lin" valueType="num">
                                      <p:cBhvr additive="base">
                                        <p:cTn id="171" dur="500" fill="hold"/>
                                        <p:tgtEl>
                                          <p:spTgt spid="70746"/>
                                        </p:tgtEl>
                                        <p:attrNameLst>
                                          <p:attrName>ppt_y</p:attrName>
                                        </p:attrNameLst>
                                      </p:cBhvr>
                                      <p:tavLst>
                                        <p:tav tm="0">
                                          <p:val>
                                            <p:strVal val="#ppt_y"/>
                                          </p:val>
                                        </p:tav>
                                        <p:tav tm="100000">
                                          <p:val>
                                            <p:strVal val="#ppt_y"/>
                                          </p:val>
                                        </p:tav>
                                      </p:tavLst>
                                    </p:anim>
                                  </p:childTnLst>
                                </p:cTn>
                              </p:par>
                            </p:childTnLst>
                          </p:cTn>
                        </p:par>
                        <p:par>
                          <p:cTn id="172" fill="hold" nodeType="afterGroup">
                            <p:stCondLst>
                              <p:cond delay="1500"/>
                            </p:stCondLst>
                            <p:childTnLst>
                              <p:par>
                                <p:cTn id="173" presetID="49" presetClass="path" presetSubtype="0" fill="hold" grpId="1" nodeType="afterEffect">
                                  <p:stCondLst>
                                    <p:cond delay="0"/>
                                  </p:stCondLst>
                                  <p:childTnLst>
                                    <p:animMotion origin="layout" path="M 3.33333E-6 -1.11111E-6 L -0.13334 0.13333 " pathEditMode="relative" rAng="0" ptsTypes="AA">
                                      <p:cBhvr>
                                        <p:cTn id="174" dur="500" fill="hold"/>
                                        <p:tgtEl>
                                          <p:spTgt spid="70746"/>
                                        </p:tgtEl>
                                        <p:attrNameLst>
                                          <p:attrName>ppt_x</p:attrName>
                                          <p:attrName>ppt_y</p:attrName>
                                        </p:attrNameLst>
                                      </p:cBhvr>
                                      <p:rCtr x="-6667" y="6667"/>
                                    </p:animMotion>
                                  </p:childTnLst>
                                </p:cTn>
                              </p:par>
                            </p:childTnLst>
                          </p:cTn>
                        </p:par>
                      </p:childTnLst>
                    </p:cTn>
                  </p:par>
                  <p:par>
                    <p:cTn id="175" fill="hold" nodeType="clickPar">
                      <p:stCondLst>
                        <p:cond delay="indefinite"/>
                      </p:stCondLst>
                      <p:childTnLst>
                        <p:par>
                          <p:cTn id="176" fill="hold" nodeType="withGroup">
                            <p:stCondLst>
                              <p:cond delay="0"/>
                            </p:stCondLst>
                            <p:childTnLst>
                              <p:par>
                                <p:cTn id="177" presetID="1" presetClass="entr" presetSubtype="0" fill="hold" grpId="0" nodeType="clickEffect">
                                  <p:stCondLst>
                                    <p:cond delay="0"/>
                                  </p:stCondLst>
                                  <p:childTnLst>
                                    <p:set>
                                      <p:cBhvr>
                                        <p:cTn id="178" dur="1" fill="hold">
                                          <p:stCondLst>
                                            <p:cond delay="0"/>
                                          </p:stCondLst>
                                        </p:cTn>
                                        <p:tgtEl>
                                          <p:spTgt spid="70660">
                                            <p:txEl>
                                              <p:pRg st="11" end="11"/>
                                            </p:txEl>
                                          </p:spTgt>
                                        </p:tgtEl>
                                        <p:attrNameLst>
                                          <p:attrName>style.visibility</p:attrName>
                                        </p:attrNameLst>
                                      </p:cBhvr>
                                      <p:to>
                                        <p:strVal val="visible"/>
                                      </p:to>
                                    </p:set>
                                  </p:childTnLst>
                                </p:cTn>
                              </p:par>
                            </p:childTnLst>
                          </p:cTn>
                        </p:par>
                        <p:par>
                          <p:cTn id="179" fill="hold" nodeType="afterGroup">
                            <p:stCondLst>
                              <p:cond delay="0"/>
                            </p:stCondLst>
                            <p:childTnLst>
                              <p:par>
                                <p:cTn id="180" presetID="23" presetClass="entr" presetSubtype="32" fill="hold" nodeType="afterEffect">
                                  <p:stCondLst>
                                    <p:cond delay="0"/>
                                  </p:stCondLst>
                                  <p:childTnLst>
                                    <p:set>
                                      <p:cBhvr>
                                        <p:cTn id="181" dur="1" fill="hold">
                                          <p:stCondLst>
                                            <p:cond delay="0"/>
                                          </p:stCondLst>
                                        </p:cTn>
                                        <p:tgtEl>
                                          <p:spTgt spid="7"/>
                                        </p:tgtEl>
                                        <p:attrNameLst>
                                          <p:attrName>style.visibility</p:attrName>
                                        </p:attrNameLst>
                                      </p:cBhvr>
                                      <p:to>
                                        <p:strVal val="visible"/>
                                      </p:to>
                                    </p:set>
                                    <p:anim calcmode="lin" valueType="num">
                                      <p:cBhvr>
                                        <p:cTn id="182" dur="500" fill="hold"/>
                                        <p:tgtEl>
                                          <p:spTgt spid="7"/>
                                        </p:tgtEl>
                                        <p:attrNameLst>
                                          <p:attrName>ppt_w</p:attrName>
                                        </p:attrNameLst>
                                      </p:cBhvr>
                                      <p:tavLst>
                                        <p:tav tm="0">
                                          <p:val>
                                            <p:strVal val="4*#ppt_w"/>
                                          </p:val>
                                        </p:tav>
                                        <p:tav tm="100000">
                                          <p:val>
                                            <p:strVal val="#ppt_w"/>
                                          </p:val>
                                        </p:tav>
                                      </p:tavLst>
                                    </p:anim>
                                    <p:anim calcmode="lin" valueType="num">
                                      <p:cBhvr>
                                        <p:cTn id="183" dur="500" fill="hold"/>
                                        <p:tgtEl>
                                          <p:spTgt spid="7"/>
                                        </p:tgtEl>
                                        <p:attrNameLst>
                                          <p:attrName>ppt_h</p:attrName>
                                        </p:attrNameLst>
                                      </p:cBhvr>
                                      <p:tavLst>
                                        <p:tav tm="0">
                                          <p:val>
                                            <p:strVal val="4*#ppt_h"/>
                                          </p:val>
                                        </p:tav>
                                        <p:tav tm="100000">
                                          <p:val>
                                            <p:strVal val="#ppt_h"/>
                                          </p:val>
                                        </p:tav>
                                      </p:tavLst>
                                    </p:anim>
                                  </p:childTnLst>
                                </p:cTn>
                              </p:par>
                            </p:childTnLst>
                          </p:cTn>
                        </p:par>
                        <p:par>
                          <p:cTn id="184" fill="hold" nodeType="afterGroup">
                            <p:stCondLst>
                              <p:cond delay="500"/>
                            </p:stCondLst>
                            <p:childTnLst>
                              <p:par>
                                <p:cTn id="185" presetID="23" presetClass="entr" presetSubtype="32" fill="hold" grpId="0" nodeType="afterEffect">
                                  <p:stCondLst>
                                    <p:cond delay="0"/>
                                  </p:stCondLst>
                                  <p:childTnLst>
                                    <p:set>
                                      <p:cBhvr>
                                        <p:cTn id="186" dur="1" fill="hold">
                                          <p:stCondLst>
                                            <p:cond delay="0"/>
                                          </p:stCondLst>
                                        </p:cTn>
                                        <p:tgtEl>
                                          <p:spTgt spid="70747"/>
                                        </p:tgtEl>
                                        <p:attrNameLst>
                                          <p:attrName>style.visibility</p:attrName>
                                        </p:attrNameLst>
                                      </p:cBhvr>
                                      <p:to>
                                        <p:strVal val="visible"/>
                                      </p:to>
                                    </p:set>
                                    <p:anim calcmode="lin" valueType="num">
                                      <p:cBhvr>
                                        <p:cTn id="187" dur="500" fill="hold"/>
                                        <p:tgtEl>
                                          <p:spTgt spid="70747"/>
                                        </p:tgtEl>
                                        <p:attrNameLst>
                                          <p:attrName>ppt_w</p:attrName>
                                        </p:attrNameLst>
                                      </p:cBhvr>
                                      <p:tavLst>
                                        <p:tav tm="0">
                                          <p:val>
                                            <p:strVal val="4*#ppt_w"/>
                                          </p:val>
                                        </p:tav>
                                        <p:tav tm="100000">
                                          <p:val>
                                            <p:strVal val="#ppt_w"/>
                                          </p:val>
                                        </p:tav>
                                      </p:tavLst>
                                    </p:anim>
                                    <p:anim calcmode="lin" valueType="num">
                                      <p:cBhvr>
                                        <p:cTn id="188" dur="500" fill="hold"/>
                                        <p:tgtEl>
                                          <p:spTgt spid="70747"/>
                                        </p:tgtEl>
                                        <p:attrNameLst>
                                          <p:attrName>ppt_h</p:attrName>
                                        </p:attrNameLst>
                                      </p:cBhvr>
                                      <p:tavLst>
                                        <p:tav tm="0">
                                          <p:val>
                                            <p:strVal val="4*#ppt_h"/>
                                          </p:val>
                                        </p:tav>
                                        <p:tav tm="100000">
                                          <p:val>
                                            <p:strVal val="#ppt_h"/>
                                          </p:val>
                                        </p:tav>
                                      </p:tavLst>
                                    </p:anim>
                                  </p:childTnLst>
                                </p:cTn>
                              </p:par>
                            </p:childTnLst>
                          </p:cTn>
                        </p:par>
                        <p:par>
                          <p:cTn id="189" fill="hold" nodeType="afterGroup">
                            <p:stCondLst>
                              <p:cond delay="1000"/>
                            </p:stCondLst>
                            <p:childTnLst>
                              <p:par>
                                <p:cTn id="190" presetID="10" presetClass="exit" presetSubtype="0" fill="hold" grpId="0" nodeType="afterEffect">
                                  <p:stCondLst>
                                    <p:cond delay="0"/>
                                  </p:stCondLst>
                                  <p:childTnLst>
                                    <p:animEffect transition="out" filter="fade">
                                      <p:cBhvr>
                                        <p:cTn id="191" dur="500"/>
                                        <p:tgtEl>
                                          <p:spTgt spid="70750"/>
                                        </p:tgtEl>
                                      </p:cBhvr>
                                    </p:animEffect>
                                    <p:set>
                                      <p:cBhvr>
                                        <p:cTn id="192" dur="1" fill="hold">
                                          <p:stCondLst>
                                            <p:cond delay="499"/>
                                          </p:stCondLst>
                                        </p:cTn>
                                        <p:tgtEl>
                                          <p:spTgt spid="7075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0" grpId="0" build="p"/>
      <p:bldP spid="70686" grpId="0" animBg="1"/>
      <p:bldP spid="70686" grpId="1" animBg="1"/>
      <p:bldP spid="70687" grpId="0" animBg="1"/>
      <p:bldP spid="70698" grpId="0" animBg="1"/>
      <p:bldP spid="70699" grpId="0" animBg="1"/>
      <p:bldP spid="70713" grpId="0" animBg="1"/>
      <p:bldP spid="70723" grpId="0" animBg="1"/>
      <p:bldP spid="70723" grpId="1" animBg="1"/>
      <p:bldP spid="70723" grpId="2" animBg="1"/>
      <p:bldP spid="70724" grpId="0" animBg="1"/>
      <p:bldP spid="70724" grpId="1" animBg="1"/>
      <p:bldP spid="70724" grpId="2" animBg="1"/>
      <p:bldP spid="70725" grpId="0" animBg="1"/>
      <p:bldP spid="70725" grpId="1" animBg="1"/>
      <p:bldP spid="70725" grpId="2" animBg="1"/>
      <p:bldP spid="70726" grpId="0" animBg="1"/>
      <p:bldP spid="70726" grpId="1" animBg="1"/>
      <p:bldP spid="70726" grpId="2" animBg="1"/>
      <p:bldP spid="70734" grpId="0" animBg="1"/>
      <p:bldP spid="70734" grpId="1" animBg="1"/>
      <p:bldP spid="70734" grpId="2" animBg="1"/>
      <p:bldP spid="70745" grpId="0" animBg="1"/>
      <p:bldP spid="70745" grpId="1" animBg="1"/>
      <p:bldP spid="70745" grpId="2" animBg="1"/>
      <p:bldP spid="70746" grpId="0" animBg="1"/>
      <p:bldP spid="70746" grpId="1" animBg="1"/>
      <p:bldP spid="70747" grpId="0" animBg="1"/>
      <p:bldP spid="70748" grpId="0" animBg="1"/>
      <p:bldP spid="70749" grpId="0" animBg="1"/>
      <p:bldP spid="7075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a:extLst>
              <a:ext uri="{FF2B5EF4-FFF2-40B4-BE49-F238E27FC236}">
                <a16:creationId xmlns:a16="http://schemas.microsoft.com/office/drawing/2014/main" id="{1F27B6AA-E4DB-4990-A99A-937FAF3B19BE}"/>
              </a:ext>
            </a:extLst>
          </p:cNvPr>
          <p:cNvSpPr>
            <a:spLocks noChangeArrowheads="1"/>
          </p:cNvSpPr>
          <p:nvPr/>
        </p:nvSpPr>
        <p:spPr bwMode="auto">
          <a:xfrm flipH="1">
            <a:off x="7696200" y="2057400"/>
            <a:ext cx="2514600" cy="1371600"/>
          </a:xfrm>
          <a:prstGeom prst="rtTriangle">
            <a:avLst/>
          </a:prstGeom>
          <a:gradFill rotWithShape="0">
            <a:gsLst>
              <a:gs pos="0">
                <a:srgbClr val="4A95B0"/>
              </a:gs>
              <a:gs pos="100000">
                <a:srgbClr val="CADBC8"/>
              </a:gs>
            </a:gsLst>
            <a:lin ang="5400000" scaled="1"/>
          </a:gradFill>
          <a:ln>
            <a:noFill/>
          </a:ln>
          <a:extLst>
            <a:ext uri="{91240B29-F687-4F45-9708-019B960494DF}">
              <a14:hiddenLine xmlns:a14="http://schemas.microsoft.com/office/drawing/2010/main" w="6350">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7411" name="Rectangle 47">
            <a:extLst>
              <a:ext uri="{FF2B5EF4-FFF2-40B4-BE49-F238E27FC236}">
                <a16:creationId xmlns:a16="http://schemas.microsoft.com/office/drawing/2014/main" id="{BAA73F2C-FB36-43EC-98FA-6CF3B31E2EAC}"/>
              </a:ext>
            </a:extLst>
          </p:cNvPr>
          <p:cNvSpPr>
            <a:spLocks noGrp="1" noChangeArrowheads="1"/>
          </p:cNvSpPr>
          <p:nvPr>
            <p:ph type="title" idx="4294967295"/>
          </p:nvPr>
        </p:nvSpPr>
        <p:spPr/>
        <p:txBody>
          <a:bodyPr anchor="t"/>
          <a:lstStyle/>
          <a:p>
            <a:pPr eaLnBrk="1" hangingPunct="1"/>
            <a:r>
              <a:rPr lang="en-US" altLang="en-US"/>
              <a:t>Evolution of HVLs</a:t>
            </a:r>
          </a:p>
        </p:txBody>
      </p:sp>
      <p:sp>
        <p:nvSpPr>
          <p:cNvPr id="795651" name="Line 4">
            <a:extLst>
              <a:ext uri="{FF2B5EF4-FFF2-40B4-BE49-F238E27FC236}">
                <a16:creationId xmlns:a16="http://schemas.microsoft.com/office/drawing/2014/main" id="{C5DA8E4F-5D49-438B-AB48-5BF796D993A7}"/>
              </a:ext>
            </a:extLst>
          </p:cNvPr>
          <p:cNvSpPr>
            <a:spLocks noChangeShapeType="1"/>
          </p:cNvSpPr>
          <p:nvPr/>
        </p:nvSpPr>
        <p:spPr bwMode="auto">
          <a:xfrm>
            <a:off x="3429001" y="3454400"/>
            <a:ext cx="7085013" cy="0"/>
          </a:xfrm>
          <a:prstGeom prst="line">
            <a:avLst/>
          </a:prstGeom>
          <a:noFill/>
          <a:ln w="76200">
            <a:solidFill>
              <a:srgbClr val="297919"/>
            </a:solidFill>
            <a:round/>
            <a:headEnd/>
            <a:tailEnd type="triangle" w="med" len="med"/>
          </a:ln>
        </p:spPr>
        <p:txBody>
          <a:bodyPr wrap="none" anchor="ctr"/>
          <a:lstStyle/>
          <a:p>
            <a:pPr>
              <a:defRPr/>
            </a:pPr>
            <a:endParaRPr lang="en-US" sz="2000" b="1">
              <a:solidFill>
                <a:schemeClr val="tx1">
                  <a:lumMod val="85000"/>
                </a:schemeClr>
              </a:solidFill>
              <a:latin typeface="Arial" charset="0"/>
            </a:endParaRPr>
          </a:p>
        </p:txBody>
      </p:sp>
      <p:grpSp>
        <p:nvGrpSpPr>
          <p:cNvPr id="17413" name="Group 25">
            <a:extLst>
              <a:ext uri="{FF2B5EF4-FFF2-40B4-BE49-F238E27FC236}">
                <a16:creationId xmlns:a16="http://schemas.microsoft.com/office/drawing/2014/main" id="{3EFD1238-5E27-4322-8A5D-BEE402D01BC8}"/>
              </a:ext>
            </a:extLst>
          </p:cNvPr>
          <p:cNvGrpSpPr>
            <a:grpSpLocks/>
          </p:cNvGrpSpPr>
          <p:nvPr/>
        </p:nvGrpSpPr>
        <p:grpSpPr bwMode="auto">
          <a:xfrm>
            <a:off x="2514600" y="3378200"/>
            <a:ext cx="577850" cy="457200"/>
            <a:chOff x="284" y="2112"/>
            <a:chExt cx="364" cy="288"/>
          </a:xfrm>
        </p:grpSpPr>
        <p:sp>
          <p:nvSpPr>
            <p:cNvPr id="795653" name="Line 5">
              <a:extLst>
                <a:ext uri="{FF2B5EF4-FFF2-40B4-BE49-F238E27FC236}">
                  <a16:creationId xmlns:a16="http://schemas.microsoft.com/office/drawing/2014/main" id="{1AD90693-60C7-4833-AA76-F3B40A66B5C9}"/>
                </a:ext>
              </a:extLst>
            </p:cNvPr>
            <p:cNvSpPr>
              <a:spLocks noChangeShapeType="1"/>
            </p:cNvSpPr>
            <p:nvPr/>
          </p:nvSpPr>
          <p:spPr bwMode="auto">
            <a:xfrm>
              <a:off x="483" y="2112"/>
              <a:ext cx="0" cy="96"/>
            </a:xfrm>
            <a:prstGeom prst="line">
              <a:avLst/>
            </a:prstGeom>
            <a:noFill/>
            <a:ln w="28575">
              <a:solidFill>
                <a:schemeClr val="folHlink"/>
              </a:solidFill>
              <a:round/>
              <a:headEnd/>
              <a:tailEnd/>
            </a:ln>
          </p:spPr>
          <p:txBody>
            <a:bodyPr wrap="none" anchor="ctr"/>
            <a:lstStyle/>
            <a:p>
              <a:pPr>
                <a:defRPr/>
              </a:pPr>
              <a:endParaRPr lang="en-US" sz="2000" b="1">
                <a:solidFill>
                  <a:schemeClr val="tx1">
                    <a:lumMod val="85000"/>
                  </a:schemeClr>
                </a:solidFill>
                <a:latin typeface="Arial" charset="0"/>
              </a:endParaRPr>
            </a:p>
          </p:txBody>
        </p:sp>
        <p:sp>
          <p:nvSpPr>
            <p:cNvPr id="17451" name="Text Box 6">
              <a:extLst>
                <a:ext uri="{FF2B5EF4-FFF2-40B4-BE49-F238E27FC236}">
                  <a16:creationId xmlns:a16="http://schemas.microsoft.com/office/drawing/2014/main" id="{829FB65C-D821-4CD1-8EB7-C19D2736AC1B}"/>
                </a:ext>
              </a:extLst>
            </p:cNvPr>
            <p:cNvSpPr txBox="1">
              <a:spLocks noChangeArrowheads="1"/>
            </p:cNvSpPr>
            <p:nvPr/>
          </p:nvSpPr>
          <p:spPr bwMode="auto">
            <a:xfrm>
              <a:off x="284" y="2208"/>
              <a:ext cx="36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400" b="1"/>
                <a:t>2005</a:t>
              </a:r>
            </a:p>
          </p:txBody>
        </p:sp>
      </p:grpSp>
      <p:grpSp>
        <p:nvGrpSpPr>
          <p:cNvPr id="4" name="Group 24">
            <a:extLst>
              <a:ext uri="{FF2B5EF4-FFF2-40B4-BE49-F238E27FC236}">
                <a16:creationId xmlns:a16="http://schemas.microsoft.com/office/drawing/2014/main" id="{42A34424-68A6-42DC-9F76-0A7C18EADB07}"/>
              </a:ext>
            </a:extLst>
          </p:cNvPr>
          <p:cNvGrpSpPr>
            <a:grpSpLocks/>
          </p:cNvGrpSpPr>
          <p:nvPr/>
        </p:nvGrpSpPr>
        <p:grpSpPr bwMode="auto">
          <a:xfrm>
            <a:off x="3468690" y="3378201"/>
            <a:ext cx="752475" cy="676275"/>
            <a:chOff x="970" y="2112"/>
            <a:chExt cx="474" cy="426"/>
          </a:xfrm>
          <a:solidFill>
            <a:schemeClr val="bg1">
              <a:lumMod val="85000"/>
              <a:lumOff val="15000"/>
            </a:schemeClr>
          </a:solidFill>
        </p:grpSpPr>
        <p:sp>
          <p:nvSpPr>
            <p:cNvPr id="795660" name="Line 7">
              <a:extLst>
                <a:ext uri="{FF2B5EF4-FFF2-40B4-BE49-F238E27FC236}">
                  <a16:creationId xmlns:a16="http://schemas.microsoft.com/office/drawing/2014/main" id="{50E2AF5A-EA33-476D-8FAB-D5886711FAD7}"/>
                </a:ext>
              </a:extLst>
            </p:cNvPr>
            <p:cNvSpPr>
              <a:spLocks noChangeShapeType="1"/>
            </p:cNvSpPr>
            <p:nvPr/>
          </p:nvSpPr>
          <p:spPr bwMode="auto">
            <a:xfrm>
              <a:off x="1209" y="2112"/>
              <a:ext cx="0" cy="96"/>
            </a:xfrm>
            <a:prstGeom prst="line">
              <a:avLst/>
            </a:prstGeom>
            <a:grpFill/>
            <a:ln w="28575">
              <a:solidFill>
                <a:schemeClr val="folHlink"/>
              </a:solidFill>
              <a:round/>
              <a:headEnd/>
              <a:tailEnd/>
            </a:ln>
          </p:spPr>
          <p:txBody>
            <a:bodyPr wrap="none" anchor="ctr"/>
            <a:lstStyle/>
            <a:p>
              <a:pPr>
                <a:defRPr/>
              </a:pPr>
              <a:endParaRPr lang="en-US" sz="2000" b="1">
                <a:solidFill>
                  <a:schemeClr val="tx1">
                    <a:lumMod val="85000"/>
                  </a:schemeClr>
                </a:solidFill>
                <a:latin typeface="Arial" charset="0"/>
              </a:endParaRPr>
            </a:p>
          </p:txBody>
        </p:sp>
        <p:sp>
          <p:nvSpPr>
            <p:cNvPr id="795661" name="Text Box 8">
              <a:extLst>
                <a:ext uri="{FF2B5EF4-FFF2-40B4-BE49-F238E27FC236}">
                  <a16:creationId xmlns:a16="http://schemas.microsoft.com/office/drawing/2014/main" id="{B6A6BA23-6974-403C-8FFB-41F3D3119BBB}"/>
                </a:ext>
              </a:extLst>
            </p:cNvPr>
            <p:cNvSpPr txBox="1">
              <a:spLocks noChangeArrowheads="1"/>
            </p:cNvSpPr>
            <p:nvPr/>
          </p:nvSpPr>
          <p:spPr bwMode="auto">
            <a:xfrm>
              <a:off x="970" y="2208"/>
              <a:ext cx="474" cy="330"/>
            </a:xfrm>
            <a:prstGeom prst="rect">
              <a:avLst/>
            </a:prstGeom>
            <a:grpFill/>
            <a:ln w="6350" algn="ctr">
              <a:noFill/>
              <a:miter lim="800000"/>
              <a:headEnd/>
              <a:tailEnd/>
            </a:ln>
          </p:spPr>
          <p:txBody>
            <a:bodyPr wrap="none">
              <a:spAutoFit/>
            </a:bodyPr>
            <a:lstStyle/>
            <a:p>
              <a:pPr>
                <a:defRPr/>
              </a:pPr>
              <a:r>
                <a:rPr lang="en-US" sz="1400" b="1" dirty="0">
                  <a:solidFill>
                    <a:schemeClr val="tx1">
                      <a:lumMod val="85000"/>
                    </a:schemeClr>
                  </a:solidFill>
                  <a:latin typeface="Arial" charset="0"/>
                </a:rPr>
                <a:t>Spring</a:t>
              </a:r>
            </a:p>
            <a:p>
              <a:pPr>
                <a:defRPr/>
              </a:pPr>
              <a:r>
                <a:rPr lang="en-US" sz="1400" b="1" dirty="0">
                  <a:solidFill>
                    <a:schemeClr val="tx1">
                      <a:lumMod val="85000"/>
                    </a:schemeClr>
                  </a:solidFill>
                  <a:latin typeface="Arial" charset="0"/>
                </a:rPr>
                <a:t>2007</a:t>
              </a:r>
            </a:p>
          </p:txBody>
        </p:sp>
      </p:grpSp>
      <p:sp>
        <p:nvSpPr>
          <p:cNvPr id="17415" name="AutoShape 29">
            <a:extLst>
              <a:ext uri="{FF2B5EF4-FFF2-40B4-BE49-F238E27FC236}">
                <a16:creationId xmlns:a16="http://schemas.microsoft.com/office/drawing/2014/main" id="{BE70789D-5FA1-4641-83E7-6FC6FFEC9331}"/>
              </a:ext>
            </a:extLst>
          </p:cNvPr>
          <p:cNvSpPr>
            <a:spLocks/>
          </p:cNvSpPr>
          <p:nvPr/>
        </p:nvSpPr>
        <p:spPr bwMode="auto">
          <a:xfrm>
            <a:off x="1827214" y="4724400"/>
            <a:ext cx="2363787" cy="914400"/>
          </a:xfrm>
          <a:prstGeom prst="borderCallout2">
            <a:avLst>
              <a:gd name="adj1" fmla="val 12500"/>
              <a:gd name="adj2" fmla="val 103222"/>
              <a:gd name="adj3" fmla="val 12500"/>
              <a:gd name="adj4" fmla="val 113366"/>
              <a:gd name="adj5" fmla="val -139931"/>
              <a:gd name="adj6" fmla="val 123639"/>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400" b="1"/>
              <a:t>OVM announced: R&amp;D teams demonstrate OVM will run on both Mentor and Cadence simulators</a:t>
            </a:r>
          </a:p>
        </p:txBody>
      </p:sp>
      <p:sp>
        <p:nvSpPr>
          <p:cNvPr id="17416" name="AutoShape 34">
            <a:extLst>
              <a:ext uri="{FF2B5EF4-FFF2-40B4-BE49-F238E27FC236}">
                <a16:creationId xmlns:a16="http://schemas.microsoft.com/office/drawing/2014/main" id="{E25F37BA-5622-4E6D-A9CC-825FF3AF197C}"/>
              </a:ext>
            </a:extLst>
          </p:cNvPr>
          <p:cNvSpPr>
            <a:spLocks/>
          </p:cNvSpPr>
          <p:nvPr/>
        </p:nvSpPr>
        <p:spPr bwMode="auto">
          <a:xfrm>
            <a:off x="2819401" y="1752600"/>
            <a:ext cx="1909763" cy="558800"/>
          </a:xfrm>
          <a:prstGeom prst="borderCallout2">
            <a:avLst>
              <a:gd name="adj1" fmla="val 20454"/>
              <a:gd name="adj2" fmla="val 103991"/>
              <a:gd name="adj3" fmla="val 20454"/>
              <a:gd name="adj4" fmla="val 126435"/>
              <a:gd name="adj5" fmla="val 293468"/>
              <a:gd name="adj6" fmla="val 155111"/>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400" b="1"/>
              <a:t>OVM 1.0 released as open source</a:t>
            </a:r>
          </a:p>
        </p:txBody>
      </p:sp>
      <p:sp>
        <p:nvSpPr>
          <p:cNvPr id="17417" name="AutoShape 35">
            <a:extLst>
              <a:ext uri="{FF2B5EF4-FFF2-40B4-BE49-F238E27FC236}">
                <a16:creationId xmlns:a16="http://schemas.microsoft.com/office/drawing/2014/main" id="{867C61BC-00F5-4451-8C46-BD5F9C8E4E99}"/>
              </a:ext>
            </a:extLst>
          </p:cNvPr>
          <p:cNvSpPr>
            <a:spLocks/>
          </p:cNvSpPr>
          <p:nvPr/>
        </p:nvSpPr>
        <p:spPr bwMode="auto">
          <a:xfrm>
            <a:off x="5105400" y="4419600"/>
            <a:ext cx="2133600" cy="1524000"/>
          </a:xfrm>
          <a:prstGeom prst="borderCallout2">
            <a:avLst>
              <a:gd name="adj1" fmla="val 7500"/>
              <a:gd name="adj2" fmla="val 103569"/>
              <a:gd name="adj3" fmla="val 7500"/>
              <a:gd name="adj4" fmla="val 124926"/>
              <a:gd name="adj5" fmla="val -61148"/>
              <a:gd name="adj6" fmla="val 153421"/>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2000" b="1" u="sng"/>
              <a:t>OVM 2.0</a:t>
            </a:r>
          </a:p>
          <a:p>
            <a:pPr eaLnBrk="1" hangingPunct="1"/>
            <a:r>
              <a:rPr lang="en-US" altLang="en-US" sz="1600" b="1"/>
              <a:t>OVM Users guide</a:t>
            </a:r>
          </a:p>
          <a:p>
            <a:pPr eaLnBrk="1" hangingPunct="1"/>
            <a:r>
              <a:rPr lang="en-US" altLang="en-US" sz="1600" b="1"/>
              <a:t>Unified sequences</a:t>
            </a:r>
          </a:p>
          <a:p>
            <a:pPr eaLnBrk="1" hangingPunct="1"/>
            <a:r>
              <a:rPr lang="en-US" altLang="en-US" sz="1600" b="1"/>
              <a:t>TLM enhancements</a:t>
            </a:r>
          </a:p>
          <a:p>
            <a:pPr eaLnBrk="1" hangingPunct="1"/>
            <a:r>
              <a:rPr lang="en-US" altLang="en-US" sz="1600" b="1"/>
              <a:t>Other capabilities</a:t>
            </a:r>
          </a:p>
        </p:txBody>
      </p:sp>
      <p:grpSp>
        <p:nvGrpSpPr>
          <p:cNvPr id="17418" name="Group 20">
            <a:extLst>
              <a:ext uri="{FF2B5EF4-FFF2-40B4-BE49-F238E27FC236}">
                <a16:creationId xmlns:a16="http://schemas.microsoft.com/office/drawing/2014/main" id="{157F8E1C-2985-4BB1-BDD2-5C0DEC18FBA4}"/>
              </a:ext>
            </a:extLst>
          </p:cNvPr>
          <p:cNvGrpSpPr>
            <a:grpSpLocks/>
          </p:cNvGrpSpPr>
          <p:nvPr/>
        </p:nvGrpSpPr>
        <p:grpSpPr bwMode="auto">
          <a:xfrm>
            <a:off x="5486400" y="3352800"/>
            <a:ext cx="636588" cy="457200"/>
            <a:chOff x="4058" y="2112"/>
            <a:chExt cx="401" cy="288"/>
          </a:xfrm>
        </p:grpSpPr>
        <p:sp>
          <p:nvSpPr>
            <p:cNvPr id="795674" name="Line 15">
              <a:extLst>
                <a:ext uri="{FF2B5EF4-FFF2-40B4-BE49-F238E27FC236}">
                  <a16:creationId xmlns:a16="http://schemas.microsoft.com/office/drawing/2014/main" id="{CD80F776-FA91-44B9-BE12-C2BC283823CA}"/>
                </a:ext>
              </a:extLst>
            </p:cNvPr>
            <p:cNvSpPr>
              <a:spLocks noChangeShapeType="1"/>
            </p:cNvSpPr>
            <p:nvPr/>
          </p:nvSpPr>
          <p:spPr bwMode="auto">
            <a:xfrm>
              <a:off x="4271" y="2112"/>
              <a:ext cx="0" cy="96"/>
            </a:xfrm>
            <a:prstGeom prst="line">
              <a:avLst/>
            </a:prstGeom>
            <a:noFill/>
            <a:ln w="28575">
              <a:solidFill>
                <a:schemeClr val="folHlink"/>
              </a:solidFill>
              <a:round/>
              <a:headEnd/>
              <a:tailEnd/>
            </a:ln>
          </p:spPr>
          <p:txBody>
            <a:bodyPr wrap="none" anchor="ctr"/>
            <a:lstStyle/>
            <a:p>
              <a:pPr>
                <a:defRPr/>
              </a:pPr>
              <a:endParaRPr lang="en-US" sz="2000" b="1">
                <a:solidFill>
                  <a:schemeClr val="tx1">
                    <a:lumMod val="85000"/>
                  </a:schemeClr>
                </a:solidFill>
                <a:latin typeface="Arial" charset="0"/>
              </a:endParaRPr>
            </a:p>
          </p:txBody>
        </p:sp>
        <p:sp>
          <p:nvSpPr>
            <p:cNvPr id="17449" name="Text Box 16">
              <a:extLst>
                <a:ext uri="{FF2B5EF4-FFF2-40B4-BE49-F238E27FC236}">
                  <a16:creationId xmlns:a16="http://schemas.microsoft.com/office/drawing/2014/main" id="{EC82F11A-34A3-4029-852C-2432BF544669}"/>
                </a:ext>
              </a:extLst>
            </p:cNvPr>
            <p:cNvSpPr txBox="1">
              <a:spLocks noChangeArrowheads="1"/>
            </p:cNvSpPr>
            <p:nvPr/>
          </p:nvSpPr>
          <p:spPr bwMode="auto">
            <a:xfrm>
              <a:off x="4058" y="2208"/>
              <a:ext cx="40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400" b="1"/>
                <a:t>Jan 9</a:t>
              </a:r>
            </a:p>
          </p:txBody>
        </p:sp>
      </p:grpSp>
      <p:grpSp>
        <p:nvGrpSpPr>
          <p:cNvPr id="17419" name="Group 19">
            <a:extLst>
              <a:ext uri="{FF2B5EF4-FFF2-40B4-BE49-F238E27FC236}">
                <a16:creationId xmlns:a16="http://schemas.microsoft.com/office/drawing/2014/main" id="{D58D56F8-8EF6-48EC-A4F5-9761F3A58646}"/>
              </a:ext>
            </a:extLst>
          </p:cNvPr>
          <p:cNvGrpSpPr>
            <a:grpSpLocks/>
          </p:cNvGrpSpPr>
          <p:nvPr/>
        </p:nvGrpSpPr>
        <p:grpSpPr bwMode="auto">
          <a:xfrm>
            <a:off x="8307388" y="3378200"/>
            <a:ext cx="184150" cy="457200"/>
            <a:chOff x="4860" y="2112"/>
            <a:chExt cx="116" cy="288"/>
          </a:xfrm>
        </p:grpSpPr>
        <p:sp>
          <p:nvSpPr>
            <p:cNvPr id="3" name="Line 17">
              <a:extLst>
                <a:ext uri="{FF2B5EF4-FFF2-40B4-BE49-F238E27FC236}">
                  <a16:creationId xmlns:a16="http://schemas.microsoft.com/office/drawing/2014/main" id="{3C0D1FFF-E3E6-4159-A0DE-683548C69819}"/>
                </a:ext>
              </a:extLst>
            </p:cNvPr>
            <p:cNvSpPr>
              <a:spLocks noChangeShapeType="1"/>
            </p:cNvSpPr>
            <p:nvPr/>
          </p:nvSpPr>
          <p:spPr bwMode="auto">
            <a:xfrm>
              <a:off x="4918" y="2112"/>
              <a:ext cx="0" cy="96"/>
            </a:xfrm>
            <a:prstGeom prst="line">
              <a:avLst/>
            </a:prstGeom>
            <a:noFill/>
            <a:ln w="28575">
              <a:solidFill>
                <a:schemeClr val="folHlink"/>
              </a:solidFill>
              <a:round/>
              <a:headEnd/>
              <a:tailEnd/>
            </a:ln>
          </p:spPr>
          <p:txBody>
            <a:bodyPr wrap="none" anchor="ctr"/>
            <a:lstStyle/>
            <a:p>
              <a:pPr>
                <a:defRPr/>
              </a:pPr>
              <a:endParaRPr lang="en-US" sz="2000" b="1">
                <a:solidFill>
                  <a:schemeClr val="tx1">
                    <a:lumMod val="85000"/>
                  </a:schemeClr>
                </a:solidFill>
                <a:latin typeface="Arial" charset="0"/>
              </a:endParaRPr>
            </a:p>
          </p:txBody>
        </p:sp>
        <p:sp>
          <p:nvSpPr>
            <p:cNvPr id="17447" name="Text Box 18">
              <a:extLst>
                <a:ext uri="{FF2B5EF4-FFF2-40B4-BE49-F238E27FC236}">
                  <a16:creationId xmlns:a16="http://schemas.microsoft.com/office/drawing/2014/main" id="{8BB2B194-E55D-4D1C-A078-FAF115A03E29}"/>
                </a:ext>
              </a:extLst>
            </p:cNvPr>
            <p:cNvSpPr txBox="1">
              <a:spLocks noChangeArrowheads="1"/>
            </p:cNvSpPr>
            <p:nvPr/>
          </p:nvSpPr>
          <p:spPr bwMode="auto">
            <a:xfrm>
              <a:off x="4860" y="2208"/>
              <a:ext cx="1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400" b="1"/>
            </a:p>
          </p:txBody>
        </p:sp>
      </p:grpSp>
      <p:sp>
        <p:nvSpPr>
          <p:cNvPr id="17420" name="Rectangle 31">
            <a:extLst>
              <a:ext uri="{FF2B5EF4-FFF2-40B4-BE49-F238E27FC236}">
                <a16:creationId xmlns:a16="http://schemas.microsoft.com/office/drawing/2014/main" id="{4DBD9529-BF25-4BA8-BCC3-1D0CB11ED601}"/>
              </a:ext>
            </a:extLst>
          </p:cNvPr>
          <p:cNvSpPr>
            <a:spLocks noChangeArrowheads="1"/>
          </p:cNvSpPr>
          <p:nvPr/>
        </p:nvSpPr>
        <p:spPr bwMode="auto">
          <a:xfrm>
            <a:off x="1524000" y="2463800"/>
            <a:ext cx="558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400" b="1"/>
              <a:t>eRM</a:t>
            </a:r>
          </a:p>
        </p:txBody>
      </p:sp>
      <p:sp>
        <p:nvSpPr>
          <p:cNvPr id="17421" name="Rectangle 32">
            <a:extLst>
              <a:ext uri="{FF2B5EF4-FFF2-40B4-BE49-F238E27FC236}">
                <a16:creationId xmlns:a16="http://schemas.microsoft.com/office/drawing/2014/main" id="{ACB532CC-5DE5-4DFE-8C46-84C29C1C8E68}"/>
              </a:ext>
            </a:extLst>
          </p:cNvPr>
          <p:cNvSpPr>
            <a:spLocks noChangeArrowheads="1"/>
          </p:cNvSpPr>
          <p:nvPr/>
        </p:nvSpPr>
        <p:spPr bwMode="auto">
          <a:xfrm>
            <a:off x="2540001" y="2463800"/>
            <a:ext cx="5889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400" b="1"/>
              <a:t>URM</a:t>
            </a:r>
          </a:p>
        </p:txBody>
      </p:sp>
      <p:sp>
        <p:nvSpPr>
          <p:cNvPr id="17422" name="Rectangle 33">
            <a:extLst>
              <a:ext uri="{FF2B5EF4-FFF2-40B4-BE49-F238E27FC236}">
                <a16:creationId xmlns:a16="http://schemas.microsoft.com/office/drawing/2014/main" id="{2F533C9D-AFB0-4951-89D2-D2599B8AD445}"/>
              </a:ext>
            </a:extLst>
          </p:cNvPr>
          <p:cNvSpPr>
            <a:spLocks noChangeArrowheads="1"/>
          </p:cNvSpPr>
          <p:nvPr/>
        </p:nvSpPr>
        <p:spPr bwMode="auto">
          <a:xfrm>
            <a:off x="2260600" y="2844800"/>
            <a:ext cx="5794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400" b="1"/>
              <a:t>AVM</a:t>
            </a:r>
          </a:p>
        </p:txBody>
      </p:sp>
      <p:sp>
        <p:nvSpPr>
          <p:cNvPr id="17423" name="Freeform 34">
            <a:extLst>
              <a:ext uri="{FF2B5EF4-FFF2-40B4-BE49-F238E27FC236}">
                <a16:creationId xmlns:a16="http://schemas.microsoft.com/office/drawing/2014/main" id="{48EA3BB7-50E3-4E44-A139-B2E17813FFEC}"/>
              </a:ext>
            </a:extLst>
          </p:cNvPr>
          <p:cNvSpPr>
            <a:spLocks/>
          </p:cNvSpPr>
          <p:nvPr/>
        </p:nvSpPr>
        <p:spPr bwMode="auto">
          <a:xfrm>
            <a:off x="2946400" y="2997200"/>
            <a:ext cx="914400" cy="457200"/>
          </a:xfrm>
          <a:custGeom>
            <a:avLst/>
            <a:gdLst>
              <a:gd name="T0" fmla="*/ 0 w 144"/>
              <a:gd name="T1" fmla="*/ 0 h 240"/>
              <a:gd name="T2" fmla="*/ 2147483647 w 144"/>
              <a:gd name="T3" fmla="*/ 0 h 240"/>
              <a:gd name="T4" fmla="*/ 2147483647 w 144"/>
              <a:gd name="T5" fmla="*/ 870966000 h 240"/>
              <a:gd name="T6" fmla="*/ 0 60000 65536"/>
              <a:gd name="T7" fmla="*/ 0 60000 65536"/>
              <a:gd name="T8" fmla="*/ 0 60000 65536"/>
              <a:gd name="T9" fmla="*/ 0 w 144"/>
              <a:gd name="T10" fmla="*/ 0 h 240"/>
              <a:gd name="T11" fmla="*/ 144 w 144"/>
              <a:gd name="T12" fmla="*/ 240 h 240"/>
            </a:gdLst>
            <a:ahLst/>
            <a:cxnLst>
              <a:cxn ang="T6">
                <a:pos x="T0" y="T1"/>
              </a:cxn>
              <a:cxn ang="T7">
                <a:pos x="T2" y="T3"/>
              </a:cxn>
              <a:cxn ang="T8">
                <a:pos x="T4" y="T5"/>
              </a:cxn>
            </a:cxnLst>
            <a:rect l="T9" t="T10" r="T11" b="T12"/>
            <a:pathLst>
              <a:path w="144" h="240">
                <a:moveTo>
                  <a:pt x="0" y="0"/>
                </a:moveTo>
                <a:lnTo>
                  <a:pt x="96" y="0"/>
                </a:lnTo>
                <a:lnTo>
                  <a:pt x="144" y="240"/>
                </a:lnTo>
              </a:path>
            </a:pathLst>
          </a:custGeom>
          <a:noFill/>
          <a:ln w="63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2000" b="1"/>
          </a:p>
        </p:txBody>
      </p:sp>
      <p:sp>
        <p:nvSpPr>
          <p:cNvPr id="17424" name="Freeform 35">
            <a:extLst>
              <a:ext uri="{FF2B5EF4-FFF2-40B4-BE49-F238E27FC236}">
                <a16:creationId xmlns:a16="http://schemas.microsoft.com/office/drawing/2014/main" id="{00B8B862-CE58-4921-8EDF-97677AE91FB9}"/>
              </a:ext>
            </a:extLst>
          </p:cNvPr>
          <p:cNvSpPr>
            <a:spLocks/>
          </p:cNvSpPr>
          <p:nvPr/>
        </p:nvSpPr>
        <p:spPr bwMode="auto">
          <a:xfrm>
            <a:off x="3149600" y="2616200"/>
            <a:ext cx="711200" cy="838200"/>
          </a:xfrm>
          <a:custGeom>
            <a:avLst/>
            <a:gdLst>
              <a:gd name="T0" fmla="*/ 0 w 192"/>
              <a:gd name="T1" fmla="*/ 0 h 528"/>
              <a:gd name="T2" fmla="*/ 1317201667 w 192"/>
              <a:gd name="T3" fmla="*/ 0 h 528"/>
              <a:gd name="T4" fmla="*/ 2147483647 w 192"/>
              <a:gd name="T5" fmla="*/ 1330642500 h 528"/>
              <a:gd name="T6" fmla="*/ 0 60000 65536"/>
              <a:gd name="T7" fmla="*/ 0 60000 65536"/>
              <a:gd name="T8" fmla="*/ 0 60000 65536"/>
              <a:gd name="T9" fmla="*/ 0 w 192"/>
              <a:gd name="T10" fmla="*/ 0 h 528"/>
              <a:gd name="T11" fmla="*/ 192 w 192"/>
              <a:gd name="T12" fmla="*/ 528 h 528"/>
            </a:gdLst>
            <a:ahLst/>
            <a:cxnLst>
              <a:cxn ang="T6">
                <a:pos x="T0" y="T1"/>
              </a:cxn>
              <a:cxn ang="T7">
                <a:pos x="T2" y="T3"/>
              </a:cxn>
              <a:cxn ang="T8">
                <a:pos x="T4" y="T5"/>
              </a:cxn>
            </a:cxnLst>
            <a:rect l="T9" t="T10" r="T11" b="T12"/>
            <a:pathLst>
              <a:path w="192" h="528">
                <a:moveTo>
                  <a:pt x="0" y="0"/>
                </a:moveTo>
                <a:lnTo>
                  <a:pt x="96" y="0"/>
                </a:lnTo>
                <a:lnTo>
                  <a:pt x="192" y="528"/>
                </a:lnTo>
              </a:path>
            </a:pathLst>
          </a:custGeom>
          <a:noFill/>
          <a:ln w="6350">
            <a:solidFill>
              <a:schemeClr val="tx1"/>
            </a:solidFill>
            <a:prstDash val="dash"/>
            <a:round/>
            <a:headEnd/>
            <a:tailEnd type="triangle" w="med" len="med"/>
          </a:ln>
          <a:extLst>
            <a:ext uri="{909E8E84-426E-40DD-AFC4-6F175D3DCCD1}">
              <a14:hiddenFill xmlns:a14="http://schemas.microsoft.com/office/drawing/2010/main">
                <a:solidFill>
                  <a:srgbClr val="FFFFFF"/>
                </a:solidFill>
              </a14:hiddenFill>
            </a:ext>
          </a:extLst>
        </p:spPr>
        <p:txBody>
          <a:bodyPr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2000" b="1"/>
          </a:p>
        </p:txBody>
      </p:sp>
      <p:grpSp>
        <p:nvGrpSpPr>
          <p:cNvPr id="17425" name="Group 25">
            <a:extLst>
              <a:ext uri="{FF2B5EF4-FFF2-40B4-BE49-F238E27FC236}">
                <a16:creationId xmlns:a16="http://schemas.microsoft.com/office/drawing/2014/main" id="{59A51FF5-EDE8-4656-84DC-548021EC9126}"/>
              </a:ext>
            </a:extLst>
          </p:cNvPr>
          <p:cNvGrpSpPr>
            <a:grpSpLocks/>
          </p:cNvGrpSpPr>
          <p:nvPr/>
        </p:nvGrpSpPr>
        <p:grpSpPr bwMode="auto">
          <a:xfrm>
            <a:off x="1701800" y="3378200"/>
            <a:ext cx="577850" cy="457200"/>
            <a:chOff x="284" y="2112"/>
            <a:chExt cx="364" cy="288"/>
          </a:xfrm>
        </p:grpSpPr>
        <p:sp>
          <p:nvSpPr>
            <p:cNvPr id="795685" name="Line 5">
              <a:extLst>
                <a:ext uri="{FF2B5EF4-FFF2-40B4-BE49-F238E27FC236}">
                  <a16:creationId xmlns:a16="http://schemas.microsoft.com/office/drawing/2014/main" id="{3BCF6D38-4D7F-4439-8794-FBB02931F28F}"/>
                </a:ext>
              </a:extLst>
            </p:cNvPr>
            <p:cNvSpPr>
              <a:spLocks noChangeShapeType="1"/>
            </p:cNvSpPr>
            <p:nvPr/>
          </p:nvSpPr>
          <p:spPr bwMode="auto">
            <a:xfrm>
              <a:off x="483" y="2112"/>
              <a:ext cx="0" cy="96"/>
            </a:xfrm>
            <a:prstGeom prst="line">
              <a:avLst/>
            </a:prstGeom>
            <a:noFill/>
            <a:ln w="28575">
              <a:solidFill>
                <a:schemeClr val="folHlink"/>
              </a:solidFill>
              <a:round/>
              <a:headEnd/>
              <a:tailEnd/>
            </a:ln>
          </p:spPr>
          <p:txBody>
            <a:bodyPr wrap="none" anchor="ctr"/>
            <a:lstStyle/>
            <a:p>
              <a:pPr>
                <a:defRPr/>
              </a:pPr>
              <a:endParaRPr lang="en-US" sz="2000" b="1">
                <a:solidFill>
                  <a:schemeClr val="tx1">
                    <a:lumMod val="85000"/>
                  </a:schemeClr>
                </a:solidFill>
                <a:latin typeface="Arial" charset="0"/>
              </a:endParaRPr>
            </a:p>
          </p:txBody>
        </p:sp>
        <p:sp>
          <p:nvSpPr>
            <p:cNvPr id="17445" name="Text Box 6">
              <a:extLst>
                <a:ext uri="{FF2B5EF4-FFF2-40B4-BE49-F238E27FC236}">
                  <a16:creationId xmlns:a16="http://schemas.microsoft.com/office/drawing/2014/main" id="{41ED8C4F-1217-48F7-BDCE-D45E625D5C38}"/>
                </a:ext>
              </a:extLst>
            </p:cNvPr>
            <p:cNvSpPr txBox="1">
              <a:spLocks noChangeArrowheads="1"/>
            </p:cNvSpPr>
            <p:nvPr/>
          </p:nvSpPr>
          <p:spPr bwMode="auto">
            <a:xfrm>
              <a:off x="284" y="2208"/>
              <a:ext cx="36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400" b="1"/>
                <a:t>2002</a:t>
              </a:r>
            </a:p>
          </p:txBody>
        </p:sp>
      </p:grpSp>
      <p:sp>
        <p:nvSpPr>
          <p:cNvPr id="795687" name="Line 39">
            <a:extLst>
              <a:ext uri="{FF2B5EF4-FFF2-40B4-BE49-F238E27FC236}">
                <a16:creationId xmlns:a16="http://schemas.microsoft.com/office/drawing/2014/main" id="{94CE5E8A-485A-4980-8735-43AD48F8BADD}"/>
              </a:ext>
            </a:extLst>
          </p:cNvPr>
          <p:cNvSpPr>
            <a:spLocks noChangeShapeType="1"/>
          </p:cNvSpPr>
          <p:nvPr/>
        </p:nvSpPr>
        <p:spPr bwMode="auto">
          <a:xfrm>
            <a:off x="2082800" y="2590800"/>
            <a:ext cx="457200" cy="0"/>
          </a:xfrm>
          <a:prstGeom prst="line">
            <a:avLst/>
          </a:prstGeom>
          <a:noFill/>
          <a:ln w="6350">
            <a:solidFill>
              <a:schemeClr val="tx1"/>
            </a:solidFill>
            <a:round/>
            <a:headEnd/>
            <a:tailEnd type="triangle" w="med" len="med"/>
          </a:ln>
          <a:effectLst/>
        </p:spPr>
        <p:txBody>
          <a:bodyPr anchor="ctr"/>
          <a:lstStyle/>
          <a:p>
            <a:pPr>
              <a:defRPr/>
            </a:pPr>
            <a:endParaRPr lang="en-US" sz="2000" b="1">
              <a:solidFill>
                <a:schemeClr val="tx1">
                  <a:lumMod val="85000"/>
                </a:schemeClr>
              </a:solidFill>
              <a:latin typeface="Arial" charset="0"/>
            </a:endParaRPr>
          </a:p>
        </p:txBody>
      </p:sp>
      <p:sp>
        <p:nvSpPr>
          <p:cNvPr id="17427" name="Freeform 40">
            <a:extLst>
              <a:ext uri="{FF2B5EF4-FFF2-40B4-BE49-F238E27FC236}">
                <a16:creationId xmlns:a16="http://schemas.microsoft.com/office/drawing/2014/main" id="{89C8FA90-DB90-48D4-8840-9889FE2A312B}"/>
              </a:ext>
            </a:extLst>
          </p:cNvPr>
          <p:cNvSpPr>
            <a:spLocks/>
          </p:cNvSpPr>
          <p:nvPr/>
        </p:nvSpPr>
        <p:spPr bwMode="auto">
          <a:xfrm>
            <a:off x="3124200" y="3263900"/>
            <a:ext cx="228600" cy="381000"/>
          </a:xfrm>
          <a:custGeom>
            <a:avLst/>
            <a:gdLst>
              <a:gd name="T0" fmla="*/ 0 w 144"/>
              <a:gd name="T1" fmla="*/ 504031250 h 288"/>
              <a:gd name="T2" fmla="*/ 241935000 w 144"/>
              <a:gd name="T3" fmla="*/ 336020833 h 288"/>
              <a:gd name="T4" fmla="*/ 120967500 w 144"/>
              <a:gd name="T5" fmla="*/ 168010417 h 288"/>
              <a:gd name="T6" fmla="*/ 362902500 w 144"/>
              <a:gd name="T7" fmla="*/ 0 h 288"/>
              <a:gd name="T8" fmla="*/ 0 60000 65536"/>
              <a:gd name="T9" fmla="*/ 0 60000 65536"/>
              <a:gd name="T10" fmla="*/ 0 60000 65536"/>
              <a:gd name="T11" fmla="*/ 0 60000 65536"/>
              <a:gd name="T12" fmla="*/ 0 w 144"/>
              <a:gd name="T13" fmla="*/ 0 h 288"/>
              <a:gd name="T14" fmla="*/ 144 w 144"/>
              <a:gd name="T15" fmla="*/ 288 h 288"/>
            </a:gdLst>
            <a:ahLst/>
            <a:cxnLst>
              <a:cxn ang="T8">
                <a:pos x="T0" y="T1"/>
              </a:cxn>
              <a:cxn ang="T9">
                <a:pos x="T2" y="T3"/>
              </a:cxn>
              <a:cxn ang="T10">
                <a:pos x="T4" y="T5"/>
              </a:cxn>
              <a:cxn ang="T11">
                <a:pos x="T6" y="T7"/>
              </a:cxn>
            </a:cxnLst>
            <a:rect l="T12" t="T13" r="T14" b="T15"/>
            <a:pathLst>
              <a:path w="144" h="288">
                <a:moveTo>
                  <a:pt x="0" y="288"/>
                </a:moveTo>
                <a:cubicBezTo>
                  <a:pt x="44" y="256"/>
                  <a:pt x="88" y="224"/>
                  <a:pt x="96" y="192"/>
                </a:cubicBezTo>
                <a:cubicBezTo>
                  <a:pt x="104" y="160"/>
                  <a:pt x="40" y="128"/>
                  <a:pt x="48" y="96"/>
                </a:cubicBezTo>
                <a:cubicBezTo>
                  <a:pt x="56" y="64"/>
                  <a:pt x="100" y="32"/>
                  <a:pt x="144" y="0"/>
                </a:cubicBezTo>
              </a:path>
            </a:pathLst>
          </a:custGeom>
          <a:noFill/>
          <a:ln w="28575">
            <a:solidFill>
              <a:srgbClr val="29791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2000" b="1"/>
          </a:p>
        </p:txBody>
      </p:sp>
      <p:sp>
        <p:nvSpPr>
          <p:cNvPr id="17428" name="Freeform 41">
            <a:extLst>
              <a:ext uri="{FF2B5EF4-FFF2-40B4-BE49-F238E27FC236}">
                <a16:creationId xmlns:a16="http://schemas.microsoft.com/office/drawing/2014/main" id="{C3578710-1CDF-40BD-A98A-8F951E57AD63}"/>
              </a:ext>
            </a:extLst>
          </p:cNvPr>
          <p:cNvSpPr>
            <a:spLocks/>
          </p:cNvSpPr>
          <p:nvPr/>
        </p:nvSpPr>
        <p:spPr bwMode="auto">
          <a:xfrm>
            <a:off x="3276600" y="3263900"/>
            <a:ext cx="228600" cy="381000"/>
          </a:xfrm>
          <a:custGeom>
            <a:avLst/>
            <a:gdLst>
              <a:gd name="T0" fmla="*/ 0 w 144"/>
              <a:gd name="T1" fmla="*/ 504031250 h 288"/>
              <a:gd name="T2" fmla="*/ 241935000 w 144"/>
              <a:gd name="T3" fmla="*/ 336020833 h 288"/>
              <a:gd name="T4" fmla="*/ 120967500 w 144"/>
              <a:gd name="T5" fmla="*/ 168010417 h 288"/>
              <a:gd name="T6" fmla="*/ 362902500 w 144"/>
              <a:gd name="T7" fmla="*/ 0 h 288"/>
              <a:gd name="T8" fmla="*/ 0 60000 65536"/>
              <a:gd name="T9" fmla="*/ 0 60000 65536"/>
              <a:gd name="T10" fmla="*/ 0 60000 65536"/>
              <a:gd name="T11" fmla="*/ 0 60000 65536"/>
              <a:gd name="T12" fmla="*/ 0 w 144"/>
              <a:gd name="T13" fmla="*/ 0 h 288"/>
              <a:gd name="T14" fmla="*/ 144 w 144"/>
              <a:gd name="T15" fmla="*/ 288 h 288"/>
            </a:gdLst>
            <a:ahLst/>
            <a:cxnLst>
              <a:cxn ang="T8">
                <a:pos x="T0" y="T1"/>
              </a:cxn>
              <a:cxn ang="T9">
                <a:pos x="T2" y="T3"/>
              </a:cxn>
              <a:cxn ang="T10">
                <a:pos x="T4" y="T5"/>
              </a:cxn>
              <a:cxn ang="T11">
                <a:pos x="T6" y="T7"/>
              </a:cxn>
            </a:cxnLst>
            <a:rect l="T12" t="T13" r="T14" b="T15"/>
            <a:pathLst>
              <a:path w="144" h="288">
                <a:moveTo>
                  <a:pt x="0" y="288"/>
                </a:moveTo>
                <a:cubicBezTo>
                  <a:pt x="44" y="256"/>
                  <a:pt x="88" y="224"/>
                  <a:pt x="96" y="192"/>
                </a:cubicBezTo>
                <a:cubicBezTo>
                  <a:pt x="104" y="160"/>
                  <a:pt x="40" y="128"/>
                  <a:pt x="48" y="96"/>
                </a:cubicBezTo>
                <a:cubicBezTo>
                  <a:pt x="56" y="64"/>
                  <a:pt x="100" y="32"/>
                  <a:pt x="144" y="0"/>
                </a:cubicBezTo>
              </a:path>
            </a:pathLst>
          </a:custGeom>
          <a:noFill/>
          <a:ln w="28575">
            <a:solidFill>
              <a:srgbClr val="29791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2000" b="1"/>
          </a:p>
        </p:txBody>
      </p:sp>
      <p:sp>
        <p:nvSpPr>
          <p:cNvPr id="795690" name="Line 4">
            <a:extLst>
              <a:ext uri="{FF2B5EF4-FFF2-40B4-BE49-F238E27FC236}">
                <a16:creationId xmlns:a16="http://schemas.microsoft.com/office/drawing/2014/main" id="{F90A3883-9702-4DD0-935C-F67EEF974D48}"/>
              </a:ext>
            </a:extLst>
          </p:cNvPr>
          <p:cNvSpPr>
            <a:spLocks noChangeShapeType="1"/>
          </p:cNvSpPr>
          <p:nvPr/>
        </p:nvSpPr>
        <p:spPr bwMode="auto">
          <a:xfrm>
            <a:off x="1854200" y="3454400"/>
            <a:ext cx="1371600" cy="0"/>
          </a:xfrm>
          <a:prstGeom prst="line">
            <a:avLst/>
          </a:prstGeom>
          <a:noFill/>
          <a:ln w="76200">
            <a:solidFill>
              <a:srgbClr val="297919"/>
            </a:solidFill>
            <a:round/>
            <a:headEnd/>
            <a:tailEnd/>
          </a:ln>
        </p:spPr>
        <p:txBody>
          <a:bodyPr wrap="none" anchor="ctr"/>
          <a:lstStyle/>
          <a:p>
            <a:pPr>
              <a:defRPr/>
            </a:pPr>
            <a:endParaRPr lang="en-US" sz="2000" b="1">
              <a:solidFill>
                <a:schemeClr val="tx1">
                  <a:lumMod val="85000"/>
                </a:schemeClr>
              </a:solidFill>
              <a:latin typeface="Arial" charset="0"/>
            </a:endParaRPr>
          </a:p>
        </p:txBody>
      </p:sp>
      <p:grpSp>
        <p:nvGrpSpPr>
          <p:cNvPr id="17430" name="Group 21">
            <a:extLst>
              <a:ext uri="{FF2B5EF4-FFF2-40B4-BE49-F238E27FC236}">
                <a16:creationId xmlns:a16="http://schemas.microsoft.com/office/drawing/2014/main" id="{544BCCF1-2FB0-4E8A-B294-6232BC5AB42C}"/>
              </a:ext>
            </a:extLst>
          </p:cNvPr>
          <p:cNvGrpSpPr>
            <a:grpSpLocks/>
          </p:cNvGrpSpPr>
          <p:nvPr/>
        </p:nvGrpSpPr>
        <p:grpSpPr bwMode="auto">
          <a:xfrm>
            <a:off x="6599239" y="3378200"/>
            <a:ext cx="676275" cy="457200"/>
            <a:chOff x="3485" y="2112"/>
            <a:chExt cx="426" cy="288"/>
          </a:xfrm>
        </p:grpSpPr>
        <p:sp>
          <p:nvSpPr>
            <p:cNvPr id="795692" name="Line 11">
              <a:extLst>
                <a:ext uri="{FF2B5EF4-FFF2-40B4-BE49-F238E27FC236}">
                  <a16:creationId xmlns:a16="http://schemas.microsoft.com/office/drawing/2014/main" id="{9E8ABC96-7BE3-4C1F-9BF0-E9DA13808858}"/>
                </a:ext>
              </a:extLst>
            </p:cNvPr>
            <p:cNvSpPr>
              <a:spLocks noChangeShapeType="1"/>
            </p:cNvSpPr>
            <p:nvPr/>
          </p:nvSpPr>
          <p:spPr bwMode="auto">
            <a:xfrm>
              <a:off x="3744" y="2112"/>
              <a:ext cx="0" cy="96"/>
            </a:xfrm>
            <a:prstGeom prst="line">
              <a:avLst/>
            </a:prstGeom>
            <a:noFill/>
            <a:ln w="28575">
              <a:solidFill>
                <a:schemeClr val="folHlink"/>
              </a:solidFill>
              <a:round/>
              <a:headEnd/>
              <a:tailEnd/>
            </a:ln>
          </p:spPr>
          <p:txBody>
            <a:bodyPr wrap="none" anchor="ctr"/>
            <a:lstStyle/>
            <a:p>
              <a:pPr>
                <a:defRPr/>
              </a:pPr>
              <a:endParaRPr lang="en-US" sz="2000" b="1">
                <a:solidFill>
                  <a:schemeClr val="tx1">
                    <a:lumMod val="85000"/>
                  </a:schemeClr>
                </a:solidFill>
                <a:latin typeface="Arial" charset="0"/>
              </a:endParaRPr>
            </a:p>
          </p:txBody>
        </p:sp>
        <p:sp>
          <p:nvSpPr>
            <p:cNvPr id="17443" name="Text Box 12">
              <a:extLst>
                <a:ext uri="{FF2B5EF4-FFF2-40B4-BE49-F238E27FC236}">
                  <a16:creationId xmlns:a16="http://schemas.microsoft.com/office/drawing/2014/main" id="{E56C776D-6BCB-41C2-B32B-5C6014798E61}"/>
                </a:ext>
              </a:extLst>
            </p:cNvPr>
            <p:cNvSpPr txBox="1">
              <a:spLocks noChangeArrowheads="1"/>
            </p:cNvSpPr>
            <p:nvPr/>
          </p:nvSpPr>
          <p:spPr bwMode="auto">
            <a:xfrm>
              <a:off x="3485" y="2208"/>
              <a:ext cx="42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400" b="1"/>
                <a:t>May 7</a:t>
              </a:r>
            </a:p>
          </p:txBody>
        </p:sp>
      </p:grpSp>
      <p:sp>
        <p:nvSpPr>
          <p:cNvPr id="26666" name="Text Box 42">
            <a:extLst>
              <a:ext uri="{FF2B5EF4-FFF2-40B4-BE49-F238E27FC236}">
                <a16:creationId xmlns:a16="http://schemas.microsoft.com/office/drawing/2014/main" id="{1E14BDCB-E8D9-486A-8807-6DF5EEFB4F76}"/>
              </a:ext>
            </a:extLst>
          </p:cNvPr>
          <p:cNvSpPr txBox="1">
            <a:spLocks noChangeArrowheads="1"/>
          </p:cNvSpPr>
          <p:nvPr/>
        </p:nvSpPr>
        <p:spPr bwMode="auto">
          <a:xfrm>
            <a:off x="4419600" y="3538539"/>
            <a:ext cx="617348" cy="461665"/>
          </a:xfrm>
          <a:prstGeom prst="rect">
            <a:avLst/>
          </a:prstGeom>
          <a:noFill/>
          <a:ln>
            <a:noFill/>
          </a:ln>
          <a:effectLst>
            <a:prstShdw prst="shdw17" dist="17961" dir="2700000">
              <a:srgbClr val="8A9399"/>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defRPr/>
            </a:pPr>
            <a:r>
              <a:rPr lang="en-US" sz="1200"/>
              <a:t>August</a:t>
            </a:r>
          </a:p>
          <a:p>
            <a:pPr>
              <a:defRPr/>
            </a:pPr>
            <a:r>
              <a:rPr lang="en-US" sz="1200"/>
              <a:t>2007</a:t>
            </a:r>
          </a:p>
        </p:txBody>
      </p:sp>
      <p:sp>
        <p:nvSpPr>
          <p:cNvPr id="17432" name="AutoShape 35">
            <a:extLst>
              <a:ext uri="{FF2B5EF4-FFF2-40B4-BE49-F238E27FC236}">
                <a16:creationId xmlns:a16="http://schemas.microsoft.com/office/drawing/2014/main" id="{3344AFA5-197F-4990-B705-F2664704D369}"/>
              </a:ext>
            </a:extLst>
          </p:cNvPr>
          <p:cNvSpPr>
            <a:spLocks/>
          </p:cNvSpPr>
          <p:nvPr/>
        </p:nvSpPr>
        <p:spPr bwMode="auto">
          <a:xfrm>
            <a:off x="4267201" y="2720976"/>
            <a:ext cx="1998663" cy="403225"/>
          </a:xfrm>
          <a:prstGeom prst="borderCallout2">
            <a:avLst>
              <a:gd name="adj1" fmla="val 28347"/>
              <a:gd name="adj2" fmla="val 105319"/>
              <a:gd name="adj3" fmla="val 28347"/>
              <a:gd name="adj4" fmla="val 119699"/>
              <a:gd name="adj5" fmla="val 166931"/>
              <a:gd name="adj6" fmla="val 138602"/>
            </a:avLst>
          </a:prstGeom>
          <a:solidFill>
            <a:schemeClr val="bg1"/>
          </a:solidFill>
          <a:ln w="6350">
            <a:solidFill>
              <a:schemeClr val="tx1"/>
            </a:solidFill>
            <a:miter lim="800000"/>
            <a:headEnd/>
            <a:tailEnd/>
          </a:ln>
        </p:spPr>
        <p:txBody>
          <a:bodyPr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400" b="1"/>
              <a:t>OVM 1.1 update</a:t>
            </a:r>
          </a:p>
        </p:txBody>
      </p:sp>
      <p:sp>
        <p:nvSpPr>
          <p:cNvPr id="26667" name="Text Box 43">
            <a:extLst>
              <a:ext uri="{FF2B5EF4-FFF2-40B4-BE49-F238E27FC236}">
                <a16:creationId xmlns:a16="http://schemas.microsoft.com/office/drawing/2014/main" id="{B5191F4E-D25E-4AA3-8E5E-D237E78AF143}"/>
              </a:ext>
            </a:extLst>
          </p:cNvPr>
          <p:cNvSpPr txBox="1">
            <a:spLocks noChangeArrowheads="1"/>
          </p:cNvSpPr>
          <p:nvPr/>
        </p:nvSpPr>
        <p:spPr bwMode="auto">
          <a:xfrm>
            <a:off x="8166101" y="3581401"/>
            <a:ext cx="498855" cy="461665"/>
          </a:xfrm>
          <a:prstGeom prst="rect">
            <a:avLst/>
          </a:prstGeom>
          <a:noFill/>
          <a:ln>
            <a:noFill/>
          </a:ln>
          <a:effectLst>
            <a:prstShdw prst="shdw17" dist="17961" dir="2700000">
              <a:srgbClr val="8A9399"/>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defRPr/>
            </a:pPr>
            <a:r>
              <a:rPr lang="en-US" sz="1200"/>
              <a:t>Sept</a:t>
            </a:r>
          </a:p>
          <a:p>
            <a:pPr>
              <a:defRPr/>
            </a:pPr>
            <a:r>
              <a:rPr lang="en-US" sz="1200"/>
              <a:t>2008</a:t>
            </a:r>
          </a:p>
        </p:txBody>
      </p:sp>
      <p:sp>
        <p:nvSpPr>
          <p:cNvPr id="17434" name="AutoShape 35">
            <a:extLst>
              <a:ext uri="{FF2B5EF4-FFF2-40B4-BE49-F238E27FC236}">
                <a16:creationId xmlns:a16="http://schemas.microsoft.com/office/drawing/2014/main" id="{966129E6-6AF9-40DF-8DFF-227DCA553065}"/>
              </a:ext>
            </a:extLst>
          </p:cNvPr>
          <p:cNvSpPr>
            <a:spLocks/>
          </p:cNvSpPr>
          <p:nvPr/>
        </p:nvSpPr>
        <p:spPr bwMode="auto">
          <a:xfrm>
            <a:off x="8001001" y="4724400"/>
            <a:ext cx="1389063" cy="685800"/>
          </a:xfrm>
          <a:prstGeom prst="borderCallout2">
            <a:avLst>
              <a:gd name="adj1" fmla="val 16667"/>
              <a:gd name="adj2" fmla="val 105486"/>
              <a:gd name="adj3" fmla="val 16667"/>
              <a:gd name="adj4" fmla="val 108912"/>
              <a:gd name="adj5" fmla="val -186574"/>
              <a:gd name="adj6" fmla="val 113944"/>
            </a:avLst>
          </a:prstGeom>
          <a:solidFill>
            <a:schemeClr val="bg1"/>
          </a:solidFill>
          <a:ln w="6350">
            <a:solidFill>
              <a:schemeClr val="tx1"/>
            </a:solidFill>
            <a:miter lim="800000"/>
            <a:headEnd/>
            <a:tailEnd/>
          </a:ln>
        </p:spPr>
        <p:txBody>
          <a:bodyPr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400" b="1"/>
              <a:t>More capabilities to come!!</a:t>
            </a:r>
          </a:p>
        </p:txBody>
      </p:sp>
      <p:sp>
        <p:nvSpPr>
          <p:cNvPr id="7" name="Text Box 43">
            <a:extLst>
              <a:ext uri="{FF2B5EF4-FFF2-40B4-BE49-F238E27FC236}">
                <a16:creationId xmlns:a16="http://schemas.microsoft.com/office/drawing/2014/main" id="{FC157EBE-BA1D-4926-84CD-6BFC2B9FE573}"/>
              </a:ext>
            </a:extLst>
          </p:cNvPr>
          <p:cNvSpPr txBox="1">
            <a:spLocks noChangeArrowheads="1"/>
          </p:cNvSpPr>
          <p:nvPr/>
        </p:nvSpPr>
        <p:spPr bwMode="auto">
          <a:xfrm>
            <a:off x="9601200" y="3505200"/>
            <a:ext cx="520700" cy="457200"/>
          </a:xfrm>
          <a:prstGeom prst="rect">
            <a:avLst/>
          </a:prstGeom>
          <a:noFill/>
          <a:ln>
            <a:noFill/>
          </a:ln>
          <a:effectLst>
            <a:prstShdw prst="shdw17" dist="17961" dir="2700000">
              <a:srgbClr val="8A9399"/>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defRPr/>
            </a:pPr>
            <a:r>
              <a:rPr lang="en-US" sz="1200">
                <a:latin typeface="Arial" charset="0"/>
              </a:rPr>
              <a:t>Q1</a:t>
            </a:r>
          </a:p>
          <a:p>
            <a:pPr>
              <a:defRPr/>
            </a:pPr>
            <a:r>
              <a:rPr lang="en-US" sz="1200">
                <a:latin typeface="Arial" charset="0"/>
              </a:rPr>
              <a:t>2009</a:t>
            </a:r>
          </a:p>
        </p:txBody>
      </p:sp>
      <p:sp>
        <p:nvSpPr>
          <p:cNvPr id="17436" name="AutoShape 35">
            <a:extLst>
              <a:ext uri="{FF2B5EF4-FFF2-40B4-BE49-F238E27FC236}">
                <a16:creationId xmlns:a16="http://schemas.microsoft.com/office/drawing/2014/main" id="{0CB0A1D2-6CC2-49A7-8E9A-4841EC223438}"/>
              </a:ext>
            </a:extLst>
          </p:cNvPr>
          <p:cNvSpPr>
            <a:spLocks/>
          </p:cNvSpPr>
          <p:nvPr/>
        </p:nvSpPr>
        <p:spPr bwMode="auto">
          <a:xfrm>
            <a:off x="6553201" y="1600200"/>
            <a:ext cx="2074863" cy="762000"/>
          </a:xfrm>
          <a:prstGeom prst="borderCallout2">
            <a:avLst>
              <a:gd name="adj1" fmla="val 15000"/>
              <a:gd name="adj2" fmla="val 103671"/>
              <a:gd name="adj3" fmla="val 15000"/>
              <a:gd name="adj4" fmla="val 117903"/>
              <a:gd name="adj5" fmla="val 179167"/>
              <a:gd name="adj6" fmla="val 136269"/>
            </a:avLst>
          </a:prstGeom>
          <a:solidFill>
            <a:schemeClr val="bg1"/>
          </a:solidFill>
          <a:ln w="6350">
            <a:solidFill>
              <a:schemeClr val="tx1"/>
            </a:solidFill>
            <a:miter lim="800000"/>
            <a:headEnd/>
            <a:tailEnd/>
          </a:ln>
        </p:spPr>
        <p:txBody>
          <a:bodyPr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400" b="1"/>
              <a:t>Growing volume of Ecosystem products and services</a:t>
            </a:r>
          </a:p>
        </p:txBody>
      </p:sp>
      <p:sp>
        <p:nvSpPr>
          <p:cNvPr id="17437" name="AutoShape 35">
            <a:extLst>
              <a:ext uri="{FF2B5EF4-FFF2-40B4-BE49-F238E27FC236}">
                <a16:creationId xmlns:a16="http://schemas.microsoft.com/office/drawing/2014/main" id="{1351B823-FD40-4C10-8D61-D0777B852AC6}"/>
              </a:ext>
            </a:extLst>
          </p:cNvPr>
          <p:cNvSpPr>
            <a:spLocks/>
          </p:cNvSpPr>
          <p:nvPr/>
        </p:nvSpPr>
        <p:spPr bwMode="auto">
          <a:xfrm>
            <a:off x="6992938" y="2720976"/>
            <a:ext cx="1617662" cy="403225"/>
          </a:xfrm>
          <a:prstGeom prst="borderCallout2">
            <a:avLst>
              <a:gd name="adj1" fmla="val 28347"/>
              <a:gd name="adj2" fmla="val 104708"/>
              <a:gd name="adj3" fmla="val 28347"/>
              <a:gd name="adj4" fmla="val 118940"/>
              <a:gd name="adj5" fmla="val 184250"/>
              <a:gd name="adj6" fmla="val 137880"/>
            </a:avLst>
          </a:prstGeom>
          <a:solidFill>
            <a:schemeClr val="bg1"/>
          </a:solidFill>
          <a:ln w="6350">
            <a:solidFill>
              <a:schemeClr val="tx1"/>
            </a:solidFill>
            <a:miter lim="800000"/>
            <a:headEnd/>
            <a:tailEnd/>
          </a:ln>
        </p:spPr>
        <p:txBody>
          <a:bodyPr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1400" b="1"/>
              <a:t>OVM 2.0.1 update</a:t>
            </a:r>
          </a:p>
        </p:txBody>
      </p:sp>
      <p:grpSp>
        <p:nvGrpSpPr>
          <p:cNvPr id="17438" name="Group 19">
            <a:extLst>
              <a:ext uri="{FF2B5EF4-FFF2-40B4-BE49-F238E27FC236}">
                <a16:creationId xmlns:a16="http://schemas.microsoft.com/office/drawing/2014/main" id="{07865279-CCDA-4DD4-B9CB-EBC621D85F54}"/>
              </a:ext>
            </a:extLst>
          </p:cNvPr>
          <p:cNvGrpSpPr>
            <a:grpSpLocks/>
          </p:cNvGrpSpPr>
          <p:nvPr/>
        </p:nvGrpSpPr>
        <p:grpSpPr bwMode="auto">
          <a:xfrm>
            <a:off x="9132888" y="3429000"/>
            <a:ext cx="184150" cy="457200"/>
            <a:chOff x="4860" y="2112"/>
            <a:chExt cx="116" cy="288"/>
          </a:xfrm>
        </p:grpSpPr>
        <p:sp>
          <p:nvSpPr>
            <p:cNvPr id="795677" name="Line 17">
              <a:extLst>
                <a:ext uri="{FF2B5EF4-FFF2-40B4-BE49-F238E27FC236}">
                  <a16:creationId xmlns:a16="http://schemas.microsoft.com/office/drawing/2014/main" id="{E4A6545C-99F4-4D93-A53C-0295917D3112}"/>
                </a:ext>
              </a:extLst>
            </p:cNvPr>
            <p:cNvSpPr>
              <a:spLocks noChangeShapeType="1"/>
            </p:cNvSpPr>
            <p:nvPr/>
          </p:nvSpPr>
          <p:spPr bwMode="auto">
            <a:xfrm>
              <a:off x="4918" y="2112"/>
              <a:ext cx="0" cy="96"/>
            </a:xfrm>
            <a:prstGeom prst="line">
              <a:avLst/>
            </a:prstGeom>
            <a:noFill/>
            <a:ln w="28575">
              <a:solidFill>
                <a:schemeClr val="folHlink"/>
              </a:solidFill>
              <a:round/>
              <a:headEnd/>
              <a:tailEnd/>
            </a:ln>
          </p:spPr>
          <p:txBody>
            <a:bodyPr wrap="none" anchor="ctr"/>
            <a:lstStyle/>
            <a:p>
              <a:pPr>
                <a:defRPr/>
              </a:pPr>
              <a:endParaRPr lang="en-US" sz="2000" b="1">
                <a:solidFill>
                  <a:schemeClr val="tx1">
                    <a:lumMod val="85000"/>
                  </a:schemeClr>
                </a:solidFill>
                <a:latin typeface="Arial" charset="0"/>
              </a:endParaRPr>
            </a:p>
          </p:txBody>
        </p:sp>
        <p:sp>
          <p:nvSpPr>
            <p:cNvPr id="17441" name="Text Box 18">
              <a:extLst>
                <a:ext uri="{FF2B5EF4-FFF2-40B4-BE49-F238E27FC236}">
                  <a16:creationId xmlns:a16="http://schemas.microsoft.com/office/drawing/2014/main" id="{8F09E03C-5D56-4667-8CEB-65ED2DA31855}"/>
                </a:ext>
              </a:extLst>
            </p:cNvPr>
            <p:cNvSpPr txBox="1">
              <a:spLocks noChangeArrowheads="1"/>
            </p:cNvSpPr>
            <p:nvPr/>
          </p:nvSpPr>
          <p:spPr bwMode="auto">
            <a:xfrm>
              <a:off x="4860" y="2208"/>
              <a:ext cx="1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400" b="1"/>
            </a:p>
          </p:txBody>
        </p:sp>
      </p:grpSp>
      <p:sp>
        <p:nvSpPr>
          <p:cNvPr id="10" name="Text Box 43">
            <a:extLst>
              <a:ext uri="{FF2B5EF4-FFF2-40B4-BE49-F238E27FC236}">
                <a16:creationId xmlns:a16="http://schemas.microsoft.com/office/drawing/2014/main" id="{8757DAC3-09C0-4A63-B354-3B0D882962B7}"/>
              </a:ext>
            </a:extLst>
          </p:cNvPr>
          <p:cNvSpPr txBox="1">
            <a:spLocks noChangeArrowheads="1"/>
          </p:cNvSpPr>
          <p:nvPr/>
        </p:nvSpPr>
        <p:spPr bwMode="auto">
          <a:xfrm>
            <a:off x="8991600" y="3632200"/>
            <a:ext cx="520700" cy="457200"/>
          </a:xfrm>
          <a:prstGeom prst="rect">
            <a:avLst/>
          </a:prstGeom>
          <a:noFill/>
          <a:ln>
            <a:noFill/>
          </a:ln>
          <a:effectLst>
            <a:prstShdw prst="shdw17" dist="17961" dir="2700000">
              <a:srgbClr val="8A9399"/>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defRPr/>
            </a:pPr>
            <a:r>
              <a:rPr lang="en-US" sz="1200">
                <a:latin typeface="Arial" charset="0"/>
              </a:rPr>
              <a:t>Oct</a:t>
            </a:r>
          </a:p>
          <a:p>
            <a:pPr algn="ctr">
              <a:defRPr/>
            </a:pPr>
            <a:r>
              <a:rPr lang="en-US" sz="1200">
                <a:latin typeface="Arial" charset="0"/>
              </a:rPr>
              <a:t>2008</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703BA17D-5EDA-47D9-965F-A20E714D17D1}"/>
              </a:ext>
            </a:extLst>
          </p:cNvPr>
          <p:cNvSpPr>
            <a:spLocks noChangeArrowheads="1"/>
          </p:cNvSpPr>
          <p:nvPr/>
        </p:nvSpPr>
        <p:spPr bwMode="hidden">
          <a:xfrm>
            <a:off x="7239000" y="2971800"/>
            <a:ext cx="3352800" cy="3124200"/>
          </a:xfrm>
          <a:prstGeom prst="rect">
            <a:avLst/>
          </a:prstGeom>
          <a:solidFill>
            <a:srgbClr val="00CC99"/>
          </a:solidFill>
          <a:ln w="9525">
            <a:noFill/>
            <a:miter lim="800000"/>
            <a:headEnd/>
            <a:tailEnd/>
          </a:ln>
          <a:effectLst>
            <a:outerShdw blurRad="63500" dist="38099" dir="2700000" algn="ctr" rotWithShape="0">
              <a:schemeClr val="bg2">
                <a:alpha val="50000"/>
              </a:schemeClr>
            </a:outerShdw>
          </a:effectLst>
        </p:spPr>
        <p:txBody>
          <a:bodyPr wrap="none" lIns="45720" rIns="45720" anchor="ctr"/>
          <a:lstStyle/>
          <a:p>
            <a:pPr>
              <a:defRPr/>
            </a:pPr>
            <a:endParaRPr lang="en-US">
              <a:latin typeface="Arial" charset="0"/>
            </a:endParaRPr>
          </a:p>
        </p:txBody>
      </p:sp>
      <p:sp>
        <p:nvSpPr>
          <p:cNvPr id="72707" name="Rectangle 3">
            <a:extLst>
              <a:ext uri="{FF2B5EF4-FFF2-40B4-BE49-F238E27FC236}">
                <a16:creationId xmlns:a16="http://schemas.microsoft.com/office/drawing/2014/main" id="{E986F255-C7EE-44C0-9B21-6B0F9A06D8EB}"/>
              </a:ext>
            </a:extLst>
          </p:cNvPr>
          <p:cNvSpPr>
            <a:spLocks noChangeArrowheads="1"/>
          </p:cNvSpPr>
          <p:nvPr/>
        </p:nvSpPr>
        <p:spPr bwMode="auto">
          <a:xfrm>
            <a:off x="7239000" y="3124200"/>
            <a:ext cx="1371600" cy="2667000"/>
          </a:xfrm>
          <a:prstGeom prst="rect">
            <a:avLst/>
          </a:prstGeom>
          <a:solidFill>
            <a:srgbClr val="6699FF"/>
          </a:solidFill>
          <a:ln w="9525">
            <a:noFill/>
            <a:miter lim="800000"/>
            <a:headEnd/>
            <a:tailEnd/>
          </a:ln>
          <a:effectLst>
            <a:outerShdw blurRad="63500" dist="38099" dir="2700000" algn="ctr" rotWithShape="0">
              <a:schemeClr val="bg2">
                <a:alpha val="50000"/>
              </a:schemeClr>
            </a:outerShdw>
          </a:effectLst>
        </p:spPr>
        <p:txBody>
          <a:bodyPr wrap="none" lIns="45720" rIns="45720"/>
          <a:lstStyle/>
          <a:p>
            <a:pPr>
              <a:spcBef>
                <a:spcPct val="10000"/>
              </a:spcBef>
              <a:buFont typeface="Wingdings" charset="2"/>
              <a:buNone/>
              <a:defRPr/>
            </a:pPr>
            <a:r>
              <a:rPr lang="en-US" b="1">
                <a:latin typeface="Arial" charset="0"/>
              </a:rPr>
              <a:t>u1</a:t>
            </a:r>
          </a:p>
        </p:txBody>
      </p:sp>
      <p:sp>
        <p:nvSpPr>
          <p:cNvPr id="71684" name="Rectangle 4">
            <a:extLst>
              <a:ext uri="{FF2B5EF4-FFF2-40B4-BE49-F238E27FC236}">
                <a16:creationId xmlns:a16="http://schemas.microsoft.com/office/drawing/2014/main" id="{1E0E06AF-A0E4-4403-BD2E-CBB99103AFAF}"/>
              </a:ext>
            </a:extLst>
          </p:cNvPr>
          <p:cNvSpPr>
            <a:spLocks noGrp="1" noChangeArrowheads="1"/>
          </p:cNvSpPr>
          <p:nvPr>
            <p:ph type="title"/>
          </p:nvPr>
        </p:nvSpPr>
        <p:spPr/>
        <p:txBody>
          <a:bodyPr/>
          <a:lstStyle/>
          <a:p>
            <a:pPr eaLnBrk="1" hangingPunct="1"/>
            <a:r>
              <a:rPr lang="en-US" altLang="en-US"/>
              <a:t>Sequential Stimulus</a:t>
            </a:r>
          </a:p>
        </p:txBody>
      </p:sp>
      <p:sp>
        <p:nvSpPr>
          <p:cNvPr id="72709" name="Rectangle 5">
            <a:extLst>
              <a:ext uri="{FF2B5EF4-FFF2-40B4-BE49-F238E27FC236}">
                <a16:creationId xmlns:a16="http://schemas.microsoft.com/office/drawing/2014/main" id="{8CDD63CF-75D5-453C-8D81-AB811100A193}"/>
              </a:ext>
            </a:extLst>
          </p:cNvPr>
          <p:cNvSpPr>
            <a:spLocks noGrp="1" noChangeArrowheads="1"/>
          </p:cNvSpPr>
          <p:nvPr>
            <p:ph type="body" sz="half" idx="1"/>
          </p:nvPr>
        </p:nvSpPr>
        <p:spPr>
          <a:xfrm>
            <a:off x="1676400" y="1066800"/>
            <a:ext cx="4419600" cy="5029200"/>
          </a:xfrm>
        </p:spPr>
        <p:txBody>
          <a:bodyPr/>
          <a:lstStyle/>
          <a:p>
            <a:pPr eaLnBrk="1" hangingPunct="1"/>
            <a:r>
              <a:rPr lang="en-US" altLang="en-US" sz="2200"/>
              <a:t>Sequence calls </a:t>
            </a:r>
            <a:r>
              <a:rPr lang="en-US" altLang="en-US" sz="1600">
                <a:solidFill>
                  <a:srgbClr val="0000FF"/>
                </a:solidFill>
                <a:latin typeface="Courier New" panose="02070309020205020404" pitchFamily="49" charset="0"/>
              </a:rPr>
              <a:t>wait_for_grant()</a:t>
            </a:r>
          </a:p>
          <a:p>
            <a:pPr eaLnBrk="1" hangingPunct="1"/>
            <a:r>
              <a:rPr lang="en-US" altLang="en-US" sz="2200"/>
              <a:t>Sequence</a:t>
            </a:r>
            <a:r>
              <a:rPr lang="en-US" altLang="en-US" sz="2200" u="sng"/>
              <a:t>r</a:t>
            </a:r>
            <a:r>
              <a:rPr lang="en-US" altLang="en-US" sz="2200"/>
              <a:t> waits for </a:t>
            </a:r>
            <a:r>
              <a:rPr lang="en-US" altLang="en-US" sz="1600">
                <a:latin typeface="Courier New" panose="02070309020205020404" pitchFamily="49" charset="0"/>
              </a:rPr>
              <a:t>get()</a:t>
            </a:r>
          </a:p>
          <a:p>
            <a:pPr lvl="1" eaLnBrk="1" hangingPunct="1"/>
            <a:r>
              <a:rPr lang="en-US" altLang="en-US" sz="2000"/>
              <a:t>arbitrates and grants access</a:t>
            </a:r>
          </a:p>
          <a:p>
            <a:pPr eaLnBrk="1" hangingPunct="1"/>
            <a:r>
              <a:rPr lang="en-US" altLang="en-US" sz="2200"/>
              <a:t>Transaction is randomized</a:t>
            </a:r>
          </a:p>
          <a:p>
            <a:pPr eaLnBrk="1" hangingPunct="1"/>
            <a:r>
              <a:rPr lang="en-US" altLang="en-US" sz="2200"/>
              <a:t>Sequence calls </a:t>
            </a:r>
            <a:r>
              <a:rPr lang="en-US" altLang="en-US" sz="1600">
                <a:solidFill>
                  <a:srgbClr val="0000FF"/>
                </a:solidFill>
                <a:latin typeface="Courier New" panose="02070309020205020404" pitchFamily="49" charset="0"/>
              </a:rPr>
              <a:t>send_request(req)</a:t>
            </a:r>
          </a:p>
          <a:p>
            <a:pPr eaLnBrk="1" hangingPunct="1"/>
            <a:r>
              <a:rPr lang="en-US" altLang="en-US" sz="2200"/>
              <a:t>Sequence optionally calls </a:t>
            </a:r>
            <a:r>
              <a:rPr lang="en-US" altLang="en-US" sz="1600">
                <a:solidFill>
                  <a:srgbClr val="0000FF"/>
                </a:solidFill>
                <a:latin typeface="Courier New" panose="02070309020205020404" pitchFamily="49" charset="0"/>
              </a:rPr>
              <a:t>get_response(rsp)</a:t>
            </a:r>
            <a:endParaRPr lang="en-US" altLang="en-US" sz="2200">
              <a:solidFill>
                <a:srgbClr val="0000FF"/>
              </a:solidFill>
            </a:endParaRPr>
          </a:p>
          <a:p>
            <a:pPr eaLnBrk="1" hangingPunct="1"/>
            <a:r>
              <a:rPr lang="en-US" altLang="en-US" sz="2200"/>
              <a:t>A sequence may request a</a:t>
            </a:r>
            <a:br>
              <a:rPr lang="en-US" altLang="en-US" sz="2200"/>
            </a:br>
            <a:r>
              <a:rPr lang="en-US" altLang="en-US" sz="2200"/>
              <a:t>transaction from another</a:t>
            </a:r>
            <a:br>
              <a:rPr lang="en-US" altLang="en-US" sz="2200"/>
            </a:br>
            <a:r>
              <a:rPr lang="en-US" altLang="en-US" sz="2200"/>
              <a:t>(higher-level) sequencer</a:t>
            </a:r>
          </a:p>
          <a:p>
            <a:pPr lvl="1" eaLnBrk="1" hangingPunct="1"/>
            <a:r>
              <a:rPr lang="en-US" altLang="en-US" sz="2000"/>
              <a:t>u2 just sees a “driver”</a:t>
            </a:r>
          </a:p>
          <a:p>
            <a:pPr eaLnBrk="1" hangingPunct="1"/>
            <a:endParaRPr lang="en-US" altLang="en-US" sz="2200"/>
          </a:p>
        </p:txBody>
      </p:sp>
      <p:sp>
        <p:nvSpPr>
          <p:cNvPr id="72710" name="Rectangle 6">
            <a:extLst>
              <a:ext uri="{FF2B5EF4-FFF2-40B4-BE49-F238E27FC236}">
                <a16:creationId xmlns:a16="http://schemas.microsoft.com/office/drawing/2014/main" id="{717F73E0-53C6-4E90-9326-15FC56A70190}"/>
              </a:ext>
            </a:extLst>
          </p:cNvPr>
          <p:cNvSpPr>
            <a:spLocks noGrp="1" noChangeArrowheads="1"/>
          </p:cNvSpPr>
          <p:nvPr>
            <p:ph type="body" sz="half" idx="2"/>
          </p:nvPr>
        </p:nvSpPr>
        <p:spPr>
          <a:xfrm>
            <a:off x="6248400" y="1312864"/>
            <a:ext cx="4343400" cy="1735137"/>
          </a:xfrm>
        </p:spPr>
        <p:txBody>
          <a:bodyPr/>
          <a:lstStyle/>
          <a:p>
            <a:pPr eaLnBrk="1" hangingPunct="1"/>
            <a:r>
              <a:rPr lang="en-US" altLang="en-US" sz="2200"/>
              <a:t>Driver does </a:t>
            </a:r>
            <a:r>
              <a:rPr lang="en-US" altLang="en-US" sz="1600">
                <a:latin typeface="Courier New" panose="02070309020205020404" pitchFamily="49" charset="0"/>
              </a:rPr>
              <a:t>get(req)</a:t>
            </a:r>
          </a:p>
          <a:p>
            <a:pPr eaLnBrk="1" hangingPunct="1"/>
            <a:r>
              <a:rPr lang="en-US" altLang="en-US" sz="2200"/>
              <a:t>Performs bus cycle</a:t>
            </a:r>
          </a:p>
          <a:p>
            <a:pPr eaLnBrk="1" hangingPunct="1"/>
            <a:r>
              <a:rPr lang="en-US" altLang="en-US" sz="2200"/>
              <a:t>Driver optionally does </a:t>
            </a:r>
            <a:r>
              <a:rPr lang="en-US" altLang="en-US" sz="1600">
                <a:latin typeface="Courier New" panose="02070309020205020404" pitchFamily="49" charset="0"/>
              </a:rPr>
              <a:t>put(rsp)</a:t>
            </a:r>
            <a:r>
              <a:rPr lang="en-US" altLang="en-US" sz="2200"/>
              <a:t> </a:t>
            </a:r>
          </a:p>
          <a:p>
            <a:pPr lvl="1" eaLnBrk="1" hangingPunct="1"/>
            <a:r>
              <a:rPr lang="en-US" altLang="en-US" sz="1600">
                <a:latin typeface="Courier New" panose="02070309020205020404" pitchFamily="49" charset="0"/>
              </a:rPr>
              <a:t>rsp.set_id_info(req);</a:t>
            </a:r>
          </a:p>
        </p:txBody>
      </p:sp>
      <p:sp>
        <p:nvSpPr>
          <p:cNvPr id="72711" name="AutoShape 7">
            <a:extLst>
              <a:ext uri="{FF2B5EF4-FFF2-40B4-BE49-F238E27FC236}">
                <a16:creationId xmlns:a16="http://schemas.microsoft.com/office/drawing/2014/main" id="{30336E8F-2078-4664-9566-FEC49E684065}"/>
              </a:ext>
            </a:extLst>
          </p:cNvPr>
          <p:cNvSpPr>
            <a:spLocks noChangeArrowheads="1"/>
          </p:cNvSpPr>
          <p:nvPr/>
        </p:nvSpPr>
        <p:spPr bwMode="auto">
          <a:xfrm>
            <a:off x="7315200" y="3505200"/>
            <a:ext cx="609600" cy="1219200"/>
          </a:xfrm>
          <a:prstGeom prst="flowChartDocument">
            <a:avLst/>
          </a:prstGeom>
          <a:solidFill>
            <a:srgbClr val="CCCC00"/>
          </a:solidFill>
          <a:ln w="3175">
            <a:solidFill>
              <a:schemeClr val="tx1"/>
            </a:solidFill>
            <a:miter lim="800000"/>
            <a:headEnd/>
            <a:tailEnd/>
          </a:ln>
          <a:effectLst>
            <a:outerShdw blurRad="63500" dist="38099" dir="2700000" algn="ctr" rotWithShape="0">
              <a:schemeClr val="bg2">
                <a:alpha val="74998"/>
              </a:schemeClr>
            </a:outerShdw>
          </a:effectLst>
        </p:spPr>
        <p:txBody>
          <a:bodyPr wrap="none" lIns="45720" tIns="0" rIns="45720"/>
          <a:lstStyle/>
          <a:p>
            <a:pPr>
              <a:spcBef>
                <a:spcPct val="10000"/>
              </a:spcBef>
              <a:buFont typeface="Wingdings" charset="2"/>
              <a:buNone/>
              <a:defRPr/>
            </a:pPr>
            <a:r>
              <a:rPr lang="en-US" sz="1400" b="1">
                <a:latin typeface="Arial" charset="0"/>
              </a:rPr>
              <a:t>s1</a:t>
            </a:r>
          </a:p>
        </p:txBody>
      </p:sp>
      <p:sp>
        <p:nvSpPr>
          <p:cNvPr id="72712" name="AutoShape 8">
            <a:extLst>
              <a:ext uri="{FF2B5EF4-FFF2-40B4-BE49-F238E27FC236}">
                <a16:creationId xmlns:a16="http://schemas.microsoft.com/office/drawing/2014/main" id="{C96C7798-E7B4-46C7-8168-13835BEFA412}"/>
              </a:ext>
            </a:extLst>
          </p:cNvPr>
          <p:cNvSpPr>
            <a:spLocks noChangeArrowheads="1"/>
          </p:cNvSpPr>
          <p:nvPr/>
        </p:nvSpPr>
        <p:spPr bwMode="auto">
          <a:xfrm>
            <a:off x="7467600" y="3733800"/>
            <a:ext cx="304800" cy="152400"/>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sp>
        <p:nvSpPr>
          <p:cNvPr id="72713" name="AutoShape 9">
            <a:extLst>
              <a:ext uri="{FF2B5EF4-FFF2-40B4-BE49-F238E27FC236}">
                <a16:creationId xmlns:a16="http://schemas.microsoft.com/office/drawing/2014/main" id="{D6A0345E-9C0A-4039-A1AB-06D973E9A26F}"/>
              </a:ext>
            </a:extLst>
          </p:cNvPr>
          <p:cNvSpPr>
            <a:spLocks noChangeArrowheads="1"/>
          </p:cNvSpPr>
          <p:nvPr/>
        </p:nvSpPr>
        <p:spPr bwMode="auto">
          <a:xfrm>
            <a:off x="7467600" y="4038600"/>
            <a:ext cx="304800" cy="152400"/>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sp>
        <p:nvSpPr>
          <p:cNvPr id="72714" name="AutoShape 10">
            <a:extLst>
              <a:ext uri="{FF2B5EF4-FFF2-40B4-BE49-F238E27FC236}">
                <a16:creationId xmlns:a16="http://schemas.microsoft.com/office/drawing/2014/main" id="{77FDFAD7-68E3-4CDC-AB59-C756D70C27D6}"/>
              </a:ext>
            </a:extLst>
          </p:cNvPr>
          <p:cNvSpPr>
            <a:spLocks noChangeArrowheads="1"/>
          </p:cNvSpPr>
          <p:nvPr/>
        </p:nvSpPr>
        <p:spPr bwMode="auto">
          <a:xfrm>
            <a:off x="7467600" y="4343400"/>
            <a:ext cx="304800" cy="152400"/>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cxnSp>
        <p:nvCxnSpPr>
          <p:cNvPr id="72715" name="AutoShape 11">
            <a:extLst>
              <a:ext uri="{FF2B5EF4-FFF2-40B4-BE49-F238E27FC236}">
                <a16:creationId xmlns:a16="http://schemas.microsoft.com/office/drawing/2014/main" id="{4B2546AF-ACA9-4328-B4C9-B4D089A9705E}"/>
              </a:ext>
            </a:extLst>
          </p:cNvPr>
          <p:cNvCxnSpPr>
            <a:cxnSpLocks noChangeShapeType="1"/>
            <a:stCxn id="72712" idx="2"/>
            <a:endCxn id="72713" idx="0"/>
          </p:cNvCxnSpPr>
          <p:nvPr/>
        </p:nvCxnSpPr>
        <p:spPr bwMode="auto">
          <a:xfrm rot="5400000">
            <a:off x="7539832" y="3958432"/>
            <a:ext cx="160337"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72716" name="AutoShape 12">
            <a:extLst>
              <a:ext uri="{FF2B5EF4-FFF2-40B4-BE49-F238E27FC236}">
                <a16:creationId xmlns:a16="http://schemas.microsoft.com/office/drawing/2014/main" id="{63CA8C7A-952E-4DF6-9DF3-70ACC20CE553}"/>
              </a:ext>
            </a:extLst>
          </p:cNvPr>
          <p:cNvCxnSpPr>
            <a:cxnSpLocks noChangeShapeType="1"/>
            <a:stCxn id="72713" idx="2"/>
            <a:endCxn id="72714" idx="0"/>
          </p:cNvCxnSpPr>
          <p:nvPr/>
        </p:nvCxnSpPr>
        <p:spPr bwMode="auto">
          <a:xfrm rot="5400000">
            <a:off x="7539832" y="4263232"/>
            <a:ext cx="160337"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72717" name="Rectangle 13">
            <a:extLst>
              <a:ext uri="{FF2B5EF4-FFF2-40B4-BE49-F238E27FC236}">
                <a16:creationId xmlns:a16="http://schemas.microsoft.com/office/drawing/2014/main" id="{06E8E22C-0878-477D-BEF8-C56B16F25E86}"/>
              </a:ext>
            </a:extLst>
          </p:cNvPr>
          <p:cNvSpPr>
            <a:spLocks noChangeArrowheads="1"/>
          </p:cNvSpPr>
          <p:nvPr/>
        </p:nvSpPr>
        <p:spPr bwMode="auto">
          <a:xfrm>
            <a:off x="8915400" y="3581400"/>
            <a:ext cx="762000" cy="1600200"/>
          </a:xfrm>
          <a:prstGeom prst="rect">
            <a:avLst/>
          </a:prstGeom>
          <a:solidFill>
            <a:srgbClr val="00CC99"/>
          </a:solidFill>
          <a:ln w="9525">
            <a:noFill/>
            <a:miter lim="800000"/>
            <a:headEnd/>
            <a:tailEnd/>
          </a:ln>
          <a:effectLst>
            <a:outerShdw blurRad="63500" dist="38099" dir="2700000" algn="ctr" rotWithShape="0">
              <a:schemeClr val="bg2">
                <a:alpha val="50000"/>
              </a:schemeClr>
            </a:outerShdw>
          </a:effectLst>
        </p:spPr>
        <p:txBody>
          <a:bodyPr wrap="none" lIns="45720" rIns="45720" anchor="ctr"/>
          <a:lstStyle/>
          <a:p>
            <a:pPr>
              <a:defRPr/>
            </a:pPr>
            <a:endParaRPr lang="en-US">
              <a:latin typeface="Arial" charset="0"/>
            </a:endParaRPr>
          </a:p>
        </p:txBody>
      </p:sp>
      <p:sp>
        <p:nvSpPr>
          <p:cNvPr id="72718" name="Rectangle 14">
            <a:extLst>
              <a:ext uri="{FF2B5EF4-FFF2-40B4-BE49-F238E27FC236}">
                <a16:creationId xmlns:a16="http://schemas.microsoft.com/office/drawing/2014/main" id="{87E46D76-E9AE-4C05-B7B0-D7D167CDCE4D}"/>
              </a:ext>
            </a:extLst>
          </p:cNvPr>
          <p:cNvSpPr>
            <a:spLocks noChangeArrowheads="1"/>
          </p:cNvSpPr>
          <p:nvPr/>
        </p:nvSpPr>
        <p:spPr bwMode="auto">
          <a:xfrm>
            <a:off x="8839200" y="4343400"/>
            <a:ext cx="76200" cy="76200"/>
          </a:xfrm>
          <a:prstGeom prst="rect">
            <a:avLst/>
          </a:prstGeom>
          <a:solidFill>
            <a:schemeClr val="bg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72719" name="AutoShape 15">
            <a:extLst>
              <a:ext uri="{FF2B5EF4-FFF2-40B4-BE49-F238E27FC236}">
                <a16:creationId xmlns:a16="http://schemas.microsoft.com/office/drawing/2014/main" id="{98F6F336-E685-4C5D-AA0E-47D41C3B9F29}"/>
              </a:ext>
            </a:extLst>
          </p:cNvPr>
          <p:cNvCxnSpPr>
            <a:cxnSpLocks noChangeShapeType="1"/>
            <a:stCxn id="72720" idx="6"/>
            <a:endCxn id="72718" idx="1"/>
          </p:cNvCxnSpPr>
          <p:nvPr/>
        </p:nvCxnSpPr>
        <p:spPr bwMode="auto">
          <a:xfrm>
            <a:off x="8686800" y="4381500"/>
            <a:ext cx="152400" cy="0"/>
          </a:xfrm>
          <a:prstGeom prst="straightConnector1">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72720" name="Oval 16">
            <a:extLst>
              <a:ext uri="{FF2B5EF4-FFF2-40B4-BE49-F238E27FC236}">
                <a16:creationId xmlns:a16="http://schemas.microsoft.com/office/drawing/2014/main" id="{52C3581F-8021-4B25-A4AD-344130181B89}"/>
              </a:ext>
            </a:extLst>
          </p:cNvPr>
          <p:cNvSpPr>
            <a:spLocks noChangeArrowheads="1"/>
          </p:cNvSpPr>
          <p:nvPr/>
        </p:nvSpPr>
        <p:spPr bwMode="auto">
          <a:xfrm>
            <a:off x="8610600" y="4343400"/>
            <a:ext cx="76200" cy="76200"/>
          </a:xfrm>
          <a:prstGeom prst="ellipse">
            <a:avLst/>
          </a:prstGeom>
          <a:solidFill>
            <a:schemeClr val="bg1"/>
          </a:solidFill>
          <a:ln w="9525">
            <a:solidFill>
              <a:schemeClr val="tx1"/>
            </a:solidFill>
            <a:round/>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72721" name="Rectangle 17">
            <a:extLst>
              <a:ext uri="{FF2B5EF4-FFF2-40B4-BE49-F238E27FC236}">
                <a16:creationId xmlns:a16="http://schemas.microsoft.com/office/drawing/2014/main" id="{C4026309-3C64-40D6-9215-2ACD48AE00FE}"/>
              </a:ext>
            </a:extLst>
          </p:cNvPr>
          <p:cNvSpPr>
            <a:spLocks noChangeArrowheads="1"/>
          </p:cNvSpPr>
          <p:nvPr/>
        </p:nvSpPr>
        <p:spPr bwMode="blackWhite">
          <a:xfrm>
            <a:off x="9677400" y="4191000"/>
            <a:ext cx="76200" cy="76200"/>
          </a:xfrm>
          <a:prstGeom prst="rect">
            <a:avLst/>
          </a:prstGeom>
          <a:solidFill>
            <a:schemeClr val="tx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72722" name="Rectangle 18">
            <a:extLst>
              <a:ext uri="{FF2B5EF4-FFF2-40B4-BE49-F238E27FC236}">
                <a16:creationId xmlns:a16="http://schemas.microsoft.com/office/drawing/2014/main" id="{79D38AED-CBAF-4A24-BF49-CF023EDEEDF0}"/>
              </a:ext>
            </a:extLst>
          </p:cNvPr>
          <p:cNvSpPr>
            <a:spLocks noChangeArrowheads="1"/>
          </p:cNvSpPr>
          <p:nvPr/>
        </p:nvSpPr>
        <p:spPr bwMode="blackWhite">
          <a:xfrm>
            <a:off x="9677400" y="4343400"/>
            <a:ext cx="76200" cy="76200"/>
          </a:xfrm>
          <a:prstGeom prst="rect">
            <a:avLst/>
          </a:prstGeom>
          <a:solidFill>
            <a:schemeClr val="tx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72723" name="Rectangle 19">
            <a:extLst>
              <a:ext uri="{FF2B5EF4-FFF2-40B4-BE49-F238E27FC236}">
                <a16:creationId xmlns:a16="http://schemas.microsoft.com/office/drawing/2014/main" id="{F969C281-6643-41D0-9C38-E42EAE2E2F0C}"/>
              </a:ext>
            </a:extLst>
          </p:cNvPr>
          <p:cNvSpPr>
            <a:spLocks noChangeArrowheads="1"/>
          </p:cNvSpPr>
          <p:nvPr/>
        </p:nvSpPr>
        <p:spPr bwMode="blackWhite">
          <a:xfrm>
            <a:off x="9677400" y="4495800"/>
            <a:ext cx="76200" cy="76200"/>
          </a:xfrm>
          <a:prstGeom prst="rect">
            <a:avLst/>
          </a:prstGeom>
          <a:solidFill>
            <a:schemeClr val="tx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72724" name="Rectangle 20">
            <a:extLst>
              <a:ext uri="{FF2B5EF4-FFF2-40B4-BE49-F238E27FC236}">
                <a16:creationId xmlns:a16="http://schemas.microsoft.com/office/drawing/2014/main" id="{94ACBD45-A369-48E4-A60D-E1FC49DD7758}"/>
              </a:ext>
            </a:extLst>
          </p:cNvPr>
          <p:cNvSpPr>
            <a:spLocks noChangeArrowheads="1"/>
          </p:cNvSpPr>
          <p:nvPr/>
        </p:nvSpPr>
        <p:spPr bwMode="blackWhite">
          <a:xfrm>
            <a:off x="10210800" y="4114800"/>
            <a:ext cx="381000" cy="533400"/>
          </a:xfrm>
          <a:prstGeom prst="rect">
            <a:avLst/>
          </a:prstGeom>
          <a:solidFill>
            <a:srgbClr val="FF7C80"/>
          </a:solidFill>
          <a:ln w="9525">
            <a:noFill/>
            <a:miter lim="800000"/>
            <a:headEnd/>
            <a:tailEnd/>
          </a:ln>
          <a:effectLst>
            <a:outerShdw blurRad="63500" dist="38099" dir="2700000" algn="ctr" rotWithShape="0">
              <a:schemeClr val="bg2">
                <a:alpha val="50000"/>
              </a:schemeClr>
            </a:outerShdw>
          </a:effectLst>
        </p:spPr>
        <p:txBody>
          <a:bodyPr wrap="none" lIns="45720" rIns="45720" anchor="ctr"/>
          <a:lstStyle/>
          <a:p>
            <a:pPr algn="ctr" eaLnBrk="0" hangingPunct="0">
              <a:defRPr/>
            </a:pPr>
            <a:endParaRPr lang="en-US" sz="1600" b="1">
              <a:latin typeface="Arial" charset="0"/>
            </a:endParaRPr>
          </a:p>
        </p:txBody>
      </p:sp>
      <p:cxnSp>
        <p:nvCxnSpPr>
          <p:cNvPr id="72725" name="AutoShape 21">
            <a:extLst>
              <a:ext uri="{FF2B5EF4-FFF2-40B4-BE49-F238E27FC236}">
                <a16:creationId xmlns:a16="http://schemas.microsoft.com/office/drawing/2014/main" id="{C56D7EF6-167C-46B6-998A-4634C3852FB2}"/>
              </a:ext>
            </a:extLst>
          </p:cNvPr>
          <p:cNvCxnSpPr>
            <a:cxnSpLocks noChangeShapeType="1"/>
            <a:stCxn id="72721" idx="3"/>
            <a:endCxn id="72726" idx="1"/>
          </p:cNvCxnSpPr>
          <p:nvPr/>
        </p:nvCxnSpPr>
        <p:spPr bwMode="blackWhite">
          <a:xfrm>
            <a:off x="9753600" y="4229100"/>
            <a:ext cx="38100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72726" name="Rectangle 22">
            <a:extLst>
              <a:ext uri="{FF2B5EF4-FFF2-40B4-BE49-F238E27FC236}">
                <a16:creationId xmlns:a16="http://schemas.microsoft.com/office/drawing/2014/main" id="{520F006F-A0BA-4731-AE54-160CD79C3E71}"/>
              </a:ext>
            </a:extLst>
          </p:cNvPr>
          <p:cNvSpPr>
            <a:spLocks noChangeArrowheads="1"/>
          </p:cNvSpPr>
          <p:nvPr/>
        </p:nvSpPr>
        <p:spPr bwMode="blackWhite">
          <a:xfrm>
            <a:off x="10134600" y="4191000"/>
            <a:ext cx="76200" cy="76200"/>
          </a:xfrm>
          <a:prstGeom prst="rect">
            <a:avLst/>
          </a:prstGeom>
          <a:solidFill>
            <a:schemeClr val="tx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72727" name="AutoShape 23">
            <a:extLst>
              <a:ext uri="{FF2B5EF4-FFF2-40B4-BE49-F238E27FC236}">
                <a16:creationId xmlns:a16="http://schemas.microsoft.com/office/drawing/2014/main" id="{C11688BA-D423-4866-B06E-FE307E9FDA32}"/>
              </a:ext>
            </a:extLst>
          </p:cNvPr>
          <p:cNvCxnSpPr>
            <a:cxnSpLocks noChangeShapeType="1"/>
            <a:stCxn id="72722" idx="3"/>
            <a:endCxn id="72728" idx="1"/>
          </p:cNvCxnSpPr>
          <p:nvPr/>
        </p:nvCxnSpPr>
        <p:spPr bwMode="blackWhite">
          <a:xfrm>
            <a:off x="9753600" y="4381500"/>
            <a:ext cx="381000" cy="0"/>
          </a:xfrm>
          <a:prstGeom prst="straightConnector1">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cxnSp>
      <p:sp>
        <p:nvSpPr>
          <p:cNvPr id="72728" name="Rectangle 24">
            <a:extLst>
              <a:ext uri="{FF2B5EF4-FFF2-40B4-BE49-F238E27FC236}">
                <a16:creationId xmlns:a16="http://schemas.microsoft.com/office/drawing/2014/main" id="{1227F396-324A-47B6-9350-FE021198C212}"/>
              </a:ext>
            </a:extLst>
          </p:cNvPr>
          <p:cNvSpPr>
            <a:spLocks noChangeArrowheads="1"/>
          </p:cNvSpPr>
          <p:nvPr/>
        </p:nvSpPr>
        <p:spPr bwMode="blackWhite">
          <a:xfrm>
            <a:off x="10134600" y="4343400"/>
            <a:ext cx="76200" cy="76200"/>
          </a:xfrm>
          <a:prstGeom prst="rect">
            <a:avLst/>
          </a:prstGeom>
          <a:solidFill>
            <a:schemeClr val="tx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72729" name="AutoShape 25">
            <a:extLst>
              <a:ext uri="{FF2B5EF4-FFF2-40B4-BE49-F238E27FC236}">
                <a16:creationId xmlns:a16="http://schemas.microsoft.com/office/drawing/2014/main" id="{DFD35D23-BA2E-4B65-A4AA-E4C770E85EB8}"/>
              </a:ext>
            </a:extLst>
          </p:cNvPr>
          <p:cNvCxnSpPr>
            <a:cxnSpLocks noChangeShapeType="1"/>
            <a:stCxn id="72723" idx="3"/>
            <a:endCxn id="72730" idx="1"/>
          </p:cNvCxnSpPr>
          <p:nvPr/>
        </p:nvCxnSpPr>
        <p:spPr bwMode="blackWhite">
          <a:xfrm>
            <a:off x="9753600" y="4533900"/>
            <a:ext cx="381000" cy="0"/>
          </a:xfrm>
          <a:prstGeom prst="straightConnector1">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72730" name="Rectangle 26">
            <a:extLst>
              <a:ext uri="{FF2B5EF4-FFF2-40B4-BE49-F238E27FC236}">
                <a16:creationId xmlns:a16="http://schemas.microsoft.com/office/drawing/2014/main" id="{D40C933B-2338-422F-9D8C-EE11017948C3}"/>
              </a:ext>
            </a:extLst>
          </p:cNvPr>
          <p:cNvSpPr>
            <a:spLocks noChangeArrowheads="1"/>
          </p:cNvSpPr>
          <p:nvPr/>
        </p:nvSpPr>
        <p:spPr bwMode="blackWhite">
          <a:xfrm>
            <a:off x="10134600" y="4495800"/>
            <a:ext cx="76200" cy="76200"/>
          </a:xfrm>
          <a:prstGeom prst="rect">
            <a:avLst/>
          </a:prstGeom>
          <a:solidFill>
            <a:schemeClr val="tx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pic>
        <p:nvPicPr>
          <p:cNvPr id="72731" name="Picture 27" descr="MCj04343910000[1]">
            <a:extLst>
              <a:ext uri="{FF2B5EF4-FFF2-40B4-BE49-F238E27FC236}">
                <a16:creationId xmlns:a16="http://schemas.microsoft.com/office/drawing/2014/main" id="{F9223A79-4A11-4C4C-A5C0-C081E30D94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01000" y="3352801"/>
            <a:ext cx="4714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28">
            <a:extLst>
              <a:ext uri="{FF2B5EF4-FFF2-40B4-BE49-F238E27FC236}">
                <a16:creationId xmlns:a16="http://schemas.microsoft.com/office/drawing/2014/main" id="{CDA4C95E-6D72-4824-A871-91C71C1D11FC}"/>
              </a:ext>
            </a:extLst>
          </p:cNvPr>
          <p:cNvGrpSpPr>
            <a:grpSpLocks/>
          </p:cNvGrpSpPr>
          <p:nvPr/>
        </p:nvGrpSpPr>
        <p:grpSpPr bwMode="auto">
          <a:xfrm>
            <a:off x="9753601" y="4267200"/>
            <a:ext cx="314325" cy="228600"/>
            <a:chOff x="4176" y="3456"/>
            <a:chExt cx="624" cy="192"/>
          </a:xfrm>
        </p:grpSpPr>
        <p:sp>
          <p:nvSpPr>
            <p:cNvPr id="71744" name="Freeform 29">
              <a:extLst>
                <a:ext uri="{FF2B5EF4-FFF2-40B4-BE49-F238E27FC236}">
                  <a16:creationId xmlns:a16="http://schemas.microsoft.com/office/drawing/2014/main" id="{E28977C2-4F82-4546-9C8A-2E8DCAEBEA41}"/>
                </a:ext>
              </a:extLst>
            </p:cNvPr>
            <p:cNvSpPr>
              <a:spLocks/>
            </p:cNvSpPr>
            <p:nvPr/>
          </p:nvSpPr>
          <p:spPr bwMode="auto">
            <a:xfrm>
              <a:off x="4176" y="3456"/>
              <a:ext cx="624" cy="48"/>
            </a:xfrm>
            <a:custGeom>
              <a:avLst/>
              <a:gdLst>
                <a:gd name="T0" fmla="*/ 0 w 624"/>
                <a:gd name="T1" fmla="*/ 48 h 48"/>
                <a:gd name="T2" fmla="*/ 96 w 624"/>
                <a:gd name="T3" fmla="*/ 48 h 48"/>
                <a:gd name="T4" fmla="*/ 96 w 624"/>
                <a:gd name="T5" fmla="*/ 0 h 48"/>
                <a:gd name="T6" fmla="*/ 240 w 624"/>
                <a:gd name="T7" fmla="*/ 0 h 48"/>
                <a:gd name="T8" fmla="*/ 240 w 624"/>
                <a:gd name="T9" fmla="*/ 48 h 48"/>
                <a:gd name="T10" fmla="*/ 384 w 624"/>
                <a:gd name="T11" fmla="*/ 48 h 48"/>
                <a:gd name="T12" fmla="*/ 384 w 624"/>
                <a:gd name="T13" fmla="*/ 0 h 48"/>
                <a:gd name="T14" fmla="*/ 528 w 624"/>
                <a:gd name="T15" fmla="*/ 0 h 48"/>
                <a:gd name="T16" fmla="*/ 528 w 624"/>
                <a:gd name="T17" fmla="*/ 48 h 48"/>
                <a:gd name="T18" fmla="*/ 624 w 624"/>
                <a:gd name="T19" fmla="*/ 48 h 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24"/>
                <a:gd name="T31" fmla="*/ 0 h 48"/>
                <a:gd name="T32" fmla="*/ 624 w 624"/>
                <a:gd name="T33" fmla="*/ 48 h 4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24" h="48">
                  <a:moveTo>
                    <a:pt x="0" y="48"/>
                  </a:moveTo>
                  <a:lnTo>
                    <a:pt x="96" y="48"/>
                  </a:lnTo>
                  <a:lnTo>
                    <a:pt x="96" y="0"/>
                  </a:lnTo>
                  <a:lnTo>
                    <a:pt x="240" y="0"/>
                  </a:lnTo>
                  <a:lnTo>
                    <a:pt x="240" y="48"/>
                  </a:lnTo>
                  <a:lnTo>
                    <a:pt x="384" y="48"/>
                  </a:lnTo>
                  <a:lnTo>
                    <a:pt x="384" y="0"/>
                  </a:lnTo>
                  <a:lnTo>
                    <a:pt x="528" y="0"/>
                  </a:lnTo>
                  <a:lnTo>
                    <a:pt x="528" y="48"/>
                  </a:lnTo>
                  <a:lnTo>
                    <a:pt x="624" y="48"/>
                  </a:lnTo>
                </a:path>
              </a:pathLst>
            </a:cu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71745" name="Freeform 30">
              <a:extLst>
                <a:ext uri="{FF2B5EF4-FFF2-40B4-BE49-F238E27FC236}">
                  <a16:creationId xmlns:a16="http://schemas.microsoft.com/office/drawing/2014/main" id="{1C828363-02A7-4C26-9CB6-E62142BAA423}"/>
                </a:ext>
              </a:extLst>
            </p:cNvPr>
            <p:cNvSpPr>
              <a:spLocks/>
            </p:cNvSpPr>
            <p:nvPr/>
          </p:nvSpPr>
          <p:spPr bwMode="auto">
            <a:xfrm>
              <a:off x="4176" y="3600"/>
              <a:ext cx="624" cy="48"/>
            </a:xfrm>
            <a:custGeom>
              <a:avLst/>
              <a:gdLst>
                <a:gd name="T0" fmla="*/ 0 w 624"/>
                <a:gd name="T1" fmla="*/ 48 h 48"/>
                <a:gd name="T2" fmla="*/ 48 w 624"/>
                <a:gd name="T3" fmla="*/ 48 h 48"/>
                <a:gd name="T4" fmla="*/ 48 w 624"/>
                <a:gd name="T5" fmla="*/ 0 h 48"/>
                <a:gd name="T6" fmla="*/ 96 w 624"/>
                <a:gd name="T7" fmla="*/ 0 h 48"/>
                <a:gd name="T8" fmla="*/ 96 w 624"/>
                <a:gd name="T9" fmla="*/ 48 h 48"/>
                <a:gd name="T10" fmla="*/ 240 w 624"/>
                <a:gd name="T11" fmla="*/ 48 h 48"/>
                <a:gd name="T12" fmla="*/ 240 w 624"/>
                <a:gd name="T13" fmla="*/ 0 h 48"/>
                <a:gd name="T14" fmla="*/ 288 w 624"/>
                <a:gd name="T15" fmla="*/ 0 h 48"/>
                <a:gd name="T16" fmla="*/ 288 w 624"/>
                <a:gd name="T17" fmla="*/ 48 h 48"/>
                <a:gd name="T18" fmla="*/ 432 w 624"/>
                <a:gd name="T19" fmla="*/ 48 h 48"/>
                <a:gd name="T20" fmla="*/ 432 w 624"/>
                <a:gd name="T21" fmla="*/ 0 h 48"/>
                <a:gd name="T22" fmla="*/ 480 w 624"/>
                <a:gd name="T23" fmla="*/ 0 h 48"/>
                <a:gd name="T24" fmla="*/ 480 w 624"/>
                <a:gd name="T25" fmla="*/ 48 h 48"/>
                <a:gd name="T26" fmla="*/ 576 w 624"/>
                <a:gd name="T27" fmla="*/ 48 h 48"/>
                <a:gd name="T28" fmla="*/ 576 w 624"/>
                <a:gd name="T29" fmla="*/ 0 h 48"/>
                <a:gd name="T30" fmla="*/ 624 w 624"/>
                <a:gd name="T31" fmla="*/ 0 h 48"/>
                <a:gd name="T32" fmla="*/ 624 w 624"/>
                <a:gd name="T33" fmla="*/ 48 h 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24"/>
                <a:gd name="T52" fmla="*/ 0 h 48"/>
                <a:gd name="T53" fmla="*/ 624 w 624"/>
                <a:gd name="T54" fmla="*/ 48 h 4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24" h="48">
                  <a:moveTo>
                    <a:pt x="0" y="48"/>
                  </a:moveTo>
                  <a:lnTo>
                    <a:pt x="48" y="48"/>
                  </a:lnTo>
                  <a:lnTo>
                    <a:pt x="48" y="0"/>
                  </a:lnTo>
                  <a:lnTo>
                    <a:pt x="96" y="0"/>
                  </a:lnTo>
                  <a:lnTo>
                    <a:pt x="96" y="48"/>
                  </a:lnTo>
                  <a:lnTo>
                    <a:pt x="240" y="48"/>
                  </a:lnTo>
                  <a:lnTo>
                    <a:pt x="240" y="0"/>
                  </a:lnTo>
                  <a:lnTo>
                    <a:pt x="288" y="0"/>
                  </a:lnTo>
                  <a:lnTo>
                    <a:pt x="288" y="48"/>
                  </a:lnTo>
                  <a:lnTo>
                    <a:pt x="432" y="48"/>
                  </a:lnTo>
                  <a:lnTo>
                    <a:pt x="432" y="0"/>
                  </a:lnTo>
                  <a:lnTo>
                    <a:pt x="480" y="0"/>
                  </a:lnTo>
                  <a:lnTo>
                    <a:pt x="480" y="48"/>
                  </a:lnTo>
                  <a:lnTo>
                    <a:pt x="576" y="48"/>
                  </a:lnTo>
                  <a:lnTo>
                    <a:pt x="576" y="0"/>
                  </a:lnTo>
                  <a:lnTo>
                    <a:pt x="624" y="0"/>
                  </a:lnTo>
                  <a:lnTo>
                    <a:pt x="624" y="48"/>
                  </a:lnTo>
                </a:path>
              </a:pathLst>
            </a:cu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sp>
        <p:nvSpPr>
          <p:cNvPr id="72735" name="AutoShape 31">
            <a:extLst>
              <a:ext uri="{FF2B5EF4-FFF2-40B4-BE49-F238E27FC236}">
                <a16:creationId xmlns:a16="http://schemas.microsoft.com/office/drawing/2014/main" id="{244DD529-3D31-4A76-ACC9-F1ADEC7046BB}"/>
              </a:ext>
            </a:extLst>
          </p:cNvPr>
          <p:cNvSpPr>
            <a:spLocks noChangeArrowheads="1"/>
          </p:cNvSpPr>
          <p:nvPr/>
        </p:nvSpPr>
        <p:spPr bwMode="auto">
          <a:xfrm>
            <a:off x="7315200" y="4800600"/>
            <a:ext cx="609600" cy="914400"/>
          </a:xfrm>
          <a:prstGeom prst="flowChartDocument">
            <a:avLst/>
          </a:prstGeom>
          <a:solidFill>
            <a:srgbClr val="CCCC00"/>
          </a:solidFill>
          <a:ln w="3175">
            <a:solidFill>
              <a:schemeClr val="tx1"/>
            </a:solidFill>
            <a:miter lim="800000"/>
            <a:headEnd/>
            <a:tailEnd/>
          </a:ln>
          <a:effectLst>
            <a:outerShdw blurRad="63500" dist="38099" dir="2700000" algn="ctr" rotWithShape="0">
              <a:schemeClr val="bg2">
                <a:alpha val="74998"/>
              </a:schemeClr>
            </a:outerShdw>
          </a:effectLst>
        </p:spPr>
        <p:txBody>
          <a:bodyPr wrap="none" lIns="45720" tIns="0" rIns="45720"/>
          <a:lstStyle/>
          <a:p>
            <a:pPr>
              <a:spcBef>
                <a:spcPct val="10000"/>
              </a:spcBef>
              <a:buFont typeface="Wingdings" charset="2"/>
              <a:buNone/>
              <a:defRPr/>
            </a:pPr>
            <a:r>
              <a:rPr lang="en-US" sz="1400" b="1">
                <a:latin typeface="Arial" charset="0"/>
              </a:rPr>
              <a:t>s2</a:t>
            </a:r>
          </a:p>
        </p:txBody>
      </p:sp>
      <p:grpSp>
        <p:nvGrpSpPr>
          <p:cNvPr id="3" name="Group 32">
            <a:extLst>
              <a:ext uri="{FF2B5EF4-FFF2-40B4-BE49-F238E27FC236}">
                <a16:creationId xmlns:a16="http://schemas.microsoft.com/office/drawing/2014/main" id="{3E72A890-29E3-41F2-9C79-4BA12DC53D9C}"/>
              </a:ext>
            </a:extLst>
          </p:cNvPr>
          <p:cNvGrpSpPr>
            <a:grpSpLocks/>
          </p:cNvGrpSpPr>
          <p:nvPr/>
        </p:nvGrpSpPr>
        <p:grpSpPr bwMode="auto">
          <a:xfrm>
            <a:off x="5791200" y="4648200"/>
            <a:ext cx="1447800" cy="1600200"/>
            <a:chOff x="2688" y="2928"/>
            <a:chExt cx="912" cy="1008"/>
          </a:xfrm>
        </p:grpSpPr>
        <p:sp>
          <p:nvSpPr>
            <p:cNvPr id="72737" name="Rectangle 33">
              <a:extLst>
                <a:ext uri="{FF2B5EF4-FFF2-40B4-BE49-F238E27FC236}">
                  <a16:creationId xmlns:a16="http://schemas.microsoft.com/office/drawing/2014/main" id="{8D8A7604-A407-4CF1-90FC-7BF4E4826794}"/>
                </a:ext>
              </a:extLst>
            </p:cNvPr>
            <p:cNvSpPr>
              <a:spLocks noChangeArrowheads="1"/>
            </p:cNvSpPr>
            <p:nvPr/>
          </p:nvSpPr>
          <p:spPr bwMode="auto">
            <a:xfrm>
              <a:off x="2688" y="2928"/>
              <a:ext cx="672" cy="1008"/>
            </a:xfrm>
            <a:prstGeom prst="rect">
              <a:avLst/>
            </a:prstGeom>
            <a:solidFill>
              <a:srgbClr val="6699FF"/>
            </a:solidFill>
            <a:ln w="9525">
              <a:noFill/>
              <a:miter lim="800000"/>
              <a:headEnd/>
              <a:tailEnd/>
            </a:ln>
            <a:effectLst>
              <a:outerShdw blurRad="63500" dist="38099" dir="2700000" algn="ctr" rotWithShape="0">
                <a:schemeClr val="bg2">
                  <a:alpha val="50000"/>
                </a:schemeClr>
              </a:outerShdw>
            </a:effectLst>
          </p:spPr>
          <p:txBody>
            <a:bodyPr wrap="none" lIns="45720" rIns="45720"/>
            <a:lstStyle/>
            <a:p>
              <a:pPr>
                <a:spcBef>
                  <a:spcPct val="10000"/>
                </a:spcBef>
                <a:buFont typeface="Wingdings" charset="2"/>
                <a:buNone/>
                <a:defRPr/>
              </a:pPr>
              <a:r>
                <a:rPr lang="en-US" b="1">
                  <a:latin typeface="Arial" charset="0"/>
                </a:rPr>
                <a:t>u2</a:t>
              </a:r>
            </a:p>
          </p:txBody>
        </p:sp>
        <p:sp>
          <p:nvSpPr>
            <p:cNvPr id="72738" name="AutoShape 34">
              <a:extLst>
                <a:ext uri="{FF2B5EF4-FFF2-40B4-BE49-F238E27FC236}">
                  <a16:creationId xmlns:a16="http://schemas.microsoft.com/office/drawing/2014/main" id="{795CD4C9-F797-473F-A453-C9A974FBE206}"/>
                </a:ext>
              </a:extLst>
            </p:cNvPr>
            <p:cNvSpPr>
              <a:spLocks noChangeArrowheads="1"/>
            </p:cNvSpPr>
            <p:nvPr/>
          </p:nvSpPr>
          <p:spPr bwMode="auto">
            <a:xfrm>
              <a:off x="2736" y="3120"/>
              <a:ext cx="384" cy="768"/>
            </a:xfrm>
            <a:prstGeom prst="flowChartDocument">
              <a:avLst/>
            </a:prstGeom>
            <a:solidFill>
              <a:srgbClr val="CCCC00"/>
            </a:solidFill>
            <a:ln w="3175">
              <a:solidFill>
                <a:schemeClr val="tx1"/>
              </a:solidFill>
              <a:miter lim="800000"/>
              <a:headEnd/>
              <a:tailEnd/>
            </a:ln>
            <a:effectLst>
              <a:outerShdw blurRad="63500" dist="38099" dir="2700000" algn="ctr" rotWithShape="0">
                <a:schemeClr val="bg2">
                  <a:alpha val="74998"/>
                </a:schemeClr>
              </a:outerShdw>
            </a:effectLst>
          </p:spPr>
          <p:txBody>
            <a:bodyPr wrap="none" lIns="45720" tIns="0" rIns="45720"/>
            <a:lstStyle/>
            <a:p>
              <a:pPr>
                <a:spcBef>
                  <a:spcPct val="10000"/>
                </a:spcBef>
                <a:buFont typeface="Wingdings" charset="2"/>
                <a:buNone/>
                <a:defRPr/>
              </a:pPr>
              <a:r>
                <a:rPr lang="en-US" sz="1400" b="1">
                  <a:latin typeface="Arial" charset="0"/>
                </a:rPr>
                <a:t>s3</a:t>
              </a:r>
            </a:p>
          </p:txBody>
        </p:sp>
        <p:sp>
          <p:nvSpPr>
            <p:cNvPr id="72739" name="AutoShape 35">
              <a:extLst>
                <a:ext uri="{FF2B5EF4-FFF2-40B4-BE49-F238E27FC236}">
                  <a16:creationId xmlns:a16="http://schemas.microsoft.com/office/drawing/2014/main" id="{AD14E067-6C6D-4719-BD1C-7387E28032BF}"/>
                </a:ext>
              </a:extLst>
            </p:cNvPr>
            <p:cNvSpPr>
              <a:spLocks noChangeArrowheads="1"/>
            </p:cNvSpPr>
            <p:nvPr/>
          </p:nvSpPr>
          <p:spPr bwMode="auto">
            <a:xfrm>
              <a:off x="2832" y="3264"/>
              <a:ext cx="192" cy="96"/>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sp>
          <p:nvSpPr>
            <p:cNvPr id="72740" name="AutoShape 36">
              <a:extLst>
                <a:ext uri="{FF2B5EF4-FFF2-40B4-BE49-F238E27FC236}">
                  <a16:creationId xmlns:a16="http://schemas.microsoft.com/office/drawing/2014/main" id="{7750F0F9-1A80-4B32-975F-A6EAEC9D065F}"/>
                </a:ext>
              </a:extLst>
            </p:cNvPr>
            <p:cNvSpPr>
              <a:spLocks noChangeArrowheads="1"/>
            </p:cNvSpPr>
            <p:nvPr/>
          </p:nvSpPr>
          <p:spPr bwMode="auto">
            <a:xfrm>
              <a:off x="2832" y="3456"/>
              <a:ext cx="192" cy="96"/>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sp>
          <p:nvSpPr>
            <p:cNvPr id="72741" name="AutoShape 37">
              <a:extLst>
                <a:ext uri="{FF2B5EF4-FFF2-40B4-BE49-F238E27FC236}">
                  <a16:creationId xmlns:a16="http://schemas.microsoft.com/office/drawing/2014/main" id="{B66E85E3-A093-4436-8EF0-FABD2A692C5B}"/>
                </a:ext>
              </a:extLst>
            </p:cNvPr>
            <p:cNvSpPr>
              <a:spLocks noChangeArrowheads="1"/>
            </p:cNvSpPr>
            <p:nvPr/>
          </p:nvSpPr>
          <p:spPr bwMode="auto">
            <a:xfrm>
              <a:off x="2832" y="3648"/>
              <a:ext cx="192" cy="96"/>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cxnSp>
          <p:nvCxnSpPr>
            <p:cNvPr id="71739" name="AutoShape 38">
              <a:extLst>
                <a:ext uri="{FF2B5EF4-FFF2-40B4-BE49-F238E27FC236}">
                  <a16:creationId xmlns:a16="http://schemas.microsoft.com/office/drawing/2014/main" id="{76395895-D0F0-4EC6-803E-3A4564179A0F}"/>
                </a:ext>
              </a:extLst>
            </p:cNvPr>
            <p:cNvCxnSpPr>
              <a:cxnSpLocks noChangeShapeType="1"/>
              <a:stCxn id="72739" idx="2"/>
              <a:endCxn id="72740" idx="0"/>
            </p:cNvCxnSpPr>
            <p:nvPr/>
          </p:nvCxnSpPr>
          <p:spPr bwMode="auto">
            <a:xfrm rot="5400000">
              <a:off x="2877" y="3406"/>
              <a:ext cx="101"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71740" name="AutoShape 39">
              <a:extLst>
                <a:ext uri="{FF2B5EF4-FFF2-40B4-BE49-F238E27FC236}">
                  <a16:creationId xmlns:a16="http://schemas.microsoft.com/office/drawing/2014/main" id="{1B97DAA1-5C48-4379-B6E9-D93580BD005F}"/>
                </a:ext>
              </a:extLst>
            </p:cNvPr>
            <p:cNvCxnSpPr>
              <a:cxnSpLocks noChangeShapeType="1"/>
              <a:stCxn id="72740" idx="2"/>
              <a:endCxn id="72741" idx="0"/>
            </p:cNvCxnSpPr>
            <p:nvPr/>
          </p:nvCxnSpPr>
          <p:spPr bwMode="auto">
            <a:xfrm rot="5400000">
              <a:off x="2877" y="3598"/>
              <a:ext cx="101"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71741" name="Rectangle 40">
              <a:extLst>
                <a:ext uri="{FF2B5EF4-FFF2-40B4-BE49-F238E27FC236}">
                  <a16:creationId xmlns:a16="http://schemas.microsoft.com/office/drawing/2014/main" id="{8F767B73-0678-4D77-809F-205CDEA06879}"/>
                </a:ext>
              </a:extLst>
            </p:cNvPr>
            <p:cNvSpPr>
              <a:spLocks noChangeArrowheads="1"/>
            </p:cNvSpPr>
            <p:nvPr/>
          </p:nvSpPr>
          <p:spPr bwMode="auto">
            <a:xfrm>
              <a:off x="3552" y="3264"/>
              <a:ext cx="48" cy="48"/>
            </a:xfrm>
            <a:prstGeom prst="rect">
              <a:avLst/>
            </a:prstGeom>
            <a:solidFill>
              <a:schemeClr val="bg1"/>
            </a:solidFill>
            <a:ln w="9525">
              <a:solidFill>
                <a:schemeClr val="tx1"/>
              </a:solidFill>
              <a:miter lim="800000"/>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71742" name="AutoShape 41">
              <a:extLst>
                <a:ext uri="{FF2B5EF4-FFF2-40B4-BE49-F238E27FC236}">
                  <a16:creationId xmlns:a16="http://schemas.microsoft.com/office/drawing/2014/main" id="{4415C004-43B1-4322-80E1-4AA406B25856}"/>
                </a:ext>
              </a:extLst>
            </p:cNvPr>
            <p:cNvCxnSpPr>
              <a:cxnSpLocks noChangeShapeType="1"/>
              <a:stCxn id="71743" idx="6"/>
              <a:endCxn id="71741" idx="1"/>
            </p:cNvCxnSpPr>
            <p:nvPr/>
          </p:nvCxnSpPr>
          <p:spPr bwMode="auto">
            <a:xfrm>
              <a:off x="3408" y="3288"/>
              <a:ext cx="144" cy="0"/>
            </a:xfrm>
            <a:prstGeom prst="straightConnector1">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71743" name="Oval 42">
              <a:extLst>
                <a:ext uri="{FF2B5EF4-FFF2-40B4-BE49-F238E27FC236}">
                  <a16:creationId xmlns:a16="http://schemas.microsoft.com/office/drawing/2014/main" id="{E91F7794-6714-4BFC-AD6A-BEA5FDBDA062}"/>
                </a:ext>
              </a:extLst>
            </p:cNvPr>
            <p:cNvSpPr>
              <a:spLocks noChangeArrowheads="1"/>
            </p:cNvSpPr>
            <p:nvPr/>
          </p:nvSpPr>
          <p:spPr bwMode="auto">
            <a:xfrm>
              <a:off x="3360" y="3264"/>
              <a:ext cx="48" cy="48"/>
            </a:xfrm>
            <a:prstGeom prst="ellipse">
              <a:avLst/>
            </a:prstGeom>
            <a:solidFill>
              <a:schemeClr val="bg1"/>
            </a:solidFill>
            <a:ln w="9525">
              <a:solidFill>
                <a:schemeClr val="tx1"/>
              </a:solidFill>
              <a:round/>
              <a:headEnd/>
              <a:tailEnd/>
            </a:ln>
          </p:spPr>
          <p:txBody>
            <a:bodyPr wrap="none" lIns="45720" rIns="4572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sp>
        <p:nvSpPr>
          <p:cNvPr id="72747" name="AutoShape 43">
            <a:extLst>
              <a:ext uri="{FF2B5EF4-FFF2-40B4-BE49-F238E27FC236}">
                <a16:creationId xmlns:a16="http://schemas.microsoft.com/office/drawing/2014/main" id="{E3BDAC47-6B5C-480B-9B5C-FEF8F1AFAD2F}"/>
              </a:ext>
            </a:extLst>
          </p:cNvPr>
          <p:cNvSpPr>
            <a:spLocks noChangeArrowheads="1"/>
          </p:cNvSpPr>
          <p:nvPr/>
        </p:nvSpPr>
        <p:spPr bwMode="blackWhite">
          <a:xfrm>
            <a:off x="9144000" y="4343400"/>
            <a:ext cx="304800" cy="152400"/>
          </a:xfrm>
          <a:prstGeom prst="flowChartDocument">
            <a:avLst/>
          </a:prstGeom>
          <a:solidFill>
            <a:srgbClr val="FFCC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pic>
        <p:nvPicPr>
          <p:cNvPr id="72748" name="Picture 44" descr="MCj04238200000[1]">
            <a:extLst>
              <a:ext uri="{FF2B5EF4-FFF2-40B4-BE49-F238E27FC236}">
                <a16:creationId xmlns:a16="http://schemas.microsoft.com/office/drawing/2014/main" id="{5870687A-9CC0-45C5-8790-78BF38483D9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9067800" y="3886200"/>
            <a:ext cx="48895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749" name="AutoShape 45">
            <a:extLst>
              <a:ext uri="{FF2B5EF4-FFF2-40B4-BE49-F238E27FC236}">
                <a16:creationId xmlns:a16="http://schemas.microsoft.com/office/drawing/2014/main" id="{909A8168-BD75-4392-9362-CF3984FD796C}"/>
              </a:ext>
            </a:extLst>
          </p:cNvPr>
          <p:cNvSpPr>
            <a:spLocks noChangeArrowheads="1"/>
          </p:cNvSpPr>
          <p:nvPr/>
        </p:nvSpPr>
        <p:spPr bwMode="auto">
          <a:xfrm>
            <a:off x="7467600" y="4038600"/>
            <a:ext cx="304800" cy="152400"/>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pic>
        <p:nvPicPr>
          <p:cNvPr id="72750" name="Picture 46" descr="MCj04244660000[1]">
            <a:extLst>
              <a:ext uri="{FF2B5EF4-FFF2-40B4-BE49-F238E27FC236}">
                <a16:creationId xmlns:a16="http://schemas.microsoft.com/office/drawing/2014/main" id="{87D16E16-D813-4975-AC0F-945F5CC9676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77201" y="3429001"/>
            <a:ext cx="493713"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751" name="Picture 47" descr="MCj04238200000[1]">
            <a:extLst>
              <a:ext uri="{FF2B5EF4-FFF2-40B4-BE49-F238E27FC236}">
                <a16:creationId xmlns:a16="http://schemas.microsoft.com/office/drawing/2014/main" id="{36577E47-08CB-4109-BB68-B00AFB4CF89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75525" y="3886200"/>
            <a:ext cx="48895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752" name="AutoShape 48">
            <a:extLst>
              <a:ext uri="{FF2B5EF4-FFF2-40B4-BE49-F238E27FC236}">
                <a16:creationId xmlns:a16="http://schemas.microsoft.com/office/drawing/2014/main" id="{CFBDA5B7-188F-479B-A65A-D29512414FBB}"/>
              </a:ext>
            </a:extLst>
          </p:cNvPr>
          <p:cNvSpPr>
            <a:spLocks noChangeArrowheads="1"/>
          </p:cNvSpPr>
          <p:nvPr/>
        </p:nvSpPr>
        <p:spPr bwMode="auto">
          <a:xfrm>
            <a:off x="6019800" y="5181600"/>
            <a:ext cx="304800" cy="152400"/>
          </a:xfrm>
          <a:prstGeom prst="flowChartMulti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pic>
        <p:nvPicPr>
          <p:cNvPr id="72753" name="Picture 49" descr="MCj04238200000[1]">
            <a:extLst>
              <a:ext uri="{FF2B5EF4-FFF2-40B4-BE49-F238E27FC236}">
                <a16:creationId xmlns:a16="http://schemas.microsoft.com/office/drawing/2014/main" id="{7851551D-E713-4E03-B334-5D7B6D0A9A2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7375525" y="4953000"/>
            <a:ext cx="48895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754" name="AutoShape 50">
            <a:extLst>
              <a:ext uri="{FF2B5EF4-FFF2-40B4-BE49-F238E27FC236}">
                <a16:creationId xmlns:a16="http://schemas.microsoft.com/office/drawing/2014/main" id="{0D282B77-457D-4810-95E1-36131E7DBECA}"/>
              </a:ext>
            </a:extLst>
          </p:cNvPr>
          <p:cNvSpPr>
            <a:spLocks noChangeArrowheads="1"/>
          </p:cNvSpPr>
          <p:nvPr/>
        </p:nvSpPr>
        <p:spPr bwMode="auto">
          <a:xfrm>
            <a:off x="7467600" y="5181600"/>
            <a:ext cx="304800" cy="152400"/>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grpSp>
        <p:nvGrpSpPr>
          <p:cNvPr id="4" name="Group 51">
            <a:extLst>
              <a:ext uri="{FF2B5EF4-FFF2-40B4-BE49-F238E27FC236}">
                <a16:creationId xmlns:a16="http://schemas.microsoft.com/office/drawing/2014/main" id="{7C9CB00A-6412-4A11-BE34-0548692791C0}"/>
              </a:ext>
            </a:extLst>
          </p:cNvPr>
          <p:cNvGrpSpPr>
            <a:grpSpLocks/>
          </p:cNvGrpSpPr>
          <p:nvPr/>
        </p:nvGrpSpPr>
        <p:grpSpPr bwMode="auto">
          <a:xfrm>
            <a:off x="9753601" y="4267200"/>
            <a:ext cx="314325" cy="228600"/>
            <a:chOff x="4176" y="3456"/>
            <a:chExt cx="624" cy="192"/>
          </a:xfrm>
        </p:grpSpPr>
        <p:sp>
          <p:nvSpPr>
            <p:cNvPr id="71732" name="Freeform 52">
              <a:extLst>
                <a:ext uri="{FF2B5EF4-FFF2-40B4-BE49-F238E27FC236}">
                  <a16:creationId xmlns:a16="http://schemas.microsoft.com/office/drawing/2014/main" id="{ECBC90C1-EC21-4C9E-8FD7-44F157339A92}"/>
                </a:ext>
              </a:extLst>
            </p:cNvPr>
            <p:cNvSpPr>
              <a:spLocks/>
            </p:cNvSpPr>
            <p:nvPr/>
          </p:nvSpPr>
          <p:spPr bwMode="auto">
            <a:xfrm>
              <a:off x="4176" y="3456"/>
              <a:ext cx="624" cy="48"/>
            </a:xfrm>
            <a:custGeom>
              <a:avLst/>
              <a:gdLst>
                <a:gd name="T0" fmla="*/ 0 w 624"/>
                <a:gd name="T1" fmla="*/ 48 h 48"/>
                <a:gd name="T2" fmla="*/ 96 w 624"/>
                <a:gd name="T3" fmla="*/ 48 h 48"/>
                <a:gd name="T4" fmla="*/ 96 w 624"/>
                <a:gd name="T5" fmla="*/ 0 h 48"/>
                <a:gd name="T6" fmla="*/ 240 w 624"/>
                <a:gd name="T7" fmla="*/ 0 h 48"/>
                <a:gd name="T8" fmla="*/ 240 w 624"/>
                <a:gd name="T9" fmla="*/ 48 h 48"/>
                <a:gd name="T10" fmla="*/ 384 w 624"/>
                <a:gd name="T11" fmla="*/ 48 h 48"/>
                <a:gd name="T12" fmla="*/ 384 w 624"/>
                <a:gd name="T13" fmla="*/ 0 h 48"/>
                <a:gd name="T14" fmla="*/ 528 w 624"/>
                <a:gd name="T15" fmla="*/ 0 h 48"/>
                <a:gd name="T16" fmla="*/ 528 w 624"/>
                <a:gd name="T17" fmla="*/ 48 h 48"/>
                <a:gd name="T18" fmla="*/ 624 w 624"/>
                <a:gd name="T19" fmla="*/ 48 h 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24"/>
                <a:gd name="T31" fmla="*/ 0 h 48"/>
                <a:gd name="T32" fmla="*/ 624 w 624"/>
                <a:gd name="T33" fmla="*/ 48 h 4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24" h="48">
                  <a:moveTo>
                    <a:pt x="0" y="48"/>
                  </a:moveTo>
                  <a:lnTo>
                    <a:pt x="96" y="48"/>
                  </a:lnTo>
                  <a:lnTo>
                    <a:pt x="96" y="0"/>
                  </a:lnTo>
                  <a:lnTo>
                    <a:pt x="240" y="0"/>
                  </a:lnTo>
                  <a:lnTo>
                    <a:pt x="240" y="48"/>
                  </a:lnTo>
                  <a:lnTo>
                    <a:pt x="384" y="48"/>
                  </a:lnTo>
                  <a:lnTo>
                    <a:pt x="384" y="0"/>
                  </a:lnTo>
                  <a:lnTo>
                    <a:pt x="528" y="0"/>
                  </a:lnTo>
                  <a:lnTo>
                    <a:pt x="528" y="48"/>
                  </a:lnTo>
                  <a:lnTo>
                    <a:pt x="624" y="48"/>
                  </a:lnTo>
                </a:path>
              </a:pathLst>
            </a:cu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71733" name="Freeform 53">
              <a:extLst>
                <a:ext uri="{FF2B5EF4-FFF2-40B4-BE49-F238E27FC236}">
                  <a16:creationId xmlns:a16="http://schemas.microsoft.com/office/drawing/2014/main" id="{03171C19-6A55-45E1-8126-BDEC2338C22C}"/>
                </a:ext>
              </a:extLst>
            </p:cNvPr>
            <p:cNvSpPr>
              <a:spLocks/>
            </p:cNvSpPr>
            <p:nvPr/>
          </p:nvSpPr>
          <p:spPr bwMode="auto">
            <a:xfrm>
              <a:off x="4176" y="3600"/>
              <a:ext cx="624" cy="48"/>
            </a:xfrm>
            <a:custGeom>
              <a:avLst/>
              <a:gdLst>
                <a:gd name="T0" fmla="*/ 0 w 624"/>
                <a:gd name="T1" fmla="*/ 48 h 48"/>
                <a:gd name="T2" fmla="*/ 48 w 624"/>
                <a:gd name="T3" fmla="*/ 48 h 48"/>
                <a:gd name="T4" fmla="*/ 48 w 624"/>
                <a:gd name="T5" fmla="*/ 0 h 48"/>
                <a:gd name="T6" fmla="*/ 96 w 624"/>
                <a:gd name="T7" fmla="*/ 0 h 48"/>
                <a:gd name="T8" fmla="*/ 96 w 624"/>
                <a:gd name="T9" fmla="*/ 48 h 48"/>
                <a:gd name="T10" fmla="*/ 240 w 624"/>
                <a:gd name="T11" fmla="*/ 48 h 48"/>
                <a:gd name="T12" fmla="*/ 240 w 624"/>
                <a:gd name="T13" fmla="*/ 0 h 48"/>
                <a:gd name="T14" fmla="*/ 288 w 624"/>
                <a:gd name="T15" fmla="*/ 0 h 48"/>
                <a:gd name="T16" fmla="*/ 288 w 624"/>
                <a:gd name="T17" fmla="*/ 48 h 48"/>
                <a:gd name="T18" fmla="*/ 432 w 624"/>
                <a:gd name="T19" fmla="*/ 48 h 48"/>
                <a:gd name="T20" fmla="*/ 432 w 624"/>
                <a:gd name="T21" fmla="*/ 0 h 48"/>
                <a:gd name="T22" fmla="*/ 480 w 624"/>
                <a:gd name="T23" fmla="*/ 0 h 48"/>
                <a:gd name="T24" fmla="*/ 480 w 624"/>
                <a:gd name="T25" fmla="*/ 48 h 48"/>
                <a:gd name="T26" fmla="*/ 576 w 624"/>
                <a:gd name="T27" fmla="*/ 48 h 48"/>
                <a:gd name="T28" fmla="*/ 576 w 624"/>
                <a:gd name="T29" fmla="*/ 0 h 48"/>
                <a:gd name="T30" fmla="*/ 624 w 624"/>
                <a:gd name="T31" fmla="*/ 0 h 48"/>
                <a:gd name="T32" fmla="*/ 624 w 624"/>
                <a:gd name="T33" fmla="*/ 48 h 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24"/>
                <a:gd name="T52" fmla="*/ 0 h 48"/>
                <a:gd name="T53" fmla="*/ 624 w 624"/>
                <a:gd name="T54" fmla="*/ 48 h 4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24" h="48">
                  <a:moveTo>
                    <a:pt x="0" y="48"/>
                  </a:moveTo>
                  <a:lnTo>
                    <a:pt x="48" y="48"/>
                  </a:lnTo>
                  <a:lnTo>
                    <a:pt x="48" y="0"/>
                  </a:lnTo>
                  <a:lnTo>
                    <a:pt x="96" y="0"/>
                  </a:lnTo>
                  <a:lnTo>
                    <a:pt x="96" y="48"/>
                  </a:lnTo>
                  <a:lnTo>
                    <a:pt x="240" y="48"/>
                  </a:lnTo>
                  <a:lnTo>
                    <a:pt x="240" y="0"/>
                  </a:lnTo>
                  <a:lnTo>
                    <a:pt x="288" y="0"/>
                  </a:lnTo>
                  <a:lnTo>
                    <a:pt x="288" y="48"/>
                  </a:lnTo>
                  <a:lnTo>
                    <a:pt x="432" y="48"/>
                  </a:lnTo>
                  <a:lnTo>
                    <a:pt x="432" y="0"/>
                  </a:lnTo>
                  <a:lnTo>
                    <a:pt x="480" y="0"/>
                  </a:lnTo>
                  <a:lnTo>
                    <a:pt x="480" y="48"/>
                  </a:lnTo>
                  <a:lnTo>
                    <a:pt x="576" y="48"/>
                  </a:lnTo>
                  <a:lnTo>
                    <a:pt x="576" y="0"/>
                  </a:lnTo>
                  <a:lnTo>
                    <a:pt x="624" y="0"/>
                  </a:lnTo>
                  <a:lnTo>
                    <a:pt x="624" y="48"/>
                  </a:lnTo>
                </a:path>
              </a:pathLst>
            </a:cu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sp>
        <p:nvSpPr>
          <p:cNvPr id="72758" name="AutoShape 54">
            <a:extLst>
              <a:ext uri="{FF2B5EF4-FFF2-40B4-BE49-F238E27FC236}">
                <a16:creationId xmlns:a16="http://schemas.microsoft.com/office/drawing/2014/main" id="{B7BA0E2B-8D94-4812-AEDF-FE55906B8ED6}"/>
              </a:ext>
            </a:extLst>
          </p:cNvPr>
          <p:cNvSpPr>
            <a:spLocks noChangeArrowheads="1"/>
          </p:cNvSpPr>
          <p:nvPr/>
        </p:nvSpPr>
        <p:spPr bwMode="auto">
          <a:xfrm>
            <a:off x="7467600" y="5181600"/>
            <a:ext cx="304800" cy="152400"/>
          </a:xfrm>
          <a:prstGeom prst="flowChartDocument">
            <a:avLst/>
          </a:prstGeom>
          <a:solidFill>
            <a:srgbClr val="FFFF00"/>
          </a:solidFill>
          <a:ln w="3175">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ctr">
              <a:spcBef>
                <a:spcPct val="10000"/>
              </a:spcBef>
              <a:buFont typeface="Wingdings" charset="2"/>
              <a:buNone/>
              <a:defRPr/>
            </a:pPr>
            <a:endParaRPr lang="en-US" sz="1000" b="1">
              <a:latin typeface="Arial" charset="0"/>
            </a:endParaRPr>
          </a:p>
        </p:txBody>
      </p:sp>
      <p:grpSp>
        <p:nvGrpSpPr>
          <p:cNvPr id="5" name="Group 55">
            <a:extLst>
              <a:ext uri="{FF2B5EF4-FFF2-40B4-BE49-F238E27FC236}">
                <a16:creationId xmlns:a16="http://schemas.microsoft.com/office/drawing/2014/main" id="{659A35F1-94FC-4885-96B7-BF71986E804B}"/>
              </a:ext>
            </a:extLst>
          </p:cNvPr>
          <p:cNvGrpSpPr>
            <a:grpSpLocks/>
          </p:cNvGrpSpPr>
          <p:nvPr/>
        </p:nvGrpSpPr>
        <p:grpSpPr bwMode="auto">
          <a:xfrm>
            <a:off x="9753601" y="4267200"/>
            <a:ext cx="314325" cy="228600"/>
            <a:chOff x="4176" y="3456"/>
            <a:chExt cx="624" cy="192"/>
          </a:xfrm>
        </p:grpSpPr>
        <p:sp>
          <p:nvSpPr>
            <p:cNvPr id="71730" name="Freeform 56">
              <a:extLst>
                <a:ext uri="{FF2B5EF4-FFF2-40B4-BE49-F238E27FC236}">
                  <a16:creationId xmlns:a16="http://schemas.microsoft.com/office/drawing/2014/main" id="{1D6E8AF0-DF47-4EAE-A690-4D47AD121ADC}"/>
                </a:ext>
              </a:extLst>
            </p:cNvPr>
            <p:cNvSpPr>
              <a:spLocks/>
            </p:cNvSpPr>
            <p:nvPr/>
          </p:nvSpPr>
          <p:spPr bwMode="auto">
            <a:xfrm>
              <a:off x="4176" y="3456"/>
              <a:ext cx="624" cy="48"/>
            </a:xfrm>
            <a:custGeom>
              <a:avLst/>
              <a:gdLst>
                <a:gd name="T0" fmla="*/ 0 w 624"/>
                <a:gd name="T1" fmla="*/ 48 h 48"/>
                <a:gd name="T2" fmla="*/ 96 w 624"/>
                <a:gd name="T3" fmla="*/ 48 h 48"/>
                <a:gd name="T4" fmla="*/ 96 w 624"/>
                <a:gd name="T5" fmla="*/ 0 h 48"/>
                <a:gd name="T6" fmla="*/ 240 w 624"/>
                <a:gd name="T7" fmla="*/ 0 h 48"/>
                <a:gd name="T8" fmla="*/ 240 w 624"/>
                <a:gd name="T9" fmla="*/ 48 h 48"/>
                <a:gd name="T10" fmla="*/ 384 w 624"/>
                <a:gd name="T11" fmla="*/ 48 h 48"/>
                <a:gd name="T12" fmla="*/ 384 w 624"/>
                <a:gd name="T13" fmla="*/ 0 h 48"/>
                <a:gd name="T14" fmla="*/ 528 w 624"/>
                <a:gd name="T15" fmla="*/ 0 h 48"/>
                <a:gd name="T16" fmla="*/ 528 w 624"/>
                <a:gd name="T17" fmla="*/ 48 h 48"/>
                <a:gd name="T18" fmla="*/ 624 w 624"/>
                <a:gd name="T19" fmla="*/ 48 h 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24"/>
                <a:gd name="T31" fmla="*/ 0 h 48"/>
                <a:gd name="T32" fmla="*/ 624 w 624"/>
                <a:gd name="T33" fmla="*/ 48 h 4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24" h="48">
                  <a:moveTo>
                    <a:pt x="0" y="48"/>
                  </a:moveTo>
                  <a:lnTo>
                    <a:pt x="96" y="48"/>
                  </a:lnTo>
                  <a:lnTo>
                    <a:pt x="96" y="0"/>
                  </a:lnTo>
                  <a:lnTo>
                    <a:pt x="240" y="0"/>
                  </a:lnTo>
                  <a:lnTo>
                    <a:pt x="240" y="48"/>
                  </a:lnTo>
                  <a:lnTo>
                    <a:pt x="384" y="48"/>
                  </a:lnTo>
                  <a:lnTo>
                    <a:pt x="384" y="0"/>
                  </a:lnTo>
                  <a:lnTo>
                    <a:pt x="528" y="0"/>
                  </a:lnTo>
                  <a:lnTo>
                    <a:pt x="528" y="48"/>
                  </a:lnTo>
                  <a:lnTo>
                    <a:pt x="624" y="48"/>
                  </a:lnTo>
                </a:path>
              </a:pathLst>
            </a:cu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71731" name="Freeform 57">
              <a:extLst>
                <a:ext uri="{FF2B5EF4-FFF2-40B4-BE49-F238E27FC236}">
                  <a16:creationId xmlns:a16="http://schemas.microsoft.com/office/drawing/2014/main" id="{D29A733A-0FDD-4AC9-9DEB-8FFDC21F7B68}"/>
                </a:ext>
              </a:extLst>
            </p:cNvPr>
            <p:cNvSpPr>
              <a:spLocks/>
            </p:cNvSpPr>
            <p:nvPr/>
          </p:nvSpPr>
          <p:spPr bwMode="auto">
            <a:xfrm>
              <a:off x="4176" y="3600"/>
              <a:ext cx="624" cy="48"/>
            </a:xfrm>
            <a:custGeom>
              <a:avLst/>
              <a:gdLst>
                <a:gd name="T0" fmla="*/ 0 w 624"/>
                <a:gd name="T1" fmla="*/ 48 h 48"/>
                <a:gd name="T2" fmla="*/ 48 w 624"/>
                <a:gd name="T3" fmla="*/ 48 h 48"/>
                <a:gd name="T4" fmla="*/ 48 w 624"/>
                <a:gd name="T5" fmla="*/ 0 h 48"/>
                <a:gd name="T6" fmla="*/ 96 w 624"/>
                <a:gd name="T7" fmla="*/ 0 h 48"/>
                <a:gd name="T8" fmla="*/ 96 w 624"/>
                <a:gd name="T9" fmla="*/ 48 h 48"/>
                <a:gd name="T10" fmla="*/ 240 w 624"/>
                <a:gd name="T11" fmla="*/ 48 h 48"/>
                <a:gd name="T12" fmla="*/ 240 w 624"/>
                <a:gd name="T13" fmla="*/ 0 h 48"/>
                <a:gd name="T14" fmla="*/ 288 w 624"/>
                <a:gd name="T15" fmla="*/ 0 h 48"/>
                <a:gd name="T16" fmla="*/ 288 w 624"/>
                <a:gd name="T17" fmla="*/ 48 h 48"/>
                <a:gd name="T18" fmla="*/ 432 w 624"/>
                <a:gd name="T19" fmla="*/ 48 h 48"/>
                <a:gd name="T20" fmla="*/ 432 w 624"/>
                <a:gd name="T21" fmla="*/ 0 h 48"/>
                <a:gd name="T22" fmla="*/ 480 w 624"/>
                <a:gd name="T23" fmla="*/ 0 h 48"/>
                <a:gd name="T24" fmla="*/ 480 w 624"/>
                <a:gd name="T25" fmla="*/ 48 h 48"/>
                <a:gd name="T26" fmla="*/ 576 w 624"/>
                <a:gd name="T27" fmla="*/ 48 h 48"/>
                <a:gd name="T28" fmla="*/ 576 w 624"/>
                <a:gd name="T29" fmla="*/ 0 h 48"/>
                <a:gd name="T30" fmla="*/ 624 w 624"/>
                <a:gd name="T31" fmla="*/ 0 h 48"/>
                <a:gd name="T32" fmla="*/ 624 w 624"/>
                <a:gd name="T33" fmla="*/ 48 h 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24"/>
                <a:gd name="T52" fmla="*/ 0 h 48"/>
                <a:gd name="T53" fmla="*/ 624 w 624"/>
                <a:gd name="T54" fmla="*/ 48 h 4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24" h="48">
                  <a:moveTo>
                    <a:pt x="0" y="48"/>
                  </a:moveTo>
                  <a:lnTo>
                    <a:pt x="48" y="48"/>
                  </a:lnTo>
                  <a:lnTo>
                    <a:pt x="48" y="0"/>
                  </a:lnTo>
                  <a:lnTo>
                    <a:pt x="96" y="0"/>
                  </a:lnTo>
                  <a:lnTo>
                    <a:pt x="96" y="48"/>
                  </a:lnTo>
                  <a:lnTo>
                    <a:pt x="240" y="48"/>
                  </a:lnTo>
                  <a:lnTo>
                    <a:pt x="240" y="0"/>
                  </a:lnTo>
                  <a:lnTo>
                    <a:pt x="288" y="0"/>
                  </a:lnTo>
                  <a:lnTo>
                    <a:pt x="288" y="48"/>
                  </a:lnTo>
                  <a:lnTo>
                    <a:pt x="432" y="48"/>
                  </a:lnTo>
                  <a:lnTo>
                    <a:pt x="432" y="0"/>
                  </a:lnTo>
                  <a:lnTo>
                    <a:pt x="480" y="0"/>
                  </a:lnTo>
                  <a:lnTo>
                    <a:pt x="480" y="48"/>
                  </a:lnTo>
                  <a:lnTo>
                    <a:pt x="576" y="48"/>
                  </a:lnTo>
                  <a:lnTo>
                    <a:pt x="576" y="0"/>
                  </a:lnTo>
                  <a:lnTo>
                    <a:pt x="624" y="0"/>
                  </a:lnTo>
                  <a:lnTo>
                    <a:pt x="624" y="48"/>
                  </a:lnTo>
                </a:path>
              </a:pathLst>
            </a:cu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sp>
        <p:nvSpPr>
          <p:cNvPr id="71722" name="Text Box 58">
            <a:extLst>
              <a:ext uri="{FF2B5EF4-FFF2-40B4-BE49-F238E27FC236}">
                <a16:creationId xmlns:a16="http://schemas.microsoft.com/office/drawing/2014/main" id="{75D34938-8E67-47F7-ABC8-3D11787C0464}"/>
              </a:ext>
            </a:extLst>
          </p:cNvPr>
          <p:cNvSpPr txBox="1">
            <a:spLocks noChangeArrowheads="1"/>
          </p:cNvSpPr>
          <p:nvPr/>
        </p:nvSpPr>
        <p:spPr bwMode="auto">
          <a:xfrm>
            <a:off x="2209800" y="838201"/>
            <a:ext cx="27559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spcBef>
                <a:spcPct val="10000"/>
              </a:spcBef>
              <a:buFont typeface="Wingdings" panose="05000000000000000000" pitchFamily="2" charset="2"/>
              <a:buNone/>
            </a:pPr>
            <a:r>
              <a:rPr lang="en-US" altLang="en-US" sz="2000" b="1" u="sng"/>
              <a:t>Sequence/Sequencer</a:t>
            </a:r>
          </a:p>
        </p:txBody>
      </p:sp>
      <p:sp>
        <p:nvSpPr>
          <p:cNvPr id="71723" name="Text Box 59">
            <a:extLst>
              <a:ext uri="{FF2B5EF4-FFF2-40B4-BE49-F238E27FC236}">
                <a16:creationId xmlns:a16="http://schemas.microsoft.com/office/drawing/2014/main" id="{DFA5D1AB-8C41-4E4A-93A2-1B1EFBCF3A63}"/>
              </a:ext>
            </a:extLst>
          </p:cNvPr>
          <p:cNvSpPr txBox="1">
            <a:spLocks noChangeArrowheads="1"/>
          </p:cNvSpPr>
          <p:nvPr/>
        </p:nvSpPr>
        <p:spPr bwMode="auto">
          <a:xfrm>
            <a:off x="6629401" y="898526"/>
            <a:ext cx="9175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spcBef>
                <a:spcPct val="10000"/>
              </a:spcBef>
              <a:buFont typeface="Wingdings" panose="05000000000000000000" pitchFamily="2" charset="2"/>
              <a:buNone/>
            </a:pPr>
            <a:r>
              <a:rPr lang="en-US" altLang="en-US" sz="2000" b="1" u="sng"/>
              <a:t>Driver</a:t>
            </a:r>
          </a:p>
        </p:txBody>
      </p:sp>
      <p:sp>
        <p:nvSpPr>
          <p:cNvPr id="72764" name="AutoShape 60">
            <a:extLst>
              <a:ext uri="{FF2B5EF4-FFF2-40B4-BE49-F238E27FC236}">
                <a16:creationId xmlns:a16="http://schemas.microsoft.com/office/drawing/2014/main" id="{0D4917BF-F6B6-45E2-B9F8-D16855E9F7DB}"/>
              </a:ext>
            </a:extLst>
          </p:cNvPr>
          <p:cNvSpPr>
            <a:spLocks noChangeArrowheads="1"/>
          </p:cNvSpPr>
          <p:nvPr/>
        </p:nvSpPr>
        <p:spPr bwMode="blackWhite">
          <a:xfrm>
            <a:off x="9144000" y="4343400"/>
            <a:ext cx="304800" cy="152400"/>
          </a:xfrm>
          <a:prstGeom prst="flowChartDocumen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spcBef>
                <a:spcPct val="10000"/>
              </a:spcBef>
              <a:buFont typeface="Wingdings" panose="05000000000000000000" pitchFamily="2" charset="2"/>
              <a:buNone/>
            </a:pPr>
            <a:endParaRPr lang="en-US" altLang="en-US" sz="1000" b="1"/>
          </a:p>
        </p:txBody>
      </p:sp>
      <p:sp>
        <p:nvSpPr>
          <p:cNvPr id="72765" name="AutoShape 61">
            <a:extLst>
              <a:ext uri="{FF2B5EF4-FFF2-40B4-BE49-F238E27FC236}">
                <a16:creationId xmlns:a16="http://schemas.microsoft.com/office/drawing/2014/main" id="{EDC6C547-3597-41BF-BF14-C202F0D50F48}"/>
              </a:ext>
            </a:extLst>
          </p:cNvPr>
          <p:cNvSpPr>
            <a:spLocks noChangeArrowheads="1"/>
          </p:cNvSpPr>
          <p:nvPr/>
        </p:nvSpPr>
        <p:spPr bwMode="blackWhite">
          <a:xfrm>
            <a:off x="9220200" y="4343400"/>
            <a:ext cx="304800" cy="152400"/>
          </a:xfrm>
          <a:prstGeom prst="flowChartDocumen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spcBef>
                <a:spcPct val="10000"/>
              </a:spcBef>
              <a:buFont typeface="Wingdings" panose="05000000000000000000" pitchFamily="2" charset="2"/>
              <a:buNone/>
            </a:pPr>
            <a:endParaRPr lang="en-US" altLang="en-US" sz="1000" b="1"/>
          </a:p>
        </p:txBody>
      </p:sp>
      <p:sp>
        <p:nvSpPr>
          <p:cNvPr id="72766" name="Line 62">
            <a:extLst>
              <a:ext uri="{FF2B5EF4-FFF2-40B4-BE49-F238E27FC236}">
                <a16:creationId xmlns:a16="http://schemas.microsoft.com/office/drawing/2014/main" id="{F04DE93E-B565-420A-84DA-87F820C7EEEF}"/>
              </a:ext>
            </a:extLst>
          </p:cNvPr>
          <p:cNvSpPr>
            <a:spLocks noChangeShapeType="1"/>
          </p:cNvSpPr>
          <p:nvPr/>
        </p:nvSpPr>
        <p:spPr bwMode="auto">
          <a:xfrm flipH="1">
            <a:off x="4953000" y="1524000"/>
            <a:ext cx="1371600" cy="381000"/>
          </a:xfrm>
          <a:prstGeom prst="line">
            <a:avLst/>
          </a:prstGeom>
          <a:noFill/>
          <a:ln w="38100">
            <a:solidFill>
              <a:srgbClr val="006600"/>
            </a:solidFill>
            <a:round/>
            <a:headEnd/>
            <a:tailEnd type="triangle" w="med" len="med"/>
          </a:ln>
          <a:extLst>
            <a:ext uri="{909E8E84-426E-40DD-AFC4-6F175D3DCCD1}">
              <a14:hiddenFill xmlns:a14="http://schemas.microsoft.com/office/drawing/2010/main">
                <a:noFill/>
              </a14:hiddenFill>
            </a:ext>
          </a:extLst>
        </p:spPr>
        <p:txBody>
          <a:bodyPr wrap="none" rIns="0"/>
          <a:lstStyle/>
          <a:p>
            <a:endParaRPr lang="en-US"/>
          </a:p>
        </p:txBody>
      </p:sp>
      <p:sp>
        <p:nvSpPr>
          <p:cNvPr id="72767" name="Line 63">
            <a:extLst>
              <a:ext uri="{FF2B5EF4-FFF2-40B4-BE49-F238E27FC236}">
                <a16:creationId xmlns:a16="http://schemas.microsoft.com/office/drawing/2014/main" id="{AFA81E42-D6FC-439D-BED9-F445F3A262AE}"/>
              </a:ext>
            </a:extLst>
          </p:cNvPr>
          <p:cNvSpPr>
            <a:spLocks noChangeShapeType="1"/>
          </p:cNvSpPr>
          <p:nvPr/>
        </p:nvSpPr>
        <p:spPr bwMode="auto">
          <a:xfrm flipV="1">
            <a:off x="5257800" y="1981200"/>
            <a:ext cx="1066800" cy="762000"/>
          </a:xfrm>
          <a:prstGeom prst="line">
            <a:avLst/>
          </a:prstGeom>
          <a:noFill/>
          <a:ln w="38100">
            <a:solidFill>
              <a:srgbClr val="006600"/>
            </a:solidFill>
            <a:round/>
            <a:headEnd/>
            <a:tailEnd type="triangle" w="med" len="med"/>
          </a:ln>
          <a:extLst>
            <a:ext uri="{909E8E84-426E-40DD-AFC4-6F175D3DCCD1}">
              <a14:hiddenFill xmlns:a14="http://schemas.microsoft.com/office/drawing/2010/main">
                <a:noFill/>
              </a14:hiddenFill>
            </a:ext>
          </a:extLst>
        </p:spPr>
        <p:txBody>
          <a:bodyPr wrap="none" rIns="0"/>
          <a:lstStyle/>
          <a:p>
            <a:endParaRPr lang="en-US"/>
          </a:p>
        </p:txBody>
      </p:sp>
      <p:sp>
        <p:nvSpPr>
          <p:cNvPr id="72768" name="Freeform 64">
            <a:extLst>
              <a:ext uri="{FF2B5EF4-FFF2-40B4-BE49-F238E27FC236}">
                <a16:creationId xmlns:a16="http://schemas.microsoft.com/office/drawing/2014/main" id="{D4AE6160-DC82-4C44-993B-A852FA75EF70}"/>
              </a:ext>
            </a:extLst>
          </p:cNvPr>
          <p:cNvSpPr>
            <a:spLocks/>
          </p:cNvSpPr>
          <p:nvPr/>
        </p:nvSpPr>
        <p:spPr bwMode="auto">
          <a:xfrm>
            <a:off x="5105400" y="2438400"/>
            <a:ext cx="1219200" cy="838200"/>
          </a:xfrm>
          <a:custGeom>
            <a:avLst/>
            <a:gdLst>
              <a:gd name="T0" fmla="*/ 1326002355 w 1121"/>
              <a:gd name="T1" fmla="*/ 0 h 808"/>
              <a:gd name="T2" fmla="*/ 1089427525 w 1121"/>
              <a:gd name="T3" fmla="*/ 213077079 h 808"/>
              <a:gd name="T4" fmla="*/ 1035014880 w 1121"/>
              <a:gd name="T5" fmla="*/ 583273089 h 808"/>
              <a:gd name="T6" fmla="*/ 0 w 1121"/>
              <a:gd name="T7" fmla="*/ 869528762 h 808"/>
              <a:gd name="T8" fmla="*/ 0 60000 65536"/>
              <a:gd name="T9" fmla="*/ 0 60000 65536"/>
              <a:gd name="T10" fmla="*/ 0 60000 65536"/>
              <a:gd name="T11" fmla="*/ 0 60000 65536"/>
              <a:gd name="T12" fmla="*/ 0 w 1121"/>
              <a:gd name="T13" fmla="*/ 0 h 808"/>
              <a:gd name="T14" fmla="*/ 1121 w 1121"/>
              <a:gd name="T15" fmla="*/ 808 h 808"/>
            </a:gdLst>
            <a:ahLst/>
            <a:cxnLst>
              <a:cxn ang="T8">
                <a:pos x="T0" y="T1"/>
              </a:cxn>
              <a:cxn ang="T9">
                <a:pos x="T2" y="T3"/>
              </a:cxn>
              <a:cxn ang="T10">
                <a:pos x="T4" y="T5"/>
              </a:cxn>
              <a:cxn ang="T11">
                <a:pos x="T6" y="T7"/>
              </a:cxn>
            </a:cxnLst>
            <a:rect l="T12" t="T13" r="T14" b="T15"/>
            <a:pathLst>
              <a:path w="1121" h="808">
                <a:moveTo>
                  <a:pt x="1121" y="0"/>
                </a:moveTo>
                <a:lnTo>
                  <a:pt x="921" y="198"/>
                </a:lnTo>
                <a:lnTo>
                  <a:pt x="875" y="542"/>
                </a:lnTo>
                <a:lnTo>
                  <a:pt x="0" y="808"/>
                </a:lnTo>
              </a:path>
            </a:pathLst>
          </a:custGeom>
          <a:noFill/>
          <a:ln w="38100">
            <a:solidFill>
              <a:srgbClr val="0066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rIns="0"/>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72769" name="Rectangle 65">
            <a:extLst>
              <a:ext uri="{FF2B5EF4-FFF2-40B4-BE49-F238E27FC236}">
                <a16:creationId xmlns:a16="http://schemas.microsoft.com/office/drawing/2014/main" id="{4C6DB98D-C627-4293-8FB9-B327A56EC40B}"/>
              </a:ext>
            </a:extLst>
          </p:cNvPr>
          <p:cNvSpPr>
            <a:spLocks noChangeArrowheads="1"/>
          </p:cNvSpPr>
          <p:nvPr/>
        </p:nvSpPr>
        <p:spPr bwMode="auto">
          <a:xfrm>
            <a:off x="1524000" y="6781800"/>
            <a:ext cx="76200" cy="76200"/>
          </a:xfrm>
          <a:prstGeom prst="rect">
            <a:avLst/>
          </a:prstGeom>
          <a:noFill/>
          <a:ln w="1905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2709">
                                            <p:txEl>
                                              <p:pRg st="0" end="0"/>
                                            </p:txEl>
                                          </p:spTgt>
                                        </p:tgtEl>
                                        <p:attrNameLst>
                                          <p:attrName>style.visibility</p:attrName>
                                        </p:attrNameLst>
                                      </p:cBhvr>
                                      <p:to>
                                        <p:strVal val="visible"/>
                                      </p:to>
                                    </p:set>
                                  </p:childTnLst>
                                </p:cTn>
                              </p:par>
                            </p:childTnLst>
                          </p:cTn>
                        </p:par>
                        <p:par>
                          <p:cTn id="7" fill="hold" nodeType="afterGroup">
                            <p:stCondLst>
                              <p:cond delay="0"/>
                            </p:stCondLst>
                            <p:childTnLst>
                              <p:par>
                                <p:cTn id="8" presetID="23" presetClass="entr" presetSubtype="16" fill="hold" nodeType="afterEffect">
                                  <p:stCondLst>
                                    <p:cond delay="0"/>
                                  </p:stCondLst>
                                  <p:childTnLst>
                                    <p:set>
                                      <p:cBhvr>
                                        <p:cTn id="9" dur="1" fill="hold">
                                          <p:stCondLst>
                                            <p:cond delay="0"/>
                                          </p:stCondLst>
                                        </p:cTn>
                                        <p:tgtEl>
                                          <p:spTgt spid="72751"/>
                                        </p:tgtEl>
                                        <p:attrNameLst>
                                          <p:attrName>style.visibility</p:attrName>
                                        </p:attrNameLst>
                                      </p:cBhvr>
                                      <p:to>
                                        <p:strVal val="visible"/>
                                      </p:to>
                                    </p:set>
                                    <p:anim calcmode="lin" valueType="num">
                                      <p:cBhvr>
                                        <p:cTn id="10" dur="500" fill="hold"/>
                                        <p:tgtEl>
                                          <p:spTgt spid="72751"/>
                                        </p:tgtEl>
                                        <p:attrNameLst>
                                          <p:attrName>ppt_w</p:attrName>
                                        </p:attrNameLst>
                                      </p:cBhvr>
                                      <p:tavLst>
                                        <p:tav tm="0">
                                          <p:val>
                                            <p:fltVal val="0"/>
                                          </p:val>
                                        </p:tav>
                                        <p:tav tm="100000">
                                          <p:val>
                                            <p:strVal val="#ppt_w"/>
                                          </p:val>
                                        </p:tav>
                                      </p:tavLst>
                                    </p:anim>
                                    <p:anim calcmode="lin" valueType="num">
                                      <p:cBhvr>
                                        <p:cTn id="11" dur="500" fill="hold"/>
                                        <p:tgtEl>
                                          <p:spTgt spid="72751"/>
                                        </p:tgtEl>
                                        <p:attrNameLst>
                                          <p:attrName>ppt_h</p:attrName>
                                        </p:attrNameLst>
                                      </p:cBhvr>
                                      <p:tavLst>
                                        <p:tav tm="0">
                                          <p:val>
                                            <p:fltVal val="0"/>
                                          </p:val>
                                        </p:tav>
                                        <p:tav tm="100000">
                                          <p:val>
                                            <p:strVal val="#ppt_h"/>
                                          </p:val>
                                        </p:tav>
                                      </p:tavLst>
                                    </p:anim>
                                  </p:childTnLst>
                                </p:cTn>
                              </p:par>
                            </p:childTnLst>
                          </p:cTn>
                        </p:par>
                        <p:par>
                          <p:cTn id="12" fill="hold" nodeType="afterGroup">
                            <p:stCondLst>
                              <p:cond delay="500"/>
                            </p:stCondLst>
                            <p:childTnLst>
                              <p:par>
                                <p:cTn id="13" presetID="0" presetClass="path" presetSubtype="0" accel="50000" decel="50000" fill="hold" nodeType="afterEffect">
                                  <p:stCondLst>
                                    <p:cond delay="0"/>
                                  </p:stCondLst>
                                  <p:childTnLst>
                                    <p:animMotion origin="layout" path="M -2.77778E-7 1.11111E-6 C 0.00642 -0.02662 0.01302 -0.05324 0.02326 -0.06667 C 0.0335 -0.08009 0.0526 -0.07917 0.06111 -0.08032 C 0.06962 -0.08148 0.07187 -0.07778 0.07413 -0.07407 " pathEditMode="relative" ptsTypes="aaaA">
                                      <p:cBhvr>
                                        <p:cTn id="14" dur="500" fill="hold"/>
                                        <p:tgtEl>
                                          <p:spTgt spid="72751"/>
                                        </p:tgtEl>
                                        <p:attrNameLst>
                                          <p:attrName>ppt_x</p:attrName>
                                          <p:attrName>ppt_y</p:attrName>
                                        </p:attrNameLst>
                                      </p:cBhvr>
                                    </p:animMotion>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2709">
                                            <p:txEl>
                                              <p:pRg st="1" end="1"/>
                                            </p:txEl>
                                          </p:spTgt>
                                        </p:tgtEl>
                                        <p:attrNameLst>
                                          <p:attrName>style.visibility</p:attrName>
                                        </p:attrNameLst>
                                      </p:cBhvr>
                                      <p:to>
                                        <p:strVal val="visible"/>
                                      </p:to>
                                    </p:set>
                                  </p:childTnLst>
                                </p:cTn>
                              </p:par>
                            </p:childTnLst>
                          </p:cTn>
                        </p:par>
                        <p:par>
                          <p:cTn id="19" fill="hold" nodeType="afterGroup">
                            <p:stCondLst>
                              <p:cond delay="0"/>
                            </p:stCondLst>
                            <p:childTnLst>
                              <p:par>
                                <p:cTn id="20" presetID="10" presetClass="exit" presetSubtype="0" fill="hold" nodeType="afterEffect">
                                  <p:stCondLst>
                                    <p:cond delay="0"/>
                                  </p:stCondLst>
                                  <p:childTnLst>
                                    <p:animEffect transition="out" filter="fade">
                                      <p:cBhvr>
                                        <p:cTn id="21" dur="500"/>
                                        <p:tgtEl>
                                          <p:spTgt spid="72751"/>
                                        </p:tgtEl>
                                      </p:cBhvr>
                                    </p:animEffect>
                                    <p:set>
                                      <p:cBhvr>
                                        <p:cTn id="22" dur="1" fill="hold">
                                          <p:stCondLst>
                                            <p:cond delay="499"/>
                                          </p:stCondLst>
                                        </p:cTn>
                                        <p:tgtEl>
                                          <p:spTgt spid="72751"/>
                                        </p:tgtEl>
                                        <p:attrNameLst>
                                          <p:attrName>style.visibility</p:attrName>
                                        </p:attrNameLst>
                                      </p:cBhvr>
                                      <p:to>
                                        <p:strVal val="hidden"/>
                                      </p:to>
                                    </p:set>
                                  </p:childTnLst>
                                </p:cTn>
                              </p:par>
                              <p:par>
                                <p:cTn id="23" presetID="10" presetClass="entr" presetSubtype="0" fill="hold" nodeType="withEffect">
                                  <p:stCondLst>
                                    <p:cond delay="0"/>
                                  </p:stCondLst>
                                  <p:childTnLst>
                                    <p:set>
                                      <p:cBhvr>
                                        <p:cTn id="24" dur="1" fill="hold">
                                          <p:stCondLst>
                                            <p:cond delay="0"/>
                                          </p:stCondLst>
                                        </p:cTn>
                                        <p:tgtEl>
                                          <p:spTgt spid="72731"/>
                                        </p:tgtEl>
                                        <p:attrNameLst>
                                          <p:attrName>style.visibility</p:attrName>
                                        </p:attrNameLst>
                                      </p:cBhvr>
                                      <p:to>
                                        <p:strVal val="visible"/>
                                      </p:to>
                                    </p:set>
                                    <p:animEffect transition="in" filter="fade">
                                      <p:cBhvr>
                                        <p:cTn id="25" dur="500"/>
                                        <p:tgtEl>
                                          <p:spTgt spid="72731"/>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72710">
                                            <p:txEl>
                                              <p:pRg st="0" end="0"/>
                                            </p:txEl>
                                          </p:spTgt>
                                        </p:tgtEl>
                                        <p:attrNameLst>
                                          <p:attrName>style.visibility</p:attrName>
                                        </p:attrNameLst>
                                      </p:cBhvr>
                                      <p:to>
                                        <p:strVal val="visible"/>
                                      </p:to>
                                    </p:set>
                                  </p:childTnLst>
                                </p:cTn>
                              </p:par>
                            </p:childTnLst>
                          </p:cTn>
                        </p:par>
                        <p:par>
                          <p:cTn id="30" fill="hold" nodeType="afterGroup">
                            <p:stCondLst>
                              <p:cond delay="0"/>
                            </p:stCondLst>
                            <p:childTnLst>
                              <p:par>
                                <p:cTn id="31" presetID="23" presetClass="entr" presetSubtype="16" fill="hold" nodeType="afterEffect">
                                  <p:stCondLst>
                                    <p:cond delay="0"/>
                                  </p:stCondLst>
                                  <p:childTnLst>
                                    <p:set>
                                      <p:cBhvr>
                                        <p:cTn id="32" dur="1" fill="hold">
                                          <p:stCondLst>
                                            <p:cond delay="0"/>
                                          </p:stCondLst>
                                        </p:cTn>
                                        <p:tgtEl>
                                          <p:spTgt spid="72748"/>
                                        </p:tgtEl>
                                        <p:attrNameLst>
                                          <p:attrName>style.visibility</p:attrName>
                                        </p:attrNameLst>
                                      </p:cBhvr>
                                      <p:to>
                                        <p:strVal val="visible"/>
                                      </p:to>
                                    </p:set>
                                    <p:anim calcmode="lin" valueType="num">
                                      <p:cBhvr>
                                        <p:cTn id="33" dur="500" fill="hold"/>
                                        <p:tgtEl>
                                          <p:spTgt spid="72748"/>
                                        </p:tgtEl>
                                        <p:attrNameLst>
                                          <p:attrName>ppt_w</p:attrName>
                                        </p:attrNameLst>
                                      </p:cBhvr>
                                      <p:tavLst>
                                        <p:tav tm="0">
                                          <p:val>
                                            <p:fltVal val="0"/>
                                          </p:val>
                                        </p:tav>
                                        <p:tav tm="100000">
                                          <p:val>
                                            <p:strVal val="#ppt_w"/>
                                          </p:val>
                                        </p:tav>
                                      </p:tavLst>
                                    </p:anim>
                                    <p:anim calcmode="lin" valueType="num">
                                      <p:cBhvr>
                                        <p:cTn id="34" dur="500" fill="hold"/>
                                        <p:tgtEl>
                                          <p:spTgt spid="72748"/>
                                        </p:tgtEl>
                                        <p:attrNameLst>
                                          <p:attrName>ppt_h</p:attrName>
                                        </p:attrNameLst>
                                      </p:cBhvr>
                                      <p:tavLst>
                                        <p:tav tm="0">
                                          <p:val>
                                            <p:fltVal val="0"/>
                                          </p:val>
                                        </p:tav>
                                        <p:tav tm="100000">
                                          <p:val>
                                            <p:strVal val="#ppt_h"/>
                                          </p:val>
                                        </p:tav>
                                      </p:tavLst>
                                    </p:anim>
                                  </p:childTnLst>
                                </p:cTn>
                              </p:par>
                            </p:childTnLst>
                          </p:cTn>
                        </p:par>
                        <p:par>
                          <p:cTn id="35" fill="hold" nodeType="afterGroup">
                            <p:stCondLst>
                              <p:cond delay="500"/>
                            </p:stCondLst>
                            <p:childTnLst>
                              <p:par>
                                <p:cTn id="36" presetID="0" presetClass="path" presetSubtype="0" accel="50000" decel="50000" fill="hold" nodeType="afterEffect">
                                  <p:stCondLst>
                                    <p:cond delay="0"/>
                                  </p:stCondLst>
                                  <p:childTnLst>
                                    <p:animMotion origin="layout" path="M 3.88889E-6 1.85185E-6 C -0.01511 -0.01482 -0.03021 -0.03148 -0.04861 -0.03102 C -0.06702 -0.03056 -0.0974 -0.0044 -0.11007 0.00254 " pathEditMode="relative" rAng="0" ptsTypes="aaa">
                                      <p:cBhvr>
                                        <p:cTn id="37" dur="500" fill="hold"/>
                                        <p:tgtEl>
                                          <p:spTgt spid="72748"/>
                                        </p:tgtEl>
                                        <p:attrNameLst>
                                          <p:attrName>ppt_x</p:attrName>
                                          <p:attrName>ppt_y</p:attrName>
                                        </p:attrNameLst>
                                      </p:cBhvr>
                                      <p:rCtr x="-5503" y="-1458"/>
                                    </p:animMotion>
                                  </p:childTnLst>
                                </p:cTn>
                              </p:par>
                            </p:childTnLst>
                          </p:cTn>
                        </p:par>
                        <p:par>
                          <p:cTn id="38" fill="hold" nodeType="afterGroup">
                            <p:stCondLst>
                              <p:cond delay="1000"/>
                            </p:stCondLst>
                            <p:childTnLst>
                              <p:par>
                                <p:cTn id="39" presetID="18" presetClass="entr" presetSubtype="12" fill="hold" nodeType="afterEffect">
                                  <p:stCondLst>
                                    <p:cond delay="0"/>
                                  </p:stCondLst>
                                  <p:childTnLst>
                                    <p:set>
                                      <p:cBhvr>
                                        <p:cTn id="40" dur="1" fill="hold">
                                          <p:stCondLst>
                                            <p:cond delay="0"/>
                                          </p:stCondLst>
                                        </p:cTn>
                                        <p:tgtEl>
                                          <p:spTgt spid="72766"/>
                                        </p:tgtEl>
                                        <p:attrNameLst>
                                          <p:attrName>style.visibility</p:attrName>
                                        </p:attrNameLst>
                                      </p:cBhvr>
                                      <p:to>
                                        <p:strVal val="visible"/>
                                      </p:to>
                                    </p:set>
                                    <p:animEffect transition="in" filter="strips(downLeft)">
                                      <p:cBhvr>
                                        <p:cTn id="41" dur="500"/>
                                        <p:tgtEl>
                                          <p:spTgt spid="72766"/>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72709">
                                            <p:txEl>
                                              <p:pRg st="2" end="2"/>
                                            </p:txEl>
                                          </p:spTgt>
                                        </p:tgtEl>
                                        <p:attrNameLst>
                                          <p:attrName>style.visibility</p:attrName>
                                        </p:attrNameLst>
                                      </p:cBhvr>
                                      <p:to>
                                        <p:strVal val="visible"/>
                                      </p:to>
                                    </p:set>
                                  </p:childTnLst>
                                </p:cTn>
                              </p:par>
                            </p:childTnLst>
                          </p:cTn>
                        </p:par>
                        <p:par>
                          <p:cTn id="46" fill="hold" nodeType="afterGroup">
                            <p:stCondLst>
                              <p:cond delay="0"/>
                            </p:stCondLst>
                            <p:childTnLst>
                              <p:par>
                                <p:cTn id="47" presetID="10" presetClass="exit" presetSubtype="0" fill="hold" nodeType="afterEffect">
                                  <p:stCondLst>
                                    <p:cond delay="0"/>
                                  </p:stCondLst>
                                  <p:childTnLst>
                                    <p:animEffect transition="out" filter="fade">
                                      <p:cBhvr>
                                        <p:cTn id="48" dur="500"/>
                                        <p:tgtEl>
                                          <p:spTgt spid="72731"/>
                                        </p:tgtEl>
                                      </p:cBhvr>
                                    </p:animEffect>
                                    <p:set>
                                      <p:cBhvr>
                                        <p:cTn id="49" dur="1" fill="hold">
                                          <p:stCondLst>
                                            <p:cond delay="499"/>
                                          </p:stCondLst>
                                        </p:cTn>
                                        <p:tgtEl>
                                          <p:spTgt spid="72731"/>
                                        </p:tgtEl>
                                        <p:attrNameLst>
                                          <p:attrName>style.visibility</p:attrName>
                                        </p:attrNameLst>
                                      </p:cBhvr>
                                      <p:to>
                                        <p:strVal val="hidden"/>
                                      </p:to>
                                    </p:set>
                                  </p:childTnLst>
                                </p:cTn>
                              </p:par>
                              <p:par>
                                <p:cTn id="50" presetID="10" presetClass="entr" presetSubtype="0" fill="hold" nodeType="withEffect">
                                  <p:stCondLst>
                                    <p:cond delay="0"/>
                                  </p:stCondLst>
                                  <p:childTnLst>
                                    <p:set>
                                      <p:cBhvr>
                                        <p:cTn id="51" dur="1" fill="hold">
                                          <p:stCondLst>
                                            <p:cond delay="0"/>
                                          </p:stCondLst>
                                        </p:cTn>
                                        <p:tgtEl>
                                          <p:spTgt spid="72750"/>
                                        </p:tgtEl>
                                        <p:attrNameLst>
                                          <p:attrName>style.visibility</p:attrName>
                                        </p:attrNameLst>
                                      </p:cBhvr>
                                      <p:to>
                                        <p:strVal val="visible"/>
                                      </p:to>
                                    </p:set>
                                    <p:animEffect transition="in" filter="fade">
                                      <p:cBhvr>
                                        <p:cTn id="52" dur="500"/>
                                        <p:tgtEl>
                                          <p:spTgt spid="72750"/>
                                        </p:tgtEl>
                                      </p:cBhvr>
                                    </p:animEffect>
                                  </p:childTnLst>
                                </p:cTn>
                              </p:par>
                              <p:par>
                                <p:cTn id="53" presetID="10" presetClass="exit" presetSubtype="0" fill="hold" nodeType="withEffect">
                                  <p:stCondLst>
                                    <p:cond delay="0"/>
                                  </p:stCondLst>
                                  <p:childTnLst>
                                    <p:animEffect transition="out" filter="fade">
                                      <p:cBhvr>
                                        <p:cTn id="54" dur="500"/>
                                        <p:tgtEl>
                                          <p:spTgt spid="72748"/>
                                        </p:tgtEl>
                                      </p:cBhvr>
                                    </p:animEffect>
                                    <p:set>
                                      <p:cBhvr>
                                        <p:cTn id="55" dur="1" fill="hold">
                                          <p:stCondLst>
                                            <p:cond delay="499"/>
                                          </p:stCondLst>
                                        </p:cTn>
                                        <p:tgtEl>
                                          <p:spTgt spid="72748"/>
                                        </p:tgtEl>
                                        <p:attrNameLst>
                                          <p:attrName>style.visibility</p:attrName>
                                        </p:attrNameLst>
                                      </p:cBhvr>
                                      <p:to>
                                        <p:strVal val="hidden"/>
                                      </p:to>
                                    </p:set>
                                  </p:childTnLst>
                                </p:cTn>
                              </p:par>
                            </p:childTnLst>
                          </p:cTn>
                        </p:par>
                        <p:par>
                          <p:cTn id="56" fill="hold" nodeType="afterGroup">
                            <p:stCondLst>
                              <p:cond delay="500"/>
                            </p:stCondLst>
                            <p:childTnLst>
                              <p:par>
                                <p:cTn id="57" presetID="0" presetClass="path" presetSubtype="0" accel="50000" decel="50000" fill="hold" nodeType="afterEffect">
                                  <p:stCondLst>
                                    <p:cond delay="0"/>
                                  </p:stCondLst>
                                  <p:childTnLst>
                                    <p:animMotion origin="layout" path="M -4.44444E-6 -5.18519E-6 C -0.0066 -0.00765 -0.01302 -0.01505 -0.02222 -0.01367 C -0.03142 -0.01228 -0.04757 -0.0051 -0.05555 0.00856 C -0.06354 0.02221 -0.06701 0.04559 -0.07049 0.06897 " pathEditMode="relative" ptsTypes="aaaA">
                                      <p:cBhvr>
                                        <p:cTn id="58" dur="500" fill="hold"/>
                                        <p:tgtEl>
                                          <p:spTgt spid="72750"/>
                                        </p:tgtEl>
                                        <p:attrNameLst>
                                          <p:attrName>ppt_x</p:attrName>
                                          <p:attrName>ppt_y</p:attrName>
                                        </p:attrNameLst>
                                      </p:cBhvr>
                                    </p:animMotion>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72709">
                                            <p:txEl>
                                              <p:pRg st="3" end="3"/>
                                            </p:txEl>
                                          </p:spTgt>
                                        </p:tgtEl>
                                        <p:attrNameLst>
                                          <p:attrName>style.visibility</p:attrName>
                                        </p:attrNameLst>
                                      </p:cBhvr>
                                      <p:to>
                                        <p:strVal val="visible"/>
                                      </p:to>
                                    </p:set>
                                  </p:childTnLst>
                                </p:cTn>
                              </p:par>
                              <p:par>
                                <p:cTn id="63" presetID="10" presetClass="exit" presetSubtype="0" fill="hold" nodeType="withEffect">
                                  <p:stCondLst>
                                    <p:cond delay="0"/>
                                  </p:stCondLst>
                                  <p:childTnLst>
                                    <p:animEffect transition="out" filter="fade">
                                      <p:cBhvr>
                                        <p:cTn id="64" dur="500"/>
                                        <p:tgtEl>
                                          <p:spTgt spid="72750"/>
                                        </p:tgtEl>
                                      </p:cBhvr>
                                    </p:animEffect>
                                    <p:set>
                                      <p:cBhvr>
                                        <p:cTn id="65" dur="1" fill="hold">
                                          <p:stCondLst>
                                            <p:cond delay="499"/>
                                          </p:stCondLst>
                                        </p:cTn>
                                        <p:tgtEl>
                                          <p:spTgt spid="72750"/>
                                        </p:tgtEl>
                                        <p:attrNameLst>
                                          <p:attrName>style.visibility</p:attrName>
                                        </p:attrNameLst>
                                      </p:cBhvr>
                                      <p:to>
                                        <p:strVal val="hidden"/>
                                      </p:to>
                                    </p:set>
                                  </p:childTnLst>
                                </p:cTn>
                              </p:par>
                            </p:childTnLst>
                          </p:cTn>
                        </p:par>
                        <p:par>
                          <p:cTn id="66" fill="hold" nodeType="afterGroup">
                            <p:stCondLst>
                              <p:cond delay="500"/>
                            </p:stCondLst>
                            <p:childTnLst>
                              <p:par>
                                <p:cTn id="67" presetID="8" presetClass="emph" presetSubtype="0" fill="hold" grpId="3" nodeType="afterEffect">
                                  <p:stCondLst>
                                    <p:cond delay="0"/>
                                  </p:stCondLst>
                                  <p:childTnLst>
                                    <p:animRot by="43200000">
                                      <p:cBhvr>
                                        <p:cTn id="68" dur="500" fill="hold"/>
                                        <p:tgtEl>
                                          <p:spTgt spid="72749"/>
                                        </p:tgtEl>
                                        <p:attrNameLst>
                                          <p:attrName>r</p:attrName>
                                        </p:attrNameLst>
                                      </p:cBhvr>
                                    </p:animRot>
                                  </p:childTnLst>
                                </p:cTn>
                              </p:par>
                            </p:childTnLst>
                          </p:cTn>
                        </p:par>
                      </p:childTnLst>
                    </p:cTn>
                  </p:par>
                  <p:par>
                    <p:cTn id="69" fill="hold" nodeType="clickPar">
                      <p:stCondLst>
                        <p:cond delay="indefinite"/>
                      </p:stCondLst>
                      <p:childTnLst>
                        <p:par>
                          <p:cTn id="70" fill="hold" nodeType="withGroup">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72709">
                                            <p:txEl>
                                              <p:pRg st="4" end="4"/>
                                            </p:txEl>
                                          </p:spTgt>
                                        </p:tgtEl>
                                        <p:attrNameLst>
                                          <p:attrName>style.visibility</p:attrName>
                                        </p:attrNameLst>
                                      </p:cBhvr>
                                      <p:to>
                                        <p:strVal val="visible"/>
                                      </p:to>
                                    </p:set>
                                  </p:childTnLst>
                                </p:cTn>
                              </p:par>
                            </p:childTnLst>
                          </p:cTn>
                        </p:par>
                        <p:par>
                          <p:cTn id="73" fill="hold" nodeType="afterGroup">
                            <p:stCondLst>
                              <p:cond delay="0"/>
                            </p:stCondLst>
                            <p:childTnLst>
                              <p:par>
                                <p:cTn id="74" presetID="63" presetClass="path" presetSubtype="0" fill="hold" grpId="0" nodeType="afterEffect">
                                  <p:stCondLst>
                                    <p:cond delay="0"/>
                                  </p:stCondLst>
                                  <p:childTnLst>
                                    <p:animMotion origin="layout" path="M -4.44444E-6 2.96296E-6 L 0.10278 0.04328 " pathEditMode="relative" rAng="0" ptsTypes="AA">
                                      <p:cBhvr>
                                        <p:cTn id="75" dur="500" fill="hold"/>
                                        <p:tgtEl>
                                          <p:spTgt spid="72749"/>
                                        </p:tgtEl>
                                        <p:attrNameLst>
                                          <p:attrName>ppt_x</p:attrName>
                                          <p:attrName>ppt_y</p:attrName>
                                        </p:attrNameLst>
                                      </p:cBhvr>
                                      <p:rCtr x="5139" y="2153"/>
                                    </p:animMotion>
                                  </p:childTnLst>
                                </p:cTn>
                              </p:par>
                            </p:childTnLst>
                          </p:cTn>
                        </p:par>
                        <p:par>
                          <p:cTn id="76" fill="hold" nodeType="afterGroup">
                            <p:stCondLst>
                              <p:cond delay="500"/>
                            </p:stCondLst>
                            <p:childTnLst>
                              <p:par>
                                <p:cTn id="77" presetID="63" presetClass="path" presetSubtype="0" fill="hold" grpId="1" nodeType="afterEffect">
                                  <p:stCondLst>
                                    <p:cond delay="0"/>
                                  </p:stCondLst>
                                  <p:childTnLst>
                                    <p:animMotion origin="layout" path="M 0.10278 0.04328 L 0.18333 0.04444 " pathEditMode="relative" rAng="0" ptsTypes="AA">
                                      <p:cBhvr>
                                        <p:cTn id="78" dur="500" fill="hold"/>
                                        <p:tgtEl>
                                          <p:spTgt spid="72749"/>
                                        </p:tgtEl>
                                        <p:attrNameLst>
                                          <p:attrName>ppt_x</p:attrName>
                                          <p:attrName>ppt_y</p:attrName>
                                        </p:attrNameLst>
                                      </p:cBhvr>
                                      <p:rCtr x="4028" y="46"/>
                                    </p:animMotion>
                                  </p:childTnLst>
                                </p:cTn>
                              </p:par>
                            </p:childTnLst>
                          </p:cTn>
                        </p:par>
                        <p:par>
                          <p:cTn id="79" fill="hold" nodeType="afterGroup">
                            <p:stCondLst>
                              <p:cond delay="1000"/>
                            </p:stCondLst>
                            <p:childTnLst>
                              <p:par>
                                <p:cTn id="80" presetID="18" presetClass="entr" presetSubtype="3" fill="hold" nodeType="afterEffect">
                                  <p:stCondLst>
                                    <p:cond delay="0"/>
                                  </p:stCondLst>
                                  <p:childTnLst>
                                    <p:set>
                                      <p:cBhvr>
                                        <p:cTn id="81" dur="1" fill="hold">
                                          <p:stCondLst>
                                            <p:cond delay="0"/>
                                          </p:stCondLst>
                                        </p:cTn>
                                        <p:tgtEl>
                                          <p:spTgt spid="72767"/>
                                        </p:tgtEl>
                                        <p:attrNameLst>
                                          <p:attrName>style.visibility</p:attrName>
                                        </p:attrNameLst>
                                      </p:cBhvr>
                                      <p:to>
                                        <p:strVal val="visible"/>
                                      </p:to>
                                    </p:set>
                                    <p:animEffect transition="in" filter="strips(upRight)">
                                      <p:cBhvr>
                                        <p:cTn id="82" dur="500"/>
                                        <p:tgtEl>
                                          <p:spTgt spid="72767"/>
                                        </p:tgtEl>
                                      </p:cBhvr>
                                    </p:animEffect>
                                  </p:childTnLst>
                                </p:cTn>
                              </p:par>
                            </p:childTnLst>
                          </p:cTn>
                        </p:par>
                        <p:par>
                          <p:cTn id="83" fill="hold" nodeType="afterGroup">
                            <p:stCondLst>
                              <p:cond delay="1500"/>
                            </p:stCondLst>
                            <p:childTnLst>
                              <p:par>
                                <p:cTn id="84" presetID="1" presetClass="entr" presetSubtype="0" fill="hold" grpId="0" nodeType="afterEffect">
                                  <p:stCondLst>
                                    <p:cond delay="0"/>
                                  </p:stCondLst>
                                  <p:childTnLst>
                                    <p:set>
                                      <p:cBhvr>
                                        <p:cTn id="85" dur="1" fill="hold">
                                          <p:stCondLst>
                                            <p:cond delay="0"/>
                                          </p:stCondLst>
                                        </p:cTn>
                                        <p:tgtEl>
                                          <p:spTgt spid="72709">
                                            <p:txEl>
                                              <p:pRg st="5" end="5"/>
                                            </p:txEl>
                                          </p:spTgt>
                                        </p:tgtEl>
                                        <p:attrNameLst>
                                          <p:attrName>style.visibility</p:attrName>
                                        </p:attrNameLst>
                                      </p:cBhvr>
                                      <p:to>
                                        <p:strVal val="visible"/>
                                      </p:to>
                                    </p:set>
                                  </p:childTnLst>
                                </p:cTn>
                              </p:par>
                            </p:childTnLst>
                          </p:cTn>
                        </p:par>
                        <p:par>
                          <p:cTn id="86" fill="hold" nodeType="afterGroup">
                            <p:stCondLst>
                              <p:cond delay="1500"/>
                            </p:stCondLst>
                            <p:childTnLst>
                              <p:par>
                                <p:cTn id="87" presetID="1" presetClass="entr" presetSubtype="0" fill="hold" grpId="0" nodeType="afterEffect">
                                  <p:stCondLst>
                                    <p:cond delay="0"/>
                                  </p:stCondLst>
                                  <p:childTnLst>
                                    <p:set>
                                      <p:cBhvr>
                                        <p:cTn id="88" dur="1" fill="hold">
                                          <p:stCondLst>
                                            <p:cond delay="0"/>
                                          </p:stCondLst>
                                        </p:cTn>
                                        <p:tgtEl>
                                          <p:spTgt spid="72710">
                                            <p:txEl>
                                              <p:pRg st="1" end="1"/>
                                            </p:txEl>
                                          </p:spTgt>
                                        </p:tgtEl>
                                        <p:attrNameLst>
                                          <p:attrName>style.visibility</p:attrName>
                                        </p:attrNameLst>
                                      </p:cBhvr>
                                      <p:to>
                                        <p:strVal val="visible"/>
                                      </p:to>
                                    </p:set>
                                  </p:childTnLst>
                                </p:cTn>
                              </p:par>
                            </p:childTnLst>
                          </p:cTn>
                        </p:par>
                        <p:par>
                          <p:cTn id="89" fill="hold" nodeType="afterGroup">
                            <p:stCondLst>
                              <p:cond delay="1500"/>
                            </p:stCondLst>
                            <p:childTnLst>
                              <p:par>
                                <p:cTn id="90" presetID="10" presetClass="exit" presetSubtype="0" fill="hold" grpId="2" nodeType="afterEffect">
                                  <p:stCondLst>
                                    <p:cond delay="0"/>
                                  </p:stCondLst>
                                  <p:childTnLst>
                                    <p:animEffect transition="out" filter="fade">
                                      <p:cBhvr>
                                        <p:cTn id="91" dur="500"/>
                                        <p:tgtEl>
                                          <p:spTgt spid="72749"/>
                                        </p:tgtEl>
                                      </p:cBhvr>
                                    </p:animEffect>
                                    <p:set>
                                      <p:cBhvr>
                                        <p:cTn id="92" dur="1" fill="hold">
                                          <p:stCondLst>
                                            <p:cond delay="499"/>
                                          </p:stCondLst>
                                        </p:cTn>
                                        <p:tgtEl>
                                          <p:spTgt spid="72749"/>
                                        </p:tgtEl>
                                        <p:attrNameLst>
                                          <p:attrName>style.visibility</p:attrName>
                                        </p:attrNameLst>
                                      </p:cBhvr>
                                      <p:to>
                                        <p:strVal val="hidden"/>
                                      </p:to>
                                    </p:set>
                                  </p:childTnLst>
                                </p:cTn>
                              </p:par>
                              <p:par>
                                <p:cTn id="93" presetID="22" presetClass="entr" presetSubtype="8" fill="hold" nodeType="withEffect">
                                  <p:stCondLst>
                                    <p:cond delay="0"/>
                                  </p:stCondLst>
                                  <p:childTnLst>
                                    <p:set>
                                      <p:cBhvr>
                                        <p:cTn id="94" dur="1" fill="hold">
                                          <p:stCondLst>
                                            <p:cond delay="0"/>
                                          </p:stCondLst>
                                        </p:cTn>
                                        <p:tgtEl>
                                          <p:spTgt spid="2"/>
                                        </p:tgtEl>
                                        <p:attrNameLst>
                                          <p:attrName>style.visibility</p:attrName>
                                        </p:attrNameLst>
                                      </p:cBhvr>
                                      <p:to>
                                        <p:strVal val="visible"/>
                                      </p:to>
                                    </p:set>
                                    <p:animEffect transition="in" filter="wipe(left)">
                                      <p:cBhvr>
                                        <p:cTn id="95" dur="500"/>
                                        <p:tgtEl>
                                          <p:spTgt spid="2"/>
                                        </p:tgtEl>
                                      </p:cBhvr>
                                    </p:animEffect>
                                  </p:childTnLst>
                                </p:cTn>
                              </p:par>
                            </p:childTnLst>
                          </p:cTn>
                        </p:par>
                        <p:par>
                          <p:cTn id="96" fill="hold" nodeType="afterGroup">
                            <p:stCondLst>
                              <p:cond delay="2000"/>
                            </p:stCondLst>
                            <p:childTnLst>
                              <p:par>
                                <p:cTn id="97" presetID="22" presetClass="exit" presetSubtype="8" fill="hold" nodeType="afterEffect">
                                  <p:stCondLst>
                                    <p:cond delay="0"/>
                                  </p:stCondLst>
                                  <p:childTnLst>
                                    <p:animEffect transition="out" filter="wipe(left)">
                                      <p:cBhvr>
                                        <p:cTn id="98" dur="500"/>
                                        <p:tgtEl>
                                          <p:spTgt spid="2"/>
                                        </p:tgtEl>
                                      </p:cBhvr>
                                    </p:animEffect>
                                    <p:set>
                                      <p:cBhvr>
                                        <p:cTn id="99" dur="1" fill="hold">
                                          <p:stCondLst>
                                            <p:cond delay="499"/>
                                          </p:stCondLst>
                                        </p:cTn>
                                        <p:tgtEl>
                                          <p:spTgt spid="2"/>
                                        </p:tgtEl>
                                        <p:attrNameLst>
                                          <p:attrName>style.visibility</p:attrName>
                                        </p:attrNameLst>
                                      </p:cBhvr>
                                      <p:to>
                                        <p:strVal val="hidden"/>
                                      </p:to>
                                    </p:set>
                                  </p:childTnLst>
                                </p:cTn>
                              </p:par>
                            </p:childTnLst>
                          </p:cTn>
                        </p:par>
                        <p:par>
                          <p:cTn id="100" fill="hold" nodeType="afterGroup">
                            <p:stCondLst>
                              <p:cond delay="2500"/>
                            </p:stCondLst>
                            <p:childTnLst>
                              <p:par>
                                <p:cTn id="101" presetID="22" presetClass="entr" presetSubtype="2" fill="hold" nodeType="afterEffect">
                                  <p:stCondLst>
                                    <p:cond delay="0"/>
                                  </p:stCondLst>
                                  <p:childTnLst>
                                    <p:set>
                                      <p:cBhvr>
                                        <p:cTn id="102" dur="1" fill="hold">
                                          <p:stCondLst>
                                            <p:cond delay="0"/>
                                          </p:stCondLst>
                                        </p:cTn>
                                        <p:tgtEl>
                                          <p:spTgt spid="2"/>
                                        </p:tgtEl>
                                        <p:attrNameLst>
                                          <p:attrName>style.visibility</p:attrName>
                                        </p:attrNameLst>
                                      </p:cBhvr>
                                      <p:to>
                                        <p:strVal val="visible"/>
                                      </p:to>
                                    </p:set>
                                    <p:animEffect transition="in" filter="wipe(right)">
                                      <p:cBhvr>
                                        <p:cTn id="103" dur="500"/>
                                        <p:tgtEl>
                                          <p:spTgt spid="2"/>
                                        </p:tgtEl>
                                      </p:cBhvr>
                                    </p:animEffect>
                                  </p:childTnLst>
                                </p:cTn>
                              </p:par>
                            </p:childTnLst>
                          </p:cTn>
                        </p:par>
                        <p:par>
                          <p:cTn id="104" fill="hold" nodeType="afterGroup">
                            <p:stCondLst>
                              <p:cond delay="3000"/>
                            </p:stCondLst>
                            <p:childTnLst>
                              <p:par>
                                <p:cTn id="105" presetID="22" presetClass="exit" presetSubtype="2" fill="hold" nodeType="afterEffect">
                                  <p:stCondLst>
                                    <p:cond delay="0"/>
                                  </p:stCondLst>
                                  <p:childTnLst>
                                    <p:animEffect transition="out" filter="wipe(right)">
                                      <p:cBhvr>
                                        <p:cTn id="106" dur="500"/>
                                        <p:tgtEl>
                                          <p:spTgt spid="2"/>
                                        </p:tgtEl>
                                      </p:cBhvr>
                                    </p:animEffect>
                                    <p:set>
                                      <p:cBhvr>
                                        <p:cTn id="107" dur="1" fill="hold">
                                          <p:stCondLst>
                                            <p:cond delay="499"/>
                                          </p:stCondLst>
                                        </p:cTn>
                                        <p:tgtEl>
                                          <p:spTgt spid="2"/>
                                        </p:tgtEl>
                                        <p:attrNameLst>
                                          <p:attrName>style.visibility</p:attrName>
                                        </p:attrNameLst>
                                      </p:cBhvr>
                                      <p:to>
                                        <p:strVal val="hidden"/>
                                      </p:to>
                                    </p:se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1" presetClass="entr" presetSubtype="0" fill="hold" grpId="0" nodeType="clickEffect">
                                  <p:stCondLst>
                                    <p:cond delay="0"/>
                                  </p:stCondLst>
                                  <p:childTnLst>
                                    <p:set>
                                      <p:cBhvr>
                                        <p:cTn id="111" dur="1" fill="hold">
                                          <p:stCondLst>
                                            <p:cond delay="0"/>
                                          </p:stCondLst>
                                        </p:cTn>
                                        <p:tgtEl>
                                          <p:spTgt spid="72710">
                                            <p:txEl>
                                              <p:pRg st="2" end="2"/>
                                            </p:txEl>
                                          </p:spTgt>
                                        </p:tgtEl>
                                        <p:attrNameLst>
                                          <p:attrName>style.visibility</p:attrName>
                                        </p:attrNameLst>
                                      </p:cBhvr>
                                      <p:to>
                                        <p:strVal val="visible"/>
                                      </p:to>
                                    </p:set>
                                  </p:childTnLst>
                                </p:cTn>
                              </p:par>
                              <p:par>
                                <p:cTn id="112" presetID="1" presetClass="entr" presetSubtype="0" fill="hold" grpId="0" nodeType="withEffect">
                                  <p:stCondLst>
                                    <p:cond delay="0"/>
                                  </p:stCondLst>
                                  <p:childTnLst>
                                    <p:set>
                                      <p:cBhvr>
                                        <p:cTn id="113" dur="1" fill="hold">
                                          <p:stCondLst>
                                            <p:cond delay="0"/>
                                          </p:stCondLst>
                                        </p:cTn>
                                        <p:tgtEl>
                                          <p:spTgt spid="72710">
                                            <p:txEl>
                                              <p:pRg st="3" end="3"/>
                                            </p:txEl>
                                          </p:spTgt>
                                        </p:tgtEl>
                                        <p:attrNameLst>
                                          <p:attrName>style.visibility</p:attrName>
                                        </p:attrNameLst>
                                      </p:cBhvr>
                                      <p:to>
                                        <p:strVal val="visible"/>
                                      </p:to>
                                    </p:set>
                                  </p:childTnLst>
                                </p:cTn>
                              </p:par>
                            </p:childTnLst>
                          </p:cTn>
                        </p:par>
                        <p:par>
                          <p:cTn id="114" fill="hold" nodeType="afterGroup">
                            <p:stCondLst>
                              <p:cond delay="0"/>
                            </p:stCondLst>
                            <p:childTnLst>
                              <p:par>
                                <p:cTn id="115" presetID="10" presetClass="entr" presetSubtype="0" fill="hold" grpId="1" nodeType="afterEffect">
                                  <p:stCondLst>
                                    <p:cond delay="0"/>
                                  </p:stCondLst>
                                  <p:childTnLst>
                                    <p:set>
                                      <p:cBhvr>
                                        <p:cTn id="116" dur="1" fill="hold">
                                          <p:stCondLst>
                                            <p:cond delay="0"/>
                                          </p:stCondLst>
                                        </p:cTn>
                                        <p:tgtEl>
                                          <p:spTgt spid="72747"/>
                                        </p:tgtEl>
                                        <p:attrNameLst>
                                          <p:attrName>style.visibility</p:attrName>
                                        </p:attrNameLst>
                                      </p:cBhvr>
                                      <p:to>
                                        <p:strVal val="visible"/>
                                      </p:to>
                                    </p:set>
                                    <p:animEffect transition="in" filter="fade">
                                      <p:cBhvr>
                                        <p:cTn id="117" dur="500"/>
                                        <p:tgtEl>
                                          <p:spTgt spid="72747"/>
                                        </p:tgtEl>
                                      </p:cBhvr>
                                    </p:animEffect>
                                  </p:childTnLst>
                                </p:cTn>
                              </p:par>
                            </p:childTnLst>
                          </p:cTn>
                        </p:par>
                        <p:par>
                          <p:cTn id="118" fill="hold" nodeType="afterGroup">
                            <p:stCondLst>
                              <p:cond delay="500"/>
                            </p:stCondLst>
                            <p:childTnLst>
                              <p:par>
                                <p:cTn id="119" presetID="0" presetClass="path" presetSubtype="0" accel="50000" decel="50000" fill="hold" grpId="0" nodeType="afterEffect">
                                  <p:stCondLst>
                                    <p:cond delay="0"/>
                                  </p:stCondLst>
                                  <p:childTnLst>
                                    <p:animMotion origin="layout" path="M -1.94444E-6 7.40741E-6 L -0.08889 -0.00138 L -0.18333 -0.04212 " pathEditMode="relative" ptsTypes="AAA">
                                      <p:cBhvr>
                                        <p:cTn id="120" dur="500" fill="hold"/>
                                        <p:tgtEl>
                                          <p:spTgt spid="72747"/>
                                        </p:tgtEl>
                                        <p:attrNameLst>
                                          <p:attrName>ppt_x</p:attrName>
                                          <p:attrName>ppt_y</p:attrName>
                                        </p:attrNameLst>
                                      </p:cBhvr>
                                    </p:animMotion>
                                  </p:childTnLst>
                                </p:cTn>
                              </p:par>
                            </p:childTnLst>
                          </p:cTn>
                        </p:par>
                        <p:par>
                          <p:cTn id="121" fill="hold" nodeType="afterGroup">
                            <p:stCondLst>
                              <p:cond delay="1000"/>
                            </p:stCondLst>
                            <p:childTnLst>
                              <p:par>
                                <p:cTn id="122" presetID="18" presetClass="entr" presetSubtype="12" fill="hold" grpId="0" nodeType="afterEffect">
                                  <p:stCondLst>
                                    <p:cond delay="0"/>
                                  </p:stCondLst>
                                  <p:childTnLst>
                                    <p:set>
                                      <p:cBhvr>
                                        <p:cTn id="123" dur="1" fill="hold">
                                          <p:stCondLst>
                                            <p:cond delay="0"/>
                                          </p:stCondLst>
                                        </p:cTn>
                                        <p:tgtEl>
                                          <p:spTgt spid="72768"/>
                                        </p:tgtEl>
                                        <p:attrNameLst>
                                          <p:attrName>style.visibility</p:attrName>
                                        </p:attrNameLst>
                                      </p:cBhvr>
                                      <p:to>
                                        <p:strVal val="visible"/>
                                      </p:to>
                                    </p:set>
                                    <p:animEffect transition="in" filter="strips(downLeft)">
                                      <p:cBhvr>
                                        <p:cTn id="124" dur="500"/>
                                        <p:tgtEl>
                                          <p:spTgt spid="72768"/>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1" presetClass="entr" presetSubtype="0" fill="hold" grpId="0" nodeType="clickEffect">
                                  <p:stCondLst>
                                    <p:cond delay="0"/>
                                  </p:stCondLst>
                                  <p:childTnLst>
                                    <p:set>
                                      <p:cBhvr>
                                        <p:cTn id="128" dur="1" fill="hold">
                                          <p:stCondLst>
                                            <p:cond delay="0"/>
                                          </p:stCondLst>
                                        </p:cTn>
                                        <p:tgtEl>
                                          <p:spTgt spid="72709">
                                            <p:txEl>
                                              <p:pRg st="6" end="6"/>
                                            </p:txEl>
                                          </p:spTgt>
                                        </p:tgtEl>
                                        <p:attrNameLst>
                                          <p:attrName>style.visibility</p:attrName>
                                        </p:attrNameLst>
                                      </p:cBhvr>
                                      <p:to>
                                        <p:strVal val="visible"/>
                                      </p:to>
                                    </p:set>
                                  </p:childTnLst>
                                </p:cTn>
                              </p:par>
                            </p:childTnLst>
                          </p:cTn>
                        </p:par>
                        <p:par>
                          <p:cTn id="129" fill="hold" nodeType="afterGroup">
                            <p:stCondLst>
                              <p:cond delay="0"/>
                            </p:stCondLst>
                            <p:childTnLst>
                              <p:par>
                                <p:cTn id="130" presetID="23" presetClass="entr" presetSubtype="16" fill="hold" grpId="0" nodeType="afterEffect">
                                  <p:stCondLst>
                                    <p:cond delay="0"/>
                                  </p:stCondLst>
                                  <p:childTnLst>
                                    <p:set>
                                      <p:cBhvr>
                                        <p:cTn id="131" dur="1" fill="hold">
                                          <p:stCondLst>
                                            <p:cond delay="0"/>
                                          </p:stCondLst>
                                        </p:cTn>
                                        <p:tgtEl>
                                          <p:spTgt spid="72735"/>
                                        </p:tgtEl>
                                        <p:attrNameLst>
                                          <p:attrName>style.visibility</p:attrName>
                                        </p:attrNameLst>
                                      </p:cBhvr>
                                      <p:to>
                                        <p:strVal val="visible"/>
                                      </p:to>
                                    </p:set>
                                    <p:anim calcmode="lin" valueType="num">
                                      <p:cBhvr>
                                        <p:cTn id="132" dur="500" fill="hold"/>
                                        <p:tgtEl>
                                          <p:spTgt spid="72735"/>
                                        </p:tgtEl>
                                        <p:attrNameLst>
                                          <p:attrName>ppt_w</p:attrName>
                                        </p:attrNameLst>
                                      </p:cBhvr>
                                      <p:tavLst>
                                        <p:tav tm="0">
                                          <p:val>
                                            <p:fltVal val="0"/>
                                          </p:val>
                                        </p:tav>
                                        <p:tav tm="100000">
                                          <p:val>
                                            <p:strVal val="#ppt_w"/>
                                          </p:val>
                                        </p:tav>
                                      </p:tavLst>
                                    </p:anim>
                                    <p:anim calcmode="lin" valueType="num">
                                      <p:cBhvr>
                                        <p:cTn id="133" dur="500" fill="hold"/>
                                        <p:tgtEl>
                                          <p:spTgt spid="72735"/>
                                        </p:tgtEl>
                                        <p:attrNameLst>
                                          <p:attrName>ppt_h</p:attrName>
                                        </p:attrNameLst>
                                      </p:cBhvr>
                                      <p:tavLst>
                                        <p:tav tm="0">
                                          <p:val>
                                            <p:fltVal val="0"/>
                                          </p:val>
                                        </p:tav>
                                        <p:tav tm="100000">
                                          <p:val>
                                            <p:strVal val="#ppt_h"/>
                                          </p:val>
                                        </p:tav>
                                      </p:tavLst>
                                    </p:anim>
                                  </p:childTnLst>
                                </p:cTn>
                              </p:par>
                            </p:childTnLst>
                          </p:cTn>
                        </p:par>
                        <p:par>
                          <p:cTn id="134" fill="hold" nodeType="afterGroup">
                            <p:stCondLst>
                              <p:cond delay="500"/>
                            </p:stCondLst>
                            <p:childTnLst>
                              <p:par>
                                <p:cTn id="135" presetID="22" presetClass="entr" presetSubtype="2" fill="hold" nodeType="afterEffect">
                                  <p:stCondLst>
                                    <p:cond delay="0"/>
                                  </p:stCondLst>
                                  <p:childTnLst>
                                    <p:set>
                                      <p:cBhvr>
                                        <p:cTn id="136" dur="1" fill="hold">
                                          <p:stCondLst>
                                            <p:cond delay="0"/>
                                          </p:stCondLst>
                                        </p:cTn>
                                        <p:tgtEl>
                                          <p:spTgt spid="3"/>
                                        </p:tgtEl>
                                        <p:attrNameLst>
                                          <p:attrName>style.visibility</p:attrName>
                                        </p:attrNameLst>
                                      </p:cBhvr>
                                      <p:to>
                                        <p:strVal val="visible"/>
                                      </p:to>
                                    </p:set>
                                    <p:animEffect transition="in" filter="wipe(right)">
                                      <p:cBhvr>
                                        <p:cTn id="137" dur="500"/>
                                        <p:tgtEl>
                                          <p:spTgt spid="3"/>
                                        </p:tgtEl>
                                      </p:cBhvr>
                                    </p:animEffect>
                                  </p:childTnLst>
                                </p:cTn>
                              </p:par>
                            </p:childTnLst>
                          </p:cTn>
                        </p:par>
                        <p:par>
                          <p:cTn id="138" fill="hold" nodeType="afterGroup">
                            <p:stCondLst>
                              <p:cond delay="1000"/>
                            </p:stCondLst>
                            <p:childTnLst>
                              <p:par>
                                <p:cTn id="139" presetID="23" presetClass="entr" presetSubtype="16" fill="hold" nodeType="afterEffect">
                                  <p:stCondLst>
                                    <p:cond delay="0"/>
                                  </p:stCondLst>
                                  <p:childTnLst>
                                    <p:set>
                                      <p:cBhvr>
                                        <p:cTn id="140" dur="1" fill="hold">
                                          <p:stCondLst>
                                            <p:cond delay="0"/>
                                          </p:stCondLst>
                                        </p:cTn>
                                        <p:tgtEl>
                                          <p:spTgt spid="72753"/>
                                        </p:tgtEl>
                                        <p:attrNameLst>
                                          <p:attrName>style.visibility</p:attrName>
                                        </p:attrNameLst>
                                      </p:cBhvr>
                                      <p:to>
                                        <p:strVal val="visible"/>
                                      </p:to>
                                    </p:set>
                                    <p:anim calcmode="lin" valueType="num">
                                      <p:cBhvr>
                                        <p:cTn id="141" dur="500" fill="hold"/>
                                        <p:tgtEl>
                                          <p:spTgt spid="72753"/>
                                        </p:tgtEl>
                                        <p:attrNameLst>
                                          <p:attrName>ppt_w</p:attrName>
                                        </p:attrNameLst>
                                      </p:cBhvr>
                                      <p:tavLst>
                                        <p:tav tm="0">
                                          <p:val>
                                            <p:fltVal val="0"/>
                                          </p:val>
                                        </p:tav>
                                        <p:tav tm="100000">
                                          <p:val>
                                            <p:strVal val="#ppt_w"/>
                                          </p:val>
                                        </p:tav>
                                      </p:tavLst>
                                    </p:anim>
                                    <p:anim calcmode="lin" valueType="num">
                                      <p:cBhvr>
                                        <p:cTn id="142" dur="500" fill="hold"/>
                                        <p:tgtEl>
                                          <p:spTgt spid="72753"/>
                                        </p:tgtEl>
                                        <p:attrNameLst>
                                          <p:attrName>ppt_h</p:attrName>
                                        </p:attrNameLst>
                                      </p:cBhvr>
                                      <p:tavLst>
                                        <p:tav tm="0">
                                          <p:val>
                                            <p:fltVal val="0"/>
                                          </p:val>
                                        </p:tav>
                                        <p:tav tm="100000">
                                          <p:val>
                                            <p:strVal val="#ppt_h"/>
                                          </p:val>
                                        </p:tav>
                                      </p:tavLst>
                                    </p:anim>
                                  </p:childTnLst>
                                </p:cTn>
                              </p:par>
                            </p:childTnLst>
                          </p:cTn>
                        </p:par>
                        <p:par>
                          <p:cTn id="143" fill="hold" nodeType="afterGroup">
                            <p:stCondLst>
                              <p:cond delay="1500"/>
                            </p:stCondLst>
                            <p:childTnLst>
                              <p:par>
                                <p:cTn id="144" presetID="0" presetClass="path" presetSubtype="0" accel="50000" decel="50000" fill="hold" nodeType="afterEffect">
                                  <p:stCondLst>
                                    <p:cond delay="0"/>
                                  </p:stCondLst>
                                  <p:childTnLst>
                                    <p:animMotion origin="layout" path="M 3.88889E-6 1.85185E-6 C -0.01511 -0.01482 -0.03021 -0.03148 -0.04861 -0.03102 C -0.06702 -0.03056 -0.0974 -0.0044 -0.11007 0.00254 " pathEditMode="relative" rAng="0" ptsTypes="aaa">
                                      <p:cBhvr>
                                        <p:cTn id="145" dur="500" fill="hold"/>
                                        <p:tgtEl>
                                          <p:spTgt spid="72753"/>
                                        </p:tgtEl>
                                        <p:attrNameLst>
                                          <p:attrName>ppt_x</p:attrName>
                                          <p:attrName>ppt_y</p:attrName>
                                        </p:attrNameLst>
                                      </p:cBhvr>
                                      <p:rCtr x="-5503" y="-1458"/>
                                    </p:animMotion>
                                  </p:childTnLst>
                                </p:cTn>
                              </p:par>
                            </p:childTnLst>
                          </p:cTn>
                        </p:par>
                      </p:childTnLst>
                    </p:cTn>
                  </p:par>
                  <p:par>
                    <p:cTn id="146" fill="hold" nodeType="clickPar">
                      <p:stCondLst>
                        <p:cond delay="indefinite"/>
                      </p:stCondLst>
                      <p:childTnLst>
                        <p:par>
                          <p:cTn id="147" fill="hold" nodeType="withGroup">
                            <p:stCondLst>
                              <p:cond delay="0"/>
                            </p:stCondLst>
                            <p:childTnLst>
                              <p:par>
                                <p:cTn id="148" presetID="1" presetClass="entr" presetSubtype="0" fill="hold" grpId="1" nodeType="clickEffect">
                                  <p:stCondLst>
                                    <p:cond delay="0"/>
                                  </p:stCondLst>
                                  <p:childTnLst>
                                    <p:set>
                                      <p:cBhvr>
                                        <p:cTn id="149" dur="1" fill="hold">
                                          <p:stCondLst>
                                            <p:cond delay="0"/>
                                          </p:stCondLst>
                                        </p:cTn>
                                        <p:tgtEl>
                                          <p:spTgt spid="72752"/>
                                        </p:tgtEl>
                                        <p:attrNameLst>
                                          <p:attrName>style.visibility</p:attrName>
                                        </p:attrNameLst>
                                      </p:cBhvr>
                                      <p:to>
                                        <p:strVal val="visible"/>
                                      </p:to>
                                    </p:set>
                                  </p:childTnLst>
                                </p:cTn>
                              </p:par>
                            </p:childTnLst>
                          </p:cTn>
                        </p:par>
                        <p:par>
                          <p:cTn id="150" fill="hold" nodeType="afterGroup">
                            <p:stCondLst>
                              <p:cond delay="0"/>
                            </p:stCondLst>
                            <p:childTnLst>
                              <p:par>
                                <p:cTn id="151" presetID="63" presetClass="path" presetSubtype="0" accel="50000" decel="50000" fill="hold" grpId="0" nodeType="afterEffect">
                                  <p:stCondLst>
                                    <p:cond delay="0"/>
                                  </p:stCondLst>
                                  <p:childTnLst>
                                    <p:animMotion origin="layout" path="M 4.44444E-6 -4.07407E-6 L 0.16111 -0.00115 " pathEditMode="relative" rAng="0" ptsTypes="AA">
                                      <p:cBhvr>
                                        <p:cTn id="152" dur="500" fill="hold"/>
                                        <p:tgtEl>
                                          <p:spTgt spid="72752"/>
                                        </p:tgtEl>
                                        <p:attrNameLst>
                                          <p:attrName>ppt_x</p:attrName>
                                          <p:attrName>ppt_y</p:attrName>
                                        </p:attrNameLst>
                                      </p:cBhvr>
                                      <p:rCtr x="8056" y="-69"/>
                                    </p:animMotion>
                                  </p:childTnLst>
                                </p:cTn>
                              </p:par>
                              <p:par>
                                <p:cTn id="153" presetID="10" presetClass="exit" presetSubtype="0" fill="hold" nodeType="withEffect">
                                  <p:stCondLst>
                                    <p:cond delay="0"/>
                                  </p:stCondLst>
                                  <p:childTnLst>
                                    <p:animEffect transition="out" filter="fade">
                                      <p:cBhvr>
                                        <p:cTn id="154" dur="500"/>
                                        <p:tgtEl>
                                          <p:spTgt spid="72753"/>
                                        </p:tgtEl>
                                      </p:cBhvr>
                                    </p:animEffect>
                                    <p:set>
                                      <p:cBhvr>
                                        <p:cTn id="155" dur="1" fill="hold">
                                          <p:stCondLst>
                                            <p:cond delay="499"/>
                                          </p:stCondLst>
                                        </p:cTn>
                                        <p:tgtEl>
                                          <p:spTgt spid="72753"/>
                                        </p:tgtEl>
                                        <p:attrNameLst>
                                          <p:attrName>style.visibility</p:attrName>
                                        </p:attrNameLst>
                                      </p:cBhvr>
                                      <p:to>
                                        <p:strVal val="hidden"/>
                                      </p:to>
                                    </p:set>
                                  </p:childTnLst>
                                </p:cTn>
                              </p:par>
                            </p:childTnLst>
                          </p:cTn>
                        </p:par>
                        <p:par>
                          <p:cTn id="156" fill="hold" nodeType="afterGroup">
                            <p:stCondLst>
                              <p:cond delay="500"/>
                            </p:stCondLst>
                            <p:childTnLst>
                              <p:par>
                                <p:cTn id="157" presetID="1" presetClass="entr" presetSubtype="0" fill="hold" grpId="3" nodeType="afterEffect">
                                  <p:stCondLst>
                                    <p:cond delay="0"/>
                                  </p:stCondLst>
                                  <p:childTnLst>
                                    <p:set>
                                      <p:cBhvr>
                                        <p:cTn id="158" dur="1" fill="hold">
                                          <p:stCondLst>
                                            <p:cond delay="0"/>
                                          </p:stCondLst>
                                        </p:cTn>
                                        <p:tgtEl>
                                          <p:spTgt spid="72754"/>
                                        </p:tgtEl>
                                        <p:attrNameLst>
                                          <p:attrName>style.visibility</p:attrName>
                                        </p:attrNameLst>
                                      </p:cBhvr>
                                      <p:to>
                                        <p:strVal val="visible"/>
                                      </p:to>
                                    </p:set>
                                  </p:childTnLst>
                                </p:cTn>
                              </p:par>
                            </p:childTnLst>
                          </p:cTn>
                        </p:par>
                        <p:par>
                          <p:cTn id="159" fill="hold" nodeType="afterGroup">
                            <p:stCondLst>
                              <p:cond delay="500"/>
                            </p:stCondLst>
                            <p:childTnLst>
                              <p:par>
                                <p:cTn id="160" presetID="63" presetClass="path" presetSubtype="0" fill="hold" grpId="0" nodeType="afterEffect">
                                  <p:stCondLst>
                                    <p:cond delay="0"/>
                                  </p:stCondLst>
                                  <p:childTnLst>
                                    <p:animMotion origin="layout" path="M -4.44444E-6 7.40741E-7 L 0.10556 -0.12107 " pathEditMode="relative" rAng="0" ptsTypes="AA">
                                      <p:cBhvr>
                                        <p:cTn id="161" dur="500" fill="hold"/>
                                        <p:tgtEl>
                                          <p:spTgt spid="72754"/>
                                        </p:tgtEl>
                                        <p:attrNameLst>
                                          <p:attrName>ppt_x</p:attrName>
                                          <p:attrName>ppt_y</p:attrName>
                                        </p:attrNameLst>
                                      </p:cBhvr>
                                      <p:rCtr x="5278" y="-6065"/>
                                    </p:animMotion>
                                  </p:childTnLst>
                                </p:cTn>
                              </p:par>
                            </p:childTnLst>
                          </p:cTn>
                        </p:par>
                        <p:par>
                          <p:cTn id="162" fill="hold" nodeType="afterGroup">
                            <p:stCondLst>
                              <p:cond delay="1000"/>
                            </p:stCondLst>
                            <p:childTnLst>
                              <p:par>
                                <p:cTn id="163" presetID="63" presetClass="path" presetSubtype="0" fill="hold" grpId="1" nodeType="afterEffect">
                                  <p:stCondLst>
                                    <p:cond delay="0"/>
                                  </p:stCondLst>
                                  <p:childTnLst>
                                    <p:animMotion origin="layout" path="M 0.10277 -0.12338 L 0.19444 -0.12338 " pathEditMode="relative" rAng="0" ptsTypes="AA">
                                      <p:cBhvr>
                                        <p:cTn id="164" dur="500" fill="hold"/>
                                        <p:tgtEl>
                                          <p:spTgt spid="72754"/>
                                        </p:tgtEl>
                                        <p:attrNameLst>
                                          <p:attrName>ppt_x</p:attrName>
                                          <p:attrName>ppt_y</p:attrName>
                                        </p:attrNameLst>
                                      </p:cBhvr>
                                      <p:rCtr x="4583" y="0"/>
                                    </p:animMotion>
                                  </p:childTnLst>
                                </p:cTn>
                              </p:par>
                            </p:childTnLst>
                          </p:cTn>
                        </p:par>
                        <p:par>
                          <p:cTn id="165" fill="hold" nodeType="afterGroup">
                            <p:stCondLst>
                              <p:cond delay="1500"/>
                            </p:stCondLst>
                            <p:childTnLst>
                              <p:par>
                                <p:cTn id="166" presetID="10" presetClass="exit" presetSubtype="0" fill="hold" grpId="2" nodeType="afterEffect">
                                  <p:stCondLst>
                                    <p:cond delay="0"/>
                                  </p:stCondLst>
                                  <p:childTnLst>
                                    <p:animEffect transition="out" filter="fade">
                                      <p:cBhvr>
                                        <p:cTn id="167" dur="500"/>
                                        <p:tgtEl>
                                          <p:spTgt spid="72754"/>
                                        </p:tgtEl>
                                      </p:cBhvr>
                                    </p:animEffect>
                                    <p:set>
                                      <p:cBhvr>
                                        <p:cTn id="168" dur="1" fill="hold">
                                          <p:stCondLst>
                                            <p:cond delay="499"/>
                                          </p:stCondLst>
                                        </p:cTn>
                                        <p:tgtEl>
                                          <p:spTgt spid="72754"/>
                                        </p:tgtEl>
                                        <p:attrNameLst>
                                          <p:attrName>style.visibility</p:attrName>
                                        </p:attrNameLst>
                                      </p:cBhvr>
                                      <p:to>
                                        <p:strVal val="hidden"/>
                                      </p:to>
                                    </p:set>
                                  </p:childTnLst>
                                </p:cTn>
                              </p:par>
                              <p:par>
                                <p:cTn id="169" presetID="22" presetClass="entr" presetSubtype="8" fill="hold" nodeType="withEffect">
                                  <p:stCondLst>
                                    <p:cond delay="0"/>
                                  </p:stCondLst>
                                  <p:childTnLst>
                                    <p:set>
                                      <p:cBhvr>
                                        <p:cTn id="170" dur="1" fill="hold">
                                          <p:stCondLst>
                                            <p:cond delay="0"/>
                                          </p:stCondLst>
                                        </p:cTn>
                                        <p:tgtEl>
                                          <p:spTgt spid="4"/>
                                        </p:tgtEl>
                                        <p:attrNameLst>
                                          <p:attrName>style.visibility</p:attrName>
                                        </p:attrNameLst>
                                      </p:cBhvr>
                                      <p:to>
                                        <p:strVal val="visible"/>
                                      </p:to>
                                    </p:set>
                                    <p:animEffect transition="in" filter="wipe(left)">
                                      <p:cBhvr>
                                        <p:cTn id="171" dur="500"/>
                                        <p:tgtEl>
                                          <p:spTgt spid="4"/>
                                        </p:tgtEl>
                                      </p:cBhvr>
                                    </p:animEffect>
                                  </p:childTnLst>
                                </p:cTn>
                              </p:par>
                            </p:childTnLst>
                          </p:cTn>
                        </p:par>
                        <p:par>
                          <p:cTn id="172" fill="hold" nodeType="afterGroup">
                            <p:stCondLst>
                              <p:cond delay="2000"/>
                            </p:stCondLst>
                            <p:childTnLst>
                              <p:par>
                                <p:cTn id="173" presetID="22" presetClass="exit" presetSubtype="8" fill="hold" nodeType="afterEffect">
                                  <p:stCondLst>
                                    <p:cond delay="0"/>
                                  </p:stCondLst>
                                  <p:childTnLst>
                                    <p:animEffect transition="out" filter="wipe(left)">
                                      <p:cBhvr>
                                        <p:cTn id="174" dur="500"/>
                                        <p:tgtEl>
                                          <p:spTgt spid="4"/>
                                        </p:tgtEl>
                                      </p:cBhvr>
                                    </p:animEffect>
                                    <p:set>
                                      <p:cBhvr>
                                        <p:cTn id="175" dur="1" fill="hold">
                                          <p:stCondLst>
                                            <p:cond delay="499"/>
                                          </p:stCondLst>
                                        </p:cTn>
                                        <p:tgtEl>
                                          <p:spTgt spid="4"/>
                                        </p:tgtEl>
                                        <p:attrNameLst>
                                          <p:attrName>style.visibility</p:attrName>
                                        </p:attrNameLst>
                                      </p:cBhvr>
                                      <p:to>
                                        <p:strVal val="hidden"/>
                                      </p:to>
                                    </p:set>
                                  </p:childTnLst>
                                </p:cTn>
                              </p:par>
                            </p:childTnLst>
                          </p:cTn>
                        </p:par>
                        <p:par>
                          <p:cTn id="176" fill="hold" nodeType="afterGroup">
                            <p:stCondLst>
                              <p:cond delay="2500"/>
                            </p:stCondLst>
                            <p:childTnLst>
                              <p:par>
                                <p:cTn id="177" presetID="22" presetClass="entr" presetSubtype="2" fill="hold" nodeType="afterEffect">
                                  <p:stCondLst>
                                    <p:cond delay="0"/>
                                  </p:stCondLst>
                                  <p:childTnLst>
                                    <p:set>
                                      <p:cBhvr>
                                        <p:cTn id="178" dur="1" fill="hold">
                                          <p:stCondLst>
                                            <p:cond delay="0"/>
                                          </p:stCondLst>
                                        </p:cTn>
                                        <p:tgtEl>
                                          <p:spTgt spid="4"/>
                                        </p:tgtEl>
                                        <p:attrNameLst>
                                          <p:attrName>style.visibility</p:attrName>
                                        </p:attrNameLst>
                                      </p:cBhvr>
                                      <p:to>
                                        <p:strVal val="visible"/>
                                      </p:to>
                                    </p:set>
                                    <p:animEffect transition="in" filter="wipe(right)">
                                      <p:cBhvr>
                                        <p:cTn id="179" dur="500"/>
                                        <p:tgtEl>
                                          <p:spTgt spid="4"/>
                                        </p:tgtEl>
                                      </p:cBhvr>
                                    </p:animEffect>
                                  </p:childTnLst>
                                </p:cTn>
                              </p:par>
                            </p:childTnLst>
                          </p:cTn>
                        </p:par>
                        <p:par>
                          <p:cTn id="180" fill="hold" nodeType="afterGroup">
                            <p:stCondLst>
                              <p:cond delay="3000"/>
                            </p:stCondLst>
                            <p:childTnLst>
                              <p:par>
                                <p:cTn id="181" presetID="22" presetClass="exit" presetSubtype="2" fill="hold" nodeType="afterEffect">
                                  <p:stCondLst>
                                    <p:cond delay="0"/>
                                  </p:stCondLst>
                                  <p:childTnLst>
                                    <p:animEffect transition="out" filter="wipe(right)">
                                      <p:cBhvr>
                                        <p:cTn id="182" dur="500"/>
                                        <p:tgtEl>
                                          <p:spTgt spid="4"/>
                                        </p:tgtEl>
                                      </p:cBhvr>
                                    </p:animEffect>
                                    <p:set>
                                      <p:cBhvr>
                                        <p:cTn id="183" dur="1" fill="hold">
                                          <p:stCondLst>
                                            <p:cond delay="499"/>
                                          </p:stCondLst>
                                        </p:cTn>
                                        <p:tgtEl>
                                          <p:spTgt spid="4"/>
                                        </p:tgtEl>
                                        <p:attrNameLst>
                                          <p:attrName>style.visibility</p:attrName>
                                        </p:attrNameLst>
                                      </p:cBhvr>
                                      <p:to>
                                        <p:strVal val="hidden"/>
                                      </p:to>
                                    </p:set>
                                  </p:childTnLst>
                                </p:cTn>
                              </p:par>
                            </p:childTnLst>
                          </p:cTn>
                        </p:par>
                        <p:par>
                          <p:cTn id="184" fill="hold" nodeType="afterGroup">
                            <p:stCondLst>
                              <p:cond delay="3500"/>
                            </p:stCondLst>
                            <p:childTnLst>
                              <p:par>
                                <p:cTn id="185" presetID="1" presetClass="entr" presetSubtype="0" fill="hold" grpId="1" nodeType="afterEffect">
                                  <p:stCondLst>
                                    <p:cond delay="0"/>
                                  </p:stCondLst>
                                  <p:childTnLst>
                                    <p:set>
                                      <p:cBhvr>
                                        <p:cTn id="186" dur="1" fill="hold">
                                          <p:stCondLst>
                                            <p:cond delay="0"/>
                                          </p:stCondLst>
                                        </p:cTn>
                                        <p:tgtEl>
                                          <p:spTgt spid="72764"/>
                                        </p:tgtEl>
                                        <p:attrNameLst>
                                          <p:attrName>style.visibility</p:attrName>
                                        </p:attrNameLst>
                                      </p:cBhvr>
                                      <p:to>
                                        <p:strVal val="visible"/>
                                      </p:to>
                                    </p:set>
                                  </p:childTnLst>
                                </p:cTn>
                              </p:par>
                            </p:childTnLst>
                          </p:cTn>
                        </p:par>
                        <p:par>
                          <p:cTn id="187" fill="hold" nodeType="afterGroup">
                            <p:stCondLst>
                              <p:cond delay="3500"/>
                            </p:stCondLst>
                            <p:childTnLst>
                              <p:par>
                                <p:cTn id="188" presetID="0" presetClass="path" presetSubtype="0" accel="50000" decel="50000" fill="hold" grpId="0" nodeType="afterEffect">
                                  <p:stCondLst>
                                    <p:cond delay="0"/>
                                  </p:stCondLst>
                                  <p:childTnLst>
                                    <p:animMotion origin="layout" path="M 1.11022E-16 -4.44444E-6 L -0.08889 0.00371 L -0.18333 0.12223 " pathEditMode="relative" rAng="0" ptsTypes="AAA">
                                      <p:cBhvr>
                                        <p:cTn id="189" dur="500" fill="hold"/>
                                        <p:tgtEl>
                                          <p:spTgt spid="72764"/>
                                        </p:tgtEl>
                                        <p:attrNameLst>
                                          <p:attrName>ppt_x</p:attrName>
                                          <p:attrName>ppt_y</p:attrName>
                                        </p:attrNameLst>
                                      </p:cBhvr>
                                      <p:rCtr x="-9167" y="6111"/>
                                    </p:animMotion>
                                  </p:childTnLst>
                                </p:cTn>
                              </p:par>
                            </p:childTnLst>
                          </p:cTn>
                        </p:par>
                        <p:par>
                          <p:cTn id="190" fill="hold" nodeType="afterGroup">
                            <p:stCondLst>
                              <p:cond delay="4000"/>
                            </p:stCondLst>
                            <p:childTnLst>
                              <p:par>
                                <p:cTn id="191" presetID="1" presetClass="exit" presetSubtype="0" fill="hold" grpId="2" nodeType="afterEffect">
                                  <p:stCondLst>
                                    <p:cond delay="0"/>
                                  </p:stCondLst>
                                  <p:childTnLst>
                                    <p:set>
                                      <p:cBhvr>
                                        <p:cTn id="192" dur="1" fill="hold">
                                          <p:stCondLst>
                                            <p:cond delay="0"/>
                                          </p:stCondLst>
                                        </p:cTn>
                                        <p:tgtEl>
                                          <p:spTgt spid="72764"/>
                                        </p:tgtEl>
                                        <p:attrNameLst>
                                          <p:attrName>style.visibility</p:attrName>
                                        </p:attrNameLst>
                                      </p:cBhvr>
                                      <p:to>
                                        <p:strVal val="hidden"/>
                                      </p:to>
                                    </p:set>
                                  </p:childTnLst>
                                </p:cTn>
                              </p:par>
                              <p:par>
                                <p:cTn id="193" presetID="1" presetClass="entr" presetSubtype="0" fill="hold" grpId="3" nodeType="withEffect">
                                  <p:stCondLst>
                                    <p:cond delay="0"/>
                                  </p:stCondLst>
                                  <p:childTnLst>
                                    <p:set>
                                      <p:cBhvr>
                                        <p:cTn id="194" dur="1" fill="hold">
                                          <p:stCondLst>
                                            <p:cond delay="0"/>
                                          </p:stCondLst>
                                        </p:cTn>
                                        <p:tgtEl>
                                          <p:spTgt spid="72758"/>
                                        </p:tgtEl>
                                        <p:attrNameLst>
                                          <p:attrName>style.visibility</p:attrName>
                                        </p:attrNameLst>
                                      </p:cBhvr>
                                      <p:to>
                                        <p:strVal val="visible"/>
                                      </p:to>
                                    </p:set>
                                  </p:childTnLst>
                                </p:cTn>
                              </p:par>
                              <p:par>
                                <p:cTn id="195" presetID="63" presetClass="path" presetSubtype="0" fill="hold" grpId="0" nodeType="withEffect">
                                  <p:stCondLst>
                                    <p:cond delay="0"/>
                                  </p:stCondLst>
                                  <p:childTnLst>
                                    <p:animMotion origin="layout" path="M -4.44444E-6 7.40741E-7 L 0.10556 -0.12107 " pathEditMode="relative" rAng="0" ptsTypes="AA">
                                      <p:cBhvr>
                                        <p:cTn id="196" dur="500" fill="hold"/>
                                        <p:tgtEl>
                                          <p:spTgt spid="72758"/>
                                        </p:tgtEl>
                                        <p:attrNameLst>
                                          <p:attrName>ppt_x</p:attrName>
                                          <p:attrName>ppt_y</p:attrName>
                                        </p:attrNameLst>
                                      </p:cBhvr>
                                      <p:rCtr x="5278" y="-6065"/>
                                    </p:animMotion>
                                  </p:childTnLst>
                                </p:cTn>
                              </p:par>
                            </p:childTnLst>
                          </p:cTn>
                        </p:par>
                        <p:par>
                          <p:cTn id="197" fill="hold" nodeType="afterGroup">
                            <p:stCondLst>
                              <p:cond delay="4500"/>
                            </p:stCondLst>
                            <p:childTnLst>
                              <p:par>
                                <p:cTn id="198" presetID="63" presetClass="path" presetSubtype="0" fill="hold" grpId="1" nodeType="afterEffect">
                                  <p:stCondLst>
                                    <p:cond delay="0"/>
                                  </p:stCondLst>
                                  <p:childTnLst>
                                    <p:animMotion origin="layout" path="M 0.10277 -0.12338 L 0.19444 -0.12338 " pathEditMode="relative" rAng="0" ptsTypes="AA">
                                      <p:cBhvr>
                                        <p:cTn id="199" dur="500" fill="hold"/>
                                        <p:tgtEl>
                                          <p:spTgt spid="72758"/>
                                        </p:tgtEl>
                                        <p:attrNameLst>
                                          <p:attrName>ppt_x</p:attrName>
                                          <p:attrName>ppt_y</p:attrName>
                                        </p:attrNameLst>
                                      </p:cBhvr>
                                      <p:rCtr x="4583" y="0"/>
                                    </p:animMotion>
                                  </p:childTnLst>
                                </p:cTn>
                              </p:par>
                            </p:childTnLst>
                          </p:cTn>
                        </p:par>
                        <p:par>
                          <p:cTn id="200" fill="hold" nodeType="afterGroup">
                            <p:stCondLst>
                              <p:cond delay="5000"/>
                            </p:stCondLst>
                            <p:childTnLst>
                              <p:par>
                                <p:cTn id="201" presetID="10" presetClass="exit" presetSubtype="0" fill="hold" grpId="2" nodeType="afterEffect">
                                  <p:stCondLst>
                                    <p:cond delay="0"/>
                                  </p:stCondLst>
                                  <p:childTnLst>
                                    <p:animEffect transition="out" filter="fade">
                                      <p:cBhvr>
                                        <p:cTn id="202" dur="500"/>
                                        <p:tgtEl>
                                          <p:spTgt spid="72758"/>
                                        </p:tgtEl>
                                      </p:cBhvr>
                                    </p:animEffect>
                                    <p:set>
                                      <p:cBhvr>
                                        <p:cTn id="203" dur="1" fill="hold">
                                          <p:stCondLst>
                                            <p:cond delay="499"/>
                                          </p:stCondLst>
                                        </p:cTn>
                                        <p:tgtEl>
                                          <p:spTgt spid="72758"/>
                                        </p:tgtEl>
                                        <p:attrNameLst>
                                          <p:attrName>style.visibility</p:attrName>
                                        </p:attrNameLst>
                                      </p:cBhvr>
                                      <p:to>
                                        <p:strVal val="hidden"/>
                                      </p:to>
                                    </p:set>
                                  </p:childTnLst>
                                </p:cTn>
                              </p:par>
                              <p:par>
                                <p:cTn id="204" presetID="22" presetClass="entr" presetSubtype="8" fill="hold" nodeType="withEffect">
                                  <p:stCondLst>
                                    <p:cond delay="0"/>
                                  </p:stCondLst>
                                  <p:childTnLst>
                                    <p:set>
                                      <p:cBhvr>
                                        <p:cTn id="205" dur="1" fill="hold">
                                          <p:stCondLst>
                                            <p:cond delay="0"/>
                                          </p:stCondLst>
                                        </p:cTn>
                                        <p:tgtEl>
                                          <p:spTgt spid="5"/>
                                        </p:tgtEl>
                                        <p:attrNameLst>
                                          <p:attrName>style.visibility</p:attrName>
                                        </p:attrNameLst>
                                      </p:cBhvr>
                                      <p:to>
                                        <p:strVal val="visible"/>
                                      </p:to>
                                    </p:set>
                                    <p:animEffect transition="in" filter="wipe(left)">
                                      <p:cBhvr>
                                        <p:cTn id="206" dur="500"/>
                                        <p:tgtEl>
                                          <p:spTgt spid="5"/>
                                        </p:tgtEl>
                                      </p:cBhvr>
                                    </p:animEffect>
                                  </p:childTnLst>
                                </p:cTn>
                              </p:par>
                            </p:childTnLst>
                          </p:cTn>
                        </p:par>
                        <p:par>
                          <p:cTn id="207" fill="hold" nodeType="afterGroup">
                            <p:stCondLst>
                              <p:cond delay="5500"/>
                            </p:stCondLst>
                            <p:childTnLst>
                              <p:par>
                                <p:cTn id="208" presetID="22" presetClass="exit" presetSubtype="8" fill="hold" nodeType="afterEffect">
                                  <p:stCondLst>
                                    <p:cond delay="0"/>
                                  </p:stCondLst>
                                  <p:childTnLst>
                                    <p:animEffect transition="out" filter="wipe(left)">
                                      <p:cBhvr>
                                        <p:cTn id="209" dur="500"/>
                                        <p:tgtEl>
                                          <p:spTgt spid="5"/>
                                        </p:tgtEl>
                                      </p:cBhvr>
                                    </p:animEffect>
                                    <p:set>
                                      <p:cBhvr>
                                        <p:cTn id="210" dur="1" fill="hold">
                                          <p:stCondLst>
                                            <p:cond delay="499"/>
                                          </p:stCondLst>
                                        </p:cTn>
                                        <p:tgtEl>
                                          <p:spTgt spid="5"/>
                                        </p:tgtEl>
                                        <p:attrNameLst>
                                          <p:attrName>style.visibility</p:attrName>
                                        </p:attrNameLst>
                                      </p:cBhvr>
                                      <p:to>
                                        <p:strVal val="hidden"/>
                                      </p:to>
                                    </p:set>
                                  </p:childTnLst>
                                </p:cTn>
                              </p:par>
                            </p:childTnLst>
                          </p:cTn>
                        </p:par>
                        <p:par>
                          <p:cTn id="211" fill="hold" nodeType="afterGroup">
                            <p:stCondLst>
                              <p:cond delay="6000"/>
                            </p:stCondLst>
                            <p:childTnLst>
                              <p:par>
                                <p:cTn id="212" presetID="22" presetClass="entr" presetSubtype="2" fill="hold" nodeType="afterEffect">
                                  <p:stCondLst>
                                    <p:cond delay="0"/>
                                  </p:stCondLst>
                                  <p:childTnLst>
                                    <p:set>
                                      <p:cBhvr>
                                        <p:cTn id="213" dur="1" fill="hold">
                                          <p:stCondLst>
                                            <p:cond delay="0"/>
                                          </p:stCondLst>
                                        </p:cTn>
                                        <p:tgtEl>
                                          <p:spTgt spid="5"/>
                                        </p:tgtEl>
                                        <p:attrNameLst>
                                          <p:attrName>style.visibility</p:attrName>
                                        </p:attrNameLst>
                                      </p:cBhvr>
                                      <p:to>
                                        <p:strVal val="visible"/>
                                      </p:to>
                                    </p:set>
                                    <p:animEffect transition="in" filter="wipe(right)">
                                      <p:cBhvr>
                                        <p:cTn id="214" dur="500"/>
                                        <p:tgtEl>
                                          <p:spTgt spid="5"/>
                                        </p:tgtEl>
                                      </p:cBhvr>
                                    </p:animEffect>
                                  </p:childTnLst>
                                </p:cTn>
                              </p:par>
                            </p:childTnLst>
                          </p:cTn>
                        </p:par>
                        <p:par>
                          <p:cTn id="215" fill="hold" nodeType="afterGroup">
                            <p:stCondLst>
                              <p:cond delay="6500"/>
                            </p:stCondLst>
                            <p:childTnLst>
                              <p:par>
                                <p:cTn id="216" presetID="22" presetClass="exit" presetSubtype="2" fill="hold" nodeType="afterEffect">
                                  <p:stCondLst>
                                    <p:cond delay="0"/>
                                  </p:stCondLst>
                                  <p:childTnLst>
                                    <p:animEffect transition="out" filter="wipe(right)">
                                      <p:cBhvr>
                                        <p:cTn id="217" dur="500"/>
                                        <p:tgtEl>
                                          <p:spTgt spid="5"/>
                                        </p:tgtEl>
                                      </p:cBhvr>
                                    </p:animEffect>
                                    <p:set>
                                      <p:cBhvr>
                                        <p:cTn id="218" dur="1" fill="hold">
                                          <p:stCondLst>
                                            <p:cond delay="499"/>
                                          </p:stCondLst>
                                        </p:cTn>
                                        <p:tgtEl>
                                          <p:spTgt spid="5"/>
                                        </p:tgtEl>
                                        <p:attrNameLst>
                                          <p:attrName>style.visibility</p:attrName>
                                        </p:attrNameLst>
                                      </p:cBhvr>
                                      <p:to>
                                        <p:strVal val="hidden"/>
                                      </p:to>
                                    </p:set>
                                  </p:childTnLst>
                                </p:cTn>
                              </p:par>
                            </p:childTnLst>
                          </p:cTn>
                        </p:par>
                        <p:par>
                          <p:cTn id="219" fill="hold" nodeType="afterGroup">
                            <p:stCondLst>
                              <p:cond delay="7000"/>
                            </p:stCondLst>
                            <p:childTnLst>
                              <p:par>
                                <p:cTn id="220" presetID="1" presetClass="entr" presetSubtype="0" fill="hold" grpId="1" nodeType="afterEffect">
                                  <p:stCondLst>
                                    <p:cond delay="0"/>
                                  </p:stCondLst>
                                  <p:childTnLst>
                                    <p:set>
                                      <p:cBhvr>
                                        <p:cTn id="221" dur="1" fill="hold">
                                          <p:stCondLst>
                                            <p:cond delay="0"/>
                                          </p:stCondLst>
                                        </p:cTn>
                                        <p:tgtEl>
                                          <p:spTgt spid="72765"/>
                                        </p:tgtEl>
                                        <p:attrNameLst>
                                          <p:attrName>style.visibility</p:attrName>
                                        </p:attrNameLst>
                                      </p:cBhvr>
                                      <p:to>
                                        <p:strVal val="visible"/>
                                      </p:to>
                                    </p:set>
                                  </p:childTnLst>
                                </p:cTn>
                              </p:par>
                            </p:childTnLst>
                          </p:cTn>
                        </p:par>
                        <p:par>
                          <p:cTn id="222" fill="hold" nodeType="afterGroup">
                            <p:stCondLst>
                              <p:cond delay="7000"/>
                            </p:stCondLst>
                            <p:childTnLst>
                              <p:par>
                                <p:cTn id="223" presetID="0" presetClass="path" presetSubtype="0" accel="50000" decel="50000" fill="hold" grpId="0" nodeType="afterEffect">
                                  <p:stCondLst>
                                    <p:cond delay="0"/>
                                  </p:stCondLst>
                                  <p:childTnLst>
                                    <p:animMotion origin="layout" path="M 1.11022E-16 -4.44444E-6 L -0.08889 0.00371 L -0.18333 0.12223 " pathEditMode="relative" rAng="0" ptsTypes="AAA">
                                      <p:cBhvr>
                                        <p:cTn id="224" dur="500" fill="hold"/>
                                        <p:tgtEl>
                                          <p:spTgt spid="72765"/>
                                        </p:tgtEl>
                                        <p:attrNameLst>
                                          <p:attrName>ppt_x</p:attrName>
                                          <p:attrName>ppt_y</p:attrName>
                                        </p:attrNameLst>
                                      </p:cBhvr>
                                      <p:rCtr x="-9167" y="6111"/>
                                    </p:animMotion>
                                  </p:childTnLst>
                                </p:cTn>
                              </p:par>
                            </p:childTnLst>
                          </p:cTn>
                        </p:par>
                        <p:par>
                          <p:cTn id="225" fill="hold" nodeType="afterGroup">
                            <p:stCondLst>
                              <p:cond delay="7500"/>
                            </p:stCondLst>
                            <p:childTnLst>
                              <p:par>
                                <p:cTn id="226" presetID="1" presetClass="exit" presetSubtype="0" fill="hold" grpId="2" nodeType="afterEffect">
                                  <p:stCondLst>
                                    <p:cond delay="0"/>
                                  </p:stCondLst>
                                  <p:childTnLst>
                                    <p:set>
                                      <p:cBhvr>
                                        <p:cTn id="227" dur="1" fill="hold">
                                          <p:stCondLst>
                                            <p:cond delay="0"/>
                                          </p:stCondLst>
                                        </p:cTn>
                                        <p:tgtEl>
                                          <p:spTgt spid="72765"/>
                                        </p:tgtEl>
                                        <p:attrNameLst>
                                          <p:attrName>style.visibility</p:attrName>
                                        </p:attrNameLst>
                                      </p:cBhvr>
                                      <p:to>
                                        <p:strVal val="hidden"/>
                                      </p:to>
                                    </p:set>
                                  </p:childTnLst>
                                </p:cTn>
                              </p:par>
                            </p:childTnLst>
                          </p:cTn>
                        </p:par>
                      </p:childTnLst>
                    </p:cTn>
                  </p:par>
                  <p:par>
                    <p:cTn id="228" fill="hold" nodeType="clickPar">
                      <p:stCondLst>
                        <p:cond delay="indefinite"/>
                      </p:stCondLst>
                      <p:childTnLst>
                        <p:par>
                          <p:cTn id="229" fill="hold" nodeType="withGroup">
                            <p:stCondLst>
                              <p:cond delay="0"/>
                            </p:stCondLst>
                            <p:childTnLst>
                              <p:par>
                                <p:cTn id="230" presetID="1" presetClass="entr" presetSubtype="0" fill="hold" grpId="0" nodeType="clickEffect">
                                  <p:stCondLst>
                                    <p:cond delay="0"/>
                                  </p:stCondLst>
                                  <p:childTnLst>
                                    <p:set>
                                      <p:cBhvr>
                                        <p:cTn id="231" dur="1" fill="hold">
                                          <p:stCondLst>
                                            <p:cond delay="0"/>
                                          </p:stCondLst>
                                        </p:cTn>
                                        <p:tgtEl>
                                          <p:spTgt spid="72709">
                                            <p:txEl>
                                              <p:pRg st="7" end="7"/>
                                            </p:txEl>
                                          </p:spTgt>
                                        </p:tgtEl>
                                        <p:attrNameLst>
                                          <p:attrName>style.visibility</p:attrName>
                                        </p:attrNameLst>
                                      </p:cBhvr>
                                      <p:to>
                                        <p:strVal val="visible"/>
                                      </p:to>
                                    </p:set>
                                  </p:childTnLst>
                                </p:cTn>
                              </p:par>
                            </p:childTnLst>
                          </p:cTn>
                        </p:par>
                        <p:par>
                          <p:cTn id="232" fill="hold" nodeType="afterGroup">
                            <p:stCondLst>
                              <p:cond delay="0"/>
                            </p:stCondLst>
                            <p:childTnLst>
                              <p:par>
                                <p:cTn id="233" presetID="10" presetClass="entr" presetSubtype="0" fill="hold" grpId="0" nodeType="afterEffect">
                                  <p:stCondLst>
                                    <p:cond delay="0"/>
                                  </p:stCondLst>
                                  <p:childTnLst>
                                    <p:set>
                                      <p:cBhvr>
                                        <p:cTn id="234" dur="1" fill="hold">
                                          <p:stCondLst>
                                            <p:cond delay="0"/>
                                          </p:stCondLst>
                                        </p:cTn>
                                        <p:tgtEl>
                                          <p:spTgt spid="72706"/>
                                        </p:tgtEl>
                                        <p:attrNameLst>
                                          <p:attrName>style.visibility</p:attrName>
                                        </p:attrNameLst>
                                      </p:cBhvr>
                                      <p:to>
                                        <p:strVal val="visible"/>
                                      </p:to>
                                    </p:set>
                                    <p:animEffect transition="in" filter="fade">
                                      <p:cBhvr>
                                        <p:cTn id="235" dur="500"/>
                                        <p:tgtEl>
                                          <p:spTgt spid="72706"/>
                                        </p:tgtEl>
                                      </p:cBhvr>
                                    </p:animEffect>
                                  </p:childTnLst>
                                </p:cTn>
                              </p:par>
                              <p:par>
                                <p:cTn id="236" presetID="10" presetClass="exit" presetSubtype="0" fill="hold" grpId="0" nodeType="withEffect">
                                  <p:stCondLst>
                                    <p:cond delay="0"/>
                                  </p:stCondLst>
                                  <p:childTnLst>
                                    <p:animEffect transition="out" filter="fade">
                                      <p:cBhvr>
                                        <p:cTn id="237" dur="500"/>
                                        <p:tgtEl>
                                          <p:spTgt spid="72707"/>
                                        </p:tgtEl>
                                      </p:cBhvr>
                                    </p:animEffect>
                                    <p:set>
                                      <p:cBhvr>
                                        <p:cTn id="238" dur="1" fill="hold">
                                          <p:stCondLst>
                                            <p:cond delay="499"/>
                                          </p:stCondLst>
                                        </p:cTn>
                                        <p:tgtEl>
                                          <p:spTgt spid="72707"/>
                                        </p:tgtEl>
                                        <p:attrNameLst>
                                          <p:attrName>style.visibility</p:attrName>
                                        </p:attrNameLst>
                                      </p:cBhvr>
                                      <p:to>
                                        <p:strVal val="hidden"/>
                                      </p:to>
                                    </p:set>
                                  </p:childTnLst>
                                </p:cTn>
                              </p:par>
                              <p:par>
                                <p:cTn id="239" presetID="10" presetClass="exit" presetSubtype="0" fill="hold" grpId="0" nodeType="withEffect">
                                  <p:stCondLst>
                                    <p:cond delay="0"/>
                                  </p:stCondLst>
                                  <p:childTnLst>
                                    <p:animEffect transition="out" filter="fade">
                                      <p:cBhvr>
                                        <p:cTn id="240" dur="500"/>
                                        <p:tgtEl>
                                          <p:spTgt spid="72711"/>
                                        </p:tgtEl>
                                      </p:cBhvr>
                                    </p:animEffect>
                                    <p:set>
                                      <p:cBhvr>
                                        <p:cTn id="241" dur="1" fill="hold">
                                          <p:stCondLst>
                                            <p:cond delay="499"/>
                                          </p:stCondLst>
                                        </p:cTn>
                                        <p:tgtEl>
                                          <p:spTgt spid="72711"/>
                                        </p:tgtEl>
                                        <p:attrNameLst>
                                          <p:attrName>style.visibility</p:attrName>
                                        </p:attrNameLst>
                                      </p:cBhvr>
                                      <p:to>
                                        <p:strVal val="hidden"/>
                                      </p:to>
                                    </p:set>
                                  </p:childTnLst>
                                </p:cTn>
                              </p:par>
                              <p:par>
                                <p:cTn id="242" presetID="10" presetClass="exit" presetSubtype="0" fill="hold" grpId="0" nodeType="withEffect">
                                  <p:stCondLst>
                                    <p:cond delay="0"/>
                                  </p:stCondLst>
                                  <p:childTnLst>
                                    <p:animEffect transition="out" filter="fade">
                                      <p:cBhvr>
                                        <p:cTn id="243" dur="500"/>
                                        <p:tgtEl>
                                          <p:spTgt spid="72712"/>
                                        </p:tgtEl>
                                      </p:cBhvr>
                                    </p:animEffect>
                                    <p:set>
                                      <p:cBhvr>
                                        <p:cTn id="244" dur="1" fill="hold">
                                          <p:stCondLst>
                                            <p:cond delay="499"/>
                                          </p:stCondLst>
                                        </p:cTn>
                                        <p:tgtEl>
                                          <p:spTgt spid="72712"/>
                                        </p:tgtEl>
                                        <p:attrNameLst>
                                          <p:attrName>style.visibility</p:attrName>
                                        </p:attrNameLst>
                                      </p:cBhvr>
                                      <p:to>
                                        <p:strVal val="hidden"/>
                                      </p:to>
                                    </p:set>
                                  </p:childTnLst>
                                </p:cTn>
                              </p:par>
                              <p:par>
                                <p:cTn id="245" presetID="10" presetClass="exit" presetSubtype="0" fill="hold" grpId="0" nodeType="withEffect">
                                  <p:stCondLst>
                                    <p:cond delay="0"/>
                                  </p:stCondLst>
                                  <p:childTnLst>
                                    <p:animEffect transition="out" filter="fade">
                                      <p:cBhvr>
                                        <p:cTn id="246" dur="500"/>
                                        <p:tgtEl>
                                          <p:spTgt spid="72713"/>
                                        </p:tgtEl>
                                      </p:cBhvr>
                                    </p:animEffect>
                                    <p:set>
                                      <p:cBhvr>
                                        <p:cTn id="247" dur="1" fill="hold">
                                          <p:stCondLst>
                                            <p:cond delay="499"/>
                                          </p:stCondLst>
                                        </p:cTn>
                                        <p:tgtEl>
                                          <p:spTgt spid="72713"/>
                                        </p:tgtEl>
                                        <p:attrNameLst>
                                          <p:attrName>style.visibility</p:attrName>
                                        </p:attrNameLst>
                                      </p:cBhvr>
                                      <p:to>
                                        <p:strVal val="hidden"/>
                                      </p:to>
                                    </p:set>
                                  </p:childTnLst>
                                </p:cTn>
                              </p:par>
                              <p:par>
                                <p:cTn id="248" presetID="10" presetClass="exit" presetSubtype="0" fill="hold" grpId="0" nodeType="withEffect">
                                  <p:stCondLst>
                                    <p:cond delay="0"/>
                                  </p:stCondLst>
                                  <p:childTnLst>
                                    <p:animEffect transition="out" filter="fade">
                                      <p:cBhvr>
                                        <p:cTn id="249" dur="500"/>
                                        <p:tgtEl>
                                          <p:spTgt spid="72714"/>
                                        </p:tgtEl>
                                      </p:cBhvr>
                                    </p:animEffect>
                                    <p:set>
                                      <p:cBhvr>
                                        <p:cTn id="250" dur="1" fill="hold">
                                          <p:stCondLst>
                                            <p:cond delay="499"/>
                                          </p:stCondLst>
                                        </p:cTn>
                                        <p:tgtEl>
                                          <p:spTgt spid="72714"/>
                                        </p:tgtEl>
                                        <p:attrNameLst>
                                          <p:attrName>style.visibility</p:attrName>
                                        </p:attrNameLst>
                                      </p:cBhvr>
                                      <p:to>
                                        <p:strVal val="hidden"/>
                                      </p:to>
                                    </p:set>
                                  </p:childTnLst>
                                </p:cTn>
                              </p:par>
                              <p:par>
                                <p:cTn id="251" presetID="10" presetClass="exit" presetSubtype="0" fill="hold" nodeType="withEffect">
                                  <p:stCondLst>
                                    <p:cond delay="0"/>
                                  </p:stCondLst>
                                  <p:childTnLst>
                                    <p:animEffect transition="out" filter="fade">
                                      <p:cBhvr>
                                        <p:cTn id="252" dur="500"/>
                                        <p:tgtEl>
                                          <p:spTgt spid="72715"/>
                                        </p:tgtEl>
                                      </p:cBhvr>
                                    </p:animEffect>
                                    <p:set>
                                      <p:cBhvr>
                                        <p:cTn id="253" dur="1" fill="hold">
                                          <p:stCondLst>
                                            <p:cond delay="499"/>
                                          </p:stCondLst>
                                        </p:cTn>
                                        <p:tgtEl>
                                          <p:spTgt spid="72715"/>
                                        </p:tgtEl>
                                        <p:attrNameLst>
                                          <p:attrName>style.visibility</p:attrName>
                                        </p:attrNameLst>
                                      </p:cBhvr>
                                      <p:to>
                                        <p:strVal val="hidden"/>
                                      </p:to>
                                    </p:set>
                                  </p:childTnLst>
                                </p:cTn>
                              </p:par>
                              <p:par>
                                <p:cTn id="254" presetID="10" presetClass="exit" presetSubtype="0" fill="hold" nodeType="withEffect">
                                  <p:stCondLst>
                                    <p:cond delay="0"/>
                                  </p:stCondLst>
                                  <p:childTnLst>
                                    <p:animEffect transition="out" filter="fade">
                                      <p:cBhvr>
                                        <p:cTn id="255" dur="500"/>
                                        <p:tgtEl>
                                          <p:spTgt spid="72716"/>
                                        </p:tgtEl>
                                      </p:cBhvr>
                                    </p:animEffect>
                                    <p:set>
                                      <p:cBhvr>
                                        <p:cTn id="256" dur="1" fill="hold">
                                          <p:stCondLst>
                                            <p:cond delay="499"/>
                                          </p:stCondLst>
                                        </p:cTn>
                                        <p:tgtEl>
                                          <p:spTgt spid="72716"/>
                                        </p:tgtEl>
                                        <p:attrNameLst>
                                          <p:attrName>style.visibility</p:attrName>
                                        </p:attrNameLst>
                                      </p:cBhvr>
                                      <p:to>
                                        <p:strVal val="hidden"/>
                                      </p:to>
                                    </p:set>
                                  </p:childTnLst>
                                </p:cTn>
                              </p:par>
                              <p:par>
                                <p:cTn id="257" presetID="10" presetClass="exit" presetSubtype="0" fill="hold" grpId="0" nodeType="withEffect">
                                  <p:stCondLst>
                                    <p:cond delay="0"/>
                                  </p:stCondLst>
                                  <p:childTnLst>
                                    <p:animEffect transition="out" filter="fade">
                                      <p:cBhvr>
                                        <p:cTn id="258" dur="500"/>
                                        <p:tgtEl>
                                          <p:spTgt spid="72717"/>
                                        </p:tgtEl>
                                      </p:cBhvr>
                                    </p:animEffect>
                                    <p:set>
                                      <p:cBhvr>
                                        <p:cTn id="259" dur="1" fill="hold">
                                          <p:stCondLst>
                                            <p:cond delay="499"/>
                                          </p:stCondLst>
                                        </p:cTn>
                                        <p:tgtEl>
                                          <p:spTgt spid="72717"/>
                                        </p:tgtEl>
                                        <p:attrNameLst>
                                          <p:attrName>style.visibility</p:attrName>
                                        </p:attrNameLst>
                                      </p:cBhvr>
                                      <p:to>
                                        <p:strVal val="hidden"/>
                                      </p:to>
                                    </p:set>
                                  </p:childTnLst>
                                </p:cTn>
                              </p:par>
                              <p:par>
                                <p:cTn id="260" presetID="10" presetClass="exit" presetSubtype="0" fill="hold" grpId="0" nodeType="withEffect">
                                  <p:stCondLst>
                                    <p:cond delay="0"/>
                                  </p:stCondLst>
                                  <p:childTnLst>
                                    <p:animEffect transition="out" filter="fade">
                                      <p:cBhvr>
                                        <p:cTn id="261" dur="500"/>
                                        <p:tgtEl>
                                          <p:spTgt spid="72718"/>
                                        </p:tgtEl>
                                      </p:cBhvr>
                                    </p:animEffect>
                                    <p:set>
                                      <p:cBhvr>
                                        <p:cTn id="262" dur="1" fill="hold">
                                          <p:stCondLst>
                                            <p:cond delay="499"/>
                                          </p:stCondLst>
                                        </p:cTn>
                                        <p:tgtEl>
                                          <p:spTgt spid="72718"/>
                                        </p:tgtEl>
                                        <p:attrNameLst>
                                          <p:attrName>style.visibility</p:attrName>
                                        </p:attrNameLst>
                                      </p:cBhvr>
                                      <p:to>
                                        <p:strVal val="hidden"/>
                                      </p:to>
                                    </p:set>
                                  </p:childTnLst>
                                </p:cTn>
                              </p:par>
                              <p:par>
                                <p:cTn id="263" presetID="10" presetClass="exit" presetSubtype="0" fill="hold" nodeType="withEffect">
                                  <p:stCondLst>
                                    <p:cond delay="0"/>
                                  </p:stCondLst>
                                  <p:childTnLst>
                                    <p:animEffect transition="out" filter="fade">
                                      <p:cBhvr>
                                        <p:cTn id="264" dur="500"/>
                                        <p:tgtEl>
                                          <p:spTgt spid="72719"/>
                                        </p:tgtEl>
                                      </p:cBhvr>
                                    </p:animEffect>
                                    <p:set>
                                      <p:cBhvr>
                                        <p:cTn id="265" dur="1" fill="hold">
                                          <p:stCondLst>
                                            <p:cond delay="499"/>
                                          </p:stCondLst>
                                        </p:cTn>
                                        <p:tgtEl>
                                          <p:spTgt spid="72719"/>
                                        </p:tgtEl>
                                        <p:attrNameLst>
                                          <p:attrName>style.visibility</p:attrName>
                                        </p:attrNameLst>
                                      </p:cBhvr>
                                      <p:to>
                                        <p:strVal val="hidden"/>
                                      </p:to>
                                    </p:set>
                                  </p:childTnLst>
                                </p:cTn>
                              </p:par>
                              <p:par>
                                <p:cTn id="266" presetID="10" presetClass="exit" presetSubtype="0" fill="hold" grpId="0" nodeType="withEffect">
                                  <p:stCondLst>
                                    <p:cond delay="0"/>
                                  </p:stCondLst>
                                  <p:childTnLst>
                                    <p:animEffect transition="out" filter="fade">
                                      <p:cBhvr>
                                        <p:cTn id="267" dur="500"/>
                                        <p:tgtEl>
                                          <p:spTgt spid="72720"/>
                                        </p:tgtEl>
                                      </p:cBhvr>
                                    </p:animEffect>
                                    <p:set>
                                      <p:cBhvr>
                                        <p:cTn id="268" dur="1" fill="hold">
                                          <p:stCondLst>
                                            <p:cond delay="499"/>
                                          </p:stCondLst>
                                        </p:cTn>
                                        <p:tgtEl>
                                          <p:spTgt spid="72720"/>
                                        </p:tgtEl>
                                        <p:attrNameLst>
                                          <p:attrName>style.visibility</p:attrName>
                                        </p:attrNameLst>
                                      </p:cBhvr>
                                      <p:to>
                                        <p:strVal val="hidden"/>
                                      </p:to>
                                    </p:set>
                                  </p:childTnLst>
                                </p:cTn>
                              </p:par>
                              <p:par>
                                <p:cTn id="269" presetID="10" presetClass="exit" presetSubtype="0" fill="hold" grpId="0" nodeType="withEffect">
                                  <p:stCondLst>
                                    <p:cond delay="0"/>
                                  </p:stCondLst>
                                  <p:childTnLst>
                                    <p:animEffect transition="out" filter="fade">
                                      <p:cBhvr>
                                        <p:cTn id="270" dur="500"/>
                                        <p:tgtEl>
                                          <p:spTgt spid="72721"/>
                                        </p:tgtEl>
                                      </p:cBhvr>
                                    </p:animEffect>
                                    <p:set>
                                      <p:cBhvr>
                                        <p:cTn id="271" dur="1" fill="hold">
                                          <p:stCondLst>
                                            <p:cond delay="499"/>
                                          </p:stCondLst>
                                        </p:cTn>
                                        <p:tgtEl>
                                          <p:spTgt spid="72721"/>
                                        </p:tgtEl>
                                        <p:attrNameLst>
                                          <p:attrName>style.visibility</p:attrName>
                                        </p:attrNameLst>
                                      </p:cBhvr>
                                      <p:to>
                                        <p:strVal val="hidden"/>
                                      </p:to>
                                    </p:set>
                                  </p:childTnLst>
                                </p:cTn>
                              </p:par>
                              <p:par>
                                <p:cTn id="272" presetID="10" presetClass="exit" presetSubtype="0" fill="hold" grpId="0" nodeType="withEffect">
                                  <p:stCondLst>
                                    <p:cond delay="0"/>
                                  </p:stCondLst>
                                  <p:childTnLst>
                                    <p:animEffect transition="out" filter="fade">
                                      <p:cBhvr>
                                        <p:cTn id="273" dur="500"/>
                                        <p:tgtEl>
                                          <p:spTgt spid="72722"/>
                                        </p:tgtEl>
                                      </p:cBhvr>
                                    </p:animEffect>
                                    <p:set>
                                      <p:cBhvr>
                                        <p:cTn id="274" dur="1" fill="hold">
                                          <p:stCondLst>
                                            <p:cond delay="499"/>
                                          </p:stCondLst>
                                        </p:cTn>
                                        <p:tgtEl>
                                          <p:spTgt spid="72722"/>
                                        </p:tgtEl>
                                        <p:attrNameLst>
                                          <p:attrName>style.visibility</p:attrName>
                                        </p:attrNameLst>
                                      </p:cBhvr>
                                      <p:to>
                                        <p:strVal val="hidden"/>
                                      </p:to>
                                    </p:set>
                                  </p:childTnLst>
                                </p:cTn>
                              </p:par>
                              <p:par>
                                <p:cTn id="275" presetID="10" presetClass="exit" presetSubtype="0" fill="hold" grpId="0" nodeType="withEffect">
                                  <p:stCondLst>
                                    <p:cond delay="0"/>
                                  </p:stCondLst>
                                  <p:childTnLst>
                                    <p:animEffect transition="out" filter="fade">
                                      <p:cBhvr>
                                        <p:cTn id="276" dur="500"/>
                                        <p:tgtEl>
                                          <p:spTgt spid="72723"/>
                                        </p:tgtEl>
                                      </p:cBhvr>
                                    </p:animEffect>
                                    <p:set>
                                      <p:cBhvr>
                                        <p:cTn id="277" dur="1" fill="hold">
                                          <p:stCondLst>
                                            <p:cond delay="499"/>
                                          </p:stCondLst>
                                        </p:cTn>
                                        <p:tgtEl>
                                          <p:spTgt spid="72723"/>
                                        </p:tgtEl>
                                        <p:attrNameLst>
                                          <p:attrName>style.visibility</p:attrName>
                                        </p:attrNameLst>
                                      </p:cBhvr>
                                      <p:to>
                                        <p:strVal val="hidden"/>
                                      </p:to>
                                    </p:set>
                                  </p:childTnLst>
                                </p:cTn>
                              </p:par>
                              <p:par>
                                <p:cTn id="278" presetID="10" presetClass="exit" presetSubtype="0" fill="hold" grpId="0" nodeType="withEffect">
                                  <p:stCondLst>
                                    <p:cond delay="0"/>
                                  </p:stCondLst>
                                  <p:childTnLst>
                                    <p:animEffect transition="out" filter="fade">
                                      <p:cBhvr>
                                        <p:cTn id="279" dur="500"/>
                                        <p:tgtEl>
                                          <p:spTgt spid="72724"/>
                                        </p:tgtEl>
                                      </p:cBhvr>
                                    </p:animEffect>
                                    <p:set>
                                      <p:cBhvr>
                                        <p:cTn id="280" dur="1" fill="hold">
                                          <p:stCondLst>
                                            <p:cond delay="499"/>
                                          </p:stCondLst>
                                        </p:cTn>
                                        <p:tgtEl>
                                          <p:spTgt spid="72724"/>
                                        </p:tgtEl>
                                        <p:attrNameLst>
                                          <p:attrName>style.visibility</p:attrName>
                                        </p:attrNameLst>
                                      </p:cBhvr>
                                      <p:to>
                                        <p:strVal val="hidden"/>
                                      </p:to>
                                    </p:set>
                                  </p:childTnLst>
                                </p:cTn>
                              </p:par>
                              <p:par>
                                <p:cTn id="281" presetID="10" presetClass="exit" presetSubtype="0" fill="hold" nodeType="withEffect">
                                  <p:stCondLst>
                                    <p:cond delay="0"/>
                                  </p:stCondLst>
                                  <p:childTnLst>
                                    <p:animEffect transition="out" filter="fade">
                                      <p:cBhvr>
                                        <p:cTn id="282" dur="500"/>
                                        <p:tgtEl>
                                          <p:spTgt spid="72725"/>
                                        </p:tgtEl>
                                      </p:cBhvr>
                                    </p:animEffect>
                                    <p:set>
                                      <p:cBhvr>
                                        <p:cTn id="283" dur="1" fill="hold">
                                          <p:stCondLst>
                                            <p:cond delay="499"/>
                                          </p:stCondLst>
                                        </p:cTn>
                                        <p:tgtEl>
                                          <p:spTgt spid="72725"/>
                                        </p:tgtEl>
                                        <p:attrNameLst>
                                          <p:attrName>style.visibility</p:attrName>
                                        </p:attrNameLst>
                                      </p:cBhvr>
                                      <p:to>
                                        <p:strVal val="hidden"/>
                                      </p:to>
                                    </p:set>
                                  </p:childTnLst>
                                </p:cTn>
                              </p:par>
                              <p:par>
                                <p:cTn id="284" presetID="10" presetClass="exit" presetSubtype="0" fill="hold" grpId="0" nodeType="withEffect">
                                  <p:stCondLst>
                                    <p:cond delay="0"/>
                                  </p:stCondLst>
                                  <p:childTnLst>
                                    <p:animEffect transition="out" filter="fade">
                                      <p:cBhvr>
                                        <p:cTn id="285" dur="500"/>
                                        <p:tgtEl>
                                          <p:spTgt spid="72726"/>
                                        </p:tgtEl>
                                      </p:cBhvr>
                                    </p:animEffect>
                                    <p:set>
                                      <p:cBhvr>
                                        <p:cTn id="286" dur="1" fill="hold">
                                          <p:stCondLst>
                                            <p:cond delay="499"/>
                                          </p:stCondLst>
                                        </p:cTn>
                                        <p:tgtEl>
                                          <p:spTgt spid="72726"/>
                                        </p:tgtEl>
                                        <p:attrNameLst>
                                          <p:attrName>style.visibility</p:attrName>
                                        </p:attrNameLst>
                                      </p:cBhvr>
                                      <p:to>
                                        <p:strVal val="hidden"/>
                                      </p:to>
                                    </p:set>
                                  </p:childTnLst>
                                </p:cTn>
                              </p:par>
                              <p:par>
                                <p:cTn id="287" presetID="10" presetClass="exit" presetSubtype="0" fill="hold" nodeType="withEffect">
                                  <p:stCondLst>
                                    <p:cond delay="0"/>
                                  </p:stCondLst>
                                  <p:childTnLst>
                                    <p:animEffect transition="out" filter="fade">
                                      <p:cBhvr>
                                        <p:cTn id="288" dur="500"/>
                                        <p:tgtEl>
                                          <p:spTgt spid="72727"/>
                                        </p:tgtEl>
                                      </p:cBhvr>
                                    </p:animEffect>
                                    <p:set>
                                      <p:cBhvr>
                                        <p:cTn id="289" dur="1" fill="hold">
                                          <p:stCondLst>
                                            <p:cond delay="499"/>
                                          </p:stCondLst>
                                        </p:cTn>
                                        <p:tgtEl>
                                          <p:spTgt spid="72727"/>
                                        </p:tgtEl>
                                        <p:attrNameLst>
                                          <p:attrName>style.visibility</p:attrName>
                                        </p:attrNameLst>
                                      </p:cBhvr>
                                      <p:to>
                                        <p:strVal val="hidden"/>
                                      </p:to>
                                    </p:set>
                                  </p:childTnLst>
                                </p:cTn>
                              </p:par>
                              <p:par>
                                <p:cTn id="290" presetID="10" presetClass="exit" presetSubtype="0" fill="hold" grpId="0" nodeType="withEffect">
                                  <p:stCondLst>
                                    <p:cond delay="0"/>
                                  </p:stCondLst>
                                  <p:childTnLst>
                                    <p:animEffect transition="out" filter="fade">
                                      <p:cBhvr>
                                        <p:cTn id="291" dur="500"/>
                                        <p:tgtEl>
                                          <p:spTgt spid="72728"/>
                                        </p:tgtEl>
                                      </p:cBhvr>
                                    </p:animEffect>
                                    <p:set>
                                      <p:cBhvr>
                                        <p:cTn id="292" dur="1" fill="hold">
                                          <p:stCondLst>
                                            <p:cond delay="499"/>
                                          </p:stCondLst>
                                        </p:cTn>
                                        <p:tgtEl>
                                          <p:spTgt spid="72728"/>
                                        </p:tgtEl>
                                        <p:attrNameLst>
                                          <p:attrName>style.visibility</p:attrName>
                                        </p:attrNameLst>
                                      </p:cBhvr>
                                      <p:to>
                                        <p:strVal val="hidden"/>
                                      </p:to>
                                    </p:set>
                                  </p:childTnLst>
                                </p:cTn>
                              </p:par>
                              <p:par>
                                <p:cTn id="293" presetID="10" presetClass="exit" presetSubtype="0" fill="hold" nodeType="withEffect">
                                  <p:stCondLst>
                                    <p:cond delay="0"/>
                                  </p:stCondLst>
                                  <p:childTnLst>
                                    <p:animEffect transition="out" filter="fade">
                                      <p:cBhvr>
                                        <p:cTn id="294" dur="500"/>
                                        <p:tgtEl>
                                          <p:spTgt spid="72729"/>
                                        </p:tgtEl>
                                      </p:cBhvr>
                                    </p:animEffect>
                                    <p:set>
                                      <p:cBhvr>
                                        <p:cTn id="295" dur="1" fill="hold">
                                          <p:stCondLst>
                                            <p:cond delay="499"/>
                                          </p:stCondLst>
                                        </p:cTn>
                                        <p:tgtEl>
                                          <p:spTgt spid="72729"/>
                                        </p:tgtEl>
                                        <p:attrNameLst>
                                          <p:attrName>style.visibility</p:attrName>
                                        </p:attrNameLst>
                                      </p:cBhvr>
                                      <p:to>
                                        <p:strVal val="hidden"/>
                                      </p:to>
                                    </p:set>
                                  </p:childTnLst>
                                </p:cTn>
                              </p:par>
                              <p:par>
                                <p:cTn id="296" presetID="10" presetClass="exit" presetSubtype="0" fill="hold" grpId="0" nodeType="withEffect">
                                  <p:stCondLst>
                                    <p:cond delay="0"/>
                                  </p:stCondLst>
                                  <p:childTnLst>
                                    <p:animEffect transition="out" filter="fade">
                                      <p:cBhvr>
                                        <p:cTn id="297" dur="500"/>
                                        <p:tgtEl>
                                          <p:spTgt spid="72730"/>
                                        </p:tgtEl>
                                      </p:cBhvr>
                                    </p:animEffect>
                                    <p:set>
                                      <p:cBhvr>
                                        <p:cTn id="298" dur="1" fill="hold">
                                          <p:stCondLst>
                                            <p:cond delay="499"/>
                                          </p:stCondLst>
                                        </p:cTn>
                                        <p:tgtEl>
                                          <p:spTgt spid="72730"/>
                                        </p:tgtEl>
                                        <p:attrNameLst>
                                          <p:attrName>style.visibility</p:attrName>
                                        </p:attrNameLst>
                                      </p:cBhvr>
                                      <p:to>
                                        <p:strVal val="hidden"/>
                                      </p:to>
                                    </p:set>
                                  </p:childTnLst>
                                </p:cTn>
                              </p:par>
                              <p:par>
                                <p:cTn id="299" presetID="10" presetClass="exit" presetSubtype="0" fill="hold" nodeType="withEffect">
                                  <p:stCondLst>
                                    <p:cond delay="0"/>
                                  </p:stCondLst>
                                  <p:childTnLst>
                                    <p:animEffect transition="out" filter="fade">
                                      <p:cBhvr>
                                        <p:cTn id="300" dur="500"/>
                                        <p:tgtEl>
                                          <p:spTgt spid="72731"/>
                                        </p:tgtEl>
                                      </p:cBhvr>
                                    </p:animEffect>
                                    <p:set>
                                      <p:cBhvr>
                                        <p:cTn id="301" dur="1" fill="hold">
                                          <p:stCondLst>
                                            <p:cond delay="499"/>
                                          </p:stCondLst>
                                        </p:cTn>
                                        <p:tgtEl>
                                          <p:spTgt spid="72731"/>
                                        </p:tgtEl>
                                        <p:attrNameLst>
                                          <p:attrName>style.visibility</p:attrName>
                                        </p:attrNameLst>
                                      </p:cBhvr>
                                      <p:to>
                                        <p:strVal val="hidden"/>
                                      </p:to>
                                    </p:set>
                                  </p:childTnLst>
                                </p:cTn>
                              </p:par>
                              <p:par>
                                <p:cTn id="302" presetID="10" presetClass="exit" presetSubtype="0" fill="hold" nodeType="withEffect">
                                  <p:stCondLst>
                                    <p:cond delay="0"/>
                                  </p:stCondLst>
                                  <p:childTnLst>
                                    <p:animEffect transition="out" filter="fade">
                                      <p:cBhvr>
                                        <p:cTn id="303" dur="500"/>
                                        <p:tgtEl>
                                          <p:spTgt spid="2"/>
                                        </p:tgtEl>
                                      </p:cBhvr>
                                    </p:animEffect>
                                    <p:set>
                                      <p:cBhvr>
                                        <p:cTn id="304" dur="1" fill="hold">
                                          <p:stCondLst>
                                            <p:cond delay="499"/>
                                          </p:stCondLst>
                                        </p:cTn>
                                        <p:tgtEl>
                                          <p:spTgt spid="2"/>
                                        </p:tgtEl>
                                        <p:attrNameLst>
                                          <p:attrName>style.visibility</p:attrName>
                                        </p:attrNameLst>
                                      </p:cBhvr>
                                      <p:to>
                                        <p:strVal val="hidden"/>
                                      </p:to>
                                    </p:set>
                                  </p:childTnLst>
                                </p:cTn>
                              </p:par>
                              <p:par>
                                <p:cTn id="305" presetID="10" presetClass="exit" presetSubtype="0" fill="hold" grpId="1" nodeType="withEffect">
                                  <p:stCondLst>
                                    <p:cond delay="0"/>
                                  </p:stCondLst>
                                  <p:childTnLst>
                                    <p:animEffect transition="out" filter="fade">
                                      <p:cBhvr>
                                        <p:cTn id="306" dur="500"/>
                                        <p:tgtEl>
                                          <p:spTgt spid="72735"/>
                                        </p:tgtEl>
                                      </p:cBhvr>
                                    </p:animEffect>
                                    <p:set>
                                      <p:cBhvr>
                                        <p:cTn id="307" dur="1" fill="hold">
                                          <p:stCondLst>
                                            <p:cond delay="499"/>
                                          </p:stCondLst>
                                        </p:cTn>
                                        <p:tgtEl>
                                          <p:spTgt spid="72735"/>
                                        </p:tgtEl>
                                        <p:attrNameLst>
                                          <p:attrName>style.visibility</p:attrName>
                                        </p:attrNameLst>
                                      </p:cBhvr>
                                      <p:to>
                                        <p:strVal val="hidden"/>
                                      </p:to>
                                    </p:set>
                                  </p:childTnLst>
                                </p:cTn>
                              </p:par>
                              <p:par>
                                <p:cTn id="308" presetID="10" presetClass="exit" presetSubtype="0" fill="hold" grpId="2" nodeType="withEffect">
                                  <p:stCondLst>
                                    <p:cond delay="0"/>
                                  </p:stCondLst>
                                  <p:childTnLst>
                                    <p:animEffect transition="out" filter="fade">
                                      <p:cBhvr>
                                        <p:cTn id="309" dur="500"/>
                                        <p:tgtEl>
                                          <p:spTgt spid="72747"/>
                                        </p:tgtEl>
                                      </p:cBhvr>
                                    </p:animEffect>
                                    <p:set>
                                      <p:cBhvr>
                                        <p:cTn id="310" dur="1" fill="hold">
                                          <p:stCondLst>
                                            <p:cond delay="499"/>
                                          </p:stCondLst>
                                        </p:cTn>
                                        <p:tgtEl>
                                          <p:spTgt spid="72747"/>
                                        </p:tgtEl>
                                        <p:attrNameLst>
                                          <p:attrName>style.visibility</p:attrName>
                                        </p:attrNameLst>
                                      </p:cBhvr>
                                      <p:to>
                                        <p:strVal val="hidden"/>
                                      </p:to>
                                    </p:set>
                                  </p:childTnLst>
                                </p:cTn>
                              </p:par>
                              <p:par>
                                <p:cTn id="311" presetID="10" presetClass="exit" presetSubtype="0" fill="hold" grpId="4" nodeType="withEffect">
                                  <p:stCondLst>
                                    <p:cond delay="0"/>
                                  </p:stCondLst>
                                  <p:childTnLst>
                                    <p:animEffect transition="out" filter="fade">
                                      <p:cBhvr>
                                        <p:cTn id="312" dur="500"/>
                                        <p:tgtEl>
                                          <p:spTgt spid="72749"/>
                                        </p:tgtEl>
                                      </p:cBhvr>
                                    </p:animEffect>
                                    <p:set>
                                      <p:cBhvr>
                                        <p:cTn id="313" dur="1" fill="hold">
                                          <p:stCondLst>
                                            <p:cond delay="499"/>
                                          </p:stCondLst>
                                        </p:cTn>
                                        <p:tgtEl>
                                          <p:spTgt spid="72749"/>
                                        </p:tgtEl>
                                        <p:attrNameLst>
                                          <p:attrName>style.visibility</p:attrName>
                                        </p:attrNameLst>
                                      </p:cBhvr>
                                      <p:to>
                                        <p:strVal val="hidden"/>
                                      </p:to>
                                    </p:set>
                                  </p:childTnLst>
                                </p:cTn>
                              </p:par>
                              <p:par>
                                <p:cTn id="314" presetID="10" presetClass="exit" presetSubtype="0" fill="hold" nodeType="withEffect">
                                  <p:stCondLst>
                                    <p:cond delay="0"/>
                                  </p:stCondLst>
                                  <p:childTnLst>
                                    <p:animEffect transition="out" filter="fade">
                                      <p:cBhvr>
                                        <p:cTn id="315" dur="500"/>
                                        <p:tgtEl>
                                          <p:spTgt spid="72750"/>
                                        </p:tgtEl>
                                      </p:cBhvr>
                                    </p:animEffect>
                                    <p:set>
                                      <p:cBhvr>
                                        <p:cTn id="316" dur="1" fill="hold">
                                          <p:stCondLst>
                                            <p:cond delay="499"/>
                                          </p:stCondLst>
                                        </p:cTn>
                                        <p:tgtEl>
                                          <p:spTgt spid="72750"/>
                                        </p:tgtEl>
                                        <p:attrNameLst>
                                          <p:attrName>style.visibility</p:attrName>
                                        </p:attrNameLst>
                                      </p:cBhvr>
                                      <p:to>
                                        <p:strVal val="hidden"/>
                                      </p:to>
                                    </p:set>
                                  </p:childTnLst>
                                </p:cTn>
                              </p:par>
                              <p:par>
                                <p:cTn id="317" presetID="10" presetClass="exit" presetSubtype="0" fill="hold" nodeType="withEffect">
                                  <p:stCondLst>
                                    <p:cond delay="0"/>
                                  </p:stCondLst>
                                  <p:childTnLst>
                                    <p:animEffect transition="out" filter="fade">
                                      <p:cBhvr>
                                        <p:cTn id="318" dur="500"/>
                                        <p:tgtEl>
                                          <p:spTgt spid="72751"/>
                                        </p:tgtEl>
                                      </p:cBhvr>
                                    </p:animEffect>
                                    <p:set>
                                      <p:cBhvr>
                                        <p:cTn id="319" dur="1" fill="hold">
                                          <p:stCondLst>
                                            <p:cond delay="499"/>
                                          </p:stCondLst>
                                        </p:cTn>
                                        <p:tgtEl>
                                          <p:spTgt spid="72751"/>
                                        </p:tgtEl>
                                        <p:attrNameLst>
                                          <p:attrName>style.visibility</p:attrName>
                                        </p:attrNameLst>
                                      </p:cBhvr>
                                      <p:to>
                                        <p:strVal val="hidden"/>
                                      </p:to>
                                    </p:set>
                                  </p:childTnLst>
                                </p:cTn>
                              </p:par>
                              <p:par>
                                <p:cTn id="320" presetID="10" presetClass="exit" presetSubtype="0" fill="hold" nodeType="withEffect">
                                  <p:stCondLst>
                                    <p:cond delay="0"/>
                                  </p:stCondLst>
                                  <p:childTnLst>
                                    <p:animEffect transition="out" filter="fade">
                                      <p:cBhvr>
                                        <p:cTn id="321" dur="500"/>
                                        <p:tgtEl>
                                          <p:spTgt spid="72753"/>
                                        </p:tgtEl>
                                      </p:cBhvr>
                                    </p:animEffect>
                                    <p:set>
                                      <p:cBhvr>
                                        <p:cTn id="322" dur="1" fill="hold">
                                          <p:stCondLst>
                                            <p:cond delay="499"/>
                                          </p:stCondLst>
                                        </p:cTn>
                                        <p:tgtEl>
                                          <p:spTgt spid="72753"/>
                                        </p:tgtEl>
                                        <p:attrNameLst>
                                          <p:attrName>style.visibility</p:attrName>
                                        </p:attrNameLst>
                                      </p:cBhvr>
                                      <p:to>
                                        <p:strVal val="hidden"/>
                                      </p:to>
                                    </p:set>
                                  </p:childTnLst>
                                </p:cTn>
                              </p:par>
                              <p:par>
                                <p:cTn id="323" presetID="10" presetClass="exit" presetSubtype="0" fill="hold" nodeType="withEffect">
                                  <p:stCondLst>
                                    <p:cond delay="0"/>
                                  </p:stCondLst>
                                  <p:childTnLst>
                                    <p:animEffect transition="out" filter="fade">
                                      <p:cBhvr>
                                        <p:cTn id="324" dur="500"/>
                                        <p:tgtEl>
                                          <p:spTgt spid="4"/>
                                        </p:tgtEl>
                                      </p:cBhvr>
                                    </p:animEffect>
                                    <p:set>
                                      <p:cBhvr>
                                        <p:cTn id="325" dur="1" fill="hold">
                                          <p:stCondLst>
                                            <p:cond delay="499"/>
                                          </p:stCondLst>
                                        </p:cTn>
                                        <p:tgtEl>
                                          <p:spTgt spid="4"/>
                                        </p:tgtEl>
                                        <p:attrNameLst>
                                          <p:attrName>style.visibility</p:attrName>
                                        </p:attrNameLst>
                                      </p:cBhvr>
                                      <p:to>
                                        <p:strVal val="hidden"/>
                                      </p:to>
                                    </p:set>
                                  </p:childTnLst>
                                </p:cTn>
                              </p:par>
                              <p:par>
                                <p:cTn id="326" presetID="10" presetClass="exit" presetSubtype="0" fill="hold" nodeType="withEffect">
                                  <p:stCondLst>
                                    <p:cond delay="0"/>
                                  </p:stCondLst>
                                  <p:childTnLst>
                                    <p:animEffect transition="out" filter="fade">
                                      <p:cBhvr>
                                        <p:cTn id="327" dur="500"/>
                                        <p:tgtEl>
                                          <p:spTgt spid="5"/>
                                        </p:tgtEl>
                                      </p:cBhvr>
                                    </p:animEffect>
                                    <p:set>
                                      <p:cBhvr>
                                        <p:cTn id="328" dur="1" fill="hold">
                                          <p:stCondLst>
                                            <p:cond delay="499"/>
                                          </p:stCondLst>
                                        </p:cTn>
                                        <p:tgtEl>
                                          <p:spTgt spid="5"/>
                                        </p:tgtEl>
                                        <p:attrNameLst>
                                          <p:attrName>style.visibility</p:attrName>
                                        </p:attrNameLst>
                                      </p:cBhvr>
                                      <p:to>
                                        <p:strVal val="hidden"/>
                                      </p:to>
                                    </p:set>
                                  </p:childTnLst>
                                </p:cTn>
                              </p:par>
                              <p:par>
                                <p:cTn id="329" presetID="10" presetClass="exit" presetSubtype="0" fill="hold" grpId="3" nodeType="withEffect">
                                  <p:stCondLst>
                                    <p:cond delay="0"/>
                                  </p:stCondLst>
                                  <p:childTnLst>
                                    <p:animEffect transition="out" filter="fade">
                                      <p:cBhvr>
                                        <p:cTn id="330" dur="500"/>
                                        <p:tgtEl>
                                          <p:spTgt spid="72764"/>
                                        </p:tgtEl>
                                      </p:cBhvr>
                                    </p:animEffect>
                                    <p:set>
                                      <p:cBhvr>
                                        <p:cTn id="331" dur="1" fill="hold">
                                          <p:stCondLst>
                                            <p:cond delay="499"/>
                                          </p:stCondLst>
                                        </p:cTn>
                                        <p:tgtEl>
                                          <p:spTgt spid="72764"/>
                                        </p:tgtEl>
                                        <p:attrNameLst>
                                          <p:attrName>style.visibility</p:attrName>
                                        </p:attrNameLst>
                                      </p:cBhvr>
                                      <p:to>
                                        <p:strVal val="hidden"/>
                                      </p:to>
                                    </p:set>
                                  </p:childTnLst>
                                </p:cTn>
                              </p:par>
                              <p:par>
                                <p:cTn id="332" presetID="10" presetClass="exit" presetSubtype="0" fill="hold" grpId="3" nodeType="withEffect">
                                  <p:stCondLst>
                                    <p:cond delay="0"/>
                                  </p:stCondLst>
                                  <p:childTnLst>
                                    <p:animEffect transition="out" filter="fade">
                                      <p:cBhvr>
                                        <p:cTn id="333" dur="500"/>
                                        <p:tgtEl>
                                          <p:spTgt spid="72765"/>
                                        </p:tgtEl>
                                      </p:cBhvr>
                                    </p:animEffect>
                                    <p:set>
                                      <p:cBhvr>
                                        <p:cTn id="334" dur="1" fill="hold">
                                          <p:stCondLst>
                                            <p:cond delay="499"/>
                                          </p:stCondLst>
                                        </p:cTn>
                                        <p:tgtEl>
                                          <p:spTgt spid="72765"/>
                                        </p:tgtEl>
                                        <p:attrNameLst>
                                          <p:attrName>style.visibility</p:attrName>
                                        </p:attrNameLst>
                                      </p:cBhvr>
                                      <p:to>
                                        <p:strVal val="hidden"/>
                                      </p:to>
                                    </p:set>
                                  </p:childTnLst>
                                </p:cTn>
                              </p:par>
                              <p:par>
                                <p:cTn id="335" presetID="10" presetClass="exit" presetSubtype="0" fill="hold" grpId="2" nodeType="withEffect">
                                  <p:stCondLst>
                                    <p:cond delay="0"/>
                                  </p:stCondLst>
                                  <p:childTnLst>
                                    <p:animEffect transition="out" filter="fade">
                                      <p:cBhvr>
                                        <p:cTn id="336" dur="500"/>
                                        <p:tgtEl>
                                          <p:spTgt spid="72752"/>
                                        </p:tgtEl>
                                      </p:cBhvr>
                                    </p:animEffect>
                                    <p:set>
                                      <p:cBhvr>
                                        <p:cTn id="337" dur="1" fill="hold">
                                          <p:stCondLst>
                                            <p:cond delay="499"/>
                                          </p:stCondLst>
                                        </p:cTn>
                                        <p:tgtEl>
                                          <p:spTgt spid="72752"/>
                                        </p:tgtEl>
                                        <p:attrNameLst>
                                          <p:attrName>style.visibility</p:attrName>
                                        </p:attrNameLst>
                                      </p:cBhvr>
                                      <p:to>
                                        <p:strVal val="hidden"/>
                                      </p:to>
                                    </p:set>
                                  </p:childTnLst>
                                </p:cTn>
                              </p:par>
                            </p:childTnLst>
                          </p:cTn>
                        </p:par>
                        <p:par>
                          <p:cTn id="338" fill="hold" nodeType="afterGroup">
                            <p:stCondLst>
                              <p:cond delay="500"/>
                            </p:stCondLst>
                            <p:childTnLst>
                              <p:par>
                                <p:cTn id="339" presetID="10" presetClass="exit" presetSubtype="0" fill="hold" grpId="0" nodeType="afterEffect">
                                  <p:stCondLst>
                                    <p:cond delay="0"/>
                                  </p:stCondLst>
                                  <p:childTnLst>
                                    <p:animEffect transition="out" filter="fade">
                                      <p:cBhvr>
                                        <p:cTn id="340" dur="500"/>
                                        <p:tgtEl>
                                          <p:spTgt spid="72769"/>
                                        </p:tgtEl>
                                      </p:cBhvr>
                                    </p:animEffect>
                                    <p:set>
                                      <p:cBhvr>
                                        <p:cTn id="341" dur="1" fill="hold">
                                          <p:stCondLst>
                                            <p:cond delay="499"/>
                                          </p:stCondLst>
                                        </p:cTn>
                                        <p:tgtEl>
                                          <p:spTgt spid="7276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animBg="1"/>
      <p:bldP spid="72707" grpId="0" animBg="1"/>
      <p:bldP spid="72709" grpId="0" build="p"/>
      <p:bldP spid="72710" grpId="0" build="p"/>
      <p:bldP spid="72711" grpId="0" animBg="1"/>
      <p:bldP spid="72712" grpId="0" animBg="1"/>
      <p:bldP spid="72713" grpId="0" animBg="1"/>
      <p:bldP spid="72714" grpId="0" animBg="1"/>
      <p:bldP spid="72717" grpId="0" animBg="1"/>
      <p:bldP spid="72718" grpId="0" animBg="1"/>
      <p:bldP spid="72720" grpId="0" animBg="1"/>
      <p:bldP spid="72721" grpId="0" animBg="1"/>
      <p:bldP spid="72722" grpId="0" animBg="1"/>
      <p:bldP spid="72723" grpId="0" animBg="1"/>
      <p:bldP spid="72724" grpId="0" animBg="1"/>
      <p:bldP spid="72726" grpId="0" animBg="1"/>
      <p:bldP spid="72728" grpId="0" animBg="1"/>
      <p:bldP spid="72730" grpId="0" animBg="1"/>
      <p:bldP spid="72735" grpId="0" animBg="1"/>
      <p:bldP spid="72735" grpId="1" animBg="1"/>
      <p:bldP spid="72747" grpId="0" animBg="1"/>
      <p:bldP spid="72747" grpId="1" animBg="1"/>
      <p:bldP spid="72747" grpId="2" animBg="1"/>
      <p:bldP spid="72749" grpId="0" animBg="1"/>
      <p:bldP spid="72749" grpId="1" animBg="1"/>
      <p:bldP spid="72749" grpId="2" animBg="1"/>
      <p:bldP spid="72749" grpId="3" animBg="1"/>
      <p:bldP spid="72749" grpId="4" animBg="1"/>
      <p:bldP spid="72752" grpId="0" animBg="1"/>
      <p:bldP spid="72752" grpId="1" animBg="1"/>
      <p:bldP spid="72752" grpId="2" animBg="1"/>
      <p:bldP spid="72754" grpId="0" animBg="1"/>
      <p:bldP spid="72754" grpId="1" animBg="1"/>
      <p:bldP spid="72754" grpId="2" animBg="1"/>
      <p:bldP spid="72754" grpId="3" animBg="1"/>
      <p:bldP spid="72758" grpId="0" animBg="1"/>
      <p:bldP spid="72758" grpId="1" animBg="1"/>
      <p:bldP spid="72758" grpId="2" animBg="1"/>
      <p:bldP spid="72758" grpId="3" animBg="1"/>
      <p:bldP spid="72764" grpId="0" animBg="1"/>
      <p:bldP spid="72764" grpId="1" animBg="1"/>
      <p:bldP spid="72764" grpId="2" animBg="1"/>
      <p:bldP spid="72764" grpId="3" animBg="1"/>
      <p:bldP spid="72765" grpId="0" animBg="1"/>
      <p:bldP spid="72765" grpId="1" animBg="1"/>
      <p:bldP spid="72765" grpId="2" animBg="1"/>
      <p:bldP spid="72765" grpId="3" animBg="1"/>
      <p:bldP spid="72768" grpId="0" animBg="1"/>
      <p:bldP spid="72769"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64E3F100-F301-41C0-9BF6-4A027C32E0D9}"/>
              </a:ext>
            </a:extLst>
          </p:cNvPr>
          <p:cNvSpPr>
            <a:spLocks noGrp="1" noChangeArrowheads="1"/>
          </p:cNvSpPr>
          <p:nvPr>
            <p:ph type="title"/>
          </p:nvPr>
        </p:nvSpPr>
        <p:spPr/>
        <p:txBody>
          <a:bodyPr/>
          <a:lstStyle/>
          <a:p>
            <a:pPr eaLnBrk="1" hangingPunct="1"/>
            <a:r>
              <a:rPr lang="en-US" altLang="en-US"/>
              <a:t>Sequences</a:t>
            </a:r>
          </a:p>
        </p:txBody>
      </p:sp>
      <p:sp>
        <p:nvSpPr>
          <p:cNvPr id="140291" name="Rectangle 3">
            <a:extLst>
              <a:ext uri="{FF2B5EF4-FFF2-40B4-BE49-F238E27FC236}">
                <a16:creationId xmlns:a16="http://schemas.microsoft.com/office/drawing/2014/main" id="{233319E4-81BF-4FFA-B673-0E167D6C617C}"/>
              </a:ext>
            </a:extLst>
          </p:cNvPr>
          <p:cNvSpPr>
            <a:spLocks noGrp="1" noChangeArrowheads="1"/>
          </p:cNvSpPr>
          <p:nvPr>
            <p:ph type="body" idx="1"/>
          </p:nvPr>
        </p:nvSpPr>
        <p:spPr>
          <a:xfrm>
            <a:off x="1905000" y="1066800"/>
            <a:ext cx="4114800" cy="5029200"/>
          </a:xfrm>
        </p:spPr>
        <p:txBody>
          <a:bodyPr/>
          <a:lstStyle/>
          <a:p>
            <a:pPr eaLnBrk="1" hangingPunct="1">
              <a:lnSpc>
                <a:spcPct val="90000"/>
              </a:lnSpc>
            </a:pPr>
            <a:r>
              <a:rPr lang="en-US" altLang="en-US" sz="2400"/>
              <a:t>Sequences are </a:t>
            </a:r>
            <a:r>
              <a:rPr lang="en-US" altLang="en-US" sz="2400" i="1"/>
              <a:t>objects</a:t>
            </a:r>
          </a:p>
          <a:p>
            <a:pPr eaLnBrk="1" hangingPunct="1">
              <a:lnSpc>
                <a:spcPct val="90000"/>
              </a:lnSpc>
            </a:pPr>
            <a:r>
              <a:rPr lang="en-US" altLang="en-US" sz="2400"/>
              <a:t>Sequences have a virtual method </a:t>
            </a:r>
            <a:r>
              <a:rPr lang="en-US" altLang="en-US" sz="2200">
                <a:latin typeface="Courier New" panose="02070309020205020404" pitchFamily="49" charset="0"/>
              </a:rPr>
              <a:t>body()</a:t>
            </a:r>
            <a:r>
              <a:rPr lang="en-US" altLang="en-US" sz="2400"/>
              <a:t> to specify the behavior</a:t>
            </a:r>
          </a:p>
          <a:p>
            <a:pPr lvl="1" eaLnBrk="1" hangingPunct="1">
              <a:lnSpc>
                <a:spcPct val="90000"/>
              </a:lnSpc>
            </a:pPr>
            <a:r>
              <a:rPr lang="en-US" altLang="en-US" sz="2200"/>
              <a:t>Executes items procedurally</a:t>
            </a:r>
          </a:p>
          <a:p>
            <a:pPr lvl="1" eaLnBrk="1" hangingPunct="1">
              <a:lnSpc>
                <a:spcPct val="90000"/>
              </a:lnSpc>
            </a:pPr>
            <a:r>
              <a:rPr lang="en-US" altLang="en-US" sz="2200"/>
              <a:t>Can contain other code</a:t>
            </a:r>
          </a:p>
          <a:p>
            <a:pPr lvl="1" eaLnBrk="1" hangingPunct="1">
              <a:lnSpc>
                <a:spcPct val="90000"/>
              </a:lnSpc>
            </a:pPr>
            <a:r>
              <a:rPr lang="en-US" altLang="en-US" sz="2200"/>
              <a:t>Can spawn other sequences</a:t>
            </a:r>
          </a:p>
          <a:p>
            <a:pPr lvl="1" eaLnBrk="1" hangingPunct="1">
              <a:lnSpc>
                <a:spcPct val="90000"/>
              </a:lnSpc>
            </a:pPr>
            <a:r>
              <a:rPr lang="en-US" altLang="en-US" sz="2200"/>
              <a:t>Can call other sequences</a:t>
            </a:r>
          </a:p>
          <a:p>
            <a:pPr lvl="1" eaLnBrk="1" hangingPunct="1">
              <a:lnSpc>
                <a:spcPct val="90000"/>
              </a:lnSpc>
            </a:pPr>
            <a:r>
              <a:rPr lang="en-US" altLang="en-US" sz="2200"/>
              <a:t>Can use all SV constructs</a:t>
            </a:r>
          </a:p>
        </p:txBody>
      </p:sp>
      <p:sp>
        <p:nvSpPr>
          <p:cNvPr id="140292" name="Rectangle 4">
            <a:extLst>
              <a:ext uri="{FF2B5EF4-FFF2-40B4-BE49-F238E27FC236}">
                <a16:creationId xmlns:a16="http://schemas.microsoft.com/office/drawing/2014/main" id="{124F5553-05D4-4312-9F9C-4EEFDD950927}"/>
              </a:ext>
            </a:extLst>
          </p:cNvPr>
          <p:cNvSpPr>
            <a:spLocks noChangeArrowheads="1"/>
          </p:cNvSpPr>
          <p:nvPr/>
        </p:nvSpPr>
        <p:spPr bwMode="auto">
          <a:xfrm>
            <a:off x="1524000" y="6781800"/>
            <a:ext cx="76200" cy="76200"/>
          </a:xfrm>
          <a:prstGeom prst="rect">
            <a:avLst/>
          </a:prstGeom>
          <a:noFill/>
          <a:ln w="1905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140293" name="Rectangle 5">
            <a:extLst>
              <a:ext uri="{FF2B5EF4-FFF2-40B4-BE49-F238E27FC236}">
                <a16:creationId xmlns:a16="http://schemas.microsoft.com/office/drawing/2014/main" id="{8A39D712-6F9A-423F-89DE-7B1ACDA39BDA}"/>
              </a:ext>
            </a:extLst>
          </p:cNvPr>
          <p:cNvSpPr>
            <a:spLocks noChangeArrowheads="1"/>
          </p:cNvSpPr>
          <p:nvPr/>
        </p:nvSpPr>
        <p:spPr bwMode="auto">
          <a:xfrm>
            <a:off x="6029325" y="1066800"/>
            <a:ext cx="4495800" cy="4953000"/>
          </a:xfrm>
          <a:prstGeom prst="rect">
            <a:avLst/>
          </a:prstGeom>
          <a:solidFill>
            <a:srgbClr val="CCECFF"/>
          </a:solidFill>
          <a:ln w="9525">
            <a:noFill/>
            <a:miter lim="800000"/>
            <a:headEnd/>
            <a:tailEnd/>
          </a:ln>
          <a:effectLst>
            <a:outerShdw blurRad="63500" dist="107763" dir="2700000" algn="ctr" rotWithShape="0">
              <a:schemeClr val="bg2">
                <a:alpha val="50000"/>
              </a:schemeClr>
            </a:outerShdw>
          </a:effectLst>
        </p:spPr>
        <p:txBody>
          <a:bodyPr wrap="none" lIns="45720" rIns="45720"/>
          <a:lstStyle/>
          <a:p>
            <a:pPr eaLnBrk="0" hangingPunct="0">
              <a:defRPr/>
            </a:pPr>
            <a:r>
              <a:rPr lang="en-US" sz="1600" b="1">
                <a:latin typeface="Courier New" charset="0"/>
              </a:rPr>
              <a:t>class my_seq extends ovm_sequence;</a:t>
            </a:r>
            <a:br>
              <a:rPr lang="en-US" sz="1600" b="1">
                <a:latin typeface="Courier New" charset="0"/>
              </a:rPr>
            </a:br>
            <a:r>
              <a:rPr lang="en-US" sz="1600" b="1">
                <a:latin typeface="Courier New" charset="0"/>
              </a:rPr>
              <a:t> ...</a:t>
            </a:r>
          </a:p>
          <a:p>
            <a:pPr eaLnBrk="0" hangingPunct="0">
              <a:defRPr/>
            </a:pPr>
            <a:r>
              <a:rPr lang="en-US" sz="1600" b="1">
                <a:latin typeface="Courier New" charset="0"/>
              </a:rPr>
              <a:t> virtual task body();</a:t>
            </a:r>
          </a:p>
          <a:p>
            <a:pPr eaLnBrk="0" hangingPunct="0">
              <a:defRPr/>
            </a:pPr>
            <a:r>
              <a:rPr lang="en-US" sz="1600" b="1">
                <a:latin typeface="Courier New" charset="0"/>
              </a:rPr>
              <a:t>  logic [31:0] first_addr,next_addr;</a:t>
            </a:r>
          </a:p>
          <a:p>
            <a:pPr eaLnBrk="0" hangingPunct="0">
              <a:defRPr/>
            </a:pPr>
            <a:r>
              <a:rPr lang="en-US" sz="1600" b="1">
                <a:latin typeface="Courier New" charset="0"/>
              </a:rPr>
              <a:t>  read_count = 5;</a:t>
            </a:r>
          </a:p>
          <a:p>
            <a:pPr eaLnBrk="0" hangingPunct="0">
              <a:defRPr/>
            </a:pPr>
            <a:r>
              <a:rPr lang="en-US" sz="1600" b="1">
                <a:latin typeface="Courier New" charset="0"/>
              </a:rPr>
              <a:t>  for (int i=0; i&lt;read_count; i++) </a:t>
            </a:r>
          </a:p>
          <a:p>
            <a:pPr eaLnBrk="0" hangingPunct="0">
              <a:defRPr/>
            </a:pPr>
            <a:r>
              <a:rPr lang="en-US" sz="1600" b="1">
                <a:latin typeface="Courier New" charset="0"/>
              </a:rPr>
              <a:t>   begin</a:t>
            </a:r>
          </a:p>
          <a:p>
            <a:pPr eaLnBrk="0" hangingPunct="0">
              <a:defRPr/>
            </a:pPr>
            <a:r>
              <a:rPr lang="en-US" sz="1600" b="1">
                <a:latin typeface="Courier New" charset="0"/>
              </a:rPr>
              <a:t>    `ovm_do_with(txn,</a:t>
            </a:r>
            <a:br>
              <a:rPr lang="en-US" sz="1600" b="1">
                <a:latin typeface="Courier New" charset="0"/>
              </a:rPr>
            </a:br>
            <a:r>
              <a:rPr lang="en-US" sz="1600" b="1">
                <a:latin typeface="Courier New" charset="0"/>
              </a:rPr>
              <a:t>       {txn.trtype == WRITE32;})</a:t>
            </a:r>
          </a:p>
          <a:p>
            <a:pPr eaLnBrk="0" hangingPunct="0">
              <a:defRPr/>
            </a:pPr>
            <a:r>
              <a:rPr lang="en-US" sz="1600" b="1">
                <a:latin typeface="Courier New" charset="0"/>
              </a:rPr>
              <a:t>    first_addr = txn.addr;</a:t>
            </a:r>
          </a:p>
          <a:p>
            <a:pPr eaLnBrk="0" hangingPunct="0">
              <a:defRPr/>
            </a:pPr>
            <a:r>
              <a:rPr lang="en-US" sz="1600" b="1">
                <a:latin typeface="Courier New" charset="0"/>
              </a:rPr>
              <a:t>    `ovm_do_with(txn,</a:t>
            </a:r>
            <a:br>
              <a:rPr lang="en-US" sz="1600" b="1">
                <a:latin typeface="Courier New" charset="0"/>
              </a:rPr>
            </a:br>
            <a:r>
              <a:rPr lang="en-US" sz="1600" b="1">
                <a:latin typeface="Courier New" charset="0"/>
              </a:rPr>
              <a:t>     {txn.addr == first_addr </a:t>
            </a:r>
            <a:br>
              <a:rPr lang="en-US" sz="1600" b="1">
                <a:latin typeface="Courier New" charset="0"/>
              </a:rPr>
            </a:br>
            <a:r>
              <a:rPr lang="en-US" sz="1600" b="1">
                <a:latin typeface="Courier New" charset="0"/>
              </a:rPr>
              <a:t>      &amp;&amp; txn.trtype == READ32;})</a:t>
            </a:r>
          </a:p>
          <a:p>
            <a:pPr eaLnBrk="0" hangingPunct="0">
              <a:defRPr/>
            </a:pPr>
            <a:r>
              <a:rPr lang="en-US" sz="1600" b="1">
                <a:latin typeface="Courier New" charset="0"/>
              </a:rPr>
              <a:t>     start(parallel_seq);</a:t>
            </a:r>
          </a:p>
          <a:p>
            <a:pPr eaLnBrk="0" hangingPunct="0">
              <a:defRPr/>
            </a:pPr>
            <a:r>
              <a:rPr lang="en-US" sz="1600" b="1">
                <a:latin typeface="Courier New" charset="0"/>
              </a:rPr>
              <a:t>    `ovm_do(sub_seq);</a:t>
            </a:r>
          </a:p>
          <a:p>
            <a:pPr eaLnBrk="0" hangingPunct="0">
              <a:defRPr/>
            </a:pPr>
            <a:r>
              <a:rPr lang="en-US" sz="1600" b="1">
                <a:latin typeface="Courier New" charset="0"/>
              </a:rPr>
              <a:t>   end</a:t>
            </a:r>
          </a:p>
          <a:p>
            <a:pPr eaLnBrk="0" hangingPunct="0">
              <a:defRPr/>
            </a:pPr>
            <a:r>
              <a:rPr lang="en-US" sz="1600" b="1">
                <a:latin typeface="Courier New" charset="0"/>
              </a:rPr>
              <a:t>   randsequence()</a:t>
            </a:r>
            <a:br>
              <a:rPr lang="en-US" sz="1600" b="1">
                <a:latin typeface="Courier New" charset="0"/>
              </a:rPr>
            </a:br>
            <a:r>
              <a:rPr lang="en-US" sz="1600" b="1">
                <a:latin typeface="Courier New" charset="0"/>
              </a:rPr>
              <a:t>    ...</a:t>
            </a:r>
          </a:p>
          <a:p>
            <a:pPr eaLnBrk="0" hangingPunct="0">
              <a:defRPr/>
            </a:pPr>
            <a:r>
              <a:rPr lang="en-US" sz="1600" b="1">
                <a:latin typeface="Courier New" charset="0"/>
              </a:rPr>
              <a:t> endtask</a:t>
            </a:r>
          </a:p>
          <a:p>
            <a:pPr eaLnBrk="0" hangingPunct="0">
              <a:defRPr/>
            </a:pPr>
            <a:r>
              <a:rPr lang="en-US" sz="1600" b="1">
                <a:latin typeface="Courier New"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0291">
                                            <p:txEl>
                                              <p:pRg st="1" end="1"/>
                                            </p:txEl>
                                          </p:spTgt>
                                        </p:tgtEl>
                                        <p:attrNameLst>
                                          <p:attrName>style.visibility</p:attrName>
                                        </p:attrNameLst>
                                      </p:cBhvr>
                                      <p:to>
                                        <p:strVal val="visible"/>
                                      </p:to>
                                    </p:set>
                                    <p:animEffect transition="in" filter="wipe(left)">
                                      <p:cBhvr>
                                        <p:cTn id="7" dur="500"/>
                                        <p:tgtEl>
                                          <p:spTgt spid="140291">
                                            <p:txEl>
                                              <p:pRg st="1" end="1"/>
                                            </p:txEl>
                                          </p:spTgt>
                                        </p:tgtEl>
                                      </p:cBhvr>
                                    </p:animEffect>
                                  </p:childTnLst>
                                </p:cTn>
                              </p:par>
                            </p:childTnLst>
                          </p:cTn>
                        </p:par>
                        <p:par>
                          <p:cTn id="8" fill="hold" nodeType="afterGroup">
                            <p:stCondLst>
                              <p:cond delay="500"/>
                            </p:stCondLst>
                            <p:childTnLst>
                              <p:par>
                                <p:cTn id="9" presetID="1" presetClass="entr" presetSubtype="0" fill="hold" nodeType="afterEffect">
                                  <p:stCondLst>
                                    <p:cond delay="0"/>
                                  </p:stCondLst>
                                  <p:childTnLst>
                                    <p:set>
                                      <p:cBhvr>
                                        <p:cTn id="10" dur="1" fill="hold">
                                          <p:stCondLst>
                                            <p:cond delay="0"/>
                                          </p:stCondLst>
                                        </p:cTn>
                                        <p:tgtEl>
                                          <p:spTgt spid="14029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0293">
                                            <p:txEl>
                                              <p:pRg st="13" end="1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0293">
                                            <p:txEl>
                                              <p:pRg st="14" end="1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140291">
                                            <p:txEl>
                                              <p:pRg st="2" end="2"/>
                                            </p:txEl>
                                          </p:spTgt>
                                        </p:tgtEl>
                                        <p:attrNameLst>
                                          <p:attrName>style.visibility</p:attrName>
                                        </p:attrNameLst>
                                      </p:cBhvr>
                                      <p:to>
                                        <p:strVal val="visible"/>
                                      </p:to>
                                    </p:set>
                                    <p:animEffect transition="in" filter="wipe(left)">
                                      <p:cBhvr>
                                        <p:cTn id="19" dur="500"/>
                                        <p:tgtEl>
                                          <p:spTgt spid="140291">
                                            <p:txEl>
                                              <p:pRg st="2" end="2"/>
                                            </p:txEl>
                                          </p:spTgt>
                                        </p:tgtEl>
                                      </p:cBhvr>
                                    </p:animEffect>
                                  </p:childTnLst>
                                </p:cTn>
                              </p:par>
                              <p:par>
                                <p:cTn id="20" presetID="1" presetClass="entr" presetSubtype="0" fill="hold" nodeType="withEffect">
                                  <p:stCondLst>
                                    <p:cond delay="0"/>
                                  </p:stCondLst>
                                  <p:childTnLst>
                                    <p:set>
                                      <p:cBhvr>
                                        <p:cTn id="21" dur="1" fill="hold">
                                          <p:stCondLst>
                                            <p:cond delay="0"/>
                                          </p:stCondLst>
                                        </p:cTn>
                                        <p:tgtEl>
                                          <p:spTgt spid="140293">
                                            <p:txEl>
                                              <p:pRg st="2" end="2"/>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140293">
                                            <p:txEl>
                                              <p:pRg st="3" end="3"/>
                                            </p:txEl>
                                          </p:spTgt>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140293">
                                            <p:txEl>
                                              <p:pRg st="4" end="4"/>
                                            </p:txEl>
                                          </p:spTgt>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140293">
                                            <p:txEl>
                                              <p:pRg st="5" end="5"/>
                                            </p:txEl>
                                          </p:spTgt>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140293">
                                            <p:txEl>
                                              <p:pRg st="11" end="11"/>
                                            </p:txEl>
                                          </p:spTgt>
                                        </p:tgtEl>
                                        <p:attrNameLst>
                                          <p:attrName>style.visibility</p:attrName>
                                        </p:attrNameLst>
                                      </p:cBhvr>
                                      <p:to>
                                        <p:strVal val="visible"/>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140291">
                                            <p:txEl>
                                              <p:pRg st="3" end="3"/>
                                            </p:txEl>
                                          </p:spTgt>
                                        </p:tgtEl>
                                        <p:attrNameLst>
                                          <p:attrName>style.visibility</p:attrName>
                                        </p:attrNameLst>
                                      </p:cBhvr>
                                      <p:to>
                                        <p:strVal val="visible"/>
                                      </p:to>
                                    </p:set>
                                    <p:animEffect transition="in" filter="wipe(left)">
                                      <p:cBhvr>
                                        <p:cTn id="34" dur="500"/>
                                        <p:tgtEl>
                                          <p:spTgt spid="140291">
                                            <p:txEl>
                                              <p:pRg st="3" end="3"/>
                                            </p:txEl>
                                          </p:spTgt>
                                        </p:tgtEl>
                                      </p:cBhvr>
                                    </p:animEffect>
                                  </p:childTnLst>
                                </p:cTn>
                              </p:par>
                            </p:childTnLst>
                          </p:cTn>
                        </p:par>
                        <p:par>
                          <p:cTn id="35" fill="hold" nodeType="afterGroup">
                            <p:stCondLst>
                              <p:cond delay="500"/>
                            </p:stCondLst>
                            <p:childTnLst>
                              <p:par>
                                <p:cTn id="36" presetID="1" presetClass="entr" presetSubtype="0" fill="hold" nodeType="afterEffect">
                                  <p:stCondLst>
                                    <p:cond delay="0"/>
                                  </p:stCondLst>
                                  <p:childTnLst>
                                    <p:set>
                                      <p:cBhvr>
                                        <p:cTn id="37" dur="1" fill="hold">
                                          <p:stCondLst>
                                            <p:cond delay="0"/>
                                          </p:stCondLst>
                                        </p:cTn>
                                        <p:tgtEl>
                                          <p:spTgt spid="140293">
                                            <p:txEl>
                                              <p:pRg st="6" end="6"/>
                                            </p:txEl>
                                          </p:spTgt>
                                        </p:tgtEl>
                                        <p:attrNameLst>
                                          <p:attrName>style.visibility</p:attrName>
                                        </p:attrNameLst>
                                      </p:cBhvr>
                                      <p:to>
                                        <p:strVal val="visible"/>
                                      </p:to>
                                    </p:set>
                                  </p:childTnLst>
                                </p:cTn>
                              </p:par>
                              <p:par>
                                <p:cTn id="38" presetID="1" presetClass="entr" presetSubtype="0" fill="hold" nodeType="withEffect">
                                  <p:stCondLst>
                                    <p:cond delay="0"/>
                                  </p:stCondLst>
                                  <p:childTnLst>
                                    <p:set>
                                      <p:cBhvr>
                                        <p:cTn id="39" dur="1" fill="hold">
                                          <p:stCondLst>
                                            <p:cond delay="0"/>
                                          </p:stCondLst>
                                        </p:cTn>
                                        <p:tgtEl>
                                          <p:spTgt spid="140293">
                                            <p:txEl>
                                              <p:pRg st="7" end="7"/>
                                            </p:txEl>
                                          </p:spTgt>
                                        </p:tgtEl>
                                        <p:attrNameLst>
                                          <p:attrName>style.visibility</p:attrName>
                                        </p:attrNameLst>
                                      </p:cBhvr>
                                      <p:to>
                                        <p:strVal val="visible"/>
                                      </p:to>
                                    </p:set>
                                  </p:childTnLst>
                                </p:cTn>
                              </p:par>
                              <p:par>
                                <p:cTn id="40" presetID="1" presetClass="entr" presetSubtype="0" fill="hold" nodeType="withEffect">
                                  <p:stCondLst>
                                    <p:cond delay="0"/>
                                  </p:stCondLst>
                                  <p:childTnLst>
                                    <p:set>
                                      <p:cBhvr>
                                        <p:cTn id="41" dur="1" fill="hold">
                                          <p:stCondLst>
                                            <p:cond delay="0"/>
                                          </p:stCondLst>
                                        </p:cTn>
                                        <p:tgtEl>
                                          <p:spTgt spid="140293">
                                            <p:txEl>
                                              <p:pRg st="8" end="8"/>
                                            </p:txEl>
                                          </p:spTgt>
                                        </p:tgtEl>
                                        <p:attrNameLst>
                                          <p:attrName>style.visibility</p:attrName>
                                        </p:attrNameLst>
                                      </p:cBhvr>
                                      <p:to>
                                        <p:strVal val="visible"/>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140291">
                                            <p:txEl>
                                              <p:pRg st="4" end="4"/>
                                            </p:txEl>
                                          </p:spTgt>
                                        </p:tgtEl>
                                        <p:attrNameLst>
                                          <p:attrName>style.visibility</p:attrName>
                                        </p:attrNameLst>
                                      </p:cBhvr>
                                      <p:to>
                                        <p:strVal val="visible"/>
                                      </p:to>
                                    </p:set>
                                    <p:animEffect transition="in" filter="wipe(left)">
                                      <p:cBhvr>
                                        <p:cTn id="46" dur="500"/>
                                        <p:tgtEl>
                                          <p:spTgt spid="140291">
                                            <p:txEl>
                                              <p:pRg st="4" end="4"/>
                                            </p:txEl>
                                          </p:spTgt>
                                        </p:tgtEl>
                                      </p:cBhvr>
                                    </p:animEffect>
                                  </p:childTnLst>
                                </p:cTn>
                              </p:par>
                            </p:childTnLst>
                          </p:cTn>
                        </p:par>
                        <p:par>
                          <p:cTn id="47" fill="hold" nodeType="afterGroup">
                            <p:stCondLst>
                              <p:cond delay="500"/>
                            </p:stCondLst>
                            <p:childTnLst>
                              <p:par>
                                <p:cTn id="48" presetID="1" presetClass="entr" presetSubtype="0" fill="hold" nodeType="afterEffect">
                                  <p:stCondLst>
                                    <p:cond delay="0"/>
                                  </p:stCondLst>
                                  <p:childTnLst>
                                    <p:set>
                                      <p:cBhvr>
                                        <p:cTn id="49" dur="1" fill="hold">
                                          <p:stCondLst>
                                            <p:cond delay="0"/>
                                          </p:stCondLst>
                                        </p:cTn>
                                        <p:tgtEl>
                                          <p:spTgt spid="140293">
                                            <p:txEl>
                                              <p:pRg st="9" end="9"/>
                                            </p:txEl>
                                          </p:spTgt>
                                        </p:tgtEl>
                                        <p:attrNameLst>
                                          <p:attrName>style.visibility</p:attrName>
                                        </p:attrNameLst>
                                      </p:cBhvr>
                                      <p:to>
                                        <p:strVal val="visible"/>
                                      </p:to>
                                    </p:set>
                                  </p:childTnLst>
                                </p:cTn>
                              </p:par>
                            </p:childTnLst>
                          </p:cTn>
                        </p:par>
                      </p:childTnLst>
                    </p:cTn>
                  </p:par>
                  <p:par>
                    <p:cTn id="50" fill="hold" nodeType="clickPar">
                      <p:stCondLst>
                        <p:cond delay="indefinite"/>
                      </p:stCondLst>
                      <p:childTnLst>
                        <p:par>
                          <p:cTn id="51" fill="hold" nodeType="withGroup">
                            <p:stCondLst>
                              <p:cond delay="0"/>
                            </p:stCondLst>
                            <p:childTnLst>
                              <p:par>
                                <p:cTn id="52" presetID="22" presetClass="entr" presetSubtype="8" fill="hold" grpId="0" nodeType="clickEffect">
                                  <p:stCondLst>
                                    <p:cond delay="0"/>
                                  </p:stCondLst>
                                  <p:childTnLst>
                                    <p:set>
                                      <p:cBhvr>
                                        <p:cTn id="53" dur="1" fill="hold">
                                          <p:stCondLst>
                                            <p:cond delay="0"/>
                                          </p:stCondLst>
                                        </p:cTn>
                                        <p:tgtEl>
                                          <p:spTgt spid="140291">
                                            <p:txEl>
                                              <p:pRg st="5" end="5"/>
                                            </p:txEl>
                                          </p:spTgt>
                                        </p:tgtEl>
                                        <p:attrNameLst>
                                          <p:attrName>style.visibility</p:attrName>
                                        </p:attrNameLst>
                                      </p:cBhvr>
                                      <p:to>
                                        <p:strVal val="visible"/>
                                      </p:to>
                                    </p:set>
                                    <p:animEffect transition="in" filter="wipe(left)">
                                      <p:cBhvr>
                                        <p:cTn id="54" dur="500"/>
                                        <p:tgtEl>
                                          <p:spTgt spid="140291">
                                            <p:txEl>
                                              <p:pRg st="5" end="5"/>
                                            </p:txEl>
                                          </p:spTgt>
                                        </p:tgtEl>
                                      </p:cBhvr>
                                    </p:animEffect>
                                  </p:childTnLst>
                                </p:cTn>
                              </p:par>
                            </p:childTnLst>
                          </p:cTn>
                        </p:par>
                        <p:par>
                          <p:cTn id="55" fill="hold" nodeType="afterGroup">
                            <p:stCondLst>
                              <p:cond delay="500"/>
                            </p:stCondLst>
                            <p:childTnLst>
                              <p:par>
                                <p:cTn id="56" presetID="1" presetClass="entr" presetSubtype="0" fill="hold" nodeType="afterEffect">
                                  <p:stCondLst>
                                    <p:cond delay="0"/>
                                  </p:stCondLst>
                                  <p:childTnLst>
                                    <p:set>
                                      <p:cBhvr>
                                        <p:cTn id="57" dur="1" fill="hold">
                                          <p:stCondLst>
                                            <p:cond delay="0"/>
                                          </p:stCondLst>
                                        </p:cTn>
                                        <p:tgtEl>
                                          <p:spTgt spid="140293">
                                            <p:txEl>
                                              <p:pRg st="10" end="10"/>
                                            </p:txEl>
                                          </p:spTgt>
                                        </p:tgtEl>
                                        <p:attrNameLst>
                                          <p:attrName>style.visibility</p:attrName>
                                        </p:attrNameLst>
                                      </p:cBhvr>
                                      <p:to>
                                        <p:strVal val="visible"/>
                                      </p:to>
                                    </p:se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140291">
                                            <p:txEl>
                                              <p:pRg st="6" end="6"/>
                                            </p:txEl>
                                          </p:spTgt>
                                        </p:tgtEl>
                                        <p:attrNameLst>
                                          <p:attrName>style.visibility</p:attrName>
                                        </p:attrNameLst>
                                      </p:cBhvr>
                                      <p:to>
                                        <p:strVal val="visible"/>
                                      </p:to>
                                    </p:set>
                                    <p:animEffect transition="in" filter="wipe(left)">
                                      <p:cBhvr>
                                        <p:cTn id="62" dur="500"/>
                                        <p:tgtEl>
                                          <p:spTgt spid="140291">
                                            <p:txEl>
                                              <p:pRg st="6" end="6"/>
                                            </p:txEl>
                                          </p:spTgt>
                                        </p:tgtEl>
                                      </p:cBhvr>
                                    </p:animEffect>
                                  </p:childTnLst>
                                </p:cTn>
                              </p:par>
                            </p:childTnLst>
                          </p:cTn>
                        </p:par>
                        <p:par>
                          <p:cTn id="63" fill="hold" nodeType="afterGroup">
                            <p:stCondLst>
                              <p:cond delay="500"/>
                            </p:stCondLst>
                            <p:childTnLst>
                              <p:par>
                                <p:cTn id="64" presetID="1" presetClass="entr" presetSubtype="0" fill="hold" nodeType="afterEffect">
                                  <p:stCondLst>
                                    <p:cond delay="0"/>
                                  </p:stCondLst>
                                  <p:childTnLst>
                                    <p:set>
                                      <p:cBhvr>
                                        <p:cTn id="65" dur="1" fill="hold">
                                          <p:stCondLst>
                                            <p:cond delay="0"/>
                                          </p:stCondLst>
                                        </p:cTn>
                                        <p:tgtEl>
                                          <p:spTgt spid="140293">
                                            <p:txEl>
                                              <p:pRg st="12" end="12"/>
                                            </p:txEl>
                                          </p:spTgt>
                                        </p:tgtEl>
                                        <p:attrNameLst>
                                          <p:attrName>style.visibility</p:attrName>
                                        </p:attrNameLst>
                                      </p:cBhvr>
                                      <p:to>
                                        <p:strVal val="visible"/>
                                      </p:to>
                                    </p:set>
                                  </p:childTnLst>
                                </p:cTn>
                              </p:par>
                            </p:childTnLst>
                          </p:cTn>
                        </p:par>
                        <p:par>
                          <p:cTn id="66" fill="hold" nodeType="afterGroup">
                            <p:stCondLst>
                              <p:cond delay="500"/>
                            </p:stCondLst>
                            <p:childTnLst>
                              <p:par>
                                <p:cTn id="67" presetID="10" presetClass="exit" presetSubtype="0" fill="hold" grpId="0" nodeType="afterEffect">
                                  <p:stCondLst>
                                    <p:cond delay="0"/>
                                  </p:stCondLst>
                                  <p:childTnLst>
                                    <p:animEffect transition="out" filter="fade">
                                      <p:cBhvr>
                                        <p:cTn id="68" dur="500"/>
                                        <p:tgtEl>
                                          <p:spTgt spid="140292"/>
                                        </p:tgtEl>
                                      </p:cBhvr>
                                    </p:animEffect>
                                    <p:set>
                                      <p:cBhvr>
                                        <p:cTn id="69" dur="1" fill="hold">
                                          <p:stCondLst>
                                            <p:cond delay="499"/>
                                          </p:stCondLst>
                                        </p:cTn>
                                        <p:tgtEl>
                                          <p:spTgt spid="14029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291" grpId="0" build="p"/>
      <p:bldP spid="140292"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5C4B2288-2FD8-4CCE-AEE5-A751C5BA70F7}"/>
              </a:ext>
            </a:extLst>
          </p:cNvPr>
          <p:cNvSpPr>
            <a:spLocks noGrp="1" noChangeArrowheads="1"/>
          </p:cNvSpPr>
          <p:nvPr>
            <p:ph type="title"/>
          </p:nvPr>
        </p:nvSpPr>
        <p:spPr/>
        <p:txBody>
          <a:bodyPr/>
          <a:lstStyle/>
          <a:p>
            <a:pPr eaLnBrk="1" hangingPunct="1"/>
            <a:r>
              <a:rPr lang="en-US" altLang="en-US"/>
              <a:t>Hierarchy and Elaboration</a:t>
            </a:r>
          </a:p>
        </p:txBody>
      </p:sp>
      <p:sp>
        <p:nvSpPr>
          <p:cNvPr id="125955" name="Rectangle 3">
            <a:extLst>
              <a:ext uri="{FF2B5EF4-FFF2-40B4-BE49-F238E27FC236}">
                <a16:creationId xmlns:a16="http://schemas.microsoft.com/office/drawing/2014/main" id="{0A9C7B60-5D9F-494A-8506-6B538EE69187}"/>
              </a:ext>
            </a:extLst>
          </p:cNvPr>
          <p:cNvSpPr>
            <a:spLocks noGrp="1" noChangeArrowheads="1"/>
          </p:cNvSpPr>
          <p:nvPr>
            <p:ph type="body" idx="1"/>
          </p:nvPr>
        </p:nvSpPr>
        <p:spPr/>
        <p:txBody>
          <a:bodyPr>
            <a:normAutofit lnSpcReduction="10000"/>
          </a:bodyPr>
          <a:lstStyle/>
          <a:p>
            <a:pPr eaLnBrk="1" hangingPunct="1">
              <a:lnSpc>
                <a:spcPct val="80000"/>
              </a:lnSpc>
            </a:pPr>
            <a:r>
              <a:rPr lang="en-US" altLang="en-US" sz="2200"/>
              <a:t>The OVM has structural base classes to aid hierarchy, elaboration and simulation</a:t>
            </a:r>
          </a:p>
          <a:p>
            <a:pPr lvl="1" eaLnBrk="1" hangingPunct="1">
              <a:lnSpc>
                <a:spcPct val="80000"/>
              </a:lnSpc>
            </a:pPr>
            <a:r>
              <a:rPr lang="en-US" altLang="en-US" sz="1800">
                <a:latin typeface="Courier New" panose="02070309020205020404" pitchFamily="49" charset="0"/>
              </a:rPr>
              <a:t>ovm_component</a:t>
            </a:r>
          </a:p>
          <a:p>
            <a:pPr lvl="2" eaLnBrk="1" hangingPunct="1">
              <a:lnSpc>
                <a:spcPct val="80000"/>
              </a:lnSpc>
            </a:pPr>
            <a:r>
              <a:rPr lang="en-US" altLang="en-US" sz="1600"/>
              <a:t>Base unit of structural hierarchy</a:t>
            </a:r>
          </a:p>
          <a:p>
            <a:pPr lvl="2" eaLnBrk="1" hangingPunct="1">
              <a:lnSpc>
                <a:spcPct val="80000"/>
              </a:lnSpc>
            </a:pPr>
            <a:r>
              <a:rPr lang="en-US" altLang="en-US" sz="1600"/>
              <a:t>Provides hierarchical naming</a:t>
            </a:r>
          </a:p>
          <a:p>
            <a:pPr lvl="2" eaLnBrk="1" hangingPunct="1">
              <a:lnSpc>
                <a:spcPct val="80000"/>
              </a:lnSpc>
            </a:pPr>
            <a:r>
              <a:rPr lang="en-US" altLang="en-US" sz="1600"/>
              <a:t>Provides access to the (TLM) connectivity infrastructure</a:t>
            </a:r>
          </a:p>
          <a:p>
            <a:pPr lvl="3" eaLnBrk="1" hangingPunct="1">
              <a:lnSpc>
                <a:spcPct val="80000"/>
              </a:lnSpc>
            </a:pPr>
            <a:r>
              <a:rPr lang="en-US" altLang="en-US" sz="1400">
                <a:latin typeface="Courier New" panose="02070309020205020404" pitchFamily="49" charset="0"/>
              </a:rPr>
              <a:t>connect()</a:t>
            </a:r>
            <a:r>
              <a:rPr lang="en-US" altLang="en-US" sz="1400"/>
              <a:t> method</a:t>
            </a:r>
            <a:endParaRPr lang="en-US" altLang="en-US" sz="1400">
              <a:latin typeface="Courier New" panose="02070309020205020404" pitchFamily="49" charset="0"/>
            </a:endParaRPr>
          </a:p>
          <a:p>
            <a:pPr lvl="2" eaLnBrk="1" hangingPunct="1">
              <a:lnSpc>
                <a:spcPct val="80000"/>
              </a:lnSpc>
            </a:pPr>
            <a:r>
              <a:rPr lang="en-US" altLang="en-US" sz="1600"/>
              <a:t>Provides a </a:t>
            </a:r>
            <a:r>
              <a:rPr lang="en-US" altLang="en-US" sz="1400">
                <a:latin typeface="Courier New" panose="02070309020205020404" pitchFamily="49" charset="0"/>
              </a:rPr>
              <a:t>“run()”</a:t>
            </a:r>
            <a:r>
              <a:rPr lang="en-US" altLang="en-US" sz="1600"/>
              <a:t> task</a:t>
            </a:r>
          </a:p>
          <a:p>
            <a:pPr lvl="3" eaLnBrk="1" hangingPunct="1">
              <a:lnSpc>
                <a:spcPct val="80000"/>
              </a:lnSpc>
            </a:pPr>
            <a:r>
              <a:rPr lang="en-US" altLang="en-US" sz="1400"/>
              <a:t>And associated </a:t>
            </a:r>
            <a:r>
              <a:rPr lang="en-US" altLang="en-US" sz="1400">
                <a:latin typeface="Courier New" panose="02070309020205020404" pitchFamily="49" charset="0"/>
              </a:rPr>
              <a:t>kill()</a:t>
            </a:r>
            <a:r>
              <a:rPr lang="en-US" altLang="en-US" sz="1400"/>
              <a:t>, </a:t>
            </a:r>
            <a:r>
              <a:rPr lang="en-US" altLang="en-US" sz="1400">
                <a:latin typeface="Courier New" panose="02070309020205020404" pitchFamily="49" charset="0"/>
              </a:rPr>
              <a:t>suspend()</a:t>
            </a:r>
            <a:r>
              <a:rPr lang="en-US" altLang="en-US" sz="1400"/>
              <a:t> and </a:t>
            </a:r>
            <a:r>
              <a:rPr lang="en-US" altLang="en-US" sz="1400">
                <a:latin typeface="Courier New" panose="02070309020205020404" pitchFamily="49" charset="0"/>
              </a:rPr>
              <a:t>resume()</a:t>
            </a:r>
            <a:r>
              <a:rPr lang="en-US" altLang="en-US" sz="1400"/>
              <a:t> methods</a:t>
            </a:r>
          </a:p>
          <a:p>
            <a:pPr lvl="2" eaLnBrk="1" hangingPunct="1">
              <a:lnSpc>
                <a:spcPct val="80000"/>
              </a:lnSpc>
            </a:pPr>
            <a:r>
              <a:rPr lang="en-US" altLang="en-US" sz="1600"/>
              <a:t>Provides reporting facilities</a:t>
            </a:r>
          </a:p>
          <a:p>
            <a:pPr lvl="1" eaLnBrk="1" hangingPunct="1">
              <a:lnSpc>
                <a:spcPct val="80000"/>
              </a:lnSpc>
            </a:pPr>
            <a:r>
              <a:rPr lang="en-US" altLang="en-US" sz="1800">
                <a:latin typeface="Courier New" panose="02070309020205020404" pitchFamily="49" charset="0"/>
              </a:rPr>
              <a:t>ovm_env</a:t>
            </a:r>
          </a:p>
          <a:p>
            <a:pPr lvl="2" eaLnBrk="1" hangingPunct="1">
              <a:lnSpc>
                <a:spcPct val="80000"/>
              </a:lnSpc>
            </a:pPr>
            <a:r>
              <a:rPr lang="en-US" altLang="en-US" sz="1600"/>
              <a:t>Derived from</a:t>
            </a:r>
            <a:r>
              <a:rPr lang="en-US" altLang="en-US" sz="1600">
                <a:latin typeface="Courier New" panose="02070309020205020404" pitchFamily="49" charset="0"/>
              </a:rPr>
              <a:t> </a:t>
            </a:r>
            <a:r>
              <a:rPr lang="en-US" altLang="en-US" sz="1400">
                <a:latin typeface="Courier New" panose="02070309020205020404" pitchFamily="49" charset="0"/>
              </a:rPr>
              <a:t>ovm_component</a:t>
            </a:r>
            <a:r>
              <a:rPr lang="en-US" altLang="en-US" sz="1600"/>
              <a:t> to add sequence of pre-defined </a:t>
            </a:r>
            <a:br>
              <a:rPr lang="en-US" altLang="en-US" sz="1600"/>
            </a:br>
            <a:r>
              <a:rPr lang="en-US" altLang="en-US" sz="1600"/>
              <a:t>simulation phases</a:t>
            </a:r>
          </a:p>
          <a:p>
            <a:pPr lvl="3" eaLnBrk="1" hangingPunct="1">
              <a:lnSpc>
                <a:spcPct val="80000"/>
              </a:lnSpc>
            </a:pPr>
            <a:r>
              <a:rPr lang="en-US" altLang="en-US" sz="1400"/>
              <a:t>Including </a:t>
            </a:r>
            <a:r>
              <a:rPr lang="en-US" altLang="en-US" sz="1400">
                <a:latin typeface="Courier New" panose="02070309020205020404" pitchFamily="49" charset="0"/>
              </a:rPr>
              <a:t>connect()</a:t>
            </a:r>
            <a:r>
              <a:rPr lang="en-US" altLang="en-US" sz="1400"/>
              <a:t> and </a:t>
            </a:r>
            <a:r>
              <a:rPr lang="en-US" altLang="en-US" sz="1400">
                <a:latin typeface="Courier New" panose="02070309020205020404" pitchFamily="49" charset="0"/>
              </a:rPr>
              <a:t>run()</a:t>
            </a:r>
            <a:r>
              <a:rPr lang="en-US" altLang="en-US" sz="1400"/>
              <a:t> methods</a:t>
            </a:r>
          </a:p>
          <a:p>
            <a:pPr lvl="2" eaLnBrk="1" hangingPunct="1">
              <a:lnSpc>
                <a:spcPct val="80000"/>
              </a:lnSpc>
            </a:pPr>
            <a:r>
              <a:rPr lang="en-US" altLang="en-US" sz="1600"/>
              <a:t>Contains and manages all class based testbench components</a:t>
            </a:r>
          </a:p>
          <a:p>
            <a:pPr lvl="2" eaLnBrk="1" hangingPunct="1">
              <a:lnSpc>
                <a:spcPct val="80000"/>
              </a:lnSpc>
            </a:pPr>
            <a:r>
              <a:rPr lang="en-US" altLang="en-US" sz="1600"/>
              <a:t>Constructs, connects and configures the testbench</a:t>
            </a:r>
          </a:p>
          <a:p>
            <a:pPr lvl="1" eaLnBrk="1" hangingPunct="1">
              <a:lnSpc>
                <a:spcPct val="80000"/>
              </a:lnSpc>
            </a:pPr>
            <a:r>
              <a:rPr lang="en-US" altLang="en-US" sz="1800">
                <a:latin typeface="Courier New" panose="02070309020205020404" pitchFamily="49" charset="0"/>
              </a:rPr>
              <a:t>ovm_test</a:t>
            </a:r>
          </a:p>
          <a:p>
            <a:pPr lvl="2" eaLnBrk="1" hangingPunct="1">
              <a:lnSpc>
                <a:spcPct val="80000"/>
              </a:lnSpc>
            </a:pPr>
            <a:r>
              <a:rPr lang="en-US" altLang="en-US" sz="1600"/>
              <a:t>Also derived from</a:t>
            </a:r>
            <a:r>
              <a:rPr lang="en-US" altLang="en-US" sz="1600">
                <a:latin typeface="Courier New" panose="02070309020205020404" pitchFamily="49" charset="0"/>
              </a:rPr>
              <a:t> </a:t>
            </a:r>
            <a:r>
              <a:rPr lang="en-US" altLang="en-US" sz="1400">
                <a:latin typeface="Courier New" panose="02070309020205020404" pitchFamily="49" charset="0"/>
              </a:rPr>
              <a:t>ovm_component</a:t>
            </a:r>
          </a:p>
          <a:p>
            <a:pPr lvl="2" eaLnBrk="1" hangingPunct="1">
              <a:lnSpc>
                <a:spcPct val="80000"/>
              </a:lnSpc>
            </a:pPr>
            <a:r>
              <a:rPr lang="en-US" altLang="en-US" sz="1600"/>
              <a:t>Optional for encapsulating environment customizations</a:t>
            </a:r>
          </a:p>
        </p:txBody>
      </p:sp>
      <p:sp>
        <p:nvSpPr>
          <p:cNvPr id="125956" name="Rectangle 4">
            <a:extLst>
              <a:ext uri="{FF2B5EF4-FFF2-40B4-BE49-F238E27FC236}">
                <a16:creationId xmlns:a16="http://schemas.microsoft.com/office/drawing/2014/main" id="{8CF124DE-FD63-43D6-8154-ABDCF482A795}"/>
              </a:ext>
            </a:extLst>
          </p:cNvPr>
          <p:cNvSpPr>
            <a:spLocks noChangeArrowheads="1"/>
          </p:cNvSpPr>
          <p:nvPr/>
        </p:nvSpPr>
        <p:spPr bwMode="auto">
          <a:xfrm>
            <a:off x="1524000" y="6781800"/>
            <a:ext cx="76200" cy="76200"/>
          </a:xfrm>
          <a:prstGeom prst="rect">
            <a:avLst/>
          </a:prstGeom>
          <a:noFill/>
          <a:ln w="1905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595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595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595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5955">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5955">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5955">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5955">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5955">
                                            <p:txEl>
                                              <p:pRg st="8" end="8"/>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25955">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5955">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5955">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5955">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5955">
                                            <p:txEl>
                                              <p:pRg st="13" end="13"/>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125955">
                                            <p:txEl>
                                              <p:pRg st="14" end="1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25955">
                                            <p:txEl>
                                              <p:pRg st="15" end="15"/>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25955">
                                            <p:txEl>
                                              <p:pRg st="16" end="16"/>
                                            </p:txEl>
                                          </p:spTgt>
                                        </p:tgtEl>
                                        <p:attrNameLst>
                                          <p:attrName>style.visibility</p:attrName>
                                        </p:attrNameLst>
                                      </p:cBhvr>
                                      <p:to>
                                        <p:strVal val="visible"/>
                                      </p:to>
                                    </p:set>
                                  </p:childTnLst>
                                </p:cTn>
                              </p:par>
                            </p:childTnLst>
                          </p:cTn>
                        </p:par>
                        <p:par>
                          <p:cTn id="41" fill="hold" nodeType="afterGroup">
                            <p:stCondLst>
                              <p:cond delay="0"/>
                            </p:stCondLst>
                            <p:childTnLst>
                              <p:par>
                                <p:cTn id="42" presetID="10" presetClass="exit" presetSubtype="0" fill="hold" grpId="0" nodeType="afterEffect">
                                  <p:stCondLst>
                                    <p:cond delay="0"/>
                                  </p:stCondLst>
                                  <p:childTnLst>
                                    <p:animEffect transition="out" filter="fade">
                                      <p:cBhvr>
                                        <p:cTn id="43" dur="500"/>
                                        <p:tgtEl>
                                          <p:spTgt spid="125956"/>
                                        </p:tgtEl>
                                      </p:cBhvr>
                                    </p:animEffect>
                                    <p:set>
                                      <p:cBhvr>
                                        <p:cTn id="44" dur="1" fill="hold">
                                          <p:stCondLst>
                                            <p:cond delay="499"/>
                                          </p:stCondLst>
                                        </p:cTn>
                                        <p:tgtEl>
                                          <p:spTgt spid="12595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6"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a:extLst>
              <a:ext uri="{FF2B5EF4-FFF2-40B4-BE49-F238E27FC236}">
                <a16:creationId xmlns:a16="http://schemas.microsoft.com/office/drawing/2014/main" id="{ADA026D4-75A2-4517-BA08-54788BAF10B9}"/>
              </a:ext>
            </a:extLst>
          </p:cNvPr>
          <p:cNvSpPr>
            <a:spLocks noChangeArrowheads="1"/>
          </p:cNvSpPr>
          <p:nvPr/>
        </p:nvSpPr>
        <p:spPr bwMode="auto">
          <a:xfrm>
            <a:off x="2590800" y="1219200"/>
            <a:ext cx="6858000" cy="4572000"/>
          </a:xfrm>
          <a:prstGeom prst="rect">
            <a:avLst/>
          </a:prstGeom>
          <a:solidFill>
            <a:srgbClr val="00CC99"/>
          </a:solidFill>
          <a:ln w="9525">
            <a:noFill/>
            <a:miter lim="800000"/>
            <a:headEnd/>
            <a:tailEnd/>
          </a:ln>
          <a:effectLst>
            <a:outerShdw blurRad="63500" dist="107763" dir="2700000" algn="ctr" rotWithShape="0">
              <a:schemeClr val="bg2">
                <a:alpha val="50000"/>
              </a:schemeClr>
            </a:outerShdw>
          </a:effectLst>
        </p:spPr>
        <p:txBody>
          <a:bodyPr wrap="none" rIns="0"/>
          <a:lstStyle/>
          <a:p>
            <a:pPr>
              <a:spcBef>
                <a:spcPct val="10000"/>
              </a:spcBef>
              <a:buFont typeface="Wingdings" charset="2"/>
              <a:buNone/>
              <a:defRPr/>
            </a:pPr>
            <a:r>
              <a:rPr lang="en-US">
                <a:latin typeface="Arial" charset="0"/>
              </a:rPr>
              <a:t>ovm_test extends ovm_component;</a:t>
            </a:r>
          </a:p>
          <a:p>
            <a:pPr>
              <a:spcBef>
                <a:spcPct val="10000"/>
              </a:spcBef>
              <a:buFont typeface="Wingdings" charset="2"/>
              <a:buNone/>
              <a:defRPr/>
            </a:pPr>
            <a:r>
              <a:rPr lang="en-US" sz="1600">
                <a:latin typeface="Arial" charset="0"/>
              </a:rPr>
              <a:t>// Customizes the environment</a:t>
            </a:r>
          </a:p>
          <a:p>
            <a:pPr>
              <a:spcBef>
                <a:spcPct val="10000"/>
              </a:spcBef>
              <a:buFont typeface="Wingdings" charset="2"/>
              <a:buNone/>
              <a:defRPr/>
            </a:pPr>
            <a:r>
              <a:rPr lang="en-US" sz="1600">
                <a:latin typeface="Arial" charset="0"/>
              </a:rPr>
              <a:t>// Defines stop criteria</a:t>
            </a:r>
          </a:p>
        </p:txBody>
      </p:sp>
      <p:sp>
        <p:nvSpPr>
          <p:cNvPr id="128003" name="Rectangle 3">
            <a:extLst>
              <a:ext uri="{FF2B5EF4-FFF2-40B4-BE49-F238E27FC236}">
                <a16:creationId xmlns:a16="http://schemas.microsoft.com/office/drawing/2014/main" id="{839B4369-FA84-4237-9E65-8302AA81A5A4}"/>
              </a:ext>
            </a:extLst>
          </p:cNvPr>
          <p:cNvSpPr>
            <a:spLocks noChangeArrowheads="1"/>
          </p:cNvSpPr>
          <p:nvPr/>
        </p:nvSpPr>
        <p:spPr bwMode="auto">
          <a:xfrm>
            <a:off x="2971800" y="2438400"/>
            <a:ext cx="6248400" cy="3048000"/>
          </a:xfrm>
          <a:prstGeom prst="rect">
            <a:avLst/>
          </a:prstGeom>
          <a:solidFill>
            <a:srgbClr val="99FFCC"/>
          </a:solidFill>
          <a:ln w="9525">
            <a:noFill/>
            <a:miter lim="800000"/>
            <a:headEnd/>
            <a:tailEnd/>
          </a:ln>
          <a:effectLst>
            <a:outerShdw blurRad="63500" dist="107763" dir="2700000" algn="ctr" rotWithShape="0">
              <a:schemeClr val="bg2">
                <a:alpha val="50000"/>
              </a:schemeClr>
            </a:outerShdw>
          </a:effectLst>
        </p:spPr>
        <p:txBody>
          <a:bodyPr wrap="none" rIns="0"/>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10000"/>
              </a:spcBef>
              <a:buFont typeface="Wingdings" panose="05000000000000000000" pitchFamily="2" charset="2"/>
              <a:buNone/>
            </a:pPr>
            <a:r>
              <a:rPr lang="en-US" altLang="en-US" sz="1800"/>
              <a:t>ovm_env extends ovm_component;</a:t>
            </a:r>
          </a:p>
          <a:p>
            <a:pPr eaLnBrk="1" hangingPunct="1">
              <a:spcBef>
                <a:spcPct val="10000"/>
              </a:spcBef>
              <a:buFont typeface="Wingdings" panose="05000000000000000000" pitchFamily="2" charset="2"/>
              <a:buNone/>
            </a:pPr>
            <a:r>
              <a:rPr lang="en-US" altLang="en-US" sz="1600"/>
              <a:t>// Manages phasing</a:t>
            </a:r>
            <a:br>
              <a:rPr lang="en-US" altLang="en-US" sz="1600"/>
            </a:br>
            <a:r>
              <a:rPr lang="en-US" altLang="en-US" sz="1600"/>
              <a:t>// Encapsulates structural “testbench”</a:t>
            </a:r>
          </a:p>
        </p:txBody>
      </p:sp>
      <p:sp>
        <p:nvSpPr>
          <p:cNvPr id="77828" name="Rectangle 4">
            <a:extLst>
              <a:ext uri="{FF2B5EF4-FFF2-40B4-BE49-F238E27FC236}">
                <a16:creationId xmlns:a16="http://schemas.microsoft.com/office/drawing/2014/main" id="{FABB9D0A-7E02-4EB4-AF01-6485B0A318B0}"/>
              </a:ext>
            </a:extLst>
          </p:cNvPr>
          <p:cNvSpPr>
            <a:spLocks noGrp="1" noChangeArrowheads="1"/>
          </p:cNvSpPr>
          <p:nvPr>
            <p:ph type="title"/>
          </p:nvPr>
        </p:nvSpPr>
        <p:spPr/>
        <p:txBody>
          <a:bodyPr/>
          <a:lstStyle/>
          <a:p>
            <a:pPr eaLnBrk="1" hangingPunct="1"/>
            <a:r>
              <a:rPr lang="en-US" altLang="en-US"/>
              <a:t>OVM Component Hierarchy</a:t>
            </a:r>
          </a:p>
        </p:txBody>
      </p:sp>
      <p:sp>
        <p:nvSpPr>
          <p:cNvPr id="128005" name="Rectangle 5">
            <a:extLst>
              <a:ext uri="{FF2B5EF4-FFF2-40B4-BE49-F238E27FC236}">
                <a16:creationId xmlns:a16="http://schemas.microsoft.com/office/drawing/2014/main" id="{667F00D9-5822-4379-8441-88B47CDEE3B5}"/>
              </a:ext>
            </a:extLst>
          </p:cNvPr>
          <p:cNvSpPr>
            <a:spLocks noChangeArrowheads="1"/>
          </p:cNvSpPr>
          <p:nvPr/>
        </p:nvSpPr>
        <p:spPr bwMode="auto">
          <a:xfrm>
            <a:off x="1524000" y="6781800"/>
            <a:ext cx="76200" cy="76200"/>
          </a:xfrm>
          <a:prstGeom prst="rect">
            <a:avLst/>
          </a:prstGeom>
          <a:noFill/>
          <a:ln w="1905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nvGrpSpPr>
          <p:cNvPr id="2" name="Group 6">
            <a:extLst>
              <a:ext uri="{FF2B5EF4-FFF2-40B4-BE49-F238E27FC236}">
                <a16:creationId xmlns:a16="http://schemas.microsoft.com/office/drawing/2014/main" id="{902480F8-6367-4EAA-A70A-A74BABFCFD10}"/>
              </a:ext>
            </a:extLst>
          </p:cNvPr>
          <p:cNvGrpSpPr>
            <a:grpSpLocks/>
          </p:cNvGrpSpPr>
          <p:nvPr/>
        </p:nvGrpSpPr>
        <p:grpSpPr bwMode="auto">
          <a:xfrm>
            <a:off x="4419600" y="3505200"/>
            <a:ext cx="3200400" cy="1676400"/>
            <a:chOff x="2688" y="2208"/>
            <a:chExt cx="2016" cy="1056"/>
          </a:xfrm>
        </p:grpSpPr>
        <p:sp>
          <p:nvSpPr>
            <p:cNvPr id="128007" name="Rectangle 7">
              <a:extLst>
                <a:ext uri="{FF2B5EF4-FFF2-40B4-BE49-F238E27FC236}">
                  <a16:creationId xmlns:a16="http://schemas.microsoft.com/office/drawing/2014/main" id="{BEF4E62C-ED11-4E34-87C9-7D4B2504ACB9}"/>
                </a:ext>
              </a:extLst>
            </p:cNvPr>
            <p:cNvSpPr>
              <a:spLocks noChangeArrowheads="1"/>
            </p:cNvSpPr>
            <p:nvPr/>
          </p:nvSpPr>
          <p:spPr bwMode="auto">
            <a:xfrm>
              <a:off x="2688" y="2208"/>
              <a:ext cx="2016" cy="1056"/>
            </a:xfrm>
            <a:prstGeom prst="rect">
              <a:avLst/>
            </a:prstGeom>
            <a:solidFill>
              <a:srgbClr val="3399FF"/>
            </a:solidFill>
            <a:ln w="9525">
              <a:noFill/>
              <a:miter lim="800000"/>
              <a:headEnd/>
              <a:tailEnd/>
            </a:ln>
            <a:effectLst>
              <a:outerShdw blurRad="63500" dist="107763" dir="2700000" algn="ctr" rotWithShape="0">
                <a:schemeClr val="bg2">
                  <a:alpha val="50000"/>
                </a:schemeClr>
              </a:outerShdw>
            </a:effectLst>
          </p:spPr>
          <p:txBody>
            <a:bodyPr wrap="none" rIns="0"/>
            <a:lstStyle/>
            <a:p>
              <a:pPr>
                <a:spcBef>
                  <a:spcPct val="10000"/>
                </a:spcBef>
                <a:buFont typeface="Wingdings" charset="2"/>
                <a:buNone/>
                <a:defRPr/>
              </a:pPr>
              <a:r>
                <a:rPr lang="en-US">
                  <a:latin typeface="Arial" charset="0"/>
                </a:rPr>
                <a:t>ovm_component;</a:t>
              </a:r>
            </a:p>
            <a:p>
              <a:pPr>
                <a:spcBef>
                  <a:spcPct val="10000"/>
                </a:spcBef>
                <a:buFont typeface="Wingdings" charset="2"/>
                <a:buNone/>
                <a:defRPr/>
              </a:pPr>
              <a:r>
                <a:rPr lang="en-US" sz="1600">
                  <a:latin typeface="Arial" charset="0"/>
                </a:rPr>
                <a:t>// Basic unit of structural hierarchy</a:t>
              </a:r>
            </a:p>
          </p:txBody>
        </p:sp>
        <p:grpSp>
          <p:nvGrpSpPr>
            <p:cNvPr id="77832" name="Group 8">
              <a:extLst>
                <a:ext uri="{FF2B5EF4-FFF2-40B4-BE49-F238E27FC236}">
                  <a16:creationId xmlns:a16="http://schemas.microsoft.com/office/drawing/2014/main" id="{2BE2B69E-43CB-4109-BAC6-D1AEDB1A3FC8}"/>
                </a:ext>
              </a:extLst>
            </p:cNvPr>
            <p:cNvGrpSpPr>
              <a:grpSpLocks/>
            </p:cNvGrpSpPr>
            <p:nvPr/>
          </p:nvGrpSpPr>
          <p:grpSpPr bwMode="auto">
            <a:xfrm>
              <a:off x="3528" y="2748"/>
              <a:ext cx="432" cy="336"/>
              <a:chOff x="3408" y="2880"/>
              <a:chExt cx="432" cy="336"/>
            </a:xfrm>
          </p:grpSpPr>
          <p:sp>
            <p:nvSpPr>
              <p:cNvPr id="77833" name="AutoShape 9">
                <a:extLst>
                  <a:ext uri="{FF2B5EF4-FFF2-40B4-BE49-F238E27FC236}">
                    <a16:creationId xmlns:a16="http://schemas.microsoft.com/office/drawing/2014/main" id="{C06A7BB3-191F-4EEF-A753-895559D0EABD}"/>
                  </a:ext>
                </a:extLst>
              </p:cNvPr>
              <p:cNvSpPr>
                <a:spLocks noChangeArrowheads="1"/>
              </p:cNvSpPr>
              <p:nvPr/>
            </p:nvSpPr>
            <p:spPr bwMode="auto">
              <a:xfrm>
                <a:off x="3408" y="2880"/>
                <a:ext cx="192" cy="96"/>
              </a:xfrm>
              <a:prstGeom prst="roundRect">
                <a:avLst>
                  <a:gd name="adj" fmla="val 16667"/>
                </a:avLst>
              </a:prstGeom>
              <a:solidFill>
                <a:srgbClr val="CCECFF"/>
              </a:solidFill>
              <a:ln w="9525">
                <a:solidFill>
                  <a:schemeClr val="tx1"/>
                </a:solidFill>
                <a:round/>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77834" name="AutoShape 10">
                <a:extLst>
                  <a:ext uri="{FF2B5EF4-FFF2-40B4-BE49-F238E27FC236}">
                    <a16:creationId xmlns:a16="http://schemas.microsoft.com/office/drawing/2014/main" id="{62850E4E-7ADB-41D0-8DD3-F41F69CC76E1}"/>
                  </a:ext>
                </a:extLst>
              </p:cNvPr>
              <p:cNvSpPr>
                <a:spLocks noChangeArrowheads="1"/>
              </p:cNvSpPr>
              <p:nvPr/>
            </p:nvSpPr>
            <p:spPr bwMode="auto">
              <a:xfrm>
                <a:off x="3648" y="2976"/>
                <a:ext cx="192" cy="96"/>
              </a:xfrm>
              <a:prstGeom prst="roundRect">
                <a:avLst>
                  <a:gd name="adj" fmla="val 16667"/>
                </a:avLst>
              </a:prstGeom>
              <a:solidFill>
                <a:srgbClr val="CCECFF"/>
              </a:solidFill>
              <a:ln w="9525">
                <a:solidFill>
                  <a:schemeClr val="tx1"/>
                </a:solidFill>
                <a:round/>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77835" name="AutoShape 11">
                <a:extLst>
                  <a:ext uri="{FF2B5EF4-FFF2-40B4-BE49-F238E27FC236}">
                    <a16:creationId xmlns:a16="http://schemas.microsoft.com/office/drawing/2014/main" id="{09B1A9C8-BF02-4287-A465-B9367B763872}"/>
                  </a:ext>
                </a:extLst>
              </p:cNvPr>
              <p:cNvSpPr>
                <a:spLocks noChangeArrowheads="1"/>
              </p:cNvSpPr>
              <p:nvPr/>
            </p:nvSpPr>
            <p:spPr bwMode="auto">
              <a:xfrm>
                <a:off x="3408" y="3120"/>
                <a:ext cx="192" cy="96"/>
              </a:xfrm>
              <a:prstGeom prst="roundRect">
                <a:avLst>
                  <a:gd name="adj" fmla="val 16667"/>
                </a:avLst>
              </a:prstGeom>
              <a:solidFill>
                <a:srgbClr val="CCECFF"/>
              </a:solidFill>
              <a:ln w="9525">
                <a:solidFill>
                  <a:schemeClr val="tx1"/>
                </a:solidFill>
                <a:round/>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77836" name="AutoShape 12">
                <a:extLst>
                  <a:ext uri="{FF2B5EF4-FFF2-40B4-BE49-F238E27FC236}">
                    <a16:creationId xmlns:a16="http://schemas.microsoft.com/office/drawing/2014/main" id="{3F6BD2CC-EEF1-450F-8770-5F8AEF9B966F}"/>
                  </a:ext>
                </a:extLst>
              </p:cNvPr>
              <p:cNvCxnSpPr>
                <a:cxnSpLocks noChangeShapeType="1"/>
                <a:stCxn id="77833" idx="3"/>
                <a:endCxn id="77834" idx="0"/>
              </p:cNvCxnSpPr>
              <p:nvPr/>
            </p:nvCxnSpPr>
            <p:spPr bwMode="auto">
              <a:xfrm>
                <a:off x="3600" y="2928"/>
                <a:ext cx="144" cy="48"/>
              </a:xfrm>
              <a:prstGeom prst="curvedConnector2">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77837" name="AutoShape 13">
                <a:extLst>
                  <a:ext uri="{FF2B5EF4-FFF2-40B4-BE49-F238E27FC236}">
                    <a16:creationId xmlns:a16="http://schemas.microsoft.com/office/drawing/2014/main" id="{981C9017-E7BE-40D9-8D7B-81879C336C70}"/>
                  </a:ext>
                </a:extLst>
              </p:cNvPr>
              <p:cNvCxnSpPr>
                <a:cxnSpLocks noChangeShapeType="1"/>
                <a:stCxn id="77834" idx="1"/>
                <a:endCxn id="77833" idx="2"/>
              </p:cNvCxnSpPr>
              <p:nvPr/>
            </p:nvCxnSpPr>
            <p:spPr bwMode="auto">
              <a:xfrm rot="10800000">
                <a:off x="3504" y="2976"/>
                <a:ext cx="144" cy="48"/>
              </a:xfrm>
              <a:prstGeom prst="curvedConnector2">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77838" name="AutoShape 14">
                <a:extLst>
                  <a:ext uri="{FF2B5EF4-FFF2-40B4-BE49-F238E27FC236}">
                    <a16:creationId xmlns:a16="http://schemas.microsoft.com/office/drawing/2014/main" id="{05E50A42-C6D5-4D21-880C-4BB840E740B3}"/>
                  </a:ext>
                </a:extLst>
              </p:cNvPr>
              <p:cNvCxnSpPr>
                <a:cxnSpLocks noChangeShapeType="1"/>
                <a:stCxn id="77834" idx="2"/>
                <a:endCxn id="77835" idx="3"/>
              </p:cNvCxnSpPr>
              <p:nvPr/>
            </p:nvCxnSpPr>
            <p:spPr bwMode="auto">
              <a:xfrm rot="5400000">
                <a:off x="3624" y="3048"/>
                <a:ext cx="96" cy="144"/>
              </a:xfrm>
              <a:prstGeom prst="curvedConnector2">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77839" name="AutoShape 15">
                <a:extLst>
                  <a:ext uri="{FF2B5EF4-FFF2-40B4-BE49-F238E27FC236}">
                    <a16:creationId xmlns:a16="http://schemas.microsoft.com/office/drawing/2014/main" id="{606B63BA-6708-4EFA-90CD-AF2949170533}"/>
                  </a:ext>
                </a:extLst>
              </p:cNvPr>
              <p:cNvCxnSpPr>
                <a:cxnSpLocks noChangeShapeType="1"/>
                <a:stCxn id="77835" idx="1"/>
                <a:endCxn id="77833" idx="1"/>
              </p:cNvCxnSpPr>
              <p:nvPr/>
            </p:nvCxnSpPr>
            <p:spPr bwMode="auto">
              <a:xfrm rot="10800000" flipH="1">
                <a:off x="3408" y="2928"/>
                <a:ext cx="1" cy="240"/>
              </a:xfrm>
              <a:prstGeom prst="curvedConnector3">
                <a:avLst>
                  <a:gd name="adj1" fmla="val -14400000"/>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28003"/>
                                        </p:tgtEl>
                                        <p:attrNameLst>
                                          <p:attrName>style.visibility</p:attrName>
                                        </p:attrNameLst>
                                      </p:cBhvr>
                                      <p:to>
                                        <p:strVal val="visible"/>
                                      </p:to>
                                    </p:set>
                                    <p:anim calcmode="lin" valueType="num">
                                      <p:cBhvr>
                                        <p:cTn id="13" dur="500" fill="hold"/>
                                        <p:tgtEl>
                                          <p:spTgt spid="128003"/>
                                        </p:tgtEl>
                                        <p:attrNameLst>
                                          <p:attrName>ppt_w</p:attrName>
                                        </p:attrNameLst>
                                      </p:cBhvr>
                                      <p:tavLst>
                                        <p:tav tm="0">
                                          <p:val>
                                            <p:fltVal val="0"/>
                                          </p:val>
                                        </p:tav>
                                        <p:tav tm="100000">
                                          <p:val>
                                            <p:strVal val="#ppt_w"/>
                                          </p:val>
                                        </p:tav>
                                      </p:tavLst>
                                    </p:anim>
                                    <p:anim calcmode="lin" valueType="num">
                                      <p:cBhvr>
                                        <p:cTn id="14" dur="500" fill="hold"/>
                                        <p:tgtEl>
                                          <p:spTgt spid="128003"/>
                                        </p:tgtEl>
                                        <p:attrNameLst>
                                          <p:attrName>ppt_h</p:attrName>
                                        </p:attrNameLst>
                                      </p:cBhvr>
                                      <p:tavLst>
                                        <p:tav tm="0">
                                          <p:val>
                                            <p:fltVal val="0"/>
                                          </p:val>
                                        </p:tav>
                                        <p:tav tm="100000">
                                          <p:val>
                                            <p:strVal val="#ppt_h"/>
                                          </p:val>
                                        </p:tav>
                                      </p:tavLst>
                                    </p:anim>
                                  </p:childTnLst>
                                </p:cTn>
                              </p:par>
                              <p:par>
                                <p:cTn id="15" presetID="64" presetClass="path" presetSubtype="0" fill="hold" grpId="1" nodeType="withEffect">
                                  <p:stCondLst>
                                    <p:cond delay="0"/>
                                  </p:stCondLst>
                                  <p:childTnLst>
                                    <p:animMotion origin="layout" path="M 0.14167 0.05551 L 0 -0.02221 " pathEditMode="relative" rAng="0" ptsTypes="AA">
                                      <p:cBhvr>
                                        <p:cTn id="16" dur="500" fill="hold"/>
                                        <p:tgtEl>
                                          <p:spTgt spid="128003"/>
                                        </p:tgtEl>
                                        <p:attrNameLst>
                                          <p:attrName>ppt_x</p:attrName>
                                          <p:attrName>ppt_y</p:attrName>
                                        </p:attrNameLst>
                                      </p:cBhvr>
                                      <p:rCtr x="-7083" y="-3886"/>
                                    </p:animMotion>
                                  </p:childTnLst>
                                </p:cTn>
                              </p:par>
                            </p:childTnLst>
                          </p:cTn>
                        </p:par>
                      </p:childTnLst>
                    </p:cTn>
                  </p:par>
                  <p:par>
                    <p:cTn id="17" fill="hold" nodeType="clickPar">
                      <p:stCondLst>
                        <p:cond delay="indefinite"/>
                      </p:stCondLst>
                      <p:childTnLst>
                        <p:par>
                          <p:cTn id="18" fill="hold" nodeType="withGroup">
                            <p:stCondLst>
                              <p:cond delay="0"/>
                            </p:stCondLst>
                            <p:childTnLst>
                              <p:par>
                                <p:cTn id="19" presetID="23" presetClass="entr" presetSubtype="16" fill="hold" grpId="0" nodeType="clickEffect">
                                  <p:stCondLst>
                                    <p:cond delay="0"/>
                                  </p:stCondLst>
                                  <p:childTnLst>
                                    <p:set>
                                      <p:cBhvr>
                                        <p:cTn id="20" dur="1" fill="hold">
                                          <p:stCondLst>
                                            <p:cond delay="0"/>
                                          </p:stCondLst>
                                        </p:cTn>
                                        <p:tgtEl>
                                          <p:spTgt spid="128002"/>
                                        </p:tgtEl>
                                        <p:attrNameLst>
                                          <p:attrName>style.visibility</p:attrName>
                                        </p:attrNameLst>
                                      </p:cBhvr>
                                      <p:to>
                                        <p:strVal val="visible"/>
                                      </p:to>
                                    </p:set>
                                    <p:anim calcmode="lin" valueType="num">
                                      <p:cBhvr>
                                        <p:cTn id="21" dur="500" fill="hold"/>
                                        <p:tgtEl>
                                          <p:spTgt spid="128002"/>
                                        </p:tgtEl>
                                        <p:attrNameLst>
                                          <p:attrName>ppt_w</p:attrName>
                                        </p:attrNameLst>
                                      </p:cBhvr>
                                      <p:tavLst>
                                        <p:tav tm="0">
                                          <p:val>
                                            <p:fltVal val="0"/>
                                          </p:val>
                                        </p:tav>
                                        <p:tav tm="100000">
                                          <p:val>
                                            <p:strVal val="#ppt_w"/>
                                          </p:val>
                                        </p:tav>
                                      </p:tavLst>
                                    </p:anim>
                                    <p:anim calcmode="lin" valueType="num">
                                      <p:cBhvr>
                                        <p:cTn id="22" dur="500" fill="hold"/>
                                        <p:tgtEl>
                                          <p:spTgt spid="128002"/>
                                        </p:tgtEl>
                                        <p:attrNameLst>
                                          <p:attrName>ppt_h</p:attrName>
                                        </p:attrNameLst>
                                      </p:cBhvr>
                                      <p:tavLst>
                                        <p:tav tm="0">
                                          <p:val>
                                            <p:fltVal val="0"/>
                                          </p:val>
                                        </p:tav>
                                        <p:tav tm="100000">
                                          <p:val>
                                            <p:strVal val="#ppt_h"/>
                                          </p:val>
                                        </p:tav>
                                      </p:tavLst>
                                    </p:anim>
                                  </p:childTnLst>
                                </p:cTn>
                              </p:par>
                              <p:par>
                                <p:cTn id="23" presetID="64" presetClass="path" presetSubtype="0" fill="hold" grpId="1" nodeType="withEffect">
                                  <p:stCondLst>
                                    <p:cond delay="0"/>
                                  </p:stCondLst>
                                  <p:childTnLst>
                                    <p:animMotion origin="layout" path="M 0.14584 0.12213 L -0.00416 -0.02221 " pathEditMode="relative" rAng="0" ptsTypes="AA">
                                      <p:cBhvr>
                                        <p:cTn id="24" dur="500" fill="hold"/>
                                        <p:tgtEl>
                                          <p:spTgt spid="128002"/>
                                        </p:tgtEl>
                                        <p:attrNameLst>
                                          <p:attrName>ppt_x</p:attrName>
                                          <p:attrName>ppt_y</p:attrName>
                                        </p:attrNameLst>
                                      </p:cBhvr>
                                      <p:rCtr x="-7500" y="-7217"/>
                                    </p:animMotion>
                                  </p:childTnLst>
                                </p:cTn>
                              </p:par>
                            </p:childTnLst>
                          </p:cTn>
                        </p:par>
                        <p:par>
                          <p:cTn id="25" fill="hold" nodeType="afterGroup">
                            <p:stCondLst>
                              <p:cond delay="500"/>
                            </p:stCondLst>
                            <p:childTnLst>
                              <p:par>
                                <p:cTn id="26" presetID="10" presetClass="exit" presetSubtype="0" fill="hold" grpId="0" nodeType="afterEffect">
                                  <p:stCondLst>
                                    <p:cond delay="0"/>
                                  </p:stCondLst>
                                  <p:childTnLst>
                                    <p:animEffect transition="out" filter="fade">
                                      <p:cBhvr>
                                        <p:cTn id="27" dur="500"/>
                                        <p:tgtEl>
                                          <p:spTgt spid="128005"/>
                                        </p:tgtEl>
                                      </p:cBhvr>
                                    </p:animEffect>
                                    <p:set>
                                      <p:cBhvr>
                                        <p:cTn id="28" dur="1" fill="hold">
                                          <p:stCondLst>
                                            <p:cond delay="499"/>
                                          </p:stCondLst>
                                        </p:cTn>
                                        <p:tgtEl>
                                          <p:spTgt spid="12800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2" grpId="0" animBg="1"/>
      <p:bldP spid="128002" grpId="1" animBg="1"/>
      <p:bldP spid="128003" grpId="0" animBg="1"/>
      <p:bldP spid="128003" grpId="1" animBg="1"/>
      <p:bldP spid="128005"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A160767B-B86A-46C8-8CA1-F43AD29DD942}"/>
              </a:ext>
            </a:extLst>
          </p:cNvPr>
          <p:cNvSpPr>
            <a:spLocks noGrp="1" noChangeArrowheads="1"/>
          </p:cNvSpPr>
          <p:nvPr>
            <p:ph type="title"/>
          </p:nvPr>
        </p:nvSpPr>
        <p:spPr/>
        <p:txBody>
          <a:bodyPr/>
          <a:lstStyle/>
          <a:p>
            <a:pPr eaLnBrk="1" hangingPunct="1"/>
            <a:r>
              <a:rPr lang="en-US" altLang="en-US"/>
              <a:t>Integrated Reporting Infrastructure</a:t>
            </a:r>
            <a:endParaRPr lang="en-CA" altLang="en-US"/>
          </a:p>
        </p:txBody>
      </p:sp>
      <p:sp>
        <p:nvSpPr>
          <p:cNvPr id="79875" name="Rectangle 3">
            <a:extLst>
              <a:ext uri="{FF2B5EF4-FFF2-40B4-BE49-F238E27FC236}">
                <a16:creationId xmlns:a16="http://schemas.microsoft.com/office/drawing/2014/main" id="{7E5A4F53-1E16-443D-9247-384BECEBB245}"/>
              </a:ext>
            </a:extLst>
          </p:cNvPr>
          <p:cNvSpPr>
            <a:spLocks noGrp="1" noChangeArrowheads="1"/>
          </p:cNvSpPr>
          <p:nvPr>
            <p:ph type="body" idx="1"/>
          </p:nvPr>
        </p:nvSpPr>
        <p:spPr>
          <a:xfrm>
            <a:off x="1905000" y="1095375"/>
            <a:ext cx="8534400" cy="5029200"/>
          </a:xfrm>
        </p:spPr>
        <p:txBody>
          <a:bodyPr/>
          <a:lstStyle/>
          <a:p>
            <a:pPr eaLnBrk="1" hangingPunct="1"/>
            <a:r>
              <a:rPr lang="en-CA" altLang="en-US"/>
              <a:t>Provides utilities for consistent report handling</a:t>
            </a:r>
          </a:p>
          <a:p>
            <a:pPr eaLnBrk="1" hangingPunct="1"/>
            <a:r>
              <a:rPr lang="en-CA" altLang="en-US"/>
              <a:t>Features:</a:t>
            </a:r>
          </a:p>
          <a:p>
            <a:pPr lvl="1" eaLnBrk="1" hangingPunct="1"/>
            <a:r>
              <a:rPr lang="en-CA" altLang="en-US"/>
              <a:t>Severities with one or more associated actions</a:t>
            </a:r>
          </a:p>
          <a:p>
            <a:pPr lvl="2" eaLnBrk="1" hangingPunct="1"/>
            <a:r>
              <a:rPr lang="en-CA" altLang="en-US" sz="2400"/>
              <a:t>Severities: message, warning, error, fatal</a:t>
            </a:r>
          </a:p>
          <a:p>
            <a:pPr lvl="2" eaLnBrk="1" hangingPunct="1"/>
            <a:r>
              <a:rPr lang="en-CA" altLang="en-US" sz="2400"/>
              <a:t>Actions:    </a:t>
            </a:r>
            <a:r>
              <a:rPr lang="en-CA" altLang="en-US" sz="1200"/>
              <a:t> </a:t>
            </a:r>
            <a:r>
              <a:rPr lang="en-CA" altLang="en-US" sz="2400"/>
              <a:t>display, log, count, exit, no action, call hook</a:t>
            </a:r>
          </a:p>
          <a:p>
            <a:pPr lvl="1" eaLnBrk="1" hangingPunct="1"/>
            <a:r>
              <a:rPr lang="en-CA" altLang="en-US"/>
              <a:t>Filtering</a:t>
            </a:r>
          </a:p>
          <a:p>
            <a:pPr lvl="2" eaLnBrk="1" hangingPunct="1"/>
            <a:r>
              <a:rPr lang="en-CA" altLang="en-US" sz="2400"/>
              <a:t>By unique or common string ids</a:t>
            </a:r>
          </a:p>
          <a:p>
            <a:pPr lvl="2" eaLnBrk="1" hangingPunct="1"/>
            <a:r>
              <a:rPr lang="en-CA" altLang="en-US" sz="2400"/>
              <a:t>By numeric verbosity level</a:t>
            </a:r>
          </a:p>
          <a:p>
            <a:pPr lvl="2" eaLnBrk="1" hangingPunct="1"/>
            <a:r>
              <a:rPr lang="en-CA" altLang="en-US" sz="2400"/>
              <a:t>By component instance and hierarchy</a:t>
            </a:r>
          </a:p>
          <a:p>
            <a:pPr lvl="1" eaLnBrk="1" hangingPunct="1"/>
            <a:r>
              <a:rPr lang="en-CA" altLang="en-US"/>
              <a:t>Log files</a:t>
            </a:r>
          </a:p>
          <a:p>
            <a:pPr lvl="2" eaLnBrk="1" hangingPunct="1"/>
            <a:r>
              <a:rPr lang="en-CA" altLang="en-US" sz="2400"/>
              <a:t>Redirection to multiple output files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884975C4-A10D-49B5-93A5-C4263BE3336F}"/>
              </a:ext>
            </a:extLst>
          </p:cNvPr>
          <p:cNvSpPr>
            <a:spLocks noChangeArrowheads="1"/>
          </p:cNvSpPr>
          <p:nvPr/>
        </p:nvSpPr>
        <p:spPr bwMode="auto">
          <a:xfrm>
            <a:off x="6172200" y="838200"/>
            <a:ext cx="4419600" cy="5334000"/>
          </a:xfrm>
          <a:prstGeom prst="rect">
            <a:avLst/>
          </a:prstGeom>
          <a:solidFill>
            <a:srgbClr val="99CCFF"/>
          </a:solidFill>
          <a:ln w="9525">
            <a:noFill/>
            <a:miter lim="800000"/>
            <a:headEnd/>
            <a:tailEnd/>
          </a:ln>
          <a:effectLst>
            <a:outerShdw blurRad="63500" dist="38099" dir="2700000" algn="ctr" rotWithShape="0">
              <a:schemeClr val="bg2">
                <a:alpha val="74998"/>
              </a:schemeClr>
            </a:outerShdw>
          </a:effectLst>
        </p:spPr>
        <p:txBody>
          <a:bodyPr wrap="none" tIns="0" rIns="0"/>
          <a:lstStyle/>
          <a:p>
            <a:pPr>
              <a:spcBef>
                <a:spcPct val="10000"/>
              </a:spcBef>
              <a:buFont typeface="Wingdings" charset="2"/>
              <a:buNone/>
              <a:defRPr/>
            </a:pPr>
            <a:r>
              <a:rPr lang="en-US">
                <a:latin typeface="Arial" charset="0"/>
              </a:rPr>
              <a:t>top</a:t>
            </a:r>
          </a:p>
        </p:txBody>
      </p:sp>
      <p:grpSp>
        <p:nvGrpSpPr>
          <p:cNvPr id="2" name="Group 3">
            <a:extLst>
              <a:ext uri="{FF2B5EF4-FFF2-40B4-BE49-F238E27FC236}">
                <a16:creationId xmlns:a16="http://schemas.microsoft.com/office/drawing/2014/main" id="{7C133D4E-AED2-48D9-963B-418DCBE2AA19}"/>
              </a:ext>
            </a:extLst>
          </p:cNvPr>
          <p:cNvGrpSpPr>
            <a:grpSpLocks/>
          </p:cNvGrpSpPr>
          <p:nvPr/>
        </p:nvGrpSpPr>
        <p:grpSpPr bwMode="auto">
          <a:xfrm>
            <a:off x="6248400" y="1143000"/>
            <a:ext cx="4267200" cy="4953000"/>
            <a:chOff x="3024" y="768"/>
            <a:chExt cx="2688" cy="3120"/>
          </a:xfrm>
        </p:grpSpPr>
        <p:sp>
          <p:nvSpPr>
            <p:cNvPr id="61444" name="Freeform 4">
              <a:extLst>
                <a:ext uri="{FF2B5EF4-FFF2-40B4-BE49-F238E27FC236}">
                  <a16:creationId xmlns:a16="http://schemas.microsoft.com/office/drawing/2014/main" id="{58F73D41-A5D7-4336-89DE-97D31850B3B3}"/>
                </a:ext>
              </a:extLst>
            </p:cNvPr>
            <p:cNvSpPr>
              <a:spLocks/>
            </p:cNvSpPr>
            <p:nvPr/>
          </p:nvSpPr>
          <p:spPr bwMode="auto">
            <a:xfrm>
              <a:off x="3024" y="768"/>
              <a:ext cx="2688" cy="3120"/>
            </a:xfrm>
            <a:custGeom>
              <a:avLst/>
              <a:gdLst>
                <a:gd name="T0" fmla="*/ 0 w 2688"/>
                <a:gd name="T1" fmla="*/ 0 h 3120"/>
                <a:gd name="T2" fmla="*/ 2688 w 2688"/>
                <a:gd name="T3" fmla="*/ 0 h 3120"/>
                <a:gd name="T4" fmla="*/ 2688 w 2688"/>
                <a:gd name="T5" fmla="*/ 2016 h 3120"/>
                <a:gd name="T6" fmla="*/ 1920 w 2688"/>
                <a:gd name="T7" fmla="*/ 2016 h 3120"/>
                <a:gd name="T8" fmla="*/ 1920 w 2688"/>
                <a:gd name="T9" fmla="*/ 3120 h 3120"/>
                <a:gd name="T10" fmla="*/ 0 w 2688"/>
                <a:gd name="T11" fmla="*/ 3120 h 3120"/>
                <a:gd name="T12" fmla="*/ 0 w 2688"/>
                <a:gd name="T13" fmla="*/ 0 h 3120"/>
                <a:gd name="T14" fmla="*/ 0 60000 65536"/>
                <a:gd name="T15" fmla="*/ 0 60000 65536"/>
                <a:gd name="T16" fmla="*/ 0 60000 65536"/>
                <a:gd name="T17" fmla="*/ 0 60000 65536"/>
                <a:gd name="T18" fmla="*/ 0 60000 65536"/>
                <a:gd name="T19" fmla="*/ 0 60000 65536"/>
                <a:gd name="T20" fmla="*/ 0 60000 65536"/>
                <a:gd name="T21" fmla="*/ 0 w 2688"/>
                <a:gd name="T22" fmla="*/ 0 h 3120"/>
                <a:gd name="T23" fmla="*/ 2688 w 2688"/>
                <a:gd name="T24" fmla="*/ 3120 h 312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688" h="3120">
                  <a:moveTo>
                    <a:pt x="0" y="0"/>
                  </a:moveTo>
                  <a:lnTo>
                    <a:pt x="2688" y="0"/>
                  </a:lnTo>
                  <a:lnTo>
                    <a:pt x="2688" y="2016"/>
                  </a:lnTo>
                  <a:lnTo>
                    <a:pt x="1920" y="2016"/>
                  </a:lnTo>
                  <a:lnTo>
                    <a:pt x="1920" y="3120"/>
                  </a:lnTo>
                  <a:lnTo>
                    <a:pt x="0" y="3120"/>
                  </a:lnTo>
                  <a:lnTo>
                    <a:pt x="0" y="0"/>
                  </a:lnTo>
                  <a:close/>
                </a:path>
              </a:pathLst>
            </a:custGeom>
            <a:solidFill>
              <a:srgbClr val="00CC99"/>
            </a:solidFill>
            <a:ln>
              <a:noFill/>
            </a:ln>
            <a:effectLst>
              <a:outerShdw dist="35921" dir="2700000" algn="ctr" rotWithShape="0">
                <a:schemeClr val="bg2">
                  <a:alpha val="74997"/>
                </a:schemeClr>
              </a:outerShdw>
            </a:effectLst>
            <a:extLst>
              <a:ext uri="{91240B29-F687-4F45-9708-019B960494DF}">
                <a14:hiddenLine xmlns:a14="http://schemas.microsoft.com/office/drawing/2010/main" w="9525">
                  <a:solidFill>
                    <a:srgbClr val="000000"/>
                  </a:solidFill>
                  <a:round/>
                  <a:headEnd/>
                  <a:tailEnd/>
                </a14:hiddenLine>
              </a:ext>
            </a:extLst>
          </p:spPr>
          <p:txBody>
            <a:bodyPr wrap="none" rIns="0"/>
            <a:lstStyle/>
            <a:p>
              <a:pPr>
                <a:defRPr/>
              </a:pPr>
              <a:endParaRPr lang="en-US">
                <a:latin typeface="Arial" charset="0"/>
              </a:endParaRPr>
            </a:p>
          </p:txBody>
        </p:sp>
        <p:sp>
          <p:nvSpPr>
            <p:cNvPr id="82036" name="Text Box 5">
              <a:extLst>
                <a:ext uri="{FF2B5EF4-FFF2-40B4-BE49-F238E27FC236}">
                  <a16:creationId xmlns:a16="http://schemas.microsoft.com/office/drawing/2014/main" id="{9569F674-2F28-46F8-BE8A-80EA81F75F67}"/>
                </a:ext>
              </a:extLst>
            </p:cNvPr>
            <p:cNvSpPr txBox="1">
              <a:spLocks noChangeArrowheads="1"/>
            </p:cNvSpPr>
            <p:nvPr/>
          </p:nvSpPr>
          <p:spPr bwMode="auto">
            <a:xfrm>
              <a:off x="3024" y="768"/>
              <a:ext cx="29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Ins="0">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10000"/>
                </a:spcBef>
                <a:buFont typeface="Wingdings" panose="05000000000000000000" pitchFamily="2" charset="2"/>
                <a:buNone/>
              </a:pPr>
              <a:r>
                <a:rPr lang="en-US" altLang="en-US" sz="1800"/>
                <a:t>test</a:t>
              </a:r>
            </a:p>
          </p:txBody>
        </p:sp>
      </p:grpSp>
      <p:grpSp>
        <p:nvGrpSpPr>
          <p:cNvPr id="3" name="Group 6">
            <a:extLst>
              <a:ext uri="{FF2B5EF4-FFF2-40B4-BE49-F238E27FC236}">
                <a16:creationId xmlns:a16="http://schemas.microsoft.com/office/drawing/2014/main" id="{1F6C34F4-CA30-406E-87D3-08E6E057AE02}"/>
              </a:ext>
            </a:extLst>
          </p:cNvPr>
          <p:cNvGrpSpPr>
            <a:grpSpLocks/>
          </p:cNvGrpSpPr>
          <p:nvPr/>
        </p:nvGrpSpPr>
        <p:grpSpPr bwMode="auto">
          <a:xfrm>
            <a:off x="6248400" y="1143000"/>
            <a:ext cx="4267200" cy="4953000"/>
            <a:chOff x="3024" y="768"/>
            <a:chExt cx="2688" cy="3120"/>
          </a:xfrm>
        </p:grpSpPr>
        <p:sp>
          <p:nvSpPr>
            <p:cNvPr id="61447" name="Freeform 7">
              <a:extLst>
                <a:ext uri="{FF2B5EF4-FFF2-40B4-BE49-F238E27FC236}">
                  <a16:creationId xmlns:a16="http://schemas.microsoft.com/office/drawing/2014/main" id="{25306C76-ACB8-4381-AE36-C61D6AF9BF20}"/>
                </a:ext>
              </a:extLst>
            </p:cNvPr>
            <p:cNvSpPr>
              <a:spLocks/>
            </p:cNvSpPr>
            <p:nvPr/>
          </p:nvSpPr>
          <p:spPr bwMode="auto">
            <a:xfrm>
              <a:off x="3024" y="768"/>
              <a:ext cx="2688" cy="3120"/>
            </a:xfrm>
            <a:custGeom>
              <a:avLst/>
              <a:gdLst>
                <a:gd name="T0" fmla="*/ 0 w 2688"/>
                <a:gd name="T1" fmla="*/ 0 h 3120"/>
                <a:gd name="T2" fmla="*/ 2688 w 2688"/>
                <a:gd name="T3" fmla="*/ 0 h 3120"/>
                <a:gd name="T4" fmla="*/ 2688 w 2688"/>
                <a:gd name="T5" fmla="*/ 2016 h 3120"/>
                <a:gd name="T6" fmla="*/ 1920 w 2688"/>
                <a:gd name="T7" fmla="*/ 2016 h 3120"/>
                <a:gd name="T8" fmla="*/ 1920 w 2688"/>
                <a:gd name="T9" fmla="*/ 3120 h 3120"/>
                <a:gd name="T10" fmla="*/ 0 w 2688"/>
                <a:gd name="T11" fmla="*/ 3120 h 3120"/>
                <a:gd name="T12" fmla="*/ 0 w 2688"/>
                <a:gd name="T13" fmla="*/ 0 h 3120"/>
                <a:gd name="T14" fmla="*/ 0 60000 65536"/>
                <a:gd name="T15" fmla="*/ 0 60000 65536"/>
                <a:gd name="T16" fmla="*/ 0 60000 65536"/>
                <a:gd name="T17" fmla="*/ 0 60000 65536"/>
                <a:gd name="T18" fmla="*/ 0 60000 65536"/>
                <a:gd name="T19" fmla="*/ 0 60000 65536"/>
                <a:gd name="T20" fmla="*/ 0 60000 65536"/>
                <a:gd name="T21" fmla="*/ 0 w 2688"/>
                <a:gd name="T22" fmla="*/ 0 h 3120"/>
                <a:gd name="T23" fmla="*/ 2688 w 2688"/>
                <a:gd name="T24" fmla="*/ 3120 h 312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688" h="3120">
                  <a:moveTo>
                    <a:pt x="0" y="0"/>
                  </a:moveTo>
                  <a:lnTo>
                    <a:pt x="2688" y="0"/>
                  </a:lnTo>
                  <a:lnTo>
                    <a:pt x="2688" y="2016"/>
                  </a:lnTo>
                  <a:lnTo>
                    <a:pt x="1920" y="2016"/>
                  </a:lnTo>
                  <a:lnTo>
                    <a:pt x="1920" y="3120"/>
                  </a:lnTo>
                  <a:lnTo>
                    <a:pt x="0" y="3120"/>
                  </a:lnTo>
                  <a:lnTo>
                    <a:pt x="0" y="0"/>
                  </a:lnTo>
                  <a:close/>
                </a:path>
              </a:pathLst>
            </a:custGeom>
            <a:solidFill>
              <a:srgbClr val="00CC66"/>
            </a:solidFill>
            <a:ln>
              <a:noFill/>
            </a:ln>
            <a:effectLst>
              <a:outerShdw dist="35921" dir="2700000" algn="ctr" rotWithShape="0">
                <a:schemeClr val="bg2">
                  <a:alpha val="74997"/>
                </a:schemeClr>
              </a:outerShdw>
            </a:effectLst>
            <a:extLst>
              <a:ext uri="{91240B29-F687-4F45-9708-019B960494DF}">
                <a14:hiddenLine xmlns:a14="http://schemas.microsoft.com/office/drawing/2010/main" w="9525">
                  <a:solidFill>
                    <a:srgbClr val="000000"/>
                  </a:solidFill>
                  <a:round/>
                  <a:headEnd/>
                  <a:tailEnd/>
                </a14:hiddenLine>
              </a:ext>
            </a:extLst>
          </p:spPr>
          <p:txBody>
            <a:bodyPr wrap="none" rIns="0"/>
            <a:lstStyle/>
            <a:p>
              <a:pPr>
                <a:defRPr/>
              </a:pPr>
              <a:endParaRPr lang="en-US">
                <a:latin typeface="Arial" charset="0"/>
              </a:endParaRPr>
            </a:p>
          </p:txBody>
        </p:sp>
        <p:sp>
          <p:nvSpPr>
            <p:cNvPr id="82034" name="Text Box 8">
              <a:extLst>
                <a:ext uri="{FF2B5EF4-FFF2-40B4-BE49-F238E27FC236}">
                  <a16:creationId xmlns:a16="http://schemas.microsoft.com/office/drawing/2014/main" id="{5D6A776E-2B8D-4477-A09E-02D2DFF6B540}"/>
                </a:ext>
              </a:extLst>
            </p:cNvPr>
            <p:cNvSpPr txBox="1">
              <a:spLocks noChangeArrowheads="1"/>
            </p:cNvSpPr>
            <p:nvPr/>
          </p:nvSpPr>
          <p:spPr bwMode="auto">
            <a:xfrm>
              <a:off x="3024" y="768"/>
              <a:ext cx="29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Ins="0">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10000"/>
                </a:spcBef>
                <a:buFont typeface="Wingdings" panose="05000000000000000000" pitchFamily="2" charset="2"/>
                <a:buNone/>
              </a:pPr>
              <a:r>
                <a:rPr lang="en-US" altLang="en-US" sz="1800"/>
                <a:t>test</a:t>
              </a:r>
            </a:p>
          </p:txBody>
        </p:sp>
      </p:grpSp>
      <p:grpSp>
        <p:nvGrpSpPr>
          <p:cNvPr id="4" name="Group 9">
            <a:extLst>
              <a:ext uri="{FF2B5EF4-FFF2-40B4-BE49-F238E27FC236}">
                <a16:creationId xmlns:a16="http://schemas.microsoft.com/office/drawing/2014/main" id="{8BE71A87-59B8-4247-AA3D-1841A18259F4}"/>
              </a:ext>
            </a:extLst>
          </p:cNvPr>
          <p:cNvGrpSpPr>
            <a:grpSpLocks/>
          </p:cNvGrpSpPr>
          <p:nvPr/>
        </p:nvGrpSpPr>
        <p:grpSpPr bwMode="auto">
          <a:xfrm>
            <a:off x="6324600" y="1676400"/>
            <a:ext cx="4114800" cy="4267200"/>
            <a:chOff x="3072" y="1104"/>
            <a:chExt cx="2592" cy="2688"/>
          </a:xfrm>
        </p:grpSpPr>
        <p:sp>
          <p:nvSpPr>
            <p:cNvPr id="61450" name="Freeform 10">
              <a:extLst>
                <a:ext uri="{FF2B5EF4-FFF2-40B4-BE49-F238E27FC236}">
                  <a16:creationId xmlns:a16="http://schemas.microsoft.com/office/drawing/2014/main" id="{0EE757D7-AB86-41E7-9166-62BA156779A5}"/>
                </a:ext>
              </a:extLst>
            </p:cNvPr>
            <p:cNvSpPr>
              <a:spLocks/>
            </p:cNvSpPr>
            <p:nvPr/>
          </p:nvSpPr>
          <p:spPr bwMode="auto">
            <a:xfrm>
              <a:off x="3072" y="1104"/>
              <a:ext cx="2592" cy="2688"/>
            </a:xfrm>
            <a:custGeom>
              <a:avLst/>
              <a:gdLst>
                <a:gd name="T0" fmla="*/ 0 w 2592"/>
                <a:gd name="T1" fmla="*/ 0 h 2688"/>
                <a:gd name="T2" fmla="*/ 2592 w 2592"/>
                <a:gd name="T3" fmla="*/ 0 h 2688"/>
                <a:gd name="T4" fmla="*/ 2592 w 2592"/>
                <a:gd name="T5" fmla="*/ 1584 h 2688"/>
                <a:gd name="T6" fmla="*/ 1776 w 2592"/>
                <a:gd name="T7" fmla="*/ 1584 h 2688"/>
                <a:gd name="T8" fmla="*/ 1776 w 2592"/>
                <a:gd name="T9" fmla="*/ 2688 h 2688"/>
                <a:gd name="T10" fmla="*/ 0 w 2592"/>
                <a:gd name="T11" fmla="*/ 2688 h 2688"/>
                <a:gd name="T12" fmla="*/ 0 w 2592"/>
                <a:gd name="T13" fmla="*/ 0 h 2688"/>
                <a:gd name="T14" fmla="*/ 0 60000 65536"/>
                <a:gd name="T15" fmla="*/ 0 60000 65536"/>
                <a:gd name="T16" fmla="*/ 0 60000 65536"/>
                <a:gd name="T17" fmla="*/ 0 60000 65536"/>
                <a:gd name="T18" fmla="*/ 0 60000 65536"/>
                <a:gd name="T19" fmla="*/ 0 60000 65536"/>
                <a:gd name="T20" fmla="*/ 0 60000 65536"/>
                <a:gd name="T21" fmla="*/ 0 w 2592"/>
                <a:gd name="T22" fmla="*/ 0 h 2688"/>
                <a:gd name="T23" fmla="*/ 2592 w 2592"/>
                <a:gd name="T24" fmla="*/ 2688 h 268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592" h="2688">
                  <a:moveTo>
                    <a:pt x="0" y="0"/>
                  </a:moveTo>
                  <a:lnTo>
                    <a:pt x="2592" y="0"/>
                  </a:lnTo>
                  <a:lnTo>
                    <a:pt x="2592" y="1584"/>
                  </a:lnTo>
                  <a:lnTo>
                    <a:pt x="1776" y="1584"/>
                  </a:lnTo>
                  <a:lnTo>
                    <a:pt x="1776" y="2688"/>
                  </a:lnTo>
                  <a:lnTo>
                    <a:pt x="0" y="2688"/>
                  </a:lnTo>
                  <a:lnTo>
                    <a:pt x="0" y="0"/>
                  </a:lnTo>
                  <a:close/>
                </a:path>
              </a:pathLst>
            </a:custGeom>
            <a:solidFill>
              <a:srgbClr val="99FFCC"/>
            </a:solidFill>
            <a:ln>
              <a:noFill/>
            </a:ln>
            <a:effectLst>
              <a:outerShdw dist="35921" dir="2700000" algn="ctr" rotWithShape="0">
                <a:schemeClr val="bg2">
                  <a:alpha val="74997"/>
                </a:schemeClr>
              </a:outerShdw>
            </a:effectLst>
            <a:extLst>
              <a:ext uri="{91240B29-F687-4F45-9708-019B960494DF}">
                <a14:hiddenLine xmlns:a14="http://schemas.microsoft.com/office/drawing/2010/main" w="9525">
                  <a:solidFill>
                    <a:srgbClr val="000000"/>
                  </a:solidFill>
                  <a:round/>
                  <a:headEnd/>
                  <a:tailEnd/>
                </a14:hiddenLine>
              </a:ext>
            </a:extLst>
          </p:spPr>
          <p:txBody>
            <a:bodyPr wrap="none" rIns="0"/>
            <a:lstStyle/>
            <a:p>
              <a:pPr>
                <a:defRPr/>
              </a:pPr>
              <a:endParaRPr lang="en-US">
                <a:latin typeface="Arial" charset="0"/>
              </a:endParaRPr>
            </a:p>
          </p:txBody>
        </p:sp>
        <p:sp>
          <p:nvSpPr>
            <p:cNvPr id="82032" name="Text Box 11">
              <a:extLst>
                <a:ext uri="{FF2B5EF4-FFF2-40B4-BE49-F238E27FC236}">
                  <a16:creationId xmlns:a16="http://schemas.microsoft.com/office/drawing/2014/main" id="{4B2AB3FC-46E4-4239-A68A-50849983FC5B}"/>
                </a:ext>
              </a:extLst>
            </p:cNvPr>
            <p:cNvSpPr txBox="1">
              <a:spLocks noChangeArrowheads="1"/>
            </p:cNvSpPr>
            <p:nvPr/>
          </p:nvSpPr>
          <p:spPr bwMode="auto">
            <a:xfrm>
              <a:off x="3072" y="1104"/>
              <a:ext cx="29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Ins="0">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10000"/>
                </a:spcBef>
                <a:buFont typeface="Wingdings" panose="05000000000000000000" pitchFamily="2" charset="2"/>
                <a:buNone/>
              </a:pPr>
              <a:r>
                <a:rPr lang="en-US" altLang="en-US" sz="1800"/>
                <a:t>env</a:t>
              </a:r>
            </a:p>
          </p:txBody>
        </p:sp>
      </p:grpSp>
      <p:grpSp>
        <p:nvGrpSpPr>
          <p:cNvPr id="5" name="Group 12">
            <a:extLst>
              <a:ext uri="{FF2B5EF4-FFF2-40B4-BE49-F238E27FC236}">
                <a16:creationId xmlns:a16="http://schemas.microsoft.com/office/drawing/2014/main" id="{4EAAAA21-78F2-4866-B684-6DF37F65735C}"/>
              </a:ext>
            </a:extLst>
          </p:cNvPr>
          <p:cNvGrpSpPr>
            <a:grpSpLocks/>
          </p:cNvGrpSpPr>
          <p:nvPr/>
        </p:nvGrpSpPr>
        <p:grpSpPr bwMode="auto">
          <a:xfrm>
            <a:off x="6324600" y="1676400"/>
            <a:ext cx="4114800" cy="4267200"/>
            <a:chOff x="3072" y="1104"/>
            <a:chExt cx="2592" cy="2688"/>
          </a:xfrm>
        </p:grpSpPr>
        <p:sp>
          <p:nvSpPr>
            <p:cNvPr id="61453" name="Freeform 13">
              <a:extLst>
                <a:ext uri="{FF2B5EF4-FFF2-40B4-BE49-F238E27FC236}">
                  <a16:creationId xmlns:a16="http://schemas.microsoft.com/office/drawing/2014/main" id="{624C1CFC-D0E2-4A1C-A6C7-BA2AF13F2903}"/>
                </a:ext>
              </a:extLst>
            </p:cNvPr>
            <p:cNvSpPr>
              <a:spLocks/>
            </p:cNvSpPr>
            <p:nvPr/>
          </p:nvSpPr>
          <p:spPr bwMode="auto">
            <a:xfrm>
              <a:off x="3072" y="1104"/>
              <a:ext cx="2592" cy="2688"/>
            </a:xfrm>
            <a:custGeom>
              <a:avLst/>
              <a:gdLst>
                <a:gd name="T0" fmla="*/ 0 w 2592"/>
                <a:gd name="T1" fmla="*/ 0 h 2688"/>
                <a:gd name="T2" fmla="*/ 2592 w 2592"/>
                <a:gd name="T3" fmla="*/ 0 h 2688"/>
                <a:gd name="T4" fmla="*/ 2592 w 2592"/>
                <a:gd name="T5" fmla="*/ 1584 h 2688"/>
                <a:gd name="T6" fmla="*/ 1776 w 2592"/>
                <a:gd name="T7" fmla="*/ 1584 h 2688"/>
                <a:gd name="T8" fmla="*/ 1776 w 2592"/>
                <a:gd name="T9" fmla="*/ 2688 h 2688"/>
                <a:gd name="T10" fmla="*/ 0 w 2592"/>
                <a:gd name="T11" fmla="*/ 2688 h 2688"/>
                <a:gd name="T12" fmla="*/ 0 w 2592"/>
                <a:gd name="T13" fmla="*/ 0 h 2688"/>
                <a:gd name="T14" fmla="*/ 0 60000 65536"/>
                <a:gd name="T15" fmla="*/ 0 60000 65536"/>
                <a:gd name="T16" fmla="*/ 0 60000 65536"/>
                <a:gd name="T17" fmla="*/ 0 60000 65536"/>
                <a:gd name="T18" fmla="*/ 0 60000 65536"/>
                <a:gd name="T19" fmla="*/ 0 60000 65536"/>
                <a:gd name="T20" fmla="*/ 0 60000 65536"/>
                <a:gd name="T21" fmla="*/ 0 w 2592"/>
                <a:gd name="T22" fmla="*/ 0 h 2688"/>
                <a:gd name="T23" fmla="*/ 2592 w 2592"/>
                <a:gd name="T24" fmla="*/ 2688 h 268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592" h="2688">
                  <a:moveTo>
                    <a:pt x="0" y="0"/>
                  </a:moveTo>
                  <a:lnTo>
                    <a:pt x="2592" y="0"/>
                  </a:lnTo>
                  <a:lnTo>
                    <a:pt x="2592" y="1584"/>
                  </a:lnTo>
                  <a:lnTo>
                    <a:pt x="1776" y="1584"/>
                  </a:lnTo>
                  <a:lnTo>
                    <a:pt x="1776" y="2688"/>
                  </a:lnTo>
                  <a:lnTo>
                    <a:pt x="0" y="2688"/>
                  </a:lnTo>
                  <a:lnTo>
                    <a:pt x="0" y="0"/>
                  </a:lnTo>
                  <a:close/>
                </a:path>
              </a:pathLst>
            </a:custGeom>
            <a:solidFill>
              <a:srgbClr val="CCFF99"/>
            </a:solidFill>
            <a:ln>
              <a:noFill/>
            </a:ln>
            <a:effectLst>
              <a:outerShdw dist="35921" dir="2700000" algn="ctr" rotWithShape="0">
                <a:schemeClr val="bg2">
                  <a:alpha val="74997"/>
                </a:schemeClr>
              </a:outerShdw>
            </a:effectLst>
            <a:extLst>
              <a:ext uri="{91240B29-F687-4F45-9708-019B960494DF}">
                <a14:hiddenLine xmlns:a14="http://schemas.microsoft.com/office/drawing/2010/main" w="9525">
                  <a:solidFill>
                    <a:srgbClr val="000000"/>
                  </a:solidFill>
                  <a:round/>
                  <a:headEnd/>
                  <a:tailEnd/>
                </a14:hiddenLine>
              </a:ext>
            </a:extLst>
          </p:spPr>
          <p:txBody>
            <a:bodyPr wrap="none" rIns="0"/>
            <a:lstStyle/>
            <a:p>
              <a:pPr>
                <a:defRPr/>
              </a:pPr>
              <a:endParaRPr lang="en-US">
                <a:latin typeface="Arial" charset="0"/>
              </a:endParaRPr>
            </a:p>
          </p:txBody>
        </p:sp>
        <p:sp>
          <p:nvSpPr>
            <p:cNvPr id="82030" name="Text Box 14">
              <a:extLst>
                <a:ext uri="{FF2B5EF4-FFF2-40B4-BE49-F238E27FC236}">
                  <a16:creationId xmlns:a16="http://schemas.microsoft.com/office/drawing/2014/main" id="{20979E47-3306-4784-9F2D-26B7CD961FBB}"/>
                </a:ext>
              </a:extLst>
            </p:cNvPr>
            <p:cNvSpPr txBox="1">
              <a:spLocks noChangeArrowheads="1"/>
            </p:cNvSpPr>
            <p:nvPr/>
          </p:nvSpPr>
          <p:spPr bwMode="auto">
            <a:xfrm>
              <a:off x="3072" y="1104"/>
              <a:ext cx="290" cy="231"/>
            </a:xfrm>
            <a:prstGeom prst="rect">
              <a:avLst/>
            </a:prstGeom>
            <a:solidFill>
              <a:srgbClr val="CC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rIns="0">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10000"/>
                </a:spcBef>
                <a:buFont typeface="Wingdings" panose="05000000000000000000" pitchFamily="2" charset="2"/>
                <a:buNone/>
              </a:pPr>
              <a:r>
                <a:rPr lang="en-US" altLang="en-US" sz="1800"/>
                <a:t>env</a:t>
              </a:r>
            </a:p>
          </p:txBody>
        </p:sp>
      </p:grpSp>
      <p:sp>
        <p:nvSpPr>
          <p:cNvPr id="61455" name="Rectangle 15">
            <a:extLst>
              <a:ext uri="{FF2B5EF4-FFF2-40B4-BE49-F238E27FC236}">
                <a16:creationId xmlns:a16="http://schemas.microsoft.com/office/drawing/2014/main" id="{1D49905C-315F-4699-81D2-80F805AD4C16}"/>
              </a:ext>
            </a:extLst>
          </p:cNvPr>
          <p:cNvSpPr>
            <a:spLocks noChangeArrowheads="1"/>
          </p:cNvSpPr>
          <p:nvPr/>
        </p:nvSpPr>
        <p:spPr bwMode="auto">
          <a:xfrm>
            <a:off x="6400800" y="4267200"/>
            <a:ext cx="2590800" cy="1524000"/>
          </a:xfrm>
          <a:prstGeom prst="rect">
            <a:avLst/>
          </a:prstGeom>
          <a:solidFill>
            <a:srgbClr val="66FF99"/>
          </a:solidFill>
          <a:ln w="9525">
            <a:noFill/>
            <a:miter lim="800000"/>
            <a:headEnd/>
            <a:tailEnd/>
          </a:ln>
          <a:effectLst>
            <a:outerShdw blurRad="63500" dist="38099" dir="2700000" algn="ctr" rotWithShape="0">
              <a:schemeClr val="bg2">
                <a:alpha val="74998"/>
              </a:schemeClr>
            </a:outerShdw>
          </a:effectLst>
        </p:spPr>
        <p:txBody>
          <a:bodyPr wrap="none" rIns="0" anchor="ctr"/>
          <a:lstStyle/>
          <a:p>
            <a:pPr>
              <a:defRPr/>
            </a:pPr>
            <a:endParaRPr lang="en-US">
              <a:latin typeface="Arial" charset="0"/>
            </a:endParaRPr>
          </a:p>
        </p:txBody>
      </p:sp>
      <p:sp>
        <p:nvSpPr>
          <p:cNvPr id="81928" name="Rectangle 16">
            <a:extLst>
              <a:ext uri="{FF2B5EF4-FFF2-40B4-BE49-F238E27FC236}">
                <a16:creationId xmlns:a16="http://schemas.microsoft.com/office/drawing/2014/main" id="{3CA91C54-780D-46E3-807A-EBC3E5041A3E}"/>
              </a:ext>
            </a:extLst>
          </p:cNvPr>
          <p:cNvSpPr>
            <a:spLocks noGrp="1" noChangeArrowheads="1"/>
          </p:cNvSpPr>
          <p:nvPr>
            <p:ph type="title"/>
          </p:nvPr>
        </p:nvSpPr>
        <p:spPr/>
        <p:txBody>
          <a:bodyPr/>
          <a:lstStyle/>
          <a:p>
            <a:pPr eaLnBrk="1" hangingPunct="1"/>
            <a:r>
              <a:rPr lang="en-US" altLang="en-US"/>
              <a:t>Modularity + Configurability</a:t>
            </a:r>
          </a:p>
        </p:txBody>
      </p:sp>
      <p:sp>
        <p:nvSpPr>
          <p:cNvPr id="61457" name="Rectangle 17">
            <a:extLst>
              <a:ext uri="{FF2B5EF4-FFF2-40B4-BE49-F238E27FC236}">
                <a16:creationId xmlns:a16="http://schemas.microsoft.com/office/drawing/2014/main" id="{D3B1C207-F39B-4A64-B6D2-E227A359662C}"/>
              </a:ext>
            </a:extLst>
          </p:cNvPr>
          <p:cNvSpPr>
            <a:spLocks noGrp="1" noChangeArrowheads="1"/>
          </p:cNvSpPr>
          <p:nvPr>
            <p:ph type="body" idx="1"/>
          </p:nvPr>
        </p:nvSpPr>
        <p:spPr>
          <a:xfrm>
            <a:off x="1905000" y="838200"/>
            <a:ext cx="4267200" cy="5334000"/>
          </a:xfrm>
        </p:spPr>
        <p:txBody>
          <a:bodyPr>
            <a:normAutofit lnSpcReduction="10000"/>
          </a:bodyPr>
          <a:lstStyle/>
          <a:p>
            <a:pPr eaLnBrk="1" hangingPunct="1">
              <a:lnSpc>
                <a:spcPct val="90000"/>
              </a:lnSpc>
            </a:pPr>
            <a:r>
              <a:rPr lang="en-US" altLang="en-US" sz="2000"/>
              <a:t>The Basics: driver, monitor, stimulus &amp; analysis</a:t>
            </a:r>
          </a:p>
          <a:p>
            <a:pPr eaLnBrk="1" hangingPunct="1">
              <a:lnSpc>
                <a:spcPct val="90000"/>
              </a:lnSpc>
            </a:pPr>
            <a:r>
              <a:rPr lang="en-US" altLang="en-US" sz="2000"/>
              <a:t>Env defines topology &amp; configures components</a:t>
            </a:r>
          </a:p>
          <a:p>
            <a:pPr lvl="1" eaLnBrk="1" hangingPunct="1">
              <a:lnSpc>
                <a:spcPct val="90000"/>
              </a:lnSpc>
            </a:pPr>
            <a:r>
              <a:rPr lang="en-US" altLang="en-US" sz="1800"/>
              <a:t>Number &amp; type of components</a:t>
            </a:r>
          </a:p>
          <a:p>
            <a:pPr lvl="1" eaLnBrk="1" hangingPunct="1">
              <a:lnSpc>
                <a:spcPct val="90000"/>
              </a:lnSpc>
            </a:pPr>
            <a:r>
              <a:rPr lang="en-US" altLang="en-US" sz="1800"/>
              <a:t>Default stimulus sequence(s)</a:t>
            </a:r>
          </a:p>
          <a:p>
            <a:pPr eaLnBrk="1" hangingPunct="1">
              <a:lnSpc>
                <a:spcPct val="90000"/>
              </a:lnSpc>
            </a:pPr>
            <a:r>
              <a:rPr lang="en-US" altLang="en-US" sz="2000"/>
              <a:t>Encapsulate components for reuse</a:t>
            </a:r>
          </a:p>
          <a:p>
            <a:pPr lvl="1" eaLnBrk="1" hangingPunct="1">
              <a:lnSpc>
                <a:spcPct val="90000"/>
              </a:lnSpc>
            </a:pPr>
            <a:r>
              <a:rPr lang="en-US" altLang="en-US" sz="1800"/>
              <a:t>Packages</a:t>
            </a:r>
          </a:p>
          <a:p>
            <a:pPr eaLnBrk="1" hangingPunct="1">
              <a:lnSpc>
                <a:spcPct val="90000"/>
              </a:lnSpc>
            </a:pPr>
            <a:r>
              <a:rPr lang="en-US" altLang="en-US" sz="2000"/>
              <a:t>Reuse components in new env</a:t>
            </a:r>
          </a:p>
          <a:p>
            <a:pPr lvl="1" eaLnBrk="1" hangingPunct="1">
              <a:lnSpc>
                <a:spcPct val="90000"/>
              </a:lnSpc>
            </a:pPr>
            <a:r>
              <a:rPr lang="en-US" altLang="en-US" sz="1800"/>
              <a:t>Additional stimulus &amp; analysis</a:t>
            </a:r>
          </a:p>
          <a:p>
            <a:pPr eaLnBrk="1" hangingPunct="1">
              <a:lnSpc>
                <a:spcPct val="90000"/>
              </a:lnSpc>
            </a:pPr>
            <a:r>
              <a:rPr lang="en-US" altLang="en-US" sz="2000"/>
              <a:t>Test customizes env</a:t>
            </a:r>
          </a:p>
          <a:p>
            <a:pPr lvl="1" eaLnBrk="1" hangingPunct="1">
              <a:lnSpc>
                <a:spcPct val="90000"/>
              </a:lnSpc>
            </a:pPr>
            <a:r>
              <a:rPr lang="en-US" altLang="en-US" sz="1800"/>
              <a:t>Choose env from library</a:t>
            </a:r>
          </a:p>
          <a:p>
            <a:pPr lvl="1" eaLnBrk="1" hangingPunct="1">
              <a:lnSpc>
                <a:spcPct val="90000"/>
              </a:lnSpc>
            </a:pPr>
            <a:r>
              <a:rPr lang="en-US" altLang="en-US" sz="1800"/>
              <a:t>Coordinate Stimulus</a:t>
            </a:r>
          </a:p>
          <a:p>
            <a:pPr lvl="1" eaLnBrk="1" hangingPunct="1">
              <a:lnSpc>
                <a:spcPct val="90000"/>
              </a:lnSpc>
            </a:pPr>
            <a:r>
              <a:rPr lang="en-US" altLang="en-US" sz="1800"/>
              <a:t>Additional tweaking</a:t>
            </a:r>
          </a:p>
          <a:p>
            <a:pPr eaLnBrk="1" hangingPunct="1">
              <a:lnSpc>
                <a:spcPct val="90000"/>
              </a:lnSpc>
            </a:pPr>
            <a:r>
              <a:rPr lang="en-US" altLang="en-US" sz="2000"/>
              <a:t>Test instantiated by top-level module</a:t>
            </a:r>
          </a:p>
          <a:p>
            <a:pPr lvl="1" eaLnBrk="1" hangingPunct="1">
              <a:lnSpc>
                <a:spcPct val="90000"/>
              </a:lnSpc>
            </a:pPr>
            <a:r>
              <a:rPr lang="en-US" altLang="en-US" sz="1800"/>
              <a:t>Test chosen from library</a:t>
            </a:r>
          </a:p>
        </p:txBody>
      </p:sp>
      <p:sp>
        <p:nvSpPr>
          <p:cNvPr id="61458" name="Rectangle 18">
            <a:extLst>
              <a:ext uri="{FF2B5EF4-FFF2-40B4-BE49-F238E27FC236}">
                <a16:creationId xmlns:a16="http://schemas.microsoft.com/office/drawing/2014/main" id="{B1940439-D6EA-46CF-9A52-43AFC097554B}"/>
              </a:ext>
            </a:extLst>
          </p:cNvPr>
          <p:cNvSpPr>
            <a:spLocks noChangeArrowheads="1"/>
          </p:cNvSpPr>
          <p:nvPr/>
        </p:nvSpPr>
        <p:spPr bwMode="auto">
          <a:xfrm>
            <a:off x="7772400" y="5181600"/>
            <a:ext cx="533400" cy="533400"/>
          </a:xfrm>
          <a:prstGeom prst="rect">
            <a:avLst/>
          </a:prstGeom>
          <a:solidFill>
            <a:srgbClr val="00CC99"/>
          </a:solidFill>
          <a:ln w="9525">
            <a:noFill/>
            <a:miter lim="800000"/>
            <a:headEnd/>
            <a:tailEnd/>
          </a:ln>
          <a:effectLst>
            <a:outerShdw blurRad="63500" dist="38099" dir="2700000" algn="ctr" rotWithShape="0">
              <a:schemeClr val="bg2">
                <a:alpha val="74998"/>
              </a:schemeClr>
            </a:outerShdw>
          </a:effectLst>
        </p:spPr>
        <p:txBody>
          <a:bodyPr wrap="none" rIns="0" anchor="ctr"/>
          <a:lstStyle/>
          <a:p>
            <a:pPr>
              <a:defRPr/>
            </a:pPr>
            <a:endParaRPr lang="en-US">
              <a:latin typeface="Arial" charset="0"/>
            </a:endParaRPr>
          </a:p>
        </p:txBody>
      </p:sp>
      <p:sp>
        <p:nvSpPr>
          <p:cNvPr id="61459" name="Rectangle 19">
            <a:extLst>
              <a:ext uri="{FF2B5EF4-FFF2-40B4-BE49-F238E27FC236}">
                <a16:creationId xmlns:a16="http://schemas.microsoft.com/office/drawing/2014/main" id="{5FDCDE5E-E54F-4D63-95FB-A30DC555B50B}"/>
              </a:ext>
            </a:extLst>
          </p:cNvPr>
          <p:cNvSpPr>
            <a:spLocks noChangeArrowheads="1"/>
          </p:cNvSpPr>
          <p:nvPr/>
        </p:nvSpPr>
        <p:spPr bwMode="auto">
          <a:xfrm>
            <a:off x="6705600" y="5105400"/>
            <a:ext cx="533400" cy="609600"/>
          </a:xfrm>
          <a:prstGeom prst="rect">
            <a:avLst/>
          </a:prstGeom>
          <a:solidFill>
            <a:schemeClr val="accent1"/>
          </a:solidFill>
          <a:ln w="9525">
            <a:noFill/>
            <a:miter lim="800000"/>
            <a:headEnd/>
            <a:tailEnd/>
          </a:ln>
          <a:effectLst>
            <a:outerShdw blurRad="63500" dist="38099" dir="2700000" algn="ctr" rotWithShape="0">
              <a:schemeClr val="bg2">
                <a:alpha val="74998"/>
              </a:schemeClr>
            </a:outerShdw>
          </a:effectLst>
        </p:spPr>
        <p:txBody>
          <a:bodyPr wrap="none" rIns="0" anchor="ctr"/>
          <a:lstStyle/>
          <a:p>
            <a:pPr>
              <a:defRPr/>
            </a:pPr>
            <a:endParaRPr lang="en-US">
              <a:latin typeface="Arial" charset="0"/>
            </a:endParaRPr>
          </a:p>
        </p:txBody>
      </p:sp>
      <p:sp>
        <p:nvSpPr>
          <p:cNvPr id="61460" name="Rectangle 20">
            <a:extLst>
              <a:ext uri="{FF2B5EF4-FFF2-40B4-BE49-F238E27FC236}">
                <a16:creationId xmlns:a16="http://schemas.microsoft.com/office/drawing/2014/main" id="{6BB2EA81-921C-46FC-82D0-5196DAA0D870}"/>
              </a:ext>
            </a:extLst>
          </p:cNvPr>
          <p:cNvSpPr>
            <a:spLocks noChangeArrowheads="1"/>
          </p:cNvSpPr>
          <p:nvPr/>
        </p:nvSpPr>
        <p:spPr bwMode="auto">
          <a:xfrm>
            <a:off x="8382000" y="4343400"/>
            <a:ext cx="533400" cy="609600"/>
          </a:xfrm>
          <a:prstGeom prst="rect">
            <a:avLst/>
          </a:prstGeom>
          <a:solidFill>
            <a:srgbClr val="00CC99"/>
          </a:solidFill>
          <a:ln w="9525">
            <a:noFill/>
            <a:miter lim="800000"/>
            <a:headEnd/>
            <a:tailEnd/>
          </a:ln>
          <a:effectLst>
            <a:outerShdw blurRad="63500" dist="38099" dir="2700000" algn="ctr" rotWithShape="0">
              <a:schemeClr val="bg2">
                <a:alpha val="74998"/>
              </a:schemeClr>
            </a:outerShdw>
          </a:effectLst>
        </p:spPr>
        <p:txBody>
          <a:bodyPr wrap="none" rIns="0" anchor="ctr"/>
          <a:lstStyle/>
          <a:p>
            <a:pPr>
              <a:defRPr/>
            </a:pPr>
            <a:endParaRPr lang="en-US">
              <a:latin typeface="Arial" charset="0"/>
            </a:endParaRPr>
          </a:p>
        </p:txBody>
      </p:sp>
      <p:sp>
        <p:nvSpPr>
          <p:cNvPr id="61461" name="Rectangle 21">
            <a:extLst>
              <a:ext uri="{FF2B5EF4-FFF2-40B4-BE49-F238E27FC236}">
                <a16:creationId xmlns:a16="http://schemas.microsoft.com/office/drawing/2014/main" id="{6CB4EC49-FC19-456B-869F-5AA9C989F219}"/>
              </a:ext>
            </a:extLst>
          </p:cNvPr>
          <p:cNvSpPr>
            <a:spLocks noChangeArrowheads="1"/>
          </p:cNvSpPr>
          <p:nvPr/>
        </p:nvSpPr>
        <p:spPr bwMode="auto">
          <a:xfrm>
            <a:off x="6705600" y="4343400"/>
            <a:ext cx="533400" cy="609600"/>
          </a:xfrm>
          <a:prstGeom prst="rect">
            <a:avLst/>
          </a:prstGeom>
          <a:solidFill>
            <a:srgbClr val="FF9933"/>
          </a:solidFill>
          <a:ln w="9525">
            <a:noFill/>
            <a:miter lim="800000"/>
            <a:headEnd/>
            <a:tailEnd/>
          </a:ln>
          <a:effectLst>
            <a:outerShdw blurRad="63500" dist="38099" dir="2700000" algn="ctr" rotWithShape="0">
              <a:schemeClr val="bg2">
                <a:alpha val="74998"/>
              </a:schemeClr>
            </a:outerShdw>
          </a:effectLst>
        </p:spPr>
        <p:txBody>
          <a:bodyPr wrap="none" rIns="0" anchor="ctr"/>
          <a:lstStyle/>
          <a:p>
            <a:pPr>
              <a:defRPr/>
            </a:pPr>
            <a:endParaRPr lang="en-US">
              <a:latin typeface="Arial" charset="0"/>
            </a:endParaRPr>
          </a:p>
        </p:txBody>
      </p:sp>
      <p:grpSp>
        <p:nvGrpSpPr>
          <p:cNvPr id="6" name="Group 22">
            <a:extLst>
              <a:ext uri="{FF2B5EF4-FFF2-40B4-BE49-F238E27FC236}">
                <a16:creationId xmlns:a16="http://schemas.microsoft.com/office/drawing/2014/main" id="{388F2DD2-FE18-4906-887C-094853EF9E88}"/>
              </a:ext>
            </a:extLst>
          </p:cNvPr>
          <p:cNvGrpSpPr>
            <a:grpSpLocks/>
          </p:cNvGrpSpPr>
          <p:nvPr/>
        </p:nvGrpSpPr>
        <p:grpSpPr bwMode="auto">
          <a:xfrm>
            <a:off x="7239000" y="5334000"/>
            <a:ext cx="533400" cy="152400"/>
            <a:chOff x="3648" y="3456"/>
            <a:chExt cx="336" cy="96"/>
          </a:xfrm>
        </p:grpSpPr>
        <p:sp>
          <p:nvSpPr>
            <p:cNvPr id="82026" name="Rectangle 23">
              <a:extLst>
                <a:ext uri="{FF2B5EF4-FFF2-40B4-BE49-F238E27FC236}">
                  <a16:creationId xmlns:a16="http://schemas.microsoft.com/office/drawing/2014/main" id="{E4B0761F-E643-45F7-8272-98B3AEF465B7}"/>
                </a:ext>
              </a:extLst>
            </p:cNvPr>
            <p:cNvSpPr>
              <a:spLocks noChangeArrowheads="1"/>
            </p:cNvSpPr>
            <p:nvPr/>
          </p:nvSpPr>
          <p:spPr bwMode="auto">
            <a:xfrm>
              <a:off x="3648" y="3456"/>
              <a:ext cx="96" cy="96"/>
            </a:xfrm>
            <a:prstGeom prst="rect">
              <a:avLst/>
            </a:prstGeom>
            <a:solidFill>
              <a:schemeClr val="bg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2027" name="Oval 24">
              <a:extLst>
                <a:ext uri="{FF2B5EF4-FFF2-40B4-BE49-F238E27FC236}">
                  <a16:creationId xmlns:a16="http://schemas.microsoft.com/office/drawing/2014/main" id="{2DFCC70A-082B-406E-B78B-90BFCC7EB276}"/>
                </a:ext>
              </a:extLst>
            </p:cNvPr>
            <p:cNvSpPr>
              <a:spLocks noChangeArrowheads="1"/>
            </p:cNvSpPr>
            <p:nvPr/>
          </p:nvSpPr>
          <p:spPr bwMode="auto">
            <a:xfrm>
              <a:off x="3888" y="3456"/>
              <a:ext cx="96" cy="96"/>
            </a:xfrm>
            <a:prstGeom prst="ellipse">
              <a:avLst/>
            </a:prstGeom>
            <a:solidFill>
              <a:schemeClr val="bg1"/>
            </a:solidFill>
            <a:ln w="9525">
              <a:solidFill>
                <a:schemeClr val="tx1"/>
              </a:solidFill>
              <a:round/>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82028" name="AutoShape 25">
              <a:extLst>
                <a:ext uri="{FF2B5EF4-FFF2-40B4-BE49-F238E27FC236}">
                  <a16:creationId xmlns:a16="http://schemas.microsoft.com/office/drawing/2014/main" id="{4AB0E530-CF66-40BE-89F8-ABBAAA9A735D}"/>
                </a:ext>
              </a:extLst>
            </p:cNvPr>
            <p:cNvCxnSpPr>
              <a:cxnSpLocks noChangeShapeType="1"/>
              <a:stCxn id="82026" idx="3"/>
              <a:endCxn id="82027" idx="2"/>
            </p:cNvCxnSpPr>
            <p:nvPr/>
          </p:nvCxnSpPr>
          <p:spPr bwMode="auto">
            <a:xfrm>
              <a:off x="3744" y="3504"/>
              <a:ext cx="144" cy="0"/>
            </a:xfrm>
            <a:prstGeom prst="straightConnector1">
              <a:avLst/>
            </a:prstGeom>
            <a:noFill/>
            <a:ln w="57150">
              <a:solidFill>
                <a:schemeClr val="tx1"/>
              </a:solidFill>
              <a:round/>
              <a:headEnd/>
              <a:tailEnd type="triangle" w="med" len="sm"/>
            </a:ln>
            <a:extLst>
              <a:ext uri="{909E8E84-426E-40DD-AFC4-6F175D3DCCD1}">
                <a14:hiddenFill xmlns:a14="http://schemas.microsoft.com/office/drawing/2010/main">
                  <a:noFill/>
                </a14:hiddenFill>
              </a:ext>
            </a:extLst>
          </p:spPr>
        </p:cxnSp>
      </p:grpSp>
      <p:grpSp>
        <p:nvGrpSpPr>
          <p:cNvPr id="7" name="Group 26">
            <a:extLst>
              <a:ext uri="{FF2B5EF4-FFF2-40B4-BE49-F238E27FC236}">
                <a16:creationId xmlns:a16="http://schemas.microsoft.com/office/drawing/2014/main" id="{F8F683DE-F02A-48E3-ACC8-0128617040BA}"/>
              </a:ext>
            </a:extLst>
          </p:cNvPr>
          <p:cNvGrpSpPr>
            <a:grpSpLocks/>
          </p:cNvGrpSpPr>
          <p:nvPr/>
        </p:nvGrpSpPr>
        <p:grpSpPr bwMode="auto">
          <a:xfrm>
            <a:off x="7239000" y="4572000"/>
            <a:ext cx="1143000" cy="152400"/>
            <a:chOff x="3648" y="2928"/>
            <a:chExt cx="720" cy="96"/>
          </a:xfrm>
        </p:grpSpPr>
        <p:sp>
          <p:nvSpPr>
            <p:cNvPr id="82023" name="AutoShape 27">
              <a:extLst>
                <a:ext uri="{FF2B5EF4-FFF2-40B4-BE49-F238E27FC236}">
                  <a16:creationId xmlns:a16="http://schemas.microsoft.com/office/drawing/2014/main" id="{020784AA-4F6A-4366-BD93-410779A2F0CC}"/>
                </a:ext>
              </a:extLst>
            </p:cNvPr>
            <p:cNvSpPr>
              <a:spLocks noChangeArrowheads="1"/>
            </p:cNvSpPr>
            <p:nvPr/>
          </p:nvSpPr>
          <p:spPr bwMode="auto">
            <a:xfrm>
              <a:off x="4272" y="2928"/>
              <a:ext cx="96" cy="96"/>
            </a:xfrm>
            <a:prstGeom prst="diamond">
              <a:avLst/>
            </a:prstGeom>
            <a:solidFill>
              <a:schemeClr val="bg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2024" name="Oval 28">
              <a:extLst>
                <a:ext uri="{FF2B5EF4-FFF2-40B4-BE49-F238E27FC236}">
                  <a16:creationId xmlns:a16="http://schemas.microsoft.com/office/drawing/2014/main" id="{A3970191-A0DD-4524-A731-C4C82873FA2F}"/>
                </a:ext>
              </a:extLst>
            </p:cNvPr>
            <p:cNvSpPr>
              <a:spLocks noChangeArrowheads="1"/>
            </p:cNvSpPr>
            <p:nvPr/>
          </p:nvSpPr>
          <p:spPr bwMode="auto">
            <a:xfrm>
              <a:off x="3648" y="2928"/>
              <a:ext cx="96" cy="96"/>
            </a:xfrm>
            <a:prstGeom prst="ellipse">
              <a:avLst/>
            </a:prstGeom>
            <a:solidFill>
              <a:schemeClr val="bg1"/>
            </a:solidFill>
            <a:ln w="9525">
              <a:solidFill>
                <a:schemeClr val="tx1"/>
              </a:solidFill>
              <a:round/>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82025" name="AutoShape 29">
              <a:extLst>
                <a:ext uri="{FF2B5EF4-FFF2-40B4-BE49-F238E27FC236}">
                  <a16:creationId xmlns:a16="http://schemas.microsoft.com/office/drawing/2014/main" id="{8058D63A-B25A-451C-93CE-C0A436A40A47}"/>
                </a:ext>
              </a:extLst>
            </p:cNvPr>
            <p:cNvCxnSpPr>
              <a:cxnSpLocks noChangeShapeType="1"/>
              <a:stCxn id="82023" idx="1"/>
              <a:endCxn id="82024" idx="6"/>
            </p:cNvCxnSpPr>
            <p:nvPr/>
          </p:nvCxnSpPr>
          <p:spPr bwMode="auto">
            <a:xfrm rot="10800000">
              <a:off x="3744" y="2976"/>
              <a:ext cx="528" cy="0"/>
            </a:xfrm>
            <a:prstGeom prst="straightConnector1">
              <a:avLst/>
            </a:prstGeom>
            <a:noFill/>
            <a:ln w="57150">
              <a:solidFill>
                <a:schemeClr val="tx1"/>
              </a:solidFill>
              <a:round/>
              <a:headEnd/>
              <a:tailEnd type="triangle" w="med" len="sm"/>
            </a:ln>
            <a:extLst>
              <a:ext uri="{909E8E84-426E-40DD-AFC4-6F175D3DCCD1}">
                <a14:hiddenFill xmlns:a14="http://schemas.microsoft.com/office/drawing/2010/main">
                  <a:noFill/>
                </a14:hiddenFill>
              </a:ext>
            </a:extLst>
          </p:spPr>
        </p:cxnSp>
      </p:grpSp>
      <p:grpSp>
        <p:nvGrpSpPr>
          <p:cNvPr id="8" name="Group 30">
            <a:extLst>
              <a:ext uri="{FF2B5EF4-FFF2-40B4-BE49-F238E27FC236}">
                <a16:creationId xmlns:a16="http://schemas.microsoft.com/office/drawing/2014/main" id="{0A95BB2D-F60C-4724-B3EA-3C9C169466F7}"/>
              </a:ext>
            </a:extLst>
          </p:cNvPr>
          <p:cNvGrpSpPr>
            <a:grpSpLocks/>
          </p:cNvGrpSpPr>
          <p:nvPr/>
        </p:nvGrpSpPr>
        <p:grpSpPr bwMode="auto">
          <a:xfrm>
            <a:off x="7543800" y="4114800"/>
            <a:ext cx="685800" cy="533400"/>
            <a:chOff x="3840" y="2640"/>
            <a:chExt cx="432" cy="336"/>
          </a:xfrm>
        </p:grpSpPr>
        <p:sp>
          <p:nvSpPr>
            <p:cNvPr id="82021" name="AutoShape 31">
              <a:extLst>
                <a:ext uri="{FF2B5EF4-FFF2-40B4-BE49-F238E27FC236}">
                  <a16:creationId xmlns:a16="http://schemas.microsoft.com/office/drawing/2014/main" id="{6A936584-1213-4136-A6A9-696BFED37CB2}"/>
                </a:ext>
              </a:extLst>
            </p:cNvPr>
            <p:cNvSpPr>
              <a:spLocks noChangeArrowheads="1"/>
            </p:cNvSpPr>
            <p:nvPr/>
          </p:nvSpPr>
          <p:spPr bwMode="auto">
            <a:xfrm>
              <a:off x="3840" y="2640"/>
              <a:ext cx="96" cy="96"/>
            </a:xfrm>
            <a:prstGeom prst="diamond">
              <a:avLst/>
            </a:prstGeom>
            <a:solidFill>
              <a:schemeClr val="bg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82022" name="AutoShape 32">
              <a:extLst>
                <a:ext uri="{FF2B5EF4-FFF2-40B4-BE49-F238E27FC236}">
                  <a16:creationId xmlns:a16="http://schemas.microsoft.com/office/drawing/2014/main" id="{9C147A81-B1EE-4271-BC7C-A201FDACBCE8}"/>
                </a:ext>
              </a:extLst>
            </p:cNvPr>
            <p:cNvCxnSpPr>
              <a:cxnSpLocks noChangeShapeType="1"/>
              <a:stCxn id="82023" idx="1"/>
              <a:endCxn id="82021" idx="2"/>
            </p:cNvCxnSpPr>
            <p:nvPr/>
          </p:nvCxnSpPr>
          <p:spPr bwMode="auto">
            <a:xfrm rot="10800000">
              <a:off x="3888" y="2736"/>
              <a:ext cx="384" cy="240"/>
            </a:xfrm>
            <a:prstGeom prst="bentConnector2">
              <a:avLst/>
            </a:prstGeom>
            <a:noFill/>
            <a:ln w="57150">
              <a:solidFill>
                <a:schemeClr val="tx1"/>
              </a:solidFill>
              <a:miter lim="800000"/>
              <a:headEnd/>
              <a:tailEnd type="triangle" w="med" len="sm"/>
            </a:ln>
            <a:extLst>
              <a:ext uri="{909E8E84-426E-40DD-AFC4-6F175D3DCCD1}">
                <a14:hiddenFill xmlns:a14="http://schemas.microsoft.com/office/drawing/2010/main">
                  <a:noFill/>
                </a14:hiddenFill>
              </a:ext>
            </a:extLst>
          </p:spPr>
        </p:cxnSp>
      </p:grpSp>
      <p:grpSp>
        <p:nvGrpSpPr>
          <p:cNvPr id="9" name="Group 33">
            <a:extLst>
              <a:ext uri="{FF2B5EF4-FFF2-40B4-BE49-F238E27FC236}">
                <a16:creationId xmlns:a16="http://schemas.microsoft.com/office/drawing/2014/main" id="{D0CEEC1E-DFED-423D-A5DE-B449F449C090}"/>
              </a:ext>
            </a:extLst>
          </p:cNvPr>
          <p:cNvGrpSpPr>
            <a:grpSpLocks/>
          </p:cNvGrpSpPr>
          <p:nvPr/>
        </p:nvGrpSpPr>
        <p:grpSpPr bwMode="auto">
          <a:xfrm>
            <a:off x="8382000" y="4953000"/>
            <a:ext cx="457200" cy="647700"/>
            <a:chOff x="4368" y="3168"/>
            <a:chExt cx="288" cy="408"/>
          </a:xfrm>
        </p:grpSpPr>
        <p:sp>
          <p:nvSpPr>
            <p:cNvPr id="82015" name="Rectangle 34">
              <a:extLst>
                <a:ext uri="{FF2B5EF4-FFF2-40B4-BE49-F238E27FC236}">
                  <a16:creationId xmlns:a16="http://schemas.microsoft.com/office/drawing/2014/main" id="{C044398B-F3C2-4BCC-B30B-4B06777D9346}"/>
                </a:ext>
              </a:extLst>
            </p:cNvPr>
            <p:cNvSpPr>
              <a:spLocks noChangeArrowheads="1"/>
            </p:cNvSpPr>
            <p:nvPr/>
          </p:nvSpPr>
          <p:spPr bwMode="auto">
            <a:xfrm rot="-5400000">
              <a:off x="4416" y="3168"/>
              <a:ext cx="48" cy="48"/>
            </a:xfrm>
            <a:prstGeom prst="rect">
              <a:avLst/>
            </a:prstGeom>
            <a:solidFill>
              <a:schemeClr val="tx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2016" name="Rectangle 35">
              <a:extLst>
                <a:ext uri="{FF2B5EF4-FFF2-40B4-BE49-F238E27FC236}">
                  <a16:creationId xmlns:a16="http://schemas.microsoft.com/office/drawing/2014/main" id="{C81B775E-376A-4DE4-9312-E6BD8BDF9846}"/>
                </a:ext>
              </a:extLst>
            </p:cNvPr>
            <p:cNvSpPr>
              <a:spLocks noChangeArrowheads="1"/>
            </p:cNvSpPr>
            <p:nvPr/>
          </p:nvSpPr>
          <p:spPr bwMode="auto">
            <a:xfrm rot="-5400000">
              <a:off x="4512" y="3168"/>
              <a:ext cx="48" cy="48"/>
            </a:xfrm>
            <a:prstGeom prst="rect">
              <a:avLst/>
            </a:prstGeom>
            <a:solidFill>
              <a:schemeClr val="tx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2017" name="Rectangle 36">
              <a:extLst>
                <a:ext uri="{FF2B5EF4-FFF2-40B4-BE49-F238E27FC236}">
                  <a16:creationId xmlns:a16="http://schemas.microsoft.com/office/drawing/2014/main" id="{F71523E2-F8C8-44D8-B06F-35A7A1C0229C}"/>
                </a:ext>
              </a:extLst>
            </p:cNvPr>
            <p:cNvSpPr>
              <a:spLocks noChangeArrowheads="1"/>
            </p:cNvSpPr>
            <p:nvPr/>
          </p:nvSpPr>
          <p:spPr bwMode="auto">
            <a:xfrm rot="-5400000">
              <a:off x="4608" y="3168"/>
              <a:ext cx="48" cy="48"/>
            </a:xfrm>
            <a:prstGeom prst="rect">
              <a:avLst/>
            </a:prstGeom>
            <a:solidFill>
              <a:schemeClr val="tx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82018" name="AutoShape 37">
              <a:extLst>
                <a:ext uri="{FF2B5EF4-FFF2-40B4-BE49-F238E27FC236}">
                  <a16:creationId xmlns:a16="http://schemas.microsoft.com/office/drawing/2014/main" id="{8059A0B6-926D-4707-928D-3ACB8759E643}"/>
                </a:ext>
              </a:extLst>
            </p:cNvPr>
            <p:cNvCxnSpPr>
              <a:cxnSpLocks noChangeShapeType="1"/>
              <a:stCxn id="82015" idx="1"/>
              <a:endCxn id="81968" idx="3"/>
            </p:cNvCxnSpPr>
            <p:nvPr/>
          </p:nvCxnSpPr>
          <p:spPr bwMode="auto">
            <a:xfrm rot="5400000">
              <a:off x="4320" y="3264"/>
              <a:ext cx="168" cy="72"/>
            </a:xfrm>
            <a:prstGeom prst="bentConnector2">
              <a:avLst/>
            </a:prstGeom>
            <a:noFill/>
            <a:ln w="9525">
              <a:solidFill>
                <a:schemeClr val="tx1"/>
              </a:solidFill>
              <a:miter lim="800000"/>
              <a:headEnd type="triangle" w="med" len="med"/>
              <a:tailEnd/>
            </a:ln>
            <a:extLst>
              <a:ext uri="{909E8E84-426E-40DD-AFC4-6F175D3DCCD1}">
                <a14:hiddenFill xmlns:a14="http://schemas.microsoft.com/office/drawing/2010/main">
                  <a:noFill/>
                </a14:hiddenFill>
              </a:ext>
            </a:extLst>
          </p:spPr>
        </p:cxnSp>
        <p:cxnSp>
          <p:nvCxnSpPr>
            <p:cNvPr id="82019" name="AutoShape 38">
              <a:extLst>
                <a:ext uri="{FF2B5EF4-FFF2-40B4-BE49-F238E27FC236}">
                  <a16:creationId xmlns:a16="http://schemas.microsoft.com/office/drawing/2014/main" id="{3D9969C9-51C9-4FED-99BB-1E17BCFB9D23}"/>
                </a:ext>
              </a:extLst>
            </p:cNvPr>
            <p:cNvCxnSpPr>
              <a:cxnSpLocks noChangeShapeType="1"/>
              <a:stCxn id="81969" idx="3"/>
              <a:endCxn id="82016" idx="1"/>
            </p:cNvCxnSpPr>
            <p:nvPr/>
          </p:nvCxnSpPr>
          <p:spPr bwMode="auto">
            <a:xfrm flipV="1">
              <a:off x="4368" y="3216"/>
              <a:ext cx="168" cy="264"/>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2020" name="AutoShape 39">
              <a:extLst>
                <a:ext uri="{FF2B5EF4-FFF2-40B4-BE49-F238E27FC236}">
                  <a16:creationId xmlns:a16="http://schemas.microsoft.com/office/drawing/2014/main" id="{46A36011-1E4E-4011-A333-04B80B49DB4B}"/>
                </a:ext>
              </a:extLst>
            </p:cNvPr>
            <p:cNvCxnSpPr>
              <a:cxnSpLocks noChangeShapeType="1"/>
              <a:stCxn id="81970" idx="3"/>
              <a:endCxn id="82017" idx="1"/>
            </p:cNvCxnSpPr>
            <p:nvPr/>
          </p:nvCxnSpPr>
          <p:spPr bwMode="auto">
            <a:xfrm flipV="1">
              <a:off x="4368" y="3216"/>
              <a:ext cx="264" cy="360"/>
            </a:xfrm>
            <a:prstGeom prst="bentConnector2">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grpSp>
      <p:grpSp>
        <p:nvGrpSpPr>
          <p:cNvPr id="81938" name="Group 40">
            <a:extLst>
              <a:ext uri="{FF2B5EF4-FFF2-40B4-BE49-F238E27FC236}">
                <a16:creationId xmlns:a16="http://schemas.microsoft.com/office/drawing/2014/main" id="{260689BA-E1F3-4322-B135-79025370914B}"/>
              </a:ext>
            </a:extLst>
          </p:cNvPr>
          <p:cNvGrpSpPr>
            <a:grpSpLocks/>
          </p:cNvGrpSpPr>
          <p:nvPr/>
        </p:nvGrpSpPr>
        <p:grpSpPr bwMode="auto">
          <a:xfrm>
            <a:off x="9677400" y="5105400"/>
            <a:ext cx="609600" cy="609600"/>
            <a:chOff x="5184" y="3264"/>
            <a:chExt cx="384" cy="384"/>
          </a:xfrm>
        </p:grpSpPr>
        <p:sp>
          <p:nvSpPr>
            <p:cNvPr id="61481" name="Rectangle 41">
              <a:extLst>
                <a:ext uri="{FF2B5EF4-FFF2-40B4-BE49-F238E27FC236}">
                  <a16:creationId xmlns:a16="http://schemas.microsoft.com/office/drawing/2014/main" id="{04AB11CA-49E8-4046-81EB-6F7F9B7D0C11}"/>
                </a:ext>
              </a:extLst>
            </p:cNvPr>
            <p:cNvSpPr>
              <a:spLocks noChangeArrowheads="1"/>
            </p:cNvSpPr>
            <p:nvPr/>
          </p:nvSpPr>
          <p:spPr bwMode="auto">
            <a:xfrm>
              <a:off x="5232" y="3312"/>
              <a:ext cx="336" cy="336"/>
            </a:xfrm>
            <a:prstGeom prst="rect">
              <a:avLst/>
            </a:prstGeom>
            <a:solidFill>
              <a:srgbClr val="FF5050"/>
            </a:solidFill>
            <a:ln w="9525">
              <a:noFill/>
              <a:miter lim="800000"/>
              <a:headEnd/>
              <a:tailEnd/>
            </a:ln>
            <a:effectLst>
              <a:outerShdw blurRad="63500" dist="38099" dir="2700000" algn="ctr" rotWithShape="0">
                <a:schemeClr val="bg2">
                  <a:alpha val="74998"/>
                </a:schemeClr>
              </a:outerShdw>
            </a:effectLst>
          </p:spPr>
          <p:txBody>
            <a:bodyPr wrap="none" rIns="0" anchor="ctr"/>
            <a:lstStyle/>
            <a:p>
              <a:pPr>
                <a:defRPr/>
              </a:pPr>
              <a:endParaRPr lang="en-US">
                <a:latin typeface="Arial" charset="0"/>
              </a:endParaRPr>
            </a:p>
          </p:txBody>
        </p:sp>
        <p:sp>
          <p:nvSpPr>
            <p:cNvPr id="82009" name="Rectangle 42">
              <a:extLst>
                <a:ext uri="{FF2B5EF4-FFF2-40B4-BE49-F238E27FC236}">
                  <a16:creationId xmlns:a16="http://schemas.microsoft.com/office/drawing/2014/main" id="{1FD23DA8-3A43-49FD-AC73-01382C6900DD}"/>
                </a:ext>
              </a:extLst>
            </p:cNvPr>
            <p:cNvSpPr>
              <a:spLocks noChangeArrowheads="1"/>
            </p:cNvSpPr>
            <p:nvPr/>
          </p:nvSpPr>
          <p:spPr bwMode="auto">
            <a:xfrm>
              <a:off x="5184" y="3360"/>
              <a:ext cx="48" cy="48"/>
            </a:xfrm>
            <a:prstGeom prst="rect">
              <a:avLst/>
            </a:prstGeom>
            <a:solidFill>
              <a:schemeClr val="tx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2010" name="Rectangle 43">
              <a:extLst>
                <a:ext uri="{FF2B5EF4-FFF2-40B4-BE49-F238E27FC236}">
                  <a16:creationId xmlns:a16="http://schemas.microsoft.com/office/drawing/2014/main" id="{E09C277B-AACF-42DB-BCFE-27E9A64060BD}"/>
                </a:ext>
              </a:extLst>
            </p:cNvPr>
            <p:cNvSpPr>
              <a:spLocks noChangeArrowheads="1"/>
            </p:cNvSpPr>
            <p:nvPr/>
          </p:nvSpPr>
          <p:spPr bwMode="auto">
            <a:xfrm>
              <a:off x="5184" y="3456"/>
              <a:ext cx="48" cy="48"/>
            </a:xfrm>
            <a:prstGeom prst="rect">
              <a:avLst/>
            </a:prstGeom>
            <a:solidFill>
              <a:schemeClr val="tx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2011" name="Rectangle 44">
              <a:extLst>
                <a:ext uri="{FF2B5EF4-FFF2-40B4-BE49-F238E27FC236}">
                  <a16:creationId xmlns:a16="http://schemas.microsoft.com/office/drawing/2014/main" id="{013A4A10-6E4F-4A73-B8E5-4BA936C0BB3C}"/>
                </a:ext>
              </a:extLst>
            </p:cNvPr>
            <p:cNvSpPr>
              <a:spLocks noChangeArrowheads="1"/>
            </p:cNvSpPr>
            <p:nvPr/>
          </p:nvSpPr>
          <p:spPr bwMode="auto">
            <a:xfrm>
              <a:off x="5184" y="3552"/>
              <a:ext cx="48" cy="48"/>
            </a:xfrm>
            <a:prstGeom prst="rect">
              <a:avLst/>
            </a:prstGeom>
            <a:solidFill>
              <a:schemeClr val="tx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2012" name="Rectangle 45">
              <a:extLst>
                <a:ext uri="{FF2B5EF4-FFF2-40B4-BE49-F238E27FC236}">
                  <a16:creationId xmlns:a16="http://schemas.microsoft.com/office/drawing/2014/main" id="{84543302-E40D-4A4C-964B-BE3B9D94D042}"/>
                </a:ext>
              </a:extLst>
            </p:cNvPr>
            <p:cNvSpPr>
              <a:spLocks noChangeArrowheads="1"/>
            </p:cNvSpPr>
            <p:nvPr/>
          </p:nvSpPr>
          <p:spPr bwMode="auto">
            <a:xfrm rot="-5400000">
              <a:off x="5280" y="3264"/>
              <a:ext cx="48" cy="48"/>
            </a:xfrm>
            <a:prstGeom prst="rect">
              <a:avLst/>
            </a:prstGeom>
            <a:solidFill>
              <a:schemeClr val="tx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2013" name="Rectangle 46">
              <a:extLst>
                <a:ext uri="{FF2B5EF4-FFF2-40B4-BE49-F238E27FC236}">
                  <a16:creationId xmlns:a16="http://schemas.microsoft.com/office/drawing/2014/main" id="{E3898B61-363F-43A4-BC86-F16D92BD910A}"/>
                </a:ext>
              </a:extLst>
            </p:cNvPr>
            <p:cNvSpPr>
              <a:spLocks noChangeArrowheads="1"/>
            </p:cNvSpPr>
            <p:nvPr/>
          </p:nvSpPr>
          <p:spPr bwMode="auto">
            <a:xfrm rot="-5400000">
              <a:off x="5376" y="3264"/>
              <a:ext cx="48" cy="48"/>
            </a:xfrm>
            <a:prstGeom prst="rect">
              <a:avLst/>
            </a:prstGeom>
            <a:solidFill>
              <a:schemeClr val="tx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2014" name="Rectangle 47">
              <a:extLst>
                <a:ext uri="{FF2B5EF4-FFF2-40B4-BE49-F238E27FC236}">
                  <a16:creationId xmlns:a16="http://schemas.microsoft.com/office/drawing/2014/main" id="{93295B2D-9E2F-48AC-B828-E25CCF66D9A6}"/>
                </a:ext>
              </a:extLst>
            </p:cNvPr>
            <p:cNvSpPr>
              <a:spLocks noChangeArrowheads="1"/>
            </p:cNvSpPr>
            <p:nvPr/>
          </p:nvSpPr>
          <p:spPr bwMode="auto">
            <a:xfrm rot="-5400000">
              <a:off x="5472" y="3264"/>
              <a:ext cx="48" cy="48"/>
            </a:xfrm>
            <a:prstGeom prst="rect">
              <a:avLst/>
            </a:prstGeom>
            <a:solidFill>
              <a:schemeClr val="tx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nvGrpSpPr>
          <p:cNvPr id="11" name="Group 48">
            <a:extLst>
              <a:ext uri="{FF2B5EF4-FFF2-40B4-BE49-F238E27FC236}">
                <a16:creationId xmlns:a16="http://schemas.microsoft.com/office/drawing/2014/main" id="{6E1C870F-D705-4329-B748-864DCD4A3F98}"/>
              </a:ext>
            </a:extLst>
          </p:cNvPr>
          <p:cNvGrpSpPr>
            <a:grpSpLocks/>
          </p:cNvGrpSpPr>
          <p:nvPr/>
        </p:nvGrpSpPr>
        <p:grpSpPr bwMode="auto">
          <a:xfrm>
            <a:off x="6934200" y="2133600"/>
            <a:ext cx="1981200" cy="1981200"/>
            <a:chOff x="3456" y="1392"/>
            <a:chExt cx="1248" cy="1248"/>
          </a:xfrm>
        </p:grpSpPr>
        <p:sp>
          <p:nvSpPr>
            <p:cNvPr id="61489" name="Rectangle 49">
              <a:extLst>
                <a:ext uri="{FF2B5EF4-FFF2-40B4-BE49-F238E27FC236}">
                  <a16:creationId xmlns:a16="http://schemas.microsoft.com/office/drawing/2014/main" id="{BF64A1B0-BB05-4C5D-8418-E0E686003C6A}"/>
                </a:ext>
              </a:extLst>
            </p:cNvPr>
            <p:cNvSpPr>
              <a:spLocks noChangeArrowheads="1"/>
            </p:cNvSpPr>
            <p:nvPr/>
          </p:nvSpPr>
          <p:spPr bwMode="auto">
            <a:xfrm>
              <a:off x="3456" y="1392"/>
              <a:ext cx="384" cy="384"/>
            </a:xfrm>
            <a:prstGeom prst="rect">
              <a:avLst/>
            </a:prstGeom>
            <a:solidFill>
              <a:srgbClr val="FF9933"/>
            </a:solidFill>
            <a:ln w="9525">
              <a:noFill/>
              <a:miter lim="800000"/>
              <a:headEnd/>
              <a:tailEnd/>
            </a:ln>
            <a:effectLst>
              <a:outerShdw blurRad="63500" dist="38099" dir="2700000" algn="ctr" rotWithShape="0">
                <a:schemeClr val="bg2">
                  <a:alpha val="74998"/>
                </a:schemeClr>
              </a:outerShdw>
            </a:effectLst>
          </p:spPr>
          <p:txBody>
            <a:bodyPr wrap="none" rIns="0" anchor="ctr"/>
            <a:lstStyle/>
            <a:p>
              <a:pPr>
                <a:defRPr/>
              </a:pPr>
              <a:endParaRPr lang="en-US">
                <a:latin typeface="Arial" charset="0"/>
              </a:endParaRPr>
            </a:p>
          </p:txBody>
        </p:sp>
        <p:sp>
          <p:nvSpPr>
            <p:cNvPr id="82004" name="Oval 50">
              <a:extLst>
                <a:ext uri="{FF2B5EF4-FFF2-40B4-BE49-F238E27FC236}">
                  <a16:creationId xmlns:a16="http://schemas.microsoft.com/office/drawing/2014/main" id="{F907EF05-13EC-4BE5-90AC-178561C7CD68}"/>
                </a:ext>
              </a:extLst>
            </p:cNvPr>
            <p:cNvSpPr>
              <a:spLocks noChangeArrowheads="1"/>
            </p:cNvSpPr>
            <p:nvPr/>
          </p:nvSpPr>
          <p:spPr bwMode="auto">
            <a:xfrm>
              <a:off x="3600" y="1776"/>
              <a:ext cx="96" cy="96"/>
            </a:xfrm>
            <a:prstGeom prst="ellipse">
              <a:avLst/>
            </a:prstGeom>
            <a:solidFill>
              <a:schemeClr val="bg1"/>
            </a:solidFill>
            <a:ln w="9525">
              <a:solidFill>
                <a:schemeClr val="tx1"/>
              </a:solidFill>
              <a:round/>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2005" name="Oval 51">
              <a:extLst>
                <a:ext uri="{FF2B5EF4-FFF2-40B4-BE49-F238E27FC236}">
                  <a16:creationId xmlns:a16="http://schemas.microsoft.com/office/drawing/2014/main" id="{D2415A94-8BB1-4619-82E6-59E9B7FADF6B}"/>
                </a:ext>
              </a:extLst>
            </p:cNvPr>
            <p:cNvSpPr>
              <a:spLocks noChangeArrowheads="1"/>
            </p:cNvSpPr>
            <p:nvPr/>
          </p:nvSpPr>
          <p:spPr bwMode="auto">
            <a:xfrm>
              <a:off x="3840" y="1536"/>
              <a:ext cx="96" cy="96"/>
            </a:xfrm>
            <a:prstGeom prst="ellipse">
              <a:avLst/>
            </a:prstGeom>
            <a:solidFill>
              <a:schemeClr val="bg1"/>
            </a:solidFill>
            <a:ln w="9525">
              <a:solidFill>
                <a:schemeClr val="tx1"/>
              </a:solidFill>
              <a:round/>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82006" name="AutoShape 52">
              <a:extLst>
                <a:ext uri="{FF2B5EF4-FFF2-40B4-BE49-F238E27FC236}">
                  <a16:creationId xmlns:a16="http://schemas.microsoft.com/office/drawing/2014/main" id="{CB6BA2A4-7DBA-48D7-AA92-4BFB052302E2}"/>
                </a:ext>
              </a:extLst>
            </p:cNvPr>
            <p:cNvCxnSpPr>
              <a:cxnSpLocks noChangeShapeType="1"/>
              <a:stCxn id="81994" idx="1"/>
              <a:endCxn id="82005" idx="6"/>
            </p:cNvCxnSpPr>
            <p:nvPr/>
          </p:nvCxnSpPr>
          <p:spPr bwMode="auto">
            <a:xfrm rot="10800000">
              <a:off x="3936" y="1584"/>
              <a:ext cx="768" cy="0"/>
            </a:xfrm>
            <a:prstGeom prst="straightConnector1">
              <a:avLst/>
            </a:prstGeom>
            <a:noFill/>
            <a:ln w="57150">
              <a:solidFill>
                <a:schemeClr val="tx1"/>
              </a:solidFill>
              <a:round/>
              <a:headEnd/>
              <a:tailEnd type="triangle" w="med" len="sm"/>
            </a:ln>
            <a:extLst>
              <a:ext uri="{909E8E84-426E-40DD-AFC4-6F175D3DCCD1}">
                <a14:hiddenFill xmlns:a14="http://schemas.microsoft.com/office/drawing/2010/main">
                  <a:noFill/>
                </a14:hiddenFill>
              </a:ext>
            </a:extLst>
          </p:spPr>
        </p:cxnSp>
        <p:cxnSp>
          <p:nvCxnSpPr>
            <p:cNvPr id="82007" name="AutoShape 53">
              <a:extLst>
                <a:ext uri="{FF2B5EF4-FFF2-40B4-BE49-F238E27FC236}">
                  <a16:creationId xmlns:a16="http://schemas.microsoft.com/office/drawing/2014/main" id="{BFAC4654-F5BF-4ADF-88D6-9150C397F5B0}"/>
                </a:ext>
              </a:extLst>
            </p:cNvPr>
            <p:cNvCxnSpPr>
              <a:cxnSpLocks noChangeShapeType="1"/>
              <a:stCxn id="82021" idx="0"/>
              <a:endCxn id="82004" idx="4"/>
            </p:cNvCxnSpPr>
            <p:nvPr/>
          </p:nvCxnSpPr>
          <p:spPr bwMode="auto">
            <a:xfrm rot="5400000" flipH="1">
              <a:off x="3384" y="2136"/>
              <a:ext cx="768" cy="240"/>
            </a:xfrm>
            <a:prstGeom prst="bentConnector3">
              <a:avLst>
                <a:gd name="adj1" fmla="val 50000"/>
              </a:avLst>
            </a:prstGeom>
            <a:noFill/>
            <a:ln w="57150">
              <a:solidFill>
                <a:schemeClr val="tx1"/>
              </a:solidFill>
              <a:miter lim="800000"/>
              <a:headEnd/>
              <a:tailEnd type="triangle" w="med" len="sm"/>
            </a:ln>
            <a:extLst>
              <a:ext uri="{909E8E84-426E-40DD-AFC4-6F175D3DCCD1}">
                <a14:hiddenFill xmlns:a14="http://schemas.microsoft.com/office/drawing/2010/main">
                  <a:noFill/>
                </a14:hiddenFill>
              </a:ext>
            </a:extLst>
          </p:spPr>
        </p:cxnSp>
      </p:grpSp>
      <p:grpSp>
        <p:nvGrpSpPr>
          <p:cNvPr id="12" name="Group 54">
            <a:extLst>
              <a:ext uri="{FF2B5EF4-FFF2-40B4-BE49-F238E27FC236}">
                <a16:creationId xmlns:a16="http://schemas.microsoft.com/office/drawing/2014/main" id="{D41A134B-946A-45D3-991D-8267FCEC8931}"/>
              </a:ext>
            </a:extLst>
          </p:cNvPr>
          <p:cNvGrpSpPr>
            <a:grpSpLocks/>
          </p:cNvGrpSpPr>
          <p:nvPr/>
        </p:nvGrpSpPr>
        <p:grpSpPr bwMode="auto">
          <a:xfrm>
            <a:off x="6553200" y="4114800"/>
            <a:ext cx="152400" cy="1371600"/>
            <a:chOff x="3216" y="2640"/>
            <a:chExt cx="96" cy="864"/>
          </a:xfrm>
        </p:grpSpPr>
        <p:sp>
          <p:nvSpPr>
            <p:cNvPr id="82000" name="Oval 55">
              <a:extLst>
                <a:ext uri="{FF2B5EF4-FFF2-40B4-BE49-F238E27FC236}">
                  <a16:creationId xmlns:a16="http://schemas.microsoft.com/office/drawing/2014/main" id="{1CE931C6-814B-4FC2-BF8F-DE2B220BF171}"/>
                </a:ext>
              </a:extLst>
            </p:cNvPr>
            <p:cNvSpPr>
              <a:spLocks noChangeArrowheads="1"/>
            </p:cNvSpPr>
            <p:nvPr/>
          </p:nvSpPr>
          <p:spPr bwMode="auto">
            <a:xfrm>
              <a:off x="3216" y="2640"/>
              <a:ext cx="96" cy="96"/>
            </a:xfrm>
            <a:prstGeom prst="ellipse">
              <a:avLst/>
            </a:prstGeom>
            <a:solidFill>
              <a:schemeClr val="bg1"/>
            </a:solidFill>
            <a:ln w="9525">
              <a:solidFill>
                <a:schemeClr val="tx1"/>
              </a:solidFill>
              <a:round/>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2001" name="Oval 56">
              <a:extLst>
                <a:ext uri="{FF2B5EF4-FFF2-40B4-BE49-F238E27FC236}">
                  <a16:creationId xmlns:a16="http://schemas.microsoft.com/office/drawing/2014/main" id="{AEA5BFC1-6E11-471C-9A82-A77993199EC4}"/>
                </a:ext>
              </a:extLst>
            </p:cNvPr>
            <p:cNvSpPr>
              <a:spLocks noChangeArrowheads="1"/>
            </p:cNvSpPr>
            <p:nvPr/>
          </p:nvSpPr>
          <p:spPr bwMode="auto">
            <a:xfrm>
              <a:off x="3216" y="3408"/>
              <a:ext cx="96" cy="96"/>
            </a:xfrm>
            <a:prstGeom prst="ellipse">
              <a:avLst/>
            </a:prstGeom>
            <a:solidFill>
              <a:schemeClr val="bg1"/>
            </a:solidFill>
            <a:ln w="9525">
              <a:solidFill>
                <a:schemeClr val="tx1"/>
              </a:solidFill>
              <a:round/>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82002" name="AutoShape 57">
              <a:extLst>
                <a:ext uri="{FF2B5EF4-FFF2-40B4-BE49-F238E27FC236}">
                  <a16:creationId xmlns:a16="http://schemas.microsoft.com/office/drawing/2014/main" id="{5433C33F-46C6-4826-9F95-BD64D602B133}"/>
                </a:ext>
              </a:extLst>
            </p:cNvPr>
            <p:cNvCxnSpPr>
              <a:cxnSpLocks noChangeShapeType="1"/>
              <a:stCxn id="82000" idx="4"/>
              <a:endCxn id="82001" idx="0"/>
            </p:cNvCxnSpPr>
            <p:nvPr/>
          </p:nvCxnSpPr>
          <p:spPr bwMode="auto">
            <a:xfrm rot="5400000">
              <a:off x="2928" y="3072"/>
              <a:ext cx="672" cy="0"/>
            </a:xfrm>
            <a:prstGeom prst="straightConnector1">
              <a:avLst/>
            </a:prstGeom>
            <a:noFill/>
            <a:ln w="57150">
              <a:solidFill>
                <a:srgbClr val="000066"/>
              </a:solidFill>
              <a:round/>
              <a:headEnd/>
              <a:tailEnd type="triangle" w="med" len="sm"/>
            </a:ln>
            <a:extLst>
              <a:ext uri="{909E8E84-426E-40DD-AFC4-6F175D3DCCD1}">
                <a14:hiddenFill xmlns:a14="http://schemas.microsoft.com/office/drawing/2010/main">
                  <a:noFill/>
                </a14:hiddenFill>
              </a:ext>
            </a:extLst>
          </p:spPr>
        </p:cxnSp>
      </p:grpSp>
      <p:grpSp>
        <p:nvGrpSpPr>
          <p:cNvPr id="13" name="Group 58">
            <a:extLst>
              <a:ext uri="{FF2B5EF4-FFF2-40B4-BE49-F238E27FC236}">
                <a16:creationId xmlns:a16="http://schemas.microsoft.com/office/drawing/2014/main" id="{8A246D6A-DA32-4609-9899-3809567D5AF3}"/>
              </a:ext>
            </a:extLst>
          </p:cNvPr>
          <p:cNvGrpSpPr>
            <a:grpSpLocks/>
          </p:cNvGrpSpPr>
          <p:nvPr/>
        </p:nvGrpSpPr>
        <p:grpSpPr bwMode="auto">
          <a:xfrm>
            <a:off x="7696200" y="2362200"/>
            <a:ext cx="2667000" cy="1676400"/>
            <a:chOff x="3936" y="1536"/>
            <a:chExt cx="1680" cy="1056"/>
          </a:xfrm>
        </p:grpSpPr>
        <p:sp>
          <p:nvSpPr>
            <p:cNvPr id="61499" name="Rectangle 59">
              <a:extLst>
                <a:ext uri="{FF2B5EF4-FFF2-40B4-BE49-F238E27FC236}">
                  <a16:creationId xmlns:a16="http://schemas.microsoft.com/office/drawing/2014/main" id="{222D857E-9056-4C86-A0FD-44E454AD60D1}"/>
                </a:ext>
              </a:extLst>
            </p:cNvPr>
            <p:cNvSpPr>
              <a:spLocks noChangeArrowheads="1"/>
            </p:cNvSpPr>
            <p:nvPr/>
          </p:nvSpPr>
          <p:spPr bwMode="auto">
            <a:xfrm>
              <a:off x="4032" y="1632"/>
              <a:ext cx="1584" cy="960"/>
            </a:xfrm>
            <a:prstGeom prst="rect">
              <a:avLst/>
            </a:prstGeom>
            <a:solidFill>
              <a:srgbClr val="66FF99"/>
            </a:solidFill>
            <a:ln w="9525">
              <a:noFill/>
              <a:miter lim="800000"/>
              <a:headEnd/>
              <a:tailEnd/>
            </a:ln>
            <a:effectLst>
              <a:outerShdw blurRad="63500" dist="38099" dir="2700000" algn="ctr" rotWithShape="0">
                <a:schemeClr val="bg2">
                  <a:alpha val="74998"/>
                </a:schemeClr>
              </a:outerShdw>
            </a:effectLst>
          </p:spPr>
          <p:txBody>
            <a:bodyPr wrap="none" rIns="0" anchor="ctr"/>
            <a:lstStyle/>
            <a:p>
              <a:pPr>
                <a:defRPr/>
              </a:pPr>
              <a:endParaRPr lang="en-US">
                <a:latin typeface="Arial" charset="0"/>
              </a:endParaRPr>
            </a:p>
          </p:txBody>
        </p:sp>
        <p:sp>
          <p:nvSpPr>
            <p:cNvPr id="61500" name="Rectangle 60">
              <a:extLst>
                <a:ext uri="{FF2B5EF4-FFF2-40B4-BE49-F238E27FC236}">
                  <a16:creationId xmlns:a16="http://schemas.microsoft.com/office/drawing/2014/main" id="{C9AB4D8B-5266-4FD3-BA6F-ECF27AA939C6}"/>
                </a:ext>
              </a:extLst>
            </p:cNvPr>
            <p:cNvSpPr>
              <a:spLocks noChangeArrowheads="1"/>
            </p:cNvSpPr>
            <p:nvPr/>
          </p:nvSpPr>
          <p:spPr bwMode="auto">
            <a:xfrm>
              <a:off x="4848" y="2208"/>
              <a:ext cx="336" cy="336"/>
            </a:xfrm>
            <a:prstGeom prst="rect">
              <a:avLst/>
            </a:prstGeom>
            <a:solidFill>
              <a:srgbClr val="00CC99"/>
            </a:solidFill>
            <a:ln w="9525">
              <a:noFill/>
              <a:miter lim="800000"/>
              <a:headEnd/>
              <a:tailEnd/>
            </a:ln>
            <a:effectLst>
              <a:outerShdw blurRad="63500" dist="38099" dir="2700000" algn="ctr" rotWithShape="0">
                <a:schemeClr val="bg2">
                  <a:alpha val="74998"/>
                </a:schemeClr>
              </a:outerShdw>
            </a:effectLst>
          </p:spPr>
          <p:txBody>
            <a:bodyPr wrap="none" rIns="0" anchor="ctr"/>
            <a:lstStyle/>
            <a:p>
              <a:pPr>
                <a:defRPr/>
              </a:pPr>
              <a:endParaRPr lang="en-US">
                <a:latin typeface="Arial" charset="0"/>
              </a:endParaRPr>
            </a:p>
          </p:txBody>
        </p:sp>
        <p:sp>
          <p:nvSpPr>
            <p:cNvPr id="61501" name="Rectangle 61">
              <a:extLst>
                <a:ext uri="{FF2B5EF4-FFF2-40B4-BE49-F238E27FC236}">
                  <a16:creationId xmlns:a16="http://schemas.microsoft.com/office/drawing/2014/main" id="{34503279-9189-4A16-88C3-C09B5DB7AAE2}"/>
                </a:ext>
              </a:extLst>
            </p:cNvPr>
            <p:cNvSpPr>
              <a:spLocks noChangeArrowheads="1"/>
            </p:cNvSpPr>
            <p:nvPr/>
          </p:nvSpPr>
          <p:spPr bwMode="auto">
            <a:xfrm>
              <a:off x="4176" y="2160"/>
              <a:ext cx="336" cy="384"/>
            </a:xfrm>
            <a:prstGeom prst="rect">
              <a:avLst/>
            </a:prstGeom>
            <a:solidFill>
              <a:schemeClr val="accent1"/>
            </a:solidFill>
            <a:ln w="9525">
              <a:noFill/>
              <a:miter lim="800000"/>
              <a:headEnd/>
              <a:tailEnd/>
            </a:ln>
            <a:effectLst>
              <a:outerShdw blurRad="63500" dist="38099" dir="2700000" algn="ctr" rotWithShape="0">
                <a:schemeClr val="bg2">
                  <a:alpha val="74998"/>
                </a:schemeClr>
              </a:outerShdw>
            </a:effectLst>
          </p:spPr>
          <p:txBody>
            <a:bodyPr wrap="none" rIns="0" anchor="ctr"/>
            <a:lstStyle/>
            <a:p>
              <a:pPr>
                <a:defRPr/>
              </a:pPr>
              <a:endParaRPr lang="en-US">
                <a:latin typeface="Arial" charset="0"/>
              </a:endParaRPr>
            </a:p>
          </p:txBody>
        </p:sp>
        <p:sp>
          <p:nvSpPr>
            <p:cNvPr id="61502" name="Rectangle 62">
              <a:extLst>
                <a:ext uri="{FF2B5EF4-FFF2-40B4-BE49-F238E27FC236}">
                  <a16:creationId xmlns:a16="http://schemas.microsoft.com/office/drawing/2014/main" id="{53F07228-6737-4BEE-A64E-43D3DADCA392}"/>
                </a:ext>
              </a:extLst>
            </p:cNvPr>
            <p:cNvSpPr>
              <a:spLocks noChangeArrowheads="1"/>
            </p:cNvSpPr>
            <p:nvPr/>
          </p:nvSpPr>
          <p:spPr bwMode="auto">
            <a:xfrm>
              <a:off x="5232" y="1680"/>
              <a:ext cx="336" cy="384"/>
            </a:xfrm>
            <a:prstGeom prst="rect">
              <a:avLst/>
            </a:prstGeom>
            <a:solidFill>
              <a:srgbClr val="00CC99"/>
            </a:solidFill>
            <a:ln w="9525">
              <a:noFill/>
              <a:miter lim="800000"/>
              <a:headEnd/>
              <a:tailEnd/>
            </a:ln>
            <a:effectLst>
              <a:outerShdw blurRad="63500" dist="38099" dir="2700000" algn="ctr" rotWithShape="0">
                <a:schemeClr val="bg2">
                  <a:alpha val="74998"/>
                </a:schemeClr>
              </a:outerShdw>
            </a:effectLst>
          </p:spPr>
          <p:txBody>
            <a:bodyPr wrap="none" rIns="0" anchor="ctr"/>
            <a:lstStyle/>
            <a:p>
              <a:pPr>
                <a:defRPr/>
              </a:pPr>
              <a:endParaRPr lang="en-US">
                <a:latin typeface="Arial" charset="0"/>
              </a:endParaRPr>
            </a:p>
          </p:txBody>
        </p:sp>
        <p:sp>
          <p:nvSpPr>
            <p:cNvPr id="61503" name="Rectangle 63">
              <a:extLst>
                <a:ext uri="{FF2B5EF4-FFF2-40B4-BE49-F238E27FC236}">
                  <a16:creationId xmlns:a16="http://schemas.microsoft.com/office/drawing/2014/main" id="{489F7D77-7554-4738-8DA4-024FC0846615}"/>
                </a:ext>
              </a:extLst>
            </p:cNvPr>
            <p:cNvSpPr>
              <a:spLocks noChangeArrowheads="1"/>
            </p:cNvSpPr>
            <p:nvPr/>
          </p:nvSpPr>
          <p:spPr bwMode="auto">
            <a:xfrm>
              <a:off x="4176" y="1680"/>
              <a:ext cx="336" cy="384"/>
            </a:xfrm>
            <a:prstGeom prst="rect">
              <a:avLst/>
            </a:prstGeom>
            <a:solidFill>
              <a:srgbClr val="FF9933"/>
            </a:solidFill>
            <a:ln w="9525">
              <a:noFill/>
              <a:miter lim="800000"/>
              <a:headEnd/>
              <a:tailEnd/>
            </a:ln>
            <a:effectLst>
              <a:outerShdw blurRad="63500" dist="38099" dir="2700000" algn="ctr" rotWithShape="0">
                <a:schemeClr val="bg2">
                  <a:alpha val="74998"/>
                </a:schemeClr>
              </a:outerShdw>
            </a:effectLst>
          </p:spPr>
          <p:txBody>
            <a:bodyPr wrap="none" rIns="0" anchor="ctr"/>
            <a:lstStyle/>
            <a:p>
              <a:pPr>
                <a:defRPr/>
              </a:pPr>
              <a:endParaRPr lang="en-US">
                <a:latin typeface="Arial" charset="0"/>
              </a:endParaRPr>
            </a:p>
          </p:txBody>
        </p:sp>
        <p:sp>
          <p:nvSpPr>
            <p:cNvPr id="81988" name="Rectangle 64">
              <a:extLst>
                <a:ext uri="{FF2B5EF4-FFF2-40B4-BE49-F238E27FC236}">
                  <a16:creationId xmlns:a16="http://schemas.microsoft.com/office/drawing/2014/main" id="{72E4589B-17EF-4524-8477-4C3D51BCFB90}"/>
                </a:ext>
              </a:extLst>
            </p:cNvPr>
            <p:cNvSpPr>
              <a:spLocks noChangeArrowheads="1"/>
            </p:cNvSpPr>
            <p:nvPr/>
          </p:nvSpPr>
          <p:spPr bwMode="auto">
            <a:xfrm>
              <a:off x="4512" y="2304"/>
              <a:ext cx="96" cy="96"/>
            </a:xfrm>
            <a:prstGeom prst="rect">
              <a:avLst/>
            </a:prstGeom>
            <a:solidFill>
              <a:schemeClr val="bg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1989" name="Oval 65">
              <a:extLst>
                <a:ext uri="{FF2B5EF4-FFF2-40B4-BE49-F238E27FC236}">
                  <a16:creationId xmlns:a16="http://schemas.microsoft.com/office/drawing/2014/main" id="{564B88E2-B5D1-44BE-BEF5-1B3DAC7FB361}"/>
                </a:ext>
              </a:extLst>
            </p:cNvPr>
            <p:cNvSpPr>
              <a:spLocks noChangeArrowheads="1"/>
            </p:cNvSpPr>
            <p:nvPr/>
          </p:nvSpPr>
          <p:spPr bwMode="auto">
            <a:xfrm>
              <a:off x="4752" y="2304"/>
              <a:ext cx="96" cy="96"/>
            </a:xfrm>
            <a:prstGeom prst="ellipse">
              <a:avLst/>
            </a:prstGeom>
            <a:solidFill>
              <a:schemeClr val="bg1"/>
            </a:solidFill>
            <a:ln w="9525">
              <a:solidFill>
                <a:schemeClr val="tx1"/>
              </a:solidFill>
              <a:round/>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1990" name="AutoShape 66">
              <a:extLst>
                <a:ext uri="{FF2B5EF4-FFF2-40B4-BE49-F238E27FC236}">
                  <a16:creationId xmlns:a16="http://schemas.microsoft.com/office/drawing/2014/main" id="{E74C7152-88E2-4CD8-BD98-8236087CA839}"/>
                </a:ext>
              </a:extLst>
            </p:cNvPr>
            <p:cNvSpPr>
              <a:spLocks noChangeArrowheads="1"/>
            </p:cNvSpPr>
            <p:nvPr/>
          </p:nvSpPr>
          <p:spPr bwMode="auto">
            <a:xfrm>
              <a:off x="5136" y="1824"/>
              <a:ext cx="96" cy="96"/>
            </a:xfrm>
            <a:prstGeom prst="diamond">
              <a:avLst/>
            </a:prstGeom>
            <a:solidFill>
              <a:schemeClr val="bg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81991" name="AutoShape 67">
              <a:extLst>
                <a:ext uri="{FF2B5EF4-FFF2-40B4-BE49-F238E27FC236}">
                  <a16:creationId xmlns:a16="http://schemas.microsoft.com/office/drawing/2014/main" id="{29CF7708-3425-47F6-8602-B36D6B874A25}"/>
                </a:ext>
              </a:extLst>
            </p:cNvPr>
            <p:cNvCxnSpPr>
              <a:cxnSpLocks noChangeShapeType="1"/>
              <a:stCxn id="81988" idx="3"/>
              <a:endCxn id="81989" idx="2"/>
            </p:cNvCxnSpPr>
            <p:nvPr/>
          </p:nvCxnSpPr>
          <p:spPr bwMode="auto">
            <a:xfrm>
              <a:off x="4608" y="2352"/>
              <a:ext cx="144" cy="0"/>
            </a:xfrm>
            <a:prstGeom prst="straightConnector1">
              <a:avLst/>
            </a:prstGeom>
            <a:noFill/>
            <a:ln w="57150">
              <a:solidFill>
                <a:schemeClr val="tx1"/>
              </a:solidFill>
              <a:round/>
              <a:headEnd/>
              <a:tailEnd type="triangle" w="med" len="sm"/>
            </a:ln>
            <a:extLst>
              <a:ext uri="{909E8E84-426E-40DD-AFC4-6F175D3DCCD1}">
                <a14:hiddenFill xmlns:a14="http://schemas.microsoft.com/office/drawing/2010/main">
                  <a:noFill/>
                </a14:hiddenFill>
              </a:ext>
            </a:extLst>
          </p:spPr>
        </p:cxnSp>
        <p:sp>
          <p:nvSpPr>
            <p:cNvPr id="81992" name="Oval 68">
              <a:extLst>
                <a:ext uri="{FF2B5EF4-FFF2-40B4-BE49-F238E27FC236}">
                  <a16:creationId xmlns:a16="http://schemas.microsoft.com/office/drawing/2014/main" id="{DFBF1516-4CF6-45DA-A0D5-0F9B5CC6521D}"/>
                </a:ext>
              </a:extLst>
            </p:cNvPr>
            <p:cNvSpPr>
              <a:spLocks noChangeArrowheads="1"/>
            </p:cNvSpPr>
            <p:nvPr/>
          </p:nvSpPr>
          <p:spPr bwMode="auto">
            <a:xfrm>
              <a:off x="4512" y="1824"/>
              <a:ext cx="96" cy="96"/>
            </a:xfrm>
            <a:prstGeom prst="ellipse">
              <a:avLst/>
            </a:prstGeom>
            <a:solidFill>
              <a:schemeClr val="bg1"/>
            </a:solidFill>
            <a:ln w="9525">
              <a:solidFill>
                <a:schemeClr val="tx1"/>
              </a:solidFill>
              <a:round/>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81993" name="AutoShape 69">
              <a:extLst>
                <a:ext uri="{FF2B5EF4-FFF2-40B4-BE49-F238E27FC236}">
                  <a16:creationId xmlns:a16="http://schemas.microsoft.com/office/drawing/2014/main" id="{8E517DBD-2E2B-4BA8-A16F-38C8052CF371}"/>
                </a:ext>
              </a:extLst>
            </p:cNvPr>
            <p:cNvCxnSpPr>
              <a:cxnSpLocks noChangeShapeType="1"/>
              <a:stCxn id="81990" idx="1"/>
              <a:endCxn id="81992" idx="6"/>
            </p:cNvCxnSpPr>
            <p:nvPr/>
          </p:nvCxnSpPr>
          <p:spPr bwMode="auto">
            <a:xfrm rot="10800000">
              <a:off x="4608" y="1872"/>
              <a:ext cx="528" cy="0"/>
            </a:xfrm>
            <a:prstGeom prst="straightConnector1">
              <a:avLst/>
            </a:prstGeom>
            <a:noFill/>
            <a:ln w="57150">
              <a:solidFill>
                <a:schemeClr val="tx1"/>
              </a:solidFill>
              <a:round/>
              <a:headEnd/>
              <a:tailEnd type="triangle" w="med" len="sm"/>
            </a:ln>
            <a:extLst>
              <a:ext uri="{909E8E84-426E-40DD-AFC4-6F175D3DCCD1}">
                <a14:hiddenFill xmlns:a14="http://schemas.microsoft.com/office/drawing/2010/main">
                  <a:noFill/>
                </a14:hiddenFill>
              </a:ext>
            </a:extLst>
          </p:spPr>
        </p:cxnSp>
        <p:sp>
          <p:nvSpPr>
            <p:cNvPr id="81994" name="AutoShape 70">
              <a:extLst>
                <a:ext uri="{FF2B5EF4-FFF2-40B4-BE49-F238E27FC236}">
                  <a16:creationId xmlns:a16="http://schemas.microsoft.com/office/drawing/2014/main" id="{A25450F8-096A-484D-A99D-FA5A1535E0A4}"/>
                </a:ext>
              </a:extLst>
            </p:cNvPr>
            <p:cNvSpPr>
              <a:spLocks noChangeArrowheads="1"/>
            </p:cNvSpPr>
            <p:nvPr/>
          </p:nvSpPr>
          <p:spPr bwMode="auto">
            <a:xfrm>
              <a:off x="4704" y="1536"/>
              <a:ext cx="96" cy="96"/>
            </a:xfrm>
            <a:prstGeom prst="diamond">
              <a:avLst/>
            </a:prstGeom>
            <a:solidFill>
              <a:schemeClr val="bg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81995" name="AutoShape 71">
              <a:extLst>
                <a:ext uri="{FF2B5EF4-FFF2-40B4-BE49-F238E27FC236}">
                  <a16:creationId xmlns:a16="http://schemas.microsoft.com/office/drawing/2014/main" id="{7ABD9CBD-5654-450C-B9C8-735DD8F84CC4}"/>
                </a:ext>
              </a:extLst>
            </p:cNvPr>
            <p:cNvCxnSpPr>
              <a:cxnSpLocks noChangeShapeType="1"/>
              <a:stCxn id="81990" idx="1"/>
              <a:endCxn id="81994" idx="2"/>
            </p:cNvCxnSpPr>
            <p:nvPr/>
          </p:nvCxnSpPr>
          <p:spPr bwMode="auto">
            <a:xfrm rot="10800000">
              <a:off x="4752" y="1632"/>
              <a:ext cx="384" cy="240"/>
            </a:xfrm>
            <a:prstGeom prst="bentConnector2">
              <a:avLst/>
            </a:prstGeom>
            <a:noFill/>
            <a:ln w="57150">
              <a:solidFill>
                <a:schemeClr val="tx1"/>
              </a:solidFill>
              <a:miter lim="800000"/>
              <a:headEnd/>
              <a:tailEnd type="triangle" w="med" len="sm"/>
            </a:ln>
            <a:extLst>
              <a:ext uri="{909E8E84-426E-40DD-AFC4-6F175D3DCCD1}">
                <a14:hiddenFill xmlns:a14="http://schemas.microsoft.com/office/drawing/2010/main">
                  <a:noFill/>
                </a14:hiddenFill>
              </a:ext>
            </a:extLst>
          </p:spPr>
        </p:cxnSp>
        <p:sp>
          <p:nvSpPr>
            <p:cNvPr id="81996" name="Oval 72">
              <a:extLst>
                <a:ext uri="{FF2B5EF4-FFF2-40B4-BE49-F238E27FC236}">
                  <a16:creationId xmlns:a16="http://schemas.microsoft.com/office/drawing/2014/main" id="{0AD29980-08DA-41E2-A4D2-7AACA6CAA653}"/>
                </a:ext>
              </a:extLst>
            </p:cNvPr>
            <p:cNvSpPr>
              <a:spLocks noChangeArrowheads="1"/>
            </p:cNvSpPr>
            <p:nvPr/>
          </p:nvSpPr>
          <p:spPr bwMode="auto">
            <a:xfrm>
              <a:off x="3936" y="2064"/>
              <a:ext cx="96" cy="96"/>
            </a:xfrm>
            <a:prstGeom prst="ellipse">
              <a:avLst/>
            </a:prstGeom>
            <a:solidFill>
              <a:schemeClr val="bg1"/>
            </a:solidFill>
            <a:ln w="9525">
              <a:solidFill>
                <a:schemeClr val="tx1"/>
              </a:solidFill>
              <a:round/>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1997" name="Oval 73">
              <a:extLst>
                <a:ext uri="{FF2B5EF4-FFF2-40B4-BE49-F238E27FC236}">
                  <a16:creationId xmlns:a16="http://schemas.microsoft.com/office/drawing/2014/main" id="{3852810D-6131-4408-AFB3-49B4F6BBF142}"/>
                </a:ext>
              </a:extLst>
            </p:cNvPr>
            <p:cNvSpPr>
              <a:spLocks noChangeArrowheads="1"/>
            </p:cNvSpPr>
            <p:nvPr/>
          </p:nvSpPr>
          <p:spPr bwMode="auto">
            <a:xfrm>
              <a:off x="4080" y="2304"/>
              <a:ext cx="96" cy="96"/>
            </a:xfrm>
            <a:prstGeom prst="ellipse">
              <a:avLst/>
            </a:prstGeom>
            <a:solidFill>
              <a:schemeClr val="bg1"/>
            </a:solidFill>
            <a:ln w="9525">
              <a:solidFill>
                <a:schemeClr val="tx1"/>
              </a:solidFill>
              <a:round/>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81998" name="AutoShape 74">
              <a:extLst>
                <a:ext uri="{FF2B5EF4-FFF2-40B4-BE49-F238E27FC236}">
                  <a16:creationId xmlns:a16="http://schemas.microsoft.com/office/drawing/2014/main" id="{520CF7C7-9E93-4C97-A0E0-D49CB1E43DEF}"/>
                </a:ext>
              </a:extLst>
            </p:cNvPr>
            <p:cNvCxnSpPr>
              <a:cxnSpLocks noChangeShapeType="1"/>
              <a:stCxn id="81996" idx="6"/>
              <a:endCxn id="81997" idx="0"/>
            </p:cNvCxnSpPr>
            <p:nvPr/>
          </p:nvCxnSpPr>
          <p:spPr bwMode="auto">
            <a:xfrm>
              <a:off x="4032" y="2112"/>
              <a:ext cx="96" cy="192"/>
            </a:xfrm>
            <a:prstGeom prst="bentConnector2">
              <a:avLst/>
            </a:prstGeom>
            <a:noFill/>
            <a:ln w="57150">
              <a:solidFill>
                <a:srgbClr val="000066"/>
              </a:solidFill>
              <a:miter lim="800000"/>
              <a:headEnd/>
              <a:tailEnd type="triangle" w="med" len="sm"/>
            </a:ln>
            <a:extLst>
              <a:ext uri="{909E8E84-426E-40DD-AFC4-6F175D3DCCD1}">
                <a14:hiddenFill xmlns:a14="http://schemas.microsoft.com/office/drawing/2010/main">
                  <a:noFill/>
                </a14:hiddenFill>
              </a:ext>
            </a:extLst>
          </p:spPr>
        </p:cxnSp>
        <p:sp>
          <p:nvSpPr>
            <p:cNvPr id="81999" name="AutoShape 75">
              <a:extLst>
                <a:ext uri="{FF2B5EF4-FFF2-40B4-BE49-F238E27FC236}">
                  <a16:creationId xmlns:a16="http://schemas.microsoft.com/office/drawing/2014/main" id="{8A652D6A-FFDD-4808-B353-4E30B4A7013E}"/>
                </a:ext>
              </a:extLst>
            </p:cNvPr>
            <p:cNvSpPr>
              <a:spLocks noChangeArrowheads="1"/>
            </p:cNvSpPr>
            <p:nvPr/>
          </p:nvSpPr>
          <p:spPr bwMode="auto">
            <a:xfrm>
              <a:off x="4224" y="2208"/>
              <a:ext cx="240" cy="192"/>
            </a:xfrm>
            <a:prstGeom prst="flowChartMultidocument">
              <a:avLst/>
            </a:prstGeom>
            <a:solidFill>
              <a:srgbClr val="FFFF00"/>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nvGrpSpPr>
          <p:cNvPr id="14" name="Group 76">
            <a:extLst>
              <a:ext uri="{FF2B5EF4-FFF2-40B4-BE49-F238E27FC236}">
                <a16:creationId xmlns:a16="http://schemas.microsoft.com/office/drawing/2014/main" id="{19AFC889-98D6-4310-BD80-B7C69EAEF2FA}"/>
              </a:ext>
            </a:extLst>
          </p:cNvPr>
          <p:cNvGrpSpPr>
            <a:grpSpLocks/>
          </p:cNvGrpSpPr>
          <p:nvPr/>
        </p:nvGrpSpPr>
        <p:grpSpPr bwMode="auto">
          <a:xfrm>
            <a:off x="6400800" y="2971800"/>
            <a:ext cx="1295400" cy="1143000"/>
            <a:chOff x="3120" y="1920"/>
            <a:chExt cx="816" cy="720"/>
          </a:xfrm>
        </p:grpSpPr>
        <p:sp>
          <p:nvSpPr>
            <p:cNvPr id="61517" name="Rectangle 77">
              <a:extLst>
                <a:ext uri="{FF2B5EF4-FFF2-40B4-BE49-F238E27FC236}">
                  <a16:creationId xmlns:a16="http://schemas.microsoft.com/office/drawing/2014/main" id="{C259E682-5BF6-42FC-8A6B-2E41C8895AA5}"/>
                </a:ext>
              </a:extLst>
            </p:cNvPr>
            <p:cNvSpPr>
              <a:spLocks noChangeArrowheads="1"/>
            </p:cNvSpPr>
            <p:nvPr/>
          </p:nvSpPr>
          <p:spPr bwMode="auto">
            <a:xfrm>
              <a:off x="3120" y="1920"/>
              <a:ext cx="336" cy="336"/>
            </a:xfrm>
            <a:prstGeom prst="rect">
              <a:avLst/>
            </a:prstGeom>
            <a:solidFill>
              <a:schemeClr val="accent1"/>
            </a:solidFill>
            <a:ln w="9525">
              <a:noFill/>
              <a:miter lim="800000"/>
              <a:headEnd/>
              <a:tailEnd/>
            </a:ln>
            <a:effectLst>
              <a:outerShdw blurRad="63500" dist="38099" dir="2700000" algn="ctr" rotWithShape="0">
                <a:schemeClr val="bg2">
                  <a:alpha val="74998"/>
                </a:schemeClr>
              </a:outerShdw>
            </a:effectLst>
          </p:spPr>
          <p:txBody>
            <a:bodyPr wrap="none" rIns="0" anchor="ctr"/>
            <a:lstStyle/>
            <a:p>
              <a:pPr>
                <a:defRPr/>
              </a:pPr>
              <a:endParaRPr lang="en-US">
                <a:latin typeface="Arial" charset="0"/>
              </a:endParaRPr>
            </a:p>
          </p:txBody>
        </p:sp>
        <p:sp>
          <p:nvSpPr>
            <p:cNvPr id="81978" name="Rectangle 78">
              <a:extLst>
                <a:ext uri="{FF2B5EF4-FFF2-40B4-BE49-F238E27FC236}">
                  <a16:creationId xmlns:a16="http://schemas.microsoft.com/office/drawing/2014/main" id="{F9F28834-73BF-4E16-977F-07489CDBE7AC}"/>
                </a:ext>
              </a:extLst>
            </p:cNvPr>
            <p:cNvSpPr>
              <a:spLocks noChangeArrowheads="1"/>
            </p:cNvSpPr>
            <p:nvPr/>
          </p:nvSpPr>
          <p:spPr bwMode="auto">
            <a:xfrm>
              <a:off x="3456" y="2064"/>
              <a:ext cx="96" cy="96"/>
            </a:xfrm>
            <a:prstGeom prst="rect">
              <a:avLst/>
            </a:prstGeom>
            <a:solidFill>
              <a:schemeClr val="bg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81979" name="AutoShape 79">
              <a:extLst>
                <a:ext uri="{FF2B5EF4-FFF2-40B4-BE49-F238E27FC236}">
                  <a16:creationId xmlns:a16="http://schemas.microsoft.com/office/drawing/2014/main" id="{2B23DB1C-7DA9-4760-8E3A-4E73C8552EE5}"/>
                </a:ext>
              </a:extLst>
            </p:cNvPr>
            <p:cNvCxnSpPr>
              <a:cxnSpLocks noChangeShapeType="1"/>
              <a:stCxn id="81978" idx="3"/>
              <a:endCxn id="81996" idx="2"/>
            </p:cNvCxnSpPr>
            <p:nvPr/>
          </p:nvCxnSpPr>
          <p:spPr bwMode="auto">
            <a:xfrm>
              <a:off x="3552" y="2112"/>
              <a:ext cx="384" cy="0"/>
            </a:xfrm>
            <a:prstGeom prst="straightConnector1">
              <a:avLst/>
            </a:prstGeom>
            <a:noFill/>
            <a:ln w="57150">
              <a:solidFill>
                <a:srgbClr val="000066"/>
              </a:solidFill>
              <a:round/>
              <a:headEnd/>
              <a:tailEnd type="triangle" w="med" len="sm"/>
            </a:ln>
            <a:extLst>
              <a:ext uri="{909E8E84-426E-40DD-AFC4-6F175D3DCCD1}">
                <a14:hiddenFill xmlns:a14="http://schemas.microsoft.com/office/drawing/2010/main">
                  <a:noFill/>
                </a14:hiddenFill>
              </a:ext>
            </a:extLst>
          </p:spPr>
        </p:cxnSp>
        <p:sp>
          <p:nvSpPr>
            <p:cNvPr id="81980" name="Rectangle 80">
              <a:extLst>
                <a:ext uri="{FF2B5EF4-FFF2-40B4-BE49-F238E27FC236}">
                  <a16:creationId xmlns:a16="http://schemas.microsoft.com/office/drawing/2014/main" id="{3BB0B831-DE5B-4D0F-9826-BA60B0FD9557}"/>
                </a:ext>
              </a:extLst>
            </p:cNvPr>
            <p:cNvSpPr>
              <a:spLocks noChangeArrowheads="1"/>
            </p:cNvSpPr>
            <p:nvPr/>
          </p:nvSpPr>
          <p:spPr bwMode="auto">
            <a:xfrm>
              <a:off x="3216" y="2256"/>
              <a:ext cx="96" cy="96"/>
            </a:xfrm>
            <a:prstGeom prst="rect">
              <a:avLst/>
            </a:prstGeom>
            <a:solidFill>
              <a:schemeClr val="bg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81981" name="AutoShape 81">
              <a:extLst>
                <a:ext uri="{FF2B5EF4-FFF2-40B4-BE49-F238E27FC236}">
                  <a16:creationId xmlns:a16="http://schemas.microsoft.com/office/drawing/2014/main" id="{0D0F68C6-48D4-457E-8E8F-214843BFAD71}"/>
                </a:ext>
              </a:extLst>
            </p:cNvPr>
            <p:cNvCxnSpPr>
              <a:cxnSpLocks noChangeShapeType="1"/>
              <a:stCxn id="81980" idx="2"/>
              <a:endCxn id="82000" idx="0"/>
            </p:cNvCxnSpPr>
            <p:nvPr/>
          </p:nvCxnSpPr>
          <p:spPr bwMode="auto">
            <a:xfrm rot="5400000">
              <a:off x="3120" y="2496"/>
              <a:ext cx="288" cy="0"/>
            </a:xfrm>
            <a:prstGeom prst="straightConnector1">
              <a:avLst/>
            </a:prstGeom>
            <a:noFill/>
            <a:ln w="57150">
              <a:solidFill>
                <a:srgbClr val="000066"/>
              </a:solidFill>
              <a:round/>
              <a:headEnd/>
              <a:tailEnd type="triangle" w="med" len="sm"/>
            </a:ln>
            <a:extLst>
              <a:ext uri="{909E8E84-426E-40DD-AFC4-6F175D3DCCD1}">
                <a14:hiddenFill xmlns:a14="http://schemas.microsoft.com/office/drawing/2010/main">
                  <a:noFill/>
                </a14:hiddenFill>
              </a:ext>
            </a:extLst>
          </p:spPr>
        </p:cxnSp>
        <p:sp>
          <p:nvSpPr>
            <p:cNvPr id="81982" name="AutoShape 82">
              <a:extLst>
                <a:ext uri="{FF2B5EF4-FFF2-40B4-BE49-F238E27FC236}">
                  <a16:creationId xmlns:a16="http://schemas.microsoft.com/office/drawing/2014/main" id="{8DD419C0-5EA6-4EF3-BCC5-96DD108733FA}"/>
                </a:ext>
              </a:extLst>
            </p:cNvPr>
            <p:cNvSpPr>
              <a:spLocks noChangeArrowheads="1"/>
            </p:cNvSpPr>
            <p:nvPr/>
          </p:nvSpPr>
          <p:spPr bwMode="auto">
            <a:xfrm>
              <a:off x="3168" y="1968"/>
              <a:ext cx="240" cy="192"/>
            </a:xfrm>
            <a:prstGeom prst="flowChartMultidocument">
              <a:avLst/>
            </a:prstGeom>
            <a:solidFill>
              <a:srgbClr val="CCCC00"/>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sp>
        <p:nvSpPr>
          <p:cNvPr id="61523" name="AutoShape 83">
            <a:extLst>
              <a:ext uri="{FF2B5EF4-FFF2-40B4-BE49-F238E27FC236}">
                <a16:creationId xmlns:a16="http://schemas.microsoft.com/office/drawing/2014/main" id="{B180679A-676C-4F3D-AACE-593B0EEC46DE}"/>
              </a:ext>
            </a:extLst>
          </p:cNvPr>
          <p:cNvSpPr>
            <a:spLocks noChangeArrowheads="1"/>
          </p:cNvSpPr>
          <p:nvPr/>
        </p:nvSpPr>
        <p:spPr bwMode="auto">
          <a:xfrm>
            <a:off x="8153400" y="3581400"/>
            <a:ext cx="381000" cy="304800"/>
          </a:xfrm>
          <a:prstGeom prst="flowChartMultidocument">
            <a:avLst/>
          </a:prstGeom>
          <a:solidFill>
            <a:srgbClr val="CCCC00"/>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nvGrpSpPr>
          <p:cNvPr id="15" name="Group 84">
            <a:extLst>
              <a:ext uri="{FF2B5EF4-FFF2-40B4-BE49-F238E27FC236}">
                <a16:creationId xmlns:a16="http://schemas.microsoft.com/office/drawing/2014/main" id="{C18F5BAA-F15A-4B7E-8755-793B0C2741FF}"/>
              </a:ext>
            </a:extLst>
          </p:cNvPr>
          <p:cNvGrpSpPr>
            <a:grpSpLocks/>
          </p:cNvGrpSpPr>
          <p:nvPr/>
        </p:nvGrpSpPr>
        <p:grpSpPr bwMode="auto">
          <a:xfrm>
            <a:off x="7772400" y="5029200"/>
            <a:ext cx="685800" cy="685800"/>
            <a:chOff x="2304" y="3600"/>
            <a:chExt cx="432" cy="432"/>
          </a:xfrm>
        </p:grpSpPr>
        <p:sp>
          <p:nvSpPr>
            <p:cNvPr id="61525" name="Rectangle 85">
              <a:extLst>
                <a:ext uri="{FF2B5EF4-FFF2-40B4-BE49-F238E27FC236}">
                  <a16:creationId xmlns:a16="http://schemas.microsoft.com/office/drawing/2014/main" id="{12E26CCF-D27C-4730-B259-69365B7DE657}"/>
                </a:ext>
              </a:extLst>
            </p:cNvPr>
            <p:cNvSpPr>
              <a:spLocks noChangeArrowheads="1"/>
            </p:cNvSpPr>
            <p:nvPr/>
          </p:nvSpPr>
          <p:spPr bwMode="auto">
            <a:xfrm>
              <a:off x="2400" y="3600"/>
              <a:ext cx="336" cy="336"/>
            </a:xfrm>
            <a:prstGeom prst="rect">
              <a:avLst/>
            </a:prstGeom>
            <a:solidFill>
              <a:srgbClr val="339966"/>
            </a:solidFill>
            <a:ln w="9525">
              <a:noFill/>
              <a:miter lim="800000"/>
              <a:headEnd/>
              <a:tailEnd/>
            </a:ln>
            <a:effectLst>
              <a:outerShdw blurRad="63500" dist="38099" dir="2700000" algn="ctr" rotWithShape="0">
                <a:schemeClr val="bg2">
                  <a:alpha val="74998"/>
                </a:schemeClr>
              </a:outerShdw>
            </a:effectLst>
          </p:spPr>
          <p:txBody>
            <a:bodyPr wrap="none" rIns="0" anchor="ctr"/>
            <a:lstStyle/>
            <a:p>
              <a:pPr>
                <a:defRPr/>
              </a:pPr>
              <a:endParaRPr lang="en-US">
                <a:latin typeface="Arial" charset="0"/>
              </a:endParaRPr>
            </a:p>
          </p:txBody>
        </p:sp>
        <p:sp>
          <p:nvSpPr>
            <p:cNvPr id="61526" name="Rectangle 86">
              <a:extLst>
                <a:ext uri="{FF2B5EF4-FFF2-40B4-BE49-F238E27FC236}">
                  <a16:creationId xmlns:a16="http://schemas.microsoft.com/office/drawing/2014/main" id="{8CC80AFD-7B50-4F70-84EE-81016D46A2E5}"/>
                </a:ext>
              </a:extLst>
            </p:cNvPr>
            <p:cNvSpPr>
              <a:spLocks noChangeArrowheads="1"/>
            </p:cNvSpPr>
            <p:nvPr/>
          </p:nvSpPr>
          <p:spPr bwMode="auto">
            <a:xfrm>
              <a:off x="2352" y="3648"/>
              <a:ext cx="336" cy="336"/>
            </a:xfrm>
            <a:prstGeom prst="rect">
              <a:avLst/>
            </a:prstGeom>
            <a:solidFill>
              <a:srgbClr val="339966"/>
            </a:solidFill>
            <a:ln w="9525">
              <a:solidFill>
                <a:srgbClr val="66FF99"/>
              </a:solidFill>
              <a:miter lim="800000"/>
              <a:headEnd/>
              <a:tailEnd/>
            </a:ln>
            <a:effectLst>
              <a:outerShdw blurRad="63500" dist="38099" dir="2700000" algn="ctr" rotWithShape="0">
                <a:schemeClr val="bg2">
                  <a:alpha val="74998"/>
                </a:schemeClr>
              </a:outerShdw>
            </a:effectLst>
          </p:spPr>
          <p:txBody>
            <a:bodyPr wrap="none" rIns="0" anchor="ctr"/>
            <a:lstStyle/>
            <a:p>
              <a:pPr>
                <a:defRPr/>
              </a:pPr>
              <a:endParaRPr lang="en-US">
                <a:latin typeface="Arial" charset="0"/>
              </a:endParaRPr>
            </a:p>
          </p:txBody>
        </p:sp>
        <p:sp>
          <p:nvSpPr>
            <p:cNvPr id="61527" name="Rectangle 87">
              <a:extLst>
                <a:ext uri="{FF2B5EF4-FFF2-40B4-BE49-F238E27FC236}">
                  <a16:creationId xmlns:a16="http://schemas.microsoft.com/office/drawing/2014/main" id="{0E02E3B1-78B5-40AB-AB25-EF79F25638C2}"/>
                </a:ext>
              </a:extLst>
            </p:cNvPr>
            <p:cNvSpPr>
              <a:spLocks noChangeArrowheads="1"/>
            </p:cNvSpPr>
            <p:nvPr/>
          </p:nvSpPr>
          <p:spPr bwMode="auto">
            <a:xfrm>
              <a:off x="2304" y="3696"/>
              <a:ext cx="336" cy="336"/>
            </a:xfrm>
            <a:prstGeom prst="rect">
              <a:avLst/>
            </a:prstGeom>
            <a:solidFill>
              <a:srgbClr val="339966"/>
            </a:solidFill>
            <a:ln w="9525">
              <a:solidFill>
                <a:srgbClr val="66FF99"/>
              </a:solidFill>
              <a:miter lim="800000"/>
              <a:headEnd/>
              <a:tailEnd/>
            </a:ln>
            <a:effectLst>
              <a:outerShdw blurRad="63500" dist="38099" dir="2700000" algn="ctr" rotWithShape="0">
                <a:schemeClr val="bg2">
                  <a:alpha val="74998"/>
                </a:schemeClr>
              </a:outerShdw>
            </a:effectLst>
          </p:spPr>
          <p:txBody>
            <a:bodyPr wrap="none" rIns="0" anchor="ctr"/>
            <a:lstStyle/>
            <a:p>
              <a:pPr>
                <a:defRPr/>
              </a:pPr>
              <a:endParaRPr lang="en-US">
                <a:latin typeface="Arial" charset="0"/>
              </a:endParaRPr>
            </a:p>
          </p:txBody>
        </p:sp>
      </p:grpSp>
      <p:grpSp>
        <p:nvGrpSpPr>
          <p:cNvPr id="16" name="Group 88">
            <a:extLst>
              <a:ext uri="{FF2B5EF4-FFF2-40B4-BE49-F238E27FC236}">
                <a16:creationId xmlns:a16="http://schemas.microsoft.com/office/drawing/2014/main" id="{DF6B55DE-2AB6-4390-9DE5-25BB25D0D730}"/>
              </a:ext>
            </a:extLst>
          </p:cNvPr>
          <p:cNvGrpSpPr>
            <a:grpSpLocks/>
          </p:cNvGrpSpPr>
          <p:nvPr/>
        </p:nvGrpSpPr>
        <p:grpSpPr bwMode="auto">
          <a:xfrm>
            <a:off x="8305800" y="5257800"/>
            <a:ext cx="1371600" cy="381000"/>
            <a:chOff x="4320" y="3360"/>
            <a:chExt cx="864" cy="240"/>
          </a:xfrm>
        </p:grpSpPr>
        <p:sp>
          <p:nvSpPr>
            <p:cNvPr id="81968" name="Rectangle 89">
              <a:extLst>
                <a:ext uri="{FF2B5EF4-FFF2-40B4-BE49-F238E27FC236}">
                  <a16:creationId xmlns:a16="http://schemas.microsoft.com/office/drawing/2014/main" id="{EC7088E1-DCA2-4A42-909C-618A37D58F45}"/>
                </a:ext>
              </a:extLst>
            </p:cNvPr>
            <p:cNvSpPr>
              <a:spLocks noChangeArrowheads="1"/>
            </p:cNvSpPr>
            <p:nvPr/>
          </p:nvSpPr>
          <p:spPr bwMode="auto">
            <a:xfrm>
              <a:off x="4320" y="3360"/>
              <a:ext cx="48" cy="48"/>
            </a:xfrm>
            <a:prstGeom prst="rect">
              <a:avLst/>
            </a:prstGeom>
            <a:solidFill>
              <a:schemeClr val="tx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1969" name="Rectangle 90">
              <a:extLst>
                <a:ext uri="{FF2B5EF4-FFF2-40B4-BE49-F238E27FC236}">
                  <a16:creationId xmlns:a16="http://schemas.microsoft.com/office/drawing/2014/main" id="{25788C0C-9D2F-4BCD-83A5-A48A52CABEBA}"/>
                </a:ext>
              </a:extLst>
            </p:cNvPr>
            <p:cNvSpPr>
              <a:spLocks noChangeArrowheads="1"/>
            </p:cNvSpPr>
            <p:nvPr/>
          </p:nvSpPr>
          <p:spPr bwMode="auto">
            <a:xfrm>
              <a:off x="4320" y="3456"/>
              <a:ext cx="48" cy="48"/>
            </a:xfrm>
            <a:prstGeom prst="rect">
              <a:avLst/>
            </a:prstGeom>
            <a:solidFill>
              <a:schemeClr val="tx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1970" name="Rectangle 91">
              <a:extLst>
                <a:ext uri="{FF2B5EF4-FFF2-40B4-BE49-F238E27FC236}">
                  <a16:creationId xmlns:a16="http://schemas.microsoft.com/office/drawing/2014/main" id="{11C08330-3492-4AD2-8283-BD0339BC4137}"/>
                </a:ext>
              </a:extLst>
            </p:cNvPr>
            <p:cNvSpPr>
              <a:spLocks noChangeArrowheads="1"/>
            </p:cNvSpPr>
            <p:nvPr/>
          </p:nvSpPr>
          <p:spPr bwMode="auto">
            <a:xfrm>
              <a:off x="4320" y="3552"/>
              <a:ext cx="48" cy="48"/>
            </a:xfrm>
            <a:prstGeom prst="rect">
              <a:avLst/>
            </a:prstGeom>
            <a:solidFill>
              <a:schemeClr val="tx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81971" name="AutoShape 92">
              <a:extLst>
                <a:ext uri="{FF2B5EF4-FFF2-40B4-BE49-F238E27FC236}">
                  <a16:creationId xmlns:a16="http://schemas.microsoft.com/office/drawing/2014/main" id="{655570DE-B8C2-440A-8381-5FF038D6D9F8}"/>
                </a:ext>
              </a:extLst>
            </p:cNvPr>
            <p:cNvCxnSpPr>
              <a:cxnSpLocks noChangeShapeType="1"/>
              <a:stCxn id="82009" idx="1"/>
              <a:endCxn id="81968" idx="3"/>
            </p:cNvCxnSpPr>
            <p:nvPr/>
          </p:nvCxnSpPr>
          <p:spPr bwMode="auto">
            <a:xfrm rot="10800000">
              <a:off x="4368" y="3384"/>
              <a:ext cx="816" cy="0"/>
            </a:xfrm>
            <a:prstGeom prst="straightConnector1">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cxnSp>
        <p:cxnSp>
          <p:nvCxnSpPr>
            <p:cNvPr id="81972" name="AutoShape 93">
              <a:extLst>
                <a:ext uri="{FF2B5EF4-FFF2-40B4-BE49-F238E27FC236}">
                  <a16:creationId xmlns:a16="http://schemas.microsoft.com/office/drawing/2014/main" id="{698A4842-1485-4DDF-812F-A16CFE0BF7FB}"/>
                </a:ext>
              </a:extLst>
            </p:cNvPr>
            <p:cNvCxnSpPr>
              <a:cxnSpLocks noChangeShapeType="1"/>
              <a:stCxn id="81969" idx="3"/>
              <a:endCxn id="82010" idx="1"/>
            </p:cNvCxnSpPr>
            <p:nvPr/>
          </p:nvCxnSpPr>
          <p:spPr bwMode="auto">
            <a:xfrm>
              <a:off x="4368" y="3480"/>
              <a:ext cx="816" cy="0"/>
            </a:xfrm>
            <a:prstGeom prst="straightConnector1">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cxnSp>
        <p:cxnSp>
          <p:nvCxnSpPr>
            <p:cNvPr id="81973" name="AutoShape 94">
              <a:extLst>
                <a:ext uri="{FF2B5EF4-FFF2-40B4-BE49-F238E27FC236}">
                  <a16:creationId xmlns:a16="http://schemas.microsoft.com/office/drawing/2014/main" id="{F8F08FE6-3882-42E7-82CE-CC4FED215E91}"/>
                </a:ext>
              </a:extLst>
            </p:cNvPr>
            <p:cNvCxnSpPr>
              <a:cxnSpLocks noChangeShapeType="1"/>
              <a:stCxn id="81970" idx="3"/>
              <a:endCxn id="82011" idx="1"/>
            </p:cNvCxnSpPr>
            <p:nvPr/>
          </p:nvCxnSpPr>
          <p:spPr bwMode="auto">
            <a:xfrm>
              <a:off x="4368" y="3576"/>
              <a:ext cx="816" cy="0"/>
            </a:xfrm>
            <a:prstGeom prst="straightConnector1">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grpSp>
      <p:grpSp>
        <p:nvGrpSpPr>
          <p:cNvPr id="17" name="Group 95">
            <a:extLst>
              <a:ext uri="{FF2B5EF4-FFF2-40B4-BE49-F238E27FC236}">
                <a16:creationId xmlns:a16="http://schemas.microsoft.com/office/drawing/2014/main" id="{F243A463-2DC6-4647-9536-1374E2C85632}"/>
              </a:ext>
            </a:extLst>
          </p:cNvPr>
          <p:cNvGrpSpPr>
            <a:grpSpLocks/>
          </p:cNvGrpSpPr>
          <p:nvPr/>
        </p:nvGrpSpPr>
        <p:grpSpPr bwMode="auto">
          <a:xfrm>
            <a:off x="9677400" y="3200400"/>
            <a:ext cx="533400" cy="1905000"/>
            <a:chOff x="5184" y="2064"/>
            <a:chExt cx="336" cy="1200"/>
          </a:xfrm>
        </p:grpSpPr>
        <p:sp>
          <p:nvSpPr>
            <p:cNvPr id="81956" name="Rectangle 96">
              <a:extLst>
                <a:ext uri="{FF2B5EF4-FFF2-40B4-BE49-F238E27FC236}">
                  <a16:creationId xmlns:a16="http://schemas.microsoft.com/office/drawing/2014/main" id="{A9D8FC64-9919-46D2-846E-BD1A499094EC}"/>
                </a:ext>
              </a:extLst>
            </p:cNvPr>
            <p:cNvSpPr>
              <a:spLocks noChangeArrowheads="1"/>
            </p:cNvSpPr>
            <p:nvPr/>
          </p:nvSpPr>
          <p:spPr bwMode="auto">
            <a:xfrm>
              <a:off x="5184" y="2256"/>
              <a:ext cx="48" cy="48"/>
            </a:xfrm>
            <a:prstGeom prst="rect">
              <a:avLst/>
            </a:prstGeom>
            <a:solidFill>
              <a:schemeClr val="tx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1957" name="Rectangle 97">
              <a:extLst>
                <a:ext uri="{FF2B5EF4-FFF2-40B4-BE49-F238E27FC236}">
                  <a16:creationId xmlns:a16="http://schemas.microsoft.com/office/drawing/2014/main" id="{390EC65E-66B5-4DC5-B187-E2D09434E852}"/>
                </a:ext>
              </a:extLst>
            </p:cNvPr>
            <p:cNvSpPr>
              <a:spLocks noChangeArrowheads="1"/>
            </p:cNvSpPr>
            <p:nvPr/>
          </p:nvSpPr>
          <p:spPr bwMode="auto">
            <a:xfrm>
              <a:off x="5184" y="2352"/>
              <a:ext cx="48" cy="48"/>
            </a:xfrm>
            <a:prstGeom prst="rect">
              <a:avLst/>
            </a:prstGeom>
            <a:solidFill>
              <a:schemeClr val="tx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1958" name="Rectangle 98">
              <a:extLst>
                <a:ext uri="{FF2B5EF4-FFF2-40B4-BE49-F238E27FC236}">
                  <a16:creationId xmlns:a16="http://schemas.microsoft.com/office/drawing/2014/main" id="{F840CBC5-23FB-41BE-8BF4-6C2FBD3A4438}"/>
                </a:ext>
              </a:extLst>
            </p:cNvPr>
            <p:cNvSpPr>
              <a:spLocks noChangeArrowheads="1"/>
            </p:cNvSpPr>
            <p:nvPr/>
          </p:nvSpPr>
          <p:spPr bwMode="auto">
            <a:xfrm>
              <a:off x="5184" y="2448"/>
              <a:ext cx="48" cy="48"/>
            </a:xfrm>
            <a:prstGeom prst="rect">
              <a:avLst/>
            </a:prstGeom>
            <a:solidFill>
              <a:schemeClr val="tx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1959" name="Rectangle 99">
              <a:extLst>
                <a:ext uri="{FF2B5EF4-FFF2-40B4-BE49-F238E27FC236}">
                  <a16:creationId xmlns:a16="http://schemas.microsoft.com/office/drawing/2014/main" id="{D30F637D-236E-416B-BCCE-12AE1CB7F393}"/>
                </a:ext>
              </a:extLst>
            </p:cNvPr>
            <p:cNvSpPr>
              <a:spLocks noChangeArrowheads="1"/>
            </p:cNvSpPr>
            <p:nvPr/>
          </p:nvSpPr>
          <p:spPr bwMode="auto">
            <a:xfrm rot="-5400000">
              <a:off x="5280" y="2064"/>
              <a:ext cx="48" cy="48"/>
            </a:xfrm>
            <a:prstGeom prst="rect">
              <a:avLst/>
            </a:prstGeom>
            <a:solidFill>
              <a:schemeClr val="tx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1960" name="Rectangle 100">
              <a:extLst>
                <a:ext uri="{FF2B5EF4-FFF2-40B4-BE49-F238E27FC236}">
                  <a16:creationId xmlns:a16="http://schemas.microsoft.com/office/drawing/2014/main" id="{33C9C56A-DD35-4191-8631-30A24D821141}"/>
                </a:ext>
              </a:extLst>
            </p:cNvPr>
            <p:cNvSpPr>
              <a:spLocks noChangeArrowheads="1"/>
            </p:cNvSpPr>
            <p:nvPr/>
          </p:nvSpPr>
          <p:spPr bwMode="auto">
            <a:xfrm rot="-5400000">
              <a:off x="5376" y="2064"/>
              <a:ext cx="48" cy="48"/>
            </a:xfrm>
            <a:prstGeom prst="rect">
              <a:avLst/>
            </a:prstGeom>
            <a:solidFill>
              <a:schemeClr val="tx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1961" name="Rectangle 101">
              <a:extLst>
                <a:ext uri="{FF2B5EF4-FFF2-40B4-BE49-F238E27FC236}">
                  <a16:creationId xmlns:a16="http://schemas.microsoft.com/office/drawing/2014/main" id="{01A314AD-26F7-43E7-BCC0-1493D3C48AB6}"/>
                </a:ext>
              </a:extLst>
            </p:cNvPr>
            <p:cNvSpPr>
              <a:spLocks noChangeArrowheads="1"/>
            </p:cNvSpPr>
            <p:nvPr/>
          </p:nvSpPr>
          <p:spPr bwMode="auto">
            <a:xfrm rot="-5400000">
              <a:off x="5472" y="2064"/>
              <a:ext cx="48" cy="48"/>
            </a:xfrm>
            <a:prstGeom prst="rect">
              <a:avLst/>
            </a:prstGeom>
            <a:solidFill>
              <a:schemeClr val="tx1"/>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81962" name="AutoShape 102">
              <a:extLst>
                <a:ext uri="{FF2B5EF4-FFF2-40B4-BE49-F238E27FC236}">
                  <a16:creationId xmlns:a16="http://schemas.microsoft.com/office/drawing/2014/main" id="{3482B7F9-27BF-465F-B04A-80703FB65993}"/>
                </a:ext>
              </a:extLst>
            </p:cNvPr>
            <p:cNvCxnSpPr>
              <a:cxnSpLocks noChangeShapeType="1"/>
              <a:stCxn id="81959" idx="1"/>
              <a:endCxn id="81956" idx="3"/>
            </p:cNvCxnSpPr>
            <p:nvPr/>
          </p:nvCxnSpPr>
          <p:spPr bwMode="auto">
            <a:xfrm rot="5400000">
              <a:off x="5184" y="2160"/>
              <a:ext cx="168" cy="72"/>
            </a:xfrm>
            <a:prstGeom prst="bentConnector2">
              <a:avLst/>
            </a:prstGeom>
            <a:noFill/>
            <a:ln w="9525">
              <a:solidFill>
                <a:schemeClr val="tx1"/>
              </a:solidFill>
              <a:miter lim="800000"/>
              <a:headEnd type="triangle" w="med" len="med"/>
              <a:tailEnd/>
            </a:ln>
            <a:extLst>
              <a:ext uri="{909E8E84-426E-40DD-AFC4-6F175D3DCCD1}">
                <a14:hiddenFill xmlns:a14="http://schemas.microsoft.com/office/drawing/2010/main">
                  <a:noFill/>
                </a14:hiddenFill>
              </a:ext>
            </a:extLst>
          </p:spPr>
        </p:cxnSp>
        <p:cxnSp>
          <p:nvCxnSpPr>
            <p:cNvPr id="81963" name="AutoShape 103">
              <a:extLst>
                <a:ext uri="{FF2B5EF4-FFF2-40B4-BE49-F238E27FC236}">
                  <a16:creationId xmlns:a16="http://schemas.microsoft.com/office/drawing/2014/main" id="{E7D22B0B-2882-4D37-870F-CD9D98FAC173}"/>
                </a:ext>
              </a:extLst>
            </p:cNvPr>
            <p:cNvCxnSpPr>
              <a:cxnSpLocks noChangeShapeType="1"/>
              <a:stCxn id="81957" idx="3"/>
              <a:endCxn id="81960" idx="1"/>
            </p:cNvCxnSpPr>
            <p:nvPr/>
          </p:nvCxnSpPr>
          <p:spPr bwMode="auto">
            <a:xfrm flipV="1">
              <a:off x="5232" y="2112"/>
              <a:ext cx="168" cy="264"/>
            </a:xfrm>
            <a:prstGeom prst="bentConnector2">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cxnSp>
          <p:nvCxnSpPr>
            <p:cNvPr id="81964" name="AutoShape 104">
              <a:extLst>
                <a:ext uri="{FF2B5EF4-FFF2-40B4-BE49-F238E27FC236}">
                  <a16:creationId xmlns:a16="http://schemas.microsoft.com/office/drawing/2014/main" id="{8D39E128-A7FF-43FE-AF91-811200ACB68D}"/>
                </a:ext>
              </a:extLst>
            </p:cNvPr>
            <p:cNvCxnSpPr>
              <a:cxnSpLocks noChangeShapeType="1"/>
              <a:stCxn id="81958" idx="3"/>
              <a:endCxn id="81961" idx="1"/>
            </p:cNvCxnSpPr>
            <p:nvPr/>
          </p:nvCxnSpPr>
          <p:spPr bwMode="auto">
            <a:xfrm flipV="1">
              <a:off x="5232" y="2112"/>
              <a:ext cx="264" cy="360"/>
            </a:xfrm>
            <a:prstGeom prst="bentConnector2">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cxnSp>
          <p:nvCxnSpPr>
            <p:cNvPr id="81965" name="AutoShape 105">
              <a:extLst>
                <a:ext uri="{FF2B5EF4-FFF2-40B4-BE49-F238E27FC236}">
                  <a16:creationId xmlns:a16="http://schemas.microsoft.com/office/drawing/2014/main" id="{91FF1CC6-6E47-4622-A634-C27A2D7909AE}"/>
                </a:ext>
              </a:extLst>
            </p:cNvPr>
            <p:cNvCxnSpPr>
              <a:cxnSpLocks noChangeShapeType="1"/>
              <a:stCxn id="82012" idx="3"/>
              <a:endCxn id="81959" idx="1"/>
            </p:cNvCxnSpPr>
            <p:nvPr/>
          </p:nvCxnSpPr>
          <p:spPr bwMode="auto">
            <a:xfrm rot="-5400000">
              <a:off x="4728" y="2688"/>
              <a:ext cx="1152" cy="0"/>
            </a:xfrm>
            <a:prstGeom prst="straightConnector1">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81966" name="AutoShape 106">
              <a:extLst>
                <a:ext uri="{FF2B5EF4-FFF2-40B4-BE49-F238E27FC236}">
                  <a16:creationId xmlns:a16="http://schemas.microsoft.com/office/drawing/2014/main" id="{5A7400A7-AB86-45F9-A35E-3735DC9A1C7D}"/>
                </a:ext>
              </a:extLst>
            </p:cNvPr>
            <p:cNvCxnSpPr>
              <a:cxnSpLocks noChangeShapeType="1"/>
              <a:stCxn id="82013" idx="3"/>
              <a:endCxn id="81960" idx="1"/>
            </p:cNvCxnSpPr>
            <p:nvPr/>
          </p:nvCxnSpPr>
          <p:spPr bwMode="auto">
            <a:xfrm rot="-5400000">
              <a:off x="4824" y="2688"/>
              <a:ext cx="1152"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1967" name="AutoShape 107">
              <a:extLst>
                <a:ext uri="{FF2B5EF4-FFF2-40B4-BE49-F238E27FC236}">
                  <a16:creationId xmlns:a16="http://schemas.microsoft.com/office/drawing/2014/main" id="{6D7B359A-20CA-4310-A569-110850DEB488}"/>
                </a:ext>
              </a:extLst>
            </p:cNvPr>
            <p:cNvCxnSpPr>
              <a:cxnSpLocks noChangeShapeType="1"/>
              <a:stCxn id="82014" idx="3"/>
              <a:endCxn id="81961" idx="1"/>
            </p:cNvCxnSpPr>
            <p:nvPr/>
          </p:nvCxnSpPr>
          <p:spPr bwMode="auto">
            <a:xfrm rot="-5400000">
              <a:off x="4920" y="2688"/>
              <a:ext cx="1152" cy="0"/>
            </a:xfrm>
            <a:prstGeom prst="straightConnector1">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grpSp>
      <p:sp>
        <p:nvSpPr>
          <p:cNvPr id="61548" name="AutoShape 108">
            <a:extLst>
              <a:ext uri="{FF2B5EF4-FFF2-40B4-BE49-F238E27FC236}">
                <a16:creationId xmlns:a16="http://schemas.microsoft.com/office/drawing/2014/main" id="{36A83DEF-7F24-42AF-8CEF-FD1EC93D8E25}"/>
              </a:ext>
            </a:extLst>
          </p:cNvPr>
          <p:cNvSpPr>
            <a:spLocks noChangeArrowheads="1"/>
          </p:cNvSpPr>
          <p:nvPr/>
        </p:nvSpPr>
        <p:spPr bwMode="auto">
          <a:xfrm>
            <a:off x="6781800" y="5181600"/>
            <a:ext cx="381000" cy="304800"/>
          </a:xfrm>
          <a:prstGeom prst="flowChartMultidocument">
            <a:avLst/>
          </a:prstGeom>
          <a:solidFill>
            <a:srgbClr val="FFFF00"/>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61549" name="AutoShape 109">
            <a:extLst>
              <a:ext uri="{FF2B5EF4-FFF2-40B4-BE49-F238E27FC236}">
                <a16:creationId xmlns:a16="http://schemas.microsoft.com/office/drawing/2014/main" id="{9B90377B-94A6-4F0B-835B-5A2E66B77A8D}"/>
              </a:ext>
            </a:extLst>
          </p:cNvPr>
          <p:cNvSpPr>
            <a:spLocks noChangeArrowheads="1"/>
          </p:cNvSpPr>
          <p:nvPr/>
        </p:nvSpPr>
        <p:spPr bwMode="auto">
          <a:xfrm>
            <a:off x="6781800" y="5181600"/>
            <a:ext cx="381000" cy="304800"/>
          </a:xfrm>
          <a:prstGeom prst="flowChartDocument">
            <a:avLst/>
          </a:prstGeom>
          <a:solidFill>
            <a:srgbClr val="FFFF00"/>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61550" name="AutoShape 110">
            <a:extLst>
              <a:ext uri="{FF2B5EF4-FFF2-40B4-BE49-F238E27FC236}">
                <a16:creationId xmlns:a16="http://schemas.microsoft.com/office/drawing/2014/main" id="{788D9B12-5D3D-4DCF-9D5F-887A54AAD48C}"/>
              </a:ext>
            </a:extLst>
          </p:cNvPr>
          <p:cNvSpPr>
            <a:spLocks noChangeArrowheads="1"/>
          </p:cNvSpPr>
          <p:nvPr/>
        </p:nvSpPr>
        <p:spPr bwMode="auto">
          <a:xfrm>
            <a:off x="6781800" y="5181600"/>
            <a:ext cx="381000" cy="304800"/>
          </a:xfrm>
          <a:prstGeom prst="flowChartDocument">
            <a:avLst/>
          </a:prstGeom>
          <a:solidFill>
            <a:srgbClr val="FFFF00"/>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61551" name="AutoShape 111">
            <a:extLst>
              <a:ext uri="{FF2B5EF4-FFF2-40B4-BE49-F238E27FC236}">
                <a16:creationId xmlns:a16="http://schemas.microsoft.com/office/drawing/2014/main" id="{0EE36E8E-1749-4BF4-BBD1-38FEA81D0D04}"/>
              </a:ext>
            </a:extLst>
          </p:cNvPr>
          <p:cNvSpPr>
            <a:spLocks noChangeArrowheads="1"/>
          </p:cNvSpPr>
          <p:nvPr/>
        </p:nvSpPr>
        <p:spPr bwMode="auto">
          <a:xfrm>
            <a:off x="6781800" y="5181600"/>
            <a:ext cx="381000" cy="304800"/>
          </a:xfrm>
          <a:prstGeom prst="flowChartMultidocument">
            <a:avLst/>
          </a:prstGeom>
          <a:solidFill>
            <a:srgbClr val="CCCC00"/>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61552" name="AutoShape 112">
            <a:extLst>
              <a:ext uri="{FF2B5EF4-FFF2-40B4-BE49-F238E27FC236}">
                <a16:creationId xmlns:a16="http://schemas.microsoft.com/office/drawing/2014/main" id="{78BCA648-0A8F-49BA-A48F-605C06C1ED30}"/>
              </a:ext>
            </a:extLst>
          </p:cNvPr>
          <p:cNvSpPr>
            <a:spLocks noChangeArrowheads="1"/>
          </p:cNvSpPr>
          <p:nvPr/>
        </p:nvSpPr>
        <p:spPr bwMode="auto">
          <a:xfrm>
            <a:off x="6781800" y="5181600"/>
            <a:ext cx="381000" cy="304800"/>
          </a:xfrm>
          <a:prstGeom prst="flowChartDocument">
            <a:avLst/>
          </a:prstGeom>
          <a:solidFill>
            <a:srgbClr val="CCCC00"/>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61553" name="AutoShape 113">
            <a:extLst>
              <a:ext uri="{FF2B5EF4-FFF2-40B4-BE49-F238E27FC236}">
                <a16:creationId xmlns:a16="http://schemas.microsoft.com/office/drawing/2014/main" id="{D6EF3422-66B4-48DF-A960-1FD023A7888D}"/>
              </a:ext>
            </a:extLst>
          </p:cNvPr>
          <p:cNvSpPr>
            <a:spLocks noChangeArrowheads="1"/>
          </p:cNvSpPr>
          <p:nvPr/>
        </p:nvSpPr>
        <p:spPr bwMode="auto">
          <a:xfrm>
            <a:off x="6781800" y="5181600"/>
            <a:ext cx="381000" cy="304800"/>
          </a:xfrm>
          <a:prstGeom prst="flowChartDocument">
            <a:avLst/>
          </a:prstGeom>
          <a:solidFill>
            <a:srgbClr val="CCCC00"/>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61554" name="AutoShape 114">
            <a:extLst>
              <a:ext uri="{FF2B5EF4-FFF2-40B4-BE49-F238E27FC236}">
                <a16:creationId xmlns:a16="http://schemas.microsoft.com/office/drawing/2014/main" id="{742A404A-8116-4514-A140-4941FBDB2A4E}"/>
              </a:ext>
            </a:extLst>
          </p:cNvPr>
          <p:cNvSpPr>
            <a:spLocks noChangeArrowheads="1"/>
          </p:cNvSpPr>
          <p:nvPr/>
        </p:nvSpPr>
        <p:spPr bwMode="auto">
          <a:xfrm>
            <a:off x="6477000" y="3048000"/>
            <a:ext cx="381000" cy="304800"/>
          </a:xfrm>
          <a:prstGeom prst="flowChartMultidocument">
            <a:avLst/>
          </a:prstGeom>
          <a:solidFill>
            <a:srgbClr val="CCCC00"/>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61555" name="AutoShape 115">
            <a:extLst>
              <a:ext uri="{FF2B5EF4-FFF2-40B4-BE49-F238E27FC236}">
                <a16:creationId xmlns:a16="http://schemas.microsoft.com/office/drawing/2014/main" id="{FB77C0A9-EAC3-461F-8B39-66C029E75429}"/>
              </a:ext>
            </a:extLst>
          </p:cNvPr>
          <p:cNvSpPr>
            <a:spLocks noChangeArrowheads="1"/>
          </p:cNvSpPr>
          <p:nvPr/>
        </p:nvSpPr>
        <p:spPr bwMode="auto">
          <a:xfrm>
            <a:off x="6781800" y="5181600"/>
            <a:ext cx="381000" cy="304800"/>
          </a:xfrm>
          <a:prstGeom prst="flowChartMultidocument">
            <a:avLst/>
          </a:prstGeom>
          <a:solidFill>
            <a:srgbClr val="CCCC00"/>
          </a:solidFill>
          <a:ln w="9525">
            <a:solidFill>
              <a:schemeClr val="tx1"/>
            </a:solidFill>
            <a:miter lim="800000"/>
            <a:headEnd/>
            <a:tailEnd/>
          </a:ln>
        </p:spPr>
        <p:txBody>
          <a:bodyPr wrap="none" r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61556" name="Rectangle 116">
            <a:extLst>
              <a:ext uri="{FF2B5EF4-FFF2-40B4-BE49-F238E27FC236}">
                <a16:creationId xmlns:a16="http://schemas.microsoft.com/office/drawing/2014/main" id="{7F42030B-D263-4423-B948-4CE6EE51379C}"/>
              </a:ext>
            </a:extLst>
          </p:cNvPr>
          <p:cNvSpPr>
            <a:spLocks noChangeArrowheads="1"/>
          </p:cNvSpPr>
          <p:nvPr/>
        </p:nvSpPr>
        <p:spPr bwMode="auto">
          <a:xfrm>
            <a:off x="1524000" y="6781800"/>
            <a:ext cx="76200" cy="7620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61457">
                                            <p:txEl>
                                              <p:pRg st="0" end="0"/>
                                            </p:txEl>
                                          </p:spTgt>
                                        </p:tgtEl>
                                        <p:attrNameLst>
                                          <p:attrName>style.visibility</p:attrName>
                                        </p:attrNameLst>
                                      </p:cBhvr>
                                      <p:to>
                                        <p:strVal val="visible"/>
                                      </p:to>
                                    </p:set>
                                  </p:childTnLst>
                                </p:cTn>
                              </p:par>
                            </p:childTnLst>
                          </p:cTn>
                        </p:par>
                        <p:par>
                          <p:cTn id="7" fill="hold" nodeType="afterGroup">
                            <p:stCondLst>
                              <p:cond delay="0"/>
                            </p:stCondLst>
                            <p:childTnLst>
                              <p:par>
                                <p:cTn id="8" presetID="22" presetClass="entr" presetSubtype="2" fill="hold" nodeType="after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wipe(right)">
                                      <p:cBhvr>
                                        <p:cTn id="10" dur="500"/>
                                        <p:tgtEl>
                                          <p:spTgt spid="16"/>
                                        </p:tgtEl>
                                      </p:cBhvr>
                                    </p:animEffect>
                                  </p:childTnLst>
                                </p:cTn>
                              </p:par>
                            </p:childTnLst>
                          </p:cTn>
                        </p:par>
                        <p:par>
                          <p:cTn id="11" fill="hold" nodeType="afterGroup">
                            <p:stCondLst>
                              <p:cond delay="500"/>
                            </p:stCondLst>
                            <p:childTnLst>
                              <p:par>
                                <p:cTn id="12" presetID="22" presetClass="entr" presetSubtype="2" fill="hold" grpId="0" nodeType="afterEffect">
                                  <p:stCondLst>
                                    <p:cond delay="0"/>
                                  </p:stCondLst>
                                  <p:childTnLst>
                                    <p:set>
                                      <p:cBhvr>
                                        <p:cTn id="13" dur="1" fill="hold">
                                          <p:stCondLst>
                                            <p:cond delay="0"/>
                                          </p:stCondLst>
                                        </p:cTn>
                                        <p:tgtEl>
                                          <p:spTgt spid="61458"/>
                                        </p:tgtEl>
                                        <p:attrNameLst>
                                          <p:attrName>style.visibility</p:attrName>
                                        </p:attrNameLst>
                                      </p:cBhvr>
                                      <p:to>
                                        <p:strVal val="visible"/>
                                      </p:to>
                                    </p:set>
                                    <p:animEffect transition="in" filter="wipe(right)">
                                      <p:cBhvr>
                                        <p:cTn id="14" dur="500"/>
                                        <p:tgtEl>
                                          <p:spTgt spid="61458"/>
                                        </p:tgtEl>
                                      </p:cBhvr>
                                    </p:animEffect>
                                  </p:childTnLst>
                                </p:cTn>
                              </p:par>
                              <p:par>
                                <p:cTn id="15" presetID="22" presetClass="entr" presetSubtype="4" fill="hold"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childTnLst>
                          </p:cTn>
                        </p:par>
                        <p:par>
                          <p:cTn id="18" fill="hold" nodeType="afterGroup">
                            <p:stCondLst>
                              <p:cond delay="1000"/>
                            </p:stCondLst>
                            <p:childTnLst>
                              <p:par>
                                <p:cTn id="19" presetID="22" presetClass="entr" presetSubtype="4" fill="hold" grpId="0" nodeType="afterEffect">
                                  <p:stCondLst>
                                    <p:cond delay="0"/>
                                  </p:stCondLst>
                                  <p:childTnLst>
                                    <p:set>
                                      <p:cBhvr>
                                        <p:cTn id="20" dur="1" fill="hold">
                                          <p:stCondLst>
                                            <p:cond delay="0"/>
                                          </p:stCondLst>
                                        </p:cTn>
                                        <p:tgtEl>
                                          <p:spTgt spid="61460"/>
                                        </p:tgtEl>
                                        <p:attrNameLst>
                                          <p:attrName>style.visibility</p:attrName>
                                        </p:attrNameLst>
                                      </p:cBhvr>
                                      <p:to>
                                        <p:strVal val="visible"/>
                                      </p:to>
                                    </p:set>
                                    <p:animEffect transition="in" filter="wipe(down)">
                                      <p:cBhvr>
                                        <p:cTn id="21" dur="500"/>
                                        <p:tgtEl>
                                          <p:spTgt spid="61460"/>
                                        </p:tgtEl>
                                      </p:cBhvr>
                                    </p:animEffect>
                                  </p:childTnLst>
                                </p:cTn>
                              </p:par>
                              <p:par>
                                <p:cTn id="22" presetID="23" presetClass="entr" presetSubtype="16" fill="hold" grpId="0" nodeType="withEffect">
                                  <p:stCondLst>
                                    <p:cond delay="0"/>
                                  </p:stCondLst>
                                  <p:childTnLst>
                                    <p:set>
                                      <p:cBhvr>
                                        <p:cTn id="23" dur="1" fill="hold">
                                          <p:stCondLst>
                                            <p:cond delay="0"/>
                                          </p:stCondLst>
                                        </p:cTn>
                                        <p:tgtEl>
                                          <p:spTgt spid="61459"/>
                                        </p:tgtEl>
                                        <p:attrNameLst>
                                          <p:attrName>style.visibility</p:attrName>
                                        </p:attrNameLst>
                                      </p:cBhvr>
                                      <p:to>
                                        <p:strVal val="visible"/>
                                      </p:to>
                                    </p:set>
                                    <p:anim calcmode="lin" valueType="num">
                                      <p:cBhvr>
                                        <p:cTn id="24" dur="500" fill="hold"/>
                                        <p:tgtEl>
                                          <p:spTgt spid="61459"/>
                                        </p:tgtEl>
                                        <p:attrNameLst>
                                          <p:attrName>ppt_w</p:attrName>
                                        </p:attrNameLst>
                                      </p:cBhvr>
                                      <p:tavLst>
                                        <p:tav tm="0">
                                          <p:val>
                                            <p:fltVal val="0"/>
                                          </p:val>
                                        </p:tav>
                                        <p:tav tm="100000">
                                          <p:val>
                                            <p:strVal val="#ppt_w"/>
                                          </p:val>
                                        </p:tav>
                                      </p:tavLst>
                                    </p:anim>
                                    <p:anim calcmode="lin" valueType="num">
                                      <p:cBhvr>
                                        <p:cTn id="25" dur="500" fill="hold"/>
                                        <p:tgtEl>
                                          <p:spTgt spid="61459"/>
                                        </p:tgtEl>
                                        <p:attrNameLst>
                                          <p:attrName>ppt_h</p:attrName>
                                        </p:attrNameLst>
                                      </p:cBhvr>
                                      <p:tavLst>
                                        <p:tav tm="0">
                                          <p:val>
                                            <p:fltVal val="0"/>
                                          </p:val>
                                        </p:tav>
                                        <p:tav tm="100000">
                                          <p:val>
                                            <p:strVal val="#ppt_h"/>
                                          </p:val>
                                        </p:tav>
                                      </p:tavLst>
                                    </p:anim>
                                  </p:childTnLst>
                                </p:cTn>
                              </p:par>
                            </p:childTnLst>
                          </p:cTn>
                        </p:par>
                        <p:par>
                          <p:cTn id="26" fill="hold" nodeType="afterGroup">
                            <p:stCondLst>
                              <p:cond delay="1500"/>
                            </p:stCondLst>
                            <p:childTnLst>
                              <p:par>
                                <p:cTn id="27" presetID="22" presetClass="entr" presetSubtype="8" fill="hold"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par>
                                <p:cTn id="30" presetID="23" presetClass="entr" presetSubtype="16" fill="hold" grpId="0" nodeType="withEffect">
                                  <p:stCondLst>
                                    <p:cond delay="0"/>
                                  </p:stCondLst>
                                  <p:childTnLst>
                                    <p:set>
                                      <p:cBhvr>
                                        <p:cTn id="31" dur="1" fill="hold">
                                          <p:stCondLst>
                                            <p:cond delay="0"/>
                                          </p:stCondLst>
                                        </p:cTn>
                                        <p:tgtEl>
                                          <p:spTgt spid="61461"/>
                                        </p:tgtEl>
                                        <p:attrNameLst>
                                          <p:attrName>style.visibility</p:attrName>
                                        </p:attrNameLst>
                                      </p:cBhvr>
                                      <p:to>
                                        <p:strVal val="visible"/>
                                      </p:to>
                                    </p:set>
                                    <p:anim calcmode="lin" valueType="num">
                                      <p:cBhvr>
                                        <p:cTn id="32" dur="500" fill="hold"/>
                                        <p:tgtEl>
                                          <p:spTgt spid="61461"/>
                                        </p:tgtEl>
                                        <p:attrNameLst>
                                          <p:attrName>ppt_w</p:attrName>
                                        </p:attrNameLst>
                                      </p:cBhvr>
                                      <p:tavLst>
                                        <p:tav tm="0">
                                          <p:val>
                                            <p:fltVal val="0"/>
                                          </p:val>
                                        </p:tav>
                                        <p:tav tm="100000">
                                          <p:val>
                                            <p:strVal val="#ppt_w"/>
                                          </p:val>
                                        </p:tav>
                                      </p:tavLst>
                                    </p:anim>
                                    <p:anim calcmode="lin" valueType="num">
                                      <p:cBhvr>
                                        <p:cTn id="33" dur="500" fill="hold"/>
                                        <p:tgtEl>
                                          <p:spTgt spid="61461"/>
                                        </p:tgtEl>
                                        <p:attrNameLst>
                                          <p:attrName>ppt_h</p:attrName>
                                        </p:attrNameLst>
                                      </p:cBhvr>
                                      <p:tavLst>
                                        <p:tav tm="0">
                                          <p:val>
                                            <p:fltVal val="0"/>
                                          </p:val>
                                        </p:tav>
                                        <p:tav tm="100000">
                                          <p:val>
                                            <p:strVal val="#ppt_h"/>
                                          </p:val>
                                        </p:tav>
                                      </p:tavLst>
                                    </p:anim>
                                  </p:childTnLst>
                                </p:cTn>
                              </p:par>
                            </p:childTnLst>
                          </p:cTn>
                        </p:par>
                        <p:par>
                          <p:cTn id="34" fill="hold" nodeType="afterGroup">
                            <p:stCondLst>
                              <p:cond delay="2000"/>
                            </p:stCondLst>
                            <p:childTnLst>
                              <p:par>
                                <p:cTn id="35" presetID="23" presetClass="entr" presetSubtype="16" fill="hold" grpId="0" nodeType="afterEffect">
                                  <p:stCondLst>
                                    <p:cond delay="0"/>
                                  </p:stCondLst>
                                  <p:childTnLst>
                                    <p:set>
                                      <p:cBhvr>
                                        <p:cTn id="36" dur="1" fill="hold">
                                          <p:stCondLst>
                                            <p:cond delay="0"/>
                                          </p:stCondLst>
                                        </p:cTn>
                                        <p:tgtEl>
                                          <p:spTgt spid="61548"/>
                                        </p:tgtEl>
                                        <p:attrNameLst>
                                          <p:attrName>style.visibility</p:attrName>
                                        </p:attrNameLst>
                                      </p:cBhvr>
                                      <p:to>
                                        <p:strVal val="visible"/>
                                      </p:to>
                                    </p:set>
                                    <p:anim calcmode="lin" valueType="num">
                                      <p:cBhvr>
                                        <p:cTn id="37" dur="500" fill="hold"/>
                                        <p:tgtEl>
                                          <p:spTgt spid="61548"/>
                                        </p:tgtEl>
                                        <p:attrNameLst>
                                          <p:attrName>ppt_w</p:attrName>
                                        </p:attrNameLst>
                                      </p:cBhvr>
                                      <p:tavLst>
                                        <p:tav tm="0">
                                          <p:val>
                                            <p:fltVal val="0"/>
                                          </p:val>
                                        </p:tav>
                                        <p:tav tm="100000">
                                          <p:val>
                                            <p:strVal val="#ppt_w"/>
                                          </p:val>
                                        </p:tav>
                                      </p:tavLst>
                                    </p:anim>
                                    <p:anim calcmode="lin" valueType="num">
                                      <p:cBhvr>
                                        <p:cTn id="38" dur="500" fill="hold"/>
                                        <p:tgtEl>
                                          <p:spTgt spid="61548"/>
                                        </p:tgtEl>
                                        <p:attrNameLst>
                                          <p:attrName>ppt_h</p:attrName>
                                        </p:attrNameLst>
                                      </p:cBhvr>
                                      <p:tavLst>
                                        <p:tav tm="0">
                                          <p:val>
                                            <p:fltVal val="0"/>
                                          </p:val>
                                        </p:tav>
                                        <p:tav tm="100000">
                                          <p:val>
                                            <p:strVal val="#ppt_h"/>
                                          </p:val>
                                        </p:tav>
                                      </p:tavLst>
                                    </p:anim>
                                  </p:childTnLst>
                                </p:cTn>
                              </p:par>
                            </p:childTnLst>
                          </p:cTn>
                        </p:par>
                        <p:par>
                          <p:cTn id="39" fill="hold" nodeType="afterGroup">
                            <p:stCondLst>
                              <p:cond delay="2500"/>
                            </p:stCondLst>
                            <p:childTnLst>
                              <p:par>
                                <p:cTn id="40" presetID="22" presetClass="entr" presetSubtype="2" fill="hold" nodeType="after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wipe(right)">
                                      <p:cBhvr>
                                        <p:cTn id="42" dur="500"/>
                                        <p:tgtEl>
                                          <p:spTgt spid="7"/>
                                        </p:tgtEl>
                                      </p:cBhvr>
                                    </p:animEffect>
                                  </p:childTnLst>
                                </p:cTn>
                              </p:par>
                            </p:childTnLst>
                          </p:cTn>
                        </p:par>
                        <p:par>
                          <p:cTn id="43" fill="hold" nodeType="afterGroup">
                            <p:stCondLst>
                              <p:cond delay="3000"/>
                            </p:stCondLst>
                            <p:childTnLst>
                              <p:par>
                                <p:cTn id="44" presetID="10" presetClass="entr" presetSubtype="0" fill="hold" grpId="0" nodeType="afterEffect">
                                  <p:stCondLst>
                                    <p:cond delay="0"/>
                                  </p:stCondLst>
                                  <p:childTnLst>
                                    <p:set>
                                      <p:cBhvr>
                                        <p:cTn id="45" dur="1" fill="hold">
                                          <p:stCondLst>
                                            <p:cond delay="0"/>
                                          </p:stCondLst>
                                        </p:cTn>
                                        <p:tgtEl>
                                          <p:spTgt spid="61549"/>
                                        </p:tgtEl>
                                        <p:attrNameLst>
                                          <p:attrName>style.visibility</p:attrName>
                                        </p:attrNameLst>
                                      </p:cBhvr>
                                      <p:to>
                                        <p:strVal val="visible"/>
                                      </p:to>
                                    </p:set>
                                    <p:animEffect transition="in" filter="fade">
                                      <p:cBhvr>
                                        <p:cTn id="46" dur="500"/>
                                        <p:tgtEl>
                                          <p:spTgt spid="61549"/>
                                        </p:tgtEl>
                                      </p:cBhvr>
                                    </p:animEffect>
                                  </p:childTnLst>
                                </p:cTn>
                              </p:par>
                            </p:childTnLst>
                          </p:cTn>
                        </p:par>
                        <p:par>
                          <p:cTn id="47" fill="hold" nodeType="afterGroup">
                            <p:stCondLst>
                              <p:cond delay="3500"/>
                            </p:stCondLst>
                            <p:childTnLst>
                              <p:par>
                                <p:cTn id="48" presetID="0" presetClass="path" presetSubtype="0" fill="hold" grpId="1" nodeType="afterEffect">
                                  <p:stCondLst>
                                    <p:cond delay="0"/>
                                  </p:stCondLst>
                                  <p:childTnLst>
                                    <p:animMotion origin="layout" path="M -2.77778E-6 -4.79186E-6 L 0.03246 0.01041 L 0.33125 0.02082 " pathEditMode="relative" ptsTypes="AAA">
                                      <p:cBhvr>
                                        <p:cTn id="49" dur="500" fill="hold"/>
                                        <p:tgtEl>
                                          <p:spTgt spid="61549"/>
                                        </p:tgtEl>
                                        <p:attrNameLst>
                                          <p:attrName>ppt_x</p:attrName>
                                          <p:attrName>ppt_y</p:attrName>
                                        </p:attrNameLst>
                                      </p:cBhvr>
                                    </p:animMotion>
                                  </p:childTnLst>
                                </p:cTn>
                              </p:par>
                              <p:par>
                                <p:cTn id="50" presetID="10" presetClass="entr" presetSubtype="0" fill="hold" grpId="0" nodeType="withEffect">
                                  <p:stCondLst>
                                    <p:cond delay="0"/>
                                  </p:stCondLst>
                                  <p:childTnLst>
                                    <p:set>
                                      <p:cBhvr>
                                        <p:cTn id="51" dur="1" fill="hold">
                                          <p:stCondLst>
                                            <p:cond delay="0"/>
                                          </p:stCondLst>
                                        </p:cTn>
                                        <p:tgtEl>
                                          <p:spTgt spid="61550"/>
                                        </p:tgtEl>
                                        <p:attrNameLst>
                                          <p:attrName>style.visibility</p:attrName>
                                        </p:attrNameLst>
                                      </p:cBhvr>
                                      <p:to>
                                        <p:strVal val="visible"/>
                                      </p:to>
                                    </p:set>
                                    <p:animEffect transition="in" filter="fade">
                                      <p:cBhvr>
                                        <p:cTn id="52" dur="500"/>
                                        <p:tgtEl>
                                          <p:spTgt spid="61550"/>
                                        </p:tgtEl>
                                      </p:cBhvr>
                                    </p:animEffect>
                                  </p:childTnLst>
                                </p:cTn>
                              </p:par>
                            </p:childTnLst>
                          </p:cTn>
                        </p:par>
                        <p:par>
                          <p:cTn id="53" fill="hold" nodeType="afterGroup">
                            <p:stCondLst>
                              <p:cond delay="4000"/>
                            </p:stCondLst>
                            <p:childTnLst>
                              <p:par>
                                <p:cTn id="54" presetID="10" presetClass="exit" presetSubtype="0" fill="hold" grpId="2" nodeType="afterEffect">
                                  <p:stCondLst>
                                    <p:cond delay="0"/>
                                  </p:stCondLst>
                                  <p:childTnLst>
                                    <p:animEffect transition="out" filter="fade">
                                      <p:cBhvr>
                                        <p:cTn id="55" dur="500"/>
                                        <p:tgtEl>
                                          <p:spTgt spid="61549"/>
                                        </p:tgtEl>
                                      </p:cBhvr>
                                    </p:animEffect>
                                    <p:set>
                                      <p:cBhvr>
                                        <p:cTn id="56" dur="1" fill="hold">
                                          <p:stCondLst>
                                            <p:cond delay="499"/>
                                          </p:stCondLst>
                                        </p:cTn>
                                        <p:tgtEl>
                                          <p:spTgt spid="61549"/>
                                        </p:tgtEl>
                                        <p:attrNameLst>
                                          <p:attrName>style.visibility</p:attrName>
                                        </p:attrNameLst>
                                      </p:cBhvr>
                                      <p:to>
                                        <p:strVal val="hidden"/>
                                      </p:to>
                                    </p:set>
                                  </p:childTnLst>
                                </p:cTn>
                              </p:par>
                              <p:par>
                                <p:cTn id="57" presetID="0" presetClass="path" presetSubtype="0" fill="hold" grpId="1" nodeType="withEffect">
                                  <p:stCondLst>
                                    <p:cond delay="0"/>
                                  </p:stCondLst>
                                  <p:childTnLst>
                                    <p:animMotion origin="layout" path="M -2.77778E-6 -4.79186E-6 L 0.03246 0.01041 L 0.33125 0.02082 " pathEditMode="relative" ptsTypes="AAA">
                                      <p:cBhvr>
                                        <p:cTn id="58" dur="500" fill="hold"/>
                                        <p:tgtEl>
                                          <p:spTgt spid="61550"/>
                                        </p:tgtEl>
                                        <p:attrNameLst>
                                          <p:attrName>ppt_x</p:attrName>
                                          <p:attrName>ppt_y</p:attrName>
                                        </p:attrNameLst>
                                      </p:cBhvr>
                                    </p:animMotion>
                                  </p:childTnLst>
                                </p:cTn>
                              </p:par>
                            </p:childTnLst>
                          </p:cTn>
                        </p:par>
                        <p:par>
                          <p:cTn id="59" fill="hold" nodeType="afterGroup">
                            <p:stCondLst>
                              <p:cond delay="4500"/>
                            </p:stCondLst>
                            <p:childTnLst>
                              <p:par>
                                <p:cTn id="60" presetID="10" presetClass="exit" presetSubtype="0" fill="hold" grpId="2" nodeType="afterEffect">
                                  <p:stCondLst>
                                    <p:cond delay="0"/>
                                  </p:stCondLst>
                                  <p:childTnLst>
                                    <p:animEffect transition="out" filter="fade">
                                      <p:cBhvr>
                                        <p:cTn id="61" dur="500"/>
                                        <p:tgtEl>
                                          <p:spTgt spid="61550"/>
                                        </p:tgtEl>
                                      </p:cBhvr>
                                    </p:animEffect>
                                    <p:set>
                                      <p:cBhvr>
                                        <p:cTn id="62" dur="1" fill="hold">
                                          <p:stCondLst>
                                            <p:cond delay="499"/>
                                          </p:stCondLst>
                                        </p:cTn>
                                        <p:tgtEl>
                                          <p:spTgt spid="61550"/>
                                        </p:tgtEl>
                                        <p:attrNameLst>
                                          <p:attrName>style.visibility</p:attrName>
                                        </p:attrNameLst>
                                      </p:cBhvr>
                                      <p:to>
                                        <p:strVal val="hidden"/>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61457">
                                            <p:txEl>
                                              <p:pRg st="1" end="1"/>
                                            </p:txEl>
                                          </p:spTgt>
                                        </p:tgtEl>
                                        <p:attrNameLst>
                                          <p:attrName>style.visibility</p:attrName>
                                        </p:attrNameLst>
                                      </p:cBhvr>
                                      <p:to>
                                        <p:strVal val="visible"/>
                                      </p:to>
                                    </p:set>
                                  </p:childTnLst>
                                </p:cTn>
                              </p:par>
                            </p:childTnLst>
                          </p:cTn>
                        </p:par>
                        <p:par>
                          <p:cTn id="67" fill="hold" nodeType="afterGroup">
                            <p:stCondLst>
                              <p:cond delay="0"/>
                            </p:stCondLst>
                            <p:childTnLst>
                              <p:par>
                                <p:cTn id="68" presetID="23" presetClass="entr" presetSubtype="16" fill="hold" nodeType="afterEffect">
                                  <p:stCondLst>
                                    <p:cond delay="0"/>
                                  </p:stCondLst>
                                  <p:childTnLst>
                                    <p:set>
                                      <p:cBhvr>
                                        <p:cTn id="69" dur="1" fill="hold">
                                          <p:stCondLst>
                                            <p:cond delay="0"/>
                                          </p:stCondLst>
                                        </p:cTn>
                                        <p:tgtEl>
                                          <p:spTgt spid="4"/>
                                        </p:tgtEl>
                                        <p:attrNameLst>
                                          <p:attrName>style.visibility</p:attrName>
                                        </p:attrNameLst>
                                      </p:cBhvr>
                                      <p:to>
                                        <p:strVal val="visible"/>
                                      </p:to>
                                    </p:set>
                                    <p:anim calcmode="lin" valueType="num">
                                      <p:cBhvr>
                                        <p:cTn id="70" dur="500" fill="hold"/>
                                        <p:tgtEl>
                                          <p:spTgt spid="4"/>
                                        </p:tgtEl>
                                        <p:attrNameLst>
                                          <p:attrName>ppt_w</p:attrName>
                                        </p:attrNameLst>
                                      </p:cBhvr>
                                      <p:tavLst>
                                        <p:tav tm="0">
                                          <p:val>
                                            <p:fltVal val="0"/>
                                          </p:val>
                                        </p:tav>
                                        <p:tav tm="100000">
                                          <p:val>
                                            <p:strVal val="#ppt_w"/>
                                          </p:val>
                                        </p:tav>
                                      </p:tavLst>
                                    </p:anim>
                                    <p:anim calcmode="lin" valueType="num">
                                      <p:cBhvr>
                                        <p:cTn id="71"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72" fill="hold" nodeType="clickPar">
                      <p:stCondLst>
                        <p:cond delay="indefinite"/>
                      </p:stCondLst>
                      <p:childTnLst>
                        <p:par>
                          <p:cTn id="73" fill="hold" nodeType="withGroup">
                            <p:stCondLst>
                              <p:cond delay="0"/>
                            </p:stCondLst>
                            <p:childTnLst>
                              <p:par>
                                <p:cTn id="74" presetID="1" presetClass="entr" presetSubtype="0" fill="hold" grpId="0" nodeType="clickEffect">
                                  <p:stCondLst>
                                    <p:cond delay="0"/>
                                  </p:stCondLst>
                                  <p:childTnLst>
                                    <p:set>
                                      <p:cBhvr>
                                        <p:cTn id="75" dur="1" fill="hold">
                                          <p:stCondLst>
                                            <p:cond delay="0"/>
                                          </p:stCondLst>
                                        </p:cTn>
                                        <p:tgtEl>
                                          <p:spTgt spid="61457">
                                            <p:txEl>
                                              <p:pRg st="2" end="2"/>
                                            </p:txEl>
                                          </p:spTgt>
                                        </p:tgtEl>
                                        <p:attrNameLst>
                                          <p:attrName>style.visibility</p:attrName>
                                        </p:attrNameLst>
                                      </p:cBhvr>
                                      <p:to>
                                        <p:strVal val="visible"/>
                                      </p:to>
                                    </p:set>
                                  </p:childTnLst>
                                </p:cTn>
                              </p:par>
                            </p:childTnLst>
                          </p:cTn>
                        </p:par>
                        <p:par>
                          <p:cTn id="76" fill="hold" nodeType="afterGroup">
                            <p:stCondLst>
                              <p:cond delay="0"/>
                            </p:stCondLst>
                            <p:childTnLst>
                              <p:par>
                                <p:cTn id="77" presetID="2" presetClass="entr" presetSubtype="3" fill="hold" nodeType="afterEffect">
                                  <p:stCondLst>
                                    <p:cond delay="0"/>
                                  </p:stCondLst>
                                  <p:childTnLst>
                                    <p:set>
                                      <p:cBhvr>
                                        <p:cTn id="78" dur="1" fill="hold">
                                          <p:stCondLst>
                                            <p:cond delay="0"/>
                                          </p:stCondLst>
                                        </p:cTn>
                                        <p:tgtEl>
                                          <p:spTgt spid="15"/>
                                        </p:tgtEl>
                                        <p:attrNameLst>
                                          <p:attrName>style.visibility</p:attrName>
                                        </p:attrNameLst>
                                      </p:cBhvr>
                                      <p:to>
                                        <p:strVal val="visible"/>
                                      </p:to>
                                    </p:set>
                                    <p:anim calcmode="lin" valueType="num">
                                      <p:cBhvr additive="base">
                                        <p:cTn id="79" dur="500" fill="hold"/>
                                        <p:tgtEl>
                                          <p:spTgt spid="15"/>
                                        </p:tgtEl>
                                        <p:attrNameLst>
                                          <p:attrName>ppt_x</p:attrName>
                                        </p:attrNameLst>
                                      </p:cBhvr>
                                      <p:tavLst>
                                        <p:tav tm="0">
                                          <p:val>
                                            <p:strVal val="1+#ppt_w/2"/>
                                          </p:val>
                                        </p:tav>
                                        <p:tav tm="100000">
                                          <p:val>
                                            <p:strVal val="#ppt_x"/>
                                          </p:val>
                                        </p:tav>
                                      </p:tavLst>
                                    </p:anim>
                                    <p:anim calcmode="lin" valueType="num">
                                      <p:cBhvr additive="base">
                                        <p:cTn id="80" dur="500" fill="hold"/>
                                        <p:tgtEl>
                                          <p:spTgt spid="15"/>
                                        </p:tgtEl>
                                        <p:attrNameLst>
                                          <p:attrName>ppt_y</p:attrName>
                                        </p:attrNameLst>
                                      </p:cBhvr>
                                      <p:tavLst>
                                        <p:tav tm="0">
                                          <p:val>
                                            <p:strVal val="0-#ppt_h/2"/>
                                          </p:val>
                                        </p:tav>
                                        <p:tav tm="100000">
                                          <p:val>
                                            <p:strVal val="#ppt_y"/>
                                          </p:val>
                                        </p:tav>
                                      </p:tavLst>
                                    </p:anim>
                                  </p:childTnLst>
                                </p:cTn>
                              </p:par>
                              <p:par>
                                <p:cTn id="81" presetID="2" presetClass="exit" presetSubtype="6" fill="hold" grpId="1" nodeType="withEffect">
                                  <p:stCondLst>
                                    <p:cond delay="0"/>
                                  </p:stCondLst>
                                  <p:childTnLst>
                                    <p:anim calcmode="lin" valueType="num">
                                      <p:cBhvr additive="base">
                                        <p:cTn id="82" dur="500"/>
                                        <p:tgtEl>
                                          <p:spTgt spid="61458"/>
                                        </p:tgtEl>
                                        <p:attrNameLst>
                                          <p:attrName>ppt_x</p:attrName>
                                        </p:attrNameLst>
                                      </p:cBhvr>
                                      <p:tavLst>
                                        <p:tav tm="0">
                                          <p:val>
                                            <p:strVal val="ppt_x"/>
                                          </p:val>
                                        </p:tav>
                                        <p:tav tm="100000">
                                          <p:val>
                                            <p:strVal val="1+ppt_w/2"/>
                                          </p:val>
                                        </p:tav>
                                      </p:tavLst>
                                    </p:anim>
                                    <p:anim calcmode="lin" valueType="num">
                                      <p:cBhvr additive="base">
                                        <p:cTn id="83" dur="500"/>
                                        <p:tgtEl>
                                          <p:spTgt spid="61458"/>
                                        </p:tgtEl>
                                        <p:attrNameLst>
                                          <p:attrName>ppt_y</p:attrName>
                                        </p:attrNameLst>
                                      </p:cBhvr>
                                      <p:tavLst>
                                        <p:tav tm="0">
                                          <p:val>
                                            <p:strVal val="ppt_y"/>
                                          </p:val>
                                        </p:tav>
                                        <p:tav tm="100000">
                                          <p:val>
                                            <p:strVal val="1+ppt_h/2"/>
                                          </p:val>
                                        </p:tav>
                                      </p:tavLst>
                                    </p:anim>
                                    <p:set>
                                      <p:cBhvr>
                                        <p:cTn id="84" dur="1" fill="hold">
                                          <p:stCondLst>
                                            <p:cond delay="499"/>
                                          </p:stCondLst>
                                        </p:cTn>
                                        <p:tgtEl>
                                          <p:spTgt spid="61458"/>
                                        </p:tgtEl>
                                        <p:attrNameLst>
                                          <p:attrName>style.visibility</p:attrName>
                                        </p:attrNameLst>
                                      </p:cBhvr>
                                      <p:to>
                                        <p:strVal val="hidden"/>
                                      </p:to>
                                    </p:set>
                                  </p:childTnLst>
                                </p:cTn>
                              </p:par>
                            </p:childTnLst>
                          </p:cTn>
                        </p:par>
                      </p:childTnLst>
                    </p:cTn>
                  </p:par>
                  <p:par>
                    <p:cTn id="85" fill="hold" nodeType="clickPar">
                      <p:stCondLst>
                        <p:cond delay="indefinite"/>
                      </p:stCondLst>
                      <p:childTnLst>
                        <p:par>
                          <p:cTn id="86" fill="hold" nodeType="withGroup">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61457">
                                            <p:txEl>
                                              <p:pRg st="3" end="3"/>
                                            </p:txEl>
                                          </p:spTgt>
                                        </p:tgtEl>
                                        <p:attrNameLst>
                                          <p:attrName>style.visibility</p:attrName>
                                        </p:attrNameLst>
                                      </p:cBhvr>
                                      <p:to>
                                        <p:strVal val="visible"/>
                                      </p:to>
                                    </p:set>
                                  </p:childTnLst>
                                </p:cTn>
                              </p:par>
                            </p:childTnLst>
                          </p:cTn>
                        </p:par>
                        <p:par>
                          <p:cTn id="89" fill="hold" nodeType="afterGroup">
                            <p:stCondLst>
                              <p:cond delay="0"/>
                            </p:stCondLst>
                            <p:childTnLst>
                              <p:par>
                                <p:cTn id="90" presetID="1" presetClass="entr" presetSubtype="0" fill="hold" grpId="0" nodeType="afterEffect">
                                  <p:stCondLst>
                                    <p:cond delay="0"/>
                                  </p:stCondLst>
                                  <p:childTnLst>
                                    <p:set>
                                      <p:cBhvr>
                                        <p:cTn id="91" dur="1" fill="hold">
                                          <p:stCondLst>
                                            <p:cond delay="0"/>
                                          </p:stCondLst>
                                        </p:cTn>
                                        <p:tgtEl>
                                          <p:spTgt spid="61551"/>
                                        </p:tgtEl>
                                        <p:attrNameLst>
                                          <p:attrName>style.visibility</p:attrName>
                                        </p:attrNameLst>
                                      </p:cBhvr>
                                      <p:to>
                                        <p:strVal val="visible"/>
                                      </p:to>
                                    </p:set>
                                  </p:childTnLst>
                                </p:cTn>
                              </p:par>
                            </p:childTnLst>
                          </p:cTn>
                        </p:par>
                        <p:par>
                          <p:cTn id="92" fill="hold" nodeType="afterGroup">
                            <p:stCondLst>
                              <p:cond delay="0"/>
                            </p:stCondLst>
                            <p:childTnLst>
                              <p:par>
                                <p:cTn id="93" presetID="0" presetClass="path" presetSubtype="0" fill="hold" grpId="1" nodeType="afterEffect">
                                  <p:stCondLst>
                                    <p:cond delay="0"/>
                                  </p:stCondLst>
                                  <p:childTnLst>
                                    <p:animMotion origin="layout" path="M -0.02986 -0.3321 L -0.02865 -0.00347 L -3.33333E-6 2.81221E-6 " pathEditMode="relative" ptsTypes="AAA">
                                      <p:cBhvr>
                                        <p:cTn id="94" dur="500" fill="hold"/>
                                        <p:tgtEl>
                                          <p:spTgt spid="61551"/>
                                        </p:tgtEl>
                                        <p:attrNameLst>
                                          <p:attrName>ppt_x</p:attrName>
                                          <p:attrName>ppt_y</p:attrName>
                                        </p:attrNameLst>
                                      </p:cBhvr>
                                    </p:animMotion>
                                  </p:childTnLst>
                                </p:cTn>
                              </p:par>
                            </p:childTnLst>
                          </p:cTn>
                        </p:par>
                        <p:par>
                          <p:cTn id="95" fill="hold" nodeType="afterGroup">
                            <p:stCondLst>
                              <p:cond delay="500"/>
                            </p:stCondLst>
                            <p:childTnLst>
                              <p:par>
                                <p:cTn id="96" presetID="1" presetClass="entr" presetSubtype="0" fill="hold" grpId="0" nodeType="afterEffect">
                                  <p:stCondLst>
                                    <p:cond delay="0"/>
                                  </p:stCondLst>
                                  <p:childTnLst>
                                    <p:set>
                                      <p:cBhvr>
                                        <p:cTn id="97" dur="1" fill="hold">
                                          <p:stCondLst>
                                            <p:cond delay="0"/>
                                          </p:stCondLst>
                                        </p:cTn>
                                        <p:tgtEl>
                                          <p:spTgt spid="61552"/>
                                        </p:tgtEl>
                                        <p:attrNameLst>
                                          <p:attrName>style.visibility</p:attrName>
                                        </p:attrNameLst>
                                      </p:cBhvr>
                                      <p:to>
                                        <p:strVal val="visible"/>
                                      </p:to>
                                    </p:set>
                                  </p:childTnLst>
                                </p:cTn>
                              </p:par>
                              <p:par>
                                <p:cTn id="98" presetID="0" presetClass="path" presetSubtype="0" fill="hold" grpId="1" nodeType="withEffect">
                                  <p:stCondLst>
                                    <p:cond delay="0"/>
                                  </p:stCondLst>
                                  <p:childTnLst>
                                    <p:animMotion origin="layout" path="M 3.33333E-6 8.88067E-7 L 0.03993 0.0111 L 0.3283 0.01804 " pathEditMode="relative" rAng="0" ptsTypes="AAA">
                                      <p:cBhvr>
                                        <p:cTn id="99" dur="500" fill="hold"/>
                                        <p:tgtEl>
                                          <p:spTgt spid="61552"/>
                                        </p:tgtEl>
                                        <p:attrNameLst>
                                          <p:attrName>ppt_x</p:attrName>
                                          <p:attrName>ppt_y</p:attrName>
                                        </p:attrNameLst>
                                      </p:cBhvr>
                                      <p:rCtr x="16406" y="902"/>
                                    </p:animMotion>
                                  </p:childTnLst>
                                </p:cTn>
                              </p:par>
                            </p:childTnLst>
                          </p:cTn>
                        </p:par>
                        <p:par>
                          <p:cTn id="100" fill="hold" nodeType="afterGroup">
                            <p:stCondLst>
                              <p:cond delay="1000"/>
                            </p:stCondLst>
                            <p:childTnLst>
                              <p:par>
                                <p:cTn id="101" presetID="10" presetClass="exit" presetSubtype="0" fill="hold" grpId="2" nodeType="afterEffect">
                                  <p:stCondLst>
                                    <p:cond delay="0"/>
                                  </p:stCondLst>
                                  <p:childTnLst>
                                    <p:animEffect transition="out" filter="fade">
                                      <p:cBhvr>
                                        <p:cTn id="102" dur="500"/>
                                        <p:tgtEl>
                                          <p:spTgt spid="61552"/>
                                        </p:tgtEl>
                                      </p:cBhvr>
                                    </p:animEffect>
                                    <p:set>
                                      <p:cBhvr>
                                        <p:cTn id="103" dur="1" fill="hold">
                                          <p:stCondLst>
                                            <p:cond delay="499"/>
                                          </p:stCondLst>
                                        </p:cTn>
                                        <p:tgtEl>
                                          <p:spTgt spid="61552"/>
                                        </p:tgtEl>
                                        <p:attrNameLst>
                                          <p:attrName>style.visibility</p:attrName>
                                        </p:attrNameLst>
                                      </p:cBhvr>
                                      <p:to>
                                        <p:strVal val="hidden"/>
                                      </p:to>
                                    </p:set>
                                  </p:childTnLst>
                                </p:cTn>
                              </p:par>
                              <p:par>
                                <p:cTn id="104" presetID="1" presetClass="entr" presetSubtype="0" fill="hold" grpId="0" nodeType="withEffect">
                                  <p:stCondLst>
                                    <p:cond delay="0"/>
                                  </p:stCondLst>
                                  <p:childTnLst>
                                    <p:set>
                                      <p:cBhvr>
                                        <p:cTn id="105" dur="1" fill="hold">
                                          <p:stCondLst>
                                            <p:cond delay="0"/>
                                          </p:stCondLst>
                                        </p:cTn>
                                        <p:tgtEl>
                                          <p:spTgt spid="61553"/>
                                        </p:tgtEl>
                                        <p:attrNameLst>
                                          <p:attrName>style.visibility</p:attrName>
                                        </p:attrNameLst>
                                      </p:cBhvr>
                                      <p:to>
                                        <p:strVal val="visible"/>
                                      </p:to>
                                    </p:set>
                                  </p:childTnLst>
                                </p:cTn>
                              </p:par>
                              <p:par>
                                <p:cTn id="106" presetID="0" presetClass="path" presetSubtype="0" fill="hold" grpId="1" nodeType="withEffect">
                                  <p:stCondLst>
                                    <p:cond delay="0"/>
                                  </p:stCondLst>
                                  <p:childTnLst>
                                    <p:animMotion origin="layout" path="M 3.33333E-6 8.88067E-7 L 0.04253 0.01272 L 0.32951 0.01804 " pathEditMode="relative" rAng="0" ptsTypes="AAA">
                                      <p:cBhvr>
                                        <p:cTn id="107" dur="500" fill="hold"/>
                                        <p:tgtEl>
                                          <p:spTgt spid="61553"/>
                                        </p:tgtEl>
                                        <p:attrNameLst>
                                          <p:attrName>ppt_x</p:attrName>
                                          <p:attrName>ppt_y</p:attrName>
                                        </p:attrNameLst>
                                      </p:cBhvr>
                                      <p:rCtr x="16476" y="902"/>
                                    </p:animMotion>
                                  </p:childTnLst>
                                </p:cTn>
                              </p:par>
                            </p:childTnLst>
                          </p:cTn>
                        </p:par>
                        <p:par>
                          <p:cTn id="108" fill="hold" nodeType="afterGroup">
                            <p:stCondLst>
                              <p:cond delay="1500"/>
                            </p:stCondLst>
                            <p:childTnLst>
                              <p:par>
                                <p:cTn id="109" presetID="10" presetClass="exit" presetSubtype="0" fill="hold" grpId="2" nodeType="afterEffect">
                                  <p:stCondLst>
                                    <p:cond delay="0"/>
                                  </p:stCondLst>
                                  <p:childTnLst>
                                    <p:animEffect transition="out" filter="fade">
                                      <p:cBhvr>
                                        <p:cTn id="110" dur="500"/>
                                        <p:tgtEl>
                                          <p:spTgt spid="61553"/>
                                        </p:tgtEl>
                                      </p:cBhvr>
                                    </p:animEffect>
                                    <p:set>
                                      <p:cBhvr>
                                        <p:cTn id="111" dur="1" fill="hold">
                                          <p:stCondLst>
                                            <p:cond delay="499"/>
                                          </p:stCondLst>
                                        </p:cTn>
                                        <p:tgtEl>
                                          <p:spTgt spid="61553"/>
                                        </p:tgtEl>
                                        <p:attrNameLst>
                                          <p:attrName>style.visibility</p:attrName>
                                        </p:attrNameLst>
                                      </p:cBhvr>
                                      <p:to>
                                        <p:strVal val="hidden"/>
                                      </p:to>
                                    </p:se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1" presetClass="entr" presetSubtype="0" fill="hold" grpId="0" nodeType="clickEffect">
                                  <p:stCondLst>
                                    <p:cond delay="0"/>
                                  </p:stCondLst>
                                  <p:childTnLst>
                                    <p:set>
                                      <p:cBhvr>
                                        <p:cTn id="115" dur="1" fill="hold">
                                          <p:stCondLst>
                                            <p:cond delay="0"/>
                                          </p:stCondLst>
                                        </p:cTn>
                                        <p:tgtEl>
                                          <p:spTgt spid="61457">
                                            <p:txEl>
                                              <p:pRg st="4" end="4"/>
                                            </p:txEl>
                                          </p:spTgt>
                                        </p:tgtEl>
                                        <p:attrNameLst>
                                          <p:attrName>style.visibility</p:attrName>
                                        </p:attrNameLst>
                                      </p:cBhvr>
                                      <p:to>
                                        <p:strVal val="visible"/>
                                      </p:to>
                                    </p:set>
                                  </p:childTnLst>
                                </p:cTn>
                              </p:par>
                            </p:childTnLst>
                          </p:cTn>
                        </p:par>
                        <p:par>
                          <p:cTn id="116" fill="hold" nodeType="afterGroup">
                            <p:stCondLst>
                              <p:cond delay="0"/>
                            </p:stCondLst>
                            <p:childTnLst>
                              <p:par>
                                <p:cTn id="117" presetID="23" presetClass="entr" presetSubtype="16" fill="hold" grpId="0" nodeType="afterEffect">
                                  <p:stCondLst>
                                    <p:cond delay="0"/>
                                  </p:stCondLst>
                                  <p:childTnLst>
                                    <p:set>
                                      <p:cBhvr>
                                        <p:cTn id="118" dur="1" fill="hold">
                                          <p:stCondLst>
                                            <p:cond delay="0"/>
                                          </p:stCondLst>
                                        </p:cTn>
                                        <p:tgtEl>
                                          <p:spTgt spid="61455"/>
                                        </p:tgtEl>
                                        <p:attrNameLst>
                                          <p:attrName>style.visibility</p:attrName>
                                        </p:attrNameLst>
                                      </p:cBhvr>
                                      <p:to>
                                        <p:strVal val="visible"/>
                                      </p:to>
                                    </p:set>
                                    <p:anim calcmode="lin" valueType="num">
                                      <p:cBhvr>
                                        <p:cTn id="119" dur="500" fill="hold"/>
                                        <p:tgtEl>
                                          <p:spTgt spid="61455"/>
                                        </p:tgtEl>
                                        <p:attrNameLst>
                                          <p:attrName>ppt_w</p:attrName>
                                        </p:attrNameLst>
                                      </p:cBhvr>
                                      <p:tavLst>
                                        <p:tav tm="0">
                                          <p:val>
                                            <p:fltVal val="0"/>
                                          </p:val>
                                        </p:tav>
                                        <p:tav tm="100000">
                                          <p:val>
                                            <p:strVal val="#ppt_w"/>
                                          </p:val>
                                        </p:tav>
                                      </p:tavLst>
                                    </p:anim>
                                    <p:anim calcmode="lin" valueType="num">
                                      <p:cBhvr>
                                        <p:cTn id="120" dur="500" fill="hold"/>
                                        <p:tgtEl>
                                          <p:spTgt spid="61455"/>
                                        </p:tgtEl>
                                        <p:attrNameLst>
                                          <p:attrName>ppt_h</p:attrName>
                                        </p:attrNameLst>
                                      </p:cBhvr>
                                      <p:tavLst>
                                        <p:tav tm="0">
                                          <p:val>
                                            <p:fltVal val="0"/>
                                          </p:val>
                                        </p:tav>
                                        <p:tav tm="100000">
                                          <p:val>
                                            <p:strVal val="#ppt_h"/>
                                          </p:val>
                                        </p:tav>
                                      </p:tavLst>
                                    </p:anim>
                                  </p:childTnLst>
                                </p:cTn>
                              </p:par>
                            </p:childTnLst>
                          </p:cTn>
                        </p:par>
                        <p:par>
                          <p:cTn id="121" fill="hold" nodeType="afterGroup">
                            <p:stCondLst>
                              <p:cond delay="500"/>
                            </p:stCondLst>
                            <p:childTnLst>
                              <p:par>
                                <p:cTn id="122" presetID="22" presetClass="entr" presetSubtype="4" fill="hold" nodeType="afterEffect">
                                  <p:stCondLst>
                                    <p:cond delay="0"/>
                                  </p:stCondLst>
                                  <p:childTnLst>
                                    <p:set>
                                      <p:cBhvr>
                                        <p:cTn id="123" dur="1" fill="hold">
                                          <p:stCondLst>
                                            <p:cond delay="0"/>
                                          </p:stCondLst>
                                        </p:cTn>
                                        <p:tgtEl>
                                          <p:spTgt spid="12"/>
                                        </p:tgtEl>
                                        <p:attrNameLst>
                                          <p:attrName>style.visibility</p:attrName>
                                        </p:attrNameLst>
                                      </p:cBhvr>
                                      <p:to>
                                        <p:strVal val="visible"/>
                                      </p:to>
                                    </p:set>
                                    <p:animEffect transition="in" filter="wipe(down)">
                                      <p:cBhvr>
                                        <p:cTn id="124" dur="500"/>
                                        <p:tgtEl>
                                          <p:spTgt spid="12"/>
                                        </p:tgtEl>
                                      </p:cBhvr>
                                    </p:animEffect>
                                  </p:childTnLst>
                                </p:cTn>
                              </p:par>
                              <p:par>
                                <p:cTn id="125" presetID="22" presetClass="entr" presetSubtype="4" fill="hold" nodeType="withEffect">
                                  <p:stCondLst>
                                    <p:cond delay="0"/>
                                  </p:stCondLst>
                                  <p:childTnLst>
                                    <p:set>
                                      <p:cBhvr>
                                        <p:cTn id="126" dur="1" fill="hold">
                                          <p:stCondLst>
                                            <p:cond delay="0"/>
                                          </p:stCondLst>
                                        </p:cTn>
                                        <p:tgtEl>
                                          <p:spTgt spid="8"/>
                                        </p:tgtEl>
                                        <p:attrNameLst>
                                          <p:attrName>style.visibility</p:attrName>
                                        </p:attrNameLst>
                                      </p:cBhvr>
                                      <p:to>
                                        <p:strVal val="visible"/>
                                      </p:to>
                                    </p:set>
                                    <p:animEffect transition="in" filter="wipe(down)">
                                      <p:cBhvr>
                                        <p:cTn id="127" dur="500"/>
                                        <p:tgtEl>
                                          <p:spTgt spid="8"/>
                                        </p:tgtEl>
                                      </p:cBhvr>
                                    </p:animEffect>
                                  </p:childTnLst>
                                </p:cTn>
                              </p:par>
                              <p:par>
                                <p:cTn id="128" presetID="1" presetClass="entr" presetSubtype="0" fill="hold" grpId="0" nodeType="withEffect">
                                  <p:stCondLst>
                                    <p:cond delay="0"/>
                                  </p:stCondLst>
                                  <p:childTnLst>
                                    <p:set>
                                      <p:cBhvr>
                                        <p:cTn id="129" dur="1" fill="hold">
                                          <p:stCondLst>
                                            <p:cond delay="0"/>
                                          </p:stCondLst>
                                        </p:cTn>
                                        <p:tgtEl>
                                          <p:spTgt spid="61457">
                                            <p:txEl>
                                              <p:pRg st="5" end="5"/>
                                            </p:txEl>
                                          </p:spTgt>
                                        </p:tgtEl>
                                        <p:attrNameLst>
                                          <p:attrName>style.visibility</p:attrName>
                                        </p:attrNameLst>
                                      </p:cBhvr>
                                      <p:to>
                                        <p:strVal val="visible"/>
                                      </p:to>
                                    </p:set>
                                  </p:childTnLst>
                                </p:cTn>
                              </p:par>
                            </p:childTnLst>
                          </p:cTn>
                        </p:par>
                        <p:par>
                          <p:cTn id="130" fill="hold" nodeType="afterGroup">
                            <p:stCondLst>
                              <p:cond delay="1000"/>
                            </p:stCondLst>
                            <p:childTnLst>
                              <p:par>
                                <p:cTn id="131" presetID="2" presetClass="exit" presetSubtype="6" fill="hold" nodeType="afterEffect">
                                  <p:stCondLst>
                                    <p:cond delay="0"/>
                                  </p:stCondLst>
                                  <p:childTnLst>
                                    <p:anim calcmode="lin" valueType="num">
                                      <p:cBhvr additive="base">
                                        <p:cTn id="132" dur="500"/>
                                        <p:tgtEl>
                                          <p:spTgt spid="4"/>
                                        </p:tgtEl>
                                        <p:attrNameLst>
                                          <p:attrName>ppt_x</p:attrName>
                                        </p:attrNameLst>
                                      </p:cBhvr>
                                      <p:tavLst>
                                        <p:tav tm="0">
                                          <p:val>
                                            <p:strVal val="ppt_x"/>
                                          </p:val>
                                        </p:tav>
                                        <p:tav tm="100000">
                                          <p:val>
                                            <p:strVal val="1+ppt_w/2"/>
                                          </p:val>
                                        </p:tav>
                                      </p:tavLst>
                                    </p:anim>
                                    <p:anim calcmode="lin" valueType="num">
                                      <p:cBhvr additive="base">
                                        <p:cTn id="133" dur="500"/>
                                        <p:tgtEl>
                                          <p:spTgt spid="4"/>
                                        </p:tgtEl>
                                        <p:attrNameLst>
                                          <p:attrName>ppt_y</p:attrName>
                                        </p:attrNameLst>
                                      </p:cBhvr>
                                      <p:tavLst>
                                        <p:tav tm="0">
                                          <p:val>
                                            <p:strVal val="ppt_y"/>
                                          </p:val>
                                        </p:tav>
                                        <p:tav tm="100000">
                                          <p:val>
                                            <p:strVal val="1+ppt_h/2"/>
                                          </p:val>
                                        </p:tav>
                                      </p:tavLst>
                                    </p:anim>
                                    <p:set>
                                      <p:cBhvr>
                                        <p:cTn id="134" dur="1" fill="hold">
                                          <p:stCondLst>
                                            <p:cond delay="499"/>
                                          </p:stCondLst>
                                        </p:cTn>
                                        <p:tgtEl>
                                          <p:spTgt spid="4"/>
                                        </p:tgtEl>
                                        <p:attrNameLst>
                                          <p:attrName>style.visibility</p:attrName>
                                        </p:attrNameLst>
                                      </p:cBhvr>
                                      <p:to>
                                        <p:strVal val="hidden"/>
                                      </p:to>
                                    </p:set>
                                  </p:childTnLst>
                                </p:cTn>
                              </p:par>
                              <p:par>
                                <p:cTn id="135" presetID="2" presetClass="entr" presetSubtype="3" fill="hold" nodeType="withEffect">
                                  <p:stCondLst>
                                    <p:cond delay="0"/>
                                  </p:stCondLst>
                                  <p:childTnLst>
                                    <p:set>
                                      <p:cBhvr>
                                        <p:cTn id="136" dur="1" fill="hold">
                                          <p:stCondLst>
                                            <p:cond delay="0"/>
                                          </p:stCondLst>
                                        </p:cTn>
                                        <p:tgtEl>
                                          <p:spTgt spid="5"/>
                                        </p:tgtEl>
                                        <p:attrNameLst>
                                          <p:attrName>style.visibility</p:attrName>
                                        </p:attrNameLst>
                                      </p:cBhvr>
                                      <p:to>
                                        <p:strVal val="visible"/>
                                      </p:to>
                                    </p:set>
                                    <p:anim calcmode="lin" valueType="num">
                                      <p:cBhvr additive="base">
                                        <p:cTn id="137" dur="500" fill="hold"/>
                                        <p:tgtEl>
                                          <p:spTgt spid="5"/>
                                        </p:tgtEl>
                                        <p:attrNameLst>
                                          <p:attrName>ppt_x</p:attrName>
                                        </p:attrNameLst>
                                      </p:cBhvr>
                                      <p:tavLst>
                                        <p:tav tm="0">
                                          <p:val>
                                            <p:strVal val="1+#ppt_w/2"/>
                                          </p:val>
                                        </p:tav>
                                        <p:tav tm="100000">
                                          <p:val>
                                            <p:strVal val="#ppt_x"/>
                                          </p:val>
                                        </p:tav>
                                      </p:tavLst>
                                    </p:anim>
                                    <p:anim calcmode="lin" valueType="num">
                                      <p:cBhvr additive="base">
                                        <p:cTn id="138" dur="500" fill="hold"/>
                                        <p:tgtEl>
                                          <p:spTgt spid="5"/>
                                        </p:tgtEl>
                                        <p:attrNameLst>
                                          <p:attrName>ppt_y</p:attrName>
                                        </p:attrNameLst>
                                      </p:cBhvr>
                                      <p:tavLst>
                                        <p:tav tm="0">
                                          <p:val>
                                            <p:strVal val="0-#ppt_h/2"/>
                                          </p:val>
                                        </p:tav>
                                        <p:tav tm="100000">
                                          <p:val>
                                            <p:strVal val="#ppt_y"/>
                                          </p:val>
                                        </p:tav>
                                      </p:tavLst>
                                    </p:anim>
                                  </p:childTnLst>
                                </p:cTn>
                              </p:par>
                            </p:childTnLst>
                          </p:cTn>
                        </p:par>
                        <p:par>
                          <p:cTn id="139" fill="hold" nodeType="afterGroup">
                            <p:stCondLst>
                              <p:cond delay="1500"/>
                            </p:stCondLst>
                            <p:childTnLst>
                              <p:par>
                                <p:cTn id="140" presetID="23" presetClass="entr" presetSubtype="16" fill="hold" nodeType="afterEffect">
                                  <p:stCondLst>
                                    <p:cond delay="0"/>
                                  </p:stCondLst>
                                  <p:childTnLst>
                                    <p:set>
                                      <p:cBhvr>
                                        <p:cTn id="141" dur="1" fill="hold">
                                          <p:stCondLst>
                                            <p:cond delay="0"/>
                                          </p:stCondLst>
                                        </p:cTn>
                                        <p:tgtEl>
                                          <p:spTgt spid="13"/>
                                        </p:tgtEl>
                                        <p:attrNameLst>
                                          <p:attrName>style.visibility</p:attrName>
                                        </p:attrNameLst>
                                      </p:cBhvr>
                                      <p:to>
                                        <p:strVal val="visible"/>
                                      </p:to>
                                    </p:set>
                                    <p:anim calcmode="lin" valueType="num">
                                      <p:cBhvr>
                                        <p:cTn id="142" dur="500" fill="hold"/>
                                        <p:tgtEl>
                                          <p:spTgt spid="13"/>
                                        </p:tgtEl>
                                        <p:attrNameLst>
                                          <p:attrName>ppt_w</p:attrName>
                                        </p:attrNameLst>
                                      </p:cBhvr>
                                      <p:tavLst>
                                        <p:tav tm="0">
                                          <p:val>
                                            <p:fltVal val="0"/>
                                          </p:val>
                                        </p:tav>
                                        <p:tav tm="100000">
                                          <p:val>
                                            <p:strVal val="#ppt_w"/>
                                          </p:val>
                                        </p:tav>
                                      </p:tavLst>
                                    </p:anim>
                                    <p:anim calcmode="lin" valueType="num">
                                      <p:cBhvr>
                                        <p:cTn id="143" dur="500" fill="hold"/>
                                        <p:tgtEl>
                                          <p:spTgt spid="13"/>
                                        </p:tgtEl>
                                        <p:attrNameLst>
                                          <p:attrName>ppt_h</p:attrName>
                                        </p:attrNameLst>
                                      </p:cBhvr>
                                      <p:tavLst>
                                        <p:tav tm="0">
                                          <p:val>
                                            <p:fltVal val="0"/>
                                          </p:val>
                                        </p:tav>
                                        <p:tav tm="100000">
                                          <p:val>
                                            <p:strVal val="#ppt_h"/>
                                          </p:val>
                                        </p:tav>
                                      </p:tavLst>
                                    </p:anim>
                                  </p:childTnLst>
                                </p:cTn>
                              </p:par>
                            </p:childTnLst>
                          </p:cTn>
                        </p:par>
                        <p:par>
                          <p:cTn id="144" fill="hold" nodeType="afterGroup">
                            <p:stCondLst>
                              <p:cond delay="2000"/>
                            </p:stCondLst>
                            <p:childTnLst>
                              <p:par>
                                <p:cTn id="145" presetID="22" presetClass="entr" presetSubtype="4" fill="hold" nodeType="afterEffect">
                                  <p:stCondLst>
                                    <p:cond delay="0"/>
                                  </p:stCondLst>
                                  <p:childTnLst>
                                    <p:set>
                                      <p:cBhvr>
                                        <p:cTn id="146" dur="1" fill="hold">
                                          <p:stCondLst>
                                            <p:cond delay="0"/>
                                          </p:stCondLst>
                                        </p:cTn>
                                        <p:tgtEl>
                                          <p:spTgt spid="17"/>
                                        </p:tgtEl>
                                        <p:attrNameLst>
                                          <p:attrName>style.visibility</p:attrName>
                                        </p:attrNameLst>
                                      </p:cBhvr>
                                      <p:to>
                                        <p:strVal val="visible"/>
                                      </p:to>
                                    </p:set>
                                    <p:animEffect transition="in" filter="wipe(down)">
                                      <p:cBhvr>
                                        <p:cTn id="147" dur="500"/>
                                        <p:tgtEl>
                                          <p:spTgt spid="17"/>
                                        </p:tgtEl>
                                      </p:cBhvr>
                                    </p:animEffect>
                                  </p:childTnLst>
                                </p:cTn>
                              </p:par>
                            </p:childTnLst>
                          </p:cTn>
                        </p:par>
                      </p:childTnLst>
                    </p:cTn>
                  </p:par>
                  <p:par>
                    <p:cTn id="148" fill="hold" nodeType="clickPar">
                      <p:stCondLst>
                        <p:cond delay="indefinite"/>
                      </p:stCondLst>
                      <p:childTnLst>
                        <p:par>
                          <p:cTn id="149" fill="hold" nodeType="withGroup">
                            <p:stCondLst>
                              <p:cond delay="0"/>
                            </p:stCondLst>
                            <p:childTnLst>
                              <p:par>
                                <p:cTn id="150" presetID="1" presetClass="entr" presetSubtype="0" fill="hold" grpId="0" nodeType="clickEffect">
                                  <p:stCondLst>
                                    <p:cond delay="0"/>
                                  </p:stCondLst>
                                  <p:childTnLst>
                                    <p:set>
                                      <p:cBhvr>
                                        <p:cTn id="151" dur="1" fill="hold">
                                          <p:stCondLst>
                                            <p:cond delay="0"/>
                                          </p:stCondLst>
                                        </p:cTn>
                                        <p:tgtEl>
                                          <p:spTgt spid="61457">
                                            <p:txEl>
                                              <p:pRg st="6" end="6"/>
                                            </p:txEl>
                                          </p:spTgt>
                                        </p:tgtEl>
                                        <p:attrNameLst>
                                          <p:attrName>style.visibility</p:attrName>
                                        </p:attrNameLst>
                                      </p:cBhvr>
                                      <p:to>
                                        <p:strVal val="visible"/>
                                      </p:to>
                                    </p:set>
                                  </p:childTnLst>
                                </p:cTn>
                              </p:par>
                            </p:childTnLst>
                          </p:cTn>
                        </p:par>
                        <p:par>
                          <p:cTn id="152" fill="hold" nodeType="afterGroup">
                            <p:stCondLst>
                              <p:cond delay="0"/>
                            </p:stCondLst>
                            <p:childTnLst>
                              <p:par>
                                <p:cTn id="153" presetID="18" presetClass="entr" presetSubtype="6" fill="hold" nodeType="afterEffect">
                                  <p:stCondLst>
                                    <p:cond delay="0"/>
                                  </p:stCondLst>
                                  <p:childTnLst>
                                    <p:set>
                                      <p:cBhvr>
                                        <p:cTn id="154" dur="1" fill="hold">
                                          <p:stCondLst>
                                            <p:cond delay="0"/>
                                          </p:stCondLst>
                                        </p:cTn>
                                        <p:tgtEl>
                                          <p:spTgt spid="14"/>
                                        </p:tgtEl>
                                        <p:attrNameLst>
                                          <p:attrName>style.visibility</p:attrName>
                                        </p:attrNameLst>
                                      </p:cBhvr>
                                      <p:to>
                                        <p:strVal val="visible"/>
                                      </p:to>
                                    </p:set>
                                    <p:animEffect transition="in" filter="strips(downRight)">
                                      <p:cBhvr>
                                        <p:cTn id="155" dur="500"/>
                                        <p:tgtEl>
                                          <p:spTgt spid="14"/>
                                        </p:tgtEl>
                                      </p:cBhvr>
                                    </p:animEffect>
                                  </p:childTnLst>
                                </p:cTn>
                              </p:par>
                            </p:childTnLst>
                          </p:cTn>
                        </p:par>
                        <p:par>
                          <p:cTn id="156" fill="hold" nodeType="afterGroup">
                            <p:stCondLst>
                              <p:cond delay="500"/>
                            </p:stCondLst>
                            <p:childTnLst>
                              <p:par>
                                <p:cTn id="157" presetID="18" presetClass="entr" presetSubtype="9" fill="hold" nodeType="afterEffect">
                                  <p:stCondLst>
                                    <p:cond delay="0"/>
                                  </p:stCondLst>
                                  <p:childTnLst>
                                    <p:set>
                                      <p:cBhvr>
                                        <p:cTn id="158" dur="1" fill="hold">
                                          <p:stCondLst>
                                            <p:cond delay="0"/>
                                          </p:stCondLst>
                                        </p:cTn>
                                        <p:tgtEl>
                                          <p:spTgt spid="11"/>
                                        </p:tgtEl>
                                        <p:attrNameLst>
                                          <p:attrName>style.visibility</p:attrName>
                                        </p:attrNameLst>
                                      </p:cBhvr>
                                      <p:to>
                                        <p:strVal val="visible"/>
                                      </p:to>
                                    </p:set>
                                    <p:animEffect transition="in" filter="strips(upLeft)">
                                      <p:cBhvr>
                                        <p:cTn id="159" dur="500"/>
                                        <p:tgtEl>
                                          <p:spTgt spid="11"/>
                                        </p:tgtEl>
                                      </p:cBhvr>
                                    </p:animEffect>
                                  </p:childTnLst>
                                </p:cTn>
                              </p:par>
                            </p:childTnLst>
                          </p:cTn>
                        </p:par>
                      </p:childTnLst>
                    </p:cTn>
                  </p:par>
                  <p:par>
                    <p:cTn id="160" fill="hold" nodeType="clickPar">
                      <p:stCondLst>
                        <p:cond delay="indefinite"/>
                      </p:stCondLst>
                      <p:childTnLst>
                        <p:par>
                          <p:cTn id="161" fill="hold" nodeType="withGroup">
                            <p:stCondLst>
                              <p:cond delay="0"/>
                            </p:stCondLst>
                            <p:childTnLst>
                              <p:par>
                                <p:cTn id="162" presetID="1" presetClass="entr" presetSubtype="0" fill="hold" grpId="0" nodeType="clickEffect">
                                  <p:stCondLst>
                                    <p:cond delay="0"/>
                                  </p:stCondLst>
                                  <p:childTnLst>
                                    <p:set>
                                      <p:cBhvr>
                                        <p:cTn id="163" dur="1" fill="hold">
                                          <p:stCondLst>
                                            <p:cond delay="0"/>
                                          </p:stCondLst>
                                        </p:cTn>
                                        <p:tgtEl>
                                          <p:spTgt spid="61457">
                                            <p:txEl>
                                              <p:pRg st="7" end="7"/>
                                            </p:txEl>
                                          </p:spTgt>
                                        </p:tgtEl>
                                        <p:attrNameLst>
                                          <p:attrName>style.visibility</p:attrName>
                                        </p:attrNameLst>
                                      </p:cBhvr>
                                      <p:to>
                                        <p:strVal val="visible"/>
                                      </p:to>
                                    </p:set>
                                  </p:childTnLst>
                                </p:cTn>
                              </p:par>
                            </p:childTnLst>
                          </p:cTn>
                        </p:par>
                        <p:par>
                          <p:cTn id="164" fill="hold" nodeType="afterGroup">
                            <p:stCondLst>
                              <p:cond delay="0"/>
                            </p:stCondLst>
                            <p:childTnLst>
                              <p:par>
                                <p:cTn id="165" presetID="23" presetClass="entr" presetSubtype="16" fill="hold" nodeType="afterEffect">
                                  <p:stCondLst>
                                    <p:cond delay="0"/>
                                  </p:stCondLst>
                                  <p:childTnLst>
                                    <p:set>
                                      <p:cBhvr>
                                        <p:cTn id="166" dur="1" fill="hold">
                                          <p:stCondLst>
                                            <p:cond delay="0"/>
                                          </p:stCondLst>
                                        </p:cTn>
                                        <p:tgtEl>
                                          <p:spTgt spid="2"/>
                                        </p:tgtEl>
                                        <p:attrNameLst>
                                          <p:attrName>style.visibility</p:attrName>
                                        </p:attrNameLst>
                                      </p:cBhvr>
                                      <p:to>
                                        <p:strVal val="visible"/>
                                      </p:to>
                                    </p:set>
                                    <p:anim calcmode="lin" valueType="num">
                                      <p:cBhvr>
                                        <p:cTn id="167" dur="500" fill="hold"/>
                                        <p:tgtEl>
                                          <p:spTgt spid="2"/>
                                        </p:tgtEl>
                                        <p:attrNameLst>
                                          <p:attrName>ppt_w</p:attrName>
                                        </p:attrNameLst>
                                      </p:cBhvr>
                                      <p:tavLst>
                                        <p:tav tm="0">
                                          <p:val>
                                            <p:fltVal val="0"/>
                                          </p:val>
                                        </p:tav>
                                        <p:tav tm="100000">
                                          <p:val>
                                            <p:strVal val="#ppt_w"/>
                                          </p:val>
                                        </p:tav>
                                      </p:tavLst>
                                    </p:anim>
                                    <p:anim calcmode="lin" valueType="num">
                                      <p:cBhvr>
                                        <p:cTn id="16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169" fill="hold" nodeType="clickPar">
                      <p:stCondLst>
                        <p:cond delay="indefinite"/>
                      </p:stCondLst>
                      <p:childTnLst>
                        <p:par>
                          <p:cTn id="170" fill="hold" nodeType="withGroup">
                            <p:stCondLst>
                              <p:cond delay="0"/>
                            </p:stCondLst>
                            <p:childTnLst>
                              <p:par>
                                <p:cTn id="171" presetID="1" presetClass="entr" presetSubtype="0" fill="hold" grpId="0" nodeType="clickEffect">
                                  <p:stCondLst>
                                    <p:cond delay="0"/>
                                  </p:stCondLst>
                                  <p:childTnLst>
                                    <p:set>
                                      <p:cBhvr>
                                        <p:cTn id="172" dur="1" fill="hold">
                                          <p:stCondLst>
                                            <p:cond delay="0"/>
                                          </p:stCondLst>
                                        </p:cTn>
                                        <p:tgtEl>
                                          <p:spTgt spid="61457">
                                            <p:txEl>
                                              <p:pRg st="8" end="8"/>
                                            </p:txEl>
                                          </p:spTgt>
                                        </p:tgtEl>
                                        <p:attrNameLst>
                                          <p:attrName>style.visibility</p:attrName>
                                        </p:attrNameLst>
                                      </p:cBhvr>
                                      <p:to>
                                        <p:strVal val="visible"/>
                                      </p:to>
                                    </p:set>
                                  </p:childTnLst>
                                </p:cTn>
                              </p:par>
                            </p:childTnLst>
                          </p:cTn>
                        </p:par>
                        <p:par>
                          <p:cTn id="173" fill="hold" nodeType="afterGroup">
                            <p:stCondLst>
                              <p:cond delay="0"/>
                            </p:stCondLst>
                            <p:childTnLst>
                              <p:par>
                                <p:cTn id="174" presetID="2" presetClass="exit" presetSubtype="6" fill="hold" nodeType="afterEffect">
                                  <p:stCondLst>
                                    <p:cond delay="0"/>
                                  </p:stCondLst>
                                  <p:childTnLst>
                                    <p:anim calcmode="lin" valueType="num">
                                      <p:cBhvr additive="base">
                                        <p:cTn id="175" dur="500"/>
                                        <p:tgtEl>
                                          <p:spTgt spid="5"/>
                                        </p:tgtEl>
                                        <p:attrNameLst>
                                          <p:attrName>ppt_x</p:attrName>
                                        </p:attrNameLst>
                                      </p:cBhvr>
                                      <p:tavLst>
                                        <p:tav tm="0">
                                          <p:val>
                                            <p:strVal val="ppt_x"/>
                                          </p:val>
                                        </p:tav>
                                        <p:tav tm="100000">
                                          <p:val>
                                            <p:strVal val="1+ppt_w/2"/>
                                          </p:val>
                                        </p:tav>
                                      </p:tavLst>
                                    </p:anim>
                                    <p:anim calcmode="lin" valueType="num">
                                      <p:cBhvr additive="base">
                                        <p:cTn id="176" dur="500"/>
                                        <p:tgtEl>
                                          <p:spTgt spid="5"/>
                                        </p:tgtEl>
                                        <p:attrNameLst>
                                          <p:attrName>ppt_y</p:attrName>
                                        </p:attrNameLst>
                                      </p:cBhvr>
                                      <p:tavLst>
                                        <p:tav tm="0">
                                          <p:val>
                                            <p:strVal val="ppt_y"/>
                                          </p:val>
                                        </p:tav>
                                        <p:tav tm="100000">
                                          <p:val>
                                            <p:strVal val="1+ppt_h/2"/>
                                          </p:val>
                                        </p:tav>
                                      </p:tavLst>
                                    </p:anim>
                                    <p:set>
                                      <p:cBhvr>
                                        <p:cTn id="177" dur="1" fill="hold">
                                          <p:stCondLst>
                                            <p:cond delay="499"/>
                                          </p:stCondLst>
                                        </p:cTn>
                                        <p:tgtEl>
                                          <p:spTgt spid="5"/>
                                        </p:tgtEl>
                                        <p:attrNameLst>
                                          <p:attrName>style.visibility</p:attrName>
                                        </p:attrNameLst>
                                      </p:cBhvr>
                                      <p:to>
                                        <p:strVal val="hidden"/>
                                      </p:to>
                                    </p:set>
                                  </p:childTnLst>
                                </p:cTn>
                              </p:par>
                              <p:par>
                                <p:cTn id="178" presetID="2" presetClass="entr" presetSubtype="3" fill="hold" nodeType="withEffect">
                                  <p:stCondLst>
                                    <p:cond delay="0"/>
                                  </p:stCondLst>
                                  <p:childTnLst>
                                    <p:set>
                                      <p:cBhvr>
                                        <p:cTn id="179" dur="1" fill="hold">
                                          <p:stCondLst>
                                            <p:cond delay="0"/>
                                          </p:stCondLst>
                                        </p:cTn>
                                        <p:tgtEl>
                                          <p:spTgt spid="4"/>
                                        </p:tgtEl>
                                        <p:attrNameLst>
                                          <p:attrName>style.visibility</p:attrName>
                                        </p:attrNameLst>
                                      </p:cBhvr>
                                      <p:to>
                                        <p:strVal val="visible"/>
                                      </p:to>
                                    </p:set>
                                    <p:anim calcmode="lin" valueType="num">
                                      <p:cBhvr additive="base">
                                        <p:cTn id="180" dur="500" fill="hold"/>
                                        <p:tgtEl>
                                          <p:spTgt spid="4"/>
                                        </p:tgtEl>
                                        <p:attrNameLst>
                                          <p:attrName>ppt_x</p:attrName>
                                        </p:attrNameLst>
                                      </p:cBhvr>
                                      <p:tavLst>
                                        <p:tav tm="0">
                                          <p:val>
                                            <p:strVal val="1+#ppt_w/2"/>
                                          </p:val>
                                        </p:tav>
                                        <p:tav tm="100000">
                                          <p:val>
                                            <p:strVal val="#ppt_x"/>
                                          </p:val>
                                        </p:tav>
                                      </p:tavLst>
                                    </p:anim>
                                    <p:anim calcmode="lin" valueType="num">
                                      <p:cBhvr additive="base">
                                        <p:cTn id="181"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182" fill="hold" nodeType="clickPar">
                      <p:stCondLst>
                        <p:cond delay="indefinite"/>
                      </p:stCondLst>
                      <p:childTnLst>
                        <p:par>
                          <p:cTn id="183" fill="hold" nodeType="withGroup">
                            <p:stCondLst>
                              <p:cond delay="0"/>
                            </p:stCondLst>
                            <p:childTnLst>
                              <p:par>
                                <p:cTn id="184" presetID="1" presetClass="entr" presetSubtype="0" fill="hold" grpId="0" nodeType="clickEffect">
                                  <p:stCondLst>
                                    <p:cond delay="0"/>
                                  </p:stCondLst>
                                  <p:childTnLst>
                                    <p:set>
                                      <p:cBhvr>
                                        <p:cTn id="185" dur="1" fill="hold">
                                          <p:stCondLst>
                                            <p:cond delay="0"/>
                                          </p:stCondLst>
                                        </p:cTn>
                                        <p:tgtEl>
                                          <p:spTgt spid="61457">
                                            <p:txEl>
                                              <p:pRg st="9" end="9"/>
                                            </p:txEl>
                                          </p:spTgt>
                                        </p:tgtEl>
                                        <p:attrNameLst>
                                          <p:attrName>style.visibility</p:attrName>
                                        </p:attrNameLst>
                                      </p:cBhvr>
                                      <p:to>
                                        <p:strVal val="visible"/>
                                      </p:to>
                                    </p:set>
                                  </p:childTnLst>
                                </p:cTn>
                              </p:par>
                            </p:childTnLst>
                          </p:cTn>
                        </p:par>
                        <p:par>
                          <p:cTn id="186" fill="hold" nodeType="afterGroup">
                            <p:stCondLst>
                              <p:cond delay="0"/>
                            </p:stCondLst>
                            <p:childTnLst>
                              <p:par>
                                <p:cTn id="187" presetID="1" presetClass="entr" presetSubtype="0" fill="hold" grpId="0" nodeType="afterEffect">
                                  <p:stCondLst>
                                    <p:cond delay="0"/>
                                  </p:stCondLst>
                                  <p:childTnLst>
                                    <p:set>
                                      <p:cBhvr>
                                        <p:cTn id="188" dur="1" fill="hold">
                                          <p:stCondLst>
                                            <p:cond delay="0"/>
                                          </p:stCondLst>
                                        </p:cTn>
                                        <p:tgtEl>
                                          <p:spTgt spid="61554"/>
                                        </p:tgtEl>
                                        <p:attrNameLst>
                                          <p:attrName>style.visibility</p:attrName>
                                        </p:attrNameLst>
                                      </p:cBhvr>
                                      <p:to>
                                        <p:strVal val="visible"/>
                                      </p:to>
                                    </p:set>
                                  </p:childTnLst>
                                </p:cTn>
                              </p:par>
                            </p:childTnLst>
                          </p:cTn>
                        </p:par>
                        <p:par>
                          <p:cTn id="189" fill="hold" nodeType="afterGroup">
                            <p:stCondLst>
                              <p:cond delay="0"/>
                            </p:stCondLst>
                            <p:childTnLst>
                              <p:par>
                                <p:cTn id="190" presetID="0" presetClass="path" presetSubtype="0" fill="hold" grpId="1" nodeType="afterEffect">
                                  <p:stCondLst>
                                    <p:cond delay="0"/>
                                  </p:stCondLst>
                                  <p:childTnLst>
                                    <p:animMotion origin="layout" path="M 0.04132 -0.25855 L -0.00799 -0.06151 L 0 -4.96762E-6 " pathEditMode="relative" rAng="0" ptsTypes="AAA">
                                      <p:cBhvr>
                                        <p:cTn id="191" dur="500" fill="hold"/>
                                        <p:tgtEl>
                                          <p:spTgt spid="61554"/>
                                        </p:tgtEl>
                                        <p:attrNameLst>
                                          <p:attrName>ppt_x</p:attrName>
                                          <p:attrName>ppt_y</p:attrName>
                                        </p:attrNameLst>
                                      </p:cBhvr>
                                      <p:rCtr x="-2465" y="12928"/>
                                    </p:animMotion>
                                  </p:childTnLst>
                                </p:cTn>
                              </p:par>
                            </p:childTnLst>
                          </p:cTn>
                        </p:par>
                        <p:par>
                          <p:cTn id="192" fill="hold" nodeType="afterGroup">
                            <p:stCondLst>
                              <p:cond delay="500"/>
                            </p:stCondLst>
                            <p:childTnLst>
                              <p:par>
                                <p:cTn id="193" presetID="1" presetClass="entr" presetSubtype="0" fill="hold" grpId="0" nodeType="afterEffect">
                                  <p:stCondLst>
                                    <p:cond delay="0"/>
                                  </p:stCondLst>
                                  <p:childTnLst>
                                    <p:set>
                                      <p:cBhvr>
                                        <p:cTn id="194" dur="1" fill="hold">
                                          <p:stCondLst>
                                            <p:cond delay="0"/>
                                          </p:stCondLst>
                                        </p:cTn>
                                        <p:tgtEl>
                                          <p:spTgt spid="61555"/>
                                        </p:tgtEl>
                                        <p:attrNameLst>
                                          <p:attrName>style.visibility</p:attrName>
                                        </p:attrNameLst>
                                      </p:cBhvr>
                                      <p:to>
                                        <p:strVal val="visible"/>
                                      </p:to>
                                    </p:set>
                                  </p:childTnLst>
                                </p:cTn>
                              </p:par>
                              <p:par>
                                <p:cTn id="195" presetID="1" presetClass="entr" presetSubtype="0" fill="hold" grpId="0" nodeType="withEffect">
                                  <p:stCondLst>
                                    <p:cond delay="0"/>
                                  </p:stCondLst>
                                  <p:childTnLst>
                                    <p:set>
                                      <p:cBhvr>
                                        <p:cTn id="196" dur="1" fill="hold">
                                          <p:stCondLst>
                                            <p:cond delay="0"/>
                                          </p:stCondLst>
                                        </p:cTn>
                                        <p:tgtEl>
                                          <p:spTgt spid="61523"/>
                                        </p:tgtEl>
                                        <p:attrNameLst>
                                          <p:attrName>style.visibility</p:attrName>
                                        </p:attrNameLst>
                                      </p:cBhvr>
                                      <p:to>
                                        <p:strVal val="visible"/>
                                      </p:to>
                                    </p:set>
                                  </p:childTnLst>
                                </p:cTn>
                              </p:par>
                            </p:childTnLst>
                          </p:cTn>
                        </p:par>
                        <p:par>
                          <p:cTn id="197" fill="hold" nodeType="afterGroup">
                            <p:stCondLst>
                              <p:cond delay="500"/>
                            </p:stCondLst>
                            <p:childTnLst>
                              <p:par>
                                <p:cTn id="198" presetID="0" presetClass="path" presetSubtype="0" fill="hold" grpId="1" nodeType="afterEffect">
                                  <p:stCondLst>
                                    <p:cond delay="0"/>
                                  </p:stCondLst>
                                  <p:childTnLst>
                                    <p:animMotion origin="layout" path="M -0.02986 -0.3321 L -0.02865 -0.00347 L -3.33333E-6 2.81221E-6 " pathEditMode="relative" ptsTypes="AAA">
                                      <p:cBhvr>
                                        <p:cTn id="199" dur="500" fill="hold"/>
                                        <p:tgtEl>
                                          <p:spTgt spid="61555"/>
                                        </p:tgtEl>
                                        <p:attrNameLst>
                                          <p:attrName>ppt_x</p:attrName>
                                          <p:attrName>ppt_y</p:attrName>
                                        </p:attrNameLst>
                                      </p:cBhvr>
                                    </p:animMotion>
                                  </p:childTnLst>
                                </p:cTn>
                              </p:par>
                              <p:par>
                                <p:cTn id="200" presetID="0" presetClass="path" presetSubtype="0" fill="hold" grpId="1" nodeType="withEffect">
                                  <p:stCondLst>
                                    <p:cond delay="0"/>
                                  </p:stCondLst>
                                  <p:childTnLst>
                                    <p:animMotion origin="layout" path="M -0.17795 -0.06914 L -0.03246 -0.06729 L -0.03125 -0.00693 L -3.61111E-6 -3.24699E-6 " pathEditMode="relative" ptsTypes="AAAA">
                                      <p:cBhvr>
                                        <p:cTn id="201" dur="500" fill="hold"/>
                                        <p:tgtEl>
                                          <p:spTgt spid="61523"/>
                                        </p:tgtEl>
                                        <p:attrNameLst>
                                          <p:attrName>ppt_x</p:attrName>
                                          <p:attrName>ppt_y</p:attrName>
                                        </p:attrNameLst>
                                      </p:cBhvr>
                                    </p:animMotion>
                                  </p:childTnLst>
                                </p:cTn>
                              </p:par>
                            </p:childTnLst>
                          </p:cTn>
                        </p:par>
                      </p:childTnLst>
                    </p:cTn>
                  </p:par>
                  <p:par>
                    <p:cTn id="202" fill="hold" nodeType="clickPar">
                      <p:stCondLst>
                        <p:cond delay="indefinite"/>
                      </p:stCondLst>
                      <p:childTnLst>
                        <p:par>
                          <p:cTn id="203" fill="hold" nodeType="withGroup">
                            <p:stCondLst>
                              <p:cond delay="0"/>
                            </p:stCondLst>
                            <p:childTnLst>
                              <p:par>
                                <p:cTn id="204" presetID="1" presetClass="entr" presetSubtype="0" fill="hold" grpId="0" nodeType="clickEffect">
                                  <p:stCondLst>
                                    <p:cond delay="0"/>
                                  </p:stCondLst>
                                  <p:childTnLst>
                                    <p:set>
                                      <p:cBhvr>
                                        <p:cTn id="205" dur="1" fill="hold">
                                          <p:stCondLst>
                                            <p:cond delay="0"/>
                                          </p:stCondLst>
                                        </p:cTn>
                                        <p:tgtEl>
                                          <p:spTgt spid="61457">
                                            <p:txEl>
                                              <p:pRg st="10" end="10"/>
                                            </p:txEl>
                                          </p:spTgt>
                                        </p:tgtEl>
                                        <p:attrNameLst>
                                          <p:attrName>style.visibility</p:attrName>
                                        </p:attrNameLst>
                                      </p:cBhvr>
                                      <p:to>
                                        <p:strVal val="visible"/>
                                      </p:to>
                                    </p:set>
                                  </p:childTnLst>
                                </p:cTn>
                              </p:par>
                            </p:childTnLst>
                          </p:cTn>
                        </p:par>
                        <p:par>
                          <p:cTn id="206" fill="hold" nodeType="afterGroup">
                            <p:stCondLst>
                              <p:cond delay="0"/>
                            </p:stCondLst>
                            <p:childTnLst>
                              <p:par>
                                <p:cTn id="207" presetID="1" presetClass="entr" presetSubtype="0" fill="hold" grpId="0" nodeType="afterEffect">
                                  <p:stCondLst>
                                    <p:cond delay="0"/>
                                  </p:stCondLst>
                                  <p:childTnLst>
                                    <p:set>
                                      <p:cBhvr>
                                        <p:cTn id="208" dur="1" fill="hold">
                                          <p:stCondLst>
                                            <p:cond delay="0"/>
                                          </p:stCondLst>
                                        </p:cTn>
                                        <p:tgtEl>
                                          <p:spTgt spid="61457">
                                            <p:txEl>
                                              <p:pRg st="11" end="11"/>
                                            </p:txEl>
                                          </p:spTgt>
                                        </p:tgtEl>
                                        <p:attrNameLst>
                                          <p:attrName>style.visibility</p:attrName>
                                        </p:attrNameLst>
                                      </p:cBhvr>
                                      <p:to>
                                        <p:strVal val="visible"/>
                                      </p:to>
                                    </p:set>
                                  </p:childTnLst>
                                </p:cTn>
                              </p:par>
                              <p:par>
                                <p:cTn id="209" presetID="23" presetClass="entr" presetSubtype="16" fill="hold" grpId="0" nodeType="withEffect">
                                  <p:stCondLst>
                                    <p:cond delay="0"/>
                                  </p:stCondLst>
                                  <p:childTnLst>
                                    <p:set>
                                      <p:cBhvr>
                                        <p:cTn id="210" dur="1" fill="hold">
                                          <p:stCondLst>
                                            <p:cond delay="0"/>
                                          </p:stCondLst>
                                        </p:cTn>
                                        <p:tgtEl>
                                          <p:spTgt spid="61442"/>
                                        </p:tgtEl>
                                        <p:attrNameLst>
                                          <p:attrName>style.visibility</p:attrName>
                                        </p:attrNameLst>
                                      </p:cBhvr>
                                      <p:to>
                                        <p:strVal val="visible"/>
                                      </p:to>
                                    </p:set>
                                    <p:anim calcmode="lin" valueType="num">
                                      <p:cBhvr>
                                        <p:cTn id="211" dur="500" fill="hold"/>
                                        <p:tgtEl>
                                          <p:spTgt spid="61442"/>
                                        </p:tgtEl>
                                        <p:attrNameLst>
                                          <p:attrName>ppt_w</p:attrName>
                                        </p:attrNameLst>
                                      </p:cBhvr>
                                      <p:tavLst>
                                        <p:tav tm="0">
                                          <p:val>
                                            <p:fltVal val="0"/>
                                          </p:val>
                                        </p:tav>
                                        <p:tav tm="100000">
                                          <p:val>
                                            <p:strVal val="#ppt_w"/>
                                          </p:val>
                                        </p:tav>
                                      </p:tavLst>
                                    </p:anim>
                                    <p:anim calcmode="lin" valueType="num">
                                      <p:cBhvr>
                                        <p:cTn id="212" dur="500" fill="hold"/>
                                        <p:tgtEl>
                                          <p:spTgt spid="61442"/>
                                        </p:tgtEl>
                                        <p:attrNameLst>
                                          <p:attrName>ppt_h</p:attrName>
                                        </p:attrNameLst>
                                      </p:cBhvr>
                                      <p:tavLst>
                                        <p:tav tm="0">
                                          <p:val>
                                            <p:fltVal val="0"/>
                                          </p:val>
                                        </p:tav>
                                        <p:tav tm="100000">
                                          <p:val>
                                            <p:strVal val="#ppt_h"/>
                                          </p:val>
                                        </p:tav>
                                      </p:tavLst>
                                    </p:anim>
                                  </p:childTnLst>
                                </p:cTn>
                              </p:par>
                            </p:childTnLst>
                          </p:cTn>
                        </p:par>
                      </p:childTnLst>
                    </p:cTn>
                  </p:par>
                  <p:par>
                    <p:cTn id="213" fill="hold" nodeType="clickPar">
                      <p:stCondLst>
                        <p:cond delay="indefinite"/>
                      </p:stCondLst>
                      <p:childTnLst>
                        <p:par>
                          <p:cTn id="214" fill="hold" nodeType="withGroup">
                            <p:stCondLst>
                              <p:cond delay="0"/>
                            </p:stCondLst>
                            <p:childTnLst>
                              <p:par>
                                <p:cTn id="215" presetID="1" presetClass="entr" presetSubtype="0" fill="hold" grpId="0" nodeType="clickEffect">
                                  <p:stCondLst>
                                    <p:cond delay="0"/>
                                  </p:stCondLst>
                                  <p:childTnLst>
                                    <p:set>
                                      <p:cBhvr>
                                        <p:cTn id="216" dur="1" fill="hold">
                                          <p:stCondLst>
                                            <p:cond delay="0"/>
                                          </p:stCondLst>
                                        </p:cTn>
                                        <p:tgtEl>
                                          <p:spTgt spid="61457">
                                            <p:txEl>
                                              <p:pRg st="12" end="12"/>
                                            </p:txEl>
                                          </p:spTgt>
                                        </p:tgtEl>
                                        <p:attrNameLst>
                                          <p:attrName>style.visibility</p:attrName>
                                        </p:attrNameLst>
                                      </p:cBhvr>
                                      <p:to>
                                        <p:strVal val="visible"/>
                                      </p:to>
                                    </p:set>
                                  </p:childTnLst>
                                </p:cTn>
                              </p:par>
                            </p:childTnLst>
                          </p:cTn>
                        </p:par>
                      </p:childTnLst>
                    </p:cTn>
                  </p:par>
                  <p:par>
                    <p:cTn id="217" fill="hold" nodeType="clickPar">
                      <p:stCondLst>
                        <p:cond delay="indefinite"/>
                      </p:stCondLst>
                      <p:childTnLst>
                        <p:par>
                          <p:cTn id="218" fill="hold" nodeType="withGroup">
                            <p:stCondLst>
                              <p:cond delay="0"/>
                            </p:stCondLst>
                            <p:childTnLst>
                              <p:par>
                                <p:cTn id="219" presetID="1" presetClass="entr" presetSubtype="0" fill="hold" grpId="0" nodeType="clickEffect">
                                  <p:stCondLst>
                                    <p:cond delay="0"/>
                                  </p:stCondLst>
                                  <p:childTnLst>
                                    <p:set>
                                      <p:cBhvr>
                                        <p:cTn id="220" dur="1" fill="hold">
                                          <p:stCondLst>
                                            <p:cond delay="0"/>
                                          </p:stCondLst>
                                        </p:cTn>
                                        <p:tgtEl>
                                          <p:spTgt spid="61457">
                                            <p:txEl>
                                              <p:pRg st="13" end="13"/>
                                            </p:txEl>
                                          </p:spTgt>
                                        </p:tgtEl>
                                        <p:attrNameLst>
                                          <p:attrName>style.visibility</p:attrName>
                                        </p:attrNameLst>
                                      </p:cBhvr>
                                      <p:to>
                                        <p:strVal val="visible"/>
                                      </p:to>
                                    </p:set>
                                  </p:childTnLst>
                                </p:cTn>
                              </p:par>
                            </p:childTnLst>
                          </p:cTn>
                        </p:par>
                        <p:par>
                          <p:cTn id="221" fill="hold" nodeType="afterGroup">
                            <p:stCondLst>
                              <p:cond delay="0"/>
                            </p:stCondLst>
                            <p:childTnLst>
                              <p:par>
                                <p:cTn id="222" presetID="2" presetClass="entr" presetSubtype="3" fill="hold" nodeType="afterEffect">
                                  <p:stCondLst>
                                    <p:cond delay="0"/>
                                  </p:stCondLst>
                                  <p:childTnLst>
                                    <p:set>
                                      <p:cBhvr>
                                        <p:cTn id="223" dur="1" fill="hold">
                                          <p:stCondLst>
                                            <p:cond delay="0"/>
                                          </p:stCondLst>
                                        </p:cTn>
                                        <p:tgtEl>
                                          <p:spTgt spid="3"/>
                                        </p:tgtEl>
                                        <p:attrNameLst>
                                          <p:attrName>style.visibility</p:attrName>
                                        </p:attrNameLst>
                                      </p:cBhvr>
                                      <p:to>
                                        <p:strVal val="visible"/>
                                      </p:to>
                                    </p:set>
                                    <p:anim calcmode="lin" valueType="num">
                                      <p:cBhvr additive="base">
                                        <p:cTn id="224" dur="500" fill="hold"/>
                                        <p:tgtEl>
                                          <p:spTgt spid="3"/>
                                        </p:tgtEl>
                                        <p:attrNameLst>
                                          <p:attrName>ppt_x</p:attrName>
                                        </p:attrNameLst>
                                      </p:cBhvr>
                                      <p:tavLst>
                                        <p:tav tm="0">
                                          <p:val>
                                            <p:strVal val="1+#ppt_w/2"/>
                                          </p:val>
                                        </p:tav>
                                        <p:tav tm="100000">
                                          <p:val>
                                            <p:strVal val="#ppt_x"/>
                                          </p:val>
                                        </p:tav>
                                      </p:tavLst>
                                    </p:anim>
                                    <p:anim calcmode="lin" valueType="num">
                                      <p:cBhvr additive="base">
                                        <p:cTn id="225" dur="500" fill="hold"/>
                                        <p:tgtEl>
                                          <p:spTgt spid="3"/>
                                        </p:tgtEl>
                                        <p:attrNameLst>
                                          <p:attrName>ppt_y</p:attrName>
                                        </p:attrNameLst>
                                      </p:cBhvr>
                                      <p:tavLst>
                                        <p:tav tm="0">
                                          <p:val>
                                            <p:strVal val="0-#ppt_h/2"/>
                                          </p:val>
                                        </p:tav>
                                        <p:tav tm="100000">
                                          <p:val>
                                            <p:strVal val="#ppt_y"/>
                                          </p:val>
                                        </p:tav>
                                      </p:tavLst>
                                    </p:anim>
                                  </p:childTnLst>
                                </p:cTn>
                              </p:par>
                              <p:par>
                                <p:cTn id="226" presetID="2" presetClass="exit" presetSubtype="6" fill="hold" nodeType="withEffect">
                                  <p:stCondLst>
                                    <p:cond delay="0"/>
                                  </p:stCondLst>
                                  <p:childTnLst>
                                    <p:anim calcmode="lin" valueType="num">
                                      <p:cBhvr additive="base">
                                        <p:cTn id="227" dur="500"/>
                                        <p:tgtEl>
                                          <p:spTgt spid="2"/>
                                        </p:tgtEl>
                                        <p:attrNameLst>
                                          <p:attrName>ppt_x</p:attrName>
                                        </p:attrNameLst>
                                      </p:cBhvr>
                                      <p:tavLst>
                                        <p:tav tm="0">
                                          <p:val>
                                            <p:strVal val="ppt_x"/>
                                          </p:val>
                                        </p:tav>
                                        <p:tav tm="100000">
                                          <p:val>
                                            <p:strVal val="1+ppt_w/2"/>
                                          </p:val>
                                        </p:tav>
                                      </p:tavLst>
                                    </p:anim>
                                    <p:anim calcmode="lin" valueType="num">
                                      <p:cBhvr additive="base">
                                        <p:cTn id="228" dur="500"/>
                                        <p:tgtEl>
                                          <p:spTgt spid="2"/>
                                        </p:tgtEl>
                                        <p:attrNameLst>
                                          <p:attrName>ppt_y</p:attrName>
                                        </p:attrNameLst>
                                      </p:cBhvr>
                                      <p:tavLst>
                                        <p:tav tm="0">
                                          <p:val>
                                            <p:strVal val="ppt_y"/>
                                          </p:val>
                                        </p:tav>
                                        <p:tav tm="100000">
                                          <p:val>
                                            <p:strVal val="1+ppt_h/2"/>
                                          </p:val>
                                        </p:tav>
                                      </p:tavLst>
                                    </p:anim>
                                    <p:set>
                                      <p:cBhvr>
                                        <p:cTn id="229" dur="1" fill="hold">
                                          <p:stCondLst>
                                            <p:cond delay="499"/>
                                          </p:stCondLst>
                                        </p:cTn>
                                        <p:tgtEl>
                                          <p:spTgt spid="2"/>
                                        </p:tgtEl>
                                        <p:attrNameLst>
                                          <p:attrName>style.visibility</p:attrName>
                                        </p:attrNameLst>
                                      </p:cBhvr>
                                      <p:to>
                                        <p:strVal val="hidden"/>
                                      </p:to>
                                    </p:set>
                                  </p:childTnLst>
                                </p:cTn>
                              </p:par>
                            </p:childTnLst>
                          </p:cTn>
                        </p:par>
                        <p:par>
                          <p:cTn id="230" fill="hold" nodeType="afterGroup">
                            <p:stCondLst>
                              <p:cond delay="500"/>
                            </p:stCondLst>
                            <p:childTnLst>
                              <p:par>
                                <p:cTn id="231" presetID="10" presetClass="exit" presetSubtype="0" fill="hold" grpId="0" nodeType="afterEffect">
                                  <p:stCondLst>
                                    <p:cond delay="0"/>
                                  </p:stCondLst>
                                  <p:childTnLst>
                                    <p:animEffect transition="out" filter="fade">
                                      <p:cBhvr>
                                        <p:cTn id="232" dur="500"/>
                                        <p:tgtEl>
                                          <p:spTgt spid="61556"/>
                                        </p:tgtEl>
                                      </p:cBhvr>
                                    </p:animEffect>
                                    <p:set>
                                      <p:cBhvr>
                                        <p:cTn id="233" dur="1" fill="hold">
                                          <p:stCondLst>
                                            <p:cond delay="499"/>
                                          </p:stCondLst>
                                        </p:cTn>
                                        <p:tgtEl>
                                          <p:spTgt spid="6155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2" grpId="0" animBg="1"/>
      <p:bldP spid="61455" grpId="0" animBg="1"/>
      <p:bldP spid="61457" grpId="0" build="p"/>
      <p:bldP spid="61458" grpId="0" animBg="1"/>
      <p:bldP spid="61458" grpId="1" animBg="1"/>
      <p:bldP spid="61459" grpId="0" animBg="1"/>
      <p:bldP spid="61460" grpId="0" animBg="1"/>
      <p:bldP spid="61461" grpId="0" animBg="1"/>
      <p:bldP spid="61523" grpId="0" animBg="1"/>
      <p:bldP spid="61523" grpId="1" animBg="1"/>
      <p:bldP spid="61548" grpId="0" animBg="1"/>
      <p:bldP spid="61549" grpId="0" animBg="1"/>
      <p:bldP spid="61549" grpId="1" animBg="1"/>
      <p:bldP spid="61549" grpId="2" animBg="1"/>
      <p:bldP spid="61550" grpId="0" animBg="1"/>
      <p:bldP spid="61550" grpId="1" animBg="1"/>
      <p:bldP spid="61550" grpId="2" animBg="1"/>
      <p:bldP spid="61551" grpId="0" animBg="1"/>
      <p:bldP spid="61551" grpId="1" animBg="1"/>
      <p:bldP spid="61552" grpId="0" animBg="1"/>
      <p:bldP spid="61552" grpId="1" animBg="1"/>
      <p:bldP spid="61552" grpId="2" animBg="1"/>
      <p:bldP spid="61553" grpId="0" animBg="1"/>
      <p:bldP spid="61553" grpId="1" animBg="1"/>
      <p:bldP spid="61553" grpId="2" animBg="1"/>
      <p:bldP spid="61554" grpId="0" animBg="1"/>
      <p:bldP spid="61554" grpId="1" animBg="1"/>
      <p:bldP spid="61555" grpId="0" animBg="1"/>
      <p:bldP spid="61555" grpId="1" animBg="1"/>
      <p:bldP spid="6155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2E599F5F-5DD4-4FF9-8EA9-35D88D7EE5A7}"/>
              </a:ext>
            </a:extLst>
          </p:cNvPr>
          <p:cNvSpPr>
            <a:spLocks noGrp="1" noChangeArrowheads="1"/>
          </p:cNvSpPr>
          <p:nvPr>
            <p:ph type="title"/>
          </p:nvPr>
        </p:nvSpPr>
        <p:spPr/>
        <p:txBody>
          <a:bodyPr/>
          <a:lstStyle/>
          <a:p>
            <a:pPr eaLnBrk="1" hangingPunct="1"/>
            <a:r>
              <a:rPr lang="en-US" altLang="en-US"/>
              <a:t>OVM Summary</a:t>
            </a:r>
          </a:p>
        </p:txBody>
      </p:sp>
      <p:sp>
        <p:nvSpPr>
          <p:cNvPr id="79875" name="Rectangle 3">
            <a:extLst>
              <a:ext uri="{FF2B5EF4-FFF2-40B4-BE49-F238E27FC236}">
                <a16:creationId xmlns:a16="http://schemas.microsoft.com/office/drawing/2014/main" id="{E03B74BE-44FA-40A7-9039-2072F01C49D9}"/>
              </a:ext>
            </a:extLst>
          </p:cNvPr>
          <p:cNvSpPr>
            <a:spLocks noGrp="1" noChangeArrowheads="1"/>
          </p:cNvSpPr>
          <p:nvPr>
            <p:ph type="body" idx="1"/>
          </p:nvPr>
        </p:nvSpPr>
        <p:spPr>
          <a:xfrm>
            <a:off x="2216150" y="1312864"/>
            <a:ext cx="6775450" cy="4935537"/>
          </a:xfrm>
        </p:spPr>
        <p:txBody>
          <a:bodyPr/>
          <a:lstStyle/>
          <a:p>
            <a:pPr eaLnBrk="1" hangingPunct="1">
              <a:lnSpc>
                <a:spcPct val="80000"/>
              </a:lnSpc>
            </a:pPr>
            <a:r>
              <a:rPr lang="en-US" altLang="en-US" sz="2100"/>
              <a:t>True Multi-Vendor Support</a:t>
            </a:r>
          </a:p>
          <a:p>
            <a:pPr lvl="1" eaLnBrk="1" hangingPunct="1">
              <a:lnSpc>
                <a:spcPct val="80000"/>
              </a:lnSpc>
            </a:pPr>
            <a:r>
              <a:rPr lang="en-US" altLang="en-US" sz="2000"/>
              <a:t>Out-of-the-box, fully tested and supported</a:t>
            </a:r>
          </a:p>
          <a:p>
            <a:pPr eaLnBrk="1" hangingPunct="1">
              <a:lnSpc>
                <a:spcPct val="80000"/>
              </a:lnSpc>
            </a:pPr>
            <a:r>
              <a:rPr lang="en-US" altLang="en-US" sz="2100"/>
              <a:t>Architected for Reuse</a:t>
            </a:r>
          </a:p>
          <a:p>
            <a:pPr lvl="1" eaLnBrk="1" hangingPunct="1">
              <a:lnSpc>
                <a:spcPct val="80000"/>
              </a:lnSpc>
            </a:pPr>
            <a:r>
              <a:rPr lang="en-US" altLang="en-US" sz="2000"/>
              <a:t>Component/environment reuse</a:t>
            </a:r>
          </a:p>
          <a:p>
            <a:pPr lvl="2" eaLnBrk="1" hangingPunct="1">
              <a:lnSpc>
                <a:spcPct val="80000"/>
              </a:lnSpc>
            </a:pPr>
            <a:r>
              <a:rPr lang="en-US" altLang="en-US" sz="1800"/>
              <a:t>TLM-based components use standard interfaces</a:t>
            </a:r>
          </a:p>
          <a:p>
            <a:pPr lvl="2" eaLnBrk="1" hangingPunct="1">
              <a:lnSpc>
                <a:spcPct val="80000"/>
              </a:lnSpc>
            </a:pPr>
            <a:r>
              <a:rPr lang="en-US" altLang="en-US" sz="1800"/>
              <a:t>Test modifies testbench components and topology</a:t>
            </a:r>
          </a:p>
          <a:p>
            <a:pPr lvl="2" eaLnBrk="1" hangingPunct="1">
              <a:lnSpc>
                <a:spcPct val="80000"/>
              </a:lnSpc>
            </a:pPr>
            <a:r>
              <a:rPr lang="en-US" altLang="en-US" sz="1800"/>
              <a:t>Components control instantiation and configuration</a:t>
            </a:r>
          </a:p>
          <a:p>
            <a:pPr lvl="2" eaLnBrk="1" hangingPunct="1">
              <a:lnSpc>
                <a:spcPct val="80000"/>
              </a:lnSpc>
            </a:pPr>
            <a:r>
              <a:rPr lang="en-US" altLang="en-US" sz="1800"/>
              <a:t>Separate stimulus from testbench hierarchy</a:t>
            </a:r>
          </a:p>
          <a:p>
            <a:pPr eaLnBrk="1" hangingPunct="1">
              <a:lnSpc>
                <a:spcPct val="80000"/>
              </a:lnSpc>
            </a:pPr>
            <a:r>
              <a:rPr lang="en-US" altLang="en-US" sz="2100"/>
              <a:t>Simplified Test API</a:t>
            </a:r>
          </a:p>
          <a:p>
            <a:pPr lvl="1" eaLnBrk="1" hangingPunct="1">
              <a:lnSpc>
                <a:spcPct val="80000"/>
              </a:lnSpc>
            </a:pPr>
            <a:r>
              <a:rPr lang="en-US" altLang="en-US" sz="2000"/>
              <a:t>Sequential stimulus independent of testbench</a:t>
            </a:r>
          </a:p>
          <a:p>
            <a:pPr lvl="1" eaLnBrk="1" hangingPunct="1">
              <a:lnSpc>
                <a:spcPct val="80000"/>
              </a:lnSpc>
            </a:pPr>
            <a:r>
              <a:rPr lang="en-US" altLang="en-US" sz="2000"/>
              <a:t>Test defines </a:t>
            </a:r>
          </a:p>
          <a:p>
            <a:pPr lvl="2" eaLnBrk="1" hangingPunct="1">
              <a:lnSpc>
                <a:spcPct val="80000"/>
              </a:lnSpc>
            </a:pPr>
            <a:r>
              <a:rPr lang="en-US" altLang="en-US" sz="1800"/>
              <a:t>Component types and configuration settings</a:t>
            </a:r>
          </a:p>
          <a:p>
            <a:pPr lvl="2" eaLnBrk="1" hangingPunct="1">
              <a:lnSpc>
                <a:spcPct val="80000"/>
              </a:lnSpc>
            </a:pPr>
            <a:r>
              <a:rPr lang="en-US" altLang="en-US" sz="1800"/>
              <a:t>Stimulus to run on which components</a:t>
            </a:r>
          </a:p>
          <a:p>
            <a:pPr lvl="1" eaLnBrk="1" hangingPunct="1">
              <a:lnSpc>
                <a:spcPct val="80000"/>
              </a:lnSpc>
            </a:pPr>
            <a:r>
              <a:rPr lang="en-US" altLang="en-US" sz="2000"/>
              <a:t>Test writer does not need to know </a:t>
            </a:r>
            <a:br>
              <a:rPr lang="en-US" altLang="en-US" sz="2000"/>
            </a:br>
            <a:r>
              <a:rPr lang="en-US" altLang="en-US" sz="2000"/>
              <a:t>full OOP details of testbench</a:t>
            </a:r>
          </a:p>
        </p:txBody>
      </p:sp>
      <p:sp>
        <p:nvSpPr>
          <p:cNvPr id="79876" name="Rectangle 4">
            <a:extLst>
              <a:ext uri="{FF2B5EF4-FFF2-40B4-BE49-F238E27FC236}">
                <a16:creationId xmlns:a16="http://schemas.microsoft.com/office/drawing/2014/main" id="{39471F4E-ECE0-4B2A-8675-49BA740C6453}"/>
              </a:ext>
            </a:extLst>
          </p:cNvPr>
          <p:cNvSpPr>
            <a:spLocks noChangeArrowheads="1"/>
          </p:cNvSpPr>
          <p:nvPr/>
        </p:nvSpPr>
        <p:spPr bwMode="auto">
          <a:xfrm>
            <a:off x="8610600" y="2895600"/>
            <a:ext cx="1981200" cy="2438400"/>
          </a:xfrm>
          <a:prstGeom prst="rect">
            <a:avLst/>
          </a:prstGeom>
          <a:solidFill>
            <a:srgbClr val="00CC99"/>
          </a:solidFill>
          <a:ln w="9525">
            <a:noFill/>
            <a:miter lim="800000"/>
            <a:headEnd/>
            <a:tailEnd/>
          </a:ln>
          <a:effectLst>
            <a:outerShdw blurRad="63500" dist="38099" dir="2700000" algn="ctr" rotWithShape="0">
              <a:schemeClr val="bg2">
                <a:alpha val="74998"/>
              </a:schemeClr>
            </a:outerShdw>
          </a:effectLst>
        </p:spPr>
        <p:txBody>
          <a:bodyPr wrap="none"/>
          <a:lstStyle/>
          <a:p>
            <a:pPr algn="ctr">
              <a:defRPr/>
            </a:pPr>
            <a:r>
              <a:rPr lang="en-US">
                <a:latin typeface="Arial" charset="0"/>
              </a:rPr>
              <a:t>test</a:t>
            </a:r>
          </a:p>
        </p:txBody>
      </p:sp>
      <p:sp>
        <p:nvSpPr>
          <p:cNvPr id="79877" name="Rectangle 5">
            <a:extLst>
              <a:ext uri="{FF2B5EF4-FFF2-40B4-BE49-F238E27FC236}">
                <a16:creationId xmlns:a16="http://schemas.microsoft.com/office/drawing/2014/main" id="{02AFFA51-32AC-4D6D-B2C8-DE24FE487D73}"/>
              </a:ext>
            </a:extLst>
          </p:cNvPr>
          <p:cNvSpPr>
            <a:spLocks noChangeArrowheads="1"/>
          </p:cNvSpPr>
          <p:nvPr/>
        </p:nvSpPr>
        <p:spPr bwMode="auto">
          <a:xfrm>
            <a:off x="8686800" y="3352800"/>
            <a:ext cx="1828800" cy="1905000"/>
          </a:xfrm>
          <a:prstGeom prst="rect">
            <a:avLst/>
          </a:prstGeom>
          <a:solidFill>
            <a:srgbClr val="99FFCC"/>
          </a:solidFill>
          <a:ln w="9525">
            <a:noFill/>
            <a:miter lim="800000"/>
            <a:headEnd/>
            <a:tailEnd/>
          </a:ln>
          <a:effectLst>
            <a:outerShdw blurRad="63500" dist="38099" dir="2700000" algn="ctr" rotWithShape="0">
              <a:schemeClr val="bg2">
                <a:alpha val="74998"/>
              </a:schemeClr>
            </a:outerShdw>
          </a:effectLst>
        </p:spPr>
        <p:txBody>
          <a:bodyPr wrap="none"/>
          <a:lstStyle/>
          <a:p>
            <a:pPr algn="ctr">
              <a:defRPr/>
            </a:pPr>
            <a:r>
              <a:rPr lang="en-US">
                <a:latin typeface="Arial" charset="0"/>
              </a:rPr>
              <a:t>testbench</a:t>
            </a:r>
          </a:p>
        </p:txBody>
      </p:sp>
      <p:grpSp>
        <p:nvGrpSpPr>
          <p:cNvPr id="2" name="Group 6">
            <a:extLst>
              <a:ext uri="{FF2B5EF4-FFF2-40B4-BE49-F238E27FC236}">
                <a16:creationId xmlns:a16="http://schemas.microsoft.com/office/drawing/2014/main" id="{02F61112-F8EC-4FF6-84A2-32B87AAAD2C6}"/>
              </a:ext>
            </a:extLst>
          </p:cNvPr>
          <p:cNvGrpSpPr>
            <a:grpSpLocks/>
          </p:cNvGrpSpPr>
          <p:nvPr/>
        </p:nvGrpSpPr>
        <p:grpSpPr bwMode="auto">
          <a:xfrm>
            <a:off x="9601200" y="4572000"/>
            <a:ext cx="609600" cy="533400"/>
            <a:chOff x="5088" y="2880"/>
            <a:chExt cx="384" cy="336"/>
          </a:xfrm>
        </p:grpSpPr>
        <p:sp>
          <p:nvSpPr>
            <p:cNvPr id="79879" name="Rectangle 7">
              <a:extLst>
                <a:ext uri="{FF2B5EF4-FFF2-40B4-BE49-F238E27FC236}">
                  <a16:creationId xmlns:a16="http://schemas.microsoft.com/office/drawing/2014/main" id="{343CE58A-2801-4CBC-9DD5-4C1B0E55FCDB}"/>
                </a:ext>
              </a:extLst>
            </p:cNvPr>
            <p:cNvSpPr>
              <a:spLocks noChangeArrowheads="1"/>
            </p:cNvSpPr>
            <p:nvPr/>
          </p:nvSpPr>
          <p:spPr bwMode="auto">
            <a:xfrm>
              <a:off x="5136" y="2880"/>
              <a:ext cx="336" cy="336"/>
            </a:xfrm>
            <a:prstGeom prst="rect">
              <a:avLst/>
            </a:prstGeom>
            <a:solidFill>
              <a:schemeClr val="accent1"/>
            </a:solidFill>
            <a:ln w="9525">
              <a:noFill/>
              <a:miter lim="800000"/>
              <a:headEnd/>
              <a:tailEnd/>
            </a:ln>
            <a:effectLst>
              <a:outerShdw blurRad="63500" dist="38099" dir="2700000" algn="ctr" rotWithShape="0">
                <a:schemeClr val="bg2">
                  <a:alpha val="50000"/>
                </a:schemeClr>
              </a:outerShdw>
            </a:effectLst>
          </p:spPr>
          <p:txBody>
            <a:bodyPr wrap="none" anchor="ctr"/>
            <a:lstStyle/>
            <a:p>
              <a:pPr algn="ctr">
                <a:defRPr/>
              </a:pPr>
              <a:r>
                <a:rPr lang="en-US">
                  <a:latin typeface="Arial" charset="0"/>
                </a:rPr>
                <a:t>d</a:t>
              </a:r>
            </a:p>
          </p:txBody>
        </p:sp>
        <p:sp>
          <p:nvSpPr>
            <p:cNvPr id="84026" name="Oval 8">
              <a:extLst>
                <a:ext uri="{FF2B5EF4-FFF2-40B4-BE49-F238E27FC236}">
                  <a16:creationId xmlns:a16="http://schemas.microsoft.com/office/drawing/2014/main" id="{81C11705-2DE5-4D40-AB1B-7E85361D28CD}"/>
                </a:ext>
              </a:extLst>
            </p:cNvPr>
            <p:cNvSpPr>
              <a:spLocks noChangeArrowheads="1"/>
            </p:cNvSpPr>
            <p:nvPr/>
          </p:nvSpPr>
          <p:spPr bwMode="auto">
            <a:xfrm>
              <a:off x="5088" y="3024"/>
              <a:ext cx="48" cy="48"/>
            </a:xfrm>
            <a:prstGeom prst="ellipse">
              <a:avLst/>
            </a:prstGeom>
            <a:solidFill>
              <a:schemeClr val="bg1"/>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nvGrpSpPr>
          <p:cNvPr id="3" name="Group 9">
            <a:extLst>
              <a:ext uri="{FF2B5EF4-FFF2-40B4-BE49-F238E27FC236}">
                <a16:creationId xmlns:a16="http://schemas.microsoft.com/office/drawing/2014/main" id="{C3477EC0-D8B7-46E2-82F1-DDD2726083BD}"/>
              </a:ext>
            </a:extLst>
          </p:cNvPr>
          <p:cNvGrpSpPr>
            <a:grpSpLocks/>
          </p:cNvGrpSpPr>
          <p:nvPr/>
        </p:nvGrpSpPr>
        <p:grpSpPr bwMode="auto">
          <a:xfrm>
            <a:off x="8763000" y="3810000"/>
            <a:ext cx="838200" cy="1028700"/>
            <a:chOff x="4560" y="2400"/>
            <a:chExt cx="528" cy="648"/>
          </a:xfrm>
        </p:grpSpPr>
        <p:grpSp>
          <p:nvGrpSpPr>
            <p:cNvPr id="84021" name="Group 10">
              <a:extLst>
                <a:ext uri="{FF2B5EF4-FFF2-40B4-BE49-F238E27FC236}">
                  <a16:creationId xmlns:a16="http://schemas.microsoft.com/office/drawing/2014/main" id="{CAB9C988-078B-4840-BCE4-6A8CBE1361B8}"/>
                </a:ext>
              </a:extLst>
            </p:cNvPr>
            <p:cNvGrpSpPr>
              <a:grpSpLocks/>
            </p:cNvGrpSpPr>
            <p:nvPr/>
          </p:nvGrpSpPr>
          <p:grpSpPr bwMode="auto">
            <a:xfrm>
              <a:off x="4560" y="2400"/>
              <a:ext cx="384" cy="336"/>
              <a:chOff x="4416" y="2400"/>
              <a:chExt cx="384" cy="336"/>
            </a:xfrm>
          </p:grpSpPr>
          <p:sp>
            <p:nvSpPr>
              <p:cNvPr id="79883" name="Rectangle 11">
                <a:extLst>
                  <a:ext uri="{FF2B5EF4-FFF2-40B4-BE49-F238E27FC236}">
                    <a16:creationId xmlns:a16="http://schemas.microsoft.com/office/drawing/2014/main" id="{3C1EBAFF-4894-45C1-BAC6-5744EFB8FAAC}"/>
                  </a:ext>
                </a:extLst>
              </p:cNvPr>
              <p:cNvSpPr>
                <a:spLocks noChangeArrowheads="1"/>
              </p:cNvSpPr>
              <p:nvPr/>
            </p:nvSpPr>
            <p:spPr bwMode="auto">
              <a:xfrm>
                <a:off x="4416" y="2400"/>
                <a:ext cx="336" cy="336"/>
              </a:xfrm>
              <a:prstGeom prst="rect">
                <a:avLst/>
              </a:prstGeom>
              <a:solidFill>
                <a:srgbClr val="CCECFF"/>
              </a:solidFill>
              <a:ln w="9525">
                <a:noFill/>
                <a:miter lim="800000"/>
                <a:headEnd/>
                <a:tailEnd/>
              </a:ln>
              <a:effectLst>
                <a:outerShdw blurRad="63500" dist="38099" dir="2700000" algn="ctr" rotWithShape="0">
                  <a:schemeClr val="bg2">
                    <a:alpha val="50000"/>
                  </a:schemeClr>
                </a:outerShdw>
              </a:effectLst>
            </p:spPr>
            <p:txBody>
              <a:bodyPr wrap="none" anchor="ctr"/>
              <a:lstStyle/>
              <a:p>
                <a:pPr>
                  <a:defRPr/>
                </a:pPr>
                <a:endParaRPr lang="en-US">
                  <a:latin typeface="Arial" charset="0"/>
                </a:endParaRPr>
              </a:p>
            </p:txBody>
          </p:sp>
          <p:sp>
            <p:nvSpPr>
              <p:cNvPr id="84024" name="Rectangle 12">
                <a:extLst>
                  <a:ext uri="{FF2B5EF4-FFF2-40B4-BE49-F238E27FC236}">
                    <a16:creationId xmlns:a16="http://schemas.microsoft.com/office/drawing/2014/main" id="{1E04B6AC-7DCB-4829-8DEE-A8946DFD647F}"/>
                  </a:ext>
                </a:extLst>
              </p:cNvPr>
              <p:cNvSpPr>
                <a:spLocks noChangeArrowheads="1"/>
              </p:cNvSpPr>
              <p:nvPr/>
            </p:nvSpPr>
            <p:spPr bwMode="auto">
              <a:xfrm>
                <a:off x="4752" y="2544"/>
                <a:ext cx="48" cy="48"/>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cxnSp>
          <p:nvCxnSpPr>
            <p:cNvPr id="84022" name="AutoShape 13">
              <a:extLst>
                <a:ext uri="{FF2B5EF4-FFF2-40B4-BE49-F238E27FC236}">
                  <a16:creationId xmlns:a16="http://schemas.microsoft.com/office/drawing/2014/main" id="{50550A99-27BD-423B-81EF-6CBC6DC6D261}"/>
                </a:ext>
              </a:extLst>
            </p:cNvPr>
            <p:cNvCxnSpPr>
              <a:cxnSpLocks noChangeShapeType="1"/>
              <a:stCxn id="84024" idx="3"/>
              <a:endCxn id="84026" idx="2"/>
            </p:cNvCxnSpPr>
            <p:nvPr/>
          </p:nvCxnSpPr>
          <p:spPr bwMode="auto">
            <a:xfrm>
              <a:off x="4944" y="2568"/>
              <a:ext cx="144" cy="480"/>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grpSp>
      <p:grpSp>
        <p:nvGrpSpPr>
          <p:cNvPr id="5" name="Group 14">
            <a:extLst>
              <a:ext uri="{FF2B5EF4-FFF2-40B4-BE49-F238E27FC236}">
                <a16:creationId xmlns:a16="http://schemas.microsoft.com/office/drawing/2014/main" id="{1B363BF3-BAED-4C91-A759-FA6EB8B3DE4D}"/>
              </a:ext>
            </a:extLst>
          </p:cNvPr>
          <p:cNvGrpSpPr>
            <a:grpSpLocks/>
          </p:cNvGrpSpPr>
          <p:nvPr/>
        </p:nvGrpSpPr>
        <p:grpSpPr bwMode="auto">
          <a:xfrm>
            <a:off x="8915400" y="3886200"/>
            <a:ext cx="228600" cy="381000"/>
            <a:chOff x="3888" y="3504"/>
            <a:chExt cx="144" cy="240"/>
          </a:xfrm>
        </p:grpSpPr>
        <p:sp>
          <p:nvSpPr>
            <p:cNvPr id="84014" name="AutoShape 15">
              <a:extLst>
                <a:ext uri="{FF2B5EF4-FFF2-40B4-BE49-F238E27FC236}">
                  <a16:creationId xmlns:a16="http://schemas.microsoft.com/office/drawing/2014/main" id="{C51ADAD7-A317-489C-B168-19F7C16472B7}"/>
                </a:ext>
              </a:extLst>
            </p:cNvPr>
            <p:cNvSpPr>
              <a:spLocks noChangeArrowheads="1"/>
            </p:cNvSpPr>
            <p:nvPr/>
          </p:nvSpPr>
          <p:spPr bwMode="auto">
            <a:xfrm>
              <a:off x="3888" y="3504"/>
              <a:ext cx="96" cy="48"/>
            </a:xfrm>
            <a:prstGeom prst="flowChartDocument">
              <a:avLst/>
            </a:prstGeom>
            <a:solidFill>
              <a:srgbClr val="FFFF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4015" name="AutoShape 16">
              <a:extLst>
                <a:ext uri="{FF2B5EF4-FFF2-40B4-BE49-F238E27FC236}">
                  <a16:creationId xmlns:a16="http://schemas.microsoft.com/office/drawing/2014/main" id="{9BD8266D-CADC-4C4E-8187-6A43C5E18D7A}"/>
                </a:ext>
              </a:extLst>
            </p:cNvPr>
            <p:cNvSpPr>
              <a:spLocks noChangeArrowheads="1"/>
            </p:cNvSpPr>
            <p:nvPr/>
          </p:nvSpPr>
          <p:spPr bwMode="auto">
            <a:xfrm>
              <a:off x="3936" y="3600"/>
              <a:ext cx="96" cy="48"/>
            </a:xfrm>
            <a:prstGeom prst="flowChartDocument">
              <a:avLst/>
            </a:prstGeom>
            <a:solidFill>
              <a:srgbClr val="FFFF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4016" name="AutoShape 17">
              <a:extLst>
                <a:ext uri="{FF2B5EF4-FFF2-40B4-BE49-F238E27FC236}">
                  <a16:creationId xmlns:a16="http://schemas.microsoft.com/office/drawing/2014/main" id="{629A811D-1884-457F-985B-430B51C9A704}"/>
                </a:ext>
              </a:extLst>
            </p:cNvPr>
            <p:cNvSpPr>
              <a:spLocks noChangeArrowheads="1"/>
            </p:cNvSpPr>
            <p:nvPr/>
          </p:nvSpPr>
          <p:spPr bwMode="auto">
            <a:xfrm>
              <a:off x="3888" y="3696"/>
              <a:ext cx="96" cy="48"/>
            </a:xfrm>
            <a:prstGeom prst="flowChartDocument">
              <a:avLst/>
            </a:prstGeom>
            <a:solidFill>
              <a:srgbClr val="FFFF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84017" name="AutoShape 18">
              <a:extLst>
                <a:ext uri="{FF2B5EF4-FFF2-40B4-BE49-F238E27FC236}">
                  <a16:creationId xmlns:a16="http://schemas.microsoft.com/office/drawing/2014/main" id="{4C03A045-8DEC-4960-BD33-D174580E6184}"/>
                </a:ext>
              </a:extLst>
            </p:cNvPr>
            <p:cNvCxnSpPr>
              <a:cxnSpLocks noChangeShapeType="1"/>
              <a:stCxn id="84014" idx="2"/>
              <a:endCxn id="84015" idx="0"/>
            </p:cNvCxnSpPr>
            <p:nvPr/>
          </p:nvCxnSpPr>
          <p:spPr bwMode="auto">
            <a:xfrm rot="16200000" flipH="1">
              <a:off x="3934" y="3551"/>
              <a:ext cx="51" cy="48"/>
            </a:xfrm>
            <a:prstGeom prst="curvedConnector3">
              <a:avLst>
                <a:gd name="adj1" fmla="val 52940"/>
              </a:avLst>
            </a:prstGeom>
            <a:noFill/>
            <a:ln w="9525">
              <a:solidFill>
                <a:schemeClr val="tx1"/>
              </a:solidFill>
              <a:round/>
              <a:headEnd/>
              <a:tailEnd type="triangle" w="sm" len="sm"/>
            </a:ln>
            <a:extLst>
              <a:ext uri="{909E8E84-426E-40DD-AFC4-6F175D3DCCD1}">
                <a14:hiddenFill xmlns:a14="http://schemas.microsoft.com/office/drawing/2010/main">
                  <a:noFill/>
                </a14:hiddenFill>
              </a:ext>
            </a:extLst>
          </p:spPr>
        </p:cxnSp>
        <p:cxnSp>
          <p:nvCxnSpPr>
            <p:cNvPr id="84018" name="AutoShape 19">
              <a:extLst>
                <a:ext uri="{FF2B5EF4-FFF2-40B4-BE49-F238E27FC236}">
                  <a16:creationId xmlns:a16="http://schemas.microsoft.com/office/drawing/2014/main" id="{039F6BF7-2596-4AE1-A148-1AD24C8F9EA1}"/>
                </a:ext>
              </a:extLst>
            </p:cNvPr>
            <p:cNvCxnSpPr>
              <a:cxnSpLocks noChangeShapeType="1"/>
              <a:stCxn id="84015" idx="2"/>
              <a:endCxn id="84016" idx="0"/>
            </p:cNvCxnSpPr>
            <p:nvPr/>
          </p:nvCxnSpPr>
          <p:spPr bwMode="auto">
            <a:xfrm rot="5400000">
              <a:off x="3934" y="3647"/>
              <a:ext cx="51" cy="48"/>
            </a:xfrm>
            <a:prstGeom prst="curvedConnector3">
              <a:avLst>
                <a:gd name="adj1" fmla="val 52940"/>
              </a:avLst>
            </a:prstGeom>
            <a:noFill/>
            <a:ln w="9525">
              <a:solidFill>
                <a:schemeClr val="tx1"/>
              </a:solidFill>
              <a:round/>
              <a:headEnd/>
              <a:tailEnd type="triangle" w="med" len="sm"/>
            </a:ln>
            <a:extLst>
              <a:ext uri="{909E8E84-426E-40DD-AFC4-6F175D3DCCD1}">
                <a14:hiddenFill xmlns:a14="http://schemas.microsoft.com/office/drawing/2010/main">
                  <a:noFill/>
                </a14:hiddenFill>
              </a:ext>
            </a:extLst>
          </p:spPr>
        </p:cxnSp>
        <p:cxnSp>
          <p:nvCxnSpPr>
            <p:cNvPr id="84019" name="AutoShape 20">
              <a:extLst>
                <a:ext uri="{FF2B5EF4-FFF2-40B4-BE49-F238E27FC236}">
                  <a16:creationId xmlns:a16="http://schemas.microsoft.com/office/drawing/2014/main" id="{A316BEE2-BF77-4F99-AEC3-3AD6DF40F4AE}"/>
                </a:ext>
              </a:extLst>
            </p:cNvPr>
            <p:cNvCxnSpPr>
              <a:cxnSpLocks noChangeShapeType="1"/>
              <a:stCxn id="84016" idx="2"/>
              <a:endCxn id="84015" idx="3"/>
            </p:cNvCxnSpPr>
            <p:nvPr/>
          </p:nvCxnSpPr>
          <p:spPr bwMode="auto">
            <a:xfrm rot="5400000" flipH="1" flipV="1">
              <a:off x="3925" y="3635"/>
              <a:ext cx="117" cy="96"/>
            </a:xfrm>
            <a:prstGeom prst="curvedConnector4">
              <a:avLst>
                <a:gd name="adj1" fmla="val -17097"/>
                <a:gd name="adj2" fmla="val 130204"/>
              </a:avLst>
            </a:prstGeom>
            <a:noFill/>
            <a:ln w="9525">
              <a:solidFill>
                <a:schemeClr val="tx1"/>
              </a:solidFill>
              <a:round/>
              <a:headEnd/>
              <a:tailEnd type="triangle" w="med" len="sm"/>
            </a:ln>
            <a:extLst>
              <a:ext uri="{909E8E84-426E-40DD-AFC4-6F175D3DCCD1}">
                <a14:hiddenFill xmlns:a14="http://schemas.microsoft.com/office/drawing/2010/main">
                  <a:noFill/>
                </a14:hiddenFill>
              </a:ext>
            </a:extLst>
          </p:spPr>
        </p:cxnSp>
        <p:cxnSp>
          <p:nvCxnSpPr>
            <p:cNvPr id="84020" name="AutoShape 21">
              <a:extLst>
                <a:ext uri="{FF2B5EF4-FFF2-40B4-BE49-F238E27FC236}">
                  <a16:creationId xmlns:a16="http://schemas.microsoft.com/office/drawing/2014/main" id="{ADC35D14-E646-41DC-A46B-0544196DDD95}"/>
                </a:ext>
              </a:extLst>
            </p:cNvPr>
            <p:cNvCxnSpPr>
              <a:cxnSpLocks noChangeShapeType="1"/>
              <a:stCxn id="84016" idx="1"/>
              <a:endCxn id="84014" idx="1"/>
            </p:cNvCxnSpPr>
            <p:nvPr/>
          </p:nvCxnSpPr>
          <p:spPr bwMode="auto">
            <a:xfrm rot="10800000" flipH="1">
              <a:off x="3888" y="3528"/>
              <a:ext cx="1" cy="192"/>
            </a:xfrm>
            <a:prstGeom prst="curvedConnector3">
              <a:avLst>
                <a:gd name="adj1" fmla="val -2800000"/>
              </a:avLst>
            </a:prstGeom>
            <a:noFill/>
            <a:ln w="9525">
              <a:solidFill>
                <a:schemeClr val="tx1"/>
              </a:solidFill>
              <a:round/>
              <a:headEnd/>
              <a:tailEnd type="triangle" w="med" len="sm"/>
            </a:ln>
            <a:extLst>
              <a:ext uri="{909E8E84-426E-40DD-AFC4-6F175D3DCCD1}">
                <a14:hiddenFill xmlns:a14="http://schemas.microsoft.com/office/drawing/2010/main">
                  <a:noFill/>
                </a14:hiddenFill>
              </a:ext>
            </a:extLst>
          </p:spPr>
        </p:cxnSp>
      </p:grpSp>
      <p:grpSp>
        <p:nvGrpSpPr>
          <p:cNvPr id="6" name="Group 22">
            <a:extLst>
              <a:ext uri="{FF2B5EF4-FFF2-40B4-BE49-F238E27FC236}">
                <a16:creationId xmlns:a16="http://schemas.microsoft.com/office/drawing/2014/main" id="{ED15E58D-702E-4FC4-B250-AE1380CB1D3E}"/>
              </a:ext>
            </a:extLst>
          </p:cNvPr>
          <p:cNvGrpSpPr>
            <a:grpSpLocks/>
          </p:cNvGrpSpPr>
          <p:nvPr/>
        </p:nvGrpSpPr>
        <p:grpSpPr bwMode="auto">
          <a:xfrm>
            <a:off x="9601200" y="4572000"/>
            <a:ext cx="609600" cy="533400"/>
            <a:chOff x="5088" y="2880"/>
            <a:chExt cx="384" cy="336"/>
          </a:xfrm>
        </p:grpSpPr>
        <p:sp>
          <p:nvSpPr>
            <p:cNvPr id="79895" name="Rectangle 23">
              <a:extLst>
                <a:ext uri="{FF2B5EF4-FFF2-40B4-BE49-F238E27FC236}">
                  <a16:creationId xmlns:a16="http://schemas.microsoft.com/office/drawing/2014/main" id="{535D596A-91B0-4B8B-B099-B059CA5AEA74}"/>
                </a:ext>
              </a:extLst>
            </p:cNvPr>
            <p:cNvSpPr>
              <a:spLocks noChangeArrowheads="1"/>
            </p:cNvSpPr>
            <p:nvPr/>
          </p:nvSpPr>
          <p:spPr bwMode="auto">
            <a:xfrm>
              <a:off x="5136" y="2880"/>
              <a:ext cx="336" cy="336"/>
            </a:xfrm>
            <a:prstGeom prst="rect">
              <a:avLst/>
            </a:prstGeom>
            <a:solidFill>
              <a:srgbClr val="3399FF"/>
            </a:solidFill>
            <a:ln w="9525">
              <a:noFill/>
              <a:miter lim="800000"/>
              <a:headEnd/>
              <a:tailEnd/>
            </a:ln>
            <a:effectLst>
              <a:outerShdw blurRad="63500" dist="38099" dir="2700000" algn="ctr" rotWithShape="0">
                <a:schemeClr val="bg2">
                  <a:alpha val="50000"/>
                </a:schemeClr>
              </a:outerShdw>
            </a:effectLst>
          </p:spPr>
          <p:txBody>
            <a:bodyPr wrap="none" anchor="ctr"/>
            <a:lstStyle/>
            <a:p>
              <a:pPr algn="ctr">
                <a:defRPr/>
              </a:pPr>
              <a:r>
                <a:rPr lang="en-US">
                  <a:latin typeface="Arial" charset="0"/>
                </a:rPr>
                <a:t>e</a:t>
              </a:r>
            </a:p>
          </p:txBody>
        </p:sp>
        <p:sp>
          <p:nvSpPr>
            <p:cNvPr id="84013" name="Oval 24">
              <a:extLst>
                <a:ext uri="{FF2B5EF4-FFF2-40B4-BE49-F238E27FC236}">
                  <a16:creationId xmlns:a16="http://schemas.microsoft.com/office/drawing/2014/main" id="{AE92FA98-43AC-4DC5-96C9-BAA3D64985E9}"/>
                </a:ext>
              </a:extLst>
            </p:cNvPr>
            <p:cNvSpPr>
              <a:spLocks noChangeArrowheads="1"/>
            </p:cNvSpPr>
            <p:nvPr/>
          </p:nvSpPr>
          <p:spPr bwMode="auto">
            <a:xfrm>
              <a:off x="5088" y="3024"/>
              <a:ext cx="48" cy="48"/>
            </a:xfrm>
            <a:prstGeom prst="ellipse">
              <a:avLst/>
            </a:prstGeom>
            <a:solidFill>
              <a:schemeClr val="bg1"/>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grpSp>
        <p:nvGrpSpPr>
          <p:cNvPr id="7" name="Group 25">
            <a:extLst>
              <a:ext uri="{FF2B5EF4-FFF2-40B4-BE49-F238E27FC236}">
                <a16:creationId xmlns:a16="http://schemas.microsoft.com/office/drawing/2014/main" id="{6956255E-7CE2-4B02-AAAA-75A1FBF25EAA}"/>
              </a:ext>
            </a:extLst>
          </p:cNvPr>
          <p:cNvGrpSpPr>
            <a:grpSpLocks/>
          </p:cNvGrpSpPr>
          <p:nvPr/>
        </p:nvGrpSpPr>
        <p:grpSpPr bwMode="auto">
          <a:xfrm>
            <a:off x="8763000" y="4572000"/>
            <a:ext cx="838200" cy="533400"/>
            <a:chOff x="4560" y="2880"/>
            <a:chExt cx="528" cy="336"/>
          </a:xfrm>
        </p:grpSpPr>
        <p:grpSp>
          <p:nvGrpSpPr>
            <p:cNvPr id="84008" name="Group 26">
              <a:extLst>
                <a:ext uri="{FF2B5EF4-FFF2-40B4-BE49-F238E27FC236}">
                  <a16:creationId xmlns:a16="http://schemas.microsoft.com/office/drawing/2014/main" id="{6854B4E2-2C42-4671-AFF1-ABF3F347152B}"/>
                </a:ext>
              </a:extLst>
            </p:cNvPr>
            <p:cNvGrpSpPr>
              <a:grpSpLocks/>
            </p:cNvGrpSpPr>
            <p:nvPr/>
          </p:nvGrpSpPr>
          <p:grpSpPr bwMode="auto">
            <a:xfrm>
              <a:off x="4560" y="2880"/>
              <a:ext cx="384" cy="336"/>
              <a:chOff x="4416" y="2880"/>
              <a:chExt cx="384" cy="336"/>
            </a:xfrm>
          </p:grpSpPr>
          <p:sp>
            <p:nvSpPr>
              <p:cNvPr id="79899" name="Rectangle 27">
                <a:extLst>
                  <a:ext uri="{FF2B5EF4-FFF2-40B4-BE49-F238E27FC236}">
                    <a16:creationId xmlns:a16="http://schemas.microsoft.com/office/drawing/2014/main" id="{5511D3F1-98ED-40A3-A0E4-47DD4831E817}"/>
                  </a:ext>
                </a:extLst>
              </p:cNvPr>
              <p:cNvSpPr>
                <a:spLocks noChangeArrowheads="1"/>
              </p:cNvSpPr>
              <p:nvPr/>
            </p:nvSpPr>
            <p:spPr bwMode="auto">
              <a:xfrm>
                <a:off x="4416" y="2880"/>
                <a:ext cx="336" cy="336"/>
              </a:xfrm>
              <a:prstGeom prst="rect">
                <a:avLst/>
              </a:prstGeom>
              <a:solidFill>
                <a:srgbClr val="CCECFF"/>
              </a:solidFill>
              <a:ln w="9525">
                <a:noFill/>
                <a:miter lim="800000"/>
                <a:headEnd/>
                <a:tailEnd/>
              </a:ln>
              <a:effectLst>
                <a:outerShdw blurRad="63500" dist="38099" dir="2700000" algn="ctr" rotWithShape="0">
                  <a:schemeClr val="bg2">
                    <a:alpha val="50000"/>
                  </a:schemeClr>
                </a:outerShdw>
              </a:effectLst>
            </p:spPr>
            <p:txBody>
              <a:bodyPr wrap="none" anchor="ctr"/>
              <a:lstStyle/>
              <a:p>
                <a:pPr>
                  <a:defRPr/>
                </a:pPr>
                <a:endParaRPr lang="en-US">
                  <a:latin typeface="Arial" charset="0"/>
                </a:endParaRPr>
              </a:p>
            </p:txBody>
          </p:sp>
          <p:sp>
            <p:nvSpPr>
              <p:cNvPr id="84011" name="Rectangle 28">
                <a:extLst>
                  <a:ext uri="{FF2B5EF4-FFF2-40B4-BE49-F238E27FC236}">
                    <a16:creationId xmlns:a16="http://schemas.microsoft.com/office/drawing/2014/main" id="{A79A90B7-BB15-4602-890A-086F7732DA06}"/>
                  </a:ext>
                </a:extLst>
              </p:cNvPr>
              <p:cNvSpPr>
                <a:spLocks noChangeArrowheads="1"/>
              </p:cNvSpPr>
              <p:nvPr/>
            </p:nvSpPr>
            <p:spPr bwMode="auto">
              <a:xfrm>
                <a:off x="4752" y="3024"/>
                <a:ext cx="48" cy="48"/>
              </a:xfrm>
              <a:prstGeom prst="rect">
                <a:avLst/>
              </a:prstGeom>
              <a:solidFill>
                <a:schemeClr val="bg1"/>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grpSp>
        <p:cxnSp>
          <p:nvCxnSpPr>
            <p:cNvPr id="84009" name="AutoShape 29">
              <a:extLst>
                <a:ext uri="{FF2B5EF4-FFF2-40B4-BE49-F238E27FC236}">
                  <a16:creationId xmlns:a16="http://schemas.microsoft.com/office/drawing/2014/main" id="{491FB2D6-29A6-445F-9B71-4121166A6CB5}"/>
                </a:ext>
              </a:extLst>
            </p:cNvPr>
            <p:cNvCxnSpPr>
              <a:cxnSpLocks noChangeShapeType="1"/>
              <a:stCxn id="84011" idx="3"/>
              <a:endCxn id="84026" idx="2"/>
            </p:cNvCxnSpPr>
            <p:nvPr/>
          </p:nvCxnSpPr>
          <p:spPr bwMode="auto">
            <a:xfrm>
              <a:off x="4944" y="3048"/>
              <a:ext cx="144"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9" name="Group 30">
            <a:extLst>
              <a:ext uri="{FF2B5EF4-FFF2-40B4-BE49-F238E27FC236}">
                <a16:creationId xmlns:a16="http://schemas.microsoft.com/office/drawing/2014/main" id="{52237145-334E-40B2-B63F-D6820F6E720D}"/>
              </a:ext>
            </a:extLst>
          </p:cNvPr>
          <p:cNvGrpSpPr>
            <a:grpSpLocks/>
          </p:cNvGrpSpPr>
          <p:nvPr/>
        </p:nvGrpSpPr>
        <p:grpSpPr bwMode="auto">
          <a:xfrm>
            <a:off x="9372600" y="3733800"/>
            <a:ext cx="1066800" cy="685800"/>
            <a:chOff x="4944" y="2352"/>
            <a:chExt cx="672" cy="432"/>
          </a:xfrm>
        </p:grpSpPr>
        <p:sp>
          <p:nvSpPr>
            <p:cNvPr id="79903" name="Rectangle 31">
              <a:extLst>
                <a:ext uri="{FF2B5EF4-FFF2-40B4-BE49-F238E27FC236}">
                  <a16:creationId xmlns:a16="http://schemas.microsoft.com/office/drawing/2014/main" id="{5A23678B-8243-45A4-9075-95DA5FC9B620}"/>
                </a:ext>
              </a:extLst>
            </p:cNvPr>
            <p:cNvSpPr>
              <a:spLocks noChangeArrowheads="1"/>
            </p:cNvSpPr>
            <p:nvPr/>
          </p:nvSpPr>
          <p:spPr bwMode="auto">
            <a:xfrm>
              <a:off x="5136" y="2352"/>
              <a:ext cx="480" cy="432"/>
            </a:xfrm>
            <a:prstGeom prst="rect">
              <a:avLst/>
            </a:prstGeom>
            <a:solidFill>
              <a:srgbClr val="CCECFF"/>
            </a:solidFill>
            <a:ln w="9525">
              <a:noFill/>
              <a:miter lim="800000"/>
              <a:headEnd/>
              <a:tailEnd/>
            </a:ln>
            <a:effectLst>
              <a:outerShdw blurRad="63500" dist="38099" dir="2700000" algn="ctr" rotWithShape="0">
                <a:schemeClr val="bg2">
                  <a:alpha val="50000"/>
                </a:schemeClr>
              </a:outerShdw>
            </a:effectLst>
          </p:spPr>
          <p:txBody>
            <a:bodyPr wrap="none" anchor="ctr"/>
            <a:lstStyle/>
            <a:p>
              <a:pPr>
                <a:defRPr/>
              </a:pPr>
              <a:endParaRPr lang="en-US">
                <a:latin typeface="Arial" charset="0"/>
              </a:endParaRPr>
            </a:p>
          </p:txBody>
        </p:sp>
        <p:sp>
          <p:nvSpPr>
            <p:cNvPr id="84006" name="Oval 32">
              <a:extLst>
                <a:ext uri="{FF2B5EF4-FFF2-40B4-BE49-F238E27FC236}">
                  <a16:creationId xmlns:a16="http://schemas.microsoft.com/office/drawing/2014/main" id="{6105CA0D-7060-463A-83AB-59024277DE48}"/>
                </a:ext>
              </a:extLst>
            </p:cNvPr>
            <p:cNvSpPr>
              <a:spLocks noChangeArrowheads="1"/>
            </p:cNvSpPr>
            <p:nvPr/>
          </p:nvSpPr>
          <p:spPr bwMode="auto">
            <a:xfrm>
              <a:off x="5088" y="2544"/>
              <a:ext cx="48" cy="48"/>
            </a:xfrm>
            <a:prstGeom prst="ellipse">
              <a:avLst/>
            </a:prstGeom>
            <a:solidFill>
              <a:schemeClr val="bg1"/>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84007" name="AutoShape 33">
              <a:extLst>
                <a:ext uri="{FF2B5EF4-FFF2-40B4-BE49-F238E27FC236}">
                  <a16:creationId xmlns:a16="http://schemas.microsoft.com/office/drawing/2014/main" id="{D7C46544-E2D7-43E6-BDC8-C595484EC659}"/>
                </a:ext>
              </a:extLst>
            </p:cNvPr>
            <p:cNvCxnSpPr>
              <a:cxnSpLocks noChangeShapeType="1"/>
              <a:stCxn id="84024" idx="3"/>
              <a:endCxn id="84006" idx="2"/>
            </p:cNvCxnSpPr>
            <p:nvPr/>
          </p:nvCxnSpPr>
          <p:spPr bwMode="auto">
            <a:xfrm>
              <a:off x="4944" y="2568"/>
              <a:ext cx="144"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10" name="Group 34">
            <a:extLst>
              <a:ext uri="{FF2B5EF4-FFF2-40B4-BE49-F238E27FC236}">
                <a16:creationId xmlns:a16="http://schemas.microsoft.com/office/drawing/2014/main" id="{6EF3C1A0-FF5B-4780-9A01-0A5D1D83A9E4}"/>
              </a:ext>
            </a:extLst>
          </p:cNvPr>
          <p:cNvGrpSpPr>
            <a:grpSpLocks/>
          </p:cNvGrpSpPr>
          <p:nvPr/>
        </p:nvGrpSpPr>
        <p:grpSpPr bwMode="auto">
          <a:xfrm>
            <a:off x="9677400" y="3810000"/>
            <a:ext cx="685800" cy="266700"/>
            <a:chOff x="4992" y="2400"/>
            <a:chExt cx="432" cy="168"/>
          </a:xfrm>
        </p:grpSpPr>
        <p:sp>
          <p:nvSpPr>
            <p:cNvPr id="79907" name="Rectangle 35">
              <a:extLst>
                <a:ext uri="{FF2B5EF4-FFF2-40B4-BE49-F238E27FC236}">
                  <a16:creationId xmlns:a16="http://schemas.microsoft.com/office/drawing/2014/main" id="{A6A8E2CF-6D4A-4D7D-A21C-C30375FCA1D4}"/>
                </a:ext>
              </a:extLst>
            </p:cNvPr>
            <p:cNvSpPr>
              <a:spLocks noChangeArrowheads="1"/>
            </p:cNvSpPr>
            <p:nvPr/>
          </p:nvSpPr>
          <p:spPr bwMode="auto">
            <a:xfrm>
              <a:off x="5232" y="2400"/>
              <a:ext cx="192" cy="144"/>
            </a:xfrm>
            <a:prstGeom prst="rect">
              <a:avLst/>
            </a:prstGeom>
            <a:solidFill>
              <a:srgbClr val="0000FF"/>
            </a:solidFill>
            <a:ln w="9525">
              <a:noFill/>
              <a:miter lim="800000"/>
              <a:headEnd/>
              <a:tailEnd/>
            </a:ln>
            <a:effectLst>
              <a:outerShdw blurRad="63500" dist="38099" dir="2700000" algn="ctr" rotWithShape="0">
                <a:schemeClr val="bg2">
                  <a:alpha val="50000"/>
                </a:schemeClr>
              </a:outerShdw>
            </a:effectLst>
          </p:spPr>
          <p:txBody>
            <a:bodyPr wrap="none" anchor="ctr"/>
            <a:lstStyle/>
            <a:p>
              <a:pPr>
                <a:defRPr/>
              </a:pPr>
              <a:endParaRPr lang="en-US">
                <a:latin typeface="Arial" charset="0"/>
              </a:endParaRPr>
            </a:p>
          </p:txBody>
        </p:sp>
        <p:sp>
          <p:nvSpPr>
            <p:cNvPr id="84003" name="Oval 36">
              <a:extLst>
                <a:ext uri="{FF2B5EF4-FFF2-40B4-BE49-F238E27FC236}">
                  <a16:creationId xmlns:a16="http://schemas.microsoft.com/office/drawing/2014/main" id="{8D13EAF2-BEA2-4B78-95FB-AB940F943F82}"/>
                </a:ext>
              </a:extLst>
            </p:cNvPr>
            <p:cNvSpPr>
              <a:spLocks noChangeArrowheads="1"/>
            </p:cNvSpPr>
            <p:nvPr/>
          </p:nvSpPr>
          <p:spPr bwMode="auto">
            <a:xfrm>
              <a:off x="5184" y="2448"/>
              <a:ext cx="48" cy="48"/>
            </a:xfrm>
            <a:prstGeom prst="ellipse">
              <a:avLst/>
            </a:prstGeom>
            <a:solidFill>
              <a:schemeClr val="bg1"/>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84004" name="AutoShape 37">
              <a:extLst>
                <a:ext uri="{FF2B5EF4-FFF2-40B4-BE49-F238E27FC236}">
                  <a16:creationId xmlns:a16="http://schemas.microsoft.com/office/drawing/2014/main" id="{66DF403A-8711-484D-8C45-611187392738}"/>
                </a:ext>
              </a:extLst>
            </p:cNvPr>
            <p:cNvCxnSpPr>
              <a:cxnSpLocks noChangeShapeType="1"/>
              <a:stCxn id="84006" idx="6"/>
              <a:endCxn id="84003" idx="2"/>
            </p:cNvCxnSpPr>
            <p:nvPr/>
          </p:nvCxnSpPr>
          <p:spPr bwMode="auto">
            <a:xfrm flipV="1">
              <a:off x="4992" y="2472"/>
              <a:ext cx="192" cy="96"/>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grpSp>
      <p:grpSp>
        <p:nvGrpSpPr>
          <p:cNvPr id="11" name="Group 38">
            <a:extLst>
              <a:ext uri="{FF2B5EF4-FFF2-40B4-BE49-F238E27FC236}">
                <a16:creationId xmlns:a16="http://schemas.microsoft.com/office/drawing/2014/main" id="{95C47453-A3A1-4004-ADAE-DD6C08E85E44}"/>
              </a:ext>
            </a:extLst>
          </p:cNvPr>
          <p:cNvGrpSpPr>
            <a:grpSpLocks/>
          </p:cNvGrpSpPr>
          <p:nvPr/>
        </p:nvGrpSpPr>
        <p:grpSpPr bwMode="auto">
          <a:xfrm>
            <a:off x="9677400" y="4076700"/>
            <a:ext cx="685800" cy="266700"/>
            <a:chOff x="4992" y="2568"/>
            <a:chExt cx="432" cy="168"/>
          </a:xfrm>
        </p:grpSpPr>
        <p:sp>
          <p:nvSpPr>
            <p:cNvPr id="79911" name="Rectangle 39">
              <a:extLst>
                <a:ext uri="{FF2B5EF4-FFF2-40B4-BE49-F238E27FC236}">
                  <a16:creationId xmlns:a16="http://schemas.microsoft.com/office/drawing/2014/main" id="{DE927494-0751-4D36-8909-4A72AB3E8F82}"/>
                </a:ext>
              </a:extLst>
            </p:cNvPr>
            <p:cNvSpPr>
              <a:spLocks noChangeArrowheads="1"/>
            </p:cNvSpPr>
            <p:nvPr/>
          </p:nvSpPr>
          <p:spPr bwMode="auto">
            <a:xfrm>
              <a:off x="5232" y="2592"/>
              <a:ext cx="192" cy="144"/>
            </a:xfrm>
            <a:prstGeom prst="rect">
              <a:avLst/>
            </a:prstGeom>
            <a:solidFill>
              <a:srgbClr val="0000FF"/>
            </a:solidFill>
            <a:ln w="9525">
              <a:noFill/>
              <a:miter lim="800000"/>
              <a:headEnd/>
              <a:tailEnd/>
            </a:ln>
            <a:effectLst>
              <a:outerShdw blurRad="63500" dist="38099" dir="2700000" algn="ctr" rotWithShape="0">
                <a:schemeClr val="bg2">
                  <a:alpha val="50000"/>
                </a:schemeClr>
              </a:outerShdw>
            </a:effectLst>
          </p:spPr>
          <p:txBody>
            <a:bodyPr wrap="none" anchor="ctr"/>
            <a:lstStyle/>
            <a:p>
              <a:pPr>
                <a:defRPr/>
              </a:pPr>
              <a:endParaRPr lang="en-US">
                <a:latin typeface="Arial" charset="0"/>
              </a:endParaRPr>
            </a:p>
          </p:txBody>
        </p:sp>
        <p:sp>
          <p:nvSpPr>
            <p:cNvPr id="84000" name="Oval 40">
              <a:extLst>
                <a:ext uri="{FF2B5EF4-FFF2-40B4-BE49-F238E27FC236}">
                  <a16:creationId xmlns:a16="http://schemas.microsoft.com/office/drawing/2014/main" id="{88AED9FC-1FF1-4B28-8B32-B0F6E043E516}"/>
                </a:ext>
              </a:extLst>
            </p:cNvPr>
            <p:cNvSpPr>
              <a:spLocks noChangeArrowheads="1"/>
            </p:cNvSpPr>
            <p:nvPr/>
          </p:nvSpPr>
          <p:spPr bwMode="auto">
            <a:xfrm>
              <a:off x="5184" y="2640"/>
              <a:ext cx="48" cy="48"/>
            </a:xfrm>
            <a:prstGeom prst="ellipse">
              <a:avLst/>
            </a:prstGeom>
            <a:solidFill>
              <a:schemeClr val="bg1"/>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84001" name="AutoShape 41">
              <a:extLst>
                <a:ext uri="{FF2B5EF4-FFF2-40B4-BE49-F238E27FC236}">
                  <a16:creationId xmlns:a16="http://schemas.microsoft.com/office/drawing/2014/main" id="{88D96B05-4C29-479A-8BC4-E5FFD420878E}"/>
                </a:ext>
              </a:extLst>
            </p:cNvPr>
            <p:cNvCxnSpPr>
              <a:cxnSpLocks noChangeShapeType="1"/>
              <a:stCxn id="84006" idx="6"/>
              <a:endCxn id="84000" idx="2"/>
            </p:cNvCxnSpPr>
            <p:nvPr/>
          </p:nvCxnSpPr>
          <p:spPr bwMode="auto">
            <a:xfrm>
              <a:off x="4992" y="2568"/>
              <a:ext cx="192" cy="96"/>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grpSp>
      <p:grpSp>
        <p:nvGrpSpPr>
          <p:cNvPr id="12" name="Group 42">
            <a:extLst>
              <a:ext uri="{FF2B5EF4-FFF2-40B4-BE49-F238E27FC236}">
                <a16:creationId xmlns:a16="http://schemas.microsoft.com/office/drawing/2014/main" id="{4D076894-E491-4073-AECF-1C2A2CCFB3FE}"/>
              </a:ext>
            </a:extLst>
          </p:cNvPr>
          <p:cNvGrpSpPr>
            <a:grpSpLocks/>
          </p:cNvGrpSpPr>
          <p:nvPr/>
        </p:nvGrpSpPr>
        <p:grpSpPr bwMode="auto">
          <a:xfrm>
            <a:off x="8915400" y="4648200"/>
            <a:ext cx="228600" cy="381000"/>
            <a:chOff x="3888" y="3504"/>
            <a:chExt cx="144" cy="240"/>
          </a:xfrm>
        </p:grpSpPr>
        <p:sp>
          <p:nvSpPr>
            <p:cNvPr id="83992" name="AutoShape 43">
              <a:extLst>
                <a:ext uri="{FF2B5EF4-FFF2-40B4-BE49-F238E27FC236}">
                  <a16:creationId xmlns:a16="http://schemas.microsoft.com/office/drawing/2014/main" id="{A678346E-D4C1-4B3C-87B5-A687B73A6770}"/>
                </a:ext>
              </a:extLst>
            </p:cNvPr>
            <p:cNvSpPr>
              <a:spLocks noChangeArrowheads="1"/>
            </p:cNvSpPr>
            <p:nvPr/>
          </p:nvSpPr>
          <p:spPr bwMode="auto">
            <a:xfrm>
              <a:off x="3888" y="3504"/>
              <a:ext cx="96" cy="48"/>
            </a:xfrm>
            <a:prstGeom prst="flowChartDocument">
              <a:avLst/>
            </a:prstGeom>
            <a:solidFill>
              <a:srgbClr val="FFFF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3993" name="AutoShape 44">
              <a:extLst>
                <a:ext uri="{FF2B5EF4-FFF2-40B4-BE49-F238E27FC236}">
                  <a16:creationId xmlns:a16="http://schemas.microsoft.com/office/drawing/2014/main" id="{1172DCFD-741C-49A6-AA91-2BC7F58544CC}"/>
                </a:ext>
              </a:extLst>
            </p:cNvPr>
            <p:cNvSpPr>
              <a:spLocks noChangeArrowheads="1"/>
            </p:cNvSpPr>
            <p:nvPr/>
          </p:nvSpPr>
          <p:spPr bwMode="auto">
            <a:xfrm>
              <a:off x="3936" y="3600"/>
              <a:ext cx="96" cy="48"/>
            </a:xfrm>
            <a:prstGeom prst="flowChartDocument">
              <a:avLst/>
            </a:prstGeom>
            <a:solidFill>
              <a:srgbClr val="FFFF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3994" name="AutoShape 45">
              <a:extLst>
                <a:ext uri="{FF2B5EF4-FFF2-40B4-BE49-F238E27FC236}">
                  <a16:creationId xmlns:a16="http://schemas.microsoft.com/office/drawing/2014/main" id="{9DE018F0-076D-468A-888F-E3B7F622E810}"/>
                </a:ext>
              </a:extLst>
            </p:cNvPr>
            <p:cNvSpPr>
              <a:spLocks noChangeArrowheads="1"/>
            </p:cNvSpPr>
            <p:nvPr/>
          </p:nvSpPr>
          <p:spPr bwMode="auto">
            <a:xfrm>
              <a:off x="3888" y="3696"/>
              <a:ext cx="96" cy="48"/>
            </a:xfrm>
            <a:prstGeom prst="flowChartDocument">
              <a:avLst/>
            </a:prstGeom>
            <a:solidFill>
              <a:srgbClr val="FFFF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83995" name="AutoShape 46">
              <a:extLst>
                <a:ext uri="{FF2B5EF4-FFF2-40B4-BE49-F238E27FC236}">
                  <a16:creationId xmlns:a16="http://schemas.microsoft.com/office/drawing/2014/main" id="{C7EC54E2-E181-4298-88B6-ED69D9F5ECD3}"/>
                </a:ext>
              </a:extLst>
            </p:cNvPr>
            <p:cNvCxnSpPr>
              <a:cxnSpLocks noChangeShapeType="1"/>
              <a:stCxn id="83992" idx="2"/>
              <a:endCxn id="83993" idx="0"/>
            </p:cNvCxnSpPr>
            <p:nvPr/>
          </p:nvCxnSpPr>
          <p:spPr bwMode="auto">
            <a:xfrm rot="16200000" flipH="1">
              <a:off x="3934" y="3551"/>
              <a:ext cx="51" cy="48"/>
            </a:xfrm>
            <a:prstGeom prst="curvedConnector3">
              <a:avLst>
                <a:gd name="adj1" fmla="val 52940"/>
              </a:avLst>
            </a:prstGeom>
            <a:noFill/>
            <a:ln w="9525">
              <a:solidFill>
                <a:schemeClr val="tx1"/>
              </a:solidFill>
              <a:round/>
              <a:headEnd/>
              <a:tailEnd type="triangle" w="sm" len="sm"/>
            </a:ln>
            <a:extLst>
              <a:ext uri="{909E8E84-426E-40DD-AFC4-6F175D3DCCD1}">
                <a14:hiddenFill xmlns:a14="http://schemas.microsoft.com/office/drawing/2010/main">
                  <a:noFill/>
                </a14:hiddenFill>
              </a:ext>
            </a:extLst>
          </p:spPr>
        </p:cxnSp>
        <p:cxnSp>
          <p:nvCxnSpPr>
            <p:cNvPr id="83996" name="AutoShape 47">
              <a:extLst>
                <a:ext uri="{FF2B5EF4-FFF2-40B4-BE49-F238E27FC236}">
                  <a16:creationId xmlns:a16="http://schemas.microsoft.com/office/drawing/2014/main" id="{C61D996A-4C58-4A23-A938-6A43F0012887}"/>
                </a:ext>
              </a:extLst>
            </p:cNvPr>
            <p:cNvCxnSpPr>
              <a:cxnSpLocks noChangeShapeType="1"/>
              <a:stCxn id="83993" idx="2"/>
              <a:endCxn id="83994" idx="0"/>
            </p:cNvCxnSpPr>
            <p:nvPr/>
          </p:nvCxnSpPr>
          <p:spPr bwMode="auto">
            <a:xfrm rot="5400000">
              <a:off x="3934" y="3647"/>
              <a:ext cx="51" cy="48"/>
            </a:xfrm>
            <a:prstGeom prst="curvedConnector3">
              <a:avLst>
                <a:gd name="adj1" fmla="val 52940"/>
              </a:avLst>
            </a:prstGeom>
            <a:noFill/>
            <a:ln w="9525">
              <a:solidFill>
                <a:schemeClr val="tx1"/>
              </a:solidFill>
              <a:round/>
              <a:headEnd/>
              <a:tailEnd type="triangle" w="med" len="sm"/>
            </a:ln>
            <a:extLst>
              <a:ext uri="{909E8E84-426E-40DD-AFC4-6F175D3DCCD1}">
                <a14:hiddenFill xmlns:a14="http://schemas.microsoft.com/office/drawing/2010/main">
                  <a:noFill/>
                </a14:hiddenFill>
              </a:ext>
            </a:extLst>
          </p:spPr>
        </p:cxnSp>
        <p:cxnSp>
          <p:nvCxnSpPr>
            <p:cNvPr id="83997" name="AutoShape 48">
              <a:extLst>
                <a:ext uri="{FF2B5EF4-FFF2-40B4-BE49-F238E27FC236}">
                  <a16:creationId xmlns:a16="http://schemas.microsoft.com/office/drawing/2014/main" id="{85E199E7-D9CB-4A60-BC94-036312743B91}"/>
                </a:ext>
              </a:extLst>
            </p:cNvPr>
            <p:cNvCxnSpPr>
              <a:cxnSpLocks noChangeShapeType="1"/>
              <a:stCxn id="83994" idx="2"/>
              <a:endCxn id="83993" idx="3"/>
            </p:cNvCxnSpPr>
            <p:nvPr/>
          </p:nvCxnSpPr>
          <p:spPr bwMode="auto">
            <a:xfrm rot="5400000" flipH="1" flipV="1">
              <a:off x="3925" y="3635"/>
              <a:ext cx="117" cy="96"/>
            </a:xfrm>
            <a:prstGeom prst="curvedConnector4">
              <a:avLst>
                <a:gd name="adj1" fmla="val -17097"/>
                <a:gd name="adj2" fmla="val 130204"/>
              </a:avLst>
            </a:prstGeom>
            <a:noFill/>
            <a:ln w="9525">
              <a:solidFill>
                <a:schemeClr val="tx1"/>
              </a:solidFill>
              <a:round/>
              <a:headEnd/>
              <a:tailEnd type="triangle" w="med" len="sm"/>
            </a:ln>
            <a:extLst>
              <a:ext uri="{909E8E84-426E-40DD-AFC4-6F175D3DCCD1}">
                <a14:hiddenFill xmlns:a14="http://schemas.microsoft.com/office/drawing/2010/main">
                  <a:noFill/>
                </a14:hiddenFill>
              </a:ext>
            </a:extLst>
          </p:spPr>
        </p:cxnSp>
        <p:cxnSp>
          <p:nvCxnSpPr>
            <p:cNvPr id="83998" name="AutoShape 49">
              <a:extLst>
                <a:ext uri="{FF2B5EF4-FFF2-40B4-BE49-F238E27FC236}">
                  <a16:creationId xmlns:a16="http://schemas.microsoft.com/office/drawing/2014/main" id="{6C46DE60-455C-40CE-BF1F-2E05BEA47D6A}"/>
                </a:ext>
              </a:extLst>
            </p:cNvPr>
            <p:cNvCxnSpPr>
              <a:cxnSpLocks noChangeShapeType="1"/>
              <a:stCxn id="83994" idx="1"/>
              <a:endCxn id="83992" idx="1"/>
            </p:cNvCxnSpPr>
            <p:nvPr/>
          </p:nvCxnSpPr>
          <p:spPr bwMode="auto">
            <a:xfrm rot="10800000" flipH="1">
              <a:off x="3888" y="3528"/>
              <a:ext cx="1" cy="192"/>
            </a:xfrm>
            <a:prstGeom prst="curvedConnector3">
              <a:avLst>
                <a:gd name="adj1" fmla="val -2800000"/>
              </a:avLst>
            </a:prstGeom>
            <a:noFill/>
            <a:ln w="9525">
              <a:solidFill>
                <a:schemeClr val="tx1"/>
              </a:solidFill>
              <a:round/>
              <a:headEnd/>
              <a:tailEnd type="triangle" w="med" len="sm"/>
            </a:ln>
            <a:extLst>
              <a:ext uri="{909E8E84-426E-40DD-AFC4-6F175D3DCCD1}">
                <a14:hiddenFill xmlns:a14="http://schemas.microsoft.com/office/drawing/2010/main">
                  <a:noFill/>
                </a14:hiddenFill>
              </a:ext>
            </a:extLst>
          </p:spPr>
        </p:cxnSp>
      </p:grpSp>
      <p:grpSp>
        <p:nvGrpSpPr>
          <p:cNvPr id="13" name="Group 50">
            <a:extLst>
              <a:ext uri="{FF2B5EF4-FFF2-40B4-BE49-F238E27FC236}">
                <a16:creationId xmlns:a16="http://schemas.microsoft.com/office/drawing/2014/main" id="{861A50B7-D56B-405B-97F3-ADEDC782E060}"/>
              </a:ext>
            </a:extLst>
          </p:cNvPr>
          <p:cNvGrpSpPr>
            <a:grpSpLocks/>
          </p:cNvGrpSpPr>
          <p:nvPr/>
        </p:nvGrpSpPr>
        <p:grpSpPr bwMode="auto">
          <a:xfrm>
            <a:off x="9144000" y="5486400"/>
            <a:ext cx="228600" cy="381000"/>
            <a:chOff x="3888" y="3504"/>
            <a:chExt cx="144" cy="240"/>
          </a:xfrm>
        </p:grpSpPr>
        <p:sp>
          <p:nvSpPr>
            <p:cNvPr id="83985" name="AutoShape 51">
              <a:extLst>
                <a:ext uri="{FF2B5EF4-FFF2-40B4-BE49-F238E27FC236}">
                  <a16:creationId xmlns:a16="http://schemas.microsoft.com/office/drawing/2014/main" id="{A5C4D3E2-F6A4-4F72-8DEC-2C24F79E3609}"/>
                </a:ext>
              </a:extLst>
            </p:cNvPr>
            <p:cNvSpPr>
              <a:spLocks noChangeArrowheads="1"/>
            </p:cNvSpPr>
            <p:nvPr/>
          </p:nvSpPr>
          <p:spPr bwMode="auto">
            <a:xfrm>
              <a:off x="3888" y="3504"/>
              <a:ext cx="96" cy="48"/>
            </a:xfrm>
            <a:prstGeom prst="flowChartDocument">
              <a:avLst/>
            </a:prstGeom>
            <a:solidFill>
              <a:srgbClr val="FF99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3986" name="AutoShape 52">
              <a:extLst>
                <a:ext uri="{FF2B5EF4-FFF2-40B4-BE49-F238E27FC236}">
                  <a16:creationId xmlns:a16="http://schemas.microsoft.com/office/drawing/2014/main" id="{2DA12341-6014-42B1-8CCD-9A082239AB6B}"/>
                </a:ext>
              </a:extLst>
            </p:cNvPr>
            <p:cNvSpPr>
              <a:spLocks noChangeArrowheads="1"/>
            </p:cNvSpPr>
            <p:nvPr/>
          </p:nvSpPr>
          <p:spPr bwMode="auto">
            <a:xfrm>
              <a:off x="3936" y="3600"/>
              <a:ext cx="96" cy="48"/>
            </a:xfrm>
            <a:prstGeom prst="flowChartDocument">
              <a:avLst/>
            </a:prstGeom>
            <a:solidFill>
              <a:srgbClr val="FF99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83987" name="AutoShape 53">
              <a:extLst>
                <a:ext uri="{FF2B5EF4-FFF2-40B4-BE49-F238E27FC236}">
                  <a16:creationId xmlns:a16="http://schemas.microsoft.com/office/drawing/2014/main" id="{C5B50B70-C85A-4187-AC18-E7E3A6BC2127}"/>
                </a:ext>
              </a:extLst>
            </p:cNvPr>
            <p:cNvSpPr>
              <a:spLocks noChangeArrowheads="1"/>
            </p:cNvSpPr>
            <p:nvPr/>
          </p:nvSpPr>
          <p:spPr bwMode="auto">
            <a:xfrm>
              <a:off x="3888" y="3696"/>
              <a:ext cx="96" cy="48"/>
            </a:xfrm>
            <a:prstGeom prst="flowChartDocument">
              <a:avLst/>
            </a:prstGeom>
            <a:solidFill>
              <a:srgbClr val="FF9900"/>
            </a:soli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cxnSp>
          <p:nvCxnSpPr>
            <p:cNvPr id="83988" name="AutoShape 54">
              <a:extLst>
                <a:ext uri="{FF2B5EF4-FFF2-40B4-BE49-F238E27FC236}">
                  <a16:creationId xmlns:a16="http://schemas.microsoft.com/office/drawing/2014/main" id="{C36AA593-36C2-4D19-8897-9F9920C45269}"/>
                </a:ext>
              </a:extLst>
            </p:cNvPr>
            <p:cNvCxnSpPr>
              <a:cxnSpLocks noChangeShapeType="1"/>
              <a:stCxn id="83985" idx="2"/>
              <a:endCxn id="83986" idx="0"/>
            </p:cNvCxnSpPr>
            <p:nvPr/>
          </p:nvCxnSpPr>
          <p:spPr bwMode="auto">
            <a:xfrm rot="16200000" flipH="1">
              <a:off x="3934" y="3551"/>
              <a:ext cx="51" cy="48"/>
            </a:xfrm>
            <a:prstGeom prst="curvedConnector3">
              <a:avLst>
                <a:gd name="adj1" fmla="val 52940"/>
              </a:avLst>
            </a:prstGeom>
            <a:noFill/>
            <a:ln w="9525">
              <a:solidFill>
                <a:schemeClr val="tx1"/>
              </a:solidFill>
              <a:round/>
              <a:headEnd/>
              <a:tailEnd type="triangle" w="sm" len="sm"/>
            </a:ln>
            <a:extLst>
              <a:ext uri="{909E8E84-426E-40DD-AFC4-6F175D3DCCD1}">
                <a14:hiddenFill xmlns:a14="http://schemas.microsoft.com/office/drawing/2010/main">
                  <a:noFill/>
                </a14:hiddenFill>
              </a:ext>
            </a:extLst>
          </p:spPr>
        </p:cxnSp>
        <p:cxnSp>
          <p:nvCxnSpPr>
            <p:cNvPr id="83989" name="AutoShape 55">
              <a:extLst>
                <a:ext uri="{FF2B5EF4-FFF2-40B4-BE49-F238E27FC236}">
                  <a16:creationId xmlns:a16="http://schemas.microsoft.com/office/drawing/2014/main" id="{02BE79CC-79F2-468F-858D-DDBE89B70F04}"/>
                </a:ext>
              </a:extLst>
            </p:cNvPr>
            <p:cNvCxnSpPr>
              <a:cxnSpLocks noChangeShapeType="1"/>
              <a:stCxn id="83986" idx="2"/>
              <a:endCxn id="83987" idx="0"/>
            </p:cNvCxnSpPr>
            <p:nvPr/>
          </p:nvCxnSpPr>
          <p:spPr bwMode="auto">
            <a:xfrm rot="5400000">
              <a:off x="3934" y="3647"/>
              <a:ext cx="51" cy="48"/>
            </a:xfrm>
            <a:prstGeom prst="curvedConnector3">
              <a:avLst>
                <a:gd name="adj1" fmla="val 52940"/>
              </a:avLst>
            </a:prstGeom>
            <a:noFill/>
            <a:ln w="9525">
              <a:solidFill>
                <a:schemeClr val="tx1"/>
              </a:solidFill>
              <a:round/>
              <a:headEnd/>
              <a:tailEnd type="triangle" w="med" len="sm"/>
            </a:ln>
            <a:extLst>
              <a:ext uri="{909E8E84-426E-40DD-AFC4-6F175D3DCCD1}">
                <a14:hiddenFill xmlns:a14="http://schemas.microsoft.com/office/drawing/2010/main">
                  <a:noFill/>
                </a14:hiddenFill>
              </a:ext>
            </a:extLst>
          </p:spPr>
        </p:cxnSp>
        <p:cxnSp>
          <p:nvCxnSpPr>
            <p:cNvPr id="83990" name="AutoShape 56">
              <a:extLst>
                <a:ext uri="{FF2B5EF4-FFF2-40B4-BE49-F238E27FC236}">
                  <a16:creationId xmlns:a16="http://schemas.microsoft.com/office/drawing/2014/main" id="{A6D78FB3-DE3A-4F26-90BA-E04F206EDB60}"/>
                </a:ext>
              </a:extLst>
            </p:cNvPr>
            <p:cNvCxnSpPr>
              <a:cxnSpLocks noChangeShapeType="1"/>
              <a:stCxn id="83987" idx="2"/>
              <a:endCxn id="83986" idx="3"/>
            </p:cNvCxnSpPr>
            <p:nvPr/>
          </p:nvCxnSpPr>
          <p:spPr bwMode="auto">
            <a:xfrm rot="5400000" flipH="1" flipV="1">
              <a:off x="3925" y="3635"/>
              <a:ext cx="117" cy="96"/>
            </a:xfrm>
            <a:prstGeom prst="curvedConnector4">
              <a:avLst>
                <a:gd name="adj1" fmla="val -17097"/>
                <a:gd name="adj2" fmla="val 130204"/>
              </a:avLst>
            </a:prstGeom>
            <a:noFill/>
            <a:ln w="9525">
              <a:solidFill>
                <a:schemeClr val="tx1"/>
              </a:solidFill>
              <a:round/>
              <a:headEnd/>
              <a:tailEnd type="triangle" w="med" len="sm"/>
            </a:ln>
            <a:extLst>
              <a:ext uri="{909E8E84-426E-40DD-AFC4-6F175D3DCCD1}">
                <a14:hiddenFill xmlns:a14="http://schemas.microsoft.com/office/drawing/2010/main">
                  <a:noFill/>
                </a14:hiddenFill>
              </a:ext>
            </a:extLst>
          </p:spPr>
        </p:cxnSp>
        <p:cxnSp>
          <p:nvCxnSpPr>
            <p:cNvPr id="83991" name="AutoShape 57">
              <a:extLst>
                <a:ext uri="{FF2B5EF4-FFF2-40B4-BE49-F238E27FC236}">
                  <a16:creationId xmlns:a16="http://schemas.microsoft.com/office/drawing/2014/main" id="{35DD9554-8667-4878-9236-C0C314060986}"/>
                </a:ext>
              </a:extLst>
            </p:cNvPr>
            <p:cNvCxnSpPr>
              <a:cxnSpLocks noChangeShapeType="1"/>
              <a:stCxn id="83987" idx="1"/>
              <a:endCxn id="83985" idx="1"/>
            </p:cNvCxnSpPr>
            <p:nvPr/>
          </p:nvCxnSpPr>
          <p:spPr bwMode="auto">
            <a:xfrm rot="10800000" flipH="1">
              <a:off x="3888" y="3528"/>
              <a:ext cx="1" cy="192"/>
            </a:xfrm>
            <a:prstGeom prst="curvedConnector3">
              <a:avLst>
                <a:gd name="adj1" fmla="val -2800000"/>
              </a:avLst>
            </a:prstGeom>
            <a:noFill/>
            <a:ln w="9525">
              <a:solidFill>
                <a:schemeClr val="tx1"/>
              </a:solidFill>
              <a:round/>
              <a:headEnd/>
              <a:tailEnd type="triangle" w="med" len="sm"/>
            </a:ln>
            <a:extLst>
              <a:ext uri="{909E8E84-426E-40DD-AFC4-6F175D3DCCD1}">
                <a14:hiddenFill xmlns:a14="http://schemas.microsoft.com/office/drawing/2010/main">
                  <a:noFill/>
                </a14:hiddenFill>
              </a:ext>
            </a:extLst>
          </p:spPr>
        </p:cxnSp>
      </p:grpSp>
      <p:sp>
        <p:nvSpPr>
          <p:cNvPr id="79930" name="Rectangle 58">
            <a:extLst>
              <a:ext uri="{FF2B5EF4-FFF2-40B4-BE49-F238E27FC236}">
                <a16:creationId xmlns:a16="http://schemas.microsoft.com/office/drawing/2014/main" id="{EF7B2435-845F-4E63-A7F1-418E10E15ECE}"/>
              </a:ext>
            </a:extLst>
          </p:cNvPr>
          <p:cNvSpPr>
            <a:spLocks noChangeArrowheads="1"/>
          </p:cNvSpPr>
          <p:nvPr/>
        </p:nvSpPr>
        <p:spPr bwMode="auto">
          <a:xfrm>
            <a:off x="1524000" y="6781800"/>
            <a:ext cx="76200" cy="7620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7987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9875">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987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987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9875">
                                            <p:txEl>
                                              <p:pRg st="4" end="4"/>
                                            </p:txEl>
                                          </p:spTgt>
                                        </p:tgtEl>
                                        <p:attrNameLst>
                                          <p:attrName>style.visibility</p:attrName>
                                        </p:attrNameLst>
                                      </p:cBhvr>
                                      <p:to>
                                        <p:strVal val="visible"/>
                                      </p:to>
                                    </p:set>
                                  </p:childTnLst>
                                </p:cTn>
                              </p:par>
                              <p:par>
                                <p:cTn id="17" presetID="10" presetClass="entr" presetSubtype="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500"/>
                                        <p:tgtEl>
                                          <p:spTgt spid="2"/>
                                        </p:tgtEl>
                                      </p:cBhvr>
                                    </p:animEffect>
                                  </p:childTnLst>
                                </p:cTn>
                              </p:par>
                              <p:par>
                                <p:cTn id="20" presetID="10" presetClass="entr" presetSubtype="0" fill="hold"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par>
                          <p:cTn id="23" fill="hold" nodeType="afterGroup">
                            <p:stCondLst>
                              <p:cond delay="500"/>
                            </p:stCondLst>
                            <p:childTnLst>
                              <p:par>
                                <p:cTn id="24" presetID="10" presetClass="entr" presetSubtype="0" fill="hold" grpId="0" nodeType="afterEffect">
                                  <p:stCondLst>
                                    <p:cond delay="0"/>
                                  </p:stCondLst>
                                  <p:childTnLst>
                                    <p:set>
                                      <p:cBhvr>
                                        <p:cTn id="25" dur="1" fill="hold">
                                          <p:stCondLst>
                                            <p:cond delay="0"/>
                                          </p:stCondLst>
                                        </p:cTn>
                                        <p:tgtEl>
                                          <p:spTgt spid="79877"/>
                                        </p:tgtEl>
                                        <p:attrNameLst>
                                          <p:attrName>style.visibility</p:attrName>
                                        </p:attrNameLst>
                                      </p:cBhvr>
                                      <p:to>
                                        <p:strVal val="visible"/>
                                      </p:to>
                                    </p:set>
                                    <p:animEffect transition="in" filter="fade">
                                      <p:cBhvr>
                                        <p:cTn id="26" dur="500"/>
                                        <p:tgtEl>
                                          <p:spTgt spid="79877"/>
                                        </p:tgtEl>
                                      </p:cBhvr>
                                    </p:animEffect>
                                  </p:childTnLst>
                                </p:cTn>
                              </p:par>
                            </p:childTnLst>
                          </p:cTn>
                        </p:par>
                        <p:par>
                          <p:cTn id="27" fill="hold" nodeType="afterGroup">
                            <p:stCondLst>
                              <p:cond delay="1000"/>
                            </p:stCondLst>
                            <p:childTnLst>
                              <p:par>
                                <p:cTn id="28" presetID="10" presetClass="entr" presetSubtype="0" fill="hold" grpId="0" nodeType="afterEffect">
                                  <p:stCondLst>
                                    <p:cond delay="0"/>
                                  </p:stCondLst>
                                  <p:childTnLst>
                                    <p:set>
                                      <p:cBhvr>
                                        <p:cTn id="29" dur="1" fill="hold">
                                          <p:stCondLst>
                                            <p:cond delay="0"/>
                                          </p:stCondLst>
                                        </p:cTn>
                                        <p:tgtEl>
                                          <p:spTgt spid="79876"/>
                                        </p:tgtEl>
                                        <p:attrNameLst>
                                          <p:attrName>style.visibility</p:attrName>
                                        </p:attrNameLst>
                                      </p:cBhvr>
                                      <p:to>
                                        <p:strVal val="visible"/>
                                      </p:to>
                                    </p:set>
                                    <p:animEffect transition="in" filter="fade">
                                      <p:cBhvr>
                                        <p:cTn id="30" dur="500"/>
                                        <p:tgtEl>
                                          <p:spTgt spid="79876"/>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xit" presetSubtype="2" fill="hold" nodeType="clickEffect">
                                  <p:stCondLst>
                                    <p:cond delay="0"/>
                                  </p:stCondLst>
                                  <p:childTnLst>
                                    <p:anim calcmode="lin" valueType="num">
                                      <p:cBhvr additive="base">
                                        <p:cTn id="34" dur="500"/>
                                        <p:tgtEl>
                                          <p:spTgt spid="2"/>
                                        </p:tgtEl>
                                        <p:attrNameLst>
                                          <p:attrName>ppt_x</p:attrName>
                                        </p:attrNameLst>
                                      </p:cBhvr>
                                      <p:tavLst>
                                        <p:tav tm="0">
                                          <p:val>
                                            <p:strVal val="ppt_x"/>
                                          </p:val>
                                        </p:tav>
                                        <p:tav tm="100000">
                                          <p:val>
                                            <p:strVal val="1+ppt_w/2"/>
                                          </p:val>
                                        </p:tav>
                                      </p:tavLst>
                                    </p:anim>
                                    <p:anim calcmode="lin" valueType="num">
                                      <p:cBhvr additive="base">
                                        <p:cTn id="35" dur="500"/>
                                        <p:tgtEl>
                                          <p:spTgt spid="2"/>
                                        </p:tgtEl>
                                        <p:attrNameLst>
                                          <p:attrName>ppt_y</p:attrName>
                                        </p:attrNameLst>
                                      </p:cBhvr>
                                      <p:tavLst>
                                        <p:tav tm="0">
                                          <p:val>
                                            <p:strVal val="ppt_y"/>
                                          </p:val>
                                        </p:tav>
                                        <p:tav tm="100000">
                                          <p:val>
                                            <p:strVal val="ppt_y"/>
                                          </p:val>
                                        </p:tav>
                                      </p:tavLst>
                                    </p:anim>
                                    <p:set>
                                      <p:cBhvr>
                                        <p:cTn id="36" dur="1" fill="hold">
                                          <p:stCondLst>
                                            <p:cond delay="499"/>
                                          </p:stCondLst>
                                        </p:cTn>
                                        <p:tgtEl>
                                          <p:spTgt spid="2"/>
                                        </p:tgtEl>
                                        <p:attrNameLst>
                                          <p:attrName>style.visibility</p:attrName>
                                        </p:attrNameLst>
                                      </p:cBhvr>
                                      <p:to>
                                        <p:strVal val="hidden"/>
                                      </p:to>
                                    </p:set>
                                  </p:childTnLst>
                                </p:cTn>
                              </p:par>
                              <p:par>
                                <p:cTn id="37" presetID="2" presetClass="entr" presetSubtype="2" fill="hold" nodeType="withEffect">
                                  <p:stCondLst>
                                    <p:cond delay="0"/>
                                  </p:stCondLst>
                                  <p:childTnLst>
                                    <p:set>
                                      <p:cBhvr>
                                        <p:cTn id="38" dur="1" fill="hold">
                                          <p:stCondLst>
                                            <p:cond delay="0"/>
                                          </p:stCondLst>
                                        </p:cTn>
                                        <p:tgtEl>
                                          <p:spTgt spid="6"/>
                                        </p:tgtEl>
                                        <p:attrNameLst>
                                          <p:attrName>style.visibility</p:attrName>
                                        </p:attrNameLst>
                                      </p:cBhvr>
                                      <p:to>
                                        <p:strVal val="visible"/>
                                      </p:to>
                                    </p:set>
                                    <p:anim calcmode="lin" valueType="num">
                                      <p:cBhvr additive="base">
                                        <p:cTn id="39" dur="500" fill="hold"/>
                                        <p:tgtEl>
                                          <p:spTgt spid="6"/>
                                        </p:tgtEl>
                                        <p:attrNameLst>
                                          <p:attrName>ppt_x</p:attrName>
                                        </p:attrNameLst>
                                      </p:cBhvr>
                                      <p:tavLst>
                                        <p:tav tm="0">
                                          <p:val>
                                            <p:strVal val="1+#ppt_w/2"/>
                                          </p:val>
                                        </p:tav>
                                        <p:tav tm="100000">
                                          <p:val>
                                            <p:strVal val="#ppt_x"/>
                                          </p:val>
                                        </p:tav>
                                      </p:tavLst>
                                    </p:anim>
                                    <p:anim calcmode="lin" valueType="num">
                                      <p:cBhvr additive="base">
                                        <p:cTn id="40"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79875">
                                            <p:txEl>
                                              <p:pRg st="5" end="5"/>
                                            </p:txEl>
                                          </p:spTgt>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79875">
                                            <p:txEl>
                                              <p:pRg st="6" end="6"/>
                                            </p:txEl>
                                          </p:spTgt>
                                        </p:tgtEl>
                                        <p:attrNameLst>
                                          <p:attrName>style.visibility</p:attrName>
                                        </p:attrNameLst>
                                      </p:cBhvr>
                                      <p:to>
                                        <p:strVal val="visible"/>
                                      </p:to>
                                    </p:set>
                                  </p:childTnLst>
                                </p:cTn>
                              </p:par>
                            </p:childTnLst>
                          </p:cTn>
                        </p:par>
                        <p:par>
                          <p:cTn id="49" fill="hold" nodeType="afterGroup">
                            <p:stCondLst>
                              <p:cond delay="0"/>
                            </p:stCondLst>
                            <p:childTnLst>
                              <p:par>
                                <p:cTn id="50" presetID="26" presetClass="emph" presetSubtype="0" fill="hold" grpId="1" nodeType="afterEffect">
                                  <p:stCondLst>
                                    <p:cond delay="0"/>
                                  </p:stCondLst>
                                  <p:childTnLst>
                                    <p:animEffect transition="out" filter="fade">
                                      <p:cBhvr>
                                        <p:cTn id="51" dur="500" tmFilter="0, 0; .2, .5; .8, .5; 1, 0"/>
                                        <p:tgtEl>
                                          <p:spTgt spid="79876"/>
                                        </p:tgtEl>
                                      </p:cBhvr>
                                    </p:animEffect>
                                    <p:animScale>
                                      <p:cBhvr>
                                        <p:cTn id="52" dur="250" autoRev="1" fill="hold"/>
                                        <p:tgtEl>
                                          <p:spTgt spid="79876"/>
                                        </p:tgtEl>
                                      </p:cBhvr>
                                      <p:by x="105000" y="105000"/>
                                    </p:animScale>
                                  </p:childTnLst>
                                </p:cTn>
                              </p:par>
                            </p:childTnLst>
                          </p:cTn>
                        </p:par>
                        <p:par>
                          <p:cTn id="53" fill="hold" nodeType="afterGroup">
                            <p:stCondLst>
                              <p:cond delay="500"/>
                            </p:stCondLst>
                            <p:childTnLst>
                              <p:par>
                                <p:cTn id="54" presetID="10" presetClass="entr" presetSubtype="0" fill="hold" nodeType="afterEffect">
                                  <p:stCondLst>
                                    <p:cond delay="0"/>
                                  </p:stCondLst>
                                  <p:childTnLst>
                                    <p:set>
                                      <p:cBhvr>
                                        <p:cTn id="55" dur="1" fill="hold">
                                          <p:stCondLst>
                                            <p:cond delay="0"/>
                                          </p:stCondLst>
                                        </p:cTn>
                                        <p:tgtEl>
                                          <p:spTgt spid="3"/>
                                        </p:tgtEl>
                                        <p:attrNameLst>
                                          <p:attrName>style.visibility</p:attrName>
                                        </p:attrNameLst>
                                      </p:cBhvr>
                                      <p:to>
                                        <p:strVal val="visible"/>
                                      </p:to>
                                    </p:set>
                                    <p:animEffect transition="in" filter="fade">
                                      <p:cBhvr>
                                        <p:cTn id="56" dur="500"/>
                                        <p:tgtEl>
                                          <p:spTgt spid="3"/>
                                        </p:tgtEl>
                                      </p:cBhvr>
                                    </p:animEffect>
                                  </p:childTnLst>
                                </p:cTn>
                              </p:par>
                              <p:par>
                                <p:cTn id="57" presetID="10" presetClass="entr" presetSubtype="0" fill="hold" nodeType="withEffect">
                                  <p:stCondLst>
                                    <p:cond delay="0"/>
                                  </p:stCondLst>
                                  <p:childTnLst>
                                    <p:set>
                                      <p:cBhvr>
                                        <p:cTn id="58" dur="1" fill="hold">
                                          <p:stCondLst>
                                            <p:cond delay="0"/>
                                          </p:stCondLst>
                                        </p:cTn>
                                        <p:tgtEl>
                                          <p:spTgt spid="9"/>
                                        </p:tgtEl>
                                        <p:attrNameLst>
                                          <p:attrName>style.visibility</p:attrName>
                                        </p:attrNameLst>
                                      </p:cBhvr>
                                      <p:to>
                                        <p:strVal val="visible"/>
                                      </p:to>
                                    </p:set>
                                    <p:animEffect transition="in" filter="fade">
                                      <p:cBhvr>
                                        <p:cTn id="59" dur="500"/>
                                        <p:tgtEl>
                                          <p:spTgt spid="9"/>
                                        </p:tgtEl>
                                      </p:cBhvr>
                                    </p:animEffect>
                                  </p:childTnLst>
                                </p:cTn>
                              </p:par>
                              <p:par>
                                <p:cTn id="60" presetID="2" presetClass="exit" presetSubtype="2" fill="hold" nodeType="withEffect">
                                  <p:stCondLst>
                                    <p:cond delay="0"/>
                                  </p:stCondLst>
                                  <p:childTnLst>
                                    <p:anim calcmode="lin" valueType="num">
                                      <p:cBhvr additive="base">
                                        <p:cTn id="61" dur="500"/>
                                        <p:tgtEl>
                                          <p:spTgt spid="6"/>
                                        </p:tgtEl>
                                        <p:attrNameLst>
                                          <p:attrName>ppt_x</p:attrName>
                                        </p:attrNameLst>
                                      </p:cBhvr>
                                      <p:tavLst>
                                        <p:tav tm="0">
                                          <p:val>
                                            <p:strVal val="ppt_x"/>
                                          </p:val>
                                        </p:tav>
                                        <p:tav tm="100000">
                                          <p:val>
                                            <p:strVal val="1+ppt_w/2"/>
                                          </p:val>
                                        </p:tav>
                                      </p:tavLst>
                                    </p:anim>
                                    <p:anim calcmode="lin" valueType="num">
                                      <p:cBhvr additive="base">
                                        <p:cTn id="62" dur="500"/>
                                        <p:tgtEl>
                                          <p:spTgt spid="6"/>
                                        </p:tgtEl>
                                        <p:attrNameLst>
                                          <p:attrName>ppt_y</p:attrName>
                                        </p:attrNameLst>
                                      </p:cBhvr>
                                      <p:tavLst>
                                        <p:tav tm="0">
                                          <p:val>
                                            <p:strVal val="ppt_y"/>
                                          </p:val>
                                        </p:tav>
                                        <p:tav tm="100000">
                                          <p:val>
                                            <p:strVal val="ppt_y"/>
                                          </p:val>
                                        </p:tav>
                                      </p:tavLst>
                                    </p:anim>
                                    <p:set>
                                      <p:cBhvr>
                                        <p:cTn id="63" dur="1" fill="hold">
                                          <p:stCondLst>
                                            <p:cond delay="499"/>
                                          </p:stCondLst>
                                        </p:cTn>
                                        <p:tgtEl>
                                          <p:spTgt spid="6"/>
                                        </p:tgtEl>
                                        <p:attrNameLst>
                                          <p:attrName>style.visibility</p:attrName>
                                        </p:attrNameLst>
                                      </p:cBhvr>
                                      <p:to>
                                        <p:strVal val="hidden"/>
                                      </p:to>
                                    </p:set>
                                  </p:childTnLst>
                                </p:cTn>
                              </p:par>
                              <p:par>
                                <p:cTn id="64" presetID="2" presetClass="entr" presetSubtype="2" fill="hold" nodeType="withEffect">
                                  <p:stCondLst>
                                    <p:cond delay="0"/>
                                  </p:stCondLst>
                                  <p:childTnLst>
                                    <p:set>
                                      <p:cBhvr>
                                        <p:cTn id="65" dur="1" fill="hold">
                                          <p:stCondLst>
                                            <p:cond delay="0"/>
                                          </p:stCondLst>
                                        </p:cTn>
                                        <p:tgtEl>
                                          <p:spTgt spid="2"/>
                                        </p:tgtEl>
                                        <p:attrNameLst>
                                          <p:attrName>style.visibility</p:attrName>
                                        </p:attrNameLst>
                                      </p:cBhvr>
                                      <p:to>
                                        <p:strVal val="visible"/>
                                      </p:to>
                                    </p:set>
                                    <p:anim calcmode="lin" valueType="num">
                                      <p:cBhvr additive="base">
                                        <p:cTn id="66" dur="500" fill="hold"/>
                                        <p:tgtEl>
                                          <p:spTgt spid="2"/>
                                        </p:tgtEl>
                                        <p:attrNameLst>
                                          <p:attrName>ppt_x</p:attrName>
                                        </p:attrNameLst>
                                      </p:cBhvr>
                                      <p:tavLst>
                                        <p:tav tm="0">
                                          <p:val>
                                            <p:strVal val="1+#ppt_w/2"/>
                                          </p:val>
                                        </p:tav>
                                        <p:tav tm="100000">
                                          <p:val>
                                            <p:strVal val="#ppt_x"/>
                                          </p:val>
                                        </p:tav>
                                      </p:tavLst>
                                    </p:anim>
                                    <p:anim calcmode="lin" valueType="num">
                                      <p:cBhvr additive="base">
                                        <p:cTn id="67" dur="500" fill="hold"/>
                                        <p:tgtEl>
                                          <p:spTgt spid="2"/>
                                        </p:tgtEl>
                                        <p:attrNameLst>
                                          <p:attrName>ppt_y</p:attrName>
                                        </p:attrNameLst>
                                      </p:cBhvr>
                                      <p:tavLst>
                                        <p:tav tm="0">
                                          <p:val>
                                            <p:strVal val="#ppt_y"/>
                                          </p:val>
                                        </p:tav>
                                        <p:tav tm="100000">
                                          <p:val>
                                            <p:strVal val="#ppt_y"/>
                                          </p:val>
                                        </p:tav>
                                      </p:tavLst>
                                    </p:anim>
                                  </p:childTnLst>
                                </p:cTn>
                              </p:par>
                              <p:par>
                                <p:cTn id="68" presetID="10" presetClass="entr" presetSubtype="0" fill="hold" nodeType="withEffect">
                                  <p:stCondLst>
                                    <p:cond delay="0"/>
                                  </p:stCondLst>
                                  <p:childTnLst>
                                    <p:set>
                                      <p:cBhvr>
                                        <p:cTn id="69" dur="1" fill="hold">
                                          <p:stCondLst>
                                            <p:cond delay="0"/>
                                          </p:stCondLst>
                                        </p:cTn>
                                        <p:tgtEl>
                                          <p:spTgt spid="10"/>
                                        </p:tgtEl>
                                        <p:attrNameLst>
                                          <p:attrName>style.visibility</p:attrName>
                                        </p:attrNameLst>
                                      </p:cBhvr>
                                      <p:to>
                                        <p:strVal val="visible"/>
                                      </p:to>
                                    </p:set>
                                    <p:animEffect transition="in" filter="fade">
                                      <p:cBhvr>
                                        <p:cTn id="70" dur="500"/>
                                        <p:tgtEl>
                                          <p:spTgt spid="10"/>
                                        </p:tgtEl>
                                      </p:cBhvr>
                                    </p:animEffect>
                                  </p:childTnLst>
                                </p:cTn>
                              </p:par>
                              <p:par>
                                <p:cTn id="71" presetID="10" presetClass="entr" presetSubtype="0" fill="hold" nodeType="withEffect">
                                  <p:stCondLst>
                                    <p:cond delay="0"/>
                                  </p:stCondLst>
                                  <p:childTnLst>
                                    <p:set>
                                      <p:cBhvr>
                                        <p:cTn id="72" dur="1" fill="hold">
                                          <p:stCondLst>
                                            <p:cond delay="0"/>
                                          </p:stCondLst>
                                        </p:cTn>
                                        <p:tgtEl>
                                          <p:spTgt spid="11"/>
                                        </p:tgtEl>
                                        <p:attrNameLst>
                                          <p:attrName>style.visibility</p:attrName>
                                        </p:attrNameLst>
                                      </p:cBhvr>
                                      <p:to>
                                        <p:strVal val="visible"/>
                                      </p:to>
                                    </p:set>
                                    <p:animEffect transition="in" filter="fade">
                                      <p:cBhvr>
                                        <p:cTn id="73" dur="500"/>
                                        <p:tgtEl>
                                          <p:spTgt spid="11"/>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1" presetClass="entr" presetSubtype="0" fill="hold" grpId="0" nodeType="clickEffect">
                                  <p:stCondLst>
                                    <p:cond delay="0"/>
                                  </p:stCondLst>
                                  <p:childTnLst>
                                    <p:set>
                                      <p:cBhvr>
                                        <p:cTn id="77" dur="1" fill="hold">
                                          <p:stCondLst>
                                            <p:cond delay="0"/>
                                          </p:stCondLst>
                                        </p:cTn>
                                        <p:tgtEl>
                                          <p:spTgt spid="79875">
                                            <p:txEl>
                                              <p:pRg st="7" end="7"/>
                                            </p:txEl>
                                          </p:spTgt>
                                        </p:tgtEl>
                                        <p:attrNameLst>
                                          <p:attrName>style.visibility</p:attrName>
                                        </p:attrNameLst>
                                      </p:cBhvr>
                                      <p:to>
                                        <p:strVal val="visible"/>
                                      </p:to>
                                    </p:set>
                                  </p:childTnLst>
                                </p:cTn>
                              </p:par>
                            </p:childTnLst>
                          </p:cTn>
                        </p:par>
                        <p:par>
                          <p:cTn id="78" fill="hold" nodeType="afterGroup">
                            <p:stCondLst>
                              <p:cond delay="0"/>
                            </p:stCondLst>
                            <p:childTnLst>
                              <p:par>
                                <p:cTn id="79" presetID="9" presetClass="emph" presetSubtype="0" nodeType="afterEffect">
                                  <p:stCondLst>
                                    <p:cond delay="0"/>
                                  </p:stCondLst>
                                  <p:childTnLst>
                                    <p:set>
                                      <p:cBhvr rctx="PPT">
                                        <p:cTn id="80" dur="indefinite"/>
                                        <p:tgtEl>
                                          <p:spTgt spid="11"/>
                                        </p:tgtEl>
                                        <p:attrNameLst>
                                          <p:attrName>style.opacity</p:attrName>
                                        </p:attrNameLst>
                                      </p:cBhvr>
                                      <p:to>
                                        <p:strVal val="0.5"/>
                                      </p:to>
                                    </p:set>
                                    <p:animEffect filter="image" prLst="opacity: 0.5">
                                      <p:cBhvr rctx="IE">
                                        <p:cTn id="81" dur="indefinite"/>
                                        <p:tgtEl>
                                          <p:spTgt spid="11"/>
                                        </p:tgtEl>
                                      </p:cBhvr>
                                    </p:animEffect>
                                  </p:childTnLst>
                                </p:cTn>
                              </p:par>
                              <p:par>
                                <p:cTn id="82" presetID="10" presetClass="entr" presetSubtype="0" fill="hold" nodeType="withEffect">
                                  <p:stCondLst>
                                    <p:cond delay="0"/>
                                  </p:stCondLst>
                                  <p:childTnLst>
                                    <p:set>
                                      <p:cBhvr>
                                        <p:cTn id="83" dur="1" fill="hold">
                                          <p:stCondLst>
                                            <p:cond delay="0"/>
                                          </p:stCondLst>
                                        </p:cTn>
                                        <p:tgtEl>
                                          <p:spTgt spid="5"/>
                                        </p:tgtEl>
                                        <p:attrNameLst>
                                          <p:attrName>style.visibility</p:attrName>
                                        </p:attrNameLst>
                                      </p:cBhvr>
                                      <p:to>
                                        <p:strVal val="visible"/>
                                      </p:to>
                                    </p:set>
                                    <p:animEffect transition="in" filter="fade">
                                      <p:cBhvr>
                                        <p:cTn id="84" dur="500"/>
                                        <p:tgtEl>
                                          <p:spTgt spid="5"/>
                                        </p:tgtEl>
                                      </p:cBhvr>
                                    </p:animEffect>
                                  </p:childTnLst>
                                </p:cTn>
                              </p:par>
                              <p:par>
                                <p:cTn id="85" presetID="10" presetClass="entr" presetSubtype="0" fill="hold" nodeType="withEffect">
                                  <p:stCondLst>
                                    <p:cond delay="0"/>
                                  </p:stCondLst>
                                  <p:childTnLst>
                                    <p:set>
                                      <p:cBhvr>
                                        <p:cTn id="86" dur="1" fill="hold">
                                          <p:stCondLst>
                                            <p:cond delay="0"/>
                                          </p:stCondLst>
                                        </p:cTn>
                                        <p:tgtEl>
                                          <p:spTgt spid="12"/>
                                        </p:tgtEl>
                                        <p:attrNameLst>
                                          <p:attrName>style.visibility</p:attrName>
                                        </p:attrNameLst>
                                      </p:cBhvr>
                                      <p:to>
                                        <p:strVal val="visible"/>
                                      </p:to>
                                    </p:set>
                                    <p:animEffect transition="in" filter="fade">
                                      <p:cBhvr>
                                        <p:cTn id="87" dur="500"/>
                                        <p:tgtEl>
                                          <p:spTgt spid="12"/>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1" presetClass="entr" presetSubtype="0" fill="hold" grpId="0" nodeType="clickEffect">
                                  <p:stCondLst>
                                    <p:cond delay="0"/>
                                  </p:stCondLst>
                                  <p:childTnLst>
                                    <p:set>
                                      <p:cBhvr>
                                        <p:cTn id="91" dur="1" fill="hold">
                                          <p:stCondLst>
                                            <p:cond delay="0"/>
                                          </p:stCondLst>
                                        </p:cTn>
                                        <p:tgtEl>
                                          <p:spTgt spid="79875">
                                            <p:txEl>
                                              <p:pRg st="8" end="8"/>
                                            </p:txEl>
                                          </p:spTgt>
                                        </p:tgtEl>
                                        <p:attrNameLst>
                                          <p:attrName>style.visibility</p:attrName>
                                        </p:attrNameLst>
                                      </p:cBhvr>
                                      <p:to>
                                        <p:strVal val="visible"/>
                                      </p:to>
                                    </p:set>
                                  </p:childTnLst>
                                </p:cTn>
                              </p:par>
                              <p:par>
                                <p:cTn id="92" presetID="1" presetClass="entr" presetSubtype="0" fill="hold" grpId="0" nodeType="withEffect">
                                  <p:stCondLst>
                                    <p:cond delay="0"/>
                                  </p:stCondLst>
                                  <p:childTnLst>
                                    <p:set>
                                      <p:cBhvr>
                                        <p:cTn id="93" dur="1" fill="hold">
                                          <p:stCondLst>
                                            <p:cond delay="0"/>
                                          </p:stCondLst>
                                        </p:cTn>
                                        <p:tgtEl>
                                          <p:spTgt spid="79875">
                                            <p:txEl>
                                              <p:pRg st="9" end="9"/>
                                            </p:txEl>
                                          </p:spTgt>
                                        </p:tgtEl>
                                        <p:attrNameLst>
                                          <p:attrName>style.visibility</p:attrName>
                                        </p:attrNameLst>
                                      </p:cBhvr>
                                      <p:to>
                                        <p:strVal val="visible"/>
                                      </p:to>
                                    </p:set>
                                  </p:childTnLst>
                                </p:cTn>
                              </p:par>
                              <p:par>
                                <p:cTn id="94" presetID="10" presetClass="entr" presetSubtype="0" fill="hold" nodeType="withEffect">
                                  <p:stCondLst>
                                    <p:cond delay="0"/>
                                  </p:stCondLst>
                                  <p:childTnLst>
                                    <p:set>
                                      <p:cBhvr>
                                        <p:cTn id="95" dur="1" fill="hold">
                                          <p:stCondLst>
                                            <p:cond delay="0"/>
                                          </p:stCondLst>
                                        </p:cTn>
                                        <p:tgtEl>
                                          <p:spTgt spid="13"/>
                                        </p:tgtEl>
                                        <p:attrNameLst>
                                          <p:attrName>style.visibility</p:attrName>
                                        </p:attrNameLst>
                                      </p:cBhvr>
                                      <p:to>
                                        <p:strVal val="visible"/>
                                      </p:to>
                                    </p:set>
                                    <p:animEffect transition="in" filter="fade">
                                      <p:cBhvr>
                                        <p:cTn id="96" dur="500"/>
                                        <p:tgtEl>
                                          <p:spTgt spid="13"/>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79875">
                                            <p:txEl>
                                              <p:pRg st="10" end="10"/>
                                            </p:txEl>
                                          </p:spTgt>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79875">
                                            <p:txEl>
                                              <p:pRg st="11" end="11"/>
                                            </p:txEl>
                                          </p:spTgt>
                                        </p:tgtEl>
                                        <p:attrNameLst>
                                          <p:attrName>style.visibility</p:attrName>
                                        </p:attrNameLst>
                                      </p:cBhvr>
                                      <p:to>
                                        <p:strVal val="visible"/>
                                      </p:to>
                                    </p:set>
                                  </p:childTnLst>
                                </p:cTn>
                              </p:par>
                            </p:childTnLst>
                          </p:cTn>
                        </p:par>
                        <p:par>
                          <p:cTn id="103" fill="hold" nodeType="afterGroup">
                            <p:stCondLst>
                              <p:cond delay="0"/>
                            </p:stCondLst>
                            <p:childTnLst>
                              <p:par>
                                <p:cTn id="104" presetID="26" presetClass="emph" presetSubtype="0" fill="hold" grpId="2" nodeType="afterEffect">
                                  <p:stCondLst>
                                    <p:cond delay="0"/>
                                  </p:stCondLst>
                                  <p:childTnLst>
                                    <p:animEffect transition="out" filter="fade">
                                      <p:cBhvr>
                                        <p:cTn id="105" dur="500" tmFilter="0, 0; .2, .5; .8, .5; 1, 0"/>
                                        <p:tgtEl>
                                          <p:spTgt spid="79876"/>
                                        </p:tgtEl>
                                      </p:cBhvr>
                                    </p:animEffect>
                                    <p:animScale>
                                      <p:cBhvr>
                                        <p:cTn id="106" dur="250" autoRev="1" fill="hold"/>
                                        <p:tgtEl>
                                          <p:spTgt spid="79876"/>
                                        </p:tgtEl>
                                      </p:cBhvr>
                                      <p:by x="105000" y="105000"/>
                                    </p:animScale>
                                  </p:childTnLst>
                                </p:cTn>
                              </p:par>
                            </p:childTnLst>
                          </p:cTn>
                        </p:par>
                        <p:par>
                          <p:cTn id="107" fill="hold" nodeType="afterGroup">
                            <p:stCondLst>
                              <p:cond delay="500"/>
                            </p:stCondLst>
                            <p:childTnLst>
                              <p:par>
                                <p:cTn id="108" presetID="9" presetClass="emph" presetSubtype="0" nodeType="afterEffect">
                                  <p:stCondLst>
                                    <p:cond delay="0"/>
                                  </p:stCondLst>
                                  <p:childTnLst>
                                    <p:set>
                                      <p:cBhvr rctx="PPT">
                                        <p:cTn id="109" dur="indefinite"/>
                                        <p:tgtEl>
                                          <p:spTgt spid="11"/>
                                        </p:tgtEl>
                                        <p:attrNameLst>
                                          <p:attrName>style.opacity</p:attrName>
                                        </p:attrNameLst>
                                      </p:cBhvr>
                                      <p:to>
                                        <p:strVal val="1"/>
                                      </p:to>
                                    </p:set>
                                    <p:animEffect filter="image" prLst="opacity: 1">
                                      <p:cBhvr rctx="IE">
                                        <p:cTn id="110" dur="indefinite"/>
                                        <p:tgtEl>
                                          <p:spTgt spid="11"/>
                                        </p:tgtEl>
                                      </p:cBhvr>
                                    </p:animEffect>
                                  </p:childTnLst>
                                </p:cTn>
                              </p:par>
                              <p:par>
                                <p:cTn id="111" presetID="10" presetClass="entr" presetSubtype="0" fill="hold" nodeType="withEffect">
                                  <p:stCondLst>
                                    <p:cond delay="0"/>
                                  </p:stCondLst>
                                  <p:childTnLst>
                                    <p:set>
                                      <p:cBhvr>
                                        <p:cTn id="112" dur="1" fill="hold">
                                          <p:stCondLst>
                                            <p:cond delay="0"/>
                                          </p:stCondLst>
                                        </p:cTn>
                                        <p:tgtEl>
                                          <p:spTgt spid="6"/>
                                        </p:tgtEl>
                                        <p:attrNameLst>
                                          <p:attrName>style.visibility</p:attrName>
                                        </p:attrNameLst>
                                      </p:cBhvr>
                                      <p:to>
                                        <p:strVal val="visible"/>
                                      </p:to>
                                    </p:set>
                                    <p:animEffect transition="in" filter="fade">
                                      <p:cBhvr>
                                        <p:cTn id="113" dur="500"/>
                                        <p:tgtEl>
                                          <p:spTgt spid="6"/>
                                        </p:tgtEl>
                                      </p:cBhvr>
                                    </p:animEffect>
                                  </p:childTnLst>
                                </p:cTn>
                              </p:par>
                              <p:par>
                                <p:cTn id="114" presetID="1" presetClass="entr" presetSubtype="0" fill="hold" grpId="0" nodeType="withEffect">
                                  <p:stCondLst>
                                    <p:cond delay="0"/>
                                  </p:stCondLst>
                                  <p:childTnLst>
                                    <p:set>
                                      <p:cBhvr>
                                        <p:cTn id="115" dur="1" fill="hold">
                                          <p:stCondLst>
                                            <p:cond delay="0"/>
                                          </p:stCondLst>
                                        </p:cTn>
                                        <p:tgtEl>
                                          <p:spTgt spid="79875">
                                            <p:txEl>
                                              <p:pRg st="12" end="12"/>
                                            </p:txEl>
                                          </p:spTgt>
                                        </p:tgtEl>
                                        <p:attrNameLst>
                                          <p:attrName>style.visibility</p:attrName>
                                        </p:attrNameLst>
                                      </p:cBhvr>
                                      <p:to>
                                        <p:strVal val="visible"/>
                                      </p:to>
                                    </p:set>
                                  </p:childTnLst>
                                </p:cTn>
                              </p:par>
                            </p:childTnLst>
                          </p:cTn>
                        </p:par>
                        <p:par>
                          <p:cTn id="116" fill="hold" nodeType="afterGroup">
                            <p:stCondLst>
                              <p:cond delay="1000"/>
                            </p:stCondLst>
                            <p:childTnLst>
                              <p:par>
                                <p:cTn id="117" presetID="26" presetClass="emph" presetSubtype="0" fill="hold" grpId="3" nodeType="afterEffect">
                                  <p:stCondLst>
                                    <p:cond delay="0"/>
                                  </p:stCondLst>
                                  <p:childTnLst>
                                    <p:animEffect transition="out" filter="fade">
                                      <p:cBhvr>
                                        <p:cTn id="118" dur="500" tmFilter="0, 0; .2, .5; .8, .5; 1, 0"/>
                                        <p:tgtEl>
                                          <p:spTgt spid="79876"/>
                                        </p:tgtEl>
                                      </p:cBhvr>
                                    </p:animEffect>
                                    <p:animScale>
                                      <p:cBhvr>
                                        <p:cTn id="119" dur="250" autoRev="1" fill="hold"/>
                                        <p:tgtEl>
                                          <p:spTgt spid="79876"/>
                                        </p:tgtEl>
                                      </p:cBhvr>
                                      <p:by x="105000" y="105000"/>
                                    </p:animScale>
                                  </p:childTnLst>
                                </p:cTn>
                              </p:par>
                            </p:childTnLst>
                          </p:cTn>
                        </p:par>
                        <p:par>
                          <p:cTn id="120" fill="hold" nodeType="afterGroup">
                            <p:stCondLst>
                              <p:cond delay="1500"/>
                            </p:stCondLst>
                            <p:childTnLst>
                              <p:par>
                                <p:cTn id="121" presetID="64" presetClass="path" presetSubtype="0" accel="50000" decel="50000" fill="hold" nodeType="afterEffect">
                                  <p:stCondLst>
                                    <p:cond delay="0"/>
                                  </p:stCondLst>
                                  <p:childTnLst>
                                    <p:animMotion origin="layout" path="M 3.33333E-6 -3.33333E-6 L -0.025 -0.23333 " pathEditMode="relative" rAng="0" ptsTypes="AA">
                                      <p:cBhvr>
                                        <p:cTn id="122" dur="500" fill="hold"/>
                                        <p:tgtEl>
                                          <p:spTgt spid="13"/>
                                        </p:tgtEl>
                                        <p:attrNameLst>
                                          <p:attrName>ppt_x</p:attrName>
                                          <p:attrName>ppt_y</p:attrName>
                                        </p:attrNameLst>
                                      </p:cBhvr>
                                      <p:rCtr x="-1250" y="-11667"/>
                                    </p:animMotion>
                                  </p:childTnLst>
                                </p:cTn>
                              </p:par>
                            </p:childTnLst>
                          </p:cTn>
                        </p:par>
                      </p:childTnLst>
                    </p:cTn>
                  </p:par>
                  <p:par>
                    <p:cTn id="123" fill="hold" nodeType="clickPar">
                      <p:stCondLst>
                        <p:cond delay="indefinite"/>
                      </p:stCondLst>
                      <p:childTnLst>
                        <p:par>
                          <p:cTn id="124" fill="hold" nodeType="withGroup">
                            <p:stCondLst>
                              <p:cond delay="0"/>
                            </p:stCondLst>
                            <p:childTnLst>
                              <p:par>
                                <p:cTn id="125" presetID="1" presetClass="entr" presetSubtype="0" fill="hold" grpId="0" nodeType="clickEffect">
                                  <p:stCondLst>
                                    <p:cond delay="0"/>
                                  </p:stCondLst>
                                  <p:childTnLst>
                                    <p:set>
                                      <p:cBhvr>
                                        <p:cTn id="126" dur="1" fill="hold">
                                          <p:stCondLst>
                                            <p:cond delay="0"/>
                                          </p:stCondLst>
                                        </p:cTn>
                                        <p:tgtEl>
                                          <p:spTgt spid="79875">
                                            <p:txEl>
                                              <p:pRg st="13" end="13"/>
                                            </p:txEl>
                                          </p:spTgt>
                                        </p:tgtEl>
                                        <p:attrNameLst>
                                          <p:attrName>style.visibility</p:attrName>
                                        </p:attrNameLst>
                                      </p:cBhvr>
                                      <p:to>
                                        <p:strVal val="visible"/>
                                      </p:to>
                                    </p:set>
                                  </p:childTnLst>
                                </p:cTn>
                              </p:par>
                            </p:childTnLst>
                          </p:cTn>
                        </p:par>
                        <p:par>
                          <p:cTn id="127" fill="hold" nodeType="afterGroup">
                            <p:stCondLst>
                              <p:cond delay="0"/>
                            </p:stCondLst>
                            <p:childTnLst>
                              <p:par>
                                <p:cTn id="128" presetID="10" presetClass="exit" presetSubtype="0" fill="hold" grpId="0" nodeType="afterEffect">
                                  <p:stCondLst>
                                    <p:cond delay="0"/>
                                  </p:stCondLst>
                                  <p:childTnLst>
                                    <p:animEffect transition="out" filter="fade">
                                      <p:cBhvr>
                                        <p:cTn id="129" dur="500"/>
                                        <p:tgtEl>
                                          <p:spTgt spid="79930"/>
                                        </p:tgtEl>
                                      </p:cBhvr>
                                    </p:animEffect>
                                    <p:set>
                                      <p:cBhvr>
                                        <p:cTn id="130" dur="1" fill="hold">
                                          <p:stCondLst>
                                            <p:cond delay="499"/>
                                          </p:stCondLst>
                                        </p:cTn>
                                        <p:tgtEl>
                                          <p:spTgt spid="7993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5" grpId="0" build="p"/>
      <p:bldP spid="79876" grpId="0" animBg="1"/>
      <p:bldP spid="79876" grpId="1" animBg="1"/>
      <p:bldP spid="79876" grpId="2" animBg="1"/>
      <p:bldP spid="79876" grpId="3" animBg="1"/>
      <p:bldP spid="79877" grpId="0" animBg="1"/>
      <p:bldP spid="7993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3F993A02-3792-4DA0-B239-23A5B2F1763F}"/>
              </a:ext>
            </a:extLst>
          </p:cNvPr>
          <p:cNvSpPr>
            <a:spLocks noGrp="1" noChangeArrowheads="1"/>
          </p:cNvSpPr>
          <p:nvPr>
            <p:ph type="title"/>
          </p:nvPr>
        </p:nvSpPr>
        <p:spPr/>
        <p:txBody>
          <a:bodyPr/>
          <a:lstStyle/>
          <a:p>
            <a:pPr eaLnBrk="1" hangingPunct="1"/>
            <a:r>
              <a:rPr lang="en-US" altLang="en-US"/>
              <a:t>What is OVM?</a:t>
            </a:r>
          </a:p>
        </p:txBody>
      </p:sp>
      <p:sp>
        <p:nvSpPr>
          <p:cNvPr id="36867" name="Rectangle 3">
            <a:extLst>
              <a:ext uri="{FF2B5EF4-FFF2-40B4-BE49-F238E27FC236}">
                <a16:creationId xmlns:a16="http://schemas.microsoft.com/office/drawing/2014/main" id="{69963DEE-37A4-48C3-BC38-DFE6BA65FFBC}"/>
              </a:ext>
            </a:extLst>
          </p:cNvPr>
          <p:cNvSpPr>
            <a:spLocks noGrp="1" noChangeArrowheads="1"/>
          </p:cNvSpPr>
          <p:nvPr>
            <p:ph type="body" idx="1"/>
          </p:nvPr>
        </p:nvSpPr>
        <p:spPr/>
        <p:txBody>
          <a:bodyPr>
            <a:normAutofit fontScale="92500" lnSpcReduction="10000"/>
          </a:bodyPr>
          <a:lstStyle/>
          <a:p>
            <a:pPr eaLnBrk="1" hangingPunct="1">
              <a:lnSpc>
                <a:spcPct val="90000"/>
              </a:lnSpc>
            </a:pPr>
            <a:r>
              <a:rPr lang="en-US" altLang="en-US" sz="2200"/>
              <a:t>Open </a:t>
            </a:r>
          </a:p>
          <a:p>
            <a:pPr lvl="1" eaLnBrk="1" hangingPunct="1">
              <a:lnSpc>
                <a:spcPct val="90000"/>
              </a:lnSpc>
            </a:pPr>
            <a:r>
              <a:rPr lang="en-US" altLang="en-US" sz="2000"/>
              <a:t>Written in IEEE 1800 SystemVerilog </a:t>
            </a:r>
          </a:p>
          <a:p>
            <a:pPr lvl="1" eaLnBrk="1" hangingPunct="1">
              <a:lnSpc>
                <a:spcPct val="90000"/>
              </a:lnSpc>
            </a:pPr>
            <a:r>
              <a:rPr lang="en-US" altLang="en-US" sz="2000"/>
              <a:t>Runs on any simulator supporting the IEEE 1800 standard </a:t>
            </a:r>
          </a:p>
          <a:p>
            <a:pPr lvl="1" eaLnBrk="1" hangingPunct="1">
              <a:lnSpc>
                <a:spcPct val="90000"/>
              </a:lnSpc>
            </a:pPr>
            <a:r>
              <a:rPr lang="en-US" altLang="en-US" sz="2000"/>
              <a:t>Verified on Mentor Graphics’ Questa and Cadence’s Incisive Verification Platforms </a:t>
            </a:r>
          </a:p>
          <a:p>
            <a:pPr lvl="1" eaLnBrk="1" hangingPunct="1">
              <a:lnSpc>
                <a:spcPct val="90000"/>
              </a:lnSpc>
            </a:pPr>
            <a:r>
              <a:rPr lang="en-US" altLang="en-US" sz="2000"/>
              <a:t>True open-source license agreement</a:t>
            </a:r>
            <a:br>
              <a:rPr lang="en-US" altLang="en-US" sz="2000"/>
            </a:br>
            <a:r>
              <a:rPr lang="en-US" altLang="en-US" sz="2000"/>
              <a:t>(Apache 2.0) </a:t>
            </a:r>
          </a:p>
          <a:p>
            <a:pPr eaLnBrk="1" hangingPunct="1">
              <a:lnSpc>
                <a:spcPct val="90000"/>
              </a:lnSpc>
            </a:pPr>
            <a:r>
              <a:rPr lang="en-US" altLang="en-US" sz="2200"/>
              <a:t>Interoperable</a:t>
            </a:r>
          </a:p>
          <a:p>
            <a:pPr lvl="1" eaLnBrk="1" hangingPunct="1">
              <a:lnSpc>
                <a:spcPct val="90000"/>
              </a:lnSpc>
            </a:pPr>
            <a:r>
              <a:rPr lang="en-US" altLang="en-US" sz="2000"/>
              <a:t>Ensures VIP interoperability across ecosystem &amp; simulators</a:t>
            </a:r>
          </a:p>
          <a:p>
            <a:pPr lvl="1" eaLnBrk="1" hangingPunct="1">
              <a:lnSpc>
                <a:spcPct val="90000"/>
              </a:lnSpc>
            </a:pPr>
            <a:r>
              <a:rPr lang="en-US" altLang="en-US" sz="2000"/>
              <a:t>Enables VIP ‘plug and play’ functionality for designers </a:t>
            </a:r>
          </a:p>
          <a:p>
            <a:pPr lvl="1" eaLnBrk="1" hangingPunct="1">
              <a:lnSpc>
                <a:spcPct val="90000"/>
              </a:lnSpc>
            </a:pPr>
            <a:r>
              <a:rPr lang="en-US" altLang="en-US" sz="2000"/>
              <a:t>Ensures interoperability with other high level languages</a:t>
            </a:r>
          </a:p>
          <a:p>
            <a:pPr eaLnBrk="1" hangingPunct="1">
              <a:lnSpc>
                <a:spcPct val="90000"/>
              </a:lnSpc>
            </a:pPr>
            <a:r>
              <a:rPr lang="en-US" altLang="en-US" sz="2200"/>
              <a:t>Proven </a:t>
            </a:r>
          </a:p>
          <a:p>
            <a:pPr lvl="1" eaLnBrk="1" hangingPunct="1">
              <a:lnSpc>
                <a:spcPct val="90000"/>
              </a:lnSpc>
            </a:pPr>
            <a:r>
              <a:rPr lang="en-US" altLang="en-US" sz="2000"/>
              <a:t>Based on Mentor’s Advanced Verification Methodology (AVM) and Cadence’s Incisive URM methodology</a:t>
            </a:r>
          </a:p>
          <a:p>
            <a:pPr lvl="1" eaLnBrk="1" hangingPunct="1">
              <a:lnSpc>
                <a:spcPct val="90000"/>
              </a:lnSpc>
            </a:pPr>
            <a:r>
              <a:rPr lang="en-US" altLang="en-US" sz="2000"/>
              <a:t>Incorporates best practices from &gt;10 years of experience</a:t>
            </a:r>
          </a:p>
        </p:txBody>
      </p:sp>
      <p:pic>
        <p:nvPicPr>
          <p:cNvPr id="36868" name="Picture 4" descr="OVM_Logo">
            <a:extLst>
              <a:ext uri="{FF2B5EF4-FFF2-40B4-BE49-F238E27FC236}">
                <a16:creationId xmlns:a16="http://schemas.microsoft.com/office/drawing/2014/main" id="{7073EDF0-F2C2-4064-928A-771828E08F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hidden">
          <a:xfrm>
            <a:off x="5624514" y="1447800"/>
            <a:ext cx="4814887" cy="351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9" name="Rectangle 5">
            <a:extLst>
              <a:ext uri="{FF2B5EF4-FFF2-40B4-BE49-F238E27FC236}">
                <a16:creationId xmlns:a16="http://schemas.microsoft.com/office/drawing/2014/main" id="{849799C0-D1F9-4BE7-BE76-67147493BD7A}"/>
              </a:ext>
            </a:extLst>
          </p:cNvPr>
          <p:cNvSpPr>
            <a:spLocks noChangeArrowheads="1"/>
          </p:cNvSpPr>
          <p:nvPr/>
        </p:nvSpPr>
        <p:spPr bwMode="auto">
          <a:xfrm>
            <a:off x="1524000" y="6781800"/>
            <a:ext cx="76200" cy="762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686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686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686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6867">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86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867">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6867">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6867">
                                            <p:txEl>
                                              <p:pRg st="8" end="8"/>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6867">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6867">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6867">
                                            <p:txEl>
                                              <p:pRg st="11" end="11"/>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36868"/>
                                        </p:tgtEl>
                                        <p:attrNameLst>
                                          <p:attrName>style.visibility</p:attrName>
                                        </p:attrNameLst>
                                      </p:cBhvr>
                                      <p:to>
                                        <p:strVal val="visible"/>
                                      </p:to>
                                    </p:set>
                                    <p:animEffect transition="in" filter="fade">
                                      <p:cBhvr>
                                        <p:cTn id="37" dur="1000"/>
                                        <p:tgtEl>
                                          <p:spTgt spid="36868"/>
                                        </p:tgtEl>
                                      </p:cBhvr>
                                    </p:animEffect>
                                  </p:childTnLst>
                                </p:cTn>
                              </p:par>
                              <p:par>
                                <p:cTn id="38" presetID="42" presetClass="path" presetSubtype="0" accel="50000" decel="50000" fill="hold" nodeType="withEffect">
                                  <p:stCondLst>
                                    <p:cond delay="0"/>
                                  </p:stCondLst>
                                  <p:childTnLst>
                                    <p:animMotion origin="layout" path="M 0 -1.39024E-6 L 0 0.29332 " pathEditMode="relative" rAng="0" ptsTypes="AA">
                                      <p:cBhvr>
                                        <p:cTn id="39" dur="1000" fill="hold"/>
                                        <p:tgtEl>
                                          <p:spTgt spid="36867">
                                            <p:txEl>
                                              <p:pRg st="0" end="0"/>
                                            </p:txEl>
                                          </p:spTgt>
                                        </p:tgtEl>
                                        <p:attrNameLst>
                                          <p:attrName>ppt_x</p:attrName>
                                          <p:attrName>ppt_y</p:attrName>
                                        </p:attrNameLst>
                                      </p:cBhvr>
                                      <p:rCtr x="0" y="14666"/>
                                    </p:animMotion>
                                  </p:childTnLst>
                                </p:cTn>
                              </p:par>
                              <p:par>
                                <p:cTn id="40" presetID="10" presetClass="exit" presetSubtype="0" fill="hold" nodeType="withEffect">
                                  <p:stCondLst>
                                    <p:cond delay="0"/>
                                  </p:stCondLst>
                                  <p:childTnLst>
                                    <p:animEffect transition="out" filter="fade">
                                      <p:cBhvr>
                                        <p:cTn id="41" dur="1000"/>
                                        <p:tgtEl>
                                          <p:spTgt spid="36867">
                                            <p:txEl>
                                              <p:pRg st="1" end="1"/>
                                            </p:txEl>
                                          </p:spTgt>
                                        </p:tgtEl>
                                      </p:cBhvr>
                                    </p:animEffect>
                                    <p:set>
                                      <p:cBhvr>
                                        <p:cTn id="42" dur="1" fill="hold">
                                          <p:stCondLst>
                                            <p:cond delay="999"/>
                                          </p:stCondLst>
                                        </p:cTn>
                                        <p:tgtEl>
                                          <p:spTgt spid="36867">
                                            <p:txEl>
                                              <p:pRg st="1" end="1"/>
                                            </p:txEl>
                                          </p:spTgt>
                                        </p:tgtEl>
                                        <p:attrNameLst>
                                          <p:attrName>style.visibility</p:attrName>
                                        </p:attrNameLst>
                                      </p:cBhvr>
                                      <p:to>
                                        <p:strVal val="hidden"/>
                                      </p:to>
                                    </p:set>
                                  </p:childTnLst>
                                </p:cTn>
                              </p:par>
                              <p:par>
                                <p:cTn id="43" presetID="10" presetClass="exit" presetSubtype="0" fill="hold" nodeType="withEffect">
                                  <p:stCondLst>
                                    <p:cond delay="0"/>
                                  </p:stCondLst>
                                  <p:childTnLst>
                                    <p:animEffect transition="out" filter="fade">
                                      <p:cBhvr>
                                        <p:cTn id="44" dur="1000"/>
                                        <p:tgtEl>
                                          <p:spTgt spid="36867">
                                            <p:txEl>
                                              <p:pRg st="2" end="2"/>
                                            </p:txEl>
                                          </p:spTgt>
                                        </p:tgtEl>
                                      </p:cBhvr>
                                    </p:animEffect>
                                    <p:set>
                                      <p:cBhvr>
                                        <p:cTn id="45" dur="1" fill="hold">
                                          <p:stCondLst>
                                            <p:cond delay="999"/>
                                          </p:stCondLst>
                                        </p:cTn>
                                        <p:tgtEl>
                                          <p:spTgt spid="36867">
                                            <p:txEl>
                                              <p:pRg st="2" end="2"/>
                                            </p:txEl>
                                          </p:spTgt>
                                        </p:tgtEl>
                                        <p:attrNameLst>
                                          <p:attrName>style.visibility</p:attrName>
                                        </p:attrNameLst>
                                      </p:cBhvr>
                                      <p:to>
                                        <p:strVal val="hidden"/>
                                      </p:to>
                                    </p:set>
                                  </p:childTnLst>
                                </p:cTn>
                              </p:par>
                              <p:par>
                                <p:cTn id="46" presetID="10" presetClass="exit" presetSubtype="0" fill="hold" nodeType="withEffect">
                                  <p:stCondLst>
                                    <p:cond delay="0"/>
                                  </p:stCondLst>
                                  <p:childTnLst>
                                    <p:animEffect transition="out" filter="fade">
                                      <p:cBhvr>
                                        <p:cTn id="47" dur="1000"/>
                                        <p:tgtEl>
                                          <p:spTgt spid="36867">
                                            <p:txEl>
                                              <p:pRg st="3" end="3"/>
                                            </p:txEl>
                                          </p:spTgt>
                                        </p:tgtEl>
                                      </p:cBhvr>
                                    </p:animEffect>
                                    <p:set>
                                      <p:cBhvr>
                                        <p:cTn id="48" dur="1" fill="hold">
                                          <p:stCondLst>
                                            <p:cond delay="999"/>
                                          </p:stCondLst>
                                        </p:cTn>
                                        <p:tgtEl>
                                          <p:spTgt spid="36867">
                                            <p:txEl>
                                              <p:pRg st="3" end="3"/>
                                            </p:txEl>
                                          </p:spTgt>
                                        </p:tgtEl>
                                        <p:attrNameLst>
                                          <p:attrName>style.visibility</p:attrName>
                                        </p:attrNameLst>
                                      </p:cBhvr>
                                      <p:to>
                                        <p:strVal val="hidden"/>
                                      </p:to>
                                    </p:set>
                                  </p:childTnLst>
                                </p:cTn>
                              </p:par>
                              <p:par>
                                <p:cTn id="49" presetID="10" presetClass="exit" presetSubtype="0" fill="hold" nodeType="withEffect">
                                  <p:stCondLst>
                                    <p:cond delay="0"/>
                                  </p:stCondLst>
                                  <p:childTnLst>
                                    <p:animEffect transition="out" filter="fade">
                                      <p:cBhvr>
                                        <p:cTn id="50" dur="1000"/>
                                        <p:tgtEl>
                                          <p:spTgt spid="36867">
                                            <p:txEl>
                                              <p:pRg st="4" end="4"/>
                                            </p:txEl>
                                          </p:spTgt>
                                        </p:tgtEl>
                                      </p:cBhvr>
                                    </p:animEffect>
                                    <p:set>
                                      <p:cBhvr>
                                        <p:cTn id="51" dur="1" fill="hold">
                                          <p:stCondLst>
                                            <p:cond delay="999"/>
                                          </p:stCondLst>
                                        </p:cTn>
                                        <p:tgtEl>
                                          <p:spTgt spid="36867">
                                            <p:txEl>
                                              <p:pRg st="4" end="4"/>
                                            </p:txEl>
                                          </p:spTgt>
                                        </p:tgtEl>
                                        <p:attrNameLst>
                                          <p:attrName>style.visibility</p:attrName>
                                        </p:attrNameLst>
                                      </p:cBhvr>
                                      <p:to>
                                        <p:strVal val="hidden"/>
                                      </p:to>
                                    </p:set>
                                  </p:childTnLst>
                                </p:cTn>
                              </p:par>
                              <p:par>
                                <p:cTn id="52" presetID="10" presetClass="exit" presetSubtype="0" fill="hold" nodeType="withEffect">
                                  <p:stCondLst>
                                    <p:cond delay="0"/>
                                  </p:stCondLst>
                                  <p:childTnLst>
                                    <p:animEffect transition="out" filter="fade">
                                      <p:cBhvr>
                                        <p:cTn id="53" dur="1000"/>
                                        <p:tgtEl>
                                          <p:spTgt spid="36867">
                                            <p:txEl>
                                              <p:pRg st="6" end="6"/>
                                            </p:txEl>
                                          </p:spTgt>
                                        </p:tgtEl>
                                      </p:cBhvr>
                                    </p:animEffect>
                                    <p:set>
                                      <p:cBhvr>
                                        <p:cTn id="54" dur="1" fill="hold">
                                          <p:stCondLst>
                                            <p:cond delay="999"/>
                                          </p:stCondLst>
                                        </p:cTn>
                                        <p:tgtEl>
                                          <p:spTgt spid="36867">
                                            <p:txEl>
                                              <p:pRg st="6" end="6"/>
                                            </p:txEl>
                                          </p:spTgt>
                                        </p:tgtEl>
                                        <p:attrNameLst>
                                          <p:attrName>style.visibility</p:attrName>
                                        </p:attrNameLst>
                                      </p:cBhvr>
                                      <p:to>
                                        <p:strVal val="hidden"/>
                                      </p:to>
                                    </p:set>
                                  </p:childTnLst>
                                </p:cTn>
                              </p:par>
                              <p:par>
                                <p:cTn id="55" presetID="10" presetClass="exit" presetSubtype="0" fill="hold" nodeType="withEffect">
                                  <p:stCondLst>
                                    <p:cond delay="0"/>
                                  </p:stCondLst>
                                  <p:childTnLst>
                                    <p:animEffect transition="out" filter="fade">
                                      <p:cBhvr>
                                        <p:cTn id="56" dur="1000"/>
                                        <p:tgtEl>
                                          <p:spTgt spid="36867">
                                            <p:txEl>
                                              <p:pRg st="7" end="7"/>
                                            </p:txEl>
                                          </p:spTgt>
                                        </p:tgtEl>
                                      </p:cBhvr>
                                    </p:animEffect>
                                    <p:set>
                                      <p:cBhvr>
                                        <p:cTn id="57" dur="1" fill="hold">
                                          <p:stCondLst>
                                            <p:cond delay="999"/>
                                          </p:stCondLst>
                                        </p:cTn>
                                        <p:tgtEl>
                                          <p:spTgt spid="36867">
                                            <p:txEl>
                                              <p:pRg st="7" end="7"/>
                                            </p:txEl>
                                          </p:spTgt>
                                        </p:tgtEl>
                                        <p:attrNameLst>
                                          <p:attrName>style.visibility</p:attrName>
                                        </p:attrNameLst>
                                      </p:cBhvr>
                                      <p:to>
                                        <p:strVal val="hidden"/>
                                      </p:to>
                                    </p:set>
                                  </p:childTnLst>
                                </p:cTn>
                              </p:par>
                              <p:par>
                                <p:cTn id="58" presetID="10" presetClass="exit" presetSubtype="0" fill="hold" nodeType="withEffect">
                                  <p:stCondLst>
                                    <p:cond delay="0"/>
                                  </p:stCondLst>
                                  <p:childTnLst>
                                    <p:animEffect transition="out" filter="fade">
                                      <p:cBhvr>
                                        <p:cTn id="59" dur="1000"/>
                                        <p:tgtEl>
                                          <p:spTgt spid="36867">
                                            <p:txEl>
                                              <p:pRg st="8" end="8"/>
                                            </p:txEl>
                                          </p:spTgt>
                                        </p:tgtEl>
                                      </p:cBhvr>
                                    </p:animEffect>
                                    <p:set>
                                      <p:cBhvr>
                                        <p:cTn id="60" dur="1" fill="hold">
                                          <p:stCondLst>
                                            <p:cond delay="999"/>
                                          </p:stCondLst>
                                        </p:cTn>
                                        <p:tgtEl>
                                          <p:spTgt spid="36867">
                                            <p:txEl>
                                              <p:pRg st="8" end="8"/>
                                            </p:txEl>
                                          </p:spTgt>
                                        </p:tgtEl>
                                        <p:attrNameLst>
                                          <p:attrName>style.visibility</p:attrName>
                                        </p:attrNameLst>
                                      </p:cBhvr>
                                      <p:to>
                                        <p:strVal val="hidden"/>
                                      </p:to>
                                    </p:set>
                                  </p:childTnLst>
                                </p:cTn>
                              </p:par>
                              <p:par>
                                <p:cTn id="61" presetID="64" presetClass="path" presetSubtype="0" accel="50000" decel="50000" fill="hold" nodeType="withEffect">
                                  <p:stCondLst>
                                    <p:cond delay="0"/>
                                  </p:stCondLst>
                                  <p:childTnLst>
                                    <p:animMotion origin="layout" path="M 2.5E-6 -2.15591E-6 L 0.00121 -0.15799 " pathEditMode="relative" rAng="0" ptsTypes="AA">
                                      <p:cBhvr>
                                        <p:cTn id="62" dur="1000" fill="hold"/>
                                        <p:tgtEl>
                                          <p:spTgt spid="36867">
                                            <p:txEl>
                                              <p:pRg st="9" end="9"/>
                                            </p:txEl>
                                          </p:spTgt>
                                        </p:tgtEl>
                                        <p:attrNameLst>
                                          <p:attrName>ppt_x</p:attrName>
                                          <p:attrName>ppt_y</p:attrName>
                                        </p:attrNameLst>
                                      </p:cBhvr>
                                      <p:rCtr x="52" y="-7911"/>
                                    </p:animMotion>
                                  </p:childTnLst>
                                </p:cTn>
                              </p:par>
                              <p:par>
                                <p:cTn id="63" presetID="10" presetClass="exit" presetSubtype="0" fill="hold" nodeType="withEffect">
                                  <p:stCondLst>
                                    <p:cond delay="0"/>
                                  </p:stCondLst>
                                  <p:childTnLst>
                                    <p:animEffect transition="out" filter="fade">
                                      <p:cBhvr>
                                        <p:cTn id="64" dur="1000"/>
                                        <p:tgtEl>
                                          <p:spTgt spid="36867">
                                            <p:txEl>
                                              <p:pRg st="10" end="10"/>
                                            </p:txEl>
                                          </p:spTgt>
                                        </p:tgtEl>
                                      </p:cBhvr>
                                    </p:animEffect>
                                    <p:set>
                                      <p:cBhvr>
                                        <p:cTn id="65" dur="1" fill="hold">
                                          <p:stCondLst>
                                            <p:cond delay="999"/>
                                          </p:stCondLst>
                                        </p:cTn>
                                        <p:tgtEl>
                                          <p:spTgt spid="36867">
                                            <p:txEl>
                                              <p:pRg st="10" end="10"/>
                                            </p:txEl>
                                          </p:spTgt>
                                        </p:tgtEl>
                                        <p:attrNameLst>
                                          <p:attrName>style.visibility</p:attrName>
                                        </p:attrNameLst>
                                      </p:cBhvr>
                                      <p:to>
                                        <p:strVal val="hidden"/>
                                      </p:to>
                                    </p:set>
                                  </p:childTnLst>
                                </p:cTn>
                              </p:par>
                              <p:par>
                                <p:cTn id="66" presetID="10" presetClass="exit" presetSubtype="0" fill="hold" nodeType="withEffect">
                                  <p:stCondLst>
                                    <p:cond delay="0"/>
                                  </p:stCondLst>
                                  <p:childTnLst>
                                    <p:animEffect transition="out" filter="fade">
                                      <p:cBhvr>
                                        <p:cTn id="67" dur="1000"/>
                                        <p:tgtEl>
                                          <p:spTgt spid="36867">
                                            <p:txEl>
                                              <p:pRg st="11" end="11"/>
                                            </p:txEl>
                                          </p:spTgt>
                                        </p:tgtEl>
                                      </p:cBhvr>
                                    </p:animEffect>
                                    <p:set>
                                      <p:cBhvr>
                                        <p:cTn id="68" dur="1" fill="hold">
                                          <p:stCondLst>
                                            <p:cond delay="999"/>
                                          </p:stCondLst>
                                        </p:cTn>
                                        <p:tgtEl>
                                          <p:spTgt spid="36867">
                                            <p:txEl>
                                              <p:pRg st="11" end="11"/>
                                            </p:txEl>
                                          </p:spTgt>
                                        </p:tgtEl>
                                        <p:attrNameLst>
                                          <p:attrName>style.visibility</p:attrName>
                                        </p:attrNameLst>
                                      </p:cBhvr>
                                      <p:to>
                                        <p:strVal val="hidden"/>
                                      </p:to>
                                    </p:set>
                                  </p:childTnLst>
                                </p:cTn>
                              </p:par>
                            </p:childTnLst>
                          </p:cTn>
                        </p:par>
                        <p:par>
                          <p:cTn id="69" fill="hold" nodeType="afterGroup">
                            <p:stCondLst>
                              <p:cond delay="1000"/>
                            </p:stCondLst>
                            <p:childTnLst>
                              <p:par>
                                <p:cTn id="70" presetID="10" presetClass="exit" presetSubtype="0" fill="hold" grpId="0" nodeType="afterEffect">
                                  <p:stCondLst>
                                    <p:cond delay="0"/>
                                  </p:stCondLst>
                                  <p:childTnLst>
                                    <p:animEffect transition="out" filter="fade">
                                      <p:cBhvr>
                                        <p:cTn id="71" dur="500"/>
                                        <p:tgtEl>
                                          <p:spTgt spid="36869"/>
                                        </p:tgtEl>
                                      </p:cBhvr>
                                    </p:animEffect>
                                    <p:set>
                                      <p:cBhvr>
                                        <p:cTn id="72" dur="1" fill="hold">
                                          <p:stCondLst>
                                            <p:cond delay="499"/>
                                          </p:stCondLst>
                                        </p:cTn>
                                        <p:tgtEl>
                                          <p:spTgt spid="3686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P spid="3686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BDCCA8A1-39EC-487D-B9B6-9519AEE1FE79}"/>
              </a:ext>
            </a:extLst>
          </p:cNvPr>
          <p:cNvSpPr>
            <a:spLocks noGrp="1" noChangeArrowheads="1"/>
          </p:cNvSpPr>
          <p:nvPr>
            <p:ph type="title"/>
          </p:nvPr>
        </p:nvSpPr>
        <p:spPr/>
        <p:txBody>
          <a:bodyPr/>
          <a:lstStyle/>
          <a:p>
            <a:r>
              <a:rPr lang="en-US" altLang="en-US"/>
              <a:t>OVM = AVM + URM</a:t>
            </a:r>
          </a:p>
        </p:txBody>
      </p:sp>
      <p:sp>
        <p:nvSpPr>
          <p:cNvPr id="21507" name="Rectangle 3">
            <a:extLst>
              <a:ext uri="{FF2B5EF4-FFF2-40B4-BE49-F238E27FC236}">
                <a16:creationId xmlns:a16="http://schemas.microsoft.com/office/drawing/2014/main" id="{4CDA003C-04D3-465A-A4F1-D2E73B208BE4}"/>
              </a:ext>
            </a:extLst>
          </p:cNvPr>
          <p:cNvSpPr>
            <a:spLocks noGrp="1" noChangeArrowheads="1"/>
          </p:cNvSpPr>
          <p:nvPr>
            <p:ph type="body" idx="1"/>
          </p:nvPr>
        </p:nvSpPr>
        <p:spPr>
          <a:xfrm>
            <a:off x="1676401" y="1460500"/>
            <a:ext cx="3910013" cy="4114800"/>
          </a:xfrm>
        </p:spPr>
        <p:txBody>
          <a:bodyPr/>
          <a:lstStyle/>
          <a:p>
            <a:pPr>
              <a:lnSpc>
                <a:spcPct val="80000"/>
              </a:lnSpc>
            </a:pPr>
            <a:endParaRPr lang="en-US" altLang="en-US" sz="1400"/>
          </a:p>
          <a:p>
            <a:pPr>
              <a:lnSpc>
                <a:spcPct val="80000"/>
              </a:lnSpc>
            </a:pPr>
            <a:r>
              <a:rPr lang="en-US" altLang="en-US" sz="1800"/>
              <a:t>OVM is a superset of both the AVM and URM</a:t>
            </a:r>
            <a:br>
              <a:rPr lang="en-US" altLang="en-US" sz="1800"/>
            </a:br>
            <a:endParaRPr lang="en-US" altLang="en-US" sz="1800"/>
          </a:p>
          <a:p>
            <a:pPr lvl="1">
              <a:lnSpc>
                <a:spcPct val="80000"/>
              </a:lnSpc>
            </a:pPr>
            <a:r>
              <a:rPr lang="en-US" altLang="en-US" sz="1800"/>
              <a:t>Cadence’s Incisive Plan-to-Closure (IPCM) URM and Mentor’s Advanced Verification Methodology (AVM) </a:t>
            </a:r>
            <a:endParaRPr lang="en-US" altLang="en-US" sz="2000"/>
          </a:p>
          <a:p>
            <a:pPr>
              <a:lnSpc>
                <a:spcPct val="80000"/>
              </a:lnSpc>
            </a:pPr>
            <a:endParaRPr lang="en-US" altLang="en-US" sz="1800"/>
          </a:p>
          <a:p>
            <a:pPr>
              <a:lnSpc>
                <a:spcPct val="80000"/>
              </a:lnSpc>
            </a:pPr>
            <a:r>
              <a:rPr lang="en-US" altLang="en-US" sz="1800"/>
              <a:t>OVM enables backward compatibility with AVM 3.0 &amp; URM 6.2</a:t>
            </a:r>
            <a:br>
              <a:rPr lang="en-US" altLang="en-US" sz="1800"/>
            </a:br>
            <a:endParaRPr lang="en-US" altLang="en-US" sz="1800"/>
          </a:p>
          <a:p>
            <a:pPr>
              <a:lnSpc>
                <a:spcPct val="80000"/>
              </a:lnSpc>
            </a:pPr>
            <a:r>
              <a:rPr lang="en-US" altLang="en-US" sz="1800"/>
              <a:t>Mentor &amp; Cadence committed to collaborative development of OVM</a:t>
            </a:r>
          </a:p>
          <a:p>
            <a:pPr>
              <a:lnSpc>
                <a:spcPct val="80000"/>
              </a:lnSpc>
            </a:pPr>
            <a:endParaRPr lang="en-US" altLang="en-US" sz="1800"/>
          </a:p>
        </p:txBody>
      </p:sp>
      <p:grpSp>
        <p:nvGrpSpPr>
          <p:cNvPr id="21508" name="Group 9">
            <a:extLst>
              <a:ext uri="{FF2B5EF4-FFF2-40B4-BE49-F238E27FC236}">
                <a16:creationId xmlns:a16="http://schemas.microsoft.com/office/drawing/2014/main" id="{22DB60BF-9FD3-4D4C-B7F2-11CE92790DE6}"/>
              </a:ext>
            </a:extLst>
          </p:cNvPr>
          <p:cNvGrpSpPr>
            <a:grpSpLocks/>
          </p:cNvGrpSpPr>
          <p:nvPr/>
        </p:nvGrpSpPr>
        <p:grpSpPr bwMode="auto">
          <a:xfrm>
            <a:off x="5900738" y="1349376"/>
            <a:ext cx="4565650" cy="4327525"/>
            <a:chOff x="2658" y="850"/>
            <a:chExt cx="2876" cy="2726"/>
          </a:xfrm>
        </p:grpSpPr>
        <p:sp>
          <p:nvSpPr>
            <p:cNvPr id="21509" name="Rectangle 4">
              <a:extLst>
                <a:ext uri="{FF2B5EF4-FFF2-40B4-BE49-F238E27FC236}">
                  <a16:creationId xmlns:a16="http://schemas.microsoft.com/office/drawing/2014/main" id="{A99F7752-0D87-4550-AA7C-4D572E3CD344}"/>
                </a:ext>
              </a:extLst>
            </p:cNvPr>
            <p:cNvSpPr>
              <a:spLocks noChangeArrowheads="1"/>
            </p:cNvSpPr>
            <p:nvPr/>
          </p:nvSpPr>
          <p:spPr bwMode="auto">
            <a:xfrm>
              <a:off x="3808" y="1401"/>
              <a:ext cx="1726" cy="1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endParaRPr lang="en-US" altLang="en-US" sz="2000" b="1"/>
            </a:p>
          </p:txBody>
        </p:sp>
        <p:sp>
          <p:nvSpPr>
            <p:cNvPr id="21510" name="Rectangle 5">
              <a:extLst>
                <a:ext uri="{FF2B5EF4-FFF2-40B4-BE49-F238E27FC236}">
                  <a16:creationId xmlns:a16="http://schemas.microsoft.com/office/drawing/2014/main" id="{A12DC6E3-8A39-4CF9-ACC8-4BF01E7F3021}"/>
                </a:ext>
              </a:extLst>
            </p:cNvPr>
            <p:cNvSpPr>
              <a:spLocks noChangeArrowheads="1"/>
            </p:cNvSpPr>
            <p:nvPr/>
          </p:nvSpPr>
          <p:spPr bwMode="auto">
            <a:xfrm>
              <a:off x="2658" y="850"/>
              <a:ext cx="2504" cy="2726"/>
            </a:xfrm>
            <a:prstGeom prst="rect">
              <a:avLst/>
            </a:prstGeom>
            <a:gradFill rotWithShape="1">
              <a:gsLst>
                <a:gs pos="0">
                  <a:srgbClr val="CCECFF"/>
                </a:gs>
                <a:gs pos="100000">
                  <a:srgbClr val="FF9999"/>
                </a:gs>
              </a:gsLst>
              <a:lin ang="0" scaled="1"/>
            </a:gradFill>
            <a:ln w="9525">
              <a:solidFill>
                <a:schemeClr val="tx1"/>
              </a:solidFill>
              <a:miter lim="800000"/>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800"/>
            </a:p>
          </p:txBody>
        </p:sp>
        <p:sp>
          <p:nvSpPr>
            <p:cNvPr id="21511" name="Rectangle 6">
              <a:extLst>
                <a:ext uri="{FF2B5EF4-FFF2-40B4-BE49-F238E27FC236}">
                  <a16:creationId xmlns:a16="http://schemas.microsoft.com/office/drawing/2014/main" id="{D2B079DE-D92E-4AE8-AB3B-49355A010517}"/>
                </a:ext>
              </a:extLst>
            </p:cNvPr>
            <p:cNvSpPr>
              <a:spLocks noChangeArrowheads="1"/>
            </p:cNvSpPr>
            <p:nvPr/>
          </p:nvSpPr>
          <p:spPr bwMode="auto">
            <a:xfrm>
              <a:off x="3041" y="1408"/>
              <a:ext cx="1740" cy="1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endParaRPr lang="en-US" altLang="en-US" sz="1800" b="1"/>
            </a:p>
            <a:p>
              <a:pPr eaLnBrk="1" hangingPunct="1">
                <a:spcBef>
                  <a:spcPct val="25000"/>
                </a:spcBef>
                <a:buFontTx/>
                <a:buChar char="•"/>
              </a:pPr>
              <a:r>
                <a:rPr lang="en-US" altLang="en-US" sz="1600"/>
                <a:t> Project-to-Project Reuse</a:t>
              </a:r>
            </a:p>
            <a:p>
              <a:pPr eaLnBrk="1" hangingPunct="1">
                <a:spcBef>
                  <a:spcPct val="25000"/>
                </a:spcBef>
                <a:buFontTx/>
                <a:buChar char="•"/>
              </a:pPr>
              <a:r>
                <a:rPr lang="en-US" altLang="en-US" sz="1600"/>
                <a:t> Block-to-System Reuse</a:t>
              </a:r>
            </a:p>
            <a:p>
              <a:pPr eaLnBrk="1" hangingPunct="1">
                <a:spcBef>
                  <a:spcPct val="25000"/>
                </a:spcBef>
                <a:buFontTx/>
                <a:buChar char="•"/>
              </a:pPr>
              <a:r>
                <a:rPr lang="en-US" altLang="en-US" sz="1600"/>
                <a:t> Coverage-Driven</a:t>
              </a:r>
            </a:p>
            <a:p>
              <a:pPr eaLnBrk="1" hangingPunct="1">
                <a:spcBef>
                  <a:spcPct val="25000"/>
                </a:spcBef>
                <a:buFontTx/>
                <a:buChar char="•"/>
              </a:pPr>
              <a:r>
                <a:rPr lang="en-US" altLang="en-US" sz="1600"/>
                <a:t> Environment Configuration</a:t>
              </a:r>
            </a:p>
            <a:p>
              <a:pPr eaLnBrk="1" hangingPunct="1">
                <a:spcBef>
                  <a:spcPct val="25000"/>
                </a:spcBef>
                <a:buFontTx/>
                <a:buChar char="•"/>
              </a:pPr>
              <a:r>
                <a:rPr lang="en-US" altLang="en-US" sz="1600"/>
                <a:t> Incremental Adoption</a:t>
              </a:r>
            </a:p>
            <a:p>
              <a:pPr eaLnBrk="1" hangingPunct="1">
                <a:spcBef>
                  <a:spcPct val="25000"/>
                </a:spcBef>
                <a:buFontTx/>
                <a:buChar char="•"/>
              </a:pPr>
              <a:r>
                <a:rPr lang="en-US" altLang="en-US" sz="1600"/>
                <a:t> Multi-Layered Sequences</a:t>
              </a:r>
            </a:p>
            <a:p>
              <a:pPr eaLnBrk="1" hangingPunct="1">
                <a:spcBef>
                  <a:spcPct val="25000"/>
                </a:spcBef>
                <a:buFontTx/>
                <a:buChar char="•"/>
              </a:pPr>
              <a:r>
                <a:rPr lang="en-US" altLang="en-US" sz="1600"/>
                <a:t> TLM Communication</a:t>
              </a:r>
            </a:p>
            <a:p>
              <a:pPr eaLnBrk="1" hangingPunct="1">
                <a:spcBef>
                  <a:spcPct val="25000"/>
                </a:spcBef>
                <a:buFontTx/>
                <a:buChar char="•"/>
              </a:pPr>
              <a:r>
                <a:rPr lang="en-US" altLang="en-US" sz="1600"/>
                <a:t> Common Messaging</a:t>
              </a:r>
            </a:p>
          </p:txBody>
        </p:sp>
        <p:sp>
          <p:nvSpPr>
            <p:cNvPr id="21512" name="Rectangle 7">
              <a:extLst>
                <a:ext uri="{FF2B5EF4-FFF2-40B4-BE49-F238E27FC236}">
                  <a16:creationId xmlns:a16="http://schemas.microsoft.com/office/drawing/2014/main" id="{88B7180F-28A7-4061-9D75-5777B7F3B5A7}"/>
                </a:ext>
              </a:extLst>
            </p:cNvPr>
            <p:cNvSpPr>
              <a:spLocks noChangeArrowheads="1"/>
            </p:cNvSpPr>
            <p:nvPr/>
          </p:nvSpPr>
          <p:spPr bwMode="auto">
            <a:xfrm>
              <a:off x="3517" y="880"/>
              <a:ext cx="626"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en-US" sz="2800" b="1"/>
                <a:t>OVM</a:t>
              </a:r>
            </a:p>
          </p:txBody>
        </p:sp>
        <p:sp>
          <p:nvSpPr>
            <p:cNvPr id="21513" name="Text Box 8">
              <a:extLst>
                <a:ext uri="{FF2B5EF4-FFF2-40B4-BE49-F238E27FC236}">
                  <a16:creationId xmlns:a16="http://schemas.microsoft.com/office/drawing/2014/main" id="{C34909CA-2D33-4907-99E0-6423471EE961}"/>
                </a:ext>
              </a:extLst>
            </p:cNvPr>
            <p:cNvSpPr txBox="1">
              <a:spLocks noChangeArrowheads="1"/>
            </p:cNvSpPr>
            <p:nvPr/>
          </p:nvSpPr>
          <p:spPr bwMode="auto">
            <a:xfrm>
              <a:off x="2712" y="1176"/>
              <a:ext cx="2415"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spcBef>
                  <a:spcPct val="50000"/>
                </a:spcBef>
              </a:pPr>
              <a:r>
                <a:rPr lang="en-US" altLang="en-US" sz="1800" i="1"/>
                <a:t>Open, unified class library and methodology for interoperable VIP</a:t>
              </a:r>
              <a:endParaRPr lang="en-US" altLang="en-US" sz="1800"/>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0738" name="Rectangle 2">
            <a:extLst>
              <a:ext uri="{FF2B5EF4-FFF2-40B4-BE49-F238E27FC236}">
                <a16:creationId xmlns:a16="http://schemas.microsoft.com/office/drawing/2014/main" id="{9E667281-A72A-4873-9632-2B590477C2B9}"/>
              </a:ext>
            </a:extLst>
          </p:cNvPr>
          <p:cNvSpPr>
            <a:spLocks noChangeArrowheads="1"/>
          </p:cNvSpPr>
          <p:nvPr/>
        </p:nvSpPr>
        <p:spPr bwMode="auto">
          <a:xfrm>
            <a:off x="1828800" y="2819400"/>
            <a:ext cx="2590800" cy="3048000"/>
          </a:xfrm>
          <a:prstGeom prst="rect">
            <a:avLst/>
          </a:prstGeom>
          <a:solidFill>
            <a:srgbClr val="CCECFF"/>
          </a:solidFill>
          <a:ln w="9525">
            <a:solidFill>
              <a:schemeClr val="tx1"/>
            </a:solidFill>
            <a:miter lim="800000"/>
            <a:headEnd/>
            <a:tailEnd/>
          </a:ln>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b="1"/>
              <a:t>AVM</a:t>
            </a:r>
          </a:p>
          <a:p>
            <a:pPr algn="ctr" eaLnBrk="1" hangingPunct="1"/>
            <a:endParaRPr lang="en-US" altLang="en-US" sz="2000" b="1"/>
          </a:p>
          <a:p>
            <a:pPr algn="ctr" eaLnBrk="1" hangingPunct="1">
              <a:spcBef>
                <a:spcPct val="25000"/>
              </a:spcBef>
              <a:buFontTx/>
              <a:buChar char="•"/>
            </a:pPr>
            <a:r>
              <a:rPr lang="en-US" altLang="en-US" sz="1800"/>
              <a:t>TLM Communication</a:t>
            </a:r>
          </a:p>
          <a:p>
            <a:pPr algn="ctr" eaLnBrk="1" hangingPunct="1">
              <a:spcBef>
                <a:spcPct val="25000"/>
              </a:spcBef>
              <a:buFontTx/>
              <a:buChar char="•"/>
            </a:pPr>
            <a:r>
              <a:rPr lang="en-US" altLang="en-US" sz="1800"/>
              <a:t>Constrained-Random Stimulus</a:t>
            </a:r>
          </a:p>
          <a:p>
            <a:pPr algn="ctr" eaLnBrk="1" hangingPunct="1">
              <a:spcBef>
                <a:spcPct val="25000"/>
              </a:spcBef>
              <a:buFontTx/>
              <a:buChar char="•"/>
            </a:pPr>
            <a:r>
              <a:rPr lang="en-US" altLang="en-US" sz="1800"/>
              <a:t>Functional Coverage</a:t>
            </a:r>
          </a:p>
          <a:p>
            <a:pPr algn="ctr" eaLnBrk="1" hangingPunct="1">
              <a:spcBef>
                <a:spcPct val="25000"/>
              </a:spcBef>
              <a:buFontTx/>
              <a:buChar char="•"/>
            </a:pPr>
            <a:r>
              <a:rPr lang="en-US" altLang="en-US" sz="1800"/>
              <a:t>Modularity &amp; Reuse</a:t>
            </a:r>
          </a:p>
          <a:p>
            <a:pPr algn="ctr" eaLnBrk="1" hangingPunct="1">
              <a:spcBef>
                <a:spcPct val="25000"/>
              </a:spcBef>
              <a:buFontTx/>
              <a:buChar char="•"/>
            </a:pPr>
            <a:r>
              <a:rPr lang="en-US" altLang="en-US" sz="1800"/>
              <a:t>Incremental Adoption</a:t>
            </a:r>
          </a:p>
        </p:txBody>
      </p:sp>
      <p:sp>
        <p:nvSpPr>
          <p:cNvPr id="3060739" name="Rectangle 3">
            <a:extLst>
              <a:ext uri="{FF2B5EF4-FFF2-40B4-BE49-F238E27FC236}">
                <a16:creationId xmlns:a16="http://schemas.microsoft.com/office/drawing/2014/main" id="{99DF49F9-2CD5-42FC-A0BC-A2D8A952B83B}"/>
              </a:ext>
            </a:extLst>
          </p:cNvPr>
          <p:cNvSpPr>
            <a:spLocks noChangeArrowheads="1"/>
          </p:cNvSpPr>
          <p:nvPr/>
        </p:nvSpPr>
        <p:spPr bwMode="auto">
          <a:xfrm>
            <a:off x="7772400" y="2819400"/>
            <a:ext cx="2590800" cy="3048000"/>
          </a:xfrm>
          <a:prstGeom prst="rect">
            <a:avLst/>
          </a:prstGeom>
          <a:solidFill>
            <a:srgbClr val="FF9999"/>
          </a:solidFill>
          <a:ln w="9525">
            <a:solidFill>
              <a:schemeClr val="tx1"/>
            </a:solidFill>
            <a:miter lim="800000"/>
            <a:headEnd/>
            <a:tailEnd/>
          </a:ln>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b="1"/>
              <a:t>URM</a:t>
            </a:r>
          </a:p>
          <a:p>
            <a:pPr algn="ctr" eaLnBrk="1" hangingPunct="1"/>
            <a:endParaRPr lang="en-US" altLang="en-US" b="1"/>
          </a:p>
          <a:p>
            <a:pPr algn="ctr" eaLnBrk="1" hangingPunct="1">
              <a:spcBef>
                <a:spcPct val="25000"/>
              </a:spcBef>
              <a:buFontTx/>
              <a:buChar char="•"/>
            </a:pPr>
            <a:r>
              <a:rPr lang="en-US" altLang="en-US" sz="1800"/>
              <a:t>TLM Communication</a:t>
            </a:r>
          </a:p>
          <a:p>
            <a:pPr algn="ctr" eaLnBrk="1" hangingPunct="1">
              <a:spcBef>
                <a:spcPct val="25000"/>
              </a:spcBef>
              <a:buFontTx/>
              <a:buChar char="•"/>
            </a:pPr>
            <a:r>
              <a:rPr lang="en-US" altLang="en-US" sz="1800"/>
              <a:t>Sequential Stimulus Specification</a:t>
            </a:r>
          </a:p>
          <a:p>
            <a:pPr algn="ctr" eaLnBrk="1" hangingPunct="1">
              <a:spcBef>
                <a:spcPct val="25000"/>
              </a:spcBef>
              <a:buFontTx/>
              <a:buChar char="•"/>
            </a:pPr>
            <a:r>
              <a:rPr lang="en-US" altLang="en-US" sz="1800"/>
              <a:t>UVC Encapsulation</a:t>
            </a:r>
            <a:br>
              <a:rPr lang="en-US" altLang="en-US" sz="1800"/>
            </a:br>
            <a:r>
              <a:rPr lang="en-US" altLang="en-US" sz="1800"/>
              <a:t>Strategy</a:t>
            </a:r>
          </a:p>
          <a:p>
            <a:pPr algn="ctr" eaLnBrk="1" hangingPunct="1">
              <a:spcBef>
                <a:spcPct val="25000"/>
              </a:spcBef>
              <a:buFontTx/>
              <a:buChar char="•"/>
            </a:pPr>
            <a:r>
              <a:rPr lang="en-US" altLang="en-US" sz="1800"/>
              <a:t>Environment Configuration</a:t>
            </a:r>
          </a:p>
        </p:txBody>
      </p:sp>
      <p:sp>
        <p:nvSpPr>
          <p:cNvPr id="3060740" name="Rectangle 4">
            <a:extLst>
              <a:ext uri="{FF2B5EF4-FFF2-40B4-BE49-F238E27FC236}">
                <a16:creationId xmlns:a16="http://schemas.microsoft.com/office/drawing/2014/main" id="{F4D6E162-2DDD-4E46-925A-8FC3369F563F}"/>
              </a:ext>
            </a:extLst>
          </p:cNvPr>
          <p:cNvSpPr>
            <a:spLocks noChangeArrowheads="1"/>
          </p:cNvSpPr>
          <p:nvPr/>
        </p:nvSpPr>
        <p:spPr bwMode="auto">
          <a:xfrm>
            <a:off x="4800600" y="1905000"/>
            <a:ext cx="2590800" cy="3962400"/>
          </a:xfrm>
          <a:prstGeom prst="rect">
            <a:avLst/>
          </a:prstGeom>
          <a:gradFill rotWithShape="1">
            <a:gsLst>
              <a:gs pos="0">
                <a:srgbClr val="CCECFF"/>
              </a:gs>
              <a:gs pos="100000">
                <a:srgbClr val="FF9999"/>
              </a:gs>
            </a:gsLst>
            <a:lin ang="2700000" scaled="1"/>
          </a:gradFill>
          <a:ln w="9525">
            <a:solidFill>
              <a:schemeClr val="tx1"/>
            </a:solidFill>
            <a:miter lim="800000"/>
            <a:headEnd/>
            <a:tailEnd/>
          </a:ln>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b="1"/>
              <a:t>OVM</a:t>
            </a:r>
          </a:p>
          <a:p>
            <a:pPr algn="ctr" eaLnBrk="1" hangingPunct="1"/>
            <a:endParaRPr lang="en-US" altLang="en-US" b="1"/>
          </a:p>
          <a:p>
            <a:pPr algn="ctr" eaLnBrk="1" hangingPunct="1">
              <a:spcBef>
                <a:spcPct val="25000"/>
              </a:spcBef>
              <a:buFontTx/>
              <a:buChar char="•"/>
            </a:pPr>
            <a:r>
              <a:rPr lang="en-US" altLang="en-US" sz="1800"/>
              <a:t>TLM Communication</a:t>
            </a:r>
          </a:p>
          <a:p>
            <a:pPr algn="ctr" eaLnBrk="1" hangingPunct="1">
              <a:spcBef>
                <a:spcPct val="25000"/>
              </a:spcBef>
              <a:buFontTx/>
              <a:buChar char="•"/>
            </a:pPr>
            <a:r>
              <a:rPr lang="en-US" altLang="en-US" sz="1800"/>
              <a:t>Constrained-Random &amp; Sequential Stimulus</a:t>
            </a:r>
          </a:p>
          <a:p>
            <a:pPr algn="ctr" eaLnBrk="1" hangingPunct="1">
              <a:spcBef>
                <a:spcPct val="25000"/>
              </a:spcBef>
              <a:buFontTx/>
              <a:buChar char="•"/>
            </a:pPr>
            <a:r>
              <a:rPr lang="en-US" altLang="en-US" sz="1800"/>
              <a:t>Functional Coverage</a:t>
            </a:r>
          </a:p>
          <a:p>
            <a:pPr algn="ctr" eaLnBrk="1" hangingPunct="1">
              <a:spcBef>
                <a:spcPct val="25000"/>
              </a:spcBef>
              <a:buFontTx/>
              <a:buChar char="•"/>
            </a:pPr>
            <a:r>
              <a:rPr lang="en-US" altLang="en-US" sz="1800"/>
              <a:t>Greatest Flexibility for Modularity &amp; Reuse</a:t>
            </a:r>
          </a:p>
          <a:p>
            <a:pPr algn="ctr" eaLnBrk="1" hangingPunct="1">
              <a:spcBef>
                <a:spcPct val="25000"/>
              </a:spcBef>
              <a:buFontTx/>
              <a:buChar char="•"/>
            </a:pPr>
            <a:r>
              <a:rPr lang="en-US" altLang="en-US" sz="1800"/>
              <a:t>Environment Configuration</a:t>
            </a:r>
          </a:p>
          <a:p>
            <a:pPr algn="ctr" eaLnBrk="1" hangingPunct="1">
              <a:spcBef>
                <a:spcPct val="25000"/>
              </a:spcBef>
              <a:buFontTx/>
              <a:buChar char="•"/>
            </a:pPr>
            <a:r>
              <a:rPr lang="en-US" altLang="en-US" sz="1800"/>
              <a:t>Incremental Adoption</a:t>
            </a:r>
          </a:p>
        </p:txBody>
      </p:sp>
      <p:sp>
        <p:nvSpPr>
          <p:cNvPr id="23557" name="Rectangle 5">
            <a:extLst>
              <a:ext uri="{FF2B5EF4-FFF2-40B4-BE49-F238E27FC236}">
                <a16:creationId xmlns:a16="http://schemas.microsoft.com/office/drawing/2014/main" id="{18F2CDD0-53A4-4ED6-A017-7052D91A7F9A}"/>
              </a:ext>
            </a:extLst>
          </p:cNvPr>
          <p:cNvSpPr>
            <a:spLocks noGrp="1" noChangeArrowheads="1"/>
          </p:cNvSpPr>
          <p:nvPr>
            <p:ph type="title"/>
          </p:nvPr>
        </p:nvSpPr>
        <p:spPr>
          <a:xfrm>
            <a:off x="1524000" y="225425"/>
            <a:ext cx="8763000" cy="1143000"/>
          </a:xfrm>
        </p:spPr>
        <p:txBody>
          <a:bodyPr/>
          <a:lstStyle/>
          <a:p>
            <a:r>
              <a:rPr lang="en-US" altLang="en-US"/>
              <a:t>OVM = AVM + URM</a:t>
            </a:r>
            <a:br>
              <a:rPr lang="en-US" altLang="en-US"/>
            </a:br>
            <a:r>
              <a:rPr lang="en-US" altLang="en-US" sz="3000" i="1"/>
              <a:t>AVM forms the backbone of the OVM</a:t>
            </a:r>
            <a:endParaRPr lang="en-US" altLang="en-US" sz="2600" i="1"/>
          </a:p>
        </p:txBody>
      </p:sp>
      <p:sp>
        <p:nvSpPr>
          <p:cNvPr id="3060742" name="Rectangle 6">
            <a:extLst>
              <a:ext uri="{FF2B5EF4-FFF2-40B4-BE49-F238E27FC236}">
                <a16:creationId xmlns:a16="http://schemas.microsoft.com/office/drawing/2014/main" id="{52830841-0E1E-4AAD-83C9-81AFE148CCE1}"/>
              </a:ext>
            </a:extLst>
          </p:cNvPr>
          <p:cNvSpPr>
            <a:spLocks noChangeArrowheads="1"/>
          </p:cNvSpPr>
          <p:nvPr/>
        </p:nvSpPr>
        <p:spPr bwMode="auto">
          <a:xfrm>
            <a:off x="1828800" y="2819400"/>
            <a:ext cx="2590800" cy="3048000"/>
          </a:xfrm>
          <a:prstGeom prst="rect">
            <a:avLst/>
          </a:prstGeom>
          <a:solidFill>
            <a:srgbClr val="CCECFF"/>
          </a:solidFill>
          <a:ln w="9525">
            <a:solidFill>
              <a:schemeClr val="tx1"/>
            </a:solidFill>
            <a:miter lim="800000"/>
            <a:headEnd/>
            <a:tailEnd/>
          </a:ln>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b="1"/>
              <a:t>AVM</a:t>
            </a:r>
          </a:p>
          <a:p>
            <a:pPr algn="ctr" eaLnBrk="1" hangingPunct="1"/>
            <a:endParaRPr lang="en-US" altLang="en-US" sz="2000" b="1"/>
          </a:p>
          <a:p>
            <a:pPr algn="ctr" eaLnBrk="1" hangingPunct="1">
              <a:spcBef>
                <a:spcPct val="25000"/>
              </a:spcBef>
              <a:buFontTx/>
              <a:buChar char="•"/>
            </a:pPr>
            <a:r>
              <a:rPr lang="en-US" altLang="en-US" sz="1800"/>
              <a:t>TLM Communication</a:t>
            </a:r>
          </a:p>
          <a:p>
            <a:pPr algn="ctr" eaLnBrk="1" hangingPunct="1">
              <a:spcBef>
                <a:spcPct val="25000"/>
              </a:spcBef>
              <a:buFontTx/>
              <a:buChar char="•"/>
            </a:pPr>
            <a:r>
              <a:rPr lang="en-US" altLang="en-US" sz="1800"/>
              <a:t>Constrained-Random Stimulus</a:t>
            </a:r>
          </a:p>
          <a:p>
            <a:pPr algn="ctr" eaLnBrk="1" hangingPunct="1">
              <a:spcBef>
                <a:spcPct val="25000"/>
              </a:spcBef>
              <a:buFontTx/>
              <a:buChar char="•"/>
            </a:pPr>
            <a:r>
              <a:rPr lang="en-US" altLang="en-US" sz="1800"/>
              <a:t>Functional Coverage</a:t>
            </a:r>
          </a:p>
          <a:p>
            <a:pPr algn="ctr" eaLnBrk="1" hangingPunct="1">
              <a:spcBef>
                <a:spcPct val="25000"/>
              </a:spcBef>
              <a:buFontTx/>
              <a:buChar char="•"/>
            </a:pPr>
            <a:r>
              <a:rPr lang="en-US" altLang="en-US" sz="1800"/>
              <a:t>Modularity &amp; Reuse</a:t>
            </a:r>
          </a:p>
          <a:p>
            <a:pPr algn="ctr" eaLnBrk="1" hangingPunct="1">
              <a:spcBef>
                <a:spcPct val="25000"/>
              </a:spcBef>
              <a:buFontTx/>
              <a:buChar char="•"/>
            </a:pPr>
            <a:r>
              <a:rPr lang="en-US" altLang="en-US" sz="1800"/>
              <a:t>Incremental Adoption</a:t>
            </a:r>
          </a:p>
        </p:txBody>
      </p:sp>
      <p:sp>
        <p:nvSpPr>
          <p:cNvPr id="3060743" name="Rectangle 7">
            <a:extLst>
              <a:ext uri="{FF2B5EF4-FFF2-40B4-BE49-F238E27FC236}">
                <a16:creationId xmlns:a16="http://schemas.microsoft.com/office/drawing/2014/main" id="{11BB2761-EB36-4F7D-A3AF-5FCE4FF9B5CF}"/>
              </a:ext>
            </a:extLst>
          </p:cNvPr>
          <p:cNvSpPr>
            <a:spLocks noChangeArrowheads="1"/>
          </p:cNvSpPr>
          <p:nvPr/>
        </p:nvSpPr>
        <p:spPr bwMode="auto">
          <a:xfrm>
            <a:off x="7754938" y="2855914"/>
            <a:ext cx="2608262" cy="3011487"/>
          </a:xfrm>
          <a:prstGeom prst="rect">
            <a:avLst/>
          </a:prstGeom>
          <a:solidFill>
            <a:srgbClr val="FF9999"/>
          </a:solidFill>
          <a:ln w="9525">
            <a:solidFill>
              <a:schemeClr val="tx1"/>
            </a:solidFill>
            <a:miter lim="800000"/>
            <a:headEnd/>
            <a:tailEnd/>
          </a:ln>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b="1"/>
              <a:t>URM</a:t>
            </a:r>
          </a:p>
          <a:p>
            <a:pPr algn="ctr" eaLnBrk="1" hangingPunct="1"/>
            <a:endParaRPr lang="en-US" altLang="en-US" b="1"/>
          </a:p>
          <a:p>
            <a:pPr algn="ctr" eaLnBrk="1" hangingPunct="1">
              <a:spcBef>
                <a:spcPct val="25000"/>
              </a:spcBef>
              <a:buFontTx/>
              <a:buChar char="•"/>
            </a:pPr>
            <a:r>
              <a:rPr lang="en-US" altLang="en-US" sz="1800"/>
              <a:t>TLM Communication</a:t>
            </a:r>
          </a:p>
          <a:p>
            <a:pPr algn="ctr" eaLnBrk="1" hangingPunct="1">
              <a:spcBef>
                <a:spcPct val="25000"/>
              </a:spcBef>
              <a:buFontTx/>
              <a:buChar char="•"/>
            </a:pPr>
            <a:r>
              <a:rPr lang="en-US" altLang="en-US" sz="1800"/>
              <a:t>Sequential Stimulus Specification</a:t>
            </a:r>
          </a:p>
          <a:p>
            <a:pPr algn="ctr" eaLnBrk="1" hangingPunct="1">
              <a:spcBef>
                <a:spcPct val="25000"/>
              </a:spcBef>
              <a:buFontTx/>
              <a:buChar char="•"/>
            </a:pPr>
            <a:r>
              <a:rPr lang="en-US" altLang="en-US" sz="1800"/>
              <a:t>UVC Encapsulation</a:t>
            </a:r>
            <a:br>
              <a:rPr lang="en-US" altLang="en-US" sz="1800"/>
            </a:br>
            <a:r>
              <a:rPr lang="en-US" altLang="en-US" sz="1800"/>
              <a:t>Strategy</a:t>
            </a:r>
          </a:p>
          <a:p>
            <a:pPr algn="ctr" eaLnBrk="1" hangingPunct="1">
              <a:spcBef>
                <a:spcPct val="25000"/>
              </a:spcBef>
              <a:buFontTx/>
              <a:buChar char="•"/>
            </a:pPr>
            <a:r>
              <a:rPr lang="en-US" altLang="en-US" sz="1800"/>
              <a:t>Environment Configuration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060738"/>
                                        </p:tgtEl>
                                        <p:attrNameLst>
                                          <p:attrName>style.visibility</p:attrName>
                                        </p:attrNameLst>
                                      </p:cBhvr>
                                      <p:to>
                                        <p:strVal val="visible"/>
                                      </p:to>
                                    </p:set>
                                    <p:anim calcmode="lin" valueType="num">
                                      <p:cBhvr>
                                        <p:cTn id="7" dur="500" fill="hold"/>
                                        <p:tgtEl>
                                          <p:spTgt spid="3060738"/>
                                        </p:tgtEl>
                                        <p:attrNameLst>
                                          <p:attrName>ppt_w</p:attrName>
                                        </p:attrNameLst>
                                      </p:cBhvr>
                                      <p:tavLst>
                                        <p:tav tm="0">
                                          <p:val>
                                            <p:fltVal val="0"/>
                                          </p:val>
                                        </p:tav>
                                        <p:tav tm="100000">
                                          <p:val>
                                            <p:strVal val="#ppt_w"/>
                                          </p:val>
                                        </p:tav>
                                      </p:tavLst>
                                    </p:anim>
                                    <p:anim calcmode="lin" valueType="num">
                                      <p:cBhvr>
                                        <p:cTn id="8" dur="500" fill="hold"/>
                                        <p:tgtEl>
                                          <p:spTgt spid="3060738"/>
                                        </p:tgtEl>
                                        <p:attrNameLst>
                                          <p:attrName>ppt_h</p:attrName>
                                        </p:attrNameLst>
                                      </p:cBhvr>
                                      <p:tavLst>
                                        <p:tav tm="0">
                                          <p:val>
                                            <p:fltVal val="0"/>
                                          </p:val>
                                        </p:tav>
                                        <p:tav tm="100000">
                                          <p:val>
                                            <p:strVal val="#ppt_h"/>
                                          </p:val>
                                        </p:tav>
                                      </p:tavLst>
                                    </p:anim>
                                    <p:animEffect transition="in" filter="fade">
                                      <p:cBhvr>
                                        <p:cTn id="9" dur="500"/>
                                        <p:tgtEl>
                                          <p:spTgt spid="3060738"/>
                                        </p:tgtEl>
                                      </p:cBhvr>
                                    </p:animEffect>
                                  </p:childTnLst>
                                </p:cTn>
                              </p:par>
                            </p:childTnLst>
                          </p:cTn>
                        </p:par>
                        <p:par>
                          <p:cTn id="10" fill="hold" nodeType="afterGroup">
                            <p:stCondLst>
                              <p:cond delay="500"/>
                            </p:stCondLst>
                            <p:childTnLst>
                              <p:par>
                                <p:cTn id="11" presetID="53" presetClass="entr" presetSubtype="0" fill="hold" grpId="0" nodeType="afterEffect">
                                  <p:stCondLst>
                                    <p:cond delay="0"/>
                                  </p:stCondLst>
                                  <p:childTnLst>
                                    <p:set>
                                      <p:cBhvr>
                                        <p:cTn id="12" dur="1" fill="hold">
                                          <p:stCondLst>
                                            <p:cond delay="0"/>
                                          </p:stCondLst>
                                        </p:cTn>
                                        <p:tgtEl>
                                          <p:spTgt spid="3060739"/>
                                        </p:tgtEl>
                                        <p:attrNameLst>
                                          <p:attrName>style.visibility</p:attrName>
                                        </p:attrNameLst>
                                      </p:cBhvr>
                                      <p:to>
                                        <p:strVal val="visible"/>
                                      </p:to>
                                    </p:set>
                                    <p:anim calcmode="lin" valueType="num">
                                      <p:cBhvr>
                                        <p:cTn id="13" dur="500" fill="hold"/>
                                        <p:tgtEl>
                                          <p:spTgt spid="3060739"/>
                                        </p:tgtEl>
                                        <p:attrNameLst>
                                          <p:attrName>ppt_w</p:attrName>
                                        </p:attrNameLst>
                                      </p:cBhvr>
                                      <p:tavLst>
                                        <p:tav tm="0">
                                          <p:val>
                                            <p:fltVal val="0"/>
                                          </p:val>
                                        </p:tav>
                                        <p:tav tm="100000">
                                          <p:val>
                                            <p:strVal val="#ppt_w"/>
                                          </p:val>
                                        </p:tav>
                                      </p:tavLst>
                                    </p:anim>
                                    <p:anim calcmode="lin" valueType="num">
                                      <p:cBhvr>
                                        <p:cTn id="14" dur="500" fill="hold"/>
                                        <p:tgtEl>
                                          <p:spTgt spid="3060739"/>
                                        </p:tgtEl>
                                        <p:attrNameLst>
                                          <p:attrName>ppt_h</p:attrName>
                                        </p:attrNameLst>
                                      </p:cBhvr>
                                      <p:tavLst>
                                        <p:tav tm="0">
                                          <p:val>
                                            <p:fltVal val="0"/>
                                          </p:val>
                                        </p:tav>
                                        <p:tav tm="100000">
                                          <p:val>
                                            <p:strVal val="#ppt_h"/>
                                          </p:val>
                                        </p:tav>
                                      </p:tavLst>
                                    </p:anim>
                                    <p:animEffect transition="in" filter="fade">
                                      <p:cBhvr>
                                        <p:cTn id="15" dur="500"/>
                                        <p:tgtEl>
                                          <p:spTgt spid="3060739"/>
                                        </p:tgtEl>
                                      </p:cBhvr>
                                    </p:animEffect>
                                  </p:childTnLst>
                                </p:cTn>
                              </p:par>
                            </p:childTnLst>
                          </p:cTn>
                        </p:par>
                        <p:par>
                          <p:cTn id="16" fill="hold" nodeType="afterGroup">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306074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060742"/>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35" presetClass="path" presetSubtype="0" fill="hold" grpId="1" nodeType="clickEffect">
                                  <p:stCondLst>
                                    <p:cond delay="0"/>
                                  </p:stCondLst>
                                  <p:childTnLst>
                                    <p:animMotion origin="layout" path="M 0 -3.33333E-6 L -0.325 -3.33333E-6 " pathEditMode="relative" rAng="0" ptsTypes="AA">
                                      <p:cBhvr>
                                        <p:cTn id="24" dur="500" fill="hold"/>
                                        <p:tgtEl>
                                          <p:spTgt spid="3060743"/>
                                        </p:tgtEl>
                                        <p:attrNameLst>
                                          <p:attrName>ppt_x</p:attrName>
                                          <p:attrName>ppt_y</p:attrName>
                                        </p:attrNameLst>
                                      </p:cBhvr>
                                      <p:rCtr x="-16250" y="0"/>
                                    </p:animMotion>
                                  </p:childTnLst>
                                </p:cTn>
                              </p:par>
                              <p:par>
                                <p:cTn id="25" presetID="63" presetClass="path" presetSubtype="0" fill="hold" grpId="1" nodeType="withEffect">
                                  <p:stCondLst>
                                    <p:cond delay="0"/>
                                  </p:stCondLst>
                                  <p:childTnLst>
                                    <p:animMotion origin="layout" path="M 0 -3.33333E-6 L 0.325 -3.33333E-6 " pathEditMode="relative" rAng="0" ptsTypes="AA">
                                      <p:cBhvr>
                                        <p:cTn id="26" dur="500" fill="hold"/>
                                        <p:tgtEl>
                                          <p:spTgt spid="3060742"/>
                                        </p:tgtEl>
                                        <p:attrNameLst>
                                          <p:attrName>ppt_x</p:attrName>
                                          <p:attrName>ppt_y</p:attrName>
                                        </p:attrNameLst>
                                      </p:cBhvr>
                                      <p:rCtr x="16250" y="0"/>
                                    </p:animMotion>
                                  </p:childTnLst>
                                </p:cTn>
                              </p:par>
                              <p:par>
                                <p:cTn id="27" presetID="17" presetClass="exit" presetSubtype="10" fill="hold" grpId="2" nodeType="withEffect">
                                  <p:stCondLst>
                                    <p:cond delay="0"/>
                                  </p:stCondLst>
                                  <p:childTnLst>
                                    <p:anim calcmode="lin" valueType="num">
                                      <p:cBhvr>
                                        <p:cTn id="28" dur="500"/>
                                        <p:tgtEl>
                                          <p:spTgt spid="3060742"/>
                                        </p:tgtEl>
                                        <p:attrNameLst>
                                          <p:attrName>ppt_w</p:attrName>
                                        </p:attrNameLst>
                                      </p:cBhvr>
                                      <p:tavLst>
                                        <p:tav tm="0">
                                          <p:val>
                                            <p:strVal val="ppt_w"/>
                                          </p:val>
                                        </p:tav>
                                        <p:tav tm="100000">
                                          <p:val>
                                            <p:fltVal val="0"/>
                                          </p:val>
                                        </p:tav>
                                      </p:tavLst>
                                    </p:anim>
                                    <p:anim calcmode="lin" valueType="num">
                                      <p:cBhvr>
                                        <p:cTn id="29" dur="500"/>
                                        <p:tgtEl>
                                          <p:spTgt spid="3060742"/>
                                        </p:tgtEl>
                                        <p:attrNameLst>
                                          <p:attrName>ppt_h</p:attrName>
                                        </p:attrNameLst>
                                      </p:cBhvr>
                                      <p:tavLst>
                                        <p:tav tm="0">
                                          <p:val>
                                            <p:strVal val="ppt_h"/>
                                          </p:val>
                                        </p:tav>
                                        <p:tav tm="100000">
                                          <p:val>
                                            <p:strVal val="ppt_h"/>
                                          </p:val>
                                        </p:tav>
                                      </p:tavLst>
                                    </p:anim>
                                    <p:set>
                                      <p:cBhvr>
                                        <p:cTn id="30" dur="1" fill="hold">
                                          <p:stCondLst>
                                            <p:cond delay="499"/>
                                          </p:stCondLst>
                                        </p:cTn>
                                        <p:tgtEl>
                                          <p:spTgt spid="3060742"/>
                                        </p:tgtEl>
                                        <p:attrNameLst>
                                          <p:attrName>style.visibility</p:attrName>
                                        </p:attrNameLst>
                                      </p:cBhvr>
                                      <p:to>
                                        <p:strVal val="hidden"/>
                                      </p:to>
                                    </p:set>
                                  </p:childTnLst>
                                </p:cTn>
                              </p:par>
                              <p:par>
                                <p:cTn id="31" presetID="17" presetClass="exit" presetSubtype="10" fill="hold" grpId="2" nodeType="withEffect">
                                  <p:stCondLst>
                                    <p:cond delay="0"/>
                                  </p:stCondLst>
                                  <p:childTnLst>
                                    <p:anim calcmode="lin" valueType="num">
                                      <p:cBhvr>
                                        <p:cTn id="32" dur="500"/>
                                        <p:tgtEl>
                                          <p:spTgt spid="3060743"/>
                                        </p:tgtEl>
                                        <p:attrNameLst>
                                          <p:attrName>ppt_w</p:attrName>
                                        </p:attrNameLst>
                                      </p:cBhvr>
                                      <p:tavLst>
                                        <p:tav tm="0">
                                          <p:val>
                                            <p:strVal val="ppt_w"/>
                                          </p:val>
                                        </p:tav>
                                        <p:tav tm="100000">
                                          <p:val>
                                            <p:fltVal val="0"/>
                                          </p:val>
                                        </p:tav>
                                      </p:tavLst>
                                    </p:anim>
                                    <p:anim calcmode="lin" valueType="num">
                                      <p:cBhvr>
                                        <p:cTn id="33" dur="500"/>
                                        <p:tgtEl>
                                          <p:spTgt spid="3060743"/>
                                        </p:tgtEl>
                                        <p:attrNameLst>
                                          <p:attrName>ppt_h</p:attrName>
                                        </p:attrNameLst>
                                      </p:cBhvr>
                                      <p:tavLst>
                                        <p:tav tm="0">
                                          <p:val>
                                            <p:strVal val="ppt_h"/>
                                          </p:val>
                                        </p:tav>
                                        <p:tav tm="100000">
                                          <p:val>
                                            <p:strVal val="ppt_h"/>
                                          </p:val>
                                        </p:tav>
                                      </p:tavLst>
                                    </p:anim>
                                    <p:set>
                                      <p:cBhvr>
                                        <p:cTn id="34" dur="1" fill="hold">
                                          <p:stCondLst>
                                            <p:cond delay="499"/>
                                          </p:stCondLst>
                                        </p:cTn>
                                        <p:tgtEl>
                                          <p:spTgt spid="3060743"/>
                                        </p:tgtEl>
                                        <p:attrNameLst>
                                          <p:attrName>style.visibility</p:attrName>
                                        </p:attrNameLst>
                                      </p:cBhvr>
                                      <p:to>
                                        <p:strVal val="hidden"/>
                                      </p:to>
                                    </p:set>
                                  </p:childTnLst>
                                </p:cTn>
                              </p:par>
                            </p:childTnLst>
                          </p:cTn>
                        </p:par>
                        <p:par>
                          <p:cTn id="35" fill="hold" nodeType="afterGroup">
                            <p:stCondLst>
                              <p:cond delay="500"/>
                            </p:stCondLst>
                            <p:childTnLst>
                              <p:par>
                                <p:cTn id="36" presetID="17" presetClass="entr" presetSubtype="10" fill="hold" grpId="0" nodeType="afterEffect">
                                  <p:stCondLst>
                                    <p:cond delay="0"/>
                                  </p:stCondLst>
                                  <p:childTnLst>
                                    <p:set>
                                      <p:cBhvr>
                                        <p:cTn id="37" dur="1" fill="hold">
                                          <p:stCondLst>
                                            <p:cond delay="0"/>
                                          </p:stCondLst>
                                        </p:cTn>
                                        <p:tgtEl>
                                          <p:spTgt spid="3060740"/>
                                        </p:tgtEl>
                                        <p:attrNameLst>
                                          <p:attrName>style.visibility</p:attrName>
                                        </p:attrNameLst>
                                      </p:cBhvr>
                                      <p:to>
                                        <p:strVal val="visible"/>
                                      </p:to>
                                    </p:set>
                                    <p:anim calcmode="lin" valueType="num">
                                      <p:cBhvr>
                                        <p:cTn id="38" dur="500" fill="hold"/>
                                        <p:tgtEl>
                                          <p:spTgt spid="3060740"/>
                                        </p:tgtEl>
                                        <p:attrNameLst>
                                          <p:attrName>ppt_w</p:attrName>
                                        </p:attrNameLst>
                                      </p:cBhvr>
                                      <p:tavLst>
                                        <p:tav tm="0">
                                          <p:val>
                                            <p:fltVal val="0"/>
                                          </p:val>
                                        </p:tav>
                                        <p:tav tm="100000">
                                          <p:val>
                                            <p:strVal val="#ppt_w"/>
                                          </p:val>
                                        </p:tav>
                                      </p:tavLst>
                                    </p:anim>
                                    <p:anim calcmode="lin" valueType="num">
                                      <p:cBhvr>
                                        <p:cTn id="39" dur="500" fill="hold"/>
                                        <p:tgtEl>
                                          <p:spTgt spid="306074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60738" grpId="0" animBg="1"/>
      <p:bldP spid="3060739" grpId="0" animBg="1"/>
      <p:bldP spid="3060740" grpId="0" animBg="1"/>
      <p:bldP spid="3060742" grpId="0" animBg="1"/>
      <p:bldP spid="3060742" grpId="1" animBg="1"/>
      <p:bldP spid="3060742" grpId="2" animBg="1"/>
      <p:bldP spid="3060743" grpId="0" animBg="1"/>
      <p:bldP spid="3060743" grpId="1" animBg="1"/>
      <p:bldP spid="3060743" grpId="2"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BBFA98EA-CEA9-42DB-852C-D6C91C09B901}"/>
              </a:ext>
            </a:extLst>
          </p:cNvPr>
          <p:cNvSpPr>
            <a:spLocks noGrp="1" noChangeArrowheads="1"/>
          </p:cNvSpPr>
          <p:nvPr>
            <p:ph type="title"/>
          </p:nvPr>
        </p:nvSpPr>
        <p:spPr>
          <a:xfrm>
            <a:off x="2286001" y="304800"/>
            <a:ext cx="7840663" cy="533400"/>
          </a:xfrm>
        </p:spPr>
        <p:txBody>
          <a:bodyPr>
            <a:normAutofit fontScale="90000"/>
          </a:bodyPr>
          <a:lstStyle/>
          <a:p>
            <a:r>
              <a:rPr lang="en-US" altLang="en-US"/>
              <a:t>What is the news?</a:t>
            </a:r>
          </a:p>
        </p:txBody>
      </p:sp>
      <p:sp>
        <p:nvSpPr>
          <p:cNvPr id="24579" name="Rectangle 3">
            <a:extLst>
              <a:ext uri="{FF2B5EF4-FFF2-40B4-BE49-F238E27FC236}">
                <a16:creationId xmlns:a16="http://schemas.microsoft.com/office/drawing/2014/main" id="{1E2F90F1-EA9A-44FE-A20C-988F40E2AD0B}"/>
              </a:ext>
            </a:extLst>
          </p:cNvPr>
          <p:cNvSpPr>
            <a:spLocks noGrp="1" noChangeArrowheads="1"/>
          </p:cNvSpPr>
          <p:nvPr>
            <p:ph type="body" idx="1"/>
          </p:nvPr>
        </p:nvSpPr>
        <p:spPr>
          <a:xfrm>
            <a:off x="2579688" y="1020763"/>
            <a:ext cx="7353300" cy="4876800"/>
          </a:xfrm>
        </p:spPr>
        <p:txBody>
          <a:bodyPr>
            <a:normAutofit fontScale="92500"/>
          </a:bodyPr>
          <a:lstStyle/>
          <a:p>
            <a:pPr>
              <a:lnSpc>
                <a:spcPct val="90000"/>
              </a:lnSpc>
            </a:pPr>
            <a:r>
              <a:rPr lang="en-US" altLang="en-US"/>
              <a:t>The first truly open, interoperable, and proven verification methodology based on the SystemVerilog IEEE 1800 language</a:t>
            </a:r>
          </a:p>
          <a:p>
            <a:pPr>
              <a:lnSpc>
                <a:spcPct val="90000"/>
              </a:lnSpc>
            </a:pPr>
            <a:endParaRPr lang="en-US" altLang="en-US"/>
          </a:p>
          <a:p>
            <a:pPr>
              <a:lnSpc>
                <a:spcPct val="90000"/>
              </a:lnSpc>
            </a:pPr>
            <a:r>
              <a:rPr lang="en-US" altLang="en-US"/>
              <a:t>Jointly developed by Cadence and Mentor Graphics</a:t>
            </a:r>
          </a:p>
          <a:p>
            <a:pPr>
              <a:lnSpc>
                <a:spcPct val="90000"/>
              </a:lnSpc>
            </a:pPr>
            <a:endParaRPr lang="en-US" altLang="en-US"/>
          </a:p>
          <a:p>
            <a:pPr>
              <a:lnSpc>
                <a:spcPct val="90000"/>
              </a:lnSpc>
            </a:pPr>
            <a:r>
              <a:rPr lang="en-US" altLang="en-US"/>
              <a:t>Delivers simulator, VIP, and high level language interoperability across companies and ecosystem</a:t>
            </a:r>
          </a:p>
          <a:p>
            <a:pPr>
              <a:lnSpc>
                <a:spcPct val="90000"/>
              </a:lnSpc>
            </a:pPr>
            <a:endParaRPr lang="en-US" altLang="en-US"/>
          </a:p>
          <a:p>
            <a:pPr>
              <a:lnSpc>
                <a:spcPct val="90000"/>
              </a:lnSpc>
            </a:pPr>
            <a:r>
              <a:rPr lang="en-US" altLang="en-US"/>
              <a:t>Scalable to system level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EC41ABFC-B627-41B1-803E-AFEBDF1568B4}"/>
              </a:ext>
            </a:extLst>
          </p:cNvPr>
          <p:cNvSpPr>
            <a:spLocks noGrp="1" noChangeArrowheads="1"/>
          </p:cNvSpPr>
          <p:nvPr>
            <p:ph type="title"/>
          </p:nvPr>
        </p:nvSpPr>
        <p:spPr>
          <a:xfrm>
            <a:off x="1524000" y="0"/>
            <a:ext cx="9144000" cy="914400"/>
          </a:xfrm>
        </p:spPr>
        <p:txBody>
          <a:bodyPr/>
          <a:lstStyle/>
          <a:p>
            <a:r>
              <a:rPr lang="en-US" altLang="en-US"/>
              <a:t>OVM Benefits</a:t>
            </a:r>
          </a:p>
        </p:txBody>
      </p:sp>
      <p:sp>
        <p:nvSpPr>
          <p:cNvPr id="26627" name="Rectangle 3">
            <a:extLst>
              <a:ext uri="{FF2B5EF4-FFF2-40B4-BE49-F238E27FC236}">
                <a16:creationId xmlns:a16="http://schemas.microsoft.com/office/drawing/2014/main" id="{EE854489-06CC-41B3-8C55-D82B62B08545}"/>
              </a:ext>
            </a:extLst>
          </p:cNvPr>
          <p:cNvSpPr>
            <a:spLocks noGrp="1" noChangeArrowheads="1"/>
          </p:cNvSpPr>
          <p:nvPr>
            <p:ph type="body" idx="1"/>
          </p:nvPr>
        </p:nvSpPr>
        <p:spPr>
          <a:xfrm>
            <a:off x="2019300" y="800100"/>
            <a:ext cx="8229600" cy="5181600"/>
          </a:xfrm>
        </p:spPr>
        <p:txBody>
          <a:bodyPr/>
          <a:lstStyle/>
          <a:p>
            <a:pPr>
              <a:lnSpc>
                <a:spcPct val="90000"/>
              </a:lnSpc>
            </a:pPr>
            <a:r>
              <a:rPr lang="en-US" altLang="en-US" sz="2100"/>
              <a:t> Open </a:t>
            </a:r>
          </a:p>
          <a:p>
            <a:pPr lvl="1">
              <a:lnSpc>
                <a:spcPct val="90000"/>
              </a:lnSpc>
            </a:pPr>
            <a:r>
              <a:rPr lang="en-US" altLang="en-US" sz="2000"/>
              <a:t>Written in IEEE 1800 SystemVerilog </a:t>
            </a:r>
          </a:p>
          <a:p>
            <a:pPr lvl="1">
              <a:lnSpc>
                <a:spcPct val="90000"/>
              </a:lnSpc>
            </a:pPr>
            <a:r>
              <a:rPr lang="en-US" altLang="en-US" sz="2000"/>
              <a:t>Runs on any simulator supporting the IEEE 1800 standard </a:t>
            </a:r>
          </a:p>
          <a:p>
            <a:pPr lvl="1">
              <a:lnSpc>
                <a:spcPct val="90000"/>
              </a:lnSpc>
            </a:pPr>
            <a:r>
              <a:rPr lang="en-US" altLang="en-US" sz="2000"/>
              <a:t>Verified on Cadence’s Incisive and Mentor Graphics’ Questa Verification Platform </a:t>
            </a:r>
          </a:p>
          <a:p>
            <a:pPr lvl="1">
              <a:lnSpc>
                <a:spcPct val="90000"/>
              </a:lnSpc>
            </a:pPr>
            <a:r>
              <a:rPr lang="en-US" altLang="en-US" sz="2000"/>
              <a:t>True open-source license agreement (Apache 2.0) </a:t>
            </a:r>
          </a:p>
          <a:p>
            <a:pPr>
              <a:lnSpc>
                <a:spcPct val="90000"/>
              </a:lnSpc>
            </a:pPr>
            <a:r>
              <a:rPr lang="en-US" altLang="en-US" sz="2100"/>
              <a:t>Interoperable</a:t>
            </a:r>
          </a:p>
          <a:p>
            <a:pPr lvl="1">
              <a:lnSpc>
                <a:spcPct val="90000"/>
              </a:lnSpc>
            </a:pPr>
            <a:r>
              <a:rPr lang="en-US" altLang="en-US" sz="2000"/>
              <a:t>Ensures VIP interoperability across ecosystem &amp; simulators</a:t>
            </a:r>
          </a:p>
          <a:p>
            <a:pPr lvl="1">
              <a:lnSpc>
                <a:spcPct val="90000"/>
              </a:lnSpc>
            </a:pPr>
            <a:r>
              <a:rPr lang="en-US" altLang="en-US" sz="2000"/>
              <a:t>Enables VIP ‘plug and play’ functionality for designers </a:t>
            </a:r>
          </a:p>
          <a:p>
            <a:pPr lvl="1">
              <a:lnSpc>
                <a:spcPct val="90000"/>
              </a:lnSpc>
            </a:pPr>
            <a:r>
              <a:rPr lang="en-US" altLang="en-US" sz="2000"/>
              <a:t>Ensures interoperability with other high level languages</a:t>
            </a:r>
          </a:p>
          <a:p>
            <a:pPr>
              <a:lnSpc>
                <a:spcPct val="90000"/>
              </a:lnSpc>
            </a:pPr>
            <a:r>
              <a:rPr lang="en-US" altLang="en-US" sz="2100"/>
              <a:t> Proven </a:t>
            </a:r>
          </a:p>
          <a:p>
            <a:pPr lvl="1">
              <a:lnSpc>
                <a:spcPct val="90000"/>
              </a:lnSpc>
            </a:pPr>
            <a:r>
              <a:rPr lang="en-US" altLang="en-US" sz="2000"/>
              <a:t>Based on Cadence’s Incisive Plan-to-Closure URM module and Mentor’s Advanced Verification Methodology (AVM) </a:t>
            </a:r>
            <a:endParaRPr lang="en-US" altLang="en-US"/>
          </a:p>
          <a:p>
            <a:pPr lvl="1">
              <a:lnSpc>
                <a:spcPct val="90000"/>
              </a:lnSpc>
            </a:pPr>
            <a:r>
              <a:rPr lang="en-US" altLang="en-US" sz="2000"/>
              <a:t>Incorporates Best Practices from &gt;10 years of experiences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42283D28-F20E-4BAA-B544-3BB9FA5C0BA1}"/>
              </a:ext>
            </a:extLst>
          </p:cNvPr>
          <p:cNvSpPr>
            <a:spLocks noGrp="1" noChangeArrowheads="1"/>
          </p:cNvSpPr>
          <p:nvPr>
            <p:ph type="title"/>
          </p:nvPr>
        </p:nvSpPr>
        <p:spPr/>
        <p:txBody>
          <a:bodyPr/>
          <a:lstStyle/>
          <a:p>
            <a:r>
              <a:rPr lang="en-US" altLang="en-US"/>
              <a:t>OVM Description</a:t>
            </a:r>
          </a:p>
        </p:txBody>
      </p:sp>
      <p:sp>
        <p:nvSpPr>
          <p:cNvPr id="28675" name="Rectangle 3">
            <a:extLst>
              <a:ext uri="{FF2B5EF4-FFF2-40B4-BE49-F238E27FC236}">
                <a16:creationId xmlns:a16="http://schemas.microsoft.com/office/drawing/2014/main" id="{BECC82EE-1B2A-41D8-9D00-C34056CD44E2}"/>
              </a:ext>
            </a:extLst>
          </p:cNvPr>
          <p:cNvSpPr>
            <a:spLocks noGrp="1" noChangeArrowheads="1"/>
          </p:cNvSpPr>
          <p:nvPr>
            <p:ph type="body" idx="1"/>
          </p:nvPr>
        </p:nvSpPr>
        <p:spPr>
          <a:xfrm>
            <a:off x="1524001" y="1381125"/>
            <a:ext cx="5407025" cy="4559300"/>
          </a:xfrm>
        </p:spPr>
        <p:txBody>
          <a:bodyPr/>
          <a:lstStyle/>
          <a:p>
            <a:pPr>
              <a:lnSpc>
                <a:spcPct val="90000"/>
              </a:lnSpc>
            </a:pPr>
            <a:r>
              <a:rPr lang="en-US" altLang="en-US" sz="2100"/>
              <a:t>OVM Class Library uses SystemVerilog language and runs on any compliant simulator</a:t>
            </a:r>
          </a:p>
          <a:p>
            <a:pPr lvl="1">
              <a:lnSpc>
                <a:spcPct val="90000"/>
              </a:lnSpc>
            </a:pPr>
            <a:r>
              <a:rPr lang="en-US" altLang="en-US" sz="2000"/>
              <a:t>Provides building blocks (objects) for verification environment</a:t>
            </a:r>
          </a:p>
          <a:p>
            <a:pPr lvl="1">
              <a:lnSpc>
                <a:spcPct val="90000"/>
              </a:lnSpc>
            </a:pPr>
            <a:r>
              <a:rPr lang="en-US" altLang="en-US" sz="2000"/>
              <a:t>Common set of low-level utilities</a:t>
            </a:r>
          </a:p>
          <a:p>
            <a:pPr lvl="1">
              <a:lnSpc>
                <a:spcPct val="90000"/>
              </a:lnSpc>
            </a:pPr>
            <a:endParaRPr lang="en-US" altLang="en-US" sz="2000"/>
          </a:p>
          <a:p>
            <a:pPr>
              <a:lnSpc>
                <a:spcPct val="90000"/>
              </a:lnSpc>
            </a:pPr>
            <a:r>
              <a:rPr lang="en-US" altLang="en-US" sz="2100"/>
              <a:t>OVM Methodology </a:t>
            </a:r>
          </a:p>
          <a:p>
            <a:pPr lvl="1">
              <a:lnSpc>
                <a:spcPct val="90000"/>
              </a:lnSpc>
            </a:pPr>
            <a:r>
              <a:rPr lang="en-US" altLang="en-US" sz="2000"/>
              <a:t>Framework to create VIP</a:t>
            </a:r>
          </a:p>
          <a:p>
            <a:pPr lvl="1">
              <a:lnSpc>
                <a:spcPct val="90000"/>
              </a:lnSpc>
            </a:pPr>
            <a:r>
              <a:rPr lang="en-US" altLang="en-US" sz="2000"/>
              <a:t>Guidelines for how to use the class library</a:t>
            </a:r>
          </a:p>
          <a:p>
            <a:pPr lvl="1">
              <a:lnSpc>
                <a:spcPct val="90000"/>
              </a:lnSpc>
            </a:pPr>
            <a:endParaRPr lang="en-US" altLang="en-US" sz="2000"/>
          </a:p>
        </p:txBody>
      </p:sp>
      <p:sp>
        <p:nvSpPr>
          <p:cNvPr id="28676" name="Rectangle 4">
            <a:extLst>
              <a:ext uri="{FF2B5EF4-FFF2-40B4-BE49-F238E27FC236}">
                <a16:creationId xmlns:a16="http://schemas.microsoft.com/office/drawing/2014/main" id="{10DDA72B-67E5-49EE-B0BA-9F548DAA3AEF}"/>
              </a:ext>
            </a:extLst>
          </p:cNvPr>
          <p:cNvSpPr>
            <a:spLocks noChangeArrowheads="1"/>
          </p:cNvSpPr>
          <p:nvPr/>
        </p:nvSpPr>
        <p:spPr bwMode="auto">
          <a:xfrm>
            <a:off x="7239000" y="3200400"/>
            <a:ext cx="2743200" cy="838200"/>
          </a:xfrm>
          <a:prstGeom prst="rect">
            <a:avLst/>
          </a:prstGeom>
          <a:gradFill rotWithShape="0">
            <a:gsLst>
              <a:gs pos="0">
                <a:srgbClr val="9CC020"/>
              </a:gs>
              <a:gs pos="100000">
                <a:srgbClr val="DAE418"/>
              </a:gs>
            </a:gsLst>
            <a:lin ang="5400000" scaled="1"/>
          </a:gradFill>
          <a:ln>
            <a:noFill/>
          </a:ln>
          <a:extLst>
            <a:ext uri="{91240B29-F687-4F45-9708-019B960494DF}">
              <a14:hiddenLine xmlns:a14="http://schemas.microsoft.com/office/drawing/2010/main" w="25400">
                <a:solidFill>
                  <a:srgbClr val="000000"/>
                </a:solidFill>
                <a:miter lim="800000"/>
                <a:headEnd/>
                <a:tailEnd/>
              </a14:hiddenLine>
            </a:ext>
          </a:extLst>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90000"/>
              </a:lnSpc>
              <a:buFont typeface="Wingdings" panose="05000000000000000000" pitchFamily="2" charset="2"/>
              <a:buNone/>
            </a:pPr>
            <a:r>
              <a:rPr lang="en-US" altLang="en-US" sz="1800">
                <a:solidFill>
                  <a:srgbClr val="000000"/>
                </a:solidFill>
              </a:rPr>
              <a:t>OVM Class Library</a:t>
            </a:r>
          </a:p>
          <a:p>
            <a:pPr algn="ctr" eaLnBrk="1" hangingPunct="1">
              <a:lnSpc>
                <a:spcPct val="90000"/>
              </a:lnSpc>
              <a:buFont typeface="Wingdings" panose="05000000000000000000" pitchFamily="2" charset="2"/>
              <a:buNone/>
            </a:pPr>
            <a:endParaRPr lang="en-US" altLang="en-US" sz="1800">
              <a:solidFill>
                <a:srgbClr val="000000"/>
              </a:solidFill>
            </a:endParaRPr>
          </a:p>
        </p:txBody>
      </p:sp>
      <p:sp>
        <p:nvSpPr>
          <p:cNvPr id="28677" name="Rectangle 5">
            <a:extLst>
              <a:ext uri="{FF2B5EF4-FFF2-40B4-BE49-F238E27FC236}">
                <a16:creationId xmlns:a16="http://schemas.microsoft.com/office/drawing/2014/main" id="{57BB74FA-406C-4651-98A6-D4DDDAC48E39}"/>
              </a:ext>
            </a:extLst>
          </p:cNvPr>
          <p:cNvSpPr>
            <a:spLocks noChangeArrowheads="1"/>
          </p:cNvSpPr>
          <p:nvPr/>
        </p:nvSpPr>
        <p:spPr bwMode="auto">
          <a:xfrm>
            <a:off x="7239000" y="2362200"/>
            <a:ext cx="2743200" cy="838200"/>
          </a:xfrm>
          <a:prstGeom prst="rect">
            <a:avLst/>
          </a:prstGeom>
          <a:gradFill rotWithShape="0">
            <a:gsLst>
              <a:gs pos="0">
                <a:srgbClr val="F6580F"/>
              </a:gs>
              <a:gs pos="100000">
                <a:srgbClr val="F9B237"/>
              </a:gs>
            </a:gsLst>
            <a:lin ang="5400000" scaled="1"/>
          </a:gradFill>
          <a:ln>
            <a:noFill/>
          </a:ln>
          <a:extLst>
            <a:ext uri="{91240B29-F687-4F45-9708-019B960494DF}">
              <a14:hiddenLine xmlns:a14="http://schemas.microsoft.com/office/drawing/2010/main" w="25400">
                <a:solidFill>
                  <a:srgbClr val="000000"/>
                </a:solidFill>
                <a:miter lim="800000"/>
                <a:headEnd/>
                <a:tailEnd/>
              </a14:hiddenLine>
            </a:ext>
          </a:extLst>
        </p:spPr>
        <p:txBody>
          <a:bodyPr wrap="none" lIns="0" tIns="0" rIns="0" bIns="0"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lnSpc>
                <a:spcPct val="90000"/>
              </a:lnSpc>
              <a:buFont typeface="Wingdings" panose="05000000000000000000" pitchFamily="2" charset="2"/>
              <a:buNone/>
            </a:pPr>
            <a:r>
              <a:rPr lang="en-US" altLang="en-US" sz="1800">
                <a:solidFill>
                  <a:srgbClr val="000000"/>
                </a:solidFill>
              </a:rPr>
              <a:t>OVM Methodology</a:t>
            </a:r>
          </a:p>
          <a:p>
            <a:pPr algn="ctr" eaLnBrk="1" hangingPunct="1">
              <a:lnSpc>
                <a:spcPct val="90000"/>
              </a:lnSpc>
              <a:buFont typeface="Wingdings" panose="05000000000000000000" pitchFamily="2" charset="2"/>
              <a:buNone/>
            </a:pPr>
            <a:r>
              <a:rPr lang="en-US" altLang="en-US" sz="1800">
                <a:solidFill>
                  <a:srgbClr val="000000"/>
                </a:solidFill>
              </a:rPr>
              <a:t>(documentation,</a:t>
            </a:r>
          </a:p>
          <a:p>
            <a:pPr algn="ctr" eaLnBrk="1" hangingPunct="1">
              <a:lnSpc>
                <a:spcPct val="90000"/>
              </a:lnSpc>
              <a:buFont typeface="Wingdings" panose="05000000000000000000" pitchFamily="2" charset="2"/>
              <a:buNone/>
            </a:pPr>
            <a:r>
              <a:rPr lang="en-US" altLang="en-US" sz="1800">
                <a:solidFill>
                  <a:srgbClr val="000000"/>
                </a:solidFill>
              </a:rPr>
              <a:t>examples, code snippets)</a:t>
            </a:r>
          </a:p>
        </p:txBody>
      </p:sp>
      <p:sp>
        <p:nvSpPr>
          <p:cNvPr id="28678" name="Rectangle 6">
            <a:extLst>
              <a:ext uri="{FF2B5EF4-FFF2-40B4-BE49-F238E27FC236}">
                <a16:creationId xmlns:a16="http://schemas.microsoft.com/office/drawing/2014/main" id="{0ECEC3FD-658A-431D-8371-5DE73434CD17}"/>
              </a:ext>
            </a:extLst>
          </p:cNvPr>
          <p:cNvSpPr>
            <a:spLocks noChangeArrowheads="1"/>
          </p:cNvSpPr>
          <p:nvPr/>
        </p:nvSpPr>
        <p:spPr bwMode="auto">
          <a:xfrm>
            <a:off x="7239000" y="4038600"/>
            <a:ext cx="2743200" cy="838200"/>
          </a:xfrm>
          <a:prstGeom prst="rect">
            <a:avLst/>
          </a:prstGeom>
          <a:gradFill rotWithShape="0">
            <a:gsLst>
              <a:gs pos="0">
                <a:srgbClr val="4D4D4D"/>
              </a:gs>
              <a:gs pos="100000">
                <a:srgbClr val="4D4D4D"/>
              </a:gs>
            </a:gsLst>
            <a:lin ang="5400000" scaled="1"/>
          </a:gradFill>
          <a:ln>
            <a:noFill/>
          </a:ln>
          <a:extLst>
            <a:ext uri="{91240B29-F687-4F45-9708-019B960494DF}">
              <a14:hiddenLine xmlns:a14="http://schemas.microsoft.com/office/drawing/2010/main" w="6350">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800">
                <a:solidFill>
                  <a:srgbClr val="FFFFFF"/>
                </a:solidFill>
              </a:rPr>
              <a:t>SystemVerilog Language</a:t>
            </a:r>
          </a:p>
        </p:txBody>
      </p:sp>
      <p:sp>
        <p:nvSpPr>
          <p:cNvPr id="3025927" name="Rectangle 7">
            <a:extLst>
              <a:ext uri="{FF2B5EF4-FFF2-40B4-BE49-F238E27FC236}">
                <a16:creationId xmlns:a16="http://schemas.microsoft.com/office/drawing/2014/main" id="{67629A2F-3DA8-4FEA-ADD3-4D44D1E9A266}"/>
              </a:ext>
            </a:extLst>
          </p:cNvPr>
          <p:cNvSpPr>
            <a:spLocks noChangeArrowheads="1"/>
          </p:cNvSpPr>
          <p:nvPr/>
        </p:nvSpPr>
        <p:spPr bwMode="auto">
          <a:xfrm>
            <a:off x="7239000" y="1524000"/>
            <a:ext cx="2743200" cy="838200"/>
          </a:xfrm>
          <a:prstGeom prst="rect">
            <a:avLst/>
          </a:prstGeom>
          <a:gradFill rotWithShape="1">
            <a:gsLst>
              <a:gs pos="0">
                <a:schemeClr val="accent1">
                  <a:gamma/>
                  <a:tint val="98431"/>
                  <a:invGamma/>
                </a:schemeClr>
              </a:gs>
              <a:gs pos="100000">
                <a:schemeClr val="accent1">
                  <a:alpha val="53999"/>
                </a:schemeClr>
              </a:gs>
            </a:gsLst>
            <a:lin ang="5400000" scaled="1"/>
          </a:gradFill>
          <a:ln w="6350">
            <a:noFill/>
            <a:miter lim="800000"/>
            <a:headEnd/>
            <a:tailEnd/>
          </a:ln>
          <a:effectLst/>
        </p:spPr>
        <p:txBody>
          <a:bodyPr wrap="none" anchor="ctr"/>
          <a:lstStyle/>
          <a:p>
            <a:pPr algn="ctr">
              <a:defRPr/>
            </a:pPr>
            <a:r>
              <a:rPr lang="en-US">
                <a:solidFill>
                  <a:srgbClr val="FFFFFF"/>
                </a:solidFill>
                <a:latin typeface="Arial" charset="0"/>
              </a:rPr>
              <a:t>VIP and Verification</a:t>
            </a:r>
          </a:p>
          <a:p>
            <a:pPr algn="ctr">
              <a:defRPr/>
            </a:pPr>
            <a:r>
              <a:rPr lang="en-US">
                <a:solidFill>
                  <a:srgbClr val="FFFFFF"/>
                </a:solidFill>
                <a:latin typeface="Arial" charset="0"/>
              </a:rPr>
              <a:t>Environment</a:t>
            </a:r>
          </a:p>
        </p:txBody>
      </p:sp>
      <p:sp>
        <p:nvSpPr>
          <p:cNvPr id="28680" name="Rectangle 8">
            <a:extLst>
              <a:ext uri="{FF2B5EF4-FFF2-40B4-BE49-F238E27FC236}">
                <a16:creationId xmlns:a16="http://schemas.microsoft.com/office/drawing/2014/main" id="{82E55144-BD06-4C11-83B4-FBF058F37F2C}"/>
              </a:ext>
            </a:extLst>
          </p:cNvPr>
          <p:cNvSpPr>
            <a:spLocks noChangeArrowheads="1"/>
          </p:cNvSpPr>
          <p:nvPr/>
        </p:nvSpPr>
        <p:spPr bwMode="auto">
          <a:xfrm>
            <a:off x="7239000" y="4876800"/>
            <a:ext cx="2743200" cy="838200"/>
          </a:xfrm>
          <a:prstGeom prst="rect">
            <a:avLst/>
          </a:prstGeom>
          <a:gradFill rotWithShape="0">
            <a:gsLst>
              <a:gs pos="0">
                <a:srgbClr val="C0C0C0"/>
              </a:gs>
              <a:gs pos="100000">
                <a:srgbClr val="C0C0C0"/>
              </a:gs>
            </a:gsLst>
            <a:lin ang="5400000" scaled="1"/>
          </a:gradFill>
          <a:ln>
            <a:noFill/>
          </a:ln>
          <a:extLst>
            <a:ext uri="{91240B29-F687-4F45-9708-019B960494DF}">
              <a14:hiddenLine xmlns:a14="http://schemas.microsoft.com/office/drawing/2010/main" w="6350">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37931725" indent="-37474525" eaLnBrk="0" hangingPunct="0">
              <a:defRPr sz="2400">
                <a:solidFill>
                  <a:schemeClr val="tx1"/>
                </a:solidFill>
                <a:latin typeface="Arial" panose="020B0604020202020204" pitchFamily="34" charset="0"/>
                <a:ea typeface="MS PGothic" panose="020B0600070205080204" pitchFamily="34" charset="-128"/>
              </a:defRPr>
            </a:lvl2pPr>
            <a:lvl3pPr eaLnBrk="0" hangingPunct="0">
              <a:defRPr sz="2400">
                <a:solidFill>
                  <a:schemeClr val="tx1"/>
                </a:solidFill>
                <a:latin typeface="Arial" panose="020B0604020202020204" pitchFamily="34" charset="0"/>
                <a:ea typeface="MS PGothic" panose="020B0600070205080204" pitchFamily="34" charset="-128"/>
              </a:defRPr>
            </a:lvl3pPr>
            <a:lvl4pPr eaLnBrk="0" hangingPunct="0">
              <a:defRPr sz="2400">
                <a:solidFill>
                  <a:schemeClr val="tx1"/>
                </a:solidFill>
                <a:latin typeface="Arial" panose="020B0604020202020204" pitchFamily="34" charset="0"/>
                <a:ea typeface="MS PGothic" panose="020B0600070205080204" pitchFamily="34" charset="-128"/>
              </a:defRPr>
            </a:lvl4pPr>
            <a:lvl5pPr eaLnBrk="0" hangingPunct="0">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1800">
                <a:solidFill>
                  <a:srgbClr val="FFFFFF"/>
                </a:solidFill>
              </a:rPr>
              <a:t>IEEE 1800 Compliant</a:t>
            </a:r>
          </a:p>
          <a:p>
            <a:pPr algn="ctr" eaLnBrk="1" hangingPunct="1"/>
            <a:r>
              <a:rPr lang="en-US" altLang="en-US" sz="1800">
                <a:solidFill>
                  <a:srgbClr val="FFFFFF"/>
                </a:solidFill>
              </a:rPr>
              <a:t>Simulator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265</TotalTime>
  <Words>4591</Words>
  <Application>Microsoft Office PowerPoint</Application>
  <PresentationFormat>Widescreen</PresentationFormat>
  <Paragraphs>806</Paragraphs>
  <Slides>36</Slides>
  <Notes>33</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48" baseType="lpstr">
      <vt:lpstr>Arial</vt:lpstr>
      <vt:lpstr>Arial Black</vt:lpstr>
      <vt:lpstr>Calibri</vt:lpstr>
      <vt:lpstr>Calibri Light</vt:lpstr>
      <vt:lpstr>Courier New</vt:lpstr>
      <vt:lpstr>Monotype Sorts</vt:lpstr>
      <vt:lpstr>Times New Roman</vt:lpstr>
      <vt:lpstr>Trebuchet MS</vt:lpstr>
      <vt:lpstr>Verdana</vt:lpstr>
      <vt:lpstr>Wingdings</vt:lpstr>
      <vt:lpstr>Office Theme</vt:lpstr>
      <vt:lpstr>Visio</vt:lpstr>
      <vt:lpstr>Testbench architecture</vt:lpstr>
      <vt:lpstr>Agenda</vt:lpstr>
      <vt:lpstr>Evolution of HVLs</vt:lpstr>
      <vt:lpstr>What is OVM?</vt:lpstr>
      <vt:lpstr>OVM = AVM + URM</vt:lpstr>
      <vt:lpstr>OVM = AVM + URM AVM forms the backbone of the OVM</vt:lpstr>
      <vt:lpstr>What is the news?</vt:lpstr>
      <vt:lpstr>OVM Benefits</vt:lpstr>
      <vt:lpstr>OVM Description</vt:lpstr>
      <vt:lpstr>OVM Documentation</vt:lpstr>
      <vt:lpstr>OVM Concepts: Overview</vt:lpstr>
      <vt:lpstr>OVM: Combine SystemVerilog and TLM  to build a true, reusable methodology</vt:lpstr>
      <vt:lpstr>A Layered Approach to Verification</vt:lpstr>
      <vt:lpstr>A Layered Approach to Verification</vt:lpstr>
      <vt:lpstr>OVM Concepts: Separation</vt:lpstr>
      <vt:lpstr>OVM Concepts: Phasing</vt:lpstr>
      <vt:lpstr>Phased Build Process</vt:lpstr>
      <vt:lpstr>Transaction-Level Modeling (TLM)</vt:lpstr>
      <vt:lpstr>OVM Concepts: Configuration</vt:lpstr>
      <vt:lpstr>Running a Test</vt:lpstr>
      <vt:lpstr>Managing Shutdown</vt:lpstr>
      <vt:lpstr>What are sequences?</vt:lpstr>
      <vt:lpstr>Why Use Sequences?</vt:lpstr>
      <vt:lpstr>Operations</vt:lpstr>
      <vt:lpstr>Sequence Overview</vt:lpstr>
      <vt:lpstr>Sequential Stimulus</vt:lpstr>
      <vt:lpstr>Sequential Stimulus</vt:lpstr>
      <vt:lpstr>Sequential Stimulus</vt:lpstr>
      <vt:lpstr>Sequences</vt:lpstr>
      <vt:lpstr>Sequential Stimulus</vt:lpstr>
      <vt:lpstr>Sequences</vt:lpstr>
      <vt:lpstr>Hierarchy and Elaboration</vt:lpstr>
      <vt:lpstr>OVM Component Hierarchy</vt:lpstr>
      <vt:lpstr>Integrated Reporting Infrastructure</vt:lpstr>
      <vt:lpstr>Modularity + Configurability</vt:lpstr>
      <vt:lpstr>OVM 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Testbench architecture</dc:title>
  <dc:creator>Shobha Vasudevan</dc:creator>
  <cp:lastModifiedBy>Shobha Vasudevan</cp:lastModifiedBy>
  <cp:revision>2</cp:revision>
  <dcterms:created xsi:type="dcterms:W3CDTF">2021-04-08T16:12:18Z</dcterms:created>
  <dcterms:modified xsi:type="dcterms:W3CDTF">2021-04-08T20:38:12Z</dcterms:modified>
</cp:coreProperties>
</file>