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88" r:id="rId3"/>
    <p:sldId id="1214" r:id="rId4"/>
    <p:sldId id="257" r:id="rId5"/>
    <p:sldId id="296" r:id="rId6"/>
    <p:sldId id="258" r:id="rId7"/>
    <p:sldId id="259" r:id="rId8"/>
    <p:sldId id="261" r:id="rId9"/>
    <p:sldId id="262" r:id="rId10"/>
    <p:sldId id="263" r:id="rId11"/>
    <p:sldId id="1215" r:id="rId12"/>
    <p:sldId id="1216" r:id="rId13"/>
    <p:sldId id="1217" r:id="rId14"/>
    <p:sldId id="1219" r:id="rId15"/>
    <p:sldId id="1220" r:id="rId16"/>
    <p:sldId id="1221" r:id="rId17"/>
    <p:sldId id="1222" r:id="rId18"/>
    <p:sldId id="1223" r:id="rId19"/>
    <p:sldId id="1224" r:id="rId20"/>
    <p:sldId id="287" r:id="rId21"/>
    <p:sldId id="266" r:id="rId22"/>
    <p:sldId id="290" r:id="rId23"/>
    <p:sldId id="267" r:id="rId24"/>
    <p:sldId id="268" r:id="rId25"/>
    <p:sldId id="291" r:id="rId26"/>
    <p:sldId id="269" r:id="rId27"/>
    <p:sldId id="272" r:id="rId28"/>
    <p:sldId id="294" r:id="rId29"/>
    <p:sldId id="292" r:id="rId30"/>
    <p:sldId id="293" r:id="rId31"/>
    <p:sldId id="273" r:id="rId32"/>
    <p:sldId id="270" r:id="rId33"/>
    <p:sldId id="274" r:id="rId34"/>
    <p:sldId id="275" r:id="rId35"/>
    <p:sldId id="276" r:id="rId36"/>
    <p:sldId id="278" r:id="rId37"/>
    <p:sldId id="279" r:id="rId38"/>
    <p:sldId id="271" r:id="rId39"/>
    <p:sldId id="1250" r:id="rId40"/>
    <p:sldId id="1251" r:id="rId41"/>
    <p:sldId id="1252" r:id="rId42"/>
    <p:sldId id="1253" r:id="rId43"/>
    <p:sldId id="1254" r:id="rId44"/>
    <p:sldId id="1255" r:id="rId45"/>
    <p:sldId id="1256" r:id="rId46"/>
    <p:sldId id="1257" r:id="rId47"/>
    <p:sldId id="1258" r:id="rId48"/>
    <p:sldId id="1259" r:id="rId49"/>
    <p:sldId id="1260" r:id="rId50"/>
    <p:sldId id="1261" r:id="rId51"/>
    <p:sldId id="1262" r:id="rId52"/>
    <p:sldId id="1263" r:id="rId53"/>
    <p:sldId id="1264" r:id="rId54"/>
    <p:sldId id="1265" r:id="rId55"/>
    <p:sldId id="281" r:id="rId56"/>
    <p:sldId id="282" r:id="rId57"/>
    <p:sldId id="283" r:id="rId58"/>
    <p:sldId id="280" r:id="rId59"/>
    <p:sldId id="286" r:id="rId60"/>
    <p:sldId id="284" r:id="rId61"/>
    <p:sldId id="28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8" autoAdjust="0"/>
    <p:restoredTop sz="83230" autoAdjust="0"/>
  </p:normalViewPr>
  <p:slideViewPr>
    <p:cSldViewPr>
      <p:cViewPr varScale="1">
        <p:scale>
          <a:sx n="71" d="100"/>
          <a:sy n="71" d="100"/>
        </p:scale>
        <p:origin x="9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7:13:56.9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17391 16709 0,'-11'0'0,"11"0"0,0-11 0,0 1 16</inkml:trace>
  <inkml:trace contextRef="#ctx0" brushRef="#br0" timeOffset="318.18">15465 16785 0,'-11'0'16,"0"-11"-16,0 11 15,0-11-15</inkml:trace>
  <inkml:trace contextRef="#ctx0" brushRef="#br0" timeOffset="1066.13">10274 16698 0,'-11'0'0,"0"0"16,0 0-16,0 0 16,0 0-16,0 0 15</inkml:trace>
  <inkml:trace contextRef="#ctx0" brushRef="#br0" timeOffset="1347.14">8173 16979 0,'-11'0'16,"0"0"-16,1-11 15</inkml:trace>
  <inkml:trace contextRef="#ctx0" brushRef="#br0" timeOffset="1607.01">6475 17011 0,'-32'0'0,"21"-11"16,0 11-1,0 0-15,-11-10 16</inkml:trace>
  <inkml:trace contextRef="#ctx0" brushRef="#br0" timeOffset="1789.2">4756 17076 0,'-33'11'0,"23"-11"0</inkml:trace>
  <inkml:trace contextRef="#ctx0" brushRef="#br0" timeOffset="92292.12">17489 16267 0,'0'11'0,"-11"-11"0,0 0 15,0 11-15,0 10 16,11 11-16,0 22 15,0 33 1,0 21-16,11 21 16,0 0-16,0 1 15,0-11 1,0-33-16</inkml:trace>
  <inkml:trace contextRef="#ctx0" brushRef="#br0" timeOffset="93018.86">15258 16386 0,'-11'10'0,"0"-10"16,0 0-16,0 33 15,0 31 1,11 12-16,0-1 16,11-10-16,11-11 15,11-22-15,10 1 16,12-12-1,-1-21-15,11-21 16,1-22-16,-12-22 16,11-32-1,-10 0-15,-34 0 16,-10 0-16,-22 21 16,-10 1-16,-12 10 15,-10 22 1,-12 10-16,-43 33 15,-22 33-15,12 21 16,10 21-16,0 44 16,22 32-1</inkml:trace>
  <inkml:trace contextRef="#ctx0" brushRef="#br0" timeOffset="94321.82">12972 16472 0,'11'21'0,"-11"-21"15,0 0-15,0 33 16,0 21-1,0 10-15,0 1 16,11-11-16,0 0 16,0 0-16,0 0 15,11 11 1,-1 32-16,1 11 16,0 10-16,-11-21 15,0-10 1</inkml:trace>
  <inkml:trace contextRef="#ctx0" brushRef="#br0" timeOffset="96631.96">10556 16644 0,'-10'22'0,"-1"-22"16,0 0-1,0 22-15,-11 21 16,0 21-16,1 1 16,-1 11-1,11-1-15,11 1 16,0-12-16,11 1 16,0-22-16,0-21 15,10-1-15,23-10 16,21-22-1,1-21-15,-1-22 16,-11-11-16,12-32 16,-23 0-16,-10 0 15,-22 0 1,-11 11-16,-11 21 16,-11 22-16,-11 11 15,-43 21-15,-22 32 16,0 33-1,11 22-15,0 21 16,22 22-16,21-12 16</inkml:trace>
  <inkml:trace contextRef="#ctx0" brushRef="#br0" timeOffset="97048.58">8619 16547 0,'-11'0'0,"1"0"15,-1 0 1,0 0-16,0 0 15,0 0-15,11 33 16,0 31-16,0 34 16,0 42-1,0 11-15,11-11 16,-11-11-16</inkml:trace>
  <inkml:trace contextRef="#ctx0" brushRef="#br0" timeOffset="97680.84">6062 17044 0,'-11'32'0,"0"-32"16,11 0-16,0 22 15,11 31-15,11 1 16,10-10 0,23-1-16,21-22 15,11-10-15,0-22 16,0-21-16,0-33 16,0 0-1,-32 1-15,-12-1 16,1 0-16,-22 1 15,-22-1-15,-22 22 16,-11 10 0,-43 1-16,-22 32 15,11 11-15,11 21 16,0 11 0,-1 0-16,12 1 15</inkml:trace>
  <inkml:trace contextRef="#ctx0" brushRef="#br0" timeOffset="97985.79">4310 16127 0,'-22'10'16,"11"-10"-16,0 0 15,0 11-15,1 22 16,-12 53-16,11 97 15,11 22 1,22 11-16</inkml:trace>
  <inkml:trace contextRef="#ctx0" brushRef="#br0" timeOffset="147309.88">9370 8813 0,'-11'-11'0,"-10"0"0,10 11 16,0-10-16,0-1 15</inkml:trace>
  <inkml:trace contextRef="#ctx0" brushRef="#br0" timeOffset="148091.13">17902 9083 0,'0'0'15,"0"0"-15,0 0 16,0-11-1</inkml:trace>
  <inkml:trace contextRef="#ctx0" brushRef="#br0" timeOffset="165683.1">5355 4682 0,'-33'-11'0,"-11"-11"16,-10 11-16,-11 1 15,-11-1-15,10 0 16,1 0 0,11 1-16</inkml:trace>
  <inkml:trace contextRef="#ctx0" brushRef="#br0" timeOffset="167248.46">4440 5059 0,'-21'11'0,"10"-11"16,0 0-16,0 0 16,-11 0-16,0 0 15,-10-11 1,10 11-16,0-11 16,1 11-16,-1-10 15,11 10-15,0 0 16,0 0-1,11 0-15,0 0 16,0 0-16,22 0 16,21 10-1,23 12-15,10 0 16,11-1-16,0 1 16,-11-1-16,11 12 15,33 10 1,0-11-16,10-10 15,1 10-15,32-21 16,0 0-16,-10-1 16,-1-10-1,22 0-15,-21 0 16,-1-10-16,-11-1 16,23 0-1,-12 0-15,-21 0 16,10 1-16,11-1 15,-10-11 1,-1 12-16,1-12 16,21 11-16,-11-10 15,1 10-15,32-11 16,-22 11 0,0-10-16,22 10 15,-11 0-15,-10 1 16,-12-1-16,11 11 15,-10 0 1,-12 0-16,11 0 16,12 11-16,-12-11 15,-11 10 1,23 1-16,-1 0 16,-11 0-16,-10-1 15,32 12-15,-22-11 16,1 10-1,10 1-15,11 0 16,-22-1-16,1 1 16,32 10-1,-11-10-15,0-12 16,33 12-16,-1-11 16,-10 0-16,33-1 15,-33 1 1,11-11-16,-1 0 15,-10 11-15,-11 0 16,11-1-16,-11-10 16,-11 11-1,11 0-15,0 0 16,-11-11-16,22 11 16,-22-11-1,0 0-15,22 10 16,-11-10-16,-21 0 15,42 0 1,-21 0-16,-32 0 16,32 0-16,-22 0 15,-11 0-15,1 0 16,21 0 0,0 0-16,11 0 15,22 0 1,-11-21-16,-1 10 0,12-11 15,-11 12 1,-11 10-16</inkml:trace>
  <inkml:trace contextRef="#ctx0" brushRef="#br0" timeOffset="198275.13">10328 8306 0,'0'0'0,"0"-11"16,0 0-16,0 1 15,22-23-15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8:11:54.98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4353 6052 0,'0'-11'0,"-11"0"16,1 0-16,-1 0 15,0 1-15,-11 10 16,-43 10 0,-33 23-16,-44 10 15,1 11-15,-1-11 16,1-21-16,10-22 15,23-22 1,31-10-16,23-12 16,10-53-16,23-32 15,42-11 1,34 21-16,10 22 16,11 21-16,22 12 15,22 21 1,11 43-16,21 32 15,-22 22-15,1 54 16,11 54-16,10 96 16,-32 23-16,-44 21 15,-33 32 1,-43-96-16,-21-12 16,-23 1-16,-21-33 15,-22-11-15,-22-10 16,-11-33-1,-10-10-15,-12-33 16,1-33-16,21-31 16,11-33-1,0-22-15,0-21 16,22-22-16,11-32 16,0-32-16,32-11 15,34-1 1,20-10-16</inkml:trace>
  <inkml:trace contextRef="#ctx0" brushRef="#br0" timeOffset="568.13">5376 6893 0,'0'11'16,"0"-11"-16,0 0 16,0 11-16,0 21 15,0 22-15,0 11 16,0 21-1,-11-21-15,-10-1 16,-1 1-16,0-22 16,0-10-16,1-23 15,-1 1 1,0-11-16,11-21 16,-11-23-16,22-53 15,22-43 1,11 11-16,0 32 15,-1 32-15,1 22 16,32 21-16,22 33 16,0 43-1,0 32-15,11 33 16</inkml:trace>
  <inkml:trace contextRef="#ctx0" brushRef="#br0" timeOffset="1032.02">6486 6461 0,'0'-32'0,"0"21"16,0-10-16,22-22 15,43-44-15,22-31 16,11-23 0,-11 12-16,-32 21 15,-22 11-15,-33 0 16,-33 21 0,-22 22-16,-75 1 15,-22 31-15,-1 44 16,12 21-16,43 21 15,11 77 1,21 74-16,66 66 16,55 42-16,32 12 15,22 10 1,-11-11-16,0-10 16,-11-33-16,11-32 15,-11-43-15,0-33 16,-33-53-1,1-44-15,-12-21 16</inkml:trace>
  <inkml:trace contextRef="#ctx0" brushRef="#br0" timeOffset="1414.9">6018 7130 0,'-10'0'0,"-1"0"16,11 0-1,0 0-15,0 0 16,21 0-16,34-11 15,32-21-15,0-11 16,11-22 0,0 1-16,0-12 15,-11 11-15,-22 11 16,0 22 0,-10 32-16,-1 22 15,1 42-15,32 87 16,-11 11-16,-11-11 15,1-21 1,-12-44-16</inkml:trace>
  <inkml:trace contextRef="#ctx0" brushRef="#br0" timeOffset="2648.01">7085 6267 0,'0'0'0,"0"0"15,0 0 1,0 0-16,0 0 16,11 0-16,11 0 15,21 11-15,12 0 16,-1 10-1,-11 1-15,1 0 16,0 10-16,10 33 16,0 21-1,1 22-15,-23 0 16,-10-11-16,0-22 16,-11-21-1,-11-32-15,0-11 16,0-11-16,0-11 15,11-22-15,0-42 16,-1-11 0,12 21-16,0 11 15,0 22-15,10 10 16,23 11-16,21 22 16,0 21-1,11 12-15,0-1 16,0-11-1,-10-21-15,-12-11 16,0-22-16,-21 1 16,-12-12-16,1-21 15,-11-21-15,-11-22 16,-11 11 0,0 21-16,0 22 15,0 21-15,0 11 16,21 22-16,12 32 15,43 33 1,22 10-16,11 0 16,-22-21-16,0-22 15,-22-32-15,1-11 16,-12-22 0,-21-21-16,10-43 15,-10-54-15,-33-33 16,-22-43-1,-11 1-15,-10-12 16,-1 22-16,-10 0 16,10 33-1,12 31-15,10 23 16,11 42-16,0 22 16,11 33-16,0 10 15,11 22 1,22 32-16,21 76 15,12 42-15,-12 23 16,0 10-16,1 0 16,10 11-1,0-22-15,1-21 16,-1-11-16,0-11 16,-10-32-1,-1-43-15,11-11 16,33-11-16,11-32 15,-11-22-15,-11-32 16,0-22 0,-21-10-16,10-22 15,-22 0-15,-32-1 16,-22 23-16,-11 21 16,-11 22-1,0 10-15,1 11 16,-1 11-16,0 0 15,0 11-15,1 21 16,-1 22 0,22 11-16,11 0 15,21 0-15,34-11 16,32-11 0,32-22-16,23-53 15,10-44-15</inkml:trace>
  <inkml:trace contextRef="#ctx0" brushRef="#br0" timeOffset="2865.11">9664 5447 0,'0'0'0,"0"-10"16,0-1-1,0 0-15,11-21 16,33-33-16,43-43 16,43-43-1,23-43-15,-23-11 16</inkml:trace>
  <inkml:trace contextRef="#ctx0" brushRef="#br0" timeOffset="3025.91">8423 5253 0,'-10'0'0,"10"0"15,0 0-15,0 0 16</inkml:trace>
  <inkml:trace contextRef="#ctx0" brushRef="#br0" timeOffset="3734.99">12602 5286 0,'0'21'0,"0"-21"15,0 0-15,0 22 16,0 21 0,11 11-16,11 0 15,0-11-15</inkml:trace>
  <inkml:trace contextRef="#ctx0" brushRef="#br0" timeOffset="3879">12396 4218 0,'0'-11'15,"0"11"-15,0 0 16,0 0-1</inkml:trace>
  <inkml:trace contextRef="#ctx0" brushRef="#br0" timeOffset="4229.29">13342 5415 0,'-10'-11'0,"10"1"15,0-1-15,-11-22 16,11-42-16,-11-22 16,0-33-1,0 1-15,11 32 16,0 11-16,0 32 15,0 32-15,22 11 16,43 44 0,44 42-16,21 44 15,1 10-15</inkml:trace>
  <inkml:trace contextRef="#ctx0" brushRef="#br0" timeOffset="4495.08">15399 2481 0,'0'0'16,"0"0"-1,0 0-15,11 11 16,44 54-16,42 96 16,34 55-1,0 11-15,-33-12 16,-22-20-16,-22-34 16,-10-31-16,-23-12 15,-10-31-15,-22-23 16</inkml:trace>
  <inkml:trace contextRef="#ctx0" brushRef="#br0" timeOffset="4717.6">15247 4304 0,'0'-32'16,"0"21"-16,0-21 16,33-33-16,32-43 15,22-32 1,22 10-16,21 1 15,1 10-15,10 33 16,12 32 0,10 54-16,-32 32 15,-1 33-15,-32 11 16,-11 10-16,0 0 16</inkml:trace>
  <inkml:trace contextRef="#ctx0" brushRef="#br0" timeOffset="4874.95">16640 2805 0,'0'-11'15,"0"11"-15,0 0 16,0 0-16</inkml:trace>
  <inkml:trace contextRef="#ctx0" brushRef="#br0" timeOffset="5627.51">17413 2815 0,'21'22'0,"-21"-22"15,11 11-15,22 32 16,21 32-1,12 12-15,-12-12 16,-21-21-16,-12-21 16,-10-23-16,-11-10 15,0-10 1,0-12-16,11-43 16,0-21-16,0-11 15,0 11 1,11 21-16,-12 22 15,1 21-15,11 11 16,22 11-16,10 22 16,-10 10-1,-1 22-15,1 0 16,-23-11-16,-10-21 16,-11-22-16,0 0 15,0-11 1,0-10-16,0-23 15,11-10-15,0 0 16,0 11 0,0 11-16,0 10 15,10 1-15,23 10 16,10 11-16,12 0 16,42 11-1,23-22-15,-22-11 16,-11-31-16,-11-12 15,-22-11 1,11-42-16,-21-12 16,-12 1-16,-32 21 15,-11 11-15,-11 32 16,-10 11 0,-12 22-1,11 10-15,-11 11 0,1 22 16,-12 43-1,-10 76-15,21 31 16,33 34-16,11-12 16,22-32-16,21-22 15,33-42 1,66 10-16,32-32 16,76-44-16,-44-42 15,1-44-15,0-32 16</inkml:trace>
  <inkml:trace contextRef="#ctx0" brushRef="#br0" timeOffset="6826.14">4952 10550 0,'-11'11'0,"0"-11"16,11 0-16,0 10 15,0 33 1,22 76-16,11 43 16,10 21-16,12 33 15,-1 11-15,-11 10 16,1 22-1,0-33-15,-1 12 16,-10-33-16,10-22 16,-10-32-16,-11-22 15,-11-53 1</inkml:trace>
  <inkml:trace contextRef="#ctx0" brushRef="#br0" timeOffset="7109.37">4789 10086 0,'32'-43'16,"-32"32"-16,44-54 15,97-86-15,99-97 16,43-11-16,-22 44 16,-33 31-1,-21 55-15</inkml:trace>
  <inkml:trace contextRef="#ctx0" brushRef="#br0" timeOffset="7326.38">5463 11456 0,'-10'0'0,"10"-11"15,0 0-15,21-10 16,45-22-16,75-54 16,66-65-16,10-11 15,1-10 1,11-22-16</inkml:trace>
  <inkml:trace contextRef="#ctx0" brushRef="#br0" timeOffset="7526.88">7063 10970 0,'0'33'16,"0"-33"-16,0 21 16,0 44-16,0 65 15,11 21 1,11 0-16,0-22 15,10-10-15</inkml:trace>
  <inkml:trace contextRef="#ctx0" brushRef="#br0" timeOffset="7686.99">6922 10097 0,'0'0'16,"0"0"-16,0 0 15,0 11-15</inkml:trace>
  <inkml:trace contextRef="#ctx0" brushRef="#br0" timeOffset="8258.15">7847 11143 0,'11'22'0,"-11"-22"15,0 0 1,0 0-16,10 0 16,1 10-16,0-10 15,11-10-15,-11-12 16,22-64-1,10-65-15,-10-11 16,-12 22-16,1 53 16,0 33-1,11 33-15,32 21 16,55 43-16,10 43 16,-10 33-16,11 21 15,-12-10 1,-32-44-16,0-11 15,-21-31-15,-12-23 16,-10-21-16,-12-21 16,-10-12-1,11-64-15,-1-43 16,-21-11-16,-11 0 16,0 11-1,0 53-15,0 33 16,0 22-16,0 21 15,0 11 1,22 22-16,32 32 16,33 32-16,0 0 15,1 1-15,-23-23 16,0-10-16,-10-10 16,-1-23-1,-10-10-15,-12-22 16,-10-10-16</inkml:trace>
  <inkml:trace contextRef="#ctx0" brushRef="#br0" timeOffset="8396.03">9294 9514 0,'0'0'0,"0"0"15,0 0 1</inkml:trace>
  <inkml:trace contextRef="#ctx0" brushRef="#br0" timeOffset="8658.36">9697 8414 0,'11'22'16,"-11"-22"-1,0 32-15,32 65 16,34 108-16,32 75 16,10 12-16,1 31 15,-11-42 1,0 21-16,-11-65 15,-11-21-15,-10-54 16</inkml:trace>
  <inkml:trace contextRef="#ctx0" brushRef="#br0" timeOffset="8858.58">9991 9913 0,'0'-10'16,"0"-1"-16,0 0 15,0 0-15,32-10 16,34-12 0,42-21-16,12-10 15,11-12-15</inkml:trace>
  <inkml:trace contextRef="#ctx0" brushRef="#br0" timeOffset="9259.36">10829 10528 0,'0'11'0,"0"-11"15,0 0-15,0 0 16,0 0-1,21-11-15,12-10 16,10-44-16,34-54 16,21-43-1,-11-21-15,-22 21 16,-22 11-16,-43 33 16,-21 42-16,-12 22 15,-21 22 1,-33 10-16,0 33 15,10 32-15,12 22 16,0 75 0,54 11-16,22 0 15,32-21-15,23-1 16,10-43-16,33-10 16,21-22-16,1-54 15,-1-43 1,44-54-16,-21-33 15</inkml:trace>
  <inkml:trace contextRef="#ctx0" brushRef="#br0" timeOffset="9873.66">14452 7756 0,'0'-22'16,"0"12"-16,0-1 16,0 0-16,0 0 15,-10 0-15,-1 1 16,-55-12-1,-64 22-15,-44 43 16,0 33-16,10 21 16,45-22-1,32 1-15,32 10 16,44 11-16,55 0 16,43-10-16,109 42 15,43-10 1,-10-33-16,-12-32 15,-64-11-15,-45-21 16,-42-12 0,-34-10-16,-32 0 15,-10 0-15,-78 11 16,-118 22-16,-66 10 16,43-22-1,1 1-15,43-22 16,54-22-16</inkml:trace>
  <inkml:trace contextRef="#ctx0" brushRef="#br0" timeOffset="10190.34">14637 6257 0,'11'21'16,"-11"-21"-16,11 22 15,22 53-15,43 87 16,11 65 0,0-12-16,-11 12 15,1-11-15,-12-33 16,-11-21-1,-10-33-15,-12-10 16,-10-33-16,-11-21 16,-11-22-16,-11-21 15,0-12 1</inkml:trace>
  <inkml:trace contextRef="#ctx0" brushRef="#br0" timeOffset="11338.85">14899 7465 0,'0'-43'15,"0"32"-15,0-11 16,0-10-16,0-11 16,0-1-1,11 1-15,10 0 16,55-11-16,55-10 16,32-1-16,-10 11 15,21 0 1,-33 11-16,-10-11 15,-44 11-15,-33 0 16,-21 10 0,-11-10-16,-11 0 15,-33 11-15,-54-12 16,-66 12 0,1 32-16,32 22 15,22 10-15,32 11 16,1 33-16,10 53 15,34 1 1,31-33-16,23-11 16,10-32-16,22-11 15,22-11-15,0-32 16,-11-21 0,-10-12-16,-23-10 15,0-11-15,-10-10 16,-11-1-16,-12 11 15,1 22 1,-11 10-16,0 11 16,11 11-16,-1 11 15,12 21 1,21 33-16,12 11 16,-1 10-16,0-11 15,1-10-15,10 0 16,11-22-1,22-32-15,-22-33 16,0-32-16,-11-43 16,33-86-1,-33-44-15,-32-42 16,-34 21-16,-31-55 16,-23 23-16,-10 0 15,-1 31 1,-10 23-16,0 32 15,-1 54-15,12 32 16,21 43-16,1 33 16,21 21-1,0 0-15,0 22 16,-11 53-16,1 88 16,21 20-1,0 55-15,10-1 16,23 33-16,21 0 15,23-33-15,10 1 16,22-22 0,-1-43-16,23-22 15,21-11-15,22-31 16,11-34 0,-32-31-16,-12-33 15,-21-33-15,-33-10 16,-22-11-16,-10-32 15,-23-54 1,-32-1-16,-32 1 16,-12 22-16,-21 20 15,0 34-15,-12 10 16,-10 32 0,22 22-16,11 22 15,10 32-15,1 54 16,43 21-1,43 22-15,22 0 16,33 11-16,0-33 16,33-21-16,32-22 15,-21-42 1,21-44-16,11-33 16</inkml:trace>
  <inkml:trace contextRef="#ctx0" brushRef="#br0" timeOffset="11370.43">19600 6483 0,'33'-65'0</inkml:trace>
  <inkml:trace contextRef="#ctx0" brushRef="#br0" timeOffset="11622">16847 5696 0,'21'-22'0,"-21"11"15,55-43-15,162-97 16,132-86-16,64-33 16,55-21-1,-22 0-15,55 0 16</inkml:trace>
  <inkml:trace contextRef="#ctx0" brushRef="#br0" timeOffset="57978.53">17413 11736 0,'-77'0'15,"23"0"-15,-109 44 16,-186 85-16,12 44 16,-55 75-16,109-22 15,44 1-15,-22 53 16,76-53-16,65-33 15,55-32 1,43-33-16,33-43 16,32-32-16,88-11 15,43-64-15,55-76 16,10-54 0,-32-43-16,43-87 15,-10-32-15,-45 1 16,-53-23-16,-77 55 15,-43 10 1,-44 22-16,-32 32 16,-55 33-16,-33 10 15,-53 11 1,-88-10-16,54 42 16,33 12-16,22-12 15,54 1-15,12-33 16,64-21-1,66-12-15,54-10 16,44 22-16,65 10 16,98-21-16,87 22 15,11 85 1,54 55-16,11 97 16,0 75-16</inkml:trace>
  <inkml:trace contextRef="#ctx0" brushRef="#br0" timeOffset="-142900.35">19828 1305 0,'-21'-11'0,"10"11"0,0 0 15,-33 0 1,-54 11-16,-87 11 16,-43-1-16,-66 12 15,-11-12-15,-76 1 16,-43-11 0,-22-1-16,-66 23 15,-32 21-15,-43 10 16,-1 34-1,-54 20-15,43 12 16,-65 10-16,77 0 16,-55 22-16,76-33 15,-54 33 1,21-22-16,-65 22 16,66 0-16,-88 32 15,120-10 1,-32 31-16,32-10 15,22 22-15,10-1 16,45 12-16,-1 21 16,44-1-1,32 12-15,55 0 16,43-22-16,33 0 16,55-11-1,32-10-15,22 10 16,43-32-16,44-11 15,33 11-15,43-21 16,22-23 0,43 1-16,33 0 15,22-33-15,33 1 16,119 32-16,11-54 16,65-11-1,11-43-15,88-33 16,10-32-16,55-43 15,21-10 1,0-23-16,55-10 16,0-21-16,54-12 15,22-21-15,22-32 16,-22 10 0,65-32-16,-109 0 15,131-10-15,-152 10 16,109-43-16,-142 43 15,97-54 1,-118 54-16,53-54 16,-64 43-16,-1-21 15,-76 10 1,33-32-16,-44 22 16,-65 0-16,-21-22 15,-1 0-15,-65 32 16,0-21-1,-66 33-15,-32-1 16,-21 0-16,-12-10 16,-54 31-16,-44 12 15,-21 10 1,-33 1-16,-22 32 16,-32 10-16,-44 22 15,-76-21 1,-131-1-16,-54 55 15,-131 43-15,-43 75 16,-55 65-16,-10 43 16,-44 43-1,21 32-15,34 22 16,43 11-16,65 0 16</inkml:trace>
  <inkml:trace contextRef="#ctx0" brushRef="#br0" timeOffset="-141484.11">20188 4984 0,'-22'-54'16,"11"43"-16,-22-43 15,-32-65 1,-44-32-16,-32-11 15,-23 1-15,-75-33 16,-11 43 0,-66 10-16,11 33 15,-75 22-15,-45 21 16,-21 33-16,-11 43 16,-76 32-1,-12 43-15,-42 33 16,-34 43-16,-21 32 15,-43 43-15,-23 22 16,23 22 0,21 21-16,22 32 15,-22 22-15,44 11 16,-66 43 0,99-22-16,21 43 15,76-42-15,0 42 16,33 1-16,-22 32 15,44-1 1,54-20-16,11 21 16,65-33-16,33 1 15,76-66-15,55 12 16,54-76 0,65 21-16,33-53 15,43-11-15,44-43 16,55-11-1,53-22-15,121 22 16,10-54-16,77-43 16,21-43-16,33-44 15,11-32 1,76-32-16,-22-21 16,55-33-16,0-22 15,21-21 1,0-33-16,44-32 15,-43 0-15,86-43 16,-21 0-16,21-33 16,1 1-1,-22-11-15,43-22 16,-65 22-16,0-11 16,-44-11-16,-21 0 15,-11-11 1,-55 12-16,-54-12 15,-54 0-15,-1-10 16,-76 10 0,-21-21-16,-55 0 15,-54 0-15,-66 43 16,-53-43-16,-56 64 16,-43-21-1,-43 22-15,-44 10 16,-44 33-16,-43-12 15,-10 34 1,-110-33-16,-76 21 16,-11 54-16,-87 22 15,-65 76-15,-76 43 16,-87 53 0,-23 55-16,1 64 15,0 65-15,22 54 16,-44 108-16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8:27:05.86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11416 5447 0,'-22'-10'0,"12"-1"0,-1 0 16,0 0-16,-22-21 15,-10-11 1,-1-11-16,-10-11 16,-1 0-16,-10 1 15,0-23 1,-22-42-16,-11-33 16,-11-43-16,-22-64 15,1-44-15,-1-130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7:21:58.04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5289 8479 0,'-21'-22'0,"10"11"0,0 1 16,0 10-1,-11 0-15,11 0 16,0 0-16,0 10 16,1 33-1,20 65-15,12 65 16,33 64-16,-12 44 15,12 10-15,-1 11 16,-21-32 0</inkml:trace>
  <inkml:trace contextRef="#ctx0" brushRef="#br0" timeOffset="569.69">5202 8198 0,'-22'-43'0,"12"32"15,10-10 1,0-12-16,0-21 16,21-10-16,23-12 15,65-21-15,76-43 16,32 0 0,45 21-16,-56 43 15,-42 33-15,-34 43 16,-21 43-1,-22 33-15,11 86 16,-11 97-16,-33 0 16,-21-1-16,-11-31 15,-11-11 1,10-33-16,-10-53 16,11-23-16,0-31 15,0-33 1,-11-21-16,-1-1 15,-10-10-15,-10 0 16,-23 10-16,-109 33 16,-86 22-1,-44-1-15,32 1 16,12-11-16,10-12 16,33-20-16,55-12 15,43-21 1,32-10-16</inkml:trace>
  <inkml:trace contextRef="#ctx0" brushRef="#br0" timeOffset="1115.71">10709 7303 0,'-11'0'15,"0"0"1,0 0-16,0 0 15,0 0-15,1 0 16,10 32-16,0 44 16,32 64-16,23 65 15,10 32 1,11 33-16,-11 10 16,-21 12-16,-22-33 15,-11-33 1,10-32-16,-21-54 15</inkml:trace>
  <inkml:trace contextRef="#ctx0" brushRef="#br0" timeOffset="1714.68">10720 7173 0,'0'-10'16,"0"-1"-16,0 0 15,0 0-15,21-10 16,77-33-16,120-54 15,65-11 1,54 1-16,12 20 16,-12 23-16,-65 43 15,-43 32 1,-44 32-16,-55 33 16,-43 21-16,11 65 15,-43 54-15,-34 54 16,-32-22-1,-21 22-15,10-22 16,0-10-16,22-33 16,22-11-16,22-42 15,21-12 1,0-43-16,0-21 16,1-11-16,-12-22 15,-32-21 1,-22-11-16,-11 0 15,-76 11-15,-196 0 16,-76 0-16,-33-1 16,44 12-1,0 10-15,76-10 16,65 10-16,11 11 16,54-10-16,34-1 15</inkml:trace>
  <inkml:trace contextRef="#ctx0" brushRef="#br0" timeOffset="2258.84">5942 11283 0,'11'33'0,"-11"-33"15,0 32-15,22 87 16,32 118 0,12 43-16,-1-10 15,-11-43-15</inkml:trace>
  <inkml:trace contextRef="#ctx0" brushRef="#br0" timeOffset="2813.68">6160 11121 0,'-11'-21'16,"11"10"-16,0 0 15,0-21 1,22-11-16,21-22 16,23 0-16,97-32 15,54 0 1,23 32-16,32 33 16,-65 43-16,-11 32 15,-55 22-15,-43 21 16,0 76-1,-22 32-15,-32 11 16,-23 11-16,-10-33 16,-11-10-16,0-33 15,0-32 1,11-22-16,-11-32 16,0 0-16,-11-11 15,-21-10 1,-55 20-16,-55 12 15,-75-11-15,-1-22 16,33-32-16,32-10 16,12-12-1,43-10-15,22-1 16,43 12 0</inkml:trace>
  <inkml:trace contextRef="#ctx0" brushRef="#br0" timeOffset="3263.31">12798 10431 0,'-11'0'0,"1"0"15,-1 0 1,0 0-16,0 32 16,0 33-16,0 65 15,0 42 1,11 33-16,11 22 15,11-1-15,11-10 16,10 0-16,1-54 16,-12-44-1,-10-53-15</inkml:trace>
  <inkml:trace contextRef="#ctx0" brushRef="#br0" timeOffset="3796.68">12156 10431 0,'11'-32'0,"-11"21"15,0 0-15,33-32 16,65-43-16,76-44 15,98-21 1,0 11-16,33 21 16,-12 33-16,-10 43 15,-43 43-15,-33 54 16,-55 32 0,-32 22-16,-1 86 15,-32 33-15,-32-1 16,-33-10-16,-11-22 15,-11-43 1,0-11-16,0-21 16,0-33-16,10-10 15,1-11 1,-11-11-16,-11-11 16,-10 0-16,-34 11 15,-65 11-15,-32-1 16,-22-10-1,-11-11-15,22-21 16,32-11-16,33-11 16,0-11-1,22-21-15</inkml:trace>
  <inkml:trace contextRef="#ctx0" brushRef="#br0" timeOffset="4362.71">11046 8414 0,'-11'-11'0,"11"11"16,0 0-16,0 0 16,0 0-16,0 0 15,22 0 1,65-11-16,87 1 15,66-23-15,21 1 16,-98 10-16,-54 11 16,-55 11-1,-32 0-15,-22 0 16,-22 33-16,-54 32 16,-65 53-16,-1 1 15,12-11 1,21 0-16,11-22 15,11 0-15,11-10 16,21-22 0</inkml:trace>
  <inkml:trace contextRef="#ctx0" brushRef="#br0" timeOffset="4776.62">6149 8759 0,'-11'-21'0,"0"10"15,0 0-15,0 0 16,1 0 0,-1 1-16,-11-1 15,0 0-15,0 0 16,1 0-16</inkml:trace>
  <inkml:trace contextRef="#ctx0" brushRef="#br0" timeOffset="5195.92">5365 8932 0,'22'0'0,"-22"0"16,22 0 0,65-11-16,76 0 15,33-10 1,0-12-16,-54 12 16,-34-1-16,-42 11 15,-23 0-15,-21 11 16,-22 0-16,-11 11 15,-32 22-15,-55 53 16,-66 65 0,12 0-16,0 11 15,21-22-15,22-11 16,33-10 0,22-33-16,32-32 15,11-11-15</inkml:trace>
  <inkml:trace contextRef="#ctx0" brushRef="#br0" timeOffset="5694.44">6116 11704 0,'-11'0'16,"1"0"-16,-1 0 15,11 0 1,0 0-16,0 0 16,43 11-16,44-11 15,77-11 1,31-32-16,-10-11 16,-43 0-16,-44 11 15,-33 10-15,-43 23 16,-22 10-1,0 21-15,-33 33 16,-43 43-16,-33 33 16,-10 10-16,10-11 15,33-10 1,21-33-16,22-32 16</inkml:trace>
  <inkml:trace contextRef="#ctx0" brushRef="#br0" timeOffset="6311.59">12504 11175 0,'0'0'0,"0"-10"15,0-1-15,0 0 16,11 0-16,33-21 16,86-44-16,55-21 15,22-21 1,22 10-16,-44 21 16,-55 34-16,-64 20 15,-45 22 1,-31 11-16,-45 54 15,-108 87-15,-87 74 16,43-31-16,22 10 16,43-22-1,34-21-15,31-32 16,34-43-16,21-33 16</inkml:trace>
  <inkml:trace contextRef="#ctx0" brushRef="#br0" timeOffset="6776.81">12679 12276 0,'0'0'0,"0"0"15,0 0-15,0 0 16,0-11-16,21 0 16,56-21-16,64-44 15,55-21 1,43-11-16,1 11 15,-1 11-15,-10 10 16,-55 33 0,-44 11-16,-43 10 15,0 12-15</inkml:trace>
  <inkml:trace contextRef="#ctx0" brushRef="#br0" timeOffset="7337.93">6726 9040 0,'0'-11'15,"0"0"-15</inkml:trace>
  <inkml:trace contextRef="#ctx0" brushRef="#br0" timeOffset="7619.04">13038 8187 0,'0'0'16,"0"0"-16,0 0 16,0 0-16</inkml:trace>
  <inkml:trace contextRef="#ctx0" brushRef="#br0" timeOffset="11138.96">16770 7465 0,'11'-22'0,"-11"1"15,0 10-15,0-11 16,0 1-16,0-1 16,0 11-16,0 11 15,0 0 1,11 43-16,11 65 15,-11 22-15,0 21 16,0 0-16,10-11 16</inkml:trace>
  <inkml:trace contextRef="#ctx0" brushRef="#br0" timeOffset="11505.65">16770 7270 0,'0'-10'0,"0"-1"16,0 0-16,0 0 16,0 1-1,33-12-15,54 0 16,44-10-16,32 0 15,33-22-15,-33 21 16,-65 12 0,-44 10-16,-43 11 15,-22 0-15,-32 43 16,-77 54-16,-21 22 16,21 10-1,22-21-15,33-21 16,21-23-16,33-21 15,11-21-15,22-11 16,76-11 0,98-43-16,22-33 15</inkml:trace>
  <inkml:trace contextRef="#ctx0" brushRef="#br0" timeOffset="11822.08">18588 7238 0,'0'0'16,"-11"0"-16,0 0 16,0 0-16,0 0 15,0 0-15,-10 0 16,-1 11-16,-11 0 16,11-1-1,1 1-15,10 0 16,0 21-16,22 22 15,32 33-15,23-1 16,21 33 0,-22-12-16,-32-20 15,-44-1-15,-33-21 16,-10-22 0,-33 0-16,-11-21 15,0-22-15,0-33 16,11-10-16</inkml:trace>
  <inkml:trace contextRef="#ctx0" brushRef="#br0" timeOffset="12505.93">18980 7389 0,'0'0'0,"0"0"15,0 0-15,0 0 16,0 0 0,10 11-16,23 11 15,22 21-15,10 11 16,-11-11-16,1 0 15,-12-22 1,1-10-16,-12-22 16,-10-10-16,0-22 15,11-33-15,10-42 16,1-23 0,-1 12-16,1 21 15,10 22-15,0 21 16,12 0-16,10 33 15,0 21 1,-11 33-16,12 32 16,-12 10-16,22 33 15,-22-10 1,-10-23-16,-23-10 16,1-21-16,-11-12 15,0-10-15,-1-11 16,12-11-1,0-10-15,-1-12 16,1 1-16,10 0 16,12-1-16,-1 23 15,12 20 1,-12 33-16,0 22 16,12 65-16,-34 10 31,-10 76-16,-22-65-15,-11-22 16</inkml:trace>
  <inkml:trace contextRef="#ctx0" brushRef="#br0" timeOffset="12770.58">21123 6817 0,'0'11'16,"0"-11"-16,-10 11 15,10 54-15,0 75 16,0 65-1,10 0-15,1 11 16,0-1-16,0-31 16,-11-1-16</inkml:trace>
  <inkml:trace contextRef="#ctx0" brushRef="#br0" timeOffset="13270.55">17402 10312 0,'0'0'16,"0"0"-16,0 0 15,0 0-15,11 33 16,32 53-1,11 33-15,1 10 16,-12 11-16,-21-10 16,-11-33-16</inkml:trace>
  <inkml:trace contextRef="#ctx0" brushRef="#br0" timeOffset="13570.32">17717 9989 0,'22'-33'0,"-22"23"16,22-1-16,43-11 15,55 1 1,-33 21-16,-33 21 15,-32 1-15,-22 53 16,-54 55-16,-23-1 16,-10-10-16,22-22 15,11-21 1,21-23-16,22-20 16,11-22-16,33-11 15,86-33 1,77-42-16</inkml:trace>
  <inkml:trace contextRef="#ctx0" brushRef="#br0" timeOffset="13936.84">18914 10194 0,'0'-11'0,"-11"0"15,1 11-15,-1 0 16,0 0-16,-22 0 16,-21 22-1,-1 10-15,1 1 16,10 10-16,1 11 16,32 10-16,22 1 15,32 0 1,23-1-16,42 23 15,-20-22-15,-45-22 16,-10 11 0,-22-11-1,-22 0-15,-22-22 0,-21 1 16,-23 0-16,1-22 16,11 0-1,11-22-15,21 0 16</inkml:trace>
  <inkml:trace contextRef="#ctx0" brushRef="#br0" timeOffset="14435.96">19513 10690 0,'0'0'0,"0"-11"15,0 0-15,0 1 16,0-1 0,0-43-16,11-43 15,0-43 1,10-1-16,12 12 0,0 32 16,-12 21-1,1 22-15,-11 33 16,0 10-16,11 22 15,-1 10-15,23 44 16,0 0 0,-12-11-16,1-11 15,-11-21-15,-1-12 16,1-10-16,0-10 16,0-12-1,-1-10-15,12-22 16,0 0-16,-11 21 15,10 1-15,23 21 16,10 33 0,11 32-16,0 32 15,22 87-15,-33-22 16,-10 0-16</inkml:trace>
  <inkml:trace contextRef="#ctx0" brushRef="#br0" timeOffset="14803.01">21058 9956 0,'11'-10'16,"-11"-1"-16,0 0 15,0 0 1,0 1-16,22-1 16,21 11-16,23 0 15,10 21-15,-22 1 16,-21-1 0,-22 12-16,-22 21 15,-33 11-15,-32 32 16,-22 0-16,0 0 15,22-22 1,22-10-16,21-22 16,33-21-16,11-12 15,54-10-15,109-43 16,66-54 0,-1-11-16,-10 1 15</inkml:trace>
  <inkml:trace contextRef="#ctx0" brushRef="#br0" timeOffset="17150.66">6682 9557 0,'0'11'0,"-11"-11"16,11 0 0,0 0-16,-11 11 15,11 11-15,0 10 16,0 22-16,0 0 15,-10 0 1,-1 10-16,0 1 16,0 0-16,0 0 15,0-1-15,0 1 16,0 11 0,1-23-16,10-9 15,-11-12-15,11-10 16,0-12-16,0-10 15,0 0 1,0-10-16,0-12 16,0-10-16,0-12 15,0 1-15,-11-11 16,0 11 0,0 0-16,0 0 15,0-11-15,0 11 16,0 0-16,11-11 15,-10 11 1,10 10-16,0 1 16,0 10-16,0 12 15,0-1-15,0 0 16,0 0 0,0 11-16,0 0 15,0 0-15,0 0 16,10 11-16,12 11 15,11 10 1,10 0-16,1 1 16,10-1-16,-10-10 15,-1-1 1,-10-10-16</inkml:trace>
  <inkml:trace contextRef="#ctx0" brushRef="#br0" timeOffset="17550.25">6748 9784 0,'-11'-11'15,"0"0"-15,0 1 16,0-1-1,0 0-15,0 0 16,0 11 15,0 0-31,1 43 16,10 22 0,10 21-16,12 22 15,0 0-15,0 0 16,0 0-1,-1-11-15,12-11 16,-11-10-16,10-12 16,-10-10-16,0-21 15,-11-12 1,0-10-16,10 0 16</inkml:trace>
  <inkml:trace contextRef="#ctx0" brushRef="#br0" timeOffset="17951.65">6367 10593 0,'-11'0'0,"11"0"16,0 0-1,0 0-15,0 0 16,0 0-16,11 0 15,10 0-15,12 11 16,21-1 0,1 12-16,10-11 15,0 0-15,-10-1 16,-1 1 0,1 0-16,-12 0 15</inkml:trace>
  <inkml:trace contextRef="#ctx0" brushRef="#br0" timeOffset="18166.59">7172 10550 0,'-22'0'0,"11"0"16,0 0-1,1 0-15,-1 0 16,-11 11-16,0 21 16,-11 11-16,12 0 15,-12 11 1,0 0-16</inkml:trace>
  <inkml:trace contextRef="#ctx0" brushRef="#br0" timeOffset="19049">12646 8921 0,'-11'11'0,"0"-11"15,0 0-15,0 10 16,1 12-16,-12 21 16,0 11-1,0 0-15,-10 0 16,10 0-16,0-11 15,11-21-15,0-1 16,0-10 0,1 0-16,-1-11 15,11 0-15,0-11 16,11-11-16,10-21 16,1-11-1,0 0-15,0 1 16,-1 9-16,1 12 15,-11 10 1,0 1-16,0 10 16,11 11-16,-1 11 15,1 0-15,0 10 16,0 12 0,-1 10-16</inkml:trace>
  <inkml:trace contextRef="#ctx0" brushRef="#br0" timeOffset="19414.91">12581 9212 0,'0'-11'0,"0"11"16,0 0-1,0 0-15,0 0 16,0 11-16,0 22 16,0 20-16,11 1 15,-1 11 1,1 0-16,11 0 15,0 21-15,0 0 16,-1-10 0,1-12-16,0 1 15,0 0-15,-1 0 16,-10-1-16,0 1 16</inkml:trace>
  <inkml:trace contextRef="#ctx0" brushRef="#br0" timeOffset="19799.28">12537 9827 0,'0'11'16,"-11"-11"-16,0 0 15,0 0-15,1 0 16,10 0 0,0 0-16,0 0 15,0 0-15,0 0 16,0 0-1,10 11-15,12 10 16,22 1-16,-1-1 16,12 1-16,-1 10 15,11 1 1,-10-12-16</inkml:trace>
  <inkml:trace contextRef="#ctx0" brushRef="#br0" timeOffset="20031.13">13364 9654 0,'-11'-10'0,"0"10"16,1 0-16,-1 0 15,0 0-15,-11 21 16,-22 33 0,-10 11-16,-11 10 15,-1-10-15,-10 0 16,11 0 0</inkml:trace>
  <inkml:trace contextRef="#ctx0" brushRef="#br0" timeOffset="21113">6367 8932 0,'0'-11'0,"0"0"15,0 0-15,21-10 16,77-33-16,76-32 16,22-22-1,11 11-15,-22 10 16,-32 12-16,-12 10 15,-10 0-15</inkml:trace>
  <inkml:trace contextRef="#ctx0" brushRef="#br0" timeOffset="21946.12">8162 7389 0,'-32'22'0,"21"-22"16,-55 43-16,-75 76 15,-22 32-15,0 43 16,54-32-1,33-33-15,43-21 16,33-22-16,22-32 16,32-11-1,88 22-15,32-22 16,-11-11-16,-33-10 16,-32 10-16,-32 1 15,-23 10 1,-10 22-16,-11-1 15,-1 23-15,-10-23 16,11 1 0,0 0-16,10-11 15,1-11-15,11-11 16,-1 1-16,12-12 16,-1-10-1,11-11-15,33-22 16,22-32-16,0-21 15,-1-11-15,1-11 16,-11-11 0,0-22-16,-22 1 15,-33 21-15,-32 11 16,-33 0 0,-32 21-16,-23 1 15,-10-1-15,0 12 16,11-1-16,10 0 15,12-10 1,21-12-16,22-31 16,33-12-16,32-10 15,11 0 1,0 10-16,-32 22 16,-12 11-16,-32 22 15,-21 21-15,-23 11 16,-97-11-1,-77 43-15,-65 43 16,11 33-16,43 21 16,44 1-16,22 10 15,33 11 1,21 21-16,22 22 16,43 11-16,55-11 15,33-11 1,21-21-16</inkml:trace>
  <inkml:trace contextRef="#ctx0" brushRef="#br0" timeOffset="22378.43">9904 8457 0,'-11'0'15,"0"0"-15,0 0 16,0 0-16,0 0 16,0 0-16,11 0 15,0-11 1,44-21-16,75-22 16,23-22-16,-1 1 15,-10-1-15,0 1 16,-23 10-1,-10 11-15,-21 22 16,-23 10-16,-11 12 16,-21 10-16</inkml:trace>
  <inkml:trace contextRef="#ctx0" brushRef="#br0" timeOffset="22911.63">7662 12222 0,'11'-22'15,"-11"11"-15,21-10 16,66-33-1,44-32-15,32-11 16,0-1-16,-21 23 16,-22 10-16,-22 11 15,-11 0 1,-22 11-16,0 0 16</inkml:trace>
  <inkml:trace contextRef="#ctx0" brushRef="#br0" timeOffset="23827.49">9196 10787 0,'-22'-11'15,"11"11"-15,-21 0 16,-33 11-16,-66 32 15,-21 33-15,-23 32 16,34-11 0,43-11-16,11 0 15,33 1-15,21-23 16,33-10-16,33-11 16,43 11-1,33 0-15,-11-21 16,-11-1-16,-33-10 15,-10-1 1,-23 1-16,1-1 16,0 12-16,-11-1 15,0 0-15,-1 12 16,12-12 0,11 0-16,32 11 15,22 11-15,-11-11 16,-10 1-1,-1-1-15,-21-11 16,-12 0-16,1 1 16,-11-1-16,-1-10 15,-10-1 1,11 1-16,11-11 16,32 0-16,11-22 15,22-32-15,11-22 16,0-11-1,0-21-15,-11 11 16,-22 0-16,-11 10 16,-11 1-1,-10-12-15,-1-10 16,-10 0-16,-11 0 16,-11 22-16,-11-1 15,0 11 1,-11 11-16,-11 11 15,-11 0-15,-32 0 16,-44 0 0,-21 10-16,21 12 15,11-1-15,22 1 16,21-1-16,23 1 16,10-23-1,11-20-15,22-12 16,0 1-16,11 10 15,-11 0-15,-22 22 16,-22 11 0,-65 10-16,-43 44 15,-34 42-15,1 34 16,33 9 0,21 12-16,0 11 15,33 10-15,33-11 16,32-10-16</inkml:trace>
  <inkml:trace contextRef="#ctx0" brushRef="#br0" timeOffset="24376.67">10208 11628 0,'-22'-10'0,"12"10"15,-1 0-15,0 0 16,0 0-16,0 0 16,0 0-1,11-11-15,0 0 16,44-10-16,65-23 16,76-10-1,10-21 1,12 10-16,22-10 0,-33 21 15,-33 21 1,-22 1-16,23 10 16,-34 1-16,1 10 15,-33 0 1,0-10-16,21-1 16,-10 1-16,-11-1 15,-22 0-15,-10 1 16,-23 10-16,-10 0 15,-1 1 1,1-1-16,0 0 16,10 0-16,-10 0 15</inkml:trace>
  <inkml:trace contextRef="#ctx0" brushRef="#br0" timeOffset="33322.29">5964 7777 0,'0'0'0,"-11"0"0,11 0 16,-11 0 0,11 0-16,-11 0 15,11 0-15,-11 11 16,11 22-16,0 42 16,0 44-1,22 32-15,22 11 16,21 21-16</inkml:trace>
  <inkml:trace contextRef="#ctx0" brushRef="#br0" timeOffset="33817.72">5888 8123 0,'0'-11'16,"0"0"-1,0 0-15,0 1 16,11-12-16,54-21 16,44-22-16,11-10 15,-23 21 1,-31 10-16,-23 12 15,-21 21-15,-22 11 16,0 54-16,-33 65 16,-10 10-1,10 1-15,1-44 16,21-10-16,11-33 16,0-22-1,11-21-15,21-10 16</inkml:trace>
  <inkml:trace contextRef="#ctx0" brushRef="#br0" timeOffset="34000.54">6933 7713 0,'-11'11'15,"11"-11"-15,0 0 16,0 32-16,0 54 15,11 54 1,10 33-16,34 10 16,10-32-16</inkml:trace>
  <inkml:trace contextRef="#ctx0" brushRef="#br0" timeOffset="35233.68">7248 11283 0,'-11'0'15,"0"0"-15,11 0 16,0-10 0,0-1-16,0 0 15,33-11-15,54-21 16,33 0-16,10 11 15,-32 21 1,-32 22-16,-23 21 16,-10 22-16,-22 65 15,-44 21 1,-10-11-16,-1-21 16,0-21-16,23-34 15,-1-20 1,11-22-16,11-11 15,44-22-15,86-64 16,44-87-16</inkml:trace>
  <inkml:trace contextRef="#ctx0" brushRef="#br0" timeOffset="40344.58">11982 7378 0,'-11'0'0,"11"-10"16,0-1-16,0 0 16,0-11-16,11-21 15,22-21 1,21-34-16,22 1 16,11 11-16,11 11 15,-11 21-15,-21 21 16,-23 23-1,-21 20-15,0 23 16,-22 53-16,-33 33 16,-54 21-16,-11-11 15,22-21 1,11-22-16,32-32 16,11-21-16,11-22 15,11-11 1,44 0-16,65-33 15,21-10-15,1 0 16,-22 21-16,-33 22 16,-22 11-1,-32 11-15,0 32 16,-33 32-16,-33 11 16,-21 0-16,-22-11 15,-11-10 1,11-22-16,11-11 15,21-21-15</inkml:trace>
  <inkml:trace contextRef="#ctx0" brushRef="#br0" timeOffset="40961.08">13832 10194 0,'0'65'16,"0"-65"-16,-11 43 15,0 65-15,0 21 16,11-10-16,0-44 16,11-21-1,11-32-15,65-1 16,55-21-16,21-32 16,22-22-16,-11-22 15,-22 1 1,-21-11-16</inkml:trace>
  <inkml:trace contextRef="#ctx0" brushRef="#br0" timeOffset="41163.51">14365 10108 0,'-11'21'15,"1"-21"-15,10 32 16,0 66 0,10 117-16,23 77 15,22 10-15,42 21 16,12 12-16</inkml:trace>
  <inkml:trace contextRef="#ctx0" brushRef="#br0" timeOffset="-36450.65">12200 16062 0,'0'-11'0,"0"11"0,0-11 15,0 1-15,0-1 16,11 0-16,43-11 15,33-10-15,44 0 16,21-11 0,44-11-16,-11 0 15,-11 11-15,-32-1 16,-12 23 0,-21 10-16</inkml:trace>
  <inkml:trace contextRef="#ctx0" brushRef="#br0" timeOffset="-36100.68">12036 17130 0,'22'-22'16,"-22"12"-16,11-1 15,54-43 1,88-32-16,32-12 16,11 1-16,-11 0 15,-33 22 1,-21 10-16,-33 11 15,-11 11-15,0 0 16,22 0-16,-12 10 16,-9-10-1,-1 0-15,32-33 16</inkml:trace>
  <inkml:trace contextRef="#ctx0" brushRef="#br0" timeOffset="-35568.86">12755 14325 0,'-11'-21'0,"0"10"16,0 0 0,-43 0-16,-55 1 15,-33-1-15,1 0 16,32-11-16,11-10 15,22-11 1,22-11-16,10-43 16,44-22-16,33-10 15,43 10 1,76-10-16,55 10 16,-44 65-16,-32 43 15,-44 22 1,-44 21-16,1 55 15,-22 85-15,-33 1 16,-33 10-16,-10 11 16,10-21-16,1-22 15,21-21 1,11-1-16,11-43 16,22-21-16</inkml:trace>
  <inkml:trace contextRef="#ctx0" brushRef="#br0" timeOffset="-35423.16">12885 15339 0,'11'0'0,"-11"0"16,0-11-16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7:23:57.73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10165 5243 0,'0'0'0,"0"-11"0,0 11 16,0 0 0,0 0-16,21 0 15,56-22-15,75-21 16,66-43 15,65-33-31,21-43 0,45-21 0,-23 10 16</inkml:trace>
  <inkml:trace contextRef="#ctx0" brushRef="#br0" timeOffset="3690.57">5093 6149 0,'-10'0'0,"10"0"0,0 0 0</inkml:trace>
  <inkml:trace contextRef="#ctx0" brushRef="#br0" timeOffset="147312.98">19197 4843 0,'0'-10'0,"0"10"0,0 0 0,0 0 16,-11-11-1,0 11-15,1 0 16,-1 0-16,-11-11 16,-11 11-16,-21 0 15,-11 0 1,-33 0-16,-33 0 15,11 11-15,12 10 16,-12 12-16,0-1 16,0 22-1,12 0-15,10 11 16,0-1-16,11 23 16,-11-1-16,-11 22 15,0 11 1,22-1-16,11 1 15,10 0-15,23-12 16,10 1-16,12 0 16,21 0-1,10-22-15,12 1 16,11-23-16,10 1 16,23-11-16,43 11 15,-1-22 1,-10-11-16,11 1 15,11-12-15,10 1 16,1-11 0,0-11-16,32 0 15,11-22-15,0-10 16,-22-12-16,44-9 16,-43-1-1,-23 0-15,-10-11 16,-33-11-16,22-10 15,-11-11-15,-11 0 16,0-33 0,-22-10-16,-10-11 15,-23 0-15,-21 11 16,-22-22-16,-21 22 16,-23 0-16,-32 32 15,-11 11 1,-32-11-16,-12 11 15,-21 0 1,0 32-16,21 22 16,-10 32-16,-22 22 15,0 32-15</inkml:trace>
  <inkml:trace contextRef="#ctx0" brushRef="#br0" timeOffset="-207176.09">21820 12847 0,'-22'-21'0,"11"10"0,0 0 16,1 0-16,-12-10 16,-11-11-1,-10-1-15,-1 1 16</inkml:trace>
  <inkml:trace contextRef="#ctx0" brushRef="#br0" timeOffset="-206091.69">17162 16655 0,'0'0'0,"0"0"16,0 0-16,0 0 15,0 0-15,0 0 16</inkml:trace>
  <inkml:trace contextRef="#ctx0" brushRef="#br0" timeOffset="-204381.98">17086 15372 0,'0'0'16,"-11"0"-16,0 0 31,0 0-15,0 10-16,1 12 15,-1 21 1,0 11-16,11 0 16,0 0-16,11 0 15,0-22-15,10-10 16,1-11-1,11-1-15,10-20 16,12-34-16,32-42 16,22-33-1,-1-21-15,-10 11 16,-11 21-16,-10 11 16,-23 21-16,-10 12 15</inkml:trace>
  <inkml:trace contextRef="#ctx0" brushRef="#br0" timeOffset="-203050.41">7879 13807 0,'0'11'16,"-11"-11"0,11 0-16,0 0 15,-10 0-15,10 11 16,0 11-16,0-1 16,0 1-1,0-1-15,10 1 16,1-11-16,11-11 15,11 0 1,10-33-16,12-21 16,32-32-16,11-22 15,32-43-15</inkml:trace>
  <inkml:trace contextRef="#ctx0" brushRef="#br0" timeOffset="-171164.09">1600 15943 0,'0'0'0,"0"-10"0,0-1 16,33 0-16,54-32 15,65-22 1,33-21-16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7:29:02.35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11481 16644 0,'-21'-10'16,"10"10"-1,0 0-15,0 0 16</inkml:trace>
  <inkml:trace contextRef="#ctx0" brushRef="#br0" timeOffset="1942.41">7738 12675 0,'-44'-22'0,"33"11"16,-10 1-16,-12-12 16,0 1-16,1 10 15</inkml:trace>
  <inkml:trace contextRef="#ctx0" brushRef="#br0" timeOffset="66181.78">9729 9417 0,'-21'0'0,"10"0"16,0-11-16,-11 1 15,-32-1-15,-23 0 16,-20 11 0,-56 0-16,-32 0 15,11 0-15,-22 11 16,-11 10-16,22-10 16,22 11-1,22-1-15,-1 1 16,23-1-16,31-10 15,23 0-15,11 0 16,21-11 0,11-11-16</inkml:trace>
  <inkml:trace contextRef="#ctx0" brushRef="#br0" timeOffset="66800.56">8521 8996 0,'-32'11'15,"21"-11"-15,-11 0 16,-21 22 0,-12 10-16,-10 11 15,0 0 1,10 1-16,1-1 0,10 11 16,12 0-1,21 0-15,11 10 16,32 23-16,34 20 15,42 1 1,67 11-16,20-33 16</inkml:trace>
  <inkml:trace contextRef="#ctx0" brushRef="#br0" timeOffset="71022.72">6421 10366 0,'-33'-10'0,"23"-1"0,-34 0 16,-54-11 0,-43 1-16,-34-1 15,-31-10-15,-12-11 16,-21-22-16,10-21 16,11-22-1,1-32-15,43-1 16,21-53-16,44-75 15,66-66 1,119-53-16,109-54 16,131-33-16,65-32 15,43 0-15,98 22 16,131-33 0,-21 97-1,129 11-15,-64 108 0,75 22 16,-53 64-1,43 54-15,32 54 16,-10 65-16,-44 32 16,43 65-16,-65 11 15,-43 64 1,-44 33-16,-43 32 16,-11 22-16,-98 21 15,21 44-15,-163-33 16,12 54-1,-45 32-15,12 66 16,-66-34-16,1 44 16,-55 22-1,-44-55-15,0 55 16,-43-33-16,-11 11 16,-44-33-1,-32 1-15,-54-54 16,-45-33-16,-53-22 15,-44-42-15,-22-22 16,-87 11 0,-22-22-16,-32-32 15,43-33-15,-43-10 16,64-44-16,-9 1 16,64-12-1,33-20-15,43-12 16,12-10-16,43-33 15</inkml:trace>
  <inkml:trace contextRef="#ctx0" brushRef="#br0" timeOffset="71356.14">19088 10787 0,'0'-11'16,"0"11"-16,0 0 16,-10 0-1,-1 0-15,-11 22 16,-11 21-16,-21 33 15,-1 10-15,1 11 16,10 11 0,34-11-16,20-11 15,45-21-15,152 32 16,261-22-16,87-85 16</inkml:trace>
  <inkml:trace contextRef="#ctx0" brushRef="#br0" timeOffset="73902.95">17130 14358 0,'21'-33'15,"-21"22"1,66-21-16,162-54 16,218-44-16,88 12 15,42 42-15,12 22 16,0 43 0,-55 11-16,-11 11 15,-86 0-15,-23 0 16,-119-11-16,-22 0 15,-109-11 1</inkml:trace>
  <inkml:trace contextRef="#ctx0" brushRef="#br0" timeOffset="74235.62">20753 13538 0,'0'0'0,"0"-11"15,0 0-15,0 0 16,44 1 0,76-23-16,119-21 15,98 0-15,110 22 16,32 32-1,-12 43-15,-97 33 16,-130-1-16,-110 1 16,-86-12-1,-66 23-15,-119 21 16,-371 107-16,-75-74 16,-99 31-16,44 22 15</inkml:trace>
  <inkml:trace contextRef="#ctx0" brushRef="#br0" timeOffset="-129390.22">14648 16353 0,'-21'0'0,"10"0"15,0 0 1,-11 11-16,-22 21 16,-43 76-16,-21 65 15,-23 64-15,11 33 16,11 21 0,44 0-16,22-21 15,43-33-15,32-32 16,12-64-16,10-44 15,12-33 1,42-10-16,23-32 16,21-33-16,12-32 15,-12-22-15,11-32 16,33-43 0,-22 0-16,-21 10 15,-1 1-15,0 10 16,-21 22-1,-44 11-15,-22 21 16,-10 11-16,-12 11 16,-21 11-16,0 10 15,-1-10 1,1-1-16,11-31 16,21-44-16,1-33 15,-12-20 1,-32-1-16,-33 0 15,-21 22-15,-23 43 16,-21 10-16,-119-31 16,-45 53-1,-53 43-15,32 33 16,65 11-16,44-11 16,54-11-16,43 0 15,34-11 1,21 0-16,11 0 15,0 0-15,22-10 16,-11 10-16,-11 0 16,-11 11-1,-44 43-15,-54 98 16,1 42 0,31 0-16</inkml:trace>
  <inkml:trace contextRef="#ctx0" brushRef="#br0" timeOffset="-128557.25">20307 15846 0,'-32'0'15,"21"0"1,-11 0-16,-32 33 16,-23 31-16,-21 33 15,33 0-15,33 1 16,42-12-1,34-32-15,108 21 16,77-21-16,32-43 16,-65-11-1,-44 0-15,-54 22 16,-43 21-16,-12 32 16,-32 87-16,-55 54 15,-32-11 1,22-11-16,32-65 15,33-42-15,11-44 16,10-22-16,66-21 16,87-43-1,11-32-15,33-44 16,32-32-16,-43 0 16,54-11-1,-44 11-15,-10-11 16,10-10-16,-53 21 15,-45 11-15,-21-1 16,-44 1 0,-43 11-16,-55 10 15,-65-10-15,-65-1 16,-87-10 0,-44 54-16,55 32 15,-33 21-15,-1 33 16,-20 11-16,-1 21 15,22 12 1,21 10-16,56-1 16,53 1-16,33-10 15,22-1-15,22 0 16,11-11 0,21-10-16,0-1 15,11 1-15,1-1 16,-12 12-1,-10 10-15,-66 43 16,-76 55-16,-44 10 16,11 0-16</inkml:trace>
  <inkml:trace contextRef="#ctx0" brushRef="#br0" timeOffset="-127956.22">14496 16709 0,'-76'54'0,"43"-43"16,-65 64-16,-65 76 16,0 54-1,32 11-15,66-11 16,65-43-16,65-33 15,55-32-15,97 1 16,66-45 0,-65-42-16,-33-11 15,0 0 1,-11-11-16,-32 1 16,-1-12-16,12 11 15,10 1-15,-22-12 16,-21 11-1,-11 0-15,10-10 16,-10-1-16,-22-10 16,0-22-16,-10-22 15,-1-21 1,22-43-16,-11-11 16,0-22-16,-33 12 15,-32 20-15,-33 23 16,-22 10-1,-43 0-15,-65 0 16,-142 0-16</inkml:trace>
  <inkml:trace contextRef="#ctx0" brushRef="#br0" timeOffset="-127871.97">14768 16925 0,'-22'0'16,"11"0"-16,0 0 15,1 0 1</inkml:trace>
  <inkml:trace contextRef="#ctx0" brushRef="#br0" timeOffset="-126824.96">13201 17518 0,'0'-11'16,"0"1"-16,0-1 15,22-11 1,65-53-16,98-55 16,43-21-16,1 22 15,-44 32-15,-33 10 16,-43 23-1,-22 21-15,-22 10 16,-10 22-16</inkml:trace>
  <inkml:trace contextRef="#ctx0" brushRef="#br0" timeOffset="-126491.1">12918 18165 0,'0'-10'0,"0"10"16,0-11-16,0 0 15,44-21 1,43-22-16,65-54 16,44-22-16,0 1 15,0 0-15,10 10 16,-42 22-16,-12 11 16,-21 10-1,-12 1-15,-32 31 16</inkml:trace>
  <inkml:trace contextRef="#ctx0" brushRef="#br0" timeOffset="-126208.15">13299 18737 0,'0'0'15,"-11"0"1,11-11-16,0 1 16,0-1-16,54-32 15,88-54-15,43-54 16,54-44-1,-21 12-15</inkml:trace>
  <inkml:trace contextRef="#ctx0" brushRef="#br0" timeOffset="-125626.55">18718 16839 0,'-10'-11'0,"-1"0"16,11 0-1,0 0-15,11-10 16,32-33-16,99-65 16,75-42-1,44-1-15,22 21 16,-54 12-16,10 21 16,-43 22-16,-43 21 15</inkml:trace>
  <inkml:trace contextRef="#ctx0" brushRef="#br0" timeOffset="-125327.09">19970 17680 0,'11'11'0,"-11"-11"16,0-11-16,0 0 15,0 0-15,32-10 16,56-33 0,42-43-16,33-11 15,-21 0-15,-1 22 16,1 0-16,-23 32 15,-31 21 1,-23 12-16</inkml:trace>
  <inkml:trace contextRef="#ctx0" brushRef="#br0" timeOffset="-125094.28">20296 18306 0,'0'0'16,"0"-11"-16,0 0 15,33-21 1,54-33-16,76-64 16,33-44-16,0 0 15,-22 12 1,0 10-16,-21 21 15</inkml:trace>
  <inkml:trace contextRef="#ctx0" brushRef="#br0" timeOffset="-124660.7">22930 15458 0,'0'-11'0,"-11"0"16,0 1 0,0-1-16,11 0 15,0-21-15,22-33 16,76-75-1,54-44-15,66-31 16,43-1-16,-76 65 16,-32 32-16,-45 44 15,-31 42 1</inkml:trace>
  <inkml:trace contextRef="#ctx0" brushRef="#br0" timeOffset="-124405.41">22854 15717 0,'11'11'16,"-11"-11"-16,0 0 16,0-11-16,21 0 15,99-43 1,65-32-16,76-54 15,-21 10-15,-23 11 16,-42 33 0,-34 11-16,-32 31 15,-44 23-15,-21 10 16,-23 11-16</inkml:trace>
  <inkml:trace contextRef="#ctx0" brushRef="#br0" timeOffset="-124178.2">23387 16191 0,'0'22'15,"0"-22"-15,0 0 16,0 0 0,0 0-16,22 0 15,65-32-15,65-33 16,55-54-1,22-21-15,-1-11 16,-21 0-16,-11 22 16,-33 21-16,-43 32 15</inkml:trace>
  <inkml:trace contextRef="#ctx0" brushRef="#br0" timeOffset="-122922.89">14104 18597 0,'-11'11'0,"0"-11"16,1 0-16,-1 0 16,-11 0-1,0 0-15,-11 0 16,1-11-16,-1 0 15,1-10-15,-12-23 16,0-42 0,1-33-16,-1-21 15,12 0-15,21-43 16,11 10-16,0 11 16,11-21-1,21-1-15,12 12 16,10-22-16,23 10 15,20 12-15,23-12 16,22-10 0,-1 32-16,33-10 15,11-1-15,33-10 16,21 21-16,-10 11 16,54-11-1,-44 33-15,33 10 16,-43 33-16,-1 10 15,1 22-15,-22 11 16,-11 22 0,-1 21-16,-20 10 15,-34 23-15,33 21 16,-11 10 0,-32 1-16,0 32 15,10 11-15,-10 11 16,-12-11-16,-10-1 15,0 1 1,0 11-16,0 10 16,-11-10-16,-11 0 15,-22-1-15,0 12 16,-21-11-16,-1-12 16,1-9-1,-12-12-15,12 0 16,0 0-16,-1 1 15,-10-23 1,-1 1-16,-10-11 16,0-11-16,0-10 15,-1-1-15,1 0 16,0-10 0,0 10-16,0 1 15,-1-12-15,-10 12 16,0-12-16,0 1 15,0-1 1,-11-10-16,0 0 16,0-11-16,0 0 15,0 0-15</inkml:trace>
  <inkml:trace contextRef="#ctx0" brushRef="#br0" timeOffset="-121763.95">16509 17173 0,'11'11'15,"-11"-11"1,0 0-16,0 0 16,22 11-16,21 21 15,23 11-15,43 11 16,10 0-1,-10-11-15,11 0 16,-11-10-16,21-1 16,12 0-16,-12 1 15,12-12 1,21 1-16,-11-11 16,-10-11-16,-1 0 15,23-11 1,-12 0-16,-11 11 15,1 0-15,21 0 16,0 0-16,-10 0 16,32 0-16,0 0 15,-22 0 1,33 0-16,-11 0 16,-11 0-16,22-11 15,0-10 1,0-1-16,21-10 15,-10-1-15,-22 12 16,33-11-16,-12-1 16,1 1-16,22-1 15,-12-10 1,1 0-16,0-11 16,-12-11-16,1-10 15,-11-11 1,-33-11-16,11-11 15,-10-22-15,-23-10 16,-10 0-16,10-54 16,-43 21-1,-32 11-15,-23-10 16,-21 10-16,-33 11 16,-33 11-16,-10-1 15,-11 1 1,-12 11-16,1 32 15,0 0-15,11 21 16,0 11-16,-1 11 16,12 11-1,10 11-15,12 10 16,10 11-16,11 1 16,0-1-16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7:33:04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9762 11391 0,'-33'0'0,"23"0"0,-23 0 16,-54 0-16,-44 22 16,-32-11-16,-33 10 15,33 1-15,10-1 16,12 12-1,0-12-15,21 1 16,22-11-16,33-11 16,21 0-1,11-11-15,12 0 16</inkml:trace>
  <inkml:trace contextRef="#ctx0" brushRef="#br0" timeOffset="1099.36">8859 11100 0,'-22'0'0,"11"0"15,0 0-15,0 0 16,0 0 0,-10 11-16,-23 21 15,-10 22-15,-22 32 16,-1 22-16,1-22 15,11 1 1,11-23-16,10-10 16,22-10-16,11-12 15,11-10 1,11-12-16,44 12 16,32-11-16,32-11 15,-10 0-15,-11 0 16,11-11-16,-22 11 15,-22 0 1,-10 0-16,-12 0 16,-21 0-16</inkml:trace>
  <inkml:trace contextRef="#ctx0" brushRef="#br0" timeOffset="2532.35">5714 12028 0,'-44'0'16,"33"0"-16,-21 0 16,-45 21-16,-31 1 15,-34 10 1,-21-21-16,21-11 15,1-32-15,0-22 16,-1-11-16,1-21 16,10-33-1,0-43-15,12-54 16,10-64-16,22-11 16,11-44-16,21 22 15,23-32 1,53-11-16,23 0 15,43-32-15,22 32 16,21-32-16,34 32 16,42-22-1,23 22-15,32-21 16,-11 64-16,77-32 16,43 10-16,0 44 15,43 10 1,23 55-16,-55 32 15,32 21-15,1 33 16,-12 21-16,12 22 16,32 11-1,22 21-15,-22 22 16,22 11-16,11 32 16,43 0-16,-54 32 15,66 33 1,-56 21-16,1 0 15,22 22-15,-33 0 16,32 11-16,-32-1 16,33 1-1,-33 11-15,0-1 16,0 11-16,-22 0 16,22 11-1,-87 11-15,32 11 16,-32 10-16,-43-10 15,10 21-15,-54-11 16,-1 12-16,-20 10 16,-34-11-1,-32-11-15,-22 22 16,-11 22-16,-44-12 16,-32 23-1,-32-1-15,-23 22 16,-21-22-16,-22-10 15,-22 10-15,-10-11 16,-12 1 0,-10-22-16,-23-11 15,-42 0-15,-23-10 16,-54-12-16,-108 44 16,-88 0-1,55-65-15,-44 11 16,87-44-16,0 1 15,65-33-15,44-21 16,0-11 0,33-22-16,11 1 15,43-23-15,21 1 16,23-11-16,0-11 16,10 1-1,11-12-15</inkml:trace>
  <inkml:trace contextRef="#ctx0" brushRef="#br0" timeOffset="2947.35">20394 10410 0,'0'-11'0,"-11"11"15,1 0-15,-1 0 16,-22 11-16,-21 21 16,-23 22-1,-75 21-15,-33 22 16,-11 11-16,-21 22 15,21-12-15,43-10 16,34-11 0,21 0-16,21 33 15,45-11-15,43-1 16,54-10-16,66 22 16,130 21-1,43-54-15,23-43 16,-33-44-16,-55-31 15,-43-12 1,-54 1-16</inkml:trace>
  <inkml:trace contextRef="#ctx0" brushRef="#br0" timeOffset="3515.99">16999 15026 0,'33'-10'0,"-33"-1"16,32-11-16,121-32 15,119-32 1,76 0-16,-43 10 16,65 1-16,-44 32 15,11-11-15,-32 32 16,22 0 0,-66 12-16,11 10 15,-54 10-15,-12 1 16,-10 11-16,-33-1 15,-32 1 1,-11 0-16,-22-12 16,0 1-16,-11 0 15,0 0 1,0-11-16,11-11 16,0-11-16,-11-10 15</inkml:trace>
  <inkml:trace contextRef="#ctx0" brushRef="#br0" timeOffset="3997.03">21287 13775 0,'-11'0'0,"0"0"15,0 0 1,0 0-16,0 0 15,0 11-15,1 10 16,20 12-16,23-1 16,98 33-16,97 10 15,55-21 1,-11 0-16,-11-11 16,-65 11-16,-32 0 15,-34 11-15,-43-11 16,-32-11-1,-23 22-15,-21 21 16,-44 22-16,-54 32 16,-32 11-16,-34 0 15,1 0 1,11-10-16</inkml:trace>
  <inkml:trace contextRef="#ctx0" brushRef="#br0" timeOffset="4612.43">21298 13991 0,'-11'-22'16,"0"11"-16,0 1 16,0-1-1,0 0-15,0 11 16,0 0-16,-10 22 16,-1 64-16,22 87 15,22 21 1,21 65-16,12-22 15,21 22-15,0-33 16,-11-21 0,1-43-16,-12-22 15,0-21-15,-10-54 16</inkml:trace>
  <inkml:trace contextRef="#ctx0" brushRef="#br0" timeOffset="5284.37">21069 13829 0,'0'0'15,"-11"0"-15,0 0 16,0 0-16,1 0 15,10 0-15,0 22 16,21 64 0,23 65-16,10 43 15,1 11-15,10 22 16,-11-22-16,1-33 16,-12-21-1,1-11-15,-12-10 16,1-44-16,-11-10 15,11-12-15,-12-10 16,-10-11 0,0-21-16,0 0 15,-11-12-15,0-10 16,0 0 0,11 0-16,0 0 15,0-10-15,-1-12 16</inkml:trace>
  <inkml:trace contextRef="#ctx0" brushRef="#br0" timeOffset="5778.57">21134 14552 0,'0'11'16,"-11"-11"-1,11 0-15,0 0 16,0 0-16,0 10 16,11 1-16,33 11 15,76-1-15,43-10 16,0-11 0,44-21-16,0 10 15,-22 0-15,0-11 16,0 1-16,-44 10 15,-10 0 1,-12 0-16,-10-10 16,-11 10-16,-11 0 15,-21 0-15,-23 1 16,-10-1 0,-12 0-16,-21 0 15</inkml:trace>
  <inkml:trace contextRef="#ctx0" brushRef="#br0" timeOffset="6465.75">21298 13948 0,'-11'-11'0,"0"0"15,0 0-15,0 11 16,0 0-1,0 0-15,0 0 16,-10 11-16,-1 11 16,0 42-16,0 66 15,11 32 1,11-1-16,22 44 16,11 0-16,10-10 15,1 10-15,-1-11 16,1-22-1,0-21-15,-1 0 16,-10-32-16,-12-22 16,1-21-16,-11-22 15,0-22 1,0-11-16,-11-21 16,11 0-16,0 0 15,10-10 1,12-1-16,11-21 15,21-22-15,11-22 16,33-32-16,11-10 16,-1-1-1,12-21-15,43-22 16,-11 11-16,-21 21 16,10 1-16,22-22 15,-32 32 1,-12 11-16,-43 22 15,-10 11-15,-23-1 16,-11 11-16,-21 11 16,-22 11-1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7:38:42.3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12396 8759 0,'-11'0'0,"-22"-32"0,22 32 0,0 0 16,-10 0-16,-12 0 15,0 11 1,1 10-16,-12 11 16,-21 33-16,-1 11 15,12 10-15,0 33 16,21-1 0,11-10-16,22 22 15,0 10-15,11 22 16,11 10-1,11 33-15,-1 0 16,1 11-16,-1 0 16,1-22-1,0-11-15,-1-21 16,12-22-16,10-21 16,1-33-16,-1-10 15,1-22-15,21-22 16,11-32-1,0-32-15,0-33 16,0-43-16,33-65 16,-11-31-1,-11-23-15,-22 11 16,-22 0-16,-10 12 16,-12-1-1,-10 0-15,-11-11 16,-11 11-16,-33-11 15,1 11-15,-12 11 16,-32 21 0,-11 12-16,0 31 15,11 55-15,10 21 16</inkml:trace>
  <inkml:trace contextRef="#ctx0" brushRef="#br0" timeOffset="1932.1">5061 10895 0,'0'-22'0,"0"22"16,0 0-16,0 0 16,0 0-16,0 0 15,0 0-15,0 0 16,0 0-1,0 11-15,0 0 16,0 0-16,0 0 16,11-1-16,0 1 15,10 11 1,12-1-16,10 1 16,23-1-16,-1-10 15,22 11 1,22-11-16,-22-1 15,11-10 1,-11 0-16,0 0 16,11 11-16,0-11 15,11 11-15,0 0 16,-1-11-16,12 10 16,11-10-1,-1 0-15,1 0 16,10-10-16,12-1 15,-1 0-15,-10-10 16,10-1 0,0 0-16,1 1 15,-23 10-15,1-11 16,10 12-16,1-1 16,-12 0-1,1 0-15,0 11 16,-1 0-16,1 0 15,-33 11 1,-11 0-16,11 0 16,10-1-16,-20 12 15,-12-11 1,-11 0-16,0-1 16,-10 1-16,-1 0 15,1-11-15,-1 0 16,-10 0-16</inkml:trace>
  <inkml:trace contextRef="#ctx0" brushRef="#br0" timeOffset="2820.09">5017 11833 0,'11'0'0,"-11"0"15,0 0-15,11 0 16,22 0 0,32 0-16,22 0 15,33 0-15,21 0 16,22 0 0,12 0-16,20 11 15,1 0-15,22-11 16,0 11-16,-1 0 15,12-11 1,-12 0-16,-10 10 16,22-10-16,-22 0 15,10 0-15,1 11 16,-1-11 0,1 0-16,0 11 15,-22 0-15,10 0 16,-10-1-16,0 12 15,11 10-15</inkml:trace>
  <inkml:trace contextRef="#ctx0" brushRef="#br0" timeOffset="31053.1">6965 15846 0,'0'-11'0,"0"11"0,-11 0 16,11-10-1,0-1-15,0 0 16,22-10-16,54-23 15,55-31-15,10-22 16,23-11 0,42-22-16,-21 23 15,-21 9-15,-12 1 16,11 0-16,-32 22 16,-12 10-1,-21 11-15,-11 11 16,1 0-16</inkml:trace>
  <inkml:trace contextRef="#ctx0" brushRef="#br0" timeOffset="32018.62">18980 17605 0,'0'-11'0,"0"0"16,0 0-16,0 0 15,0 1-15,21-23 16,45-31-1,53-44-15,12-11 16,43-32-16,44-11 16,-22 11-16,21 0 15,1 22 1,-22 10-16,32 0 16,-21 22-16</inkml:trace>
  <inkml:trace contextRef="#ctx0" brushRef="#br0" timeOffset="187761.16">13984 4984 0,'0'0'0,"-272"-270"15,218 248-15,32 12 16,-32-12 0,-44-32-16,-98-32 15,-33-11-15,-21 21 16,-44 11 0,0 33-16,-43 21 15,0 22-15,-22 21 16,-33 22-16,0 0 15,11 11 1,-32 0-16,54-22 16,-1 22-16,-20-11 15,64 0 1,-32-1-16,54-9 16,-43 10-16,54 10 15,-22 1-15,22 11 16,11 10-1,32-11-15,12 1 16,32-1-16,44 1 16,10-1-16,12 1 15,32-11 1,32-1-16,1 23 16,22-1-16,21 0 15,22-10 1,22-12-16,32 1 15,55 11-15,54 10 16,55-11 0,43-31-16,0-23 15,44-10-15,32 11 16,0-22-16,33 0 16,-21 0-1,32 0-15,-55 0 16,22 10-16,-21 1 15,-1-11-15,1 11 16,10-11 0,33 0-16,0-11 15,0-10-15,11-1 16,-11-10 0,-33-1-16,1-21 15,-55-10-15,11-1 16,-66 0-16,-10 0 15,-12-10 1,-53-1-16,-44 1 16,-33-11-16,-11-11 15,-32-1-15,-22-31 16,-33-11 0,-33-11-16,-32 11 15,-54-1-15,-44-21 16,-33 1-1,-54-1-15,-11 22 16,-54 21-16,-77 11 16,-64 22-16,-56 53 15,-151 66 1,-23 85-16,-141 87 16</inkml:trace>
  <inkml:trace contextRef="#ctx0" brushRef="#br0" timeOffset="202592.43">1894 14358 0,'-11'10'0,"0"-10"0,0 11 15,-21 32 1,-23 76-16,-10 64 16,0 33-16,21 11 15,11-1 1,12 1-16,21-22 15,21-22-15,12-21 16,11-33-16,10-32 16,0-21-1,12-11-15,32-11 16,21-22-16,-10-32 16,0-22-16,-11-32 15,11-21 1,0-22-16,21-65 15,-10-43-15,-22-11 16,-22-21 0,-43 10-16,-12 1 15,-31 32-15,-34 43 16,-21 32-16,-11 44 16,-55-1-1,-32 33-15,-33 64 16,11 44-16,11 43 15,32 22 1,1 21-16,10 21 16</inkml:trace>
  <inkml:trace contextRef="#ctx0" brushRef="#br0" timeOffset="205534.25">13190 12696 0,'-33'33'16,"23"-33"0,-12 32-16,-22 54 15,-10 55-15,-1 31 16,23 1 0,32-1-16,11-10 15,32-11-15,12 0 16,21-21-16,11-22 15,22-11-15,43-11 16,0-43 0,12-43-16,10-32 15,-22-44-15,-21-21 16,-23 0 0,-10-32-16,-21-12 15,-34-10-15,-21 11 16,-33 0-16,-22 0 15,-21 21 1,-11 11-16,-33 11 16,-66 0-16,-10 43 15,-22 43 1,22 33-16,33 53 16,10 55-16,-21 150 15</inkml:trace>
  <inkml:trace contextRef="#ctx0" brushRef="#br0" timeOffset="207054.9">12439 13549 0,'-43'0'0,"32"0"16,-11 0-16,-22 10 16,-32 34-16,-22 20 15,-11 23 1,-10 10-16,-1 21 16,11 12-1,0 21-15,11 11 0,22 10 16,11 22-1,32-21-15,12 10 16,21 11-16,10-32 16,12 22-1,11-23-15,10 1 16,12-32-16,10-1 16,-10-21-1,10-32-15,22 10 16,33 0-16,-1-32 15,12-22-15,10-21 16,-10-32-16,0-23 16,-12-31-1,-21-11-15,-11-11 16,22-65-16,-22-22 16,-22 12-1,-10-33-15,-22 0 16,-12 0-16,-21 0 15,0-11-15,-21 11 16,-23-10 0,-10 20-16,-12 23 15,-10-1-15,0 33 16,0 21 0,21 33-16,1 21 15,-11 11-15,-12 11 16</inkml:trace>
  <inkml:trace contextRef="#ctx0" brushRef="#br0" timeOffset="208302.8">24334 15620 0,'-22'-11'0,"11"0"16,-11 0-1,-21-21-15,-22-11 16,-12-11-16,-21-11 16,-10 0-1,-1 12-15,0 20 16,0 12-16,-11 21 16,1 21-16,21 33 15,0 11 1,11 21-16,11 33 15,10 10-15,23 22 16,21 0 0,22 11-16,11 0 15,11 0-15,10-11 16,12-11-16,21 0 16,11-10-1,11-12-15,-10-31 16,21-1-16,21 0 15,23-10-15,-1-33 16,-10-22 0,-1-21-16,-10-21 15,0-12-15,-22-20 16,-11-12 0,-22-11-16,0-42 15,-10-23-15,-23 1 16,-10-32-16,-22 10 15,-11-11 1,-10 1-16,-12-12 16,-11 22-16,-21 1 15,-22-1 1,-11 11-16,0 21 16,0 33-16,-43-21 15,-12 10-15,12 21 16</inkml:trace>
  <inkml:trace contextRef="#ctx0" brushRef="#br0" timeOffset="-208582.82">12635 12966 0,'0'-11'0,"-11"1"0,0-1 16,0 0-1,1-11-15,10-10 16,0-33-16,0-21 16,21-11-16,12-11 15,10 11 1,23 11-16,32-1 15,32-10-15,12 33 16,32 20-16,-11 44 16,-32 11-1,-1 22-15,-32 10 16,0 0-16,-11 0 16,0 11-16,-11 11 15,1-1 1</inkml:trace>
  <inkml:trace contextRef="#ctx0" brushRef="#br0" timeOffset="-205433.87">2035 16526 0,'-21'-11'0,"10"11"0,0-11 15,0 11-15,0 0 16,0 0-16,11 0 15</inkml:trace>
  <inkml:trace contextRef="#ctx0" brushRef="#br0" timeOffset="-129862.75">555 8759 0,'11'-11'0,"-11"11"0,0 0 0,0 0 15,11 0 1,11-10-16,21 10 16,12 0-16,10 10 15,0 12-15,-21 10 16,-11 22-16,-1 65 16,-32 32-1,-22-11-15,1-10 16,-1-55-16,0-21 15,11-32 1,0-22-16,1-11 16,10-43-16,0-76 15,10-31-15,1-1 16,11 11 0,0 11-16,-11 42 15,0 34 1,-1 21-16,1 21 0,11 11 15,0 22 1,11 21-16,21 55 16,11 53-16,-10 11 15,-12 0 1,-10-22-16</inkml:trace>
  <inkml:trace contextRef="#ctx0" brushRef="#br0" timeOffset="-129678.77">1524 9266 0,'0'11'0,"-11"-11"16,11 0-16,0 11 15,0 21 1,11 33-16,11 21 15,-1 22-15</inkml:trace>
  <inkml:trace contextRef="#ctx0" brushRef="#br0" timeOffset="-128891.87">523 14703 0,'11'-11'0,"-11"0"15,10 0-15,34-10 16,32-1-1,33 1-15,-22 21 16,0 21-16,-22 12 16,-21 10-1,-1 11-15,-10 10 16,-11 1-16,-11-22 16,0-21-16,-11-22 15,0 0 1,11-32-16,21-66 15,-10-63-15,-11-34 16,-22 34 0,-11 20-16,0 44 15,-10 33-15,10 20 16,0 23-16,11 10 16,0 11-1,-10 11-15,10 54 16,22 75-16,21 22 15,23-11-15,10-22 16,0-10 0,-10-44-16,10-21 15</inkml:trace>
  <inkml:trace contextRef="#ctx0" brushRef="#br0" timeOffset="-128459.92">2220 13527 0,'-21'-11'0,"10"0"16,0 1-16,-11 10 15,-11 0-15,-21 0 16,0 0-1,10 10-15,1 1 16,10 0 0,0 11-16,11 10 15,1 0-15,10-10 16,11-1-16,0-10 16,0-11-16,11-11 15,10-10 1,1-11-16,11-12 15,-11 1-15,-11 11 16,-1 10-16,1 22 16,0 22-1,22 86-15,10 32 16,1 0-16,-1-10 16,1-33-1,0-22-15</inkml:trace>
  <inkml:trace contextRef="#ctx0" brushRef="#br0" timeOffset="-127814.18">2024 13613 0,'-10'0'16,"-1"0"-16,0 0 15,0 0 1,0 0-16,0 0 15,-11 11-15,1 11 16,10-1 0,0 22-16,11 11 15,0 0-15,0 0 16,11 0-16,0 11 16,0 0-1,-1-11-15,12 10 16,0-10-16,0-11 15</inkml:trace>
  <inkml:trace contextRef="#ctx0" brushRef="#br0" timeOffset="-127263.08">2438 13279 0,'-11'0'16,"0"0"-16,0 0 15,1 0-15,-1 11 16,0 21 0,0 22-16,11 22 15,11 10-15,0 0 16,0-21-16,-1-11 15,1-22 1,0-21-16,0-11 16,0 0-16,0-11 15,0-10 1,10-23-16,1-20 16,0-12-16,0 11 15,0 1-15,-1 10 16,1 11-1,0 10-15,0 1 16,10 10-16,1 1 16,10-1-1,1 1-15,-11-1 16,-1 0-16,1-10 16,0-11-16,-12 0 15,1-11 1,-22 0-16,-33 11 15,-32 0-15,-44 21 16,0 33-16,22 21 16,33 22-1,0 65-15</inkml:trace>
  <inkml:trace contextRef="#ctx0" brushRef="#br0" timeOffset="-125199.91">13244 8080 0,'-21'-11'0,"10"0"16,0 0-16,11 11 16,0-11-1,0 1-15,22 10 16,32 0-16,11 0 16,1 21-1,-23 12-15,-10 10 16,-22 21-16,-11 23 15,-22-1 1,0-21-16,0-22 16,12-22-16,-1-21 15,11-10-15,11-23 16,43-75 0,33-86-16,11-21 15,-11-1-15,-11 22 16,-10 53-1,-23 44-15,-10 33 16,-22 42-16,10 11 16,-10 22-16,22 97 15,-11 75-15,-11 11 16,-1 1 0,1-44-16,0-33 15,0-53-15,11-22 16</inkml:trace>
  <inkml:trace contextRef="#ctx0" brushRef="#br0" timeOffset="-125032.02">14942 7119 0,'0'0'16,"0"0"-16,0 0 15,0 11-15,11 54 16,22 86-16,-1 54 16</inkml:trace>
  <inkml:trace contextRef="#ctx0" brushRef="#br0" timeOffset="-124016.97">14191 17680 0,'0'43'15,"0"-43"-15,0 43 16,22 76-16,22 32 16,10-11-16</inkml:trace>
  <inkml:trace contextRef="#ctx0" brushRef="#br0" timeOffset="-123385.22">12831 17259 0,'-11'0'16,"11"0"-16,-11 0 16,11 0-16,0-10 15,11 10 1,33 0-16,32 0 16,22 10-16,0 12 15,10 10-15,-10 11 16,-11 22-1,1 21-15,-12 65 16,-22 44-16,-43 10 16,-22-33-1,-11-32-15</inkml:trace>
  <inkml:trace contextRef="#ctx0" brushRef="#br0" timeOffset="-122935.85">13767 16860 0,'-11'0'0,"0"0"16,0 0-16,0 0 15,-10 0 1,-12 22-16,-11 32 16,1 32-16,10 22 15,33 11-15,11-12 16,22-9 0,21-1-16,1-22 15,10-10-15,44 0 16,21-33-16</inkml:trace>
  <inkml:trace contextRef="#ctx0" brushRef="#br0" timeOffset="-122169.67">14159 17863 0,'0'0'16,"0"0"-16,-11 0 15,11-10 1,0-1-16,0 0 16,0 0-16,0 0 15,0 1 1,11-1-16,10 11 16,1 21-16,11 44 15,10 65-15,-21 10 16,-22 11-1,0-22-15,-11-42 16,0-23-16,0-10 16,1-32-16,10-11 15,0-11 1,0 0-16,10-11 16,12-21-16,22-22 15,21-22 1,0 1-16,1-1 15,-1 11-15,0 11 16</inkml:trace>
  <inkml:trace contextRef="#ctx0" brushRef="#br0" timeOffset="-121637.08">14354 17680 0,'-10'0'15,"-1"0"1,0 0-16,0 22 16,-11 10-16,0 22 15,1 21-15,10 12 16,0-1-1,11 22-15,0-11 16,11-11-16,0-10 16,0-22-16</inkml:trace>
  <inkml:trace contextRef="#ctx0" brushRef="#br0" timeOffset="-121108.96">14779 17874 0,'11'22'0,"-11"-22"16,0 0-16,0 32 16,0 22-1,11 32-15,0 1 16,-1-23-16,1-10 15,0-11-15,0-32 16,11 0 0,0-22-16,10-21 15,1-11-15,0-11 16,-1-11 0,1-10-16,-11-1 15,-11 1-15,-1-1 16,1 22-16,0 22 15,-11 10 1,11 1-16,11 10 16,10 11-16,1 21 15,11 12 1,-1-1-16,1 0 16,-12 1-16,12-1 15,-11-10-15,10-11 16,-10-11-1,-1-22-15,-10-10 16,0-12-16,-11-9 16,-11-1-16,-11 10 15,0 12 1,-11 11-16,-10 10 16</inkml:trace>
  <inkml:trace contextRef="#ctx0" brushRef="#br0" timeOffset="-116125.75">2732 9590 0,'-33'0'0,"22"-11"0,-10 11 16,-23 0-1,-32 0-15,-55 0 16,-32 11-16,0 0 16,-22 10-16,-22 11 15,22-21 1,-11 22-16,0-12 16,11 1-16,11-1 15,-11 12-15,33-1 16,10-10-1,1-1-15,21 1 16,0-1-16,22 1 16,22-1-16</inkml:trace>
  <inkml:trace contextRef="#ctx0" brushRef="#br0" timeOffset="-113077.04">316 15738 0,'0'-10'16,"0"-1"-16,0 0 15,0 0-15,33-32 16,32-22-1,33-32-15,32-11 16,45-21-16,10 10 16,21 1-16,23-1 15,32 22 1,0 11-16,0 10 16,-21 22-16,-12 11 15,1-11 1,-11 0-16</inkml:trace>
  <inkml:trace contextRef="#ctx0" brushRef="#br0" timeOffset="-77212.69">1404 7486 0,'0'-11'0,"0"1"15,0-1-15,-11 0 16,11 0-16,0 1 15,-11-1 1,1 0-16,-1 0 16,-11 0-16,-11 1 15,-32-1 1,-33 22-16,-11 32 16,11 21-16,0 23 15,-11 42-15,12 33 16,9 21-1,12 12-15,11-1 16,21 11-16,12 0 16,10 10-1,11 23-15,11-1 16,11 33-16,0-1 16,11 12-16,10-1 15,1 12 1,11 10-16,-12 0 15,12 0-15,-12 0 16,-10 21-16,-11-21 16,-11 44-1,0-1-15,0 21 16,-11 12-16,11-11 16,-11 10-1,0-10-15,11 0 16,0-22-16,0-11 15,0-10-15,11-54 16,0 10 0,11-64-16,11-11 15,10-22-15,-10-42 16,10-23-16,1-42 16,-1-22-1,44-11-15,11-22 16,22-31-16,0-44 15,10-33 1,1-42-16,21-65 16,1-33-16,-23-43 15,1 1 1,-1-44-16,-32-21 16,-11-12-16,-10-42 15,-23 32-15,-10-54 16,-12 0-1,-10 22-15,-11-33 16,-11-21-16,0 64 16,-22-42-1,-11 42-15,1-32 16,-1 54-16,-10-86 16,-1 54-16,-21-33 15,-1 0-15,-21 11 16,0 33-1,0-1-15,11 65 16,0 11-16,11 54 16,-12 11-1,-10 64-15,0 22 16,11 22-16,0 32 16,11 0-16,10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7:56:26.04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827 11747 0,'22'-11'0,"-22"1"0,11-1 16,33-11-16,32-10 15,22-11-15,0-11 16,21 0 0,23 0-16,-1 0 15,1 11-15,10 10 16,22 23 0,-10-1-16,-1 0 15,22 11-15,0 0 16,-22 0-16,22 0 15,0 0 1,-22-11-16,11 11 16,11 0-16,-11 11 15,1 0 1,20 0-16,-10 10 16,1-10-16,31 11 15,-21-12-15,22 1 16,10 0-1,-21 0-15,32 0 16,-10 10-16,-11-10 16,10 10-1,-10-10-15,21 11 16,-21-1-16,10-10 16,12 0-16,-12 0 15,44 0 1,-43-1-16,54-10 15,-11 0 1,11-10-16,-11-1 0,11-11 16,-11 1-1,11-1-15,0 0 16,0 1-16,-11 10 16,0 11-16,0-11 15,0 11 1,0 0-16,-11 11 15,22 11-15,-43-1 16,54 12 0,-33-12-16,22 12 15,-22-12-15,33 1 16,-22-1 0,11-10-16,-11 0 15,22 0-15,-33-1 16,33 1-16,-22 0 15,21 0-15,-20 0 16,20-1 0,-21 1-16,11 0 15,0 0-15,0-11 16,-11 11 0,11-11-16,-11 0 15,0 10-15,-10 1 16,-1-11-1,11 11-15,-11-11 16,11 11-16,-43-1 16,54 1-16,-55 0 15,44-11 1,-54 11-16,10 0 16,1-11-16,-22 10 15,-1-10-15,1 11 16,-44-11-1,12 0-15,-12 11 16,-22-11-16,-10 11 16,-22 0-16</inkml:trace>
  <inkml:trace contextRef="#ctx0" brushRef="#br0" timeOffset="932.71">1676 12394 0,'-22'-21'15,"12"10"-15,-1 0 16,0 0-16,0 1 16,11-1-1,0 0-15,11 11 16,32 0-16,23 0 15,32 11-15,65 0 16,11-1 0,33 12-16,32 10 15,1 1-15,53-1 16,-21-10-16,22-1 16,-11-10-1,11 0-15,-11 0 16,-11-1-16,0-10 15,0 11 1,0 0-16,-11 0 16,12 0-16,-12-1 15,11 1 1,-33 0-16,55 10 16,-55 1-16,66 0 15,-33-12-15</inkml:trace>
  <inkml:trace contextRef="#ctx0" brushRef="#br0" timeOffset="4911.83">15497 12060 0,'-11'-32'0,"0"21"0,1 0 15,-12-21-15,-22-22 16,-32-22 0,-55-21-16,-54 0 15,-43 0-15,-12 11 16,-64 10-1,-12 22-15,-43 22 16,-33 32-16,33 32 16,-33 33-16,11 21 15,33 22 1,-11 22-16,54-12 16,-10 33-16,43 0 15,-11 0 1,54-10-16,23-1 15,-1 11-15,33-11 16,32-11-16,12 22 16,-1 11-1,33 0-15,33 11 16,21-22-16,44 0 16,33-11-16,43 0 15,22-10 1,33-23-16,97 23 15,33-33-15,66-32 16,10-33 0,77-32-16,32-11 15,-11-21-15,11 0 16,1-12 0,20 12-16,-53-11 15,21 0-15,1-11 16,-34 0-1,-53-11-15,-1-10 16,-76-12-16,-11 1 16,-54 0-16,-33-11 15,-33-11-15,-21-11 16,-22 1 0,-22-33-16,-21-11 15,-55-11-15,-44 11 16,-54-21-16,-22 10 15,-21 1 1,-44-1-16,-54-21 16,-77 11-16,-21 42 15,-88 44 1,-54 65-16,-54 97 16</inkml:trace>
  <inkml:trace contextRef="#ctx0" brushRef="#br0" timeOffset="27390.12">23333 13311 0,'-11'11'0,"0"-11"0,0 0 16,0 32-16,0 33 15,0 75 1,0 22-16,11 11 15,0-11-15,0 10 16,0-21-16,0-21 16,0-33-1,0-33-15,0-20 16</inkml:trace>
  <inkml:trace contextRef="#ctx0" brushRef="#br0" timeOffset="28206.65">22179 13635 0,'-33'-22'16,"23"12"-16,-1-1 16,-22 11-1,-21 0-15,-12 0 16,1 0-16,0 0 16,-1 11-16,12 10 15,0 11 1,-1 22-16,1 11 15,-1 11-15,23 10 16,21 11-16,22-11 16,21 11-1,23-10-15,-1-23 16,1-10-16,32 0 16,21-21-1,1-23-15,-11-31 16,-11-22-16,-11-22 15,-21 0-15,-1-21 16,-10-11 0,-22 11-16,-11-12 15,-33 12-15,-22 0 16,-32 10-16,-44 1 16,-21 21-1,-1 22-15,1 32 16,-11 21-16,10 12 15</inkml:trace>
  <inkml:trace contextRef="#ctx0" brushRef="#br0" timeOffset="28626.92">19785 13764 0,'-33'-10'16,"22"-1"-16,0 0 15,-10 11 1,-1 0-16,0 11 16,-10 10-16,-12 66 15,11 42 1,22 54-16,22 1 15,0-1-15,0-21 16,11-22-16,11-21 16,-12-44-1</inkml:trace>
  <inkml:trace contextRef="#ctx0" brushRef="#br0" timeOffset="29288.76">18076 14099 0,'-32'32'15,"21"-32"-15,-11 11 16,-21 43-16,-23 43 16,1 32-16,11-10 15,21 0-15,22-11 16,11-11-1,22-11-15,0-32 16,10-22-16,55 1 16,22-23-16,22-42 15,-12-33 1,1-32-16,-11-32 16,0-22-16,-44 10 15,-32 1-15,-33 22 16,-33 21-1,-21 21-15,-23 11 16,-108 1-16,-10 42 16,-1 33-1,32 32-15,23 22 16,21-1 0,33 23-16,11 31 0</inkml:trace>
  <inkml:trace contextRef="#ctx0" brushRef="#br0" timeOffset="30853.64">17663 13915 0,'-22'0'0,"11"0"15,0 0-15,0 11 16,-10 11-16,-12 10 16,0 0-1,12 12-15,-1-1 16,0-11-16,11 11 15,11 0 1,11 1-16,11-1 16,10 0-16,12 0 15,21 0-15,1-11 16,-12 1 0,11-1-16,1-10 15,-1-11-15,0-11 16,0 0-1,-10-11-15,-12 0 16,-10 0-16,0 0 16,-1 1-16,-10-12 15,0 0-15,0 1 16,-1-11 0,-10-12-16,0-10 15,0 1-15,-11-1 16,0 0-16,0 0 15,-11 0 1,-11 11-16,1-11 16,-23 11-16,-32-1 15,-22 1 1,-11 22-16,-11 21 16,1 21-16,-1 12 15,11 21-15,11-1 16,33 1-1,0 11-15,10 21 16,23 1-16,21-1 16,11 0-16,11-21 15,10 0 1,1-11-16,11-11 16,21 0-16,33 11 15,0-11 1,0-11-16,-10-10 15,10-11-15,0 0 16,22-11-16,-12-11 16,-9-11-1,-12 1-15,-11-12 16,-11 1-16,-10-11 16,-22 10-1,-1-10-15,1-21 16,-11-12-16,-11-10 15,-11-1-15,-21 1 16,-12 11 0</inkml:trace>
  <inkml:trace contextRef="#ctx0" brushRef="#br0" timeOffset="35737.64">22974 14325 0,'0'0'0,"0"0"0,-11 0 15,11 0 1,-11 0-16,0 0 16,0 0-16</inkml:trace>
  <inkml:trace contextRef="#ctx0" brushRef="#br0" timeOffset="35909.87">21243 14821 0,'-22'-10'16,"12"10"-16</inkml:trace>
  <inkml:trace contextRef="#ctx0" brushRef="#br0" timeOffset="36063.53">19905 15037 0,'-22'-11'0,"11"1"16,-11-1-16</inkml:trace>
  <inkml:trace contextRef="#ctx0" brushRef="#br0" timeOffset="36262.57">18381 15113 0,'-11'-11'0,"0"11"16,0-11 0,1 11-16,-23 0 15,-22 0-15,-10 0 16</inkml:trace>
  <inkml:trace contextRef="#ctx0" brushRef="#br0" timeOffset="37732.83">17075 15199 0,'-22'0'0,"11"-11"16,1 11-16,-1 0 16,0 0-16,0 0 15,11 0-15,0 0 16,0 0 0,22 0-16,21 0 15,12 0-15,32 11 16,22 0-1,21 10-15,12 1 16,-12 0-16,33-12 16,-10 1-16,-1-11 15,11-21 1,1-23-16,-1-10 16,-11-10-16,1-12 15,-1 1 1,-21 10-16,-1 11 15,-21 11-15,0 11 16,0 10 0,-11 11-16,-11 11 15,-22 11-15,-11 11 16,-10-1-16,-22 1 16,-1-1-16,1 22 15,-11 1 1,-11-12-16,0 0 15,0 1-15,-11-1 16,0-10-16,0-12 16,1 1-1,-1-11-15,0 0 16,0 0-16,11-11 16,0 1-1,11-12-15,11-21 16,21-11-16,33-11 15,22 0-15,11 1 16,11 10 0,10 0-16,1 22 15,10 10-15,-10 22 16,-11 0 0,10 11-16,1 10 15,-22 1-15,-1 10 16,1 1-16,22-1 15,-1 0 1,1 11-16,-11-10 16,10-1-16,23 1 15,-1-12 1,-10-21-16,10-11 16,11-10-16,-21-12 15,-1-10-15,11-11 16,-10 0-1,-11-10-15,-23 10 16,-21 0-16,-32 11 16,-12-1-16,-10-9 15,-11-1 1,-22 0-16,-11 0 16,-11 11-16,-21-11 15,-12 0 1,-21-11-16,-33 11 15,0 11-15,11 11 16,22 10-16,11 0 16</inkml:trace>
  <inkml:trace contextRef="#ctx0" brushRef="#br0" timeOffset="38713.28">20177 12276 0,'-11'-11'15,"11"11"-15,-11 0 16,0 0-16,0 0 16,0 11-1,0 21-15,1 33 16,-1 32-16,11 22 16,0-22-16,0 0 15,11-11 1,-1 0-16,-10-21 15,11-22-15,-11-10 16,0-12 0,0-10-16,0-11 15,0-11-15,0 0 16,22-32 0,0-32-16,10-44 15,12 0-15,0 11 16,-1 11-16,1 33 15,-12 10 1,-10 21-16,0 12 16,0 10-16,-1 11 15,-21 0-15,0 11 16,0 21 0,-21 22-16,-23 0 15,0-11-15,-10 0 16,0-10-16,10-12 15,11-10 1,12-11-16,10 0 16,0 0-16,11 0 15,33 0 1,65 0-16,43 11 16,33 10-16,11 12 15,-11 10-15,-11 0 16,22 22-1,-21 0-15</inkml:trace>
  <inkml:trace contextRef="#ctx0" brushRef="#br0" timeOffset="55370.53">21483 12060 0,'0'-11'0,"0"0"0,0 1 15,0-1-15,21 0 16,23-11 0,32 1-16,11-11 15</inkml:trace>
  <inkml:trace contextRef="#ctx0" brushRef="#br0" timeOffset="55553.73">22005 12200 0,'0'0'0</inkml:trace>
  <inkml:trace contextRef="#ctx0" brushRef="#br0" timeOffset="55830.87">22353 11941 0,'0'43'0,"-11"-43"16,0 22-1,-10 32-15,-1 43 16,-11 11-16,1-22 16,10-10-16,11-12 15,11-20 1,22-23-16,54 1 15,65-11-15</inkml:trace>
  <inkml:trace contextRef="#ctx0" brushRef="#br0" timeOffset="56015.62">23246 11995 0,'10'-32'16,"-10"21"-16,0-10 16,-10-12-1,-12 1-15,0 10 16,-21 11-16,-1 22 15,-10 76 1,10 139-16,77 98 16,43 42-16</inkml:trace>
  <inkml:trace contextRef="#ctx0" brushRef="#br0" timeOffset="56779.8">23256 15436 0,'-10'-10'0,"-1"-1"16,0 0-1,0 0-15,0 0 16,0 1-16,11-1 16,0-11-16,11-10 15,11-11 1,21 0-16,12-1 15,21 23-15,-11 21 16,1 21 0,-12 12-16,-11-1 15,-10 11-15,-11 0 16,0-10 0,-11-12-16,-11-21 15,0 0-15,0-10 16,10-12-16,1-21 15,0-11 1,-11 0-16,0 11 16,0 21-16,0 22 15,0 11-15,22 32 16,21 44 0</inkml:trace>
  <inkml:trace contextRef="#ctx0" brushRef="#br0" timeOffset="65821.95">1241 13926 0,'-11'-11'0,"0"1"0,0-1 15,0 0-15,11 0 16,0 0-16,0 1 16,0-1-16,0 0 15,11 0 1,22 0-16,21 22 15,1 11-15,-1 21 16,1 22-16,-12 64 16,-21 22-1,-22-21-15,-22-1 16,-11-43 0,1-10-16,10-33 15,0-21-15,11-12 16,1-10-1,10 0-15,10-10 16,23-23-16,21-10 16,12-11-16,-1 11 15,-11 11-15,1 21 16,-22 11 0,-12 0-16,-10 11 15,0 10-15,-11 22 16,-22 11-16,-21-11 15,-12-10 1,-10-1-16,11-10 16,-1-22-16,23-11 15,10-11 1,0-42-16,44-77 16,54-42-16,55-33 15,32 1-15,11 31 16,44 1-1</inkml:trace>
  <inkml:trace contextRef="#ctx0" brushRef="#br0" timeOffset="67553.72">4212 13117 0,'-22'-21'15,"11"10"-15,0 0 16,-10 0 0,-12 0-16,-11 1 15,1 10-15,10 10 16,1 12-16,-12 43 15,1 64 1,21 44-16,22 32 16,11-11-16,10 22 15,1-1 1,0 1-16,11-33 16,-12-32-16,1-21 15</inkml:trace>
  <inkml:trace contextRef="#ctx0" brushRef="#br0" timeOffset="67918.52">5529 13365 0,'-11'0'16,"11"0"-16,0 0 16,0 0-1,-11 11-15,11 11 16,0 32-16,-11 32 15,11 32-15,-11 1 16,0 11 0,0 10-16,1 22 15,-1-22-15,11-11 16,0 1 0,0-12-16,21-31 15</inkml:trace>
  <inkml:trace contextRef="#ctx0" brushRef="#br0" timeOffset="68487.66">7009 13333 0,'0'0'0,"0"0"15,0 0-15,-11 0 16,11 0 0,0 11-16,0 21 15,0 22-15,0 21 16,0 33 0,0 11-16,0 10 15,0 1-15,0 10 16,0 11-16,0-21 15,0-1 1,0-10-16,0-33 16,11-11-16</inkml:trace>
  <inkml:trace contextRef="#ctx0" brushRef="#br0" timeOffset="68786.62">8032 13452 0,'0'-11'16,"0"11"-16,0-11 15,0 11-15,0 0 16,0 0-1,0 22-15,11 42 16,-1 55-16,1 32 16,0 21-1,0 33-15,-11-10 16,11-1-16,0-11 16</inkml:trace>
  <inkml:trace contextRef="#ctx0" brushRef="#br0" timeOffset="88388.53">15965 3959 0,'0'21'0,"-11"-21"16,0 0-16,0 22 16,1 21-16,-1 11 15,11 0-15,11 0 16,21 0 0,12 0-16,21 0 15,66-11-15,10-22 16,-10-21-1,-1-32-15,1-22 16,-22-11-16,-22-10 16,-22-1-16,-21-10 15,-12 0 1,-32 10-16,-11 1 16,-32 10-16,-12 0 15,-21 1 1,-22 10-16,-21 11 15,-1 32-15,11 22 16,11 21-16,22 11 16,11 0-1,10 22-15,12-11 16</inkml:trace>
  <inkml:trace contextRef="#ctx0" brushRef="#br0" timeOffset="88715.68">17652 3139 0,'-11'22'0,"11"-22"16,0 0-16,-11 32 15,11 33-15,-11 43 16,0 21 0,11-10-16,0 10 15,11 1-15,0-1 16,0 0-1,11-10-15,-11-22 16</inkml:trace>
  <inkml:trace contextRef="#ctx0" brushRef="#br0" timeOffset="89372.72">19110 3128 0,'-11'0'0,"0"0"16,1 0-1,-12 22-15,-11 32 16,0 32-16,1 11 15,-1 0-15,11-10 16,1-1 0,10-11-16,11-10 15,0 0-15,22 0 16,-1-12 0,23 1-16,21 0 15,55-11-15,-11-32 16,-1-22-16,1-10 15,-11-22 1,-11-11-16,-11 0 16,-10-11-16,-12 0 15,-10 1-15,-1-23 16,-21 1 0,-22 0-16,-22 10 15,-32 1-15,-22 10 16,-22 0-1,-11 11-15,-11 22 16,-10 10-16,32 22 16,11 0-16</inkml:trace>
  <inkml:trace contextRef="#ctx0" brushRef="#br0" timeOffset="89964.65">20677 2859 0,'0'32'16,"0"-32"-16,0 32 16,33 76-16,32 108 15,22 54-15,0-12 16,-21-31-1</inkml:trace>
  <inkml:trace contextRef="#ctx0" brushRef="#br0" timeOffset="109080.72">3200 3624 0,'-11'-10'0,"0"10"0,0 0 16,0 0-16,0 0 15,1 0 1,-1 21-16,-11 12 15,0 21-15,11 32 16,11 22-16,0 21 16,0 22-1,0 22-15,11 10 16,0 1-16,0-12 16,0-21-16,0-21 15,0-23 1,10-31-16,1-33 15</inkml:trace>
  <inkml:trace contextRef="#ctx0" brushRef="#br0" timeOffset="109530.24">4462 3808 0,'0'0'16,"0"0"-16,-11 0 16,0 0-16,11 0 15,0 0 1,0 0-16,0 21 16,11 23-16,0 31 15,11 22-15,0 22 16,10 10-1,-21 22-15,11 0 16,-11-21-16,11-1 16,-11-32-1,-1-10-15,12-23 16,0-21-16,0-21 16</inkml:trace>
  <inkml:trace contextRef="#ctx0" brushRef="#br0" timeOffset="109895.92">6149 3668 0,'-11'10'0,"11"-10"15,0 0-15,0 0 16,-11 11-16,11 32 16,0 11-1,0 22-15,0 21 16,0 0-16,11 11 15,0 10 1,0-10-16,11 11 16,-1-11-16,1-11 15,0-11 1,0 1-16</inkml:trace>
  <inkml:trace contextRef="#ctx0" brushRef="#br0" timeOffset="110212.99">7607 3937 0,'0'-10'15,"0"10"-15,0 0 16,0 0-16,0 0 16,0 0-1,0 0-15,0 21 16,11 33-16,0 22 16,11 10-1,0 32 1,10 12-16,1 32 0,0 0 15,10 21-15</inkml:trace>
  <inkml:trace contextRef="#ctx0" brushRef="#br0" timeOffset="116722.94">2242 12243 0,'-22'-21'0,"12"10"16,-1 0-16,-11-10 15,-11-12 1,-10-21-16,-1 0 16,1 0-16,-1 1 15,-10 9 1,-1 1-16,-21 0 15,-33 22-15,11 21 16,-11 21-16,-10 33 16,-12 32-1,1 22-15,10-11 16,11 11-16,11-11 16,11 0-16,22-10 15,21-12 1,12-10-16,10-11 15,11-11-15,22 11 16,11 11 0,10 32-16,12 32 15,-1 33-15,12 21 16,-12 33-16,12 11 16,-1 10-1,-10-11-15,-1-10 16,1-11-16,-1-43 15,1-22 1,-1-21-16,-10-44 16,0-21-16,10-21 15,11-12-15,55-10 16,22-33 0,10-32-16,12-21 15,21-33-15,-11 0 16,-21 0-16,-12 11 15,-32 22 1,-22 10-16</inkml:trace>
  <inkml:trace contextRef="#ctx0" brushRef="#br0" timeOffset="117306.58">272 14821 0,'-10'-21'16,"-1"10"-16,0 0 16,0 1-1,0-1-15,0 11 16,-11 0-16,-10 11 15,-1 10-15,-10 22 16,-1 22 0,22 0-16,22-1 15,11-10-15,11-11 16,21 1-16,44-1 16,44-11-1,0-10-15,-23-11 16,-20-11-16,-1 0 15,-33 0 1,-10 0-16,-23 0 16,-10 0-16,-11 0 15,-11 0-15,-10 10 16,-23 23 0,-32 10-16,-22 0 15,0-11-15</inkml:trace>
  <inkml:trace contextRef="#ctx0" brushRef="#br0" timeOffset="117989.8">1665 4067 0,'22'-22'0,"-22"11"16,11-10-16,43-33 15,77-43-15,43-33 16,11 1-1,-11-1-15,-10 1 16,-45 21-16,-53 33 16,-34 10-1</inkml:trace>
  <inkml:trace contextRef="#ctx0" brushRef="#br0" timeOffset="118321.27">1959 3452 0,'-11'21'0,"11"-21"15,-11 11-15,1 43 16,10 43-16,0 33 16,10 21-1,1 0-15,11 11 16,0-22-16,-11 22 16,-11 10-1,0-10-15,-11 21 16,-22-10-16,1-11 15,-1-33-15,11-32 16,11-32 0,0-22-16,11-21 15,0-22-15,33 0 16,54-33 0,44-42-16,21-44 15,44-32-15,-11-11 16,-22 1-16</inkml:trace>
  <inkml:trace contextRef="#ctx0" brushRef="#br0" timeOffset="118737.81">697 4175 0,'-11'0'0,"11"0"15,-11 0 1,11 0-16,-11 10 15,11 23-15,-11 21 16,0 0-16,1 21 16,-1 11-1,0 1-15,11-1 16,0-10-16,0-1 16,11-10-16,10-22 15,12-11 1,43 1-16,55-23 15,21-31-15,-10-33 16,-12-11 0,-21-10-16</inkml:trace>
  <inkml:trace contextRef="#ctx0" brushRef="#br0" timeOffset="118888.59">1045 4552 0,'0'0'16,"0"-11"-16,0 1 16,22-12-16,43-10 15,66-44-15,43-32 16</inkml:trace>
  <inkml:trace contextRef="#ctx0" brushRef="#br0" timeOffset="140851.79">18087 15156 0,'11'0'0,"-11"-11"15,0 0-15,0 0 16,22 1-16,21-12 16,1 1-16,10-1 15,1 0 1,10 1-16,0-1 15,22 1-15,11-1 16,0 11 0,0-10-16,22 10 15,21-11-15,1 1 16,-12-1-16,12 11 16,32-10-1,-22-1-15,1 12 16,-1-1-16,22-11 15,-10 11 1,-12 1-16,33-1 16,-22 0-16,-11 0 15,23 11-15,-1-11 16,-11 1 0,0-1-16,22 0 15,-22 0-15,-10 1 16,21-1-16,0 0 15,-11-11 1,11 1-16,11-1 16,-21 1-16,-12-1 15,11 0 1,0-10-16,-21 11 16,-11-12-16,-12 12 15,1-1-15,-33 0 16,-11 12-1,-21-1-15,-23 0 16,-10 11-16</inkml:trace>
  <inkml:trace contextRef="#ctx0" brushRef="#br0" timeOffset="180179.68">10382 14250 0,'-11'0'0,"11"0"16,0 0-16,0 0 16,0-11-16,11 0 15,66-21 1,53-22-16,44-22 16,33-32-16,22-32 15</inkml:trace>
  <inkml:trace contextRef="#ctx0" brushRef="#br0" timeOffset="208071.76">24269 13387 0,'0'-11'0,"-22"0"15,11 0-15,0 1 16,0-1 0,0-22-16,-11 1 15,1-11-15,-1-11 16,-11 0-16,-21-11 16,-22 1-1,-22-12-15,-44 11 16,-10 11-16,-11 11 15,-22 22-15,0 10 16,-11 11 0,-11 11-16,0 0 15,-10-1-15,-1 1 16,0-11 0,-10 11-16,10 0 15,-21-1-15,10 1 16,12 0-16,-12 11 15,22-1 1,0 12-16,-10 10 16,21 0-16,-33 0 15,12 0 1,-1 11-16,-10 0 16,10 0-16,-11 21 15,23-21-15,31 0 16,12 0-1,0 11-15,22 0 16,21-1-16,22-10 16,11 11-16,11 0 15,-1 10 1,12 12-16,11-1 16,10 11-16,22 11 15,12 0 1,10 0-16,21 10 15,12-10-15,21 11 16,12-11-16,10-22 16,11 0-1,11 1-15,32 10 16,34-11-16,-12-32 16,22 0-16,33-11 15,-11-21 1,32-1-16,1-10 15,10-11-15,33 0 16,-32 0 0,43-11-16,-44 0 15,44 1-15,-43-1 16,21-11-16,-22 1 16,1-1-1,32-10-15,-44-1 16,44-10-16,-43 11 15,32-11 1,-22 10-16,1-21 16,-1 0-16,-21 11 15,-22-11 1,0-10-16,-22-12 16,-22 1-16,-10-12 15,-1 1-15,-32 11 16,-22-1-16,-22 0 15,0-10 1,-10-11-16,-1 0 16,-10 0-16,-11-11 15,-12 0 1,-21-10-16,-11 10 16,-21 11-16,-1-11 15,-21-11-15,-1 11 16,-10 0-1,-11 22-15,-55-11 16,-21 11-16,-44 10 16,-43 11-16,10 33 15,-76 21 1,22 22-16,-32 21 16,32 12-16,-22-1 15,55 0 1,-1 0-16,34-21 15</inkml:trace>
  <inkml:trace contextRef="#ctx0" brushRef="#br0" timeOffset="209421.44">21613 2265 0,'11'-10'0,"-11"-1"15,0 0-15,0 0 16,0 0-16,0-10 16,-11-1-1,0 1-15,-21-12 16,-23-10-16,-32-11 16,-43-11-16,-45 1 46,-510 21-46,304 64 16,-152 33-16,174 11 16,-98 10-16,119 1 15,-54-1 1,33 12-16,22 10 16,-11 0-1,32 0-15,-21 22 16,54-12-16,0 12 15,43 0-15,-10 21 16,54-21-16,22-1 16,0 12-1,32-12-15,23-10 16,10 22-16,22-1 16,11 1-16,21-12 15,34-10 1,21 11-16,10-11 15,23-11-15,21 0 16,12 0-16,10 0 16,44 11-16,43 0 15,33-11 1,65-22-16,-22-21 16,66-21-16,-11-33 15,43 0 1,-43-22-16,76-10 15,-43-11-15,43-22 16,0-21-16,-44 21 16,44-21-1,-65 10-15,43 0 16,-43-10-16,0 11 16,-23-12-16,1-10 15,-43 0 1,32-11-16,-65 22 15,10-33-15,-21 12 16,-43-1-16,-23 0 16,-21-11-1,-11-10-15,-11-12 16,-33 12-16,-21 10 16,-22-21-16,-33 11 15,-32-1 1,-22 1-16,-12-1 15,-20 1-15,-66-11 16,-77-1-16,-108 34 16,-54 42-1,-34 54-15,-86 54 16,-33 43-16,-76 87 16,22 54-1,-22 85-15</inkml:trace>
  <inkml:trace contextRef="#ctx0" brushRef="#br0" timeOffset="-208319.2">9174 11974 0,'11'-11'0,"-11"0"0,11 0 16,54-10-16,66-22 16,54-11-16,22-11 15,21 0-15,-21 0 16,33-21 0,-12 0-16,1 0 15</inkml:trace>
  <inkml:trace contextRef="#ctx0" brushRef="#br0" timeOffset="-192268.81">22854 9406 0,'-11'0'0,"11"0"15,0 0-15,-11 0 16,11 0-16,-11 0 15,11 0-15,0 11 16,0 21 0,0 12-16,11 20 15,11 44-15,0 11 16,-1 10-16,1 1 16,11 10-1,-11-11-15,-1-10 16,1-22-16,-11-21 15,0-22 1,0-11-16</inkml:trace>
  <inkml:trace contextRef="#ctx0" brushRef="#br0" timeOffset="-182478.95">20503 9676 0,'-11'0'0,"0"0"0,1 0 16,10 0-16,0 22 16,0 21-16,0 32 15,0 22 1,0 11-16,10 22 16,1-1-16,0 1 15,0-23-15,0-20 16,0-12-1,-11-21-15,0-21 16,0-23-16,0-10 16,0 0-1,0-10-15,-11-34 16,0-42-16,0-43 16,0-12-16,11 1 15,0 0 1,11 32-16,11 11 15,0 11-15,-1 32 16,1 21 0,0 12-16,0-1 15,-11 22-15,0 0 16,-1 22-16,1 21 16,-11 22-1,0-1-15,-21 1 16,-1-11-16,-11 0 15,0-11-15,1-10 16,-1-1 0,1-11-16,10-10 15,0 0-15,11 0 16,11-11 0,0 11-16,22-1 15,21 23-15,12 10 16,10 11-16,22 11 15,0-1 1,0 1-16,-11 0 16,-10-11-16,-12-11 15,-10-11 1,-1-10-16</inkml:trace>
  <inkml:trace contextRef="#ctx0" brushRef="#br0" timeOffset="-182096.15">21254 9838 0,'0'0'0,"0"0"15,0 0-15,0 0 16,0 0-16,0 0 16,11 0-1,22-11-15,32-11 16,0-10-16,0 0 16,-21 10-1,-22 11-15,-22 11 16,0 0-16,-11 22 15,-22 21-15,-10 22 16,10 10 0,11-10-16,22-22 15,11-10-15,33-12 16,43-21-16</inkml:trace>
  <inkml:trace contextRef="#ctx0" brushRef="#br0" timeOffset="-114810.24">13625 9137 0,'0'21'0,"0"-21"0,0 0 15,11 11-15,11 32 16,22 33-16,10 32 16,0 21-16,-10 11 15,-11 11 1,-12 0-16,-10 0 15,-11-21-15,-11-22 16,-10-33 0,-1-21-16,0-22 15,11-21-15,0-11 16,-11 0-16,1-11 16,-1-10-16,-11-44 15,-10-64 1,21-44-16,11-10 15,22-1-15,22 33 16,10 11-16,1 54 16,21 10-1,22 12-15,11 31 16,-11 33-16,-11 22 16,-21 10-16,-12 22 15,-10 22 1,-22 10-16,-33 11 15,-22 0-15,-21-11 16,-11 1-16,0-12 16,10-21-1,12 0-15,21-22 16,1 1-16,10-12 16,11-10-16,0 0 15,11-11 1,0 11-16,11-1 15,22 12-15,32 32 16,33 21-16,0 1 16,0-1-1,-11-10-15,0 0 16,0-11-16,-11-11 16,-10-11-16,-1-32 15,-22-10 1</inkml:trace>
  <inkml:trace contextRef="#ctx0" brushRef="#br0" timeOffset="-114493.08">14746 9989 0,'-11'0'0,"0"-11"15,1 0 1,-1 0-16,11 1 15,0-1-15,11-11 16,10-10-16,12-11 16,0 0-1,-1 10-15,-10 1 16,0 10-16,-11 12 16,-11 10-16,0 0 15,0 10 1,0 12-16,0 0 15,0-1-15,11-10 16,0 0-16,32-1 16,22-20-1,22-12-15</inkml:trace>
  <inkml:trace contextRef="#ctx0" brushRef="#br0" timeOffset="-114151.99">15639 9849 0,'0'-22'0,"0"11"16,0 0-16,0 1 15,32-23 1,44 1-16,12 0 15,-12 21-15,-11 11 16,-21 11-16,-23 10 16,1 33-1,-11 43-15,-33 11 16,0-11-16,1-21 16,10-33-16,11-22 15,22-21 1,97-43-16,110-108 15,141-97-15,32-43 16</inkml:trace>
  <inkml:trace contextRef="#ctx0" brushRef="#br0" timeOffset="-76479.69">11188 9471 0,'-11'-11'0,"0"0"0,0 1 16,0-1-16,0 0 15,0 0-15,-10 1 16,-1-1-16,0 11 16,11 0-1,-11 11-15,1 10 16,-1 22-16,11 22 15,11 21 1,0 22-16,11-11 16,11-10-16,10-12 15,12-10-15,21-11 16,22 10 0,0-20-16,0-12 15,-11-21-15,1-11 16,-12-11-16,0-21 15,1-12 1,-12-9-16,0-23 16,-10-21-16,-22-11 15,-22 11 1,-33 0-16,-11 21 16,1 22-16,-11 11 15,-1 0-15,1 11 16,-12 10-1,-21 22-15,-11 11 16,-10 21-16,10 1 16,21-1-16,23 0 15,21 1 1,-10 32-16</inkml:trace>
  <inkml:trace contextRef="#ctx0" brushRef="#br0" timeOffset="-75695.56">9719 9557 0,'0'0'15,"0"0"-15,0 0 16,0 0-16,0 0 16,0 11-16,0 22 15,10 20 1,1 12-16,0 11 15,11 10-15,0 0 16,-1 11 0,1 0-16,11 22 15,0 0-15,-1-1 16,1 1-16,10-22 16,1-11-1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8:05:49.93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882 7141 0,'22'-11'0,"-22"0"15,21 1-15,77-23 16,109-31 0,54-23-16,-21 12 15,32-22-15,-55 10 16,-21 12-16,-32 10 15,-23 11 1,-43 22-16,-22 0 16,-32-1-16,-12 12 15,-21-1 1,0-10-16,-11-1 16,-11-31-16,-21-12 15,-23-32-15,-21-32 16,-11-11-1,11 0-15,10-22 16,12 12-16,21 10 16,12 10-1,10 1-15,11 0 16,11 43-16,-1 0 16,1 32-1,11 11-15,0 0 16,32 0-16,22-11 15,44-10-15,11-1 16,43 1 0,11 10-16,11 0 15,21 11-15,-10 22 16,-11 21-16,11 22 16,-33 21-1,-33 33-15,-43 11 16,0 53-16,-32 44 15,-23 32-15,-43 0 16,-22 0 0,1 21-16,-1-32 15,0-10-15,0-23 16,11-31-16,11-11 16,11-44-1,22-32-15,43 0 16,55-32-1,86-65-15,12-43 16,32-32-16,0-12 16,-32-10-16,-1-10 15,-21 20 1,-55 23-16,-32 21 16,-33 10-16,-32 1 15,-12 0-15,-21 10 16,-11 1-1,-22-1-15,-22-10 16,-32-11-16,-22-11 16,-22 0-16,-21 0 15,21 11 1,22 22-16,10-1 16,23 1-16,21 10 15,23 0 1,20 1-16,56-12 15,108-53-15,152-33 16,1 22-16,75-12 16,-21 34-1,-11 32-15,-87 32 16,-11 32-16,-87 44 16,-43 10-1,-44 22-15,-33 11 16,22 53-16,-11 23 15,-21 10-15,-23 10 16,-10 1 0,-11 0-16,-11 0 15,-11-11-15,-11 11 16,1-11-16,-12-11 16,11-11-1,0-10-15,22-33 16,11-21-1,22-22-15,11-11 16,86-10-16,55-54 16,22-44-16,65-53 15,-44-1-15,34-42 16,-34-1 0,-10 1-16,-22 10 15,-22 0-15,-44 32 16,-43 12-16,-32 21 15,-55 10 1,-55 23-16,-64-23 16,-55 12-16,-22 10 15,33 11 1,32 0-16,44 11 16,32 11-16,23-1 15,21-21-15,44-21 16,43-11-1,87-44-15,76-21 16,23 22-16,10 10 16,0 11-1,0 22-15,0 32 16,-44 22-16,-10 42 16,-33 23-16,-43 21 15,-34 21 1,-21 22-16,-10 44 15,-23 42-15,-54-10 16,-11-1 0,-11 1-16,-10 10 15,-12-21-15,1-11 16,10 0-16,11-11 16,22-10-1,11-44-15,22-21 16,32-11-16,77 10 15,43-42 1,43-44-16,1-21 16,10-54-16,33-22 15,-43-10-15,43-22 16,-55 0 0,-21 0-16,-22 0 15,-32 21-15,-44 23 16,-22-1-16,-33 0 15,-21 11 1,-33 21-16,-21 1 16,-12 21-16,-32-11 15,0 11 1,0 0-16,10 0 16,12 11-16,10 0 15,12-11-15,21-11 16,44-10-1,54-12-15,130-64 16,66 22-16,-11 43 16,33 10-1,-33 44-15,-11 32 16,-32 32-16,-33 44 16,-66-1-16,-21 22 15,-11 33 1,-22 42-16,-54 1 15,-22-11-15,-22-11 16,-21-11-16,-1-11 16,11-21-1,12-32-15,10-22 16,22-22-16,10-21 16,56 0-1,119-44-15,65-42 16,43-44-16,23-32 15,10 0-15,-32 0 16,21-11 0,-43 22-16,-43 11 15,-12 10-15</inkml:trace>
  <inkml:trace contextRef="#ctx0" brushRef="#br0" timeOffset="7116.41">1219 8662 0,'0'0'0,"-11"0"0,11 0 0,0 0 16,0 0-1,0-11-15</inkml:trace>
  <inkml:trace contextRef="#ctx0" brushRef="#br0" timeOffset="7263.05">2471 8112 0,'21'-22'0,"-21"12"16,11-1-16</inkml:trace>
  <inkml:trace contextRef="#ctx0" brushRef="#br0" timeOffset="7524.3">6051 7346 0,'33'-11'16,"-33"11"-16</inkml:trace>
  <inkml:trace contextRef="#ctx0" brushRef="#br0" timeOffset="7694.33">7607 6742 0,'87'-76'0</inkml:trace>
  <inkml:trace contextRef="#ctx0" brushRef="#br0" timeOffset="7942.29">9142 5944 0,'65'-11'0,"-65"0"16,33 0-16,54-10 15,43-12 1,-10 1-16,-11 0 16,-11 10-16,0 1 15,11-1 1,10 11-16,12 0 15</inkml:trace>
  <inkml:trace contextRef="#ctx0" brushRef="#br0" timeOffset="8088.09">12428 5480 0,'76'-22'16,"-65"11"-16</inkml:trace>
  <inkml:trace contextRef="#ctx0" brushRef="#br0" timeOffset="8204.57">13789 5199 0,'32'-10'0,"-32"-1"15,11 0-15,54 0 16</inkml:trace>
  <inkml:trace contextRef="#ctx0" brushRef="#br0" timeOffset="8339.62">15976 4628 0,'0'0'0</inkml:trace>
  <inkml:trace contextRef="#ctx0" brushRef="#br0" timeOffset="8482.43">18163 3668 0,'0'0'15</inkml:trace>
  <inkml:trace contextRef="#ctx0" brushRef="#br0" timeOffset="8681.49">20743 2815 0,'21'-10'16,"-21"-1"-16</inkml:trace>
  <inkml:trace contextRef="#ctx0" brushRef="#br0" timeOffset="122751.31">3037 8619 0,'0'11'0,"-11"-11"0,11 0 15,0 32-15,-11 87 16,-11 150 0,0 55-16,-10 43 15,-12 43-15,11 0 16,23-33-16,10-32 16,0-53-1,0-87-15,0-65 16,0-54-16,0-43 15,-11-43-15,0-11 16,-11-64 0,-32-173-16,-12-130 15,12-10-15</inkml:trace>
  <inkml:trace contextRef="#ctx0" brushRef="#br0" timeOffset="123000.46">2503 9417 0,'11'-43'16,"-11"32"-16,0-10 15,33-12 1,54 1-16,44 10 16,-1 33-16,33 32 15,11 33-15,-10 32 16,10 53 0,43 55-16,23 75 15,-22 1-15,10 31 16,-32-53-1,-22-54-15,-22-33 16,-54-64-16,-32-55 16,-12-20-16,-21-34 15,-22-20 1</inkml:trace>
  <inkml:trace contextRef="#ctx0" brushRef="#br0" timeOffset="123251.01">4800 8533 0,'0'0'0,"-11"0"16,0 0-16,0 54 16,-22 75-16,1 65 15,10 43 1,11 44-16,11 43 15,0 21-15,11 32 16,11-10 0,10-65-16,23-11 15,-12-86-15,1-64 16</inkml:trace>
  <inkml:trace contextRef="#ctx0" brushRef="#br0" timeOffset="123916.92">5289 10345 0,'0'-11'15,"0"0"-15,0 11 16,0 0 0,0 22-16,0 32 15,0 32-15,0 22 16,11 0-16,11-22 15,0-21 1,10-11-16,12-22 16,21-21-16,0-22 15,1-32 1,-23 0-16,-10-11 16,-11 0-16,-33 0 15,-22 22-15,-32-12 16,-22 12-1,0 0-15,11-1 16,21 12-16,23-1 16,10-10-16,22 0 15,22-1 1,43-21-16,65 11 16,-10 22-16,-11 31 15,-22 12 1,-11 10-16,-21 11 15,-12-10-15,-10 10 16,-11-11 0,-12-10-16,1-11 15,-11-11-15,11-11 16,0-22-16,33-53 16,21-54-16,-11 0 15,-21 43 1,10 21-16,-10 33 15,11 11-15,10 32 16,44 43 0,22 32-16,-11 33 15,-1 22-15,-10-1 16,-22-43-16,-21-21 16,-1-22-1,1-21-15</inkml:trace>
  <inkml:trace contextRef="#ctx0" brushRef="#br0" timeOffset="124116.46">7466 9805 0,'11'-10'0,"-11"-1"16,0 0-1,21-10-15,77-44 16,55-21-16,21-22 16,0-11-16</inkml:trace>
  <inkml:trace contextRef="#ctx0" brushRef="#br0" timeOffset="124367.1">8891 7443 0,'0'11'0,"0"-11"16,0 11-16,22 43 15,43 97 1,23 86-16,-1 33 15,0 32-15,0-11 16,-11-11-16,22-10 16,-11-43-1,-22-55-15</inkml:trace>
  <inkml:trace contextRef="#ctx0" brushRef="#br0" timeOffset="124583.03">9011 8921 0,'-11'-11'16,"11"11"0,0-11-16,0 1 15,11-1-15,22-22 16,32-31-16,55-44 15,32-22 1,11-21-16</inkml:trace>
  <inkml:trace contextRef="#ctx0" brushRef="#br0" timeOffset="124949.75">9893 8996 0,'11'0'15,"-11"-10"-15,0-1 16,0-11-16,32-42 16,23-44-16,10-22 15,-32 22 1,-33 22-16,-22 32 15,-11 33-15,-21 10 16,-12 32-16,1 33 16,0 65-1,32 21-15,33 0 16,44-10-16,21-22 16,33-22-16,43-10 15,12-33 1,21-43-16,-11-43 15,-11-44-15</inkml:trace>
  <inkml:trace contextRef="#ctx0" brushRef="#br0" timeOffset="125334.04">10361 8382 0,'0'0'0,"0"0"16,0 0-16,0 0 15,43 10-15,77 34 16,43 31 0,22 33-16,-11 11 15,-43-1-15,-33-10 16,-44-22-16,-32-42 15,-33-23 1,-11-21-16,-21-21 16,-23-44-16,-42-129 15,10-54 1,43-44-16,44 23 16,33 53-16,11 22 15,10 53-15,12 55 16,10 21-1,55 1-15,-1 42 16</inkml:trace>
  <inkml:trace contextRef="#ctx0" brushRef="#br0" timeOffset="125919.15">12211 8565 0,'10'54'16,"-10"-54"-16,0 21 15,11 33-15,0 11 16,-11-11-16,0-22 16,-11-21-1,0-22-15,-21-43 16,-23-140-16,1-75 15,21-1 1,12 65 0,21 43-16,10 65 0,1 32 15,11 44-15,33 10 16,32 43 0,32 55-16,-21-1 15,0 22-15,-22-22 16,-10-21-16,-12-22 15,1-21 1,-1-33-16,-11-32 16,23-76-16,-12-64 15,-21-12-15,-22 12 16,10 43 0,-10 54-1,0 32-15,0 32 16,22 22-16,21 43 15,22 43-15,55 65 16,-11 11-16,-22-21 16,-11-34-16,-22-20 15,-11-33 1,12-11-16,-1-32 16,-11-22-16,-21-22 15,0-64-15</inkml:trace>
  <inkml:trace contextRef="#ctx0" brushRef="#br0" timeOffset="126036.94">13963 7001 0,'0'0'16,"0"0"-16,0 0 16,11 21-1,32 44-15,33 75 16,0 33-16,-10-22 16,-1-11-16,-11-10 15</inkml:trace>
  <inkml:trace contextRef="#ctx0" brushRef="#br0" timeOffset="126219.36">13919 6526 0,'0'0'16,"0"0"-16,0 0 16</inkml:trace>
  <inkml:trace contextRef="#ctx0" brushRef="#br0" timeOffset="126547.18">14953 7163 0,'11'21'16,"-11"-21"-16,0 11 15,11 43 1,21 43-16,1 11 16,-22-22-16,0-21 15,-11-22-15,0-21 16,0-22-1,-11 0-15,0-33 16,-22-64-16,12-75 16,-1-33-1,22 43-15,11 54 16,11 43-16,43 33 16,65 64-16,34 98 15,42 96 1</inkml:trace>
  <inkml:trace contextRef="#ctx0" brushRef="#br0" timeOffset="128062.18">16357 7001 0,'-22'-33'16,"11"23"-16,0-1 15,-10-11-15,-12-10 16,-11 0 0,-21-1-16,0 12 15,-11 21-15,-1 32 16,12 33 0,0 64-16,54 33 15,22 0-15,22-44 16,-1-42-16,1-33 15,10-21 1,23-22-16,-1-33 16,-11-31-16,33-77 15,-32-20 1,-23 20-16,-10 33 16,-11 33-16,0 21 15,0 22-15,11 10 16,10 11-16,12 11 15,10 11 1,1 11-16,21-1 16,22 1-16,21-11 15,-10-22 1,-22-22-16,0-10 16,-10-21-16,-1-34 15,0-42-15,-32-11 16,-34-32-1,-20-22-15,-23-11 16,-22-10-16,1 10 16,0 11-16,-1 32 15,1 33 1,10 43-16,12 32 16,-1 33-16,0 10 15,1 22 1,10 11-16,-11 32 15,11 54-15,22 54 16,33 44 0,22-1-16,21 21 15,0 44-15,-11-32 16,-10-11-16,10-22 16,-11-65-1,1-42-15,-12-34 16,12-9-16,10-23 15,0-21-15,1-21 16,-1-23 0,-11-9-16,1-45 15,-12 1-15,-10 0 16,-11 0 0,-22 32-16,0 12 15,0 20-15,-11 22 16,11 1-16,0 10 15,11 32 1,21 43-16,23 12 16,-1-12-16,1-21 15,-1-11 1,0-21-16,1-33 16,-1-43-16,11-32 15,23-76-15,-23-10 16,0-1-1,-21 33-15,-1 43 16,-10 21-16,-11 44 16,21-1-16,12 23 15,32 31 1,21 33-16,1 11 16,-22-11-16,0 0 15,-21-11 1,-1-22-16,-22-10 15,1-11-15,-22-11 16,0-10-16,-12-1 16,1 1-1,-11-1-15,0 1 16,-11 10-16,1 0 16,-1 11-16,-11 11 15,-11 43 1,-10 75-16,10 44 15,22 42-15,22 12 16,11 10 0,21 44-16,34-12 15,10 23-15,0-1 16,0 11-16,-11 0 16,-22-32-1,-10-44-15,-11-21 16,-23-43-16,1-43 15,-22-55 1,1-20-16,-12-34 16,-11-10-16,-32-32 15,-22-54-15,-44-87 16,-21-75 0,32-32-16,22 10 15,22 22-15,11 10 16,10 1-16</inkml:trace>
  <inkml:trace contextRef="#ctx0" brushRef="#br0" timeOffset="128412.37">17783 4725 0,'10'-11'0,"-10"0"16,0 11-1,0 0-15</inkml:trace>
  <inkml:trace contextRef="#ctx0" brushRef="#br0" timeOffset="128797.05">17184 5038 0,'22'-76'0,"-22"54"16,54-85-1,109-174-15,55-75 16,65-54-16,0 33 16,43-1-16,-32 65 15</inkml:trace>
  <inkml:trace contextRef="#ctx0" brushRef="#br0" timeOffset="129462.07">5278 13247 0,'-10'-22'16,"-1"11"-16,11 0 15,0-10 1,11-12-16,54-10 16,87-11-16,44 44 15,43 53 1,-10 43-16,-22 33 15,-44-11-15,-43-22 16,-55-21-16,-32-22 16,-22-22-1,-11-21-15,-22-10 16,-22-34-16,-43-107 16,-22-97-16,33-54 15,33 22 1,32-12-16,22 55 15,21 54-15,12 43 16</inkml:trace>
  <inkml:trace contextRef="#ctx0" brushRef="#br0" timeOffset="129828.4">8032 12470 0,'0'0'16,"0"-11"-16,0 0 15,0 1-15,0-1 16,11-32 0,10-33-16,12-43 15,-11-10-15,-22 32 16,-11 21-16,-11 22 15,-21 33 1,-34 10-16,1 43 16,0 33-16,0 65 15,32 10 1,44 11-16,55 0 16,10-22-16,22-32 15,11-21-15,44-11 16,21-55-1,0-53-15,11-43 16</inkml:trace>
  <inkml:trace contextRef="#ctx0" brushRef="#br0" timeOffset="130194.18">9392 11391 0,'-11'-11'16,"0"11"-16,0 0 15,0 0-15,-21 33 16,-12 31-16,1 44 16,-1 33-1,22 10-15,22 0 16,11-33-16,0-31 16,0-34-1,0-31-15,11-11 16,0-22-16,10-32 15,33-87-15,-10-10 16,-22 0 0,-12 32-16,1 22 15,0 21-15,0 22 16,21 11-16,33 21 16,22 22-1,55 21-15,10 22 16,11-11-16</inkml:trace>
  <inkml:trace contextRef="#ctx0" brushRef="#br0" timeOffset="130677.23">11307 10442 0,'-32'0'15,"21"0"-15,0 0 16,-22 11-16,-10 10 16,-23 44-16,1 43 15,22 32 1,21 0-16,33 1 16,43-12-16,22-10 15,22-33-15,44-11 16,32-42-1,0-66-15,-22-42 16,-10-65-16,43-141 16,-33-64-16,-43 0 15,-44-11 1,-43 54-16,-22 21 16,-22 87-16,-21 54 15,-1 64 1,12 44-16,10 21 15,0 11-15,-11 65 16,1 86-16,43 43 16,43 33-1,11-11-15,12-1 16,-1 12-16,11-11 16,-11-33-1,11-21-15,0-22 16</inkml:trace>
  <inkml:trace contextRef="#ctx0" brushRef="#br0" timeOffset="130981.8">12450 10151 0,'0'0'0,"0"-11"15,0 0 1,11 0-16,32-10 16,23-12-16,43-10 15,21-22 1,1 1-16,-1 10 16,-21 0-16,-22 22 15,0 10-15,-21 22 16,-12 22-1,0 10-15,-10 22 16,-1 21-16,-10 12 16,-11 10-16</inkml:trace>
  <inkml:trace contextRef="#ctx0" brushRef="#br0" timeOffset="131169.94">13244 9147 0,'-10'-10'16,"10"-1"-16,-11 11 16,11 0-16,0 0 15,0 0 1</inkml:trace>
  <inkml:trace contextRef="#ctx0" brushRef="#br0" timeOffset="131842.07">13832 9320 0,'22'0'0,"-22"0"16,11 0-1,43 32-15,55 22 16,22 22-1,-33-1-15,-1 1 16,-9-1-16,-1 1 16,-11-22-16,-11-11 15,-11-21-15,-21-12 16,0-10 0,-1-10-16,-10-23 15,11-42-15,0-55 16,-23-42-16,-10-1 15,-10 0 1,-1 22-16,0 22 16,11 32-16,0 21 15,0 33 1,0 11-16,11 21 16,21 11-16,44 11 15,33 21 1,-11 1-16,0-12 15,-11-10-15,0-11 16,0-22-16,-21-10 16,-1-22-1,-22 11-15,-10-11 16,-11-11-16,-22 1 16,-22-1-16,-11 11 15,1 11 1,-1 10-16,1 12 15,-1 10-15,11 11 16,0 11-16,1 43 16,21 32-1,21 33-15,23-1 16,21-31 0,33-1-16,33-11 15,43-31-15,11-44 16,0-44-16,0-42 15,11-43-15,0-33 16</inkml:trace>
  <inkml:trace contextRef="#ctx0" brushRef="#br0" timeOffset="132408.42">12755 12082 0,'-55'-11'0,"44"11"16,-32 0-16,-66 11 15,-54 42 1,0 12-16,21 21 15,33 1-15,33-22 16,22 21-16,32-21 16,44-12-1,21-9-15,110 10 16,75-11-16,33-22 16,1-10-16,-56 11 15,-21-1 1,-54 1-16,-55-11 15,-32-1-15,-34 12 16,-10 21 0,-43 54-16,-66 33 15,-32 10-15,-12-11 16,12-21-16,43-32 16,22-33-1</inkml:trace>
  <inkml:trace contextRef="#ctx0" brushRef="#br0" timeOffset="132841.5">13604 11855 0,'10'0'0,"-10"0"15,0 0-15,11 0 16,22 11-1,11 10-15,21 1 16,0 0-16,0-1 16,1-10-16,-1-11 15,-11-22 1,-10 1-16,-11-1 16,-23 1-16,1-12 15,0 1-15,-11 10 16,0 12-1,-11-1-15,0 11 16,1 0-16,10 21 16,10 66-1,23 53-15,22 22 16,10 53-16,11 12 16,33 53-16,21 1 15,12 10 1,-11-10-16,-12-44 15,12-21-15,-22-44 16</inkml:trace>
  <inkml:trace contextRef="#ctx0" brushRef="#br0" timeOffset="133241.76">16041 11628 0,'-21'-43'15,"10"33"-15,0-1 16,-11 0-16,-43 0 16,-22 22-1,-11 32-15,22 0 16,21 11-16,1 11 15,21 21 1,22 1-16,22-1 16,33 0-16,10-21 15,33 10-15,11-10 16,-11-22 0,-33-21-16,-21-1 15,-22-10-15,-11-11 16,-11 0-1,-32 0-15,-44-11 16,-11-10-16,0-22 16,-11-22-16,0-43 15</inkml:trace>
  <inkml:trace contextRef="#ctx0" brushRef="#br0" timeOffset="133457.62">15932 10291 0,'11'32'16,"-11"-32"-1,0 22-15,22 43 16,33 86-16,10 64 16,-11-10-16,1 11 15,-12 0 1,12-22-16,-12-21 15,12-22-15,-23-22 16</inkml:trace>
  <inkml:trace contextRef="#ctx0" brushRef="#br0" timeOffset="133690.38">15530 11445 0,'0'-11'0,"0"1"16,0-1-16,0 0 15,32-32-15,56-33 16,53-32 0,11-10-16,22-12 15,22 12-15,-22 21 16,1-1-16</inkml:trace>
  <inkml:trace contextRef="#ctx0" brushRef="#br0" timeOffset="134674.14">16705 11370 0,'0'0'0,"0"0"16,0-11-16,0 0 16,11 0-1,43-10-15,33-22 16,22-33-16,-11-21 16,11-33-16,0-21 15,-33 11 1,-32 11-16,-33 32 15,-33 32-15,-11 43 16,-43 1 0,-22 42-16,-11 33 15,33 11-15,-11 64 16,32 44-16,55 0 16,44-1-1,21-21-15,11-21 16,12-33-16,20-22 15,34-32-15,-12-53 16,1-55 0,0-43-16,32-75 15,0-33-15,-43 22 16,-44 54 0,-32 53-16,-23 33 15,-21 33-15,0 21 16,-11 0-16,-10 43 15,-1 32 1,0 1-16,0-22 16,1-11-16,-1-21 15,11-22-15,0 0 16,0-22 0,11-53-16,22-77 15,11-20-15,10 21 16,1 21-1,-1 55-15,22 10 16,44 11-16,11 43 16,-11 33-16,-22 21 15,0 11 1,-22 11-16,-10 0 16,-12-11-16,-10-11 15,-11-22 1,-12-10-16,-10-11 15,0-11-15,0-21 16,11-44-16,11-75 16,22-10-1,-1 20-15,-10 44 16,-1 33-16,-10 31 16,11 1-1,21 32-15,12 32 16,21 33-16,21 21 15,-20 0-15,-1 1 16,-22-23 0,0-10-16,-21-21 15,-1-12-15,-10-10 16,21 0-16,12 0 16,21 21-1,0 22-15,0 32 16</inkml:trace>
  <inkml:trace contextRef="#ctx0" brushRef="#br0" timeOffset="146185.04">2351 14239 0,'-22'-11'0,"11"11"16,0 0-16,1 0 15,-1 0-15,0 33 16,0 31-1,0 55-15,11 21 16,11 54-16,11 33 16,-11 53-16,10 1 15,1 10 1,0-32-16,11-43 16,-12-33-16,1-54 15,0-42-15,-11-33 16,-11-44-16</inkml:trace>
  <inkml:trace contextRef="#ctx0" brushRef="#br0" timeOffset="146811.6">2384 15652 0,'-22'-11'16,"11"0"-16,0 1 16,-11-12-16,1-21 15,-12-43 1,22-55-16,22-20 16,43-12-16,23 0 15,20 33-15,12 11 16,22 21-1,-22 32-15,-22 44 16,-22 32-16,-32 22 16,-1 21-16,-21 65 15,-33 53 1,-43-10-16,-22-10 16,0-33-16,0-22 15,11-21-15,0-22 16,10-11-1,12-10-15,21-12 16,1-10-16,10-10 16,11-1-16,0 0 15,0 0 1,11 1-16,11-1 16,11-11-16,32 11 15,55 22 1,22 22-16,10 20 15,1 23-15,32 32 16,0 0-16,-22-11 16,-10 0-1,-1-11-15,-10-10 16,-12-22-16,-31-22 16,-12-21-16,-11 0 15,0-11 1,1-22-16</inkml:trace>
  <inkml:trace contextRef="#ctx0" brushRef="#br0" timeOffset="147079.04">4800 15145 0,'0'0'0,"0"0"16,0 0-1,0 0-15,0 0 16,0 0-16,10-11 16,34 0-16,32-21 15,11-11 1,11-11-16,-11 0 15,-11 0-15,-10 11 16</inkml:trace>
  <inkml:trace contextRef="#ctx0" brushRef="#br0" timeOffset="147261.6">5202 15738 0,'22'-10'0,"-22"-1"16,54-11-1,110-53-15,129-55 16</inkml:trace>
  <inkml:trace contextRef="#ctx0" brushRef="#br0" timeOffset="159592.01">17739 5199 0,'-11'-21'0,"0"10"16,0 0-16,11 0 16,-11 1-1,1-1-15,-1 11 16,11 0-16,-11 0 16,0 11-16,0-1 15,0 12 1,0-11-16,0 0 15,1-1-15,-12 1 16,11-11-16</inkml:trace>
  <inkml:trace contextRef="#ctx0" brushRef="#br0" timeOffset="213329.89">17717 2848 0,'11'43'0,"0"183"16,11 33-16,-11-43 15,0 0-15,-1-33 16</inkml:trace>
  <inkml:trace contextRef="#ctx0" brushRef="#br0" timeOffset="214697.86">12548 4595 0,'-33'33'0,"22"-33"15,1 10-15,-23 44 16,-21 65-16,10 32 16,11 22-1,22-12-15,22-20 16,33-12-16,21-21 16,11-32-1,77 10-15,43-43 16,-22-54-16,0-43 15,0-54-15,-33-21 16,-10-54 0,-33-12-16,-44 12 15,-43 10-15,-43 22 16,-45 33-16,-21 21 16,-65 0-1,-33 43-15,11 32 16,33 22-16,21 11 15</inkml:trace>
  <inkml:trace contextRef="#ctx0" brushRef="#br0" timeOffset="-214342.33">8761 5760 0,'22'87'0,"-22"-77"16,32 87-16,66 130 16,22 75-1</inkml:trace>
  <inkml:trace contextRef="#ctx0" brushRef="#br0" timeOffset="-213382.62">3733 7033 0,'-43'43'0,"32"-43"15,-11 22-15,-22 53 16,-21 55 0,11 21-16,21-11 15,33-10-15,22-12 16,21-21 0,23-21-16,64-1 15,55-32-15,11-75 16,-11-33-1,-11-53-15,-32-23 16,10-63-16,-21-34 16,-44 1-16,-55 21 15,-43 22 1,-32 11-16,-22 42 16,-44 34-16,-109-1 15,-21 64-15,-12 88 16,56 42-1,53 11-15,22 65 16,33 75-16,76-10 16,55 32-16</inkml:trace>
  <inkml:trace contextRef="#ctx0" brushRef="#br0" timeOffset="-209520.78">1720 8295 0,'-11'-11'0,"0"1"16,11-1-16,0-11 15,11-21-15,22-11 16,32-10-16,76-23 15,44 23 1</inkml:trace>
  <inkml:trace contextRef="#ctx0" brushRef="#br0" timeOffset="-209494.82">2775 8101 0,'0'54'15</inkml:trace>
  <inkml:trace contextRef="#ctx0" brushRef="#br0" timeOffset="-209461.7">2743 8748 0,'0'0'0</inkml:trace>
  <inkml:trace contextRef="#ctx0" brushRef="#br0" timeOffset="-209187.94">2536 8662 0,'0'-86'0,"0"64"16,0-86-16,22-140 16,21-43-16,1 43 15,-12 54 1,-10 53-16,-11 44 15,-11 43-15,0 33 16,0 10-16,0 22 16,0 54-1,11 75-15,22 43 16,21 11-16,11 11 16,22-21-1,11-44-15,11-11 16,22-21-16</inkml:trace>
  <inkml:trace contextRef="#ctx0" brushRef="#br0" timeOffset="-203858.81">6943 14390 0,'-10'0'0,"10"0"0,-11 0 15,11 0 1,0 0-16,0 11 15,0 10-15,11 12 16,10-1 0,12 0-16,21 12 15,33 10-15,22-1 16,11-9-16,-11-12 16,21-10-1,12-22-15,10-11 16,-21-22-16,21-21 15,1-10 1,-12-23-16,-10-20 16,-12-12-16,23-21 15,-1-1-15,-10 1 16,-1 11 0,23 21-16,-12 22 15,-10 42-15,-11 23 16,-12 32-16,1 21 15,-22 22 1,-21 32-16,-12 44 16,-43 10-16,-44 11 15,-32 0 1,-22-22-16,-11-10 16,-22-22-16,-43 0 15,0-32 1,21-33-16,1-21 15,-12-22-15,12-21 16,21-22-16,22-11 16,11-10-16,-22-44 15,11 0 1,1 12-16,9 10 16,12 21-16,-54 0 15,-12 23 1,1 42-16,-1 32 15,1 22-15,10 22 16,22 22-16,-10 53 16,32 0-1,21 11-15,23-11 16,32-10-16</inkml:trace>
  <inkml:trace contextRef="#ctx0" brushRef="#br0" timeOffset="-203276.84">11525 13689 0,'-33'11'15,"22"-11"-15,-21 0 16,-44 10-16,-22 12 15,0-11 1,0-11-16,22-11 16,10-11-16,12-10 15,10-22 1,1-21-16,21-44 16,33-21-16,22 32 15,21 11-15,11 21 16,66 1-1,0 42-15,-23 44 16,-21 43-16,-10 43 16,-12 87-1,-43 53-15,-55 33 16,-43 10-16,-11 0 16,-11 1-1,22-22-15,32-43 16,22-22-16,33-54 15,22-21-15,10-44 16,12-21-16</inkml:trace>
  <inkml:trace contextRef="#ctx0" brushRef="#br0" timeOffset="-203092.08">12167 16040 0,'-11'-21'0,"0"10"16,0 0-16,1 0 16,-1 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12" units="cm"/>
          <inkml:channel name="Y" type="integer" max="1766" units="cm"/>
          <inkml:channel name="T" type="integer" max="2.14748E9" units="dev"/>
        </inkml:traceFormat>
        <inkml:channelProperties>
          <inkml:channelProperty channel="X" name="resolution" value="100.71198" units="1/cm"/>
          <inkml:channelProperty channel="Y" name="resolution" value="101.26147" units="1/cm"/>
          <inkml:channelProperty channel="T" name="resolution" value="1" units="1/dev"/>
        </inkml:channelProperties>
      </inkml:inkSource>
      <inkml:timestamp xml:id="ts0" timeString="2021-02-23T18:14:04.38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2710 6861 0,'-11'0'0,"0"-11"16,0 11-16,1-11 16,-1 11-16,0-11 15,0 11 1,11-11-16,0 1 16,0-1-16,11 0 15,21 0-15,23 1 16,10-1-1,0 0-15,23-11 16,42 12-16,1-12 16,-1 11-1,1 0-15,-1 1 16,1-1-16,0 0 16,-1 11-16,-21 0 15,0 0 1,11 0-16,-1 0 15,-10 0-15,0 0 16,-11 0-16,33 0 16,-1 0-1,-10 11-15,-11-11 16,10 11-16,12-1 16,-11 1-1,-12 0-15,-10 0 16,22 10-16,11-10 15,-22 0-15,10 0 16,-10 0 0,11-1-16,10 1 15,1 0-15,-11-11 16,-1 11 0,12-1-16,0 1 15,-1 0-15,-21 0 16,11 0-16,10-1 15,1 1 1,-11 0-16,-12 0 16,12 10-16,11 1 15,-1-11-15,-21-1 16,11 1 0,10 0-16,1-11 15,0 0-15,-12 0 16,12 0-1,10 0-15,-10 0 16,-11-11-16,-1 11 16,12 0-16,0 0 15,-12 0 1,-10 0-16,11 0 16,10 0-16,-10 0 15,-11 0-15,11 0 16,10 0-1,1 0-15,-1 0 16,1 0-16,0 0 16,10-11-1,1 1-15,-12-1 16,1 0-16,21 0 16,-21 1-1,-1-1-15,12 0 16,-1 0-16,-10 0 15,-1 11-15,1 0 16,0 0-16,-1 0 16,1 0-1,-1 0-15,1 0 16,10 0 0,-10-10-16,0-1 15,-1 11-15,23 0 16,-12-11-16,-21 11 15,-1 0-15,12 0 16,0 0 0,-12 0-16,-21 0 15,22 11-15,0 0 16,-1-11 0,-10 10-16,-11-10 15,0 11-15,11 0 16,11 0-1,-22 0-15,0-1 16,-11 1-16,21 0 16,1 0-16,0-1 15,-11 1 1,-11 0-16,0 0 16,11 0-16,11-1 15,-11 1-15,-11 0 16,0-11-1,0 0-15,0 11 16,11-11-16,0 0 16,-11 11-16,0-11 15,-11 0 1,11 0-16,22 0 16,0 0-16,-22 0 15,0 0 1,0-11-16,11 0 31,109 11-15,-33-11-16,-22 0 15,1 11 1,-23-10-16,-32 10 16,-11-11-16,-10 11 15,10-11-15,0 11 16,11-11-1,-11 0-15,0 1 16,0-1-16,0 0 16,22 11-16,-1-11 15,-10 1 1,-11-1-16,11 0 16,11 0-16,0 11 15,-11-11 1,-11 1-16,0 10 15,-22-11-15,1 11 16,10-11-16,0 11 16,11-11-1,-22 11-15,1-11 16,-12 11-16,-10 0 16,-12 0-1,1 0-15,0 0 16,-1 0-16,1 0 15,10 11-15,1 0 16,10-11 0,-10 11-16,-1-11 15,1 11-15,0-11 16,-1 10-16,1 1 16,10 0-1,11 0-15,1-11 16,21 11-1,0-11-15</inkml:trace>
  <inkml:trace contextRef="#ctx0" brushRef="#br0" timeOffset="4980.09">9261 11661 0,'-54'-54'0,"32"43"0,-32-21 16,-55-33-1,-43-21-15,-22 21 16,-1 22-16,12 32 16,0 33-1,0 42-15,10 55 16,-10 75-16,11 87 16,65 10-16,43 11 15,55 0 1,54-32-16,44-55 15,22-53-15,43-11 16,87-32 0,-22-65-16,1-54 15,21-54-15,-65-22 16,0-31 0,0-55-16,-33-11 15,22-75-15,-33-32 16,-32 10-16,-22 0 15,-44 22 1,-43 22-16,-65-1 16,-22 44-16,-22 42 15,-44 1-15,-75 0 16,-1 43 0,-11 43-16,12 32 15,32 33-15,32 32 16,-10 33-16</inkml:trace>
  <inkml:trace contextRef="#ctx0" brushRef="#br0" timeOffset="5461.59">8859 11564 0,'-33'21'0,"22"-21"15,-11 11 1,-32 21-16,-44 55 15,-22 21-15,12 10 16,31-10-16,34-11 16,43-21-1,33-12-15,21-20 16,44 20-16,32 1 16,34 0-1,-23 0-15,-32-12 16,-33 1-16,-32 0 15,-12 11-15,-32 0 16,-43 0 0,-33-1-16,-44 1 15,0-11-15,1-22 16,10-32-16,33-11 16,21-10-1</inkml:trace>
  <inkml:trace contextRef="#ctx0" brushRef="#br0" timeOffset="6294.66">19556 10593 0,'-11'-11'16,"1"11"-16,-1 0 15,-55 11 1,-75 21-16,-55 44 15,-11 32-15,11 21 16,44 1-16,-11 64 16,43 21-1,33 12-15,44 43 16,43-44-16,21 33 16,34-43-1,21-22-15,22-32 16,32-33-1,45 1-15,42-33 16,23-54-16,-12-65 16,55-53-16,-54-44 15,64-64-15,-31-33 16,-23-32 0,11-65-16,-86 33 15,-45-12-15,-64 44 16,-44 0-16,-55 22 15,-65 21 1,-21 54-16,-66 0 16,-98 0-16,11 75 15,-11 55-15,44 42 16,10 33 0,12 32-16,54 1 15,32 21-15,12 21 16,21 22-1,33-22-15,21-10 16,44-22-16,22-21 16,22-22-16,10-22 15</inkml:trace>
  <inkml:trace contextRef="#ctx0" brushRef="#br0" timeOffset="6677.95">19720 10528 0,'-11'22'0,"0"-22"15,0 21 1,-11 44-16,-10 97 15,-1 32-15,0 11 16,1 11 0,-1-22-16,11-11 15,0 1-15,1-23 16,10-31-16,0-1 16,0-10-1,11-33-15,0 1 16,11-33-16,0-11 15,0-22-15,21-10 16,34-22 0,42-43-16,12-32 15,0-33-15,0-21 16</inkml:trace>
  <inkml:trace contextRef="#ctx0" brushRef="#br0" timeOffset="6909.74">19012 12103 0,'0'-11'15,"0"1"-15,0-1 16,44-11-16,86-43 15,88-53-15,65-22 16,54-44 0,-10 12-16,43-12 15</inkml:trace>
  <inkml:trace contextRef="#ctx0" brushRef="#br0" timeOffset="65171.96">6182 8867 0,'0'0'0,"0"0"0,0 0 15,0-11 1,0 0-16,0 11 16,11-10-16,10-1 15,12 0-15,10-11 16,12 1 0,21-1-16,44-10 15,10 10-15,23 1 16,21-1-1,33-10-15,-11 10 16,10 1-16,23-1 16,-33 1-16,32 10 15,-21 0 1,-22 11-16,33 11 16,-22 0-16,-22 10 15,22 12-15,-11-1 16,-22-11-1,0 1-15,11 0 16,-32-1-16,-12-10 16,1-11-1,21-22-15</inkml:trace>
  <inkml:trace contextRef="#ctx0" brushRef="#br0" timeOffset="70351.31">1927 11553 0,'0'22'0,"-11"-22"16,11 43-16,-11 54 16,11 75-1,0 44-15,0 65 16,11 21-16,0 32 16,-1 11-16,12-10 15,-11-12 1,11-42-16,-11-66 15,0-42-15,-1-44 16,-10-53-16,-10-33 16,-1-21-1,0-22-15,0-11 16,-11-11-16,-10-42 16,-23-55-16,1-43 15,-12-43 1,23-11-16,10-21 15,11 11-15,33-1 16,11 11-16,22 22 16,10 32-1,11 22-15,1 11 16,-12 53 0,11 11-16,12 12 15,-1 20-15,-11 33 16,-11 22-16,-10 10 15,0 44 1,-12 21-16,-21 11 16,-11-22-16,-22 0 15,-10-10-15,-12-12 16,-10-10 0,-12-11-16,-10 1 15,0-12-15,11-21 16,10 0-16,1-11 15,21-11 1,1 0-16,10 0 16,11 0-16,0 11 15,11 0 1,0 0-16,22 11 16,32 22-16,22 10 15,22 32-15,11 12 16,-11 10-1,11 32-15,-11-10 16,11-1-16,-22-31 16,11 10-1,-11-22-15,-22-21 16,-10-11-16,-12-21 16,-10-11-16,-1-11 15,-10-11 1,11-11-16</inkml:trace>
  <inkml:trace contextRef="#ctx0" brushRef="#br0" timeOffset="70618.83">3385 12535 0,'0'0'0,"0"0"15,0-11-15,0 0 16,0 0-16,32-10 16,23-12-1,21 1-15,22-11 16,0-11-16</inkml:trace>
  <inkml:trace contextRef="#ctx0" brushRef="#br0" timeOffset="70800.95">3722 13214 0,'11'-32'0,"-11"21"16,22-21-16,54-33 16,65-64-1,66-44-15,-11 0 16</inkml:trace>
  <inkml:trace contextRef="#ctx0" brushRef="#br0" timeOffset="71817.55">5126 11499 0,'0'-11'16,"0"0"-16,0 1 16,0 10-16,0 0 15,22 0-15,10 10 16,23 23 0,10 21-16,22 21 15,11 33-15,0 22 16,-33 10-1,-21-22-15,-22-31 16,-11-12-16,-11-21 16,0-21-16,-11-12 15,0-10 1,0-11-16,-11 0 16,-21-22-16,-12-21 15,-21-75-15,-11-33 16,11-22-1,21-32-15,23 11 16,10 32-16,22 0 16,0 22-16,11 21 15,11 22 1,-1 33-16,1 10 16,0 21-16,43-10 15,33 21 1,11 33-16,11 32 15,-1 22-15,23 54 16,-1 10-16,23 55 16,-34 10-1,-10-22-15,-22-10 16,0-11-16,-22-11 16</inkml:trace>
  <inkml:trace contextRef="#ctx0" brushRef="#br0" timeOffset="150209.29">9675 12384 0,'0'-22'0,"196"-409"0,-33 226 0,33 0 15,109-54-15,21 21 16,44 1 0,65 32-16,1 22 15,10 10-15,55 33 16,-23 43-16,23 32 15,-55 22 1,0 43-16,1 32 16,-34 11-16,-43 33 15,11 10 1,-11 33-16,-65 10 16,32 22-16,-97-21 15,-1 21-15,-32 0 16,-55-22-1,-21 1-15,-23-1 16,1 1-16,-33-12 16,-21-10-1,-22-21-15,-12-1 16,-10 0-16,-22 0 16,-21-21-16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8D3B-D462-411B-8BAB-57464D74B8D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73AFD-55E7-46C5-9E2C-8854DCD9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8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73AFD-55E7-46C5-9E2C-8854DCD9BB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clearer when treating x as 1 more state after the k input string. The theorem itself is not well defined. Refer to text book p266.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73AFD-55E7-46C5-9E2C-8854DCD9BB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Change a and b to subscript. Explain that it is value of x.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73AFD-55E7-46C5-9E2C-8854DCD9BB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63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k =</a:t>
            </a:r>
            <a:r>
              <a:rPr lang="en-US" baseline="0" dirty="0"/>
              <a:t> 3… 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73AFD-55E7-46C5-9E2C-8854DCD9BB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1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79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Answer:</a:t>
            </a:r>
            <a:r>
              <a:rPr lang="en-US" baseline="0" dirty="0"/>
              <a:t> </a:t>
            </a:r>
            <a:r>
              <a:rPr lang="en-US" b="1" dirty="0"/>
              <a:t>𝜆 : 𝑆 -&gt; 𝑂 </a:t>
            </a:r>
            <a:r>
              <a:rPr lang="en-US" dirty="0"/>
              <a:t>is the output function;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73AFD-55E7-46C5-9E2C-8854DCD9B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9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04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2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5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2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3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7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3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7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6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</a:t>
            </a:r>
            <a:r>
              <a:rPr lang="en-US" baseline="0" dirty="0"/>
              <a:t> See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73AFD-55E7-46C5-9E2C-8854DCD9BB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4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04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6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B9A5-D248-B640-A77C-44E19C76C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218" y="365126"/>
            <a:ext cx="8253132" cy="1325563"/>
          </a:xfrm>
        </p:spPr>
        <p:txBody>
          <a:bodyPr/>
          <a:lstStyle/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A065-67D5-8A4E-9B65-ED8E130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8" y="1825626"/>
            <a:ext cx="8253132" cy="3633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828D92-64A6-7A44-ABBF-4D96A030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07010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AB3A09-C354-499E-A15A-6FC6753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24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40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82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17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71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9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684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00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52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2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B9A5-D248-B640-A77C-44E19C76C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216" y="358402"/>
            <a:ext cx="7130303" cy="1342650"/>
          </a:xfrm>
        </p:spPr>
        <p:txBody>
          <a:bodyPr/>
          <a:lstStyle/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A065-67D5-8A4E-9B65-ED8E130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6" y="1825625"/>
            <a:ext cx="7130303" cy="4044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232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92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493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08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801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634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42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506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59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21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E18F-2B41-2D45-A92F-034D4AEE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670D6-7CE6-A941-94AB-CE775F5E2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95420-D532-9441-AD9C-ECDDF232A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1E477-441A-A446-841E-25480349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1CB94A-3D02-4A55-914C-A49C4B778E1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21212-1B5B-D447-9480-C756F30D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64D30-765F-994F-8AB3-7FAABDB0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3A09-C354-499E-A15A-6FC6753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2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593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264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240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6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7997-309F-3845-A56D-1D5D5D73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B9D20-12FC-D248-B92A-8904CAB1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1CB94A-3D02-4A55-914C-A49C4B778E1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36B66-D90E-7C40-92F1-63314894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29C9F-D418-F74E-B072-E8D0AD84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3A09-C354-499E-A15A-6FC6753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B94A-3D02-4A55-914C-A49C4B778E1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3A09-C354-499E-A15A-6FC6753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B94A-3D02-4A55-914C-A49C4B778E1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3A09-C354-499E-A15A-6FC6753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B94A-3D02-4A55-914C-A49C4B778E1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3A09-C354-499E-A15A-6FC6753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40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6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B8274-2D13-7A4E-9003-8F023278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83287-DCD2-E84B-8888-E4D7CF623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203D-0FEC-C840-8CEA-271525CF5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3A09-C354-499E-A15A-6FC6753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13294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13294B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3294B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3294B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3294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8.pd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54" y="1447800"/>
            <a:ext cx="82531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90" dirty="0"/>
              <a:t>Sequential Equivalence Checking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EEF896-95FD-4EBE-B273-046633EB00A3}"/>
              </a:ext>
            </a:extLst>
          </p:cNvPr>
          <p:cNvSpPr txBox="1">
            <a:spLocks/>
          </p:cNvSpPr>
          <p:nvPr/>
        </p:nvSpPr>
        <p:spPr>
          <a:xfrm>
            <a:off x="-935168" y="1992367"/>
            <a:ext cx="11004176" cy="4184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5300" dirty="0">
                <a:latin typeface="+mn-lt"/>
              </a:rPr>
            </a:br>
            <a:br>
              <a:rPr lang="en-US" sz="4800" dirty="0">
                <a:latin typeface="+mn-lt"/>
              </a:rPr>
            </a:br>
            <a:r>
              <a:rPr lang="en-US" sz="3600" dirty="0"/>
              <a:t>Prof. Shobha Vasudevan</a:t>
            </a:r>
            <a:br>
              <a:rPr lang="en-US" sz="4800" dirty="0">
                <a:latin typeface="+mn-lt"/>
              </a:rPr>
            </a:br>
            <a:br>
              <a:rPr lang="en-US" sz="4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4800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9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38400" y="57150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Is there any discrepancy between these representations?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94666"/>
              </p:ext>
            </p:extLst>
          </p:nvPr>
        </p:nvGraphicFramePr>
        <p:xfrm>
          <a:off x="381000" y="1371600"/>
          <a:ext cx="1905000" cy="4057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1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1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2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2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3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3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4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4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r>
                        <a:rPr lang="en-US" b="0" baseline="-250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3320396" y="2362200"/>
            <a:ext cx="4604404" cy="3067110"/>
            <a:chOff x="3320396" y="2362200"/>
            <a:chExt cx="4604404" cy="3067110"/>
          </a:xfrm>
        </p:grpSpPr>
        <p:sp>
          <p:nvSpPr>
            <p:cNvPr id="6" name="Oval 5"/>
            <p:cNvSpPr/>
            <p:nvPr/>
          </p:nvSpPr>
          <p:spPr>
            <a:xfrm>
              <a:off x="4071616" y="2438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s</a:t>
              </a:r>
              <a:r>
                <a:rPr lang="en-US" sz="3200" baseline="-25000" dirty="0"/>
                <a:t>1</a:t>
              </a:r>
              <a:endParaRPr lang="en-US" baseline="-25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071616" y="4724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s</a:t>
              </a:r>
              <a:r>
                <a:rPr lang="en-US" sz="3200" baseline="-25000" dirty="0"/>
                <a:t>3</a:t>
              </a:r>
              <a:endParaRPr lang="en-US" baseline="-25000" dirty="0"/>
            </a:p>
          </p:txBody>
        </p:sp>
        <p:cxnSp>
          <p:nvCxnSpPr>
            <p:cNvPr id="11" name="Straight Arrow Connector 10"/>
            <p:cNvCxnSpPr>
              <a:stCxn id="6" idx="5"/>
              <a:endCxn id="15" idx="1"/>
            </p:cNvCxnSpPr>
            <p:nvPr/>
          </p:nvCxnSpPr>
          <p:spPr>
            <a:xfrm>
              <a:off x="4591942" y="2958726"/>
              <a:ext cx="2565944" cy="185494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520796" y="406772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0/0</a:t>
              </a:r>
              <a:endParaRPr lang="en-US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068612" y="2438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s</a:t>
              </a:r>
              <a:r>
                <a:rPr lang="en-US" sz="3200" baseline="-25000" dirty="0"/>
                <a:t>2</a:t>
              </a:r>
              <a:endParaRPr lang="en-US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068612" y="4724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s</a:t>
              </a:r>
              <a:r>
                <a:rPr lang="en-US" sz="3200" baseline="-25000" dirty="0"/>
                <a:t>4</a:t>
              </a:r>
              <a:endParaRPr lang="en-US" baseline="-25000" dirty="0"/>
            </a:p>
          </p:txBody>
        </p:sp>
        <p:cxnSp>
          <p:nvCxnSpPr>
            <p:cNvPr id="19" name="Straight Arrow Connector 18"/>
            <p:cNvCxnSpPr>
              <a:stCxn id="6" idx="4"/>
              <a:endCxn id="10" idx="0"/>
            </p:cNvCxnSpPr>
            <p:nvPr/>
          </p:nvCxnSpPr>
          <p:spPr>
            <a:xfrm>
              <a:off x="4376416" y="3048000"/>
              <a:ext cx="0" cy="167640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65636" y="417189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1/0</a:t>
              </a:r>
              <a:endParaRPr lang="en-US" b="1" dirty="0"/>
            </a:p>
          </p:txBody>
        </p:sp>
        <p:cxnSp>
          <p:nvCxnSpPr>
            <p:cNvPr id="23" name="Straight Arrow Connector 22"/>
            <p:cNvCxnSpPr>
              <a:stCxn id="14" idx="2"/>
              <a:endCxn id="6" idx="6"/>
            </p:cNvCxnSpPr>
            <p:nvPr/>
          </p:nvCxnSpPr>
          <p:spPr>
            <a:xfrm flipH="1">
              <a:off x="4681216" y="2743200"/>
              <a:ext cx="2387396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941908" y="2362200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1/-</a:t>
              </a:r>
              <a:endParaRPr lang="en-US" b="1" dirty="0"/>
            </a:p>
          </p:txBody>
        </p:sp>
        <p:cxnSp>
          <p:nvCxnSpPr>
            <p:cNvPr id="30" name="Curved Connector 29"/>
            <p:cNvCxnSpPr>
              <a:stCxn id="10" idx="2"/>
              <a:endCxn id="6" idx="2"/>
            </p:cNvCxnSpPr>
            <p:nvPr/>
          </p:nvCxnSpPr>
          <p:spPr>
            <a:xfrm rot="10800000">
              <a:off x="4071616" y="2743200"/>
              <a:ext cx="12700" cy="2286000"/>
            </a:xfrm>
            <a:prstGeom prst="curvedConnector3">
              <a:avLst>
                <a:gd name="adj1" fmla="val 1800000"/>
              </a:avLst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320396" y="304800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0/1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69840" y="3272769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0/1</a:t>
              </a:r>
              <a:endParaRPr lang="en-US" b="1" dirty="0"/>
            </a:p>
          </p:txBody>
        </p:sp>
        <p:cxnSp>
          <p:nvCxnSpPr>
            <p:cNvPr id="35" name="Straight Arrow Connector 34"/>
            <p:cNvCxnSpPr>
              <a:stCxn id="15" idx="0"/>
              <a:endCxn id="14" idx="4"/>
            </p:cNvCxnSpPr>
            <p:nvPr/>
          </p:nvCxnSpPr>
          <p:spPr>
            <a:xfrm flipV="1">
              <a:off x="7373412" y="3048000"/>
              <a:ext cx="0" cy="167640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5" idx="2"/>
              <a:endCxn id="10" idx="6"/>
            </p:cNvCxnSpPr>
            <p:nvPr/>
          </p:nvCxnSpPr>
          <p:spPr>
            <a:xfrm flipH="1">
              <a:off x="4681216" y="5029200"/>
              <a:ext cx="2387396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72996" y="502920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1/1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 Verification: What’s the Problem?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362075"/>
            <a:ext cx="8243323" cy="4972050"/>
          </a:xfrm>
        </p:spPr>
        <p:txBody>
          <a:bodyPr/>
          <a:lstStyle/>
          <a:p>
            <a:r>
              <a:rPr lang="en-US" dirty="0"/>
              <a:t>Several scenarios</a:t>
            </a:r>
          </a:p>
          <a:p>
            <a:pPr lvl="1"/>
            <a:r>
              <a:rPr lang="en-US" dirty="0"/>
              <a:t>You have a “trusted” implementation of the machine that you know is correct (but maybe not optimal as hardware) and a “real” implementation as gates. </a:t>
            </a:r>
            <a:r>
              <a:rPr lang="en-US" b="1" dirty="0">
                <a:solidFill>
                  <a:srgbClr val="800000"/>
                </a:solidFill>
              </a:rPr>
              <a:t> Are they the same?</a:t>
            </a:r>
          </a:p>
          <a:p>
            <a:pPr lvl="1"/>
            <a:r>
              <a:rPr lang="en-US" dirty="0"/>
              <a:t>You have an “old” implementation in one technology, and a “new” implementation in another technology (</a:t>
            </a:r>
            <a:r>
              <a:rPr lang="en-US" dirty="0" err="1"/>
              <a:t>eg</a:t>
            </a:r>
            <a:r>
              <a:rPr lang="en-US" dirty="0"/>
              <a:t>, a different tech library). </a:t>
            </a:r>
            <a:br>
              <a:rPr lang="en-US" dirty="0"/>
            </a:br>
            <a:r>
              <a:rPr lang="en-US" b="1" dirty="0">
                <a:solidFill>
                  <a:srgbClr val="800000"/>
                </a:solidFill>
              </a:rPr>
              <a:t>Is old == new?</a:t>
            </a:r>
          </a:p>
          <a:p>
            <a:pPr lvl="1"/>
            <a:endParaRPr lang="en-US" dirty="0"/>
          </a:p>
          <a:p>
            <a:r>
              <a:rPr lang="en-US" dirty="0"/>
              <a:t>Why is this hard?</a:t>
            </a:r>
          </a:p>
          <a:p>
            <a:pPr lvl="1"/>
            <a:r>
              <a:rPr lang="en-US" dirty="0"/>
              <a:t>Because of what “</a:t>
            </a:r>
            <a:r>
              <a:rPr lang="en-US" b="1" dirty="0">
                <a:solidFill>
                  <a:srgbClr val="800000"/>
                </a:solidFill>
              </a:rPr>
              <a:t>same</a:t>
            </a:r>
            <a:r>
              <a:rPr lang="en-US" dirty="0"/>
              <a:t>” means here</a:t>
            </a:r>
          </a:p>
          <a:p>
            <a:pPr lvl="1"/>
            <a:r>
              <a:rPr lang="en-US" dirty="0"/>
              <a:t>Has to do with behavior over time -- this</a:t>
            </a:r>
            <a:r>
              <a:rPr lang="en-US" b="1" dirty="0">
                <a:solidFill>
                  <a:srgbClr val="800000"/>
                </a:solidFill>
              </a:rPr>
              <a:t> temporal dependence</a:t>
            </a:r>
            <a:r>
              <a:rPr lang="en-US" dirty="0"/>
              <a:t> is new for us...</a:t>
            </a:r>
          </a:p>
          <a:p>
            <a:pPr lvl="1"/>
            <a:r>
              <a:rPr lang="en-US" dirty="0"/>
              <a:t>We need to be more precise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Equivalent FSMs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976154"/>
            <a:ext cx="7896225" cy="5357972"/>
          </a:xfrm>
        </p:spPr>
        <p:txBody>
          <a:bodyPr/>
          <a:lstStyle/>
          <a:p>
            <a:r>
              <a:rPr lang="en-US" dirty="0"/>
              <a:t>Means this:</a:t>
            </a:r>
          </a:p>
          <a:p>
            <a:pPr lvl="1"/>
            <a:r>
              <a:rPr lang="en-US" dirty="0"/>
              <a:t>Start them in some known</a:t>
            </a:r>
            <a:r>
              <a:rPr lang="en-US" b="1" dirty="0">
                <a:solidFill>
                  <a:srgbClr val="800000"/>
                </a:solidFill>
              </a:rPr>
              <a:t> “equivalent”</a:t>
            </a:r>
            <a:r>
              <a:rPr lang="en-US" dirty="0"/>
              <a:t> states; clock starts running</a:t>
            </a:r>
          </a:p>
          <a:p>
            <a:pPr lvl="1"/>
            <a:r>
              <a:rPr lang="en-US" dirty="0"/>
              <a:t>For</a:t>
            </a:r>
            <a:r>
              <a:rPr lang="en-US" b="1" i="1" dirty="0">
                <a:solidFill>
                  <a:srgbClr val="800000"/>
                </a:solidFill>
              </a:rPr>
              <a:t> every</a:t>
            </a:r>
            <a:r>
              <a:rPr lang="en-US" dirty="0"/>
              <a:t> possible combination of inputs over future clock ticks, two machines will have </a:t>
            </a:r>
            <a:r>
              <a:rPr lang="en-US" b="1" i="1" dirty="0">
                <a:solidFill>
                  <a:srgbClr val="800000"/>
                </a:solidFill>
              </a:rPr>
              <a:t>identical </a:t>
            </a:r>
            <a:r>
              <a:rPr lang="en-US" dirty="0"/>
              <a:t>outputs</a:t>
            </a:r>
          </a:p>
          <a:p>
            <a:pPr lvl="1"/>
            <a:r>
              <a:rPr lang="en-US" dirty="0"/>
              <a:t>(Doesn’t say anything about logic delays or low level stuff like that; just think about ideal clock ticks here...)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314450" y="3246438"/>
            <a:ext cx="7334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latin typeface="Arial Narrow"/>
              </a:rPr>
              <a:t>FSM 1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41913" y="3316288"/>
            <a:ext cx="7334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latin typeface="Arial Narrow"/>
              </a:rPr>
              <a:t>FSM 2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998538" y="6240463"/>
            <a:ext cx="1017587" cy="20478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14" y="128"/>
              </a:cxn>
              <a:cxn ang="0">
                <a:pos x="214" y="0"/>
              </a:cxn>
              <a:cxn ang="0">
                <a:pos x="427" y="0"/>
              </a:cxn>
              <a:cxn ang="0">
                <a:pos x="427" y="128"/>
              </a:cxn>
              <a:cxn ang="0">
                <a:pos x="640" y="128"/>
              </a:cxn>
            </a:cxnLst>
            <a:rect l="0" t="0" r="r" b="b"/>
            <a:pathLst>
              <a:path w="641" h="129">
                <a:moveTo>
                  <a:pt x="0" y="128"/>
                </a:moveTo>
                <a:lnTo>
                  <a:pt x="214" y="128"/>
                </a:lnTo>
                <a:lnTo>
                  <a:pt x="214" y="0"/>
                </a:lnTo>
                <a:lnTo>
                  <a:pt x="427" y="0"/>
                </a:lnTo>
                <a:lnTo>
                  <a:pt x="427" y="128"/>
                </a:lnTo>
                <a:lnTo>
                  <a:pt x="640" y="128"/>
                </a:lnTo>
              </a:path>
            </a:pathLst>
          </a:custGeom>
          <a:noFill/>
          <a:ln w="12700" cap="rnd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1811338" y="6240463"/>
            <a:ext cx="1017587" cy="20478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14" y="128"/>
              </a:cxn>
              <a:cxn ang="0">
                <a:pos x="214" y="0"/>
              </a:cxn>
              <a:cxn ang="0">
                <a:pos x="427" y="0"/>
              </a:cxn>
              <a:cxn ang="0">
                <a:pos x="427" y="128"/>
              </a:cxn>
              <a:cxn ang="0">
                <a:pos x="640" y="128"/>
              </a:cxn>
            </a:cxnLst>
            <a:rect l="0" t="0" r="r" b="b"/>
            <a:pathLst>
              <a:path w="641" h="129">
                <a:moveTo>
                  <a:pt x="0" y="128"/>
                </a:moveTo>
                <a:lnTo>
                  <a:pt x="214" y="128"/>
                </a:lnTo>
                <a:lnTo>
                  <a:pt x="214" y="0"/>
                </a:lnTo>
                <a:lnTo>
                  <a:pt x="427" y="0"/>
                </a:lnTo>
                <a:lnTo>
                  <a:pt x="427" y="128"/>
                </a:lnTo>
                <a:lnTo>
                  <a:pt x="640" y="128"/>
                </a:lnTo>
              </a:path>
            </a:pathLst>
          </a:custGeom>
          <a:noFill/>
          <a:ln w="12700" cap="rnd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2608263" y="6240463"/>
            <a:ext cx="1017587" cy="20478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14" y="128"/>
              </a:cxn>
              <a:cxn ang="0">
                <a:pos x="214" y="0"/>
              </a:cxn>
              <a:cxn ang="0">
                <a:pos x="427" y="0"/>
              </a:cxn>
              <a:cxn ang="0">
                <a:pos x="427" y="128"/>
              </a:cxn>
              <a:cxn ang="0">
                <a:pos x="640" y="128"/>
              </a:cxn>
            </a:cxnLst>
            <a:rect l="0" t="0" r="r" b="b"/>
            <a:pathLst>
              <a:path w="641" h="129">
                <a:moveTo>
                  <a:pt x="0" y="128"/>
                </a:moveTo>
                <a:lnTo>
                  <a:pt x="214" y="128"/>
                </a:lnTo>
                <a:lnTo>
                  <a:pt x="214" y="0"/>
                </a:lnTo>
                <a:lnTo>
                  <a:pt x="427" y="0"/>
                </a:lnTo>
                <a:lnTo>
                  <a:pt x="427" y="128"/>
                </a:lnTo>
                <a:lnTo>
                  <a:pt x="640" y="128"/>
                </a:lnTo>
              </a:path>
            </a:pathLst>
          </a:custGeom>
          <a:noFill/>
          <a:ln w="12700" cap="rnd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3435350" y="6240463"/>
            <a:ext cx="1017588" cy="20478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14" y="128"/>
              </a:cxn>
              <a:cxn ang="0">
                <a:pos x="214" y="0"/>
              </a:cxn>
              <a:cxn ang="0">
                <a:pos x="427" y="0"/>
              </a:cxn>
              <a:cxn ang="0">
                <a:pos x="427" y="128"/>
              </a:cxn>
              <a:cxn ang="0">
                <a:pos x="640" y="128"/>
              </a:cxn>
            </a:cxnLst>
            <a:rect l="0" t="0" r="r" b="b"/>
            <a:pathLst>
              <a:path w="641" h="129">
                <a:moveTo>
                  <a:pt x="0" y="128"/>
                </a:moveTo>
                <a:lnTo>
                  <a:pt x="214" y="128"/>
                </a:lnTo>
                <a:lnTo>
                  <a:pt x="214" y="0"/>
                </a:lnTo>
                <a:lnTo>
                  <a:pt x="427" y="0"/>
                </a:lnTo>
                <a:lnTo>
                  <a:pt x="427" y="128"/>
                </a:lnTo>
                <a:lnTo>
                  <a:pt x="640" y="128"/>
                </a:lnTo>
              </a:path>
            </a:pathLst>
          </a:custGeom>
          <a:noFill/>
          <a:ln w="12700" cap="rnd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4249738" y="6240463"/>
            <a:ext cx="1017587" cy="20478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14" y="128"/>
              </a:cxn>
              <a:cxn ang="0">
                <a:pos x="214" y="0"/>
              </a:cxn>
              <a:cxn ang="0">
                <a:pos x="427" y="0"/>
              </a:cxn>
              <a:cxn ang="0">
                <a:pos x="427" y="128"/>
              </a:cxn>
              <a:cxn ang="0">
                <a:pos x="640" y="128"/>
              </a:cxn>
            </a:cxnLst>
            <a:rect l="0" t="0" r="r" b="b"/>
            <a:pathLst>
              <a:path w="641" h="129">
                <a:moveTo>
                  <a:pt x="0" y="128"/>
                </a:moveTo>
                <a:lnTo>
                  <a:pt x="214" y="128"/>
                </a:lnTo>
                <a:lnTo>
                  <a:pt x="214" y="0"/>
                </a:lnTo>
                <a:lnTo>
                  <a:pt x="427" y="0"/>
                </a:lnTo>
                <a:lnTo>
                  <a:pt x="427" y="128"/>
                </a:lnTo>
                <a:lnTo>
                  <a:pt x="640" y="128"/>
                </a:lnTo>
              </a:path>
            </a:pathLst>
          </a:custGeom>
          <a:noFill/>
          <a:ln w="12700" cap="rnd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5046663" y="6240463"/>
            <a:ext cx="1017587" cy="20478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14" y="128"/>
              </a:cxn>
              <a:cxn ang="0">
                <a:pos x="214" y="0"/>
              </a:cxn>
              <a:cxn ang="0">
                <a:pos x="427" y="0"/>
              </a:cxn>
              <a:cxn ang="0">
                <a:pos x="427" y="128"/>
              </a:cxn>
              <a:cxn ang="0">
                <a:pos x="640" y="128"/>
              </a:cxn>
            </a:cxnLst>
            <a:rect l="0" t="0" r="r" b="b"/>
            <a:pathLst>
              <a:path w="641" h="129">
                <a:moveTo>
                  <a:pt x="0" y="128"/>
                </a:moveTo>
                <a:lnTo>
                  <a:pt x="214" y="128"/>
                </a:lnTo>
                <a:lnTo>
                  <a:pt x="214" y="0"/>
                </a:lnTo>
                <a:lnTo>
                  <a:pt x="427" y="0"/>
                </a:lnTo>
                <a:lnTo>
                  <a:pt x="427" y="128"/>
                </a:lnTo>
                <a:lnTo>
                  <a:pt x="640" y="128"/>
                </a:lnTo>
              </a:path>
            </a:pathLst>
          </a:custGeom>
          <a:noFill/>
          <a:ln w="12700" cap="rnd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5824538" y="6240463"/>
            <a:ext cx="1017587" cy="20478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14" y="128"/>
              </a:cxn>
              <a:cxn ang="0">
                <a:pos x="214" y="0"/>
              </a:cxn>
              <a:cxn ang="0">
                <a:pos x="427" y="0"/>
              </a:cxn>
              <a:cxn ang="0">
                <a:pos x="427" y="128"/>
              </a:cxn>
              <a:cxn ang="0">
                <a:pos x="640" y="128"/>
              </a:cxn>
            </a:cxnLst>
            <a:rect l="0" t="0" r="r" b="b"/>
            <a:pathLst>
              <a:path w="641" h="129">
                <a:moveTo>
                  <a:pt x="0" y="128"/>
                </a:moveTo>
                <a:lnTo>
                  <a:pt x="214" y="128"/>
                </a:lnTo>
                <a:lnTo>
                  <a:pt x="214" y="0"/>
                </a:lnTo>
                <a:lnTo>
                  <a:pt x="427" y="0"/>
                </a:lnTo>
                <a:lnTo>
                  <a:pt x="427" y="128"/>
                </a:lnTo>
                <a:lnTo>
                  <a:pt x="640" y="128"/>
                </a:lnTo>
              </a:path>
            </a:pathLst>
          </a:custGeom>
          <a:noFill/>
          <a:ln w="12700" cap="rnd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458788" y="5684838"/>
            <a:ext cx="541337" cy="781050"/>
          </a:xfrm>
          <a:custGeom>
            <a:avLst/>
            <a:gdLst/>
            <a:ahLst/>
            <a:cxnLst>
              <a:cxn ang="0">
                <a:pos x="85" y="491"/>
              </a:cxn>
              <a:cxn ang="0">
                <a:pos x="74" y="470"/>
              </a:cxn>
              <a:cxn ang="0">
                <a:pos x="53" y="438"/>
              </a:cxn>
              <a:cxn ang="0">
                <a:pos x="42" y="416"/>
              </a:cxn>
              <a:cxn ang="0">
                <a:pos x="21" y="395"/>
              </a:cxn>
              <a:cxn ang="0">
                <a:pos x="10" y="374"/>
              </a:cxn>
              <a:cxn ang="0">
                <a:pos x="10" y="352"/>
              </a:cxn>
              <a:cxn ang="0">
                <a:pos x="0" y="331"/>
              </a:cxn>
              <a:cxn ang="0">
                <a:pos x="0" y="310"/>
              </a:cxn>
              <a:cxn ang="0">
                <a:pos x="0" y="288"/>
              </a:cxn>
              <a:cxn ang="0">
                <a:pos x="0" y="267"/>
              </a:cxn>
              <a:cxn ang="0">
                <a:pos x="0" y="246"/>
              </a:cxn>
              <a:cxn ang="0">
                <a:pos x="10" y="224"/>
              </a:cxn>
              <a:cxn ang="0">
                <a:pos x="21" y="203"/>
              </a:cxn>
              <a:cxn ang="0">
                <a:pos x="32" y="182"/>
              </a:cxn>
              <a:cxn ang="0">
                <a:pos x="32" y="160"/>
              </a:cxn>
              <a:cxn ang="0">
                <a:pos x="53" y="139"/>
              </a:cxn>
              <a:cxn ang="0">
                <a:pos x="64" y="118"/>
              </a:cxn>
              <a:cxn ang="0">
                <a:pos x="96" y="96"/>
              </a:cxn>
              <a:cxn ang="0">
                <a:pos x="106" y="75"/>
              </a:cxn>
              <a:cxn ang="0">
                <a:pos x="128" y="43"/>
              </a:cxn>
              <a:cxn ang="0">
                <a:pos x="149" y="11"/>
              </a:cxn>
              <a:cxn ang="0">
                <a:pos x="170" y="0"/>
              </a:cxn>
            </a:cxnLst>
            <a:rect l="0" t="0" r="r" b="b"/>
            <a:pathLst>
              <a:path w="171" h="492">
                <a:moveTo>
                  <a:pt x="85" y="491"/>
                </a:moveTo>
                <a:lnTo>
                  <a:pt x="74" y="470"/>
                </a:lnTo>
                <a:lnTo>
                  <a:pt x="53" y="438"/>
                </a:lnTo>
                <a:lnTo>
                  <a:pt x="42" y="416"/>
                </a:lnTo>
                <a:lnTo>
                  <a:pt x="21" y="395"/>
                </a:lnTo>
                <a:lnTo>
                  <a:pt x="10" y="374"/>
                </a:lnTo>
                <a:lnTo>
                  <a:pt x="10" y="352"/>
                </a:lnTo>
                <a:lnTo>
                  <a:pt x="0" y="331"/>
                </a:lnTo>
                <a:lnTo>
                  <a:pt x="0" y="310"/>
                </a:lnTo>
                <a:lnTo>
                  <a:pt x="0" y="288"/>
                </a:lnTo>
                <a:lnTo>
                  <a:pt x="0" y="267"/>
                </a:lnTo>
                <a:lnTo>
                  <a:pt x="0" y="246"/>
                </a:lnTo>
                <a:lnTo>
                  <a:pt x="10" y="224"/>
                </a:lnTo>
                <a:lnTo>
                  <a:pt x="21" y="203"/>
                </a:lnTo>
                <a:lnTo>
                  <a:pt x="32" y="182"/>
                </a:lnTo>
                <a:lnTo>
                  <a:pt x="32" y="160"/>
                </a:lnTo>
                <a:lnTo>
                  <a:pt x="53" y="139"/>
                </a:lnTo>
                <a:lnTo>
                  <a:pt x="64" y="118"/>
                </a:lnTo>
                <a:lnTo>
                  <a:pt x="96" y="96"/>
                </a:lnTo>
                <a:lnTo>
                  <a:pt x="106" y="75"/>
                </a:lnTo>
                <a:lnTo>
                  <a:pt x="128" y="43"/>
                </a:lnTo>
                <a:lnTo>
                  <a:pt x="149" y="11"/>
                </a:lnTo>
                <a:lnTo>
                  <a:pt x="170" y="0"/>
                </a:lnTo>
              </a:path>
            </a:pathLst>
          </a:custGeom>
          <a:noFill/>
          <a:ln w="76200" cap="rnd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pic>
        <p:nvPicPr>
          <p:cNvPr id="13326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3548063"/>
            <a:ext cx="3095625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327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525" y="3556000"/>
            <a:ext cx="3095625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28" name="Freeform 16"/>
          <p:cNvSpPr>
            <a:spLocks/>
          </p:cNvSpPr>
          <p:nvPr/>
        </p:nvSpPr>
        <p:spPr bwMode="auto">
          <a:xfrm>
            <a:off x="863600" y="4953000"/>
            <a:ext cx="4387850" cy="763588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0" y="0"/>
              </a:cxn>
              <a:cxn ang="0">
                <a:pos x="0" y="480"/>
              </a:cxn>
              <a:cxn ang="0">
                <a:pos x="2443" y="480"/>
              </a:cxn>
              <a:cxn ang="0">
                <a:pos x="2443" y="0"/>
              </a:cxn>
              <a:cxn ang="0">
                <a:pos x="2763" y="0"/>
              </a:cxn>
            </a:cxnLst>
            <a:rect l="0" t="0" r="r" b="b"/>
            <a:pathLst>
              <a:path w="2764" h="481">
                <a:moveTo>
                  <a:pt x="181" y="0"/>
                </a:moveTo>
                <a:lnTo>
                  <a:pt x="0" y="0"/>
                </a:lnTo>
                <a:lnTo>
                  <a:pt x="0" y="480"/>
                </a:lnTo>
                <a:lnTo>
                  <a:pt x="2443" y="480"/>
                </a:lnTo>
                <a:lnTo>
                  <a:pt x="2443" y="0"/>
                </a:lnTo>
                <a:lnTo>
                  <a:pt x="2763" y="0"/>
                </a:lnTo>
              </a:path>
            </a:pathLst>
          </a:custGeom>
          <a:noFill/>
          <a:ln w="28575" cap="rnd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 Narrow"/>
            </a:endParaRPr>
          </a:p>
        </p:txBody>
      </p:sp>
      <p:pic>
        <p:nvPicPr>
          <p:cNvPr id="17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809" y="3571949"/>
            <a:ext cx="3095625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67894E-8110-4325-ACF7-DC69DB5C4E64}"/>
                  </a:ext>
                </a:extLst>
              </p14:cNvPr>
              <p14:cNvContentPartPr/>
              <p14:nvPr/>
            </p14:nvContentPartPr>
            <p14:xfrm>
              <a:off x="1508400" y="1650600"/>
              <a:ext cx="5540040" cy="464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67894E-8110-4325-ACF7-DC69DB5C4E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040" y="1641240"/>
                <a:ext cx="5558760" cy="466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 Equivalence: Easy Case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039132"/>
            <a:ext cx="7896225" cy="5294994"/>
          </a:xfrm>
        </p:spPr>
        <p:txBody>
          <a:bodyPr/>
          <a:lstStyle/>
          <a:p>
            <a:r>
              <a:rPr lang="en-US" dirty="0"/>
              <a:t>Sometimes this isn’t too hard:  special case</a:t>
            </a:r>
          </a:p>
          <a:p>
            <a:pPr lvl="1"/>
            <a:r>
              <a:rPr lang="en-US" dirty="0"/>
              <a:t>Suppose 2 </a:t>
            </a:r>
            <a:r>
              <a:rPr lang="en-US" dirty="0" err="1"/>
              <a:t>FSMs</a:t>
            </a:r>
            <a:r>
              <a:rPr lang="en-US" dirty="0"/>
              <a:t> have identical state encodings: same #bits, same unique bit pattern for each state, same kinds of </a:t>
            </a:r>
            <a:r>
              <a:rPr lang="en-US" dirty="0" err="1"/>
              <a:t>FFs</a:t>
            </a:r>
            <a:endParaRPr lang="en-US" dirty="0"/>
          </a:p>
          <a:p>
            <a:r>
              <a:rPr lang="en-US" dirty="0"/>
              <a:t>Then this reduces to combinational equiv. checking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55638" y="2595563"/>
            <a:ext cx="7904162" cy="2022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 Narrow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62050" y="4600575"/>
            <a:ext cx="733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latin typeface="Arial Narrow"/>
              </a:rPr>
              <a:t>FSM 1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989513" y="4670425"/>
            <a:ext cx="733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latin typeface="Arial Narrow"/>
              </a:rPr>
              <a:t>FSM 2</a:t>
            </a:r>
          </a:p>
        </p:txBody>
      </p:sp>
      <p:pic>
        <p:nvPicPr>
          <p:cNvPr id="14343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902200"/>
            <a:ext cx="3095625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4910138"/>
            <a:ext cx="3095625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857" y="4926086"/>
            <a:ext cx="3095625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47CE8E-0D2E-4147-B08D-38C29C2808AD}"/>
                  </a:ext>
                </a:extLst>
              </p14:cNvPr>
              <p14:cNvContentPartPr/>
              <p14:nvPr/>
            </p14:nvContentPartPr>
            <p14:xfrm>
              <a:off x="1861200" y="2341800"/>
              <a:ext cx="6002280" cy="382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47CE8E-0D2E-4147-B08D-38C29C2808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1840" y="2332440"/>
                <a:ext cx="6021000" cy="384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 Equivalence:  Hard Case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1007642"/>
            <a:ext cx="7896225" cy="5326483"/>
          </a:xfrm>
        </p:spPr>
        <p:txBody>
          <a:bodyPr/>
          <a:lstStyle/>
          <a:p>
            <a:r>
              <a:rPr lang="en-US" dirty="0" err="1"/>
              <a:t>FSMs</a:t>
            </a:r>
            <a:r>
              <a:rPr lang="en-US" dirty="0"/>
              <a:t> not always so easy to check.  More general case:</a:t>
            </a:r>
          </a:p>
          <a:p>
            <a:pPr lvl="1"/>
            <a:r>
              <a:rPr lang="en-US" dirty="0"/>
              <a:t>4 states.  2 state variables </a:t>
            </a:r>
            <a:r>
              <a:rPr lang="en-US" b="1" dirty="0" err="1">
                <a:solidFill>
                  <a:srgbClr val="3333CC"/>
                </a:solidFill>
              </a:rPr>
              <a:t>p,q</a:t>
            </a:r>
            <a:r>
              <a:rPr lang="en-US" dirty="0"/>
              <a:t>.   1 input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x</a:t>
            </a:r>
            <a:r>
              <a:rPr lang="en-US" dirty="0"/>
              <a:t>.  1 output </a:t>
            </a:r>
            <a:r>
              <a:rPr lang="en-US" b="1" dirty="0" err="1">
                <a:solidFill>
                  <a:srgbClr val="3333CC"/>
                </a:solidFill>
              </a:rPr>
              <a:t>z</a:t>
            </a:r>
            <a:r>
              <a:rPr lang="en-US" dirty="0"/>
              <a:t>.  D </a:t>
            </a:r>
            <a:r>
              <a:rPr lang="en-US" dirty="0" err="1"/>
              <a:t>FFs</a:t>
            </a:r>
            <a:r>
              <a:rPr lang="en-US" dirty="0"/>
              <a:t>.</a:t>
            </a: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6237023" y="1933236"/>
            <a:ext cx="669925" cy="2735263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25" name="Oval 5"/>
          <p:cNvSpPr>
            <a:spLocks noChangeArrowheads="1"/>
          </p:cNvSpPr>
          <p:nvPr/>
        </p:nvSpPr>
        <p:spPr bwMode="auto">
          <a:xfrm>
            <a:off x="1464030" y="2600815"/>
            <a:ext cx="563563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A/0</a:t>
            </a:r>
          </a:p>
        </p:txBody>
      </p:sp>
      <p:sp>
        <p:nvSpPr>
          <p:cNvPr id="126" name="Oval 6"/>
          <p:cNvSpPr>
            <a:spLocks noChangeArrowheads="1"/>
          </p:cNvSpPr>
          <p:nvPr/>
        </p:nvSpPr>
        <p:spPr bwMode="auto">
          <a:xfrm>
            <a:off x="2751493" y="2618278"/>
            <a:ext cx="563562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B/0</a:t>
            </a:r>
          </a:p>
        </p:txBody>
      </p:sp>
      <p:sp>
        <p:nvSpPr>
          <p:cNvPr id="127" name="Oval 7"/>
          <p:cNvSpPr>
            <a:spLocks noChangeArrowheads="1"/>
          </p:cNvSpPr>
          <p:nvPr/>
        </p:nvSpPr>
        <p:spPr bwMode="auto">
          <a:xfrm>
            <a:off x="1465618" y="3581890"/>
            <a:ext cx="563562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C/0</a:t>
            </a:r>
          </a:p>
        </p:txBody>
      </p:sp>
      <p:sp>
        <p:nvSpPr>
          <p:cNvPr id="128" name="Rectangle 8"/>
          <p:cNvSpPr>
            <a:spLocks noChangeArrowheads="1"/>
          </p:cNvSpPr>
          <p:nvPr/>
        </p:nvSpPr>
        <p:spPr bwMode="auto">
          <a:xfrm>
            <a:off x="706793" y="2242040"/>
            <a:ext cx="131357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State: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=00</a:t>
            </a:r>
          </a:p>
        </p:txBody>
      </p: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2587980" y="2238865"/>
            <a:ext cx="7351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=01</a:t>
            </a:r>
          </a:p>
        </p:txBody>
      </p:sp>
      <p:sp>
        <p:nvSpPr>
          <p:cNvPr id="130" name="Rectangle 10"/>
          <p:cNvSpPr>
            <a:spLocks noChangeArrowheads="1"/>
          </p:cNvSpPr>
          <p:nvPr/>
        </p:nvSpPr>
        <p:spPr bwMode="auto">
          <a:xfrm>
            <a:off x="1138593" y="4169265"/>
            <a:ext cx="7351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=10</a:t>
            </a:r>
          </a:p>
        </p:txBody>
      </p:sp>
      <p:sp>
        <p:nvSpPr>
          <p:cNvPr id="131" name="Freeform 11"/>
          <p:cNvSpPr>
            <a:spLocks/>
          </p:cNvSpPr>
          <p:nvPr/>
        </p:nvSpPr>
        <p:spPr bwMode="auto">
          <a:xfrm>
            <a:off x="2033943" y="2881803"/>
            <a:ext cx="6953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0"/>
              </a:cxn>
              <a:cxn ang="0">
                <a:pos x="95" y="0"/>
              </a:cxn>
              <a:cxn ang="0">
                <a:pos x="134" y="0"/>
              </a:cxn>
              <a:cxn ang="0">
                <a:pos x="171" y="0"/>
              </a:cxn>
              <a:cxn ang="0">
                <a:pos x="209" y="0"/>
              </a:cxn>
              <a:cxn ang="0">
                <a:pos x="266" y="0"/>
              </a:cxn>
              <a:cxn ang="0">
                <a:pos x="305" y="0"/>
              </a:cxn>
              <a:cxn ang="0">
                <a:pos x="362" y="0"/>
              </a:cxn>
              <a:cxn ang="0">
                <a:pos x="400" y="0"/>
              </a:cxn>
              <a:cxn ang="0">
                <a:pos x="437" y="0"/>
              </a:cxn>
            </a:cxnLst>
            <a:rect l="0" t="0" r="r" b="b"/>
            <a:pathLst>
              <a:path w="438" h="1">
                <a:moveTo>
                  <a:pt x="0" y="0"/>
                </a:moveTo>
                <a:lnTo>
                  <a:pt x="57" y="0"/>
                </a:lnTo>
                <a:lnTo>
                  <a:pt x="95" y="0"/>
                </a:lnTo>
                <a:lnTo>
                  <a:pt x="134" y="0"/>
                </a:lnTo>
                <a:lnTo>
                  <a:pt x="171" y="0"/>
                </a:lnTo>
                <a:lnTo>
                  <a:pt x="209" y="0"/>
                </a:lnTo>
                <a:lnTo>
                  <a:pt x="266" y="0"/>
                </a:lnTo>
                <a:lnTo>
                  <a:pt x="305" y="0"/>
                </a:lnTo>
                <a:lnTo>
                  <a:pt x="362" y="0"/>
                </a:lnTo>
                <a:lnTo>
                  <a:pt x="400" y="0"/>
                </a:lnTo>
                <a:lnTo>
                  <a:pt x="437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32" name="Freeform 12"/>
          <p:cNvSpPr>
            <a:spLocks/>
          </p:cNvSpPr>
          <p:nvPr/>
        </p:nvSpPr>
        <p:spPr bwMode="auto">
          <a:xfrm>
            <a:off x="1711680" y="3153265"/>
            <a:ext cx="1588" cy="42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0" y="64"/>
              </a:cxn>
              <a:cxn ang="0">
                <a:pos x="0" y="106"/>
              </a:cxn>
              <a:cxn ang="0">
                <a:pos x="0" y="149"/>
              </a:cxn>
              <a:cxn ang="0">
                <a:pos x="0" y="170"/>
              </a:cxn>
              <a:cxn ang="0">
                <a:pos x="0" y="202"/>
              </a:cxn>
              <a:cxn ang="0">
                <a:pos x="0" y="224"/>
              </a:cxn>
              <a:cxn ang="0">
                <a:pos x="0" y="245"/>
              </a:cxn>
              <a:cxn ang="0">
                <a:pos x="0" y="266"/>
              </a:cxn>
            </a:cxnLst>
            <a:rect l="0" t="0" r="r" b="b"/>
            <a:pathLst>
              <a:path w="1" h="267">
                <a:moveTo>
                  <a:pt x="0" y="0"/>
                </a:moveTo>
                <a:lnTo>
                  <a:pt x="0" y="21"/>
                </a:lnTo>
                <a:lnTo>
                  <a:pt x="0" y="64"/>
                </a:lnTo>
                <a:lnTo>
                  <a:pt x="0" y="106"/>
                </a:lnTo>
                <a:lnTo>
                  <a:pt x="0" y="149"/>
                </a:lnTo>
                <a:lnTo>
                  <a:pt x="0" y="170"/>
                </a:lnTo>
                <a:lnTo>
                  <a:pt x="0" y="202"/>
                </a:lnTo>
                <a:lnTo>
                  <a:pt x="0" y="224"/>
                </a:lnTo>
                <a:lnTo>
                  <a:pt x="0" y="245"/>
                </a:lnTo>
                <a:lnTo>
                  <a:pt x="0" y="26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33" name="Oval 13"/>
          <p:cNvSpPr>
            <a:spLocks noChangeArrowheads="1"/>
          </p:cNvSpPr>
          <p:nvPr/>
        </p:nvSpPr>
        <p:spPr bwMode="auto">
          <a:xfrm>
            <a:off x="2768955" y="3564428"/>
            <a:ext cx="563563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D/1</a:t>
            </a:r>
          </a:p>
        </p:txBody>
      </p:sp>
      <p:sp>
        <p:nvSpPr>
          <p:cNvPr id="134" name="Rectangle 14"/>
          <p:cNvSpPr>
            <a:spLocks noChangeArrowheads="1"/>
          </p:cNvSpPr>
          <p:nvPr/>
        </p:nvSpPr>
        <p:spPr bwMode="auto">
          <a:xfrm>
            <a:off x="2680055" y="4120053"/>
            <a:ext cx="7351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=11</a:t>
            </a:r>
          </a:p>
        </p:txBody>
      </p:sp>
      <p:sp>
        <p:nvSpPr>
          <p:cNvPr id="135" name="Freeform 15"/>
          <p:cNvSpPr>
            <a:spLocks/>
          </p:cNvSpPr>
          <p:nvPr/>
        </p:nvSpPr>
        <p:spPr bwMode="auto">
          <a:xfrm>
            <a:off x="3049943" y="3186603"/>
            <a:ext cx="34925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11" y="53"/>
              </a:cxn>
              <a:cxn ang="0">
                <a:pos x="11" y="75"/>
              </a:cxn>
              <a:cxn ang="0">
                <a:pos x="21" y="128"/>
              </a:cxn>
              <a:cxn ang="0">
                <a:pos x="21" y="181"/>
              </a:cxn>
              <a:cxn ang="0">
                <a:pos x="21" y="203"/>
              </a:cxn>
              <a:cxn ang="0">
                <a:pos x="21" y="224"/>
              </a:cxn>
              <a:cxn ang="0">
                <a:pos x="21" y="245"/>
              </a:cxn>
              <a:cxn ang="0">
                <a:pos x="0" y="245"/>
              </a:cxn>
            </a:cxnLst>
            <a:rect l="0" t="0" r="r" b="b"/>
            <a:pathLst>
              <a:path w="22" h="246">
                <a:moveTo>
                  <a:pt x="0" y="0"/>
                </a:moveTo>
                <a:lnTo>
                  <a:pt x="0" y="21"/>
                </a:lnTo>
                <a:lnTo>
                  <a:pt x="11" y="53"/>
                </a:lnTo>
                <a:lnTo>
                  <a:pt x="11" y="75"/>
                </a:lnTo>
                <a:lnTo>
                  <a:pt x="21" y="128"/>
                </a:lnTo>
                <a:lnTo>
                  <a:pt x="21" y="181"/>
                </a:lnTo>
                <a:lnTo>
                  <a:pt x="21" y="203"/>
                </a:lnTo>
                <a:lnTo>
                  <a:pt x="21" y="224"/>
                </a:lnTo>
                <a:lnTo>
                  <a:pt x="21" y="245"/>
                </a:lnTo>
                <a:lnTo>
                  <a:pt x="0" y="245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36" name="Freeform 16"/>
          <p:cNvSpPr>
            <a:spLocks/>
          </p:cNvSpPr>
          <p:nvPr/>
        </p:nvSpPr>
        <p:spPr bwMode="auto">
          <a:xfrm>
            <a:off x="3337280" y="2627803"/>
            <a:ext cx="560388" cy="509587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1" y="256"/>
              </a:cxn>
              <a:cxn ang="0">
                <a:pos x="43" y="267"/>
              </a:cxn>
              <a:cxn ang="0">
                <a:pos x="96" y="299"/>
              </a:cxn>
              <a:cxn ang="0">
                <a:pos x="139" y="309"/>
              </a:cxn>
              <a:cxn ang="0">
                <a:pos x="160" y="320"/>
              </a:cxn>
              <a:cxn ang="0">
                <a:pos x="203" y="320"/>
              </a:cxn>
              <a:cxn ang="0">
                <a:pos x="224" y="320"/>
              </a:cxn>
              <a:cxn ang="0">
                <a:pos x="267" y="309"/>
              </a:cxn>
              <a:cxn ang="0">
                <a:pos x="288" y="299"/>
              </a:cxn>
              <a:cxn ang="0">
                <a:pos x="310" y="267"/>
              </a:cxn>
              <a:cxn ang="0">
                <a:pos x="320" y="235"/>
              </a:cxn>
              <a:cxn ang="0">
                <a:pos x="352" y="160"/>
              </a:cxn>
              <a:cxn ang="0">
                <a:pos x="352" y="128"/>
              </a:cxn>
              <a:cxn ang="0">
                <a:pos x="331" y="107"/>
              </a:cxn>
              <a:cxn ang="0">
                <a:pos x="310" y="85"/>
              </a:cxn>
              <a:cxn ang="0">
                <a:pos x="278" y="64"/>
              </a:cxn>
              <a:cxn ang="0">
                <a:pos x="224" y="32"/>
              </a:cxn>
              <a:cxn ang="0">
                <a:pos x="192" y="11"/>
              </a:cxn>
              <a:cxn ang="0">
                <a:pos x="160" y="11"/>
              </a:cxn>
              <a:cxn ang="0">
                <a:pos x="139" y="0"/>
              </a:cxn>
              <a:cxn ang="0">
                <a:pos x="107" y="11"/>
              </a:cxn>
              <a:cxn ang="0">
                <a:pos x="96" y="32"/>
              </a:cxn>
              <a:cxn ang="0">
                <a:pos x="75" y="32"/>
              </a:cxn>
              <a:cxn ang="0">
                <a:pos x="54" y="43"/>
              </a:cxn>
              <a:cxn ang="0">
                <a:pos x="22" y="64"/>
              </a:cxn>
              <a:cxn ang="0">
                <a:pos x="11" y="85"/>
              </a:cxn>
            </a:cxnLst>
            <a:rect l="0" t="0" r="r" b="b"/>
            <a:pathLst>
              <a:path w="353" h="321">
                <a:moveTo>
                  <a:pt x="0" y="235"/>
                </a:moveTo>
                <a:lnTo>
                  <a:pt x="11" y="256"/>
                </a:lnTo>
                <a:lnTo>
                  <a:pt x="43" y="267"/>
                </a:lnTo>
                <a:lnTo>
                  <a:pt x="96" y="299"/>
                </a:lnTo>
                <a:lnTo>
                  <a:pt x="139" y="309"/>
                </a:lnTo>
                <a:lnTo>
                  <a:pt x="160" y="320"/>
                </a:lnTo>
                <a:lnTo>
                  <a:pt x="203" y="320"/>
                </a:lnTo>
                <a:lnTo>
                  <a:pt x="224" y="320"/>
                </a:lnTo>
                <a:lnTo>
                  <a:pt x="267" y="309"/>
                </a:lnTo>
                <a:lnTo>
                  <a:pt x="288" y="299"/>
                </a:lnTo>
                <a:lnTo>
                  <a:pt x="310" y="267"/>
                </a:lnTo>
                <a:lnTo>
                  <a:pt x="320" y="235"/>
                </a:lnTo>
                <a:lnTo>
                  <a:pt x="352" y="160"/>
                </a:lnTo>
                <a:lnTo>
                  <a:pt x="352" y="128"/>
                </a:lnTo>
                <a:lnTo>
                  <a:pt x="331" y="107"/>
                </a:lnTo>
                <a:lnTo>
                  <a:pt x="310" y="85"/>
                </a:lnTo>
                <a:lnTo>
                  <a:pt x="278" y="64"/>
                </a:lnTo>
                <a:lnTo>
                  <a:pt x="224" y="32"/>
                </a:lnTo>
                <a:lnTo>
                  <a:pt x="192" y="11"/>
                </a:lnTo>
                <a:lnTo>
                  <a:pt x="160" y="11"/>
                </a:lnTo>
                <a:lnTo>
                  <a:pt x="139" y="0"/>
                </a:lnTo>
                <a:lnTo>
                  <a:pt x="107" y="11"/>
                </a:lnTo>
                <a:lnTo>
                  <a:pt x="96" y="32"/>
                </a:lnTo>
                <a:lnTo>
                  <a:pt x="75" y="32"/>
                </a:lnTo>
                <a:lnTo>
                  <a:pt x="54" y="43"/>
                </a:lnTo>
                <a:lnTo>
                  <a:pt x="22" y="64"/>
                </a:lnTo>
                <a:lnTo>
                  <a:pt x="11" y="85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37" name="Freeform 17"/>
          <p:cNvSpPr>
            <a:spLocks/>
          </p:cNvSpPr>
          <p:nvPr/>
        </p:nvSpPr>
        <p:spPr bwMode="auto">
          <a:xfrm>
            <a:off x="933805" y="3559665"/>
            <a:ext cx="560388" cy="560388"/>
          </a:xfrm>
          <a:custGeom>
            <a:avLst/>
            <a:gdLst/>
            <a:ahLst/>
            <a:cxnLst>
              <a:cxn ang="0">
                <a:pos x="352" y="288"/>
              </a:cxn>
              <a:cxn ang="0">
                <a:pos x="330" y="309"/>
              </a:cxn>
              <a:cxn ang="0">
                <a:pos x="298" y="320"/>
              </a:cxn>
              <a:cxn ang="0">
                <a:pos x="266" y="330"/>
              </a:cxn>
              <a:cxn ang="0">
                <a:pos x="245" y="341"/>
              </a:cxn>
              <a:cxn ang="0">
                <a:pos x="224" y="341"/>
              </a:cxn>
              <a:cxn ang="0">
                <a:pos x="202" y="341"/>
              </a:cxn>
              <a:cxn ang="0">
                <a:pos x="181" y="352"/>
              </a:cxn>
              <a:cxn ang="0">
                <a:pos x="160" y="341"/>
              </a:cxn>
              <a:cxn ang="0">
                <a:pos x="138" y="341"/>
              </a:cxn>
              <a:cxn ang="0">
                <a:pos x="96" y="330"/>
              </a:cxn>
              <a:cxn ang="0">
                <a:pos x="64" y="320"/>
              </a:cxn>
              <a:cxn ang="0">
                <a:pos x="42" y="298"/>
              </a:cxn>
              <a:cxn ang="0">
                <a:pos x="32" y="277"/>
              </a:cxn>
              <a:cxn ang="0">
                <a:pos x="0" y="245"/>
              </a:cxn>
              <a:cxn ang="0">
                <a:pos x="0" y="213"/>
              </a:cxn>
              <a:cxn ang="0">
                <a:pos x="0" y="192"/>
              </a:cxn>
              <a:cxn ang="0">
                <a:pos x="0" y="170"/>
              </a:cxn>
              <a:cxn ang="0">
                <a:pos x="0" y="149"/>
              </a:cxn>
              <a:cxn ang="0">
                <a:pos x="0" y="128"/>
              </a:cxn>
              <a:cxn ang="0">
                <a:pos x="10" y="106"/>
              </a:cxn>
              <a:cxn ang="0">
                <a:pos x="21" y="85"/>
              </a:cxn>
              <a:cxn ang="0">
                <a:pos x="42" y="64"/>
              </a:cxn>
              <a:cxn ang="0">
                <a:pos x="64" y="42"/>
              </a:cxn>
              <a:cxn ang="0">
                <a:pos x="85" y="32"/>
              </a:cxn>
              <a:cxn ang="0">
                <a:pos x="106" y="21"/>
              </a:cxn>
              <a:cxn ang="0">
                <a:pos x="128" y="21"/>
              </a:cxn>
              <a:cxn ang="0">
                <a:pos x="170" y="10"/>
              </a:cxn>
              <a:cxn ang="0">
                <a:pos x="224" y="0"/>
              </a:cxn>
              <a:cxn ang="0">
                <a:pos x="245" y="10"/>
              </a:cxn>
              <a:cxn ang="0">
                <a:pos x="266" y="10"/>
              </a:cxn>
              <a:cxn ang="0">
                <a:pos x="277" y="32"/>
              </a:cxn>
              <a:cxn ang="0">
                <a:pos x="309" y="32"/>
              </a:cxn>
              <a:cxn ang="0">
                <a:pos x="330" y="53"/>
              </a:cxn>
              <a:cxn ang="0">
                <a:pos x="352" y="64"/>
              </a:cxn>
            </a:cxnLst>
            <a:rect l="0" t="0" r="r" b="b"/>
            <a:pathLst>
              <a:path w="353" h="353">
                <a:moveTo>
                  <a:pt x="352" y="288"/>
                </a:moveTo>
                <a:lnTo>
                  <a:pt x="330" y="309"/>
                </a:lnTo>
                <a:lnTo>
                  <a:pt x="298" y="320"/>
                </a:lnTo>
                <a:lnTo>
                  <a:pt x="266" y="330"/>
                </a:lnTo>
                <a:lnTo>
                  <a:pt x="245" y="341"/>
                </a:lnTo>
                <a:lnTo>
                  <a:pt x="224" y="341"/>
                </a:lnTo>
                <a:lnTo>
                  <a:pt x="202" y="341"/>
                </a:lnTo>
                <a:lnTo>
                  <a:pt x="181" y="352"/>
                </a:lnTo>
                <a:lnTo>
                  <a:pt x="160" y="341"/>
                </a:lnTo>
                <a:lnTo>
                  <a:pt x="138" y="341"/>
                </a:lnTo>
                <a:lnTo>
                  <a:pt x="96" y="330"/>
                </a:lnTo>
                <a:lnTo>
                  <a:pt x="64" y="320"/>
                </a:lnTo>
                <a:lnTo>
                  <a:pt x="42" y="298"/>
                </a:lnTo>
                <a:lnTo>
                  <a:pt x="32" y="277"/>
                </a:lnTo>
                <a:lnTo>
                  <a:pt x="0" y="245"/>
                </a:lnTo>
                <a:lnTo>
                  <a:pt x="0" y="213"/>
                </a:lnTo>
                <a:lnTo>
                  <a:pt x="0" y="192"/>
                </a:lnTo>
                <a:lnTo>
                  <a:pt x="0" y="170"/>
                </a:lnTo>
                <a:lnTo>
                  <a:pt x="0" y="149"/>
                </a:lnTo>
                <a:lnTo>
                  <a:pt x="0" y="128"/>
                </a:lnTo>
                <a:lnTo>
                  <a:pt x="10" y="106"/>
                </a:lnTo>
                <a:lnTo>
                  <a:pt x="21" y="85"/>
                </a:lnTo>
                <a:lnTo>
                  <a:pt x="42" y="64"/>
                </a:lnTo>
                <a:lnTo>
                  <a:pt x="64" y="42"/>
                </a:lnTo>
                <a:lnTo>
                  <a:pt x="85" y="32"/>
                </a:lnTo>
                <a:lnTo>
                  <a:pt x="106" y="21"/>
                </a:lnTo>
                <a:lnTo>
                  <a:pt x="128" y="21"/>
                </a:lnTo>
                <a:lnTo>
                  <a:pt x="170" y="10"/>
                </a:lnTo>
                <a:lnTo>
                  <a:pt x="224" y="0"/>
                </a:lnTo>
                <a:lnTo>
                  <a:pt x="245" y="10"/>
                </a:lnTo>
                <a:lnTo>
                  <a:pt x="266" y="10"/>
                </a:lnTo>
                <a:lnTo>
                  <a:pt x="277" y="32"/>
                </a:lnTo>
                <a:lnTo>
                  <a:pt x="309" y="32"/>
                </a:lnTo>
                <a:lnTo>
                  <a:pt x="330" y="53"/>
                </a:lnTo>
                <a:lnTo>
                  <a:pt x="352" y="64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38" name="Freeform 18"/>
          <p:cNvSpPr>
            <a:spLocks/>
          </p:cNvSpPr>
          <p:nvPr/>
        </p:nvSpPr>
        <p:spPr bwMode="auto">
          <a:xfrm>
            <a:off x="1983143" y="3085003"/>
            <a:ext cx="814387" cy="577850"/>
          </a:xfrm>
          <a:custGeom>
            <a:avLst/>
            <a:gdLst/>
            <a:ahLst/>
            <a:cxnLst>
              <a:cxn ang="0">
                <a:pos x="512" y="363"/>
              </a:cxn>
              <a:cxn ang="0">
                <a:pos x="491" y="341"/>
              </a:cxn>
              <a:cxn ang="0">
                <a:pos x="448" y="331"/>
              </a:cxn>
              <a:cxn ang="0">
                <a:pos x="416" y="309"/>
              </a:cxn>
              <a:cxn ang="0">
                <a:pos x="363" y="288"/>
              </a:cxn>
              <a:cxn ang="0">
                <a:pos x="331" y="267"/>
              </a:cxn>
              <a:cxn ang="0">
                <a:pos x="245" y="224"/>
              </a:cxn>
              <a:cxn ang="0">
                <a:pos x="213" y="181"/>
              </a:cxn>
              <a:cxn ang="0">
                <a:pos x="171" y="160"/>
              </a:cxn>
              <a:cxn ang="0">
                <a:pos x="149" y="139"/>
              </a:cxn>
              <a:cxn ang="0">
                <a:pos x="139" y="117"/>
              </a:cxn>
              <a:cxn ang="0">
                <a:pos x="107" y="107"/>
              </a:cxn>
              <a:cxn ang="0">
                <a:pos x="85" y="75"/>
              </a:cxn>
              <a:cxn ang="0">
                <a:pos x="53" y="64"/>
              </a:cxn>
              <a:cxn ang="0">
                <a:pos x="32" y="32"/>
              </a:cxn>
              <a:cxn ang="0">
                <a:pos x="11" y="21"/>
              </a:cxn>
              <a:cxn ang="0">
                <a:pos x="0" y="0"/>
              </a:cxn>
            </a:cxnLst>
            <a:rect l="0" t="0" r="r" b="b"/>
            <a:pathLst>
              <a:path w="513" h="364">
                <a:moveTo>
                  <a:pt x="512" y="363"/>
                </a:moveTo>
                <a:lnTo>
                  <a:pt x="491" y="341"/>
                </a:lnTo>
                <a:lnTo>
                  <a:pt x="448" y="331"/>
                </a:lnTo>
                <a:lnTo>
                  <a:pt x="416" y="309"/>
                </a:lnTo>
                <a:lnTo>
                  <a:pt x="363" y="288"/>
                </a:lnTo>
                <a:lnTo>
                  <a:pt x="331" y="267"/>
                </a:lnTo>
                <a:lnTo>
                  <a:pt x="245" y="224"/>
                </a:lnTo>
                <a:lnTo>
                  <a:pt x="213" y="181"/>
                </a:lnTo>
                <a:lnTo>
                  <a:pt x="171" y="160"/>
                </a:lnTo>
                <a:lnTo>
                  <a:pt x="149" y="139"/>
                </a:lnTo>
                <a:lnTo>
                  <a:pt x="139" y="117"/>
                </a:lnTo>
                <a:lnTo>
                  <a:pt x="107" y="107"/>
                </a:lnTo>
                <a:lnTo>
                  <a:pt x="85" y="75"/>
                </a:lnTo>
                <a:lnTo>
                  <a:pt x="53" y="64"/>
                </a:lnTo>
                <a:lnTo>
                  <a:pt x="32" y="32"/>
                </a:lnTo>
                <a:lnTo>
                  <a:pt x="11" y="2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3840518" y="2630978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140" name="Rectangle 20"/>
          <p:cNvSpPr>
            <a:spLocks noChangeArrowheads="1"/>
          </p:cNvSpPr>
          <p:nvPr/>
        </p:nvSpPr>
        <p:spPr bwMode="auto">
          <a:xfrm>
            <a:off x="1214793" y="3089765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2046643" y="2564303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775055" y="3664440"/>
            <a:ext cx="66176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sp>
        <p:nvSpPr>
          <p:cNvPr id="143" name="Rectangle 23"/>
          <p:cNvSpPr>
            <a:spLocks noChangeArrowheads="1"/>
          </p:cNvSpPr>
          <p:nvPr/>
        </p:nvSpPr>
        <p:spPr bwMode="auto">
          <a:xfrm>
            <a:off x="3045180" y="3138978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144" name="Rectangle 24"/>
          <p:cNvSpPr>
            <a:spLocks noChangeArrowheads="1"/>
          </p:cNvSpPr>
          <p:nvPr/>
        </p:nvSpPr>
        <p:spPr bwMode="auto">
          <a:xfrm>
            <a:off x="2146655" y="3072303"/>
            <a:ext cx="66176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sp>
        <p:nvSpPr>
          <p:cNvPr id="145" name="Rectangle 25"/>
          <p:cNvSpPr>
            <a:spLocks noChangeArrowheads="1"/>
          </p:cNvSpPr>
          <p:nvPr/>
        </p:nvSpPr>
        <p:spPr bwMode="auto">
          <a:xfrm>
            <a:off x="4981310" y="1941174"/>
            <a:ext cx="1992772" cy="3136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Input    PS        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p+q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0       0 0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      0 1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      1 0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      1 1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1       0 0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      0 1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      1 0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        1 1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   </a:t>
            </a:r>
          </a:p>
        </p:txBody>
      </p:sp>
      <p:grpSp>
        <p:nvGrpSpPr>
          <p:cNvPr id="146" name="Group 36"/>
          <p:cNvGrpSpPr>
            <a:grpSpLocks/>
          </p:cNvGrpSpPr>
          <p:nvPr/>
        </p:nvGrpSpPr>
        <p:grpSpPr bwMode="auto">
          <a:xfrm>
            <a:off x="407279" y="4744853"/>
            <a:ext cx="2386013" cy="1633537"/>
            <a:chOff x="402" y="2951"/>
            <a:chExt cx="1503" cy="1029"/>
          </a:xfrm>
        </p:grpSpPr>
        <p:sp>
          <p:nvSpPr>
            <p:cNvPr id="147" name="Rectangle 26"/>
            <p:cNvSpPr>
              <a:spLocks noChangeArrowheads="1"/>
            </p:cNvSpPr>
            <p:nvPr/>
          </p:nvSpPr>
          <p:spPr bwMode="auto">
            <a:xfrm>
              <a:off x="708" y="3273"/>
              <a:ext cx="1197" cy="707"/>
            </a:xfrm>
            <a:prstGeom prst="rect">
              <a:avLst/>
            </a:prstGeom>
            <a:noFill/>
            <a:ln w="12700">
              <a:solidFill>
                <a:srgbClr val="CF0E3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8" name="Line 27"/>
            <p:cNvSpPr>
              <a:spLocks noChangeShapeType="1"/>
            </p:cNvSpPr>
            <p:nvPr/>
          </p:nvSpPr>
          <p:spPr bwMode="auto">
            <a:xfrm>
              <a:off x="1280" y="3284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9" name="Line 28"/>
            <p:cNvSpPr>
              <a:spLocks noChangeShapeType="1"/>
            </p:cNvSpPr>
            <p:nvPr/>
          </p:nvSpPr>
          <p:spPr bwMode="auto">
            <a:xfrm>
              <a:off x="992" y="3284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50" name="Line 29"/>
            <p:cNvSpPr>
              <a:spLocks noChangeShapeType="1"/>
            </p:cNvSpPr>
            <p:nvPr/>
          </p:nvSpPr>
          <p:spPr bwMode="auto">
            <a:xfrm>
              <a:off x="1579" y="3273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51" name="Line 30"/>
            <p:cNvSpPr>
              <a:spLocks noChangeShapeType="1"/>
            </p:cNvSpPr>
            <p:nvPr/>
          </p:nvSpPr>
          <p:spPr bwMode="auto">
            <a:xfrm>
              <a:off x="729" y="3622"/>
              <a:ext cx="1166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52" name="Line 31"/>
            <p:cNvSpPr>
              <a:spLocks noChangeShapeType="1"/>
            </p:cNvSpPr>
            <p:nvPr/>
          </p:nvSpPr>
          <p:spPr bwMode="auto">
            <a:xfrm flipH="1" flipV="1">
              <a:off x="455" y="3073"/>
              <a:ext cx="264" cy="211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53" name="Rectangle 32"/>
            <p:cNvSpPr>
              <a:spLocks noChangeArrowheads="1"/>
            </p:cNvSpPr>
            <p:nvPr/>
          </p:nvSpPr>
          <p:spPr bwMode="auto">
            <a:xfrm>
              <a:off x="498" y="2951"/>
              <a:ext cx="26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54" name="Rectangle 33"/>
            <p:cNvSpPr>
              <a:spLocks noChangeArrowheads="1"/>
            </p:cNvSpPr>
            <p:nvPr/>
          </p:nvSpPr>
          <p:spPr bwMode="auto">
            <a:xfrm>
              <a:off x="402" y="3111"/>
              <a:ext cx="18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55" name="Rectangle 34"/>
            <p:cNvSpPr>
              <a:spLocks noChangeArrowheads="1"/>
            </p:cNvSpPr>
            <p:nvPr/>
          </p:nvSpPr>
          <p:spPr bwMode="auto">
            <a:xfrm>
              <a:off x="743" y="3079"/>
              <a:ext cx="11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00    01    11      10</a:t>
              </a:r>
            </a:p>
          </p:txBody>
        </p:sp>
        <p:sp>
          <p:nvSpPr>
            <p:cNvPr id="156" name="Rectangle 35"/>
            <p:cNvSpPr>
              <a:spLocks noChangeArrowheads="1"/>
            </p:cNvSpPr>
            <p:nvPr/>
          </p:nvSpPr>
          <p:spPr bwMode="auto">
            <a:xfrm>
              <a:off x="509" y="3335"/>
              <a:ext cx="18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1</a:t>
              </a:r>
            </a:p>
          </p:txBody>
        </p:sp>
      </p:grpSp>
      <p:grpSp>
        <p:nvGrpSpPr>
          <p:cNvPr id="157" name="Group 47"/>
          <p:cNvGrpSpPr>
            <a:grpSpLocks/>
          </p:cNvGrpSpPr>
          <p:nvPr/>
        </p:nvGrpSpPr>
        <p:grpSpPr bwMode="auto">
          <a:xfrm>
            <a:off x="3572754" y="4778190"/>
            <a:ext cx="2386013" cy="1633538"/>
            <a:chOff x="2396" y="2972"/>
            <a:chExt cx="1503" cy="1029"/>
          </a:xfrm>
        </p:grpSpPr>
        <p:sp>
          <p:nvSpPr>
            <p:cNvPr id="158" name="Rectangle 37"/>
            <p:cNvSpPr>
              <a:spLocks noChangeArrowheads="1"/>
            </p:cNvSpPr>
            <p:nvPr/>
          </p:nvSpPr>
          <p:spPr bwMode="auto">
            <a:xfrm>
              <a:off x="2702" y="3294"/>
              <a:ext cx="1197" cy="707"/>
            </a:xfrm>
            <a:prstGeom prst="rect">
              <a:avLst/>
            </a:prstGeom>
            <a:noFill/>
            <a:ln w="12700">
              <a:solidFill>
                <a:srgbClr val="CF0E3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59" name="Line 38"/>
            <p:cNvSpPr>
              <a:spLocks noChangeShapeType="1"/>
            </p:cNvSpPr>
            <p:nvPr/>
          </p:nvSpPr>
          <p:spPr bwMode="auto">
            <a:xfrm>
              <a:off x="3274" y="3305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0" name="Line 39"/>
            <p:cNvSpPr>
              <a:spLocks noChangeShapeType="1"/>
            </p:cNvSpPr>
            <p:nvPr/>
          </p:nvSpPr>
          <p:spPr bwMode="auto">
            <a:xfrm>
              <a:off x="2986" y="3305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1" name="Line 40"/>
            <p:cNvSpPr>
              <a:spLocks noChangeShapeType="1"/>
            </p:cNvSpPr>
            <p:nvPr/>
          </p:nvSpPr>
          <p:spPr bwMode="auto">
            <a:xfrm>
              <a:off x="3573" y="3294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2" name="Line 41"/>
            <p:cNvSpPr>
              <a:spLocks noChangeShapeType="1"/>
            </p:cNvSpPr>
            <p:nvPr/>
          </p:nvSpPr>
          <p:spPr bwMode="auto">
            <a:xfrm>
              <a:off x="2723" y="3643"/>
              <a:ext cx="1166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3" name="Line 42"/>
            <p:cNvSpPr>
              <a:spLocks noChangeShapeType="1"/>
            </p:cNvSpPr>
            <p:nvPr/>
          </p:nvSpPr>
          <p:spPr bwMode="auto">
            <a:xfrm flipH="1" flipV="1">
              <a:off x="2449" y="3094"/>
              <a:ext cx="264" cy="211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>
              <a:off x="2492" y="2972"/>
              <a:ext cx="26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5" name="Rectangle 44"/>
            <p:cNvSpPr>
              <a:spLocks noChangeArrowheads="1"/>
            </p:cNvSpPr>
            <p:nvPr/>
          </p:nvSpPr>
          <p:spPr bwMode="auto">
            <a:xfrm>
              <a:off x="2396" y="3132"/>
              <a:ext cx="18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6" name="Rectangle 45"/>
            <p:cNvSpPr>
              <a:spLocks noChangeArrowheads="1"/>
            </p:cNvSpPr>
            <p:nvPr/>
          </p:nvSpPr>
          <p:spPr bwMode="auto">
            <a:xfrm>
              <a:off x="2737" y="3100"/>
              <a:ext cx="11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00    01    11      10</a:t>
              </a:r>
            </a:p>
          </p:txBody>
        </p:sp>
        <p:sp>
          <p:nvSpPr>
            <p:cNvPr id="167" name="Rectangle 46"/>
            <p:cNvSpPr>
              <a:spLocks noChangeArrowheads="1"/>
            </p:cNvSpPr>
            <p:nvPr/>
          </p:nvSpPr>
          <p:spPr bwMode="auto">
            <a:xfrm>
              <a:off x="2503" y="3356"/>
              <a:ext cx="18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1</a:t>
              </a:r>
            </a:p>
          </p:txBody>
        </p:sp>
      </p:grpSp>
      <p:sp>
        <p:nvSpPr>
          <p:cNvPr id="168" name="Rectangle 48"/>
          <p:cNvSpPr>
            <a:spLocks noChangeArrowheads="1"/>
          </p:cNvSpPr>
          <p:nvPr/>
        </p:nvSpPr>
        <p:spPr bwMode="auto">
          <a:xfrm>
            <a:off x="762879" y="6387915"/>
            <a:ext cx="2191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+  (= D input 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FF)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760079" y="6389503"/>
            <a:ext cx="2191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+  (= D input 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FF)</a:t>
            </a:r>
          </a:p>
        </p:txBody>
      </p:sp>
      <p:grpSp>
        <p:nvGrpSpPr>
          <p:cNvPr id="170" name="Group 59"/>
          <p:cNvGrpSpPr>
            <a:grpSpLocks/>
          </p:cNvGrpSpPr>
          <p:nvPr/>
        </p:nvGrpSpPr>
        <p:grpSpPr bwMode="auto">
          <a:xfrm>
            <a:off x="6704892" y="4778190"/>
            <a:ext cx="1393825" cy="1633538"/>
            <a:chOff x="4369" y="2972"/>
            <a:chExt cx="878" cy="1029"/>
          </a:xfrm>
        </p:grpSpPr>
        <p:sp>
          <p:nvSpPr>
            <p:cNvPr id="171" name="Rectangle 50"/>
            <p:cNvSpPr>
              <a:spLocks noChangeArrowheads="1"/>
            </p:cNvSpPr>
            <p:nvPr/>
          </p:nvSpPr>
          <p:spPr bwMode="auto">
            <a:xfrm>
              <a:off x="4675" y="3294"/>
              <a:ext cx="569" cy="707"/>
            </a:xfrm>
            <a:prstGeom prst="rect">
              <a:avLst/>
            </a:prstGeom>
            <a:noFill/>
            <a:ln w="12700">
              <a:solidFill>
                <a:srgbClr val="CF0E3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2" name="Line 51"/>
            <p:cNvSpPr>
              <a:spLocks noChangeShapeType="1"/>
            </p:cNvSpPr>
            <p:nvPr/>
          </p:nvSpPr>
          <p:spPr bwMode="auto">
            <a:xfrm>
              <a:off x="5247" y="3305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3" name="Line 52"/>
            <p:cNvSpPr>
              <a:spLocks noChangeShapeType="1"/>
            </p:cNvSpPr>
            <p:nvPr/>
          </p:nvSpPr>
          <p:spPr bwMode="auto">
            <a:xfrm>
              <a:off x="4959" y="3305"/>
              <a:ext cx="0" cy="696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4" name="Line 53"/>
            <p:cNvSpPr>
              <a:spLocks noChangeShapeType="1"/>
            </p:cNvSpPr>
            <p:nvPr/>
          </p:nvSpPr>
          <p:spPr bwMode="auto">
            <a:xfrm flipV="1">
              <a:off x="4696" y="3638"/>
              <a:ext cx="548" cy="9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 flipH="1" flipV="1">
              <a:off x="4422" y="3094"/>
              <a:ext cx="264" cy="211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6" name="Rectangle 55"/>
            <p:cNvSpPr>
              <a:spLocks noChangeArrowheads="1"/>
            </p:cNvSpPr>
            <p:nvPr/>
          </p:nvSpPr>
          <p:spPr bwMode="auto">
            <a:xfrm>
              <a:off x="4465" y="2972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7" name="Rectangle 56"/>
            <p:cNvSpPr>
              <a:spLocks noChangeArrowheads="1"/>
            </p:cNvSpPr>
            <p:nvPr/>
          </p:nvSpPr>
          <p:spPr bwMode="auto">
            <a:xfrm>
              <a:off x="4369" y="3132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q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8" name="Rectangle 57"/>
            <p:cNvSpPr>
              <a:spLocks noChangeArrowheads="1"/>
            </p:cNvSpPr>
            <p:nvPr/>
          </p:nvSpPr>
          <p:spPr bwMode="auto">
            <a:xfrm>
              <a:off x="4710" y="3100"/>
              <a:ext cx="4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0       1</a:t>
              </a:r>
            </a:p>
          </p:txBody>
        </p:sp>
        <p:sp>
          <p:nvSpPr>
            <p:cNvPr id="179" name="Rectangle 58"/>
            <p:cNvSpPr>
              <a:spLocks noChangeArrowheads="1"/>
            </p:cNvSpPr>
            <p:nvPr/>
          </p:nvSpPr>
          <p:spPr bwMode="auto">
            <a:xfrm>
              <a:off x="4476" y="3356"/>
              <a:ext cx="18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1</a:t>
              </a:r>
            </a:p>
          </p:txBody>
        </p:sp>
      </p:grpSp>
      <p:sp>
        <p:nvSpPr>
          <p:cNvPr id="180" name="Rectangle 60"/>
          <p:cNvSpPr>
            <a:spLocks noChangeArrowheads="1"/>
          </p:cNvSpPr>
          <p:nvPr/>
        </p:nvSpPr>
        <p:spPr bwMode="auto">
          <a:xfrm>
            <a:off x="8246354" y="5625915"/>
            <a:ext cx="28533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z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81" name="Line 61"/>
          <p:cNvSpPr>
            <a:spLocks noChangeShapeType="1"/>
          </p:cNvSpPr>
          <p:nvPr/>
        </p:nvSpPr>
        <p:spPr bwMode="auto">
          <a:xfrm>
            <a:off x="5098785" y="3622336"/>
            <a:ext cx="1803400" cy="0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82" name="Line 62"/>
          <p:cNvSpPr>
            <a:spLocks noChangeShapeType="1"/>
          </p:cNvSpPr>
          <p:nvPr/>
        </p:nvSpPr>
        <p:spPr bwMode="auto">
          <a:xfrm>
            <a:off x="5086085" y="2555536"/>
            <a:ext cx="1803400" cy="0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83" name="Line 63"/>
          <p:cNvSpPr>
            <a:spLocks noChangeShapeType="1"/>
          </p:cNvSpPr>
          <p:nvPr/>
        </p:nvSpPr>
        <p:spPr bwMode="auto">
          <a:xfrm>
            <a:off x="5088284" y="4673600"/>
            <a:ext cx="1803400" cy="0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24FCA4-E212-49C0-B26B-45D4178C1078}"/>
                  </a:ext>
                </a:extLst>
              </p14:cNvPr>
              <p14:cNvContentPartPr/>
              <p14:nvPr/>
            </p14:nvContentPartPr>
            <p14:xfrm>
              <a:off x="576000" y="1599840"/>
              <a:ext cx="7279560" cy="439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24FCA4-E212-49C0-B26B-45D4178C10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640" y="1590480"/>
                <a:ext cx="7298280" cy="441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FSM1 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looks like this...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54225" y="2743200"/>
            <a:ext cx="919163" cy="2797175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57425" y="3030538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274888" y="3860800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494088" y="2743200"/>
            <a:ext cx="3373437" cy="2797175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019550" y="2979738"/>
            <a:ext cx="2324100" cy="1122362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Next State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019550" y="4468813"/>
            <a:ext cx="2324100" cy="9017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992313" y="2416175"/>
            <a:ext cx="6455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State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3467100" y="2433638"/>
            <a:ext cx="68757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F3DE9E-618D-4F5F-A2D8-771F5CE47E9A}"/>
                  </a:ext>
                </a:extLst>
              </p14:cNvPr>
              <p14:cNvContentPartPr/>
              <p14:nvPr/>
            </p14:nvContentPartPr>
            <p14:xfrm>
              <a:off x="1481040" y="1289160"/>
              <a:ext cx="7518600" cy="549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F3DE9E-618D-4F5F-A2D8-771F5CE47E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1680" y="1279800"/>
                <a:ext cx="7537320" cy="551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/>
              <a:t>FSM2:  Same Behavior, Different Implementation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1091612"/>
            <a:ext cx="7896225" cy="5242513"/>
          </a:xfrm>
        </p:spPr>
        <p:txBody>
          <a:bodyPr/>
          <a:lstStyle/>
          <a:p>
            <a:r>
              <a:rPr lang="en-US" dirty="0"/>
              <a:t>Let’s implement it as a </a:t>
            </a:r>
            <a:r>
              <a:rPr lang="en-US" i="1" dirty="0">
                <a:solidFill>
                  <a:srgbClr val="800000"/>
                </a:solidFill>
              </a:rPr>
              <a:t>1-hot machine</a:t>
            </a:r>
          </a:p>
          <a:p>
            <a:pPr lvl="1"/>
            <a:r>
              <a:rPr lang="en-US" dirty="0"/>
              <a:t>Now, 4 state variables: </a:t>
            </a:r>
            <a:r>
              <a:rPr lang="en-US" b="1" dirty="0" err="1">
                <a:solidFill>
                  <a:schemeClr val="accent2"/>
                </a:solidFill>
              </a:rPr>
              <a:t>abcd</a:t>
            </a:r>
            <a:r>
              <a:rPr lang="en-US" dirty="0"/>
              <a:t>;  again D </a:t>
            </a:r>
            <a:r>
              <a:rPr lang="en-US" dirty="0" err="1"/>
              <a:t>FFs</a:t>
            </a:r>
            <a:r>
              <a:rPr lang="en-US" dirty="0"/>
              <a:t>, but now 4 of them</a:t>
            </a:r>
          </a:p>
        </p:txBody>
      </p:sp>
      <p:sp>
        <p:nvSpPr>
          <p:cNvPr id="50" name="Freeform 2"/>
          <p:cNvSpPr>
            <a:spLocks/>
          </p:cNvSpPr>
          <p:nvPr/>
        </p:nvSpPr>
        <p:spPr bwMode="auto">
          <a:xfrm>
            <a:off x="495300" y="2209800"/>
            <a:ext cx="8066088" cy="4256088"/>
          </a:xfrm>
          <a:custGeom>
            <a:avLst/>
            <a:gdLst/>
            <a:ahLst/>
            <a:cxnLst>
              <a:cxn ang="0">
                <a:pos x="0" y="1520"/>
              </a:cxn>
              <a:cxn ang="0">
                <a:pos x="2576" y="1520"/>
              </a:cxn>
              <a:cxn ang="0">
                <a:pos x="2568" y="0"/>
              </a:cxn>
              <a:cxn ang="0">
                <a:pos x="5032" y="0"/>
              </a:cxn>
              <a:cxn ang="0">
                <a:pos x="5080" y="2680"/>
              </a:cxn>
              <a:cxn ang="0">
                <a:pos x="8" y="2680"/>
              </a:cxn>
              <a:cxn ang="0">
                <a:pos x="0" y="1520"/>
              </a:cxn>
            </a:cxnLst>
            <a:rect l="0" t="0" r="r" b="b"/>
            <a:pathLst>
              <a:path w="5081" h="2681">
                <a:moveTo>
                  <a:pt x="0" y="1520"/>
                </a:moveTo>
                <a:lnTo>
                  <a:pt x="2576" y="1520"/>
                </a:lnTo>
                <a:lnTo>
                  <a:pt x="2568" y="0"/>
                </a:lnTo>
                <a:lnTo>
                  <a:pt x="5032" y="0"/>
                </a:lnTo>
                <a:lnTo>
                  <a:pt x="5080" y="2680"/>
                </a:lnTo>
                <a:lnTo>
                  <a:pt x="8" y="2680"/>
                </a:lnTo>
                <a:lnTo>
                  <a:pt x="0" y="1520"/>
                </a:lnTo>
              </a:path>
            </a:pathLst>
          </a:custGeom>
          <a:solidFill>
            <a:srgbClr val="FFFFFF"/>
          </a:solidFill>
          <a:ln w="254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987425" y="2505075"/>
            <a:ext cx="563563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A/0</a:t>
            </a: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2274888" y="2522538"/>
            <a:ext cx="563562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B/0</a:t>
            </a: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989013" y="3486150"/>
            <a:ext cx="563562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C/0</a:t>
            </a: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30188" y="2146300"/>
            <a:ext cx="173466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State: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=1000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2228850" y="2125663"/>
            <a:ext cx="115622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=0100</a:t>
            </a: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61988" y="4073525"/>
            <a:ext cx="126150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= 0010</a:t>
            </a:r>
          </a:p>
        </p:txBody>
      </p:sp>
      <p:sp>
        <p:nvSpPr>
          <p:cNvPr id="57" name="Freeform 11"/>
          <p:cNvSpPr>
            <a:spLocks/>
          </p:cNvSpPr>
          <p:nvPr/>
        </p:nvSpPr>
        <p:spPr bwMode="auto">
          <a:xfrm>
            <a:off x="1557338" y="2786063"/>
            <a:ext cx="6953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0"/>
              </a:cxn>
              <a:cxn ang="0">
                <a:pos x="95" y="0"/>
              </a:cxn>
              <a:cxn ang="0">
                <a:pos x="134" y="0"/>
              </a:cxn>
              <a:cxn ang="0">
                <a:pos x="171" y="0"/>
              </a:cxn>
              <a:cxn ang="0">
                <a:pos x="209" y="0"/>
              </a:cxn>
              <a:cxn ang="0">
                <a:pos x="266" y="0"/>
              </a:cxn>
              <a:cxn ang="0">
                <a:pos x="305" y="0"/>
              </a:cxn>
              <a:cxn ang="0">
                <a:pos x="362" y="0"/>
              </a:cxn>
              <a:cxn ang="0">
                <a:pos x="400" y="0"/>
              </a:cxn>
              <a:cxn ang="0">
                <a:pos x="437" y="0"/>
              </a:cxn>
            </a:cxnLst>
            <a:rect l="0" t="0" r="r" b="b"/>
            <a:pathLst>
              <a:path w="438" h="1">
                <a:moveTo>
                  <a:pt x="0" y="0"/>
                </a:moveTo>
                <a:lnTo>
                  <a:pt x="57" y="0"/>
                </a:lnTo>
                <a:lnTo>
                  <a:pt x="95" y="0"/>
                </a:lnTo>
                <a:lnTo>
                  <a:pt x="134" y="0"/>
                </a:lnTo>
                <a:lnTo>
                  <a:pt x="171" y="0"/>
                </a:lnTo>
                <a:lnTo>
                  <a:pt x="209" y="0"/>
                </a:lnTo>
                <a:lnTo>
                  <a:pt x="266" y="0"/>
                </a:lnTo>
                <a:lnTo>
                  <a:pt x="305" y="0"/>
                </a:lnTo>
                <a:lnTo>
                  <a:pt x="362" y="0"/>
                </a:lnTo>
                <a:lnTo>
                  <a:pt x="400" y="0"/>
                </a:lnTo>
                <a:lnTo>
                  <a:pt x="437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8" name="Freeform 12"/>
          <p:cNvSpPr>
            <a:spLocks/>
          </p:cNvSpPr>
          <p:nvPr/>
        </p:nvSpPr>
        <p:spPr bwMode="auto">
          <a:xfrm>
            <a:off x="1235075" y="3057525"/>
            <a:ext cx="1588" cy="42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0" y="64"/>
              </a:cxn>
              <a:cxn ang="0">
                <a:pos x="0" y="106"/>
              </a:cxn>
              <a:cxn ang="0">
                <a:pos x="0" y="149"/>
              </a:cxn>
              <a:cxn ang="0">
                <a:pos x="0" y="170"/>
              </a:cxn>
              <a:cxn ang="0">
                <a:pos x="0" y="202"/>
              </a:cxn>
              <a:cxn ang="0">
                <a:pos x="0" y="224"/>
              </a:cxn>
              <a:cxn ang="0">
                <a:pos x="0" y="245"/>
              </a:cxn>
              <a:cxn ang="0">
                <a:pos x="0" y="266"/>
              </a:cxn>
            </a:cxnLst>
            <a:rect l="0" t="0" r="r" b="b"/>
            <a:pathLst>
              <a:path w="1" h="267">
                <a:moveTo>
                  <a:pt x="0" y="0"/>
                </a:moveTo>
                <a:lnTo>
                  <a:pt x="0" y="21"/>
                </a:lnTo>
                <a:lnTo>
                  <a:pt x="0" y="64"/>
                </a:lnTo>
                <a:lnTo>
                  <a:pt x="0" y="106"/>
                </a:lnTo>
                <a:lnTo>
                  <a:pt x="0" y="149"/>
                </a:lnTo>
                <a:lnTo>
                  <a:pt x="0" y="170"/>
                </a:lnTo>
                <a:lnTo>
                  <a:pt x="0" y="202"/>
                </a:lnTo>
                <a:lnTo>
                  <a:pt x="0" y="224"/>
                </a:lnTo>
                <a:lnTo>
                  <a:pt x="0" y="245"/>
                </a:lnTo>
                <a:lnTo>
                  <a:pt x="0" y="26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2292350" y="3468688"/>
            <a:ext cx="563563" cy="54610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D/1</a:t>
            </a: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2168525" y="4075113"/>
            <a:ext cx="115622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=0001</a:t>
            </a:r>
          </a:p>
        </p:txBody>
      </p:sp>
      <p:sp>
        <p:nvSpPr>
          <p:cNvPr id="61" name="Freeform 15"/>
          <p:cNvSpPr>
            <a:spLocks/>
          </p:cNvSpPr>
          <p:nvPr/>
        </p:nvSpPr>
        <p:spPr bwMode="auto">
          <a:xfrm>
            <a:off x="2573338" y="3090863"/>
            <a:ext cx="34925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11" y="53"/>
              </a:cxn>
              <a:cxn ang="0">
                <a:pos x="11" y="75"/>
              </a:cxn>
              <a:cxn ang="0">
                <a:pos x="21" y="128"/>
              </a:cxn>
              <a:cxn ang="0">
                <a:pos x="21" y="181"/>
              </a:cxn>
              <a:cxn ang="0">
                <a:pos x="21" y="203"/>
              </a:cxn>
              <a:cxn ang="0">
                <a:pos x="21" y="224"/>
              </a:cxn>
              <a:cxn ang="0">
                <a:pos x="21" y="245"/>
              </a:cxn>
              <a:cxn ang="0">
                <a:pos x="0" y="245"/>
              </a:cxn>
            </a:cxnLst>
            <a:rect l="0" t="0" r="r" b="b"/>
            <a:pathLst>
              <a:path w="22" h="246">
                <a:moveTo>
                  <a:pt x="0" y="0"/>
                </a:moveTo>
                <a:lnTo>
                  <a:pt x="0" y="21"/>
                </a:lnTo>
                <a:lnTo>
                  <a:pt x="11" y="53"/>
                </a:lnTo>
                <a:lnTo>
                  <a:pt x="11" y="75"/>
                </a:lnTo>
                <a:lnTo>
                  <a:pt x="21" y="128"/>
                </a:lnTo>
                <a:lnTo>
                  <a:pt x="21" y="181"/>
                </a:lnTo>
                <a:lnTo>
                  <a:pt x="21" y="203"/>
                </a:lnTo>
                <a:lnTo>
                  <a:pt x="21" y="224"/>
                </a:lnTo>
                <a:lnTo>
                  <a:pt x="21" y="245"/>
                </a:lnTo>
                <a:lnTo>
                  <a:pt x="0" y="245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2" name="Freeform 16"/>
          <p:cNvSpPr>
            <a:spLocks/>
          </p:cNvSpPr>
          <p:nvPr/>
        </p:nvSpPr>
        <p:spPr bwMode="auto">
          <a:xfrm>
            <a:off x="2860675" y="2532063"/>
            <a:ext cx="560388" cy="509587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11" y="256"/>
              </a:cxn>
              <a:cxn ang="0">
                <a:pos x="43" y="267"/>
              </a:cxn>
              <a:cxn ang="0">
                <a:pos x="96" y="299"/>
              </a:cxn>
              <a:cxn ang="0">
                <a:pos x="139" y="309"/>
              </a:cxn>
              <a:cxn ang="0">
                <a:pos x="160" y="320"/>
              </a:cxn>
              <a:cxn ang="0">
                <a:pos x="203" y="320"/>
              </a:cxn>
              <a:cxn ang="0">
                <a:pos x="224" y="320"/>
              </a:cxn>
              <a:cxn ang="0">
                <a:pos x="267" y="309"/>
              </a:cxn>
              <a:cxn ang="0">
                <a:pos x="288" y="299"/>
              </a:cxn>
              <a:cxn ang="0">
                <a:pos x="310" y="267"/>
              </a:cxn>
              <a:cxn ang="0">
                <a:pos x="320" y="235"/>
              </a:cxn>
              <a:cxn ang="0">
                <a:pos x="352" y="160"/>
              </a:cxn>
              <a:cxn ang="0">
                <a:pos x="352" y="128"/>
              </a:cxn>
              <a:cxn ang="0">
                <a:pos x="331" y="107"/>
              </a:cxn>
              <a:cxn ang="0">
                <a:pos x="310" y="85"/>
              </a:cxn>
              <a:cxn ang="0">
                <a:pos x="278" y="64"/>
              </a:cxn>
              <a:cxn ang="0">
                <a:pos x="224" y="32"/>
              </a:cxn>
              <a:cxn ang="0">
                <a:pos x="192" y="11"/>
              </a:cxn>
              <a:cxn ang="0">
                <a:pos x="160" y="11"/>
              </a:cxn>
              <a:cxn ang="0">
                <a:pos x="139" y="0"/>
              </a:cxn>
              <a:cxn ang="0">
                <a:pos x="107" y="11"/>
              </a:cxn>
              <a:cxn ang="0">
                <a:pos x="96" y="32"/>
              </a:cxn>
              <a:cxn ang="0">
                <a:pos x="75" y="32"/>
              </a:cxn>
              <a:cxn ang="0">
                <a:pos x="54" y="43"/>
              </a:cxn>
              <a:cxn ang="0">
                <a:pos x="22" y="64"/>
              </a:cxn>
              <a:cxn ang="0">
                <a:pos x="11" y="85"/>
              </a:cxn>
            </a:cxnLst>
            <a:rect l="0" t="0" r="r" b="b"/>
            <a:pathLst>
              <a:path w="353" h="321">
                <a:moveTo>
                  <a:pt x="0" y="235"/>
                </a:moveTo>
                <a:lnTo>
                  <a:pt x="11" y="256"/>
                </a:lnTo>
                <a:lnTo>
                  <a:pt x="43" y="267"/>
                </a:lnTo>
                <a:lnTo>
                  <a:pt x="96" y="299"/>
                </a:lnTo>
                <a:lnTo>
                  <a:pt x="139" y="309"/>
                </a:lnTo>
                <a:lnTo>
                  <a:pt x="160" y="320"/>
                </a:lnTo>
                <a:lnTo>
                  <a:pt x="203" y="320"/>
                </a:lnTo>
                <a:lnTo>
                  <a:pt x="224" y="320"/>
                </a:lnTo>
                <a:lnTo>
                  <a:pt x="267" y="309"/>
                </a:lnTo>
                <a:lnTo>
                  <a:pt x="288" y="299"/>
                </a:lnTo>
                <a:lnTo>
                  <a:pt x="310" y="267"/>
                </a:lnTo>
                <a:lnTo>
                  <a:pt x="320" y="235"/>
                </a:lnTo>
                <a:lnTo>
                  <a:pt x="352" y="160"/>
                </a:lnTo>
                <a:lnTo>
                  <a:pt x="352" y="128"/>
                </a:lnTo>
                <a:lnTo>
                  <a:pt x="331" y="107"/>
                </a:lnTo>
                <a:lnTo>
                  <a:pt x="310" y="85"/>
                </a:lnTo>
                <a:lnTo>
                  <a:pt x="278" y="64"/>
                </a:lnTo>
                <a:lnTo>
                  <a:pt x="224" y="32"/>
                </a:lnTo>
                <a:lnTo>
                  <a:pt x="192" y="11"/>
                </a:lnTo>
                <a:lnTo>
                  <a:pt x="160" y="11"/>
                </a:lnTo>
                <a:lnTo>
                  <a:pt x="139" y="0"/>
                </a:lnTo>
                <a:lnTo>
                  <a:pt x="107" y="11"/>
                </a:lnTo>
                <a:lnTo>
                  <a:pt x="96" y="32"/>
                </a:lnTo>
                <a:lnTo>
                  <a:pt x="75" y="32"/>
                </a:lnTo>
                <a:lnTo>
                  <a:pt x="54" y="43"/>
                </a:lnTo>
                <a:lnTo>
                  <a:pt x="22" y="64"/>
                </a:lnTo>
                <a:lnTo>
                  <a:pt x="11" y="85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7200" y="3463925"/>
            <a:ext cx="560388" cy="560388"/>
          </a:xfrm>
          <a:custGeom>
            <a:avLst/>
            <a:gdLst/>
            <a:ahLst/>
            <a:cxnLst>
              <a:cxn ang="0">
                <a:pos x="352" y="288"/>
              </a:cxn>
              <a:cxn ang="0">
                <a:pos x="330" y="309"/>
              </a:cxn>
              <a:cxn ang="0">
                <a:pos x="298" y="320"/>
              </a:cxn>
              <a:cxn ang="0">
                <a:pos x="266" y="330"/>
              </a:cxn>
              <a:cxn ang="0">
                <a:pos x="245" y="341"/>
              </a:cxn>
              <a:cxn ang="0">
                <a:pos x="224" y="341"/>
              </a:cxn>
              <a:cxn ang="0">
                <a:pos x="202" y="341"/>
              </a:cxn>
              <a:cxn ang="0">
                <a:pos x="181" y="352"/>
              </a:cxn>
              <a:cxn ang="0">
                <a:pos x="160" y="341"/>
              </a:cxn>
              <a:cxn ang="0">
                <a:pos x="138" y="341"/>
              </a:cxn>
              <a:cxn ang="0">
                <a:pos x="96" y="330"/>
              </a:cxn>
              <a:cxn ang="0">
                <a:pos x="64" y="320"/>
              </a:cxn>
              <a:cxn ang="0">
                <a:pos x="42" y="298"/>
              </a:cxn>
              <a:cxn ang="0">
                <a:pos x="32" y="277"/>
              </a:cxn>
              <a:cxn ang="0">
                <a:pos x="0" y="245"/>
              </a:cxn>
              <a:cxn ang="0">
                <a:pos x="0" y="213"/>
              </a:cxn>
              <a:cxn ang="0">
                <a:pos x="0" y="192"/>
              </a:cxn>
              <a:cxn ang="0">
                <a:pos x="0" y="170"/>
              </a:cxn>
              <a:cxn ang="0">
                <a:pos x="0" y="149"/>
              </a:cxn>
              <a:cxn ang="0">
                <a:pos x="0" y="128"/>
              </a:cxn>
              <a:cxn ang="0">
                <a:pos x="10" y="106"/>
              </a:cxn>
              <a:cxn ang="0">
                <a:pos x="21" y="85"/>
              </a:cxn>
              <a:cxn ang="0">
                <a:pos x="42" y="64"/>
              </a:cxn>
              <a:cxn ang="0">
                <a:pos x="64" y="42"/>
              </a:cxn>
              <a:cxn ang="0">
                <a:pos x="85" y="32"/>
              </a:cxn>
              <a:cxn ang="0">
                <a:pos x="106" y="21"/>
              </a:cxn>
              <a:cxn ang="0">
                <a:pos x="128" y="21"/>
              </a:cxn>
              <a:cxn ang="0">
                <a:pos x="170" y="10"/>
              </a:cxn>
              <a:cxn ang="0">
                <a:pos x="224" y="0"/>
              </a:cxn>
              <a:cxn ang="0">
                <a:pos x="245" y="10"/>
              </a:cxn>
              <a:cxn ang="0">
                <a:pos x="266" y="10"/>
              </a:cxn>
              <a:cxn ang="0">
                <a:pos x="277" y="32"/>
              </a:cxn>
              <a:cxn ang="0">
                <a:pos x="309" y="32"/>
              </a:cxn>
              <a:cxn ang="0">
                <a:pos x="330" y="53"/>
              </a:cxn>
              <a:cxn ang="0">
                <a:pos x="352" y="64"/>
              </a:cxn>
            </a:cxnLst>
            <a:rect l="0" t="0" r="r" b="b"/>
            <a:pathLst>
              <a:path w="353" h="353">
                <a:moveTo>
                  <a:pt x="352" y="288"/>
                </a:moveTo>
                <a:lnTo>
                  <a:pt x="330" y="309"/>
                </a:lnTo>
                <a:lnTo>
                  <a:pt x="298" y="320"/>
                </a:lnTo>
                <a:lnTo>
                  <a:pt x="266" y="330"/>
                </a:lnTo>
                <a:lnTo>
                  <a:pt x="245" y="341"/>
                </a:lnTo>
                <a:lnTo>
                  <a:pt x="224" y="341"/>
                </a:lnTo>
                <a:lnTo>
                  <a:pt x="202" y="341"/>
                </a:lnTo>
                <a:lnTo>
                  <a:pt x="181" y="352"/>
                </a:lnTo>
                <a:lnTo>
                  <a:pt x="160" y="341"/>
                </a:lnTo>
                <a:lnTo>
                  <a:pt x="138" y="341"/>
                </a:lnTo>
                <a:lnTo>
                  <a:pt x="96" y="330"/>
                </a:lnTo>
                <a:lnTo>
                  <a:pt x="64" y="320"/>
                </a:lnTo>
                <a:lnTo>
                  <a:pt x="42" y="298"/>
                </a:lnTo>
                <a:lnTo>
                  <a:pt x="32" y="277"/>
                </a:lnTo>
                <a:lnTo>
                  <a:pt x="0" y="245"/>
                </a:lnTo>
                <a:lnTo>
                  <a:pt x="0" y="213"/>
                </a:lnTo>
                <a:lnTo>
                  <a:pt x="0" y="192"/>
                </a:lnTo>
                <a:lnTo>
                  <a:pt x="0" y="170"/>
                </a:lnTo>
                <a:lnTo>
                  <a:pt x="0" y="149"/>
                </a:lnTo>
                <a:lnTo>
                  <a:pt x="0" y="128"/>
                </a:lnTo>
                <a:lnTo>
                  <a:pt x="10" y="106"/>
                </a:lnTo>
                <a:lnTo>
                  <a:pt x="21" y="85"/>
                </a:lnTo>
                <a:lnTo>
                  <a:pt x="42" y="64"/>
                </a:lnTo>
                <a:lnTo>
                  <a:pt x="64" y="42"/>
                </a:lnTo>
                <a:lnTo>
                  <a:pt x="85" y="32"/>
                </a:lnTo>
                <a:lnTo>
                  <a:pt x="106" y="21"/>
                </a:lnTo>
                <a:lnTo>
                  <a:pt x="128" y="21"/>
                </a:lnTo>
                <a:lnTo>
                  <a:pt x="170" y="10"/>
                </a:lnTo>
                <a:lnTo>
                  <a:pt x="224" y="0"/>
                </a:lnTo>
                <a:lnTo>
                  <a:pt x="245" y="10"/>
                </a:lnTo>
                <a:lnTo>
                  <a:pt x="266" y="10"/>
                </a:lnTo>
                <a:lnTo>
                  <a:pt x="277" y="32"/>
                </a:lnTo>
                <a:lnTo>
                  <a:pt x="309" y="32"/>
                </a:lnTo>
                <a:lnTo>
                  <a:pt x="330" y="53"/>
                </a:lnTo>
                <a:lnTo>
                  <a:pt x="352" y="64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4" name="Freeform 18"/>
          <p:cNvSpPr>
            <a:spLocks/>
          </p:cNvSpPr>
          <p:nvPr/>
        </p:nvSpPr>
        <p:spPr bwMode="auto">
          <a:xfrm>
            <a:off x="1506538" y="2989263"/>
            <a:ext cx="814387" cy="577850"/>
          </a:xfrm>
          <a:custGeom>
            <a:avLst/>
            <a:gdLst/>
            <a:ahLst/>
            <a:cxnLst>
              <a:cxn ang="0">
                <a:pos x="512" y="363"/>
              </a:cxn>
              <a:cxn ang="0">
                <a:pos x="491" y="341"/>
              </a:cxn>
              <a:cxn ang="0">
                <a:pos x="448" y="331"/>
              </a:cxn>
              <a:cxn ang="0">
                <a:pos x="416" y="309"/>
              </a:cxn>
              <a:cxn ang="0">
                <a:pos x="363" y="288"/>
              </a:cxn>
              <a:cxn ang="0">
                <a:pos x="331" y="267"/>
              </a:cxn>
              <a:cxn ang="0">
                <a:pos x="245" y="224"/>
              </a:cxn>
              <a:cxn ang="0">
                <a:pos x="213" y="181"/>
              </a:cxn>
              <a:cxn ang="0">
                <a:pos x="171" y="160"/>
              </a:cxn>
              <a:cxn ang="0">
                <a:pos x="149" y="139"/>
              </a:cxn>
              <a:cxn ang="0">
                <a:pos x="139" y="117"/>
              </a:cxn>
              <a:cxn ang="0">
                <a:pos x="107" y="107"/>
              </a:cxn>
              <a:cxn ang="0">
                <a:pos x="85" y="75"/>
              </a:cxn>
              <a:cxn ang="0">
                <a:pos x="53" y="64"/>
              </a:cxn>
              <a:cxn ang="0">
                <a:pos x="32" y="32"/>
              </a:cxn>
              <a:cxn ang="0">
                <a:pos x="11" y="21"/>
              </a:cxn>
              <a:cxn ang="0">
                <a:pos x="0" y="0"/>
              </a:cxn>
            </a:cxnLst>
            <a:rect l="0" t="0" r="r" b="b"/>
            <a:pathLst>
              <a:path w="513" h="364">
                <a:moveTo>
                  <a:pt x="512" y="363"/>
                </a:moveTo>
                <a:lnTo>
                  <a:pt x="491" y="341"/>
                </a:lnTo>
                <a:lnTo>
                  <a:pt x="448" y="331"/>
                </a:lnTo>
                <a:lnTo>
                  <a:pt x="416" y="309"/>
                </a:lnTo>
                <a:lnTo>
                  <a:pt x="363" y="288"/>
                </a:lnTo>
                <a:lnTo>
                  <a:pt x="331" y="267"/>
                </a:lnTo>
                <a:lnTo>
                  <a:pt x="245" y="224"/>
                </a:lnTo>
                <a:lnTo>
                  <a:pt x="213" y="181"/>
                </a:lnTo>
                <a:lnTo>
                  <a:pt x="171" y="160"/>
                </a:lnTo>
                <a:lnTo>
                  <a:pt x="149" y="139"/>
                </a:lnTo>
                <a:lnTo>
                  <a:pt x="139" y="117"/>
                </a:lnTo>
                <a:lnTo>
                  <a:pt x="107" y="107"/>
                </a:lnTo>
                <a:lnTo>
                  <a:pt x="85" y="75"/>
                </a:lnTo>
                <a:lnTo>
                  <a:pt x="53" y="64"/>
                </a:lnTo>
                <a:lnTo>
                  <a:pt x="32" y="32"/>
                </a:lnTo>
                <a:lnTo>
                  <a:pt x="11" y="2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3363913" y="2535238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738188" y="2994025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1570038" y="2468563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298450" y="3568700"/>
            <a:ext cx="66176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2568575" y="3043238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1670050" y="2976563"/>
            <a:ext cx="66176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4600575" y="2212975"/>
            <a:ext cx="282266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Can just read off the NS logic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36575" y="4618038"/>
            <a:ext cx="251811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1 hot example transition...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 2 Implementation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looks like this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54225" y="2743200"/>
            <a:ext cx="919163" cy="3405188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57425" y="3030538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274888" y="3860800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494088" y="2743200"/>
            <a:ext cx="3373437" cy="3371850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019550" y="2979738"/>
            <a:ext cx="2324100" cy="184785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Next State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4019550" y="5045075"/>
            <a:ext cx="2324100" cy="9017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992313" y="2416175"/>
            <a:ext cx="6455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State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467100" y="2433638"/>
            <a:ext cx="68757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290763" y="4622800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308225" y="5453063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5C7C32-5224-40C8-86EC-6ED288F3AF4E}"/>
                  </a:ext>
                </a:extLst>
              </p14:cNvPr>
              <p14:cNvContentPartPr/>
              <p14:nvPr/>
            </p14:nvContentPartPr>
            <p14:xfrm>
              <a:off x="1328400" y="1355400"/>
              <a:ext cx="7185240" cy="452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5C7C32-5224-40C8-86EC-6ED288F3AF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040" y="1346040"/>
                <a:ext cx="7203960" cy="454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 Equivalance Checking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081116"/>
            <a:ext cx="7896225" cy="5253009"/>
          </a:xfrm>
        </p:spPr>
        <p:txBody>
          <a:bodyPr/>
          <a:lstStyle/>
          <a:p>
            <a:r>
              <a:rPr lang="en-US" dirty="0"/>
              <a:t>This is why it’s hard</a:t>
            </a:r>
          </a:p>
          <a:p>
            <a:pPr lvl="1"/>
            <a:r>
              <a:rPr lang="en-US" b="1" i="1" dirty="0">
                <a:solidFill>
                  <a:srgbClr val="800000"/>
                </a:solidFill>
              </a:rPr>
              <a:t>Cannot </a:t>
            </a:r>
            <a:r>
              <a:rPr lang="en-US" dirty="0"/>
              <a:t>just look at the logic now </a:t>
            </a:r>
            <a:r>
              <a:rPr lang="en-US"/>
              <a:t>and state they are the same</a:t>
            </a:r>
            <a:endParaRPr lang="en-US" dirty="0"/>
          </a:p>
          <a:p>
            <a:pPr lvl="1"/>
            <a:r>
              <a:rPr lang="en-US" dirty="0"/>
              <a:t>Need a whole new, systematic method that deals with temporal aspect of things here, and the possible differences in encodings</a:t>
            </a: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5018088" y="3065463"/>
            <a:ext cx="3373437" cy="3575050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5543550" y="3302000"/>
            <a:ext cx="2324100" cy="184785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Next State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a+ = </a:t>
            </a:r>
            <a:r>
              <a:rPr kumimoji="0" lang="en-US" sz="1800" b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d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b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+ = ax’ + </a:t>
            </a:r>
            <a:r>
              <a:rPr kumimoji="0" lang="en-US" sz="1800" b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bx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c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+ = ax + </a:t>
            </a:r>
            <a:r>
              <a:rPr kumimoji="0" lang="en-US" sz="1800" b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c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d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+ = </a:t>
            </a:r>
            <a:r>
              <a:rPr kumimoji="0" lang="en-US" sz="1800" b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bx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5543550" y="5367338"/>
            <a:ext cx="2324100" cy="1052512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z = d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4991100" y="2755900"/>
            <a:ext cx="129768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FSM 2 Logic</a:t>
            </a:r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887413" y="3082925"/>
            <a:ext cx="3373437" cy="2797175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1412875" y="3319463"/>
            <a:ext cx="2324100" cy="1122362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Next State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p+ = pq’ + p’x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q+ = p’q + p’x’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auto">
          <a:xfrm>
            <a:off x="1412875" y="4808538"/>
            <a:ext cx="2324100" cy="9017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z = pq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1" name="Rectangle 11"/>
          <p:cNvSpPr>
            <a:spLocks noChangeArrowheads="1"/>
          </p:cNvSpPr>
          <p:nvPr/>
        </p:nvSpPr>
        <p:spPr bwMode="auto">
          <a:xfrm>
            <a:off x="860425" y="2773363"/>
            <a:ext cx="129768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FSM 1 Logic</a:t>
            </a:r>
          </a:p>
        </p:txBody>
      </p:sp>
      <p:sp>
        <p:nvSpPr>
          <p:cNvPr id="92" name="Line 12"/>
          <p:cNvSpPr>
            <a:spLocks noChangeShapeType="1"/>
          </p:cNvSpPr>
          <p:nvPr/>
        </p:nvSpPr>
        <p:spPr bwMode="auto">
          <a:xfrm>
            <a:off x="887413" y="3462338"/>
            <a:ext cx="512762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3" name="Line 13"/>
          <p:cNvSpPr>
            <a:spLocks noChangeShapeType="1"/>
          </p:cNvSpPr>
          <p:nvPr/>
        </p:nvSpPr>
        <p:spPr bwMode="auto">
          <a:xfrm>
            <a:off x="887413" y="3835400"/>
            <a:ext cx="51435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4" name="Freeform 14"/>
          <p:cNvSpPr>
            <a:spLocks/>
          </p:cNvSpPr>
          <p:nvPr/>
        </p:nvSpPr>
        <p:spPr bwMode="auto">
          <a:xfrm>
            <a:off x="881063" y="3462338"/>
            <a:ext cx="527050" cy="1543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971"/>
              </a:cxn>
              <a:cxn ang="0">
                <a:pos x="331" y="971"/>
              </a:cxn>
            </a:cxnLst>
            <a:rect l="0" t="0" r="r" b="b"/>
            <a:pathLst>
              <a:path w="332" h="972">
                <a:moveTo>
                  <a:pt x="0" y="0"/>
                </a:moveTo>
                <a:lnTo>
                  <a:pt x="181" y="971"/>
                </a:lnTo>
                <a:lnTo>
                  <a:pt x="331" y="971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5" name="Freeform 15"/>
          <p:cNvSpPr>
            <a:spLocks/>
          </p:cNvSpPr>
          <p:nvPr/>
        </p:nvSpPr>
        <p:spPr bwMode="auto">
          <a:xfrm>
            <a:off x="896938" y="3851275"/>
            <a:ext cx="527050" cy="1543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971"/>
              </a:cxn>
              <a:cxn ang="0">
                <a:pos x="331" y="971"/>
              </a:cxn>
            </a:cxnLst>
            <a:rect l="0" t="0" r="r" b="b"/>
            <a:pathLst>
              <a:path w="332" h="972">
                <a:moveTo>
                  <a:pt x="0" y="0"/>
                </a:moveTo>
                <a:lnTo>
                  <a:pt x="181" y="971"/>
                </a:lnTo>
                <a:lnTo>
                  <a:pt x="331" y="971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6" name="Rectangle 16"/>
          <p:cNvSpPr>
            <a:spLocks noChangeArrowheads="1"/>
          </p:cNvSpPr>
          <p:nvPr/>
        </p:nvSpPr>
        <p:spPr bwMode="auto">
          <a:xfrm>
            <a:off x="604838" y="3297238"/>
            <a:ext cx="29838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q</a:t>
            </a:r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>
            <a:off x="3765550" y="3444875"/>
            <a:ext cx="477838" cy="1588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>
            <a:off x="3781425" y="3749675"/>
            <a:ext cx="461963" cy="1588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9" name="Line 19"/>
          <p:cNvSpPr>
            <a:spLocks noChangeShapeType="1"/>
          </p:cNvSpPr>
          <p:nvPr/>
        </p:nvSpPr>
        <p:spPr bwMode="auto">
          <a:xfrm>
            <a:off x="3765550" y="5240338"/>
            <a:ext cx="461963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4244975" y="5075238"/>
            <a:ext cx="27742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z</a:t>
            </a: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4210050" y="3295650"/>
            <a:ext cx="40895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p+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q+</a:t>
            </a:r>
          </a:p>
        </p:txBody>
      </p:sp>
      <p:sp>
        <p:nvSpPr>
          <p:cNvPr id="102" name="Line 22"/>
          <p:cNvSpPr>
            <a:spLocks noChangeShapeType="1"/>
          </p:cNvSpPr>
          <p:nvPr/>
        </p:nvSpPr>
        <p:spPr bwMode="auto">
          <a:xfrm>
            <a:off x="7880350" y="5765800"/>
            <a:ext cx="461963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8359775" y="5600700"/>
            <a:ext cx="27742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z</a:t>
            </a:r>
          </a:p>
        </p:txBody>
      </p:sp>
      <p:sp>
        <p:nvSpPr>
          <p:cNvPr id="104" name="Line 24"/>
          <p:cNvSpPr>
            <a:spLocks noChangeShapeType="1"/>
          </p:cNvSpPr>
          <p:nvPr/>
        </p:nvSpPr>
        <p:spPr bwMode="auto">
          <a:xfrm>
            <a:off x="7880350" y="3513138"/>
            <a:ext cx="477838" cy="1587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5" name="Line 25"/>
          <p:cNvSpPr>
            <a:spLocks noChangeShapeType="1"/>
          </p:cNvSpPr>
          <p:nvPr/>
        </p:nvSpPr>
        <p:spPr bwMode="auto">
          <a:xfrm>
            <a:off x="7880350" y="3817938"/>
            <a:ext cx="477838" cy="1587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6" name="Line 26"/>
          <p:cNvSpPr>
            <a:spLocks noChangeShapeType="1"/>
          </p:cNvSpPr>
          <p:nvPr/>
        </p:nvSpPr>
        <p:spPr bwMode="auto">
          <a:xfrm>
            <a:off x="7880350" y="4122738"/>
            <a:ext cx="477838" cy="1587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7" name="Line 27"/>
          <p:cNvSpPr>
            <a:spLocks noChangeShapeType="1"/>
          </p:cNvSpPr>
          <p:nvPr/>
        </p:nvSpPr>
        <p:spPr bwMode="auto">
          <a:xfrm>
            <a:off x="7862888" y="4427538"/>
            <a:ext cx="477837" cy="1587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8" name="Rectangle 28"/>
          <p:cNvSpPr>
            <a:spLocks noChangeArrowheads="1"/>
          </p:cNvSpPr>
          <p:nvPr/>
        </p:nvSpPr>
        <p:spPr bwMode="auto">
          <a:xfrm>
            <a:off x="8342313" y="3346450"/>
            <a:ext cx="40895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a+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b+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c+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d+</a:t>
            </a:r>
          </a:p>
        </p:txBody>
      </p:sp>
      <p:sp>
        <p:nvSpPr>
          <p:cNvPr id="109" name="Line 29"/>
          <p:cNvSpPr>
            <a:spLocks noChangeShapeType="1"/>
          </p:cNvSpPr>
          <p:nvPr/>
        </p:nvSpPr>
        <p:spPr bwMode="auto">
          <a:xfrm>
            <a:off x="5053013" y="3495675"/>
            <a:ext cx="477837" cy="1588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0" name="Line 30"/>
          <p:cNvSpPr>
            <a:spLocks noChangeShapeType="1"/>
          </p:cNvSpPr>
          <p:nvPr/>
        </p:nvSpPr>
        <p:spPr bwMode="auto">
          <a:xfrm>
            <a:off x="5053013" y="3800475"/>
            <a:ext cx="477837" cy="1588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>
            <a:off x="5053013" y="4105275"/>
            <a:ext cx="477837" cy="1588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2" name="Line 32"/>
          <p:cNvSpPr>
            <a:spLocks noChangeShapeType="1"/>
          </p:cNvSpPr>
          <p:nvPr/>
        </p:nvSpPr>
        <p:spPr bwMode="auto">
          <a:xfrm>
            <a:off x="5035550" y="4410075"/>
            <a:ext cx="477838" cy="1588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3" name="Rectangle 33"/>
          <p:cNvSpPr>
            <a:spLocks noChangeArrowheads="1"/>
          </p:cNvSpPr>
          <p:nvPr/>
        </p:nvSpPr>
        <p:spPr bwMode="auto">
          <a:xfrm>
            <a:off x="4768850" y="3348038"/>
            <a:ext cx="29838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d</a:t>
            </a:r>
          </a:p>
        </p:txBody>
      </p:sp>
      <p:sp>
        <p:nvSpPr>
          <p:cNvPr id="114" name="Freeform 34"/>
          <p:cNvSpPr>
            <a:spLocks/>
          </p:cNvSpPr>
          <p:nvPr/>
        </p:nvSpPr>
        <p:spPr bwMode="auto">
          <a:xfrm>
            <a:off x="5013325" y="4427538"/>
            <a:ext cx="527050" cy="1779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120"/>
              </a:cxn>
              <a:cxn ang="0">
                <a:pos x="331" y="1120"/>
              </a:cxn>
            </a:cxnLst>
            <a:rect l="0" t="0" r="r" b="b"/>
            <a:pathLst>
              <a:path w="332" h="1121">
                <a:moveTo>
                  <a:pt x="0" y="0"/>
                </a:moveTo>
                <a:lnTo>
                  <a:pt x="181" y="1120"/>
                </a:lnTo>
                <a:lnTo>
                  <a:pt x="331" y="112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5" name="Freeform 35"/>
          <p:cNvSpPr>
            <a:spLocks/>
          </p:cNvSpPr>
          <p:nvPr/>
        </p:nvSpPr>
        <p:spPr bwMode="auto">
          <a:xfrm>
            <a:off x="5011738" y="4106863"/>
            <a:ext cx="527050" cy="184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162"/>
              </a:cxn>
              <a:cxn ang="0">
                <a:pos x="331" y="1162"/>
              </a:cxn>
            </a:cxnLst>
            <a:rect l="0" t="0" r="r" b="b"/>
            <a:pathLst>
              <a:path w="332" h="1163">
                <a:moveTo>
                  <a:pt x="0" y="0"/>
                </a:moveTo>
                <a:lnTo>
                  <a:pt x="181" y="1162"/>
                </a:lnTo>
                <a:lnTo>
                  <a:pt x="331" y="1162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6" name="Freeform 36"/>
          <p:cNvSpPr>
            <a:spLocks/>
          </p:cNvSpPr>
          <p:nvPr/>
        </p:nvSpPr>
        <p:spPr bwMode="auto">
          <a:xfrm>
            <a:off x="5011738" y="3800475"/>
            <a:ext cx="527050" cy="186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174"/>
              </a:cxn>
              <a:cxn ang="0">
                <a:pos x="331" y="1174"/>
              </a:cxn>
            </a:cxnLst>
            <a:rect l="0" t="0" r="r" b="b"/>
            <a:pathLst>
              <a:path w="332" h="1175">
                <a:moveTo>
                  <a:pt x="0" y="0"/>
                </a:moveTo>
                <a:lnTo>
                  <a:pt x="181" y="1174"/>
                </a:lnTo>
                <a:lnTo>
                  <a:pt x="331" y="1174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7" name="Freeform 37"/>
          <p:cNvSpPr>
            <a:spLocks/>
          </p:cNvSpPr>
          <p:nvPr/>
        </p:nvSpPr>
        <p:spPr bwMode="auto">
          <a:xfrm>
            <a:off x="5029200" y="3513138"/>
            <a:ext cx="527050" cy="1916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206"/>
              </a:cxn>
              <a:cxn ang="0">
                <a:pos x="331" y="1206"/>
              </a:cxn>
            </a:cxnLst>
            <a:rect l="0" t="0" r="r" b="b"/>
            <a:pathLst>
              <a:path w="332" h="1207">
                <a:moveTo>
                  <a:pt x="0" y="0"/>
                </a:moveTo>
                <a:lnTo>
                  <a:pt x="181" y="1206"/>
                </a:lnTo>
                <a:lnTo>
                  <a:pt x="331" y="120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8" name="Line 38"/>
          <p:cNvSpPr>
            <a:spLocks noChangeShapeType="1"/>
          </p:cNvSpPr>
          <p:nvPr/>
        </p:nvSpPr>
        <p:spPr bwMode="auto">
          <a:xfrm>
            <a:off x="869950" y="5580063"/>
            <a:ext cx="512763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9" name="Freeform 39"/>
          <p:cNvSpPr>
            <a:spLocks/>
          </p:cNvSpPr>
          <p:nvPr/>
        </p:nvSpPr>
        <p:spPr bwMode="auto">
          <a:xfrm>
            <a:off x="896938" y="4191000"/>
            <a:ext cx="493712" cy="1390650"/>
          </a:xfrm>
          <a:custGeom>
            <a:avLst/>
            <a:gdLst/>
            <a:ahLst/>
            <a:cxnLst>
              <a:cxn ang="0">
                <a:pos x="0" y="875"/>
              </a:cxn>
              <a:cxn ang="0">
                <a:pos x="139" y="0"/>
              </a:cxn>
              <a:cxn ang="0">
                <a:pos x="310" y="0"/>
              </a:cxn>
            </a:cxnLst>
            <a:rect l="0" t="0" r="r" b="b"/>
            <a:pathLst>
              <a:path w="311" h="876">
                <a:moveTo>
                  <a:pt x="0" y="875"/>
                </a:moveTo>
                <a:lnTo>
                  <a:pt x="139" y="0"/>
                </a:lnTo>
                <a:lnTo>
                  <a:pt x="310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20" name="Rectangle 40"/>
          <p:cNvSpPr>
            <a:spLocks noChangeArrowheads="1"/>
          </p:cNvSpPr>
          <p:nvPr/>
        </p:nvSpPr>
        <p:spPr bwMode="auto">
          <a:xfrm>
            <a:off x="620713" y="5243513"/>
            <a:ext cx="2880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</a:t>
            </a:r>
          </a:p>
        </p:txBody>
      </p:sp>
      <p:sp>
        <p:nvSpPr>
          <p:cNvPr id="121" name="Line 41"/>
          <p:cNvSpPr>
            <a:spLocks noChangeShapeType="1"/>
          </p:cNvSpPr>
          <p:nvPr/>
        </p:nvSpPr>
        <p:spPr bwMode="auto">
          <a:xfrm>
            <a:off x="5018088" y="4784725"/>
            <a:ext cx="512762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22" name="Rectangle 42"/>
          <p:cNvSpPr>
            <a:spLocks noChangeArrowheads="1"/>
          </p:cNvSpPr>
          <p:nvPr/>
        </p:nvSpPr>
        <p:spPr bwMode="auto">
          <a:xfrm>
            <a:off x="4735513" y="4616450"/>
            <a:ext cx="2880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</a:t>
            </a:r>
          </a:p>
        </p:txBody>
      </p:sp>
      <p:sp>
        <p:nvSpPr>
          <p:cNvPr id="123" name="Freeform 43"/>
          <p:cNvSpPr>
            <a:spLocks/>
          </p:cNvSpPr>
          <p:nvPr/>
        </p:nvSpPr>
        <p:spPr bwMode="auto">
          <a:xfrm>
            <a:off x="5011738" y="4800600"/>
            <a:ext cx="493712" cy="1576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" y="992"/>
              </a:cxn>
              <a:cxn ang="0">
                <a:pos x="310" y="992"/>
              </a:cxn>
            </a:cxnLst>
            <a:rect l="0" t="0" r="r" b="b"/>
            <a:pathLst>
              <a:path w="311" h="993">
                <a:moveTo>
                  <a:pt x="0" y="0"/>
                </a:moveTo>
                <a:lnTo>
                  <a:pt x="139" y="992"/>
                </a:lnTo>
                <a:lnTo>
                  <a:pt x="310" y="992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EF7F44-D383-4E34-AF1B-2494E988DF7F}"/>
                  </a:ext>
                </a:extLst>
              </p14:cNvPr>
              <p14:cNvContentPartPr/>
              <p14:nvPr/>
            </p14:nvContentPartPr>
            <p14:xfrm>
              <a:off x="-97920" y="1432800"/>
              <a:ext cx="8979840" cy="528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EF7F44-D383-4E34-AF1B-2494E988DF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7280" y="1423440"/>
                <a:ext cx="8998560" cy="530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 Formal Verification Strategy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Big Ideas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Sets as Boolean functions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BDDs</a:t>
            </a:r>
            <a:r>
              <a:rPr lang="en-US" dirty="0"/>
              <a:t> to represent sets of things</a:t>
            </a:r>
          </a:p>
          <a:p>
            <a:r>
              <a:rPr lang="en-US" dirty="0">
                <a:solidFill>
                  <a:srgbClr val="800000"/>
                </a:solidFill>
              </a:rPr>
              <a:t>Symbolic representation of </a:t>
            </a:r>
            <a:r>
              <a:rPr lang="en-US" dirty="0" err="1">
                <a:solidFill>
                  <a:srgbClr val="800000"/>
                </a:solidFill>
              </a:rPr>
              <a:t>FSMs</a:t>
            </a:r>
            <a:endParaRPr lang="en-US" dirty="0">
              <a:solidFill>
                <a:srgbClr val="800000"/>
              </a:solidFill>
            </a:endParaRPr>
          </a:p>
          <a:p>
            <a:pPr lvl="1"/>
            <a:r>
              <a:rPr lang="en-US" dirty="0"/>
              <a:t>Represent them as sets of allowable transitions</a:t>
            </a:r>
          </a:p>
          <a:p>
            <a:r>
              <a:rPr lang="en-US" dirty="0" err="1">
                <a:solidFill>
                  <a:srgbClr val="800000"/>
                </a:solidFill>
              </a:rPr>
              <a:t>Reachability</a:t>
            </a:r>
            <a:r>
              <a:rPr lang="en-US" dirty="0">
                <a:solidFill>
                  <a:srgbClr val="800000"/>
                </a:solidFill>
              </a:rPr>
              <a:t> analysis</a:t>
            </a:r>
          </a:p>
          <a:p>
            <a:pPr lvl="1"/>
            <a:r>
              <a:rPr lang="en-US" dirty="0"/>
              <a:t>Represents the sets of FSM states you can get to from the start state on 0 clock ticks, 1 clock tick, 2 ticks, etc.</a:t>
            </a:r>
          </a:p>
          <a:p>
            <a:r>
              <a:rPr lang="en-US" dirty="0">
                <a:solidFill>
                  <a:srgbClr val="800000"/>
                </a:solidFill>
              </a:rPr>
              <a:t>Cross-product </a:t>
            </a:r>
            <a:r>
              <a:rPr lang="en-US" dirty="0" err="1">
                <a:solidFill>
                  <a:srgbClr val="800000"/>
                </a:solidFill>
              </a:rPr>
              <a:t>FSMs</a:t>
            </a:r>
            <a:endParaRPr lang="en-US" dirty="0">
              <a:solidFill>
                <a:srgbClr val="800000"/>
              </a:solidFill>
            </a:endParaRPr>
          </a:p>
          <a:p>
            <a:pPr lvl="1"/>
            <a:r>
              <a:rPr lang="en-US" dirty="0"/>
              <a:t>Take 2 </a:t>
            </a:r>
            <a:r>
              <a:rPr lang="en-US" dirty="0" err="1"/>
              <a:t>FSMs</a:t>
            </a:r>
            <a:r>
              <a:rPr lang="en-US" dirty="0"/>
              <a:t> you want to compare for equivalence, and make 1 single new special machine, on which </a:t>
            </a:r>
            <a:r>
              <a:rPr lang="en-US" dirty="0" err="1"/>
              <a:t>reachability</a:t>
            </a:r>
            <a:r>
              <a:rPr lang="en-US" dirty="0"/>
              <a:t> analysis == verification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49-67DF-41F2-B9E8-BB5B804C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ADCE2-D37D-4521-AB73-1DBC3EB8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7" y="1825625"/>
            <a:ext cx="6976784" cy="2136775"/>
          </a:xfrm>
        </p:spPr>
        <p:txBody>
          <a:bodyPr/>
          <a:lstStyle/>
          <a:p>
            <a:r>
              <a:rPr lang="en-US" dirty="0"/>
              <a:t>What are sequential circuits?</a:t>
            </a:r>
          </a:p>
          <a:p>
            <a:r>
              <a:rPr lang="en-US" dirty="0"/>
              <a:t>How are they different from combinational circuits?</a:t>
            </a:r>
          </a:p>
          <a:p>
            <a:r>
              <a:rPr lang="en-US" dirty="0"/>
              <a:t>How do you describe/represent the functionality of sequential circuits?</a:t>
            </a:r>
          </a:p>
        </p:txBody>
      </p:sp>
    </p:spTree>
    <p:extLst>
      <p:ext uri="{BB962C8B-B14F-4D97-AF65-F5344CB8AC3E}">
        <p14:creationId xmlns:p14="http://schemas.microsoft.com/office/powerpoint/2010/main" val="136014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F506-DB44-44F3-8D5A-E72F9CBE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0"/>
            <a:ext cx="8253132" cy="1325563"/>
          </a:xfrm>
        </p:spPr>
        <p:txBody>
          <a:bodyPr/>
          <a:lstStyle/>
          <a:p>
            <a:pPr algn="ctr"/>
            <a:r>
              <a:rPr lang="en-US" dirty="0"/>
              <a:t>State Minimization Example</a:t>
            </a:r>
          </a:p>
        </p:txBody>
      </p:sp>
    </p:spTree>
    <p:extLst>
      <p:ext uri="{BB962C8B-B14F-4D97-AF65-F5344CB8AC3E}">
        <p14:creationId xmlns:p14="http://schemas.microsoft.com/office/powerpoint/2010/main" val="135594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Definition: </a:t>
            </a:r>
            <a:r>
              <a:rPr lang="en-US" i="1" dirty="0"/>
              <a:t>Consider two states s and t of a given FSM, and a k-string (sequence of input symbols) x = (x</a:t>
            </a:r>
            <a:r>
              <a:rPr lang="en-US" i="1" baseline="-25000" dirty="0"/>
              <a:t>0</a:t>
            </a:r>
            <a:r>
              <a:rPr lang="en-US" i="1" dirty="0"/>
              <a:t>,x</a:t>
            </a:r>
            <a:r>
              <a:rPr lang="en-US" i="1" baseline="-25000" dirty="0"/>
              <a:t>1</a:t>
            </a:r>
            <a:r>
              <a:rPr lang="en-US" i="1" dirty="0"/>
              <a:t>,…,x</a:t>
            </a:r>
            <a:r>
              <a:rPr lang="en-US" i="1" baseline="-25000" dirty="0"/>
              <a:t>k-1</a:t>
            </a:r>
            <a:r>
              <a:rPr lang="en-US" i="1" dirty="0"/>
              <a:t>). Suppose the </a:t>
            </a:r>
            <a:r>
              <a:rPr lang="en-US" b="1" i="1" dirty="0"/>
              <a:t>string x </a:t>
            </a:r>
            <a:r>
              <a:rPr lang="en-US" i="1" dirty="0"/>
              <a:t>produces one </a:t>
            </a:r>
            <a:r>
              <a:rPr lang="en-US" b="1" i="1" dirty="0"/>
              <a:t>run</a:t>
            </a:r>
            <a:r>
              <a:rPr lang="en-US" i="1" dirty="0"/>
              <a:t> </a:t>
            </a:r>
            <a:r>
              <a:rPr lang="en-US" i="1" dirty="0" err="1"/>
              <a:t>Run_s</a:t>
            </a:r>
            <a:r>
              <a:rPr lang="en-US" i="1" dirty="0"/>
              <a:t> = (s</a:t>
            </a:r>
            <a:r>
              <a:rPr lang="en-US" i="1" baseline="-25000" dirty="0"/>
              <a:t>0</a:t>
            </a:r>
            <a:r>
              <a:rPr lang="en-US" i="1" dirty="0"/>
              <a:t>,s</a:t>
            </a:r>
            <a:r>
              <a:rPr lang="en-US" i="1" baseline="-25000" dirty="0"/>
              <a:t>1,</a:t>
            </a:r>
            <a:r>
              <a:rPr lang="en-US" i="1" dirty="0"/>
              <a:t>…,s</a:t>
            </a:r>
            <a:r>
              <a:rPr lang="en-US" i="1" baseline="-25000" dirty="0"/>
              <a:t>k-1</a:t>
            </a:r>
            <a:r>
              <a:rPr lang="en-US" i="1" dirty="0"/>
              <a:t>), when starting from s</a:t>
            </a:r>
            <a:r>
              <a:rPr lang="en-US" i="1" baseline="-25000" dirty="0"/>
              <a:t>0</a:t>
            </a:r>
            <a:r>
              <a:rPr lang="en-US" i="1" dirty="0"/>
              <a:t> (s=s</a:t>
            </a:r>
            <a:r>
              <a:rPr lang="en-US" i="1" baseline="-25000" dirty="0"/>
              <a:t>0</a:t>
            </a:r>
            <a:r>
              <a:rPr lang="en-US" i="1" dirty="0"/>
              <a:t>) and another run </a:t>
            </a:r>
            <a:r>
              <a:rPr lang="en-US" i="1" dirty="0" err="1"/>
              <a:t>Run_t</a:t>
            </a:r>
            <a:r>
              <a:rPr lang="en-US" i="1" dirty="0"/>
              <a:t> = (t</a:t>
            </a:r>
            <a:r>
              <a:rPr lang="en-US" i="1" baseline="-25000" dirty="0"/>
              <a:t>0</a:t>
            </a:r>
            <a:r>
              <a:rPr lang="en-US" i="1" dirty="0"/>
              <a:t>,t</a:t>
            </a:r>
            <a:r>
              <a:rPr lang="en-US" i="1" baseline="-25000" dirty="0"/>
              <a:t>1</a:t>
            </a:r>
            <a:r>
              <a:rPr lang="en-US" i="1"/>
              <a:t>,…,t</a:t>
            </a:r>
            <a:r>
              <a:rPr lang="en-US" i="1" baseline="-25000"/>
              <a:t>k-1</a:t>
            </a:r>
            <a:r>
              <a:rPr lang="en-US" i="1"/>
              <a:t>), </a:t>
            </a:r>
            <a:r>
              <a:rPr lang="en-US" i="1" dirty="0"/>
              <a:t>when starting from t</a:t>
            </a:r>
            <a:r>
              <a:rPr lang="en-US" i="1" baseline="-25000" dirty="0"/>
              <a:t>0</a:t>
            </a:r>
            <a:r>
              <a:rPr lang="en-US" i="1" dirty="0"/>
              <a:t> (t=t</a:t>
            </a:r>
            <a:r>
              <a:rPr lang="en-US" i="1" baseline="-25000" dirty="0"/>
              <a:t>0</a:t>
            </a:r>
            <a:r>
              <a:rPr lang="en-US" i="1" dirty="0"/>
              <a:t>). Further, let </a:t>
            </a:r>
            <a:r>
              <a:rPr lang="en-US" altLang="zh-CN" i="1" dirty="0" err="1"/>
              <a:t>z</a:t>
            </a:r>
            <a:r>
              <a:rPr lang="en-US" altLang="zh-CN" i="1" baseline="30000" dirty="0" err="1"/>
              <a:t>s</a:t>
            </a:r>
            <a:r>
              <a:rPr lang="en-US" i="1" baseline="-25000" dirty="0"/>
              <a:t> </a:t>
            </a:r>
            <a:r>
              <a:rPr lang="en-US" i="1" dirty="0"/>
              <a:t>= (z</a:t>
            </a:r>
            <a:r>
              <a:rPr lang="en-US" i="1" baseline="-25000" dirty="0"/>
              <a:t>0</a:t>
            </a:r>
            <a:r>
              <a:rPr lang="en-US" i="1" baseline="30000" dirty="0"/>
              <a:t>s</a:t>
            </a:r>
            <a:r>
              <a:rPr lang="en-US" i="1" baseline="-25000" dirty="0"/>
              <a:t>,</a:t>
            </a:r>
            <a:r>
              <a:rPr lang="en-US" i="1" dirty="0"/>
              <a:t>z</a:t>
            </a:r>
            <a:r>
              <a:rPr lang="en-US" i="1" baseline="-25000" dirty="0"/>
              <a:t>1</a:t>
            </a:r>
            <a:r>
              <a:rPr lang="en-US" i="1" baseline="30000" dirty="0"/>
              <a:t>s</a:t>
            </a:r>
            <a:r>
              <a:rPr lang="en-US" i="1" dirty="0"/>
              <a:t>,…,z</a:t>
            </a:r>
            <a:r>
              <a:rPr lang="en-US" i="1" baseline="-25000" dirty="0"/>
              <a:t>k-1</a:t>
            </a:r>
            <a:r>
              <a:rPr lang="en-US" i="1" baseline="30000" dirty="0"/>
              <a:t>s</a:t>
            </a:r>
            <a:r>
              <a:rPr lang="en-US" i="1" dirty="0"/>
              <a:t>) and </a:t>
            </a:r>
            <a:r>
              <a:rPr lang="en-US" i="1" dirty="0" err="1"/>
              <a:t>z</a:t>
            </a:r>
            <a:r>
              <a:rPr lang="en-US" i="1" baseline="30000" dirty="0" err="1"/>
              <a:t>t</a:t>
            </a:r>
            <a:r>
              <a:rPr lang="en-US" i="1" dirty="0"/>
              <a:t> = (z</a:t>
            </a:r>
            <a:r>
              <a:rPr lang="en-US" i="1" baseline="-25000" dirty="0"/>
              <a:t>0</a:t>
            </a:r>
            <a:r>
              <a:rPr lang="en-US" i="1" baseline="30000" dirty="0"/>
              <a:t>t</a:t>
            </a:r>
            <a:r>
              <a:rPr lang="en-US" i="1" dirty="0"/>
              <a:t>,z</a:t>
            </a:r>
            <a:r>
              <a:rPr lang="en-US" i="1" baseline="-25000" dirty="0"/>
              <a:t>1</a:t>
            </a:r>
            <a:r>
              <a:rPr lang="en-US" i="1" baseline="30000" dirty="0"/>
              <a:t>t</a:t>
            </a:r>
            <a:r>
              <a:rPr lang="en-US" i="1" dirty="0"/>
              <a:t>,…,z</a:t>
            </a:r>
            <a:r>
              <a:rPr lang="en-US" i="1" baseline="-25000" dirty="0"/>
              <a:t>k-1</a:t>
            </a:r>
            <a:r>
              <a:rPr lang="en-US" i="1" baseline="30000" dirty="0"/>
              <a:t>t</a:t>
            </a:r>
            <a:r>
              <a:rPr lang="en-US" i="1" dirty="0"/>
              <a:t>) be the corresponding output strings.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The string x is said to be a </a:t>
            </a:r>
            <a:r>
              <a:rPr lang="en-US" b="1" i="1" dirty="0"/>
              <a:t>length-k distinguishing sequence</a:t>
            </a:r>
            <a:r>
              <a:rPr lang="en-US" i="1" dirty="0"/>
              <a:t> for states s and t if and only if:</a:t>
            </a:r>
          </a:p>
          <a:p>
            <a:pPr marL="0" indent="0" algn="ctr">
              <a:buNone/>
            </a:pPr>
            <a:r>
              <a:rPr lang="en-US" i="1" dirty="0"/>
              <a:t>z</a:t>
            </a:r>
            <a:r>
              <a:rPr lang="en-US" i="1" baseline="-25000" dirty="0"/>
              <a:t>k-1</a:t>
            </a:r>
            <a:r>
              <a:rPr lang="en-US" i="1" baseline="30000" dirty="0"/>
              <a:t>s</a:t>
            </a:r>
            <a:r>
              <a:rPr lang="en-US" i="1" dirty="0"/>
              <a:t> ≠ z</a:t>
            </a:r>
            <a:r>
              <a:rPr lang="en-US" i="1" baseline="-25000" dirty="0"/>
              <a:t>k-1</a:t>
            </a:r>
            <a:r>
              <a:rPr lang="en-US" i="1" baseline="30000" dirty="0"/>
              <a:t>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983D8B-8B0E-48D5-8C64-7E075B919F68}"/>
                  </a:ext>
                </a:extLst>
              </p14:cNvPr>
              <p14:cNvContentPartPr/>
              <p14:nvPr/>
            </p14:nvContentPartPr>
            <p14:xfrm>
              <a:off x="3960" y="664200"/>
              <a:ext cx="8975880" cy="495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983D8B-8B0E-48D5-8C64-7E075B919F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00" y="654840"/>
                <a:ext cx="8994600" cy="49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06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C6D3-541A-43D6-9125-8A9F9D91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266C-800C-4155-83CD-1E743EA3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70DB21-E0CC-4457-89E6-53350F67ED81}"/>
                  </a:ext>
                </a:extLst>
              </p14:cNvPr>
              <p14:cNvContentPartPr/>
              <p14:nvPr/>
            </p14:nvContentPartPr>
            <p14:xfrm>
              <a:off x="317520" y="403920"/>
              <a:ext cx="7424280" cy="564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70DB21-E0CC-4457-89E6-53350F67ED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160" y="394560"/>
                <a:ext cx="7443000" cy="56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52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/>
              <a:t>Definition: </a:t>
            </a:r>
            <a:r>
              <a:rPr lang="en-US" i="1" dirty="0"/>
              <a:t>Two states s and t are k-equivalent, written s ≡</a:t>
            </a:r>
            <a:r>
              <a:rPr lang="en-US" i="1" baseline="-25000" dirty="0"/>
              <a:t>k</a:t>
            </a:r>
            <a:r>
              <a:rPr lang="en-US" i="1" dirty="0"/>
              <a:t> t, if and only if there does not exist a distinguishing sequence of length k or less for these states. Two states s and t are equivalent if and only if they are n-equivalent, where n = |S|.</a:t>
            </a:r>
          </a:p>
          <a:p>
            <a:pPr marL="0" indent="0">
              <a:buNone/>
            </a:pPr>
            <a:r>
              <a:rPr lang="en-US" i="1" dirty="0"/>
              <a:t>|S| is the cardinality of S, i.e. total number of states in 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844483-1402-4E6C-BD11-64F1EBD05BD3}"/>
                  </a:ext>
                </a:extLst>
              </p14:cNvPr>
              <p14:cNvContentPartPr/>
              <p14:nvPr/>
            </p14:nvContentPartPr>
            <p14:xfrm>
              <a:off x="595440" y="2388240"/>
              <a:ext cx="7769520" cy="299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844483-1402-4E6C-BD11-64F1EBD05B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80" y="2378880"/>
                <a:ext cx="7788240" cy="30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5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Theorem:</a:t>
            </a:r>
            <a:r>
              <a:rPr lang="en-US" i="1" dirty="0"/>
              <a:t> s ≡</a:t>
            </a:r>
            <a:r>
              <a:rPr lang="en-US" i="1" baseline="-25000" dirty="0"/>
              <a:t>k+1</a:t>
            </a:r>
            <a:r>
              <a:rPr lang="en-US" i="1" dirty="0"/>
              <a:t> t  if and only if s ≡</a:t>
            </a:r>
            <a:r>
              <a:rPr lang="en-US" i="1" baseline="-25000" dirty="0"/>
              <a:t>k</a:t>
            </a:r>
            <a:r>
              <a:rPr lang="en-US" i="1" dirty="0"/>
              <a:t> t and ∀𝑥∈𝑋,  </a:t>
            </a:r>
            <a:r>
              <a:rPr lang="en-US" sz="4000" i="1" dirty="0"/>
              <a:t>𝑠</a:t>
            </a:r>
            <a:r>
              <a:rPr lang="en-US" sz="4000" i="1" baseline="-25000" dirty="0"/>
              <a:t>𝑥</a:t>
            </a:r>
            <a:r>
              <a:rPr lang="en-US" sz="4000" i="1" dirty="0"/>
              <a:t> </a:t>
            </a:r>
            <a:r>
              <a:rPr lang="en-US" sz="2400" i="1" dirty="0"/>
              <a:t>≡</a:t>
            </a:r>
            <a:r>
              <a:rPr lang="en-US" sz="2400" i="1" baseline="-25000" dirty="0"/>
              <a:t>𝑘</a:t>
            </a:r>
            <a:r>
              <a:rPr lang="en-US" sz="2400" i="1" dirty="0"/>
              <a:t> </a:t>
            </a:r>
            <a:r>
              <a:rPr lang="en-US" sz="4000" i="1" dirty="0"/>
              <a:t>𝑡</a:t>
            </a:r>
            <a:r>
              <a:rPr lang="en-US" sz="4000" i="1" baseline="-25000" dirty="0"/>
              <a:t>𝑥 </a:t>
            </a:r>
            <a:r>
              <a:rPr lang="en-US" i="1" dirty="0"/>
              <a:t>, where </a:t>
            </a:r>
            <a:r>
              <a:rPr lang="en-US" i="1" dirty="0" err="1"/>
              <a:t>s</a:t>
            </a:r>
            <a:r>
              <a:rPr lang="en-US" i="1" baseline="-25000" dirty="0" err="1"/>
              <a:t>x</a:t>
            </a:r>
            <a:r>
              <a:rPr lang="en-US" i="1" dirty="0"/>
              <a:t> and </a:t>
            </a:r>
            <a:r>
              <a:rPr lang="en-US" i="1" dirty="0" err="1"/>
              <a:t>t</a:t>
            </a:r>
            <a:r>
              <a:rPr lang="en-US" i="1" baseline="-25000" dirty="0" err="1"/>
              <a:t>x</a:t>
            </a:r>
            <a:r>
              <a:rPr lang="en-US" i="1" dirty="0"/>
              <a:t> are the x-successors of s and t.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For this particular case, x can be the immediate next state of s or 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59FFE5-7FB1-46E8-A91C-59362E10EBCD}"/>
                  </a:ext>
                </a:extLst>
              </p14:cNvPr>
              <p14:cNvContentPartPr/>
              <p14:nvPr/>
            </p14:nvContentPartPr>
            <p14:xfrm>
              <a:off x="646560" y="372960"/>
              <a:ext cx="7067880" cy="4838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59FFE5-7FB1-46E8-A91C-59362E10EB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00" y="363600"/>
                <a:ext cx="7086600" cy="48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9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640C-462F-42AF-ABBE-C2D3C3DF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47D3-3BB0-4854-B3BD-F32D050B1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57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Definition:</a:t>
            </a:r>
            <a:r>
              <a:rPr lang="en-US" i="1" dirty="0"/>
              <a:t> We define the binary relation </a:t>
            </a:r>
            <a:r>
              <a:rPr lang="en-US" dirty="0"/>
              <a:t>𝜉</a:t>
            </a:r>
            <a:r>
              <a:rPr lang="en-US" baseline="30000" dirty="0"/>
              <a:t>𝑘</a:t>
            </a:r>
            <a:r>
              <a:rPr lang="en-US" dirty="0"/>
              <a:t>(𝑠,𝑡) ⊂ 𝑆 × 𝑆 </a:t>
            </a:r>
            <a:r>
              <a:rPr lang="en-US" i="1" dirty="0"/>
              <a:t>as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𝜉</a:t>
            </a:r>
            <a:r>
              <a:rPr lang="en-US" baseline="30000" dirty="0"/>
              <a:t>𝑘</a:t>
            </a:r>
            <a:r>
              <a:rPr lang="en-US" dirty="0"/>
              <a:t>={(𝑠,𝑡) | 𝑠≡</a:t>
            </a:r>
            <a:r>
              <a:rPr lang="en-US" baseline="-25000" dirty="0"/>
              <a:t>𝑘</a:t>
            </a:r>
            <a:r>
              <a:rPr lang="en-US" dirty="0"/>
              <a:t> 𝑡)}.</a:t>
            </a:r>
          </a:p>
          <a:p>
            <a:pPr marL="0" indent="0">
              <a:buNone/>
            </a:pPr>
            <a:r>
              <a:rPr lang="en-US" i="1" dirty="0"/>
              <a:t>We also denote the </a:t>
            </a:r>
            <a:r>
              <a:rPr lang="en-US" dirty="0"/>
              <a:t>𝑚</a:t>
            </a:r>
            <a:r>
              <a:rPr lang="en-US" baseline="-25000" dirty="0"/>
              <a:t>𝑘</a:t>
            </a:r>
            <a:r>
              <a:rPr lang="en-US" dirty="0"/>
              <a:t> </a:t>
            </a:r>
            <a:r>
              <a:rPr lang="en-US" i="1" dirty="0"/>
              <a:t> equivalence classes of the relation </a:t>
            </a:r>
            <a:r>
              <a:rPr lang="en-US" dirty="0"/>
              <a:t>𝜉</a:t>
            </a:r>
            <a:r>
              <a:rPr lang="en-US" baseline="30000" dirty="0"/>
              <a:t>𝑘</a:t>
            </a:r>
            <a:r>
              <a:rPr lang="en-US" dirty="0"/>
              <a:t>  </a:t>
            </a:r>
            <a:r>
              <a:rPr lang="en-US" i="1" dirty="0"/>
              <a:t>by</a:t>
            </a:r>
            <a:r>
              <a:rPr lang="en-US" dirty="0"/>
              <a:t> 𝐵</a:t>
            </a:r>
            <a:r>
              <a:rPr lang="en-US" baseline="-25000" dirty="0"/>
              <a:t>𝑖</a:t>
            </a:r>
            <a:r>
              <a:rPr lang="en-US" baseline="30000" dirty="0"/>
              <a:t>𝑘</a:t>
            </a:r>
            <a:r>
              <a:rPr lang="en-US" dirty="0"/>
              <a:t>, 𝑖=1,…,𝑚</a:t>
            </a:r>
            <a:r>
              <a:rPr lang="en-US" baseline="-25000" dirty="0"/>
              <a:t>𝑘</a:t>
            </a:r>
          </a:p>
        </p:txBody>
      </p:sp>
    </p:spTree>
    <p:extLst>
      <p:ext uri="{BB962C8B-B14F-4D97-AF65-F5344CB8AC3E}">
        <p14:creationId xmlns:p14="http://schemas.microsoft.com/office/powerpoint/2010/main" val="18486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𝜉</a:t>
            </a:r>
            <a:r>
              <a:rPr lang="en-US" baseline="30000" dirty="0"/>
              <a:t>k </a:t>
            </a:r>
            <a:r>
              <a:rPr lang="en-US" dirty="0"/>
              <a:t>is an equivalence relation</a:t>
            </a:r>
          </a:p>
          <a:p>
            <a:pPr lvl="1">
              <a:buFont typeface="Wingdings" pitchFamily="2" charset="2"/>
              <a:buChar char=""/>
            </a:pPr>
            <a:r>
              <a:rPr lang="en-US" dirty="0"/>
              <a:t> Reflexive: A state is k-equivalent to itself</a:t>
            </a:r>
          </a:p>
          <a:p>
            <a:pPr lvl="1">
              <a:buFont typeface="Wingdings" pitchFamily="2" charset="2"/>
              <a:buChar char=""/>
            </a:pPr>
            <a:r>
              <a:rPr lang="en-US" dirty="0"/>
              <a:t> Symmetric: s ≡</a:t>
            </a:r>
            <a:r>
              <a:rPr lang="en-US" baseline="-25000" dirty="0"/>
              <a:t>k</a:t>
            </a:r>
            <a:r>
              <a:rPr lang="en-US" dirty="0"/>
              <a:t> t ⇒ t ≡</a:t>
            </a:r>
            <a:r>
              <a:rPr lang="en-US" baseline="-25000" dirty="0"/>
              <a:t>k</a:t>
            </a:r>
            <a:r>
              <a:rPr lang="en-US" dirty="0"/>
              <a:t> s</a:t>
            </a:r>
          </a:p>
          <a:p>
            <a:pPr lvl="1">
              <a:buFont typeface="Wingdings" pitchFamily="2" charset="2"/>
              <a:buChar char=""/>
            </a:pPr>
            <a:r>
              <a:rPr lang="en-US" dirty="0"/>
              <a:t> Transitive:  s ≡</a:t>
            </a:r>
            <a:r>
              <a:rPr lang="en-US" baseline="-25000" dirty="0"/>
              <a:t>k</a:t>
            </a:r>
            <a:r>
              <a:rPr lang="en-US" dirty="0"/>
              <a:t> t, t ≡</a:t>
            </a:r>
            <a:r>
              <a:rPr lang="en-US" baseline="-25000" dirty="0"/>
              <a:t>k</a:t>
            </a:r>
            <a:r>
              <a:rPr lang="en-US" dirty="0"/>
              <a:t> u ⇒ s ≡</a:t>
            </a:r>
            <a:r>
              <a:rPr lang="en-US" baseline="-25000" dirty="0"/>
              <a:t>k</a:t>
            </a:r>
            <a:r>
              <a:rPr lang="en-US" dirty="0"/>
              <a:t> 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82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18" y="-76200"/>
            <a:ext cx="8253132" cy="1325563"/>
          </a:xfrm>
        </p:spPr>
        <p:txBody>
          <a:bodyPr/>
          <a:lstStyle/>
          <a:p>
            <a:r>
              <a:rPr lang="en-US" dirty="0"/>
              <a:t>Minimize this state machine</a:t>
            </a:r>
          </a:p>
        </p:txBody>
      </p:sp>
      <p:sp>
        <p:nvSpPr>
          <p:cNvPr id="4" name="Oval 3"/>
          <p:cNvSpPr/>
          <p:nvPr/>
        </p:nvSpPr>
        <p:spPr>
          <a:xfrm>
            <a:off x="20955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A</a:t>
            </a:r>
            <a:endParaRPr lang="en-US" dirty="0"/>
          </a:p>
        </p:txBody>
      </p:sp>
      <p:cxnSp>
        <p:nvCxnSpPr>
          <p:cNvPr id="8" name="Straight Arrow Connector 7"/>
          <p:cNvCxnSpPr>
            <a:endCxn id="11" idx="3"/>
          </p:cNvCxnSpPr>
          <p:nvPr/>
        </p:nvCxnSpPr>
        <p:spPr>
          <a:xfrm flipV="1">
            <a:off x="2552700" y="2272926"/>
            <a:ext cx="1079874" cy="96013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9700" y="3505200"/>
            <a:ext cx="685800" cy="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43300" y="1752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43300" y="4724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5"/>
            <a:endCxn id="12" idx="1"/>
          </p:cNvCxnSpPr>
          <p:nvPr/>
        </p:nvCxnSpPr>
        <p:spPr>
          <a:xfrm>
            <a:off x="2615826" y="3720726"/>
            <a:ext cx="1016748" cy="10929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72100" y="1752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B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72100" y="4718957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C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71247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F</a:t>
            </a:r>
            <a:endParaRPr lang="en-US" b="1" dirty="0"/>
          </a:p>
        </p:txBody>
      </p:sp>
      <p:cxnSp>
        <p:nvCxnSpPr>
          <p:cNvPr id="20" name="Straight Arrow Connector 19"/>
          <p:cNvCxnSpPr>
            <a:endCxn id="17" idx="2"/>
          </p:cNvCxnSpPr>
          <p:nvPr/>
        </p:nvCxnSpPr>
        <p:spPr>
          <a:xfrm flipV="1">
            <a:off x="4151199" y="2057400"/>
            <a:ext cx="1220901" cy="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2" idx="6"/>
          </p:cNvCxnSpPr>
          <p:nvPr/>
        </p:nvCxnSpPr>
        <p:spPr>
          <a:xfrm flipH="1">
            <a:off x="4152900" y="5023757"/>
            <a:ext cx="1219200" cy="544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17" idx="4"/>
          </p:cNvCxnSpPr>
          <p:nvPr/>
        </p:nvCxnSpPr>
        <p:spPr>
          <a:xfrm flipV="1">
            <a:off x="5676900" y="2362200"/>
            <a:ext cx="0" cy="235675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  <a:endCxn id="18" idx="7"/>
          </p:cNvCxnSpPr>
          <p:nvPr/>
        </p:nvCxnSpPr>
        <p:spPr>
          <a:xfrm flipH="1">
            <a:off x="5892426" y="3720726"/>
            <a:ext cx="1321548" cy="108750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5"/>
            <a:endCxn id="19" idx="2"/>
          </p:cNvCxnSpPr>
          <p:nvPr/>
        </p:nvCxnSpPr>
        <p:spPr>
          <a:xfrm>
            <a:off x="4063626" y="2272926"/>
            <a:ext cx="3061074" cy="123227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19" idx="1"/>
          </p:cNvCxnSpPr>
          <p:nvPr/>
        </p:nvCxnSpPr>
        <p:spPr>
          <a:xfrm>
            <a:off x="5892426" y="2272926"/>
            <a:ext cx="1321548" cy="10167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9" idx="0"/>
            <a:endCxn id="17" idx="6"/>
          </p:cNvCxnSpPr>
          <p:nvPr/>
        </p:nvCxnSpPr>
        <p:spPr>
          <a:xfrm rot="16200000" flipV="1">
            <a:off x="6134100" y="1905000"/>
            <a:ext cx="1143000" cy="1447800"/>
          </a:xfrm>
          <a:prstGeom prst="curvedConnector2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7" idx="1"/>
            <a:endCxn id="11" idx="7"/>
          </p:cNvCxnSpPr>
          <p:nvPr/>
        </p:nvCxnSpPr>
        <p:spPr>
          <a:xfrm rot="16200000" flipV="1">
            <a:off x="4762500" y="1143000"/>
            <a:ext cx="12700" cy="1397748"/>
          </a:xfrm>
          <a:prstGeom prst="curvedConnector3">
            <a:avLst>
              <a:gd name="adj1" fmla="val 2502945"/>
            </a:avLst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2" idx="5"/>
            <a:endCxn id="18" idx="3"/>
          </p:cNvCxnSpPr>
          <p:nvPr/>
        </p:nvCxnSpPr>
        <p:spPr>
          <a:xfrm rot="5400000" flipH="1" flipV="1">
            <a:off x="4759778" y="4543131"/>
            <a:ext cx="5443" cy="1397748"/>
          </a:xfrm>
          <a:prstGeom prst="curvedConnector3">
            <a:avLst>
              <a:gd name="adj1" fmla="val -5840051"/>
            </a:avLst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7"/>
            <a:endCxn id="19" idx="2"/>
          </p:cNvCxnSpPr>
          <p:nvPr/>
        </p:nvCxnSpPr>
        <p:spPr>
          <a:xfrm flipV="1">
            <a:off x="4063626" y="3505200"/>
            <a:ext cx="3061074" cy="130847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88340" y="38862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52700" y="25146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512340" y="17526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152900" y="12192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33900" y="54864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305300" y="4953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50640" y="443871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1/0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1700" y="34860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686300" y="26478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143500" y="34860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63" name="Rectangle 62"/>
          <p:cNvSpPr/>
          <p:nvPr/>
        </p:nvSpPr>
        <p:spPr>
          <a:xfrm>
            <a:off x="6378009" y="24384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1/0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78009" y="18404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0/0</a:t>
            </a:r>
          </a:p>
        </p:txBody>
      </p:sp>
    </p:spTree>
    <p:extLst>
      <p:ext uri="{BB962C8B-B14F-4D97-AF65-F5344CB8AC3E}">
        <p14:creationId xmlns:p14="http://schemas.microsoft.com/office/powerpoint/2010/main" val="27111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7136-B9AA-4557-99EE-295DBC45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17" y="358402"/>
            <a:ext cx="6824384" cy="7845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FSM Verification:  Reminders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62021"/>
            <a:ext cx="8210121" cy="2581347"/>
          </a:xfrm>
        </p:spPr>
        <p:txBody>
          <a:bodyPr>
            <a:normAutofit/>
          </a:bodyPr>
          <a:lstStyle/>
          <a:p>
            <a:r>
              <a:rPr lang="en-US" dirty="0"/>
              <a:t>What’s in an FSM?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States: </a:t>
            </a:r>
            <a:r>
              <a:rPr lang="en-US" dirty="0"/>
              <a:t> unique bit pattern represents each state;  </a:t>
            </a:r>
            <a:r>
              <a:rPr lang="en-US" dirty="0" err="1"/>
              <a:t>FFs</a:t>
            </a:r>
            <a:r>
              <a:rPr lang="en-US" dirty="0"/>
              <a:t> store state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External inputs: </a:t>
            </a:r>
            <a:r>
              <a:rPr lang="en-US" dirty="0"/>
              <a:t>  inputs from the outside world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Next state logic:</a:t>
            </a:r>
            <a:r>
              <a:rPr lang="en-US" dirty="0"/>
              <a:t>  from current state and external inputs, this makes the inputs to the </a:t>
            </a:r>
            <a:r>
              <a:rPr lang="en-US" dirty="0" err="1"/>
              <a:t>FFs</a:t>
            </a:r>
            <a:r>
              <a:rPr lang="en-US" dirty="0"/>
              <a:t> that determine the next state at the next clock tick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Output logic: </a:t>
            </a:r>
            <a:r>
              <a:rPr lang="en-US" dirty="0"/>
              <a:t> from states (and maybe inputs) makes combinational FSM outputs</a:t>
            </a:r>
          </a:p>
          <a:p>
            <a:pPr lvl="1"/>
            <a:r>
              <a:rPr lang="en-US" b="1" dirty="0">
                <a:solidFill>
                  <a:srgbClr val="800000"/>
                </a:solidFill>
              </a:rPr>
              <a:t>Clock: </a:t>
            </a:r>
            <a:r>
              <a:rPr lang="en-US" dirty="0"/>
              <a:t> synchronizes everything; only states changes on clock tick 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2271171" y="4430487"/>
            <a:ext cx="663575" cy="12573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3201446" y="4413024"/>
            <a:ext cx="2222500" cy="2036763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3726908" y="4514624"/>
            <a:ext cx="1460500" cy="850900"/>
          </a:xfrm>
          <a:prstGeom prst="rect">
            <a:avLst/>
          </a:prstGeom>
          <a:solidFill>
            <a:srgbClr val="006B61"/>
          </a:solidFill>
          <a:ln w="12700">
            <a:solidFill>
              <a:srgbClr val="006B6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Next State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Logic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726908" y="5530624"/>
            <a:ext cx="1460500" cy="782638"/>
          </a:xfrm>
          <a:prstGeom prst="rect">
            <a:avLst/>
          </a:prstGeom>
          <a:solidFill>
            <a:srgbClr val="006B61"/>
          </a:solidFill>
          <a:ln w="12700">
            <a:solidFill>
              <a:srgbClr val="006B6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Output Logic</a:t>
            </a:r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2947446" y="4762274"/>
            <a:ext cx="733425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2947446" y="4965474"/>
            <a:ext cx="733425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2945858" y="5168674"/>
            <a:ext cx="733425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2382296" y="4728937"/>
            <a:ext cx="474662" cy="457200"/>
          </a:xfrm>
          <a:prstGeom prst="rect">
            <a:avLst/>
          </a:prstGeom>
          <a:solidFill>
            <a:srgbClr val="063DE8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D Q</a:t>
            </a:r>
          </a:p>
        </p:txBody>
      </p:sp>
      <p:sp>
        <p:nvSpPr>
          <p:cNvPr id="64" name="Freeform 12"/>
          <p:cNvSpPr>
            <a:spLocks/>
          </p:cNvSpPr>
          <p:nvPr/>
        </p:nvSpPr>
        <p:spPr bwMode="auto">
          <a:xfrm>
            <a:off x="1823496" y="4220937"/>
            <a:ext cx="3879850" cy="576262"/>
          </a:xfrm>
          <a:custGeom>
            <a:avLst/>
            <a:gdLst/>
            <a:ahLst/>
            <a:cxnLst>
              <a:cxn ang="0">
                <a:pos x="2134" y="362"/>
              </a:cxn>
              <a:cxn ang="0">
                <a:pos x="2443" y="362"/>
              </a:cxn>
              <a:cxn ang="0">
                <a:pos x="2443" y="0"/>
              </a:cxn>
              <a:cxn ang="0">
                <a:pos x="0" y="0"/>
              </a:cxn>
              <a:cxn ang="0">
                <a:pos x="0" y="330"/>
              </a:cxn>
              <a:cxn ang="0">
                <a:pos x="256" y="330"/>
              </a:cxn>
            </a:cxnLst>
            <a:rect l="0" t="0" r="r" b="b"/>
            <a:pathLst>
              <a:path w="2444" h="363">
                <a:moveTo>
                  <a:pt x="2134" y="362"/>
                </a:moveTo>
                <a:lnTo>
                  <a:pt x="2443" y="362"/>
                </a:lnTo>
                <a:lnTo>
                  <a:pt x="2443" y="0"/>
                </a:lnTo>
                <a:lnTo>
                  <a:pt x="0" y="0"/>
                </a:lnTo>
                <a:lnTo>
                  <a:pt x="0" y="330"/>
                </a:lnTo>
                <a:lnTo>
                  <a:pt x="256" y="33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5" name="Freeform 13"/>
          <p:cNvSpPr>
            <a:spLocks/>
          </p:cNvSpPr>
          <p:nvPr/>
        </p:nvSpPr>
        <p:spPr bwMode="auto">
          <a:xfrm>
            <a:off x="1620296" y="4033612"/>
            <a:ext cx="4286250" cy="950912"/>
          </a:xfrm>
          <a:custGeom>
            <a:avLst/>
            <a:gdLst/>
            <a:ahLst/>
            <a:cxnLst>
              <a:cxn ang="0">
                <a:pos x="2262" y="598"/>
              </a:cxn>
              <a:cxn ang="0">
                <a:pos x="2699" y="598"/>
              </a:cxn>
              <a:cxn ang="0">
                <a:pos x="2699" y="0"/>
              </a:cxn>
              <a:cxn ang="0">
                <a:pos x="0" y="0"/>
              </a:cxn>
              <a:cxn ang="0">
                <a:pos x="0" y="587"/>
              </a:cxn>
              <a:cxn ang="0">
                <a:pos x="395" y="587"/>
              </a:cxn>
            </a:cxnLst>
            <a:rect l="0" t="0" r="r" b="b"/>
            <a:pathLst>
              <a:path w="2700" h="599">
                <a:moveTo>
                  <a:pt x="2262" y="598"/>
                </a:moveTo>
                <a:lnTo>
                  <a:pt x="2699" y="598"/>
                </a:lnTo>
                <a:lnTo>
                  <a:pt x="2699" y="0"/>
                </a:lnTo>
                <a:lnTo>
                  <a:pt x="0" y="0"/>
                </a:lnTo>
                <a:lnTo>
                  <a:pt x="0" y="587"/>
                </a:lnTo>
                <a:lnTo>
                  <a:pt x="395" y="587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6" name="Freeform 14"/>
          <p:cNvSpPr>
            <a:spLocks/>
          </p:cNvSpPr>
          <p:nvPr/>
        </p:nvSpPr>
        <p:spPr bwMode="auto">
          <a:xfrm>
            <a:off x="1401221" y="3847874"/>
            <a:ext cx="4741862" cy="1373188"/>
          </a:xfrm>
          <a:custGeom>
            <a:avLst/>
            <a:gdLst/>
            <a:ahLst/>
            <a:cxnLst>
              <a:cxn ang="0">
                <a:pos x="2389" y="864"/>
              </a:cxn>
              <a:cxn ang="0">
                <a:pos x="2986" y="864"/>
              </a:cxn>
              <a:cxn ang="0">
                <a:pos x="2986" y="0"/>
              </a:cxn>
              <a:cxn ang="0">
                <a:pos x="0" y="0"/>
              </a:cxn>
              <a:cxn ang="0">
                <a:pos x="0" y="832"/>
              </a:cxn>
              <a:cxn ang="0">
                <a:pos x="512" y="832"/>
              </a:cxn>
            </a:cxnLst>
            <a:rect l="0" t="0" r="r" b="b"/>
            <a:pathLst>
              <a:path w="2987" h="865">
                <a:moveTo>
                  <a:pt x="2389" y="864"/>
                </a:moveTo>
                <a:lnTo>
                  <a:pt x="2986" y="864"/>
                </a:lnTo>
                <a:lnTo>
                  <a:pt x="2986" y="0"/>
                </a:lnTo>
                <a:lnTo>
                  <a:pt x="0" y="0"/>
                </a:lnTo>
                <a:lnTo>
                  <a:pt x="0" y="832"/>
                </a:lnTo>
                <a:lnTo>
                  <a:pt x="512" y="832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5233446" y="5659212"/>
            <a:ext cx="868362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5217571" y="5930674"/>
            <a:ext cx="866775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9" name="Freeform 17"/>
          <p:cNvSpPr>
            <a:spLocks/>
          </p:cNvSpPr>
          <p:nvPr/>
        </p:nvSpPr>
        <p:spPr bwMode="auto">
          <a:xfrm>
            <a:off x="2958558" y="4762274"/>
            <a:ext cx="730250" cy="898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555"/>
              </a:cxn>
              <a:cxn ang="0">
                <a:pos x="459" y="565"/>
              </a:cxn>
            </a:cxnLst>
            <a:rect l="0" t="0" r="r" b="b"/>
            <a:pathLst>
              <a:path w="460" h="566">
                <a:moveTo>
                  <a:pt x="0" y="0"/>
                </a:moveTo>
                <a:lnTo>
                  <a:pt x="288" y="555"/>
                </a:lnTo>
                <a:lnTo>
                  <a:pt x="459" y="565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0" name="Freeform 18"/>
          <p:cNvSpPr>
            <a:spLocks/>
          </p:cNvSpPr>
          <p:nvPr/>
        </p:nvSpPr>
        <p:spPr bwMode="auto">
          <a:xfrm>
            <a:off x="2974433" y="4998812"/>
            <a:ext cx="730250" cy="898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555"/>
              </a:cxn>
              <a:cxn ang="0">
                <a:pos x="459" y="565"/>
              </a:cxn>
            </a:cxnLst>
            <a:rect l="0" t="0" r="r" b="b"/>
            <a:pathLst>
              <a:path w="460" h="566">
                <a:moveTo>
                  <a:pt x="0" y="0"/>
                </a:moveTo>
                <a:lnTo>
                  <a:pt x="288" y="555"/>
                </a:lnTo>
                <a:lnTo>
                  <a:pt x="459" y="565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1" name="Freeform 19"/>
          <p:cNvSpPr>
            <a:spLocks/>
          </p:cNvSpPr>
          <p:nvPr/>
        </p:nvSpPr>
        <p:spPr bwMode="auto">
          <a:xfrm>
            <a:off x="2956971" y="5202012"/>
            <a:ext cx="730250" cy="898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555"/>
              </a:cxn>
              <a:cxn ang="0">
                <a:pos x="459" y="565"/>
              </a:cxn>
            </a:cxnLst>
            <a:rect l="0" t="0" r="r" b="b"/>
            <a:pathLst>
              <a:path w="460" h="566">
                <a:moveTo>
                  <a:pt x="0" y="0"/>
                </a:moveTo>
                <a:lnTo>
                  <a:pt x="288" y="555"/>
                </a:lnTo>
                <a:lnTo>
                  <a:pt x="459" y="565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6138321" y="5536974"/>
            <a:ext cx="2573337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6189121" y="4333649"/>
            <a:ext cx="2535237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3004596" y="4265387"/>
            <a:ext cx="600075" cy="396875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5" name="Freeform 23"/>
          <p:cNvSpPr>
            <a:spLocks/>
          </p:cNvSpPr>
          <p:nvPr/>
        </p:nvSpPr>
        <p:spPr bwMode="auto">
          <a:xfrm>
            <a:off x="1418683" y="5711599"/>
            <a:ext cx="1185863" cy="220663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746" y="138"/>
              </a:cxn>
              <a:cxn ang="0">
                <a:pos x="746" y="0"/>
              </a:cxn>
            </a:cxnLst>
            <a:rect l="0" t="0" r="r" b="b"/>
            <a:pathLst>
              <a:path w="747" h="139">
                <a:moveTo>
                  <a:pt x="0" y="128"/>
                </a:moveTo>
                <a:lnTo>
                  <a:pt x="746" y="138"/>
                </a:lnTo>
                <a:lnTo>
                  <a:pt x="746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6" name="Freeform 24"/>
          <p:cNvSpPr>
            <a:spLocks/>
          </p:cNvSpPr>
          <p:nvPr/>
        </p:nvSpPr>
        <p:spPr bwMode="auto">
          <a:xfrm>
            <a:off x="2448971" y="5405212"/>
            <a:ext cx="290512" cy="290512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86" y="0"/>
              </a:cxn>
              <a:cxn ang="0">
                <a:pos x="182" y="182"/>
              </a:cxn>
            </a:cxnLst>
            <a:rect l="0" t="0" r="r" b="b"/>
            <a:pathLst>
              <a:path w="183" h="183">
                <a:moveTo>
                  <a:pt x="0" y="160"/>
                </a:moveTo>
                <a:lnTo>
                  <a:pt x="86" y="0"/>
                </a:lnTo>
                <a:lnTo>
                  <a:pt x="182" y="182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618583" y="5521099"/>
            <a:ext cx="1277938" cy="3302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>
            <a:off x="1915571" y="6218012"/>
            <a:ext cx="17653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9" name="Rectangle 27"/>
          <p:cNvSpPr>
            <a:spLocks noChangeArrowheads="1"/>
          </p:cNvSpPr>
          <p:nvPr/>
        </p:nvSpPr>
        <p:spPr bwMode="auto">
          <a:xfrm>
            <a:off x="601121" y="6097362"/>
            <a:ext cx="1277937" cy="3302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0" name="Freeform 28"/>
          <p:cNvSpPr>
            <a:spLocks/>
          </p:cNvSpPr>
          <p:nvPr/>
        </p:nvSpPr>
        <p:spPr bwMode="auto">
          <a:xfrm>
            <a:off x="3179221" y="5303612"/>
            <a:ext cx="509587" cy="950912"/>
          </a:xfrm>
          <a:custGeom>
            <a:avLst/>
            <a:gdLst/>
            <a:ahLst/>
            <a:cxnLst>
              <a:cxn ang="0">
                <a:pos x="0" y="598"/>
              </a:cxn>
              <a:cxn ang="0">
                <a:pos x="122" y="0"/>
              </a:cxn>
              <a:cxn ang="0">
                <a:pos x="320" y="0"/>
              </a:cxn>
            </a:cxnLst>
            <a:rect l="0" t="0" r="r" b="b"/>
            <a:pathLst>
              <a:path w="321" h="599">
                <a:moveTo>
                  <a:pt x="0" y="598"/>
                </a:moveTo>
                <a:lnTo>
                  <a:pt x="122" y="0"/>
                </a:lnTo>
                <a:lnTo>
                  <a:pt x="320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6AB9-0DFE-435C-9C6C-BE21AF20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EEBE-84D1-43D6-925B-54F7430E1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4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" y="46037"/>
            <a:ext cx="8253132" cy="1325563"/>
          </a:xfrm>
        </p:spPr>
        <p:txBody>
          <a:bodyPr/>
          <a:lstStyle/>
          <a:p>
            <a:r>
              <a:rPr lang="en-US" dirty="0"/>
              <a:t>Equivalence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03156"/>
          <a:ext cx="3906519" cy="3897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07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Present</a:t>
                      </a:r>
                      <a:r>
                        <a:rPr lang="en-US" sz="1800" b="1" baseline="0" dirty="0"/>
                        <a:t> State</a:t>
                      </a:r>
                      <a:endParaRPr lang="en-US" sz="1800" b="1" dirty="0"/>
                    </a:p>
                  </a:txBody>
                  <a:tcPr marL="275114" marR="27511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Next State/Output</a:t>
                      </a:r>
                    </a:p>
                  </a:txBody>
                  <a:tcPr marL="275114" marR="275114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39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 = 0</a:t>
                      </a:r>
                    </a:p>
                  </a:txBody>
                  <a:tcPr marL="275114" marR="275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 = 1</a:t>
                      </a:r>
                    </a:p>
                  </a:txBody>
                  <a:tcPr marL="275114" marR="2751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2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 (Start)</a:t>
                      </a:r>
                    </a:p>
                  </a:txBody>
                  <a:tcPr marL="275114" marR="27511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E/0</a:t>
                      </a:r>
                    </a:p>
                  </a:txBody>
                  <a:tcPr marL="275114" marR="275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D/1</a:t>
                      </a:r>
                    </a:p>
                  </a:txBody>
                  <a:tcPr marL="275114" marR="2751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L="275114" marR="27511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D/0</a:t>
                      </a:r>
                    </a:p>
                  </a:txBody>
                  <a:tcPr marL="275114" marR="275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F/0</a:t>
                      </a:r>
                    </a:p>
                  </a:txBody>
                  <a:tcPr marL="275114" marR="2751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 marL="275114" marR="27511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E/0</a:t>
                      </a:r>
                    </a:p>
                  </a:txBody>
                  <a:tcPr marL="275114" marR="275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B/1</a:t>
                      </a:r>
                    </a:p>
                  </a:txBody>
                  <a:tcPr marL="275114" marR="2751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</a:t>
                      </a:r>
                    </a:p>
                  </a:txBody>
                  <a:tcPr marL="275114" marR="27511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B/0</a:t>
                      </a:r>
                    </a:p>
                  </a:txBody>
                  <a:tcPr marL="275114" marR="275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F/0</a:t>
                      </a:r>
                    </a:p>
                  </a:txBody>
                  <a:tcPr marL="275114" marR="2751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</a:t>
                      </a:r>
                    </a:p>
                  </a:txBody>
                  <a:tcPr marL="275114" marR="27511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C/0</a:t>
                      </a:r>
                    </a:p>
                  </a:txBody>
                  <a:tcPr marL="275114" marR="275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F/1</a:t>
                      </a:r>
                    </a:p>
                  </a:txBody>
                  <a:tcPr marL="275114" marR="2751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3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 marL="275114" marR="27511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B/0</a:t>
                      </a:r>
                    </a:p>
                  </a:txBody>
                  <a:tcPr marL="275114" marR="2751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C/0</a:t>
                      </a:r>
                    </a:p>
                  </a:txBody>
                  <a:tcPr marL="275114" marR="2751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058920" y="1092996"/>
            <a:ext cx="5105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For Example:</a:t>
            </a:r>
          </a:p>
          <a:p>
            <a:r>
              <a:rPr lang="en-US" dirty="0"/>
              <a:t>States in B</a:t>
            </a:r>
            <a:r>
              <a:rPr lang="en-US" baseline="-25000" dirty="0"/>
              <a:t>1</a:t>
            </a:r>
            <a:r>
              <a:rPr lang="en-US" baseline="30000" dirty="0"/>
              <a:t>1 </a:t>
            </a:r>
            <a:r>
              <a:rPr lang="en-US" dirty="0"/>
              <a:t>= {A,C,E} are </a:t>
            </a:r>
            <a:r>
              <a:rPr lang="en-US" i="1" dirty="0"/>
              <a:t>1-equivalent</a:t>
            </a:r>
          </a:p>
          <a:p>
            <a:r>
              <a:rPr lang="en-US" dirty="0"/>
              <a:t>States in B</a:t>
            </a:r>
            <a:r>
              <a:rPr lang="en-US" baseline="-25000" dirty="0"/>
              <a:t>2</a:t>
            </a:r>
            <a:r>
              <a:rPr lang="en-US" baseline="30000" dirty="0"/>
              <a:t>1 </a:t>
            </a:r>
            <a:r>
              <a:rPr lang="en-US" dirty="0"/>
              <a:t>= {B,D,F} are also 1-equivalent</a:t>
            </a:r>
          </a:p>
          <a:p>
            <a:pPr lvl="1"/>
            <a:r>
              <a:rPr lang="en-US" dirty="0"/>
              <a:t>A and B are </a:t>
            </a:r>
            <a:r>
              <a:rPr lang="en-US" i="1" dirty="0"/>
              <a:t>1-distinguishable</a:t>
            </a:r>
          </a:p>
          <a:p>
            <a:r>
              <a:rPr lang="en-US" dirty="0"/>
              <a:t>A,C,E also </a:t>
            </a:r>
            <a:r>
              <a:rPr lang="en-US" i="1" dirty="0"/>
              <a:t>2-equivalent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Is one equivalent</a:t>
            </a:r>
          </a:p>
          <a:p>
            <a:pPr lvl="1"/>
            <a:r>
              <a:rPr lang="en-US" dirty="0"/>
              <a:t>Their successors under input 0 (E,E,C) are 1-equivalent</a:t>
            </a:r>
          </a:p>
          <a:p>
            <a:pPr lvl="1"/>
            <a:r>
              <a:rPr lang="en-US" dirty="0"/>
              <a:t>Their successors under input 1 (D,B,F) are also 1-equivalent</a:t>
            </a:r>
          </a:p>
          <a:p>
            <a:r>
              <a:rPr lang="en-US" dirty="0"/>
              <a:t>F </a:t>
            </a:r>
            <a:r>
              <a:rPr lang="en-US" i="1" dirty="0"/>
              <a:t>not </a:t>
            </a:r>
            <a:r>
              <a:rPr lang="en-US" dirty="0"/>
              <a:t>2-equivalent to B</a:t>
            </a:r>
          </a:p>
          <a:p>
            <a:pPr lvl="1"/>
            <a:r>
              <a:rPr lang="en-US" dirty="0"/>
              <a:t>Input 1: F goes to C, B goes to D</a:t>
            </a:r>
          </a:p>
          <a:p>
            <a:pPr lvl="2"/>
            <a:r>
              <a:rPr lang="en-US" dirty="0"/>
              <a:t>C and D are not 1-equivalent</a:t>
            </a:r>
          </a:p>
          <a:p>
            <a:r>
              <a:rPr lang="en-US" dirty="0"/>
              <a:t>{A,C} and {B,D} are fully equivalent</a:t>
            </a:r>
          </a:p>
        </p:txBody>
      </p:sp>
    </p:spTree>
    <p:extLst>
      <p:ext uri="{BB962C8B-B14F-4D97-AF65-F5344CB8AC3E}">
        <p14:creationId xmlns:p14="http://schemas.microsoft.com/office/powerpoint/2010/main" val="21297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53132" cy="1325563"/>
          </a:xfrm>
        </p:spPr>
        <p:txBody>
          <a:bodyPr/>
          <a:lstStyle/>
          <a:p>
            <a:pPr algn="ctr"/>
            <a:r>
              <a:rPr lang="en-US" dirty="0"/>
              <a:t>Equivalence Checking</a:t>
            </a:r>
          </a:p>
        </p:txBody>
      </p:sp>
    </p:spTree>
    <p:extLst>
      <p:ext uri="{BB962C8B-B14F-4D97-AF65-F5344CB8AC3E}">
        <p14:creationId xmlns:p14="http://schemas.microsoft.com/office/powerpoint/2010/main" val="1139329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1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1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1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;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𝑃𝐴𝑅𝑇𝐼𝑇𝐼𝑂𝑁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𝑅𝐸𝐹𝐼𝑁𝐸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2286000"/>
            <a:ext cx="4038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Phase 1: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Initialize P</a:t>
            </a:r>
            <a:r>
              <a:rPr lang="en-US" baseline="30000" dirty="0"/>
              <a:t>0</a:t>
            </a:r>
            <a:r>
              <a:rPr lang="en-US" dirty="0"/>
              <a:t> and P</a:t>
            </a:r>
            <a:r>
              <a:rPr lang="en-US" baseline="30000" dirty="0"/>
              <a:t>1</a:t>
            </a:r>
            <a:r>
              <a:rPr lang="en-US" dirty="0"/>
              <a:t> as partitions with one block containing all S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a vector o</a:t>
            </a:r>
            <a:r>
              <a:rPr lang="en-US" baseline="30000" dirty="0"/>
              <a:t>x </a:t>
            </a:r>
            <a:r>
              <a:rPr lang="en-US" dirty="0"/>
              <a:t>of the x outputs in each state </a:t>
            </a:r>
            <a:r>
              <a:rPr lang="en-US" dirty="0" err="1"/>
              <a:t>s</a:t>
            </a:r>
            <a:r>
              <a:rPr lang="en-US" baseline="-25000" dirty="0" err="1"/>
              <a:t>j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</a:t>
            </a:r>
            <a:r>
              <a:rPr lang="en-US" baseline="30000" dirty="0"/>
              <a:t>x</a:t>
            </a:r>
            <a:r>
              <a:rPr lang="en-US" dirty="0"/>
              <a:t> to partition the vector into blocks with the same output value, P</a:t>
            </a:r>
            <a:r>
              <a:rPr lang="en-US" baseline="-25000" dirty="0"/>
              <a:t>x</a:t>
            </a:r>
            <a:r>
              <a:rPr lang="en-US" baseline="30000" dirty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Refine</a:t>
            </a:r>
            <a:r>
              <a:rPr lang="en-US" dirty="0"/>
              <a:t> P</a:t>
            </a:r>
            <a:r>
              <a:rPr lang="en-US" baseline="300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317248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u="sng" dirty="0"/>
              <a:t>Goal:</a:t>
            </a:r>
            <a:r>
              <a:rPr lang="en-US" sz="2600" dirty="0"/>
              <a:t> Determine the set of all equivalent state pairs of a given FSM.</a:t>
            </a:r>
          </a:p>
        </p:txBody>
      </p:sp>
    </p:spTree>
    <p:extLst>
      <p:ext uri="{BB962C8B-B14F-4D97-AF65-F5344CB8AC3E}">
        <p14:creationId xmlns:p14="http://schemas.microsoft.com/office/powerpoint/2010/main" val="11408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Definition:</a:t>
            </a:r>
            <a:r>
              <a:rPr lang="en-US" dirty="0"/>
              <a:t> </a:t>
            </a:r>
            <a:r>
              <a:rPr lang="en-US" i="1" dirty="0"/>
              <a:t>If P</a:t>
            </a:r>
            <a:r>
              <a:rPr lang="en-US" i="1" baseline="30000" dirty="0"/>
              <a:t>a</a:t>
            </a:r>
            <a:r>
              <a:rPr lang="en-US" i="1" dirty="0"/>
              <a:t> = {</a:t>
            </a:r>
            <a:r>
              <a:rPr lang="en-US" i="1" dirty="0" err="1"/>
              <a:t>B</a:t>
            </a:r>
            <a:r>
              <a:rPr lang="en-US" i="1" baseline="-25000" dirty="0" err="1"/>
              <a:t>i</a:t>
            </a:r>
            <a:r>
              <a:rPr lang="en-US" i="1" baseline="30000" dirty="0" err="1"/>
              <a:t>a</a:t>
            </a:r>
            <a:r>
              <a:rPr lang="en-US" i="1" dirty="0"/>
              <a:t>}, and </a:t>
            </a:r>
            <a:r>
              <a:rPr lang="en-US" i="1" dirty="0" err="1"/>
              <a:t>P</a:t>
            </a:r>
            <a:r>
              <a:rPr lang="en-US" i="1" baseline="30000" dirty="0" err="1"/>
              <a:t>b</a:t>
            </a:r>
            <a:r>
              <a:rPr lang="en-US" i="1" dirty="0"/>
              <a:t> = {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30000" dirty="0" err="1"/>
              <a:t>b</a:t>
            </a:r>
            <a:r>
              <a:rPr lang="en-US" i="1" dirty="0"/>
              <a:t>}, then P</a:t>
            </a:r>
            <a:r>
              <a:rPr lang="en-US" i="1" baseline="30000" dirty="0"/>
              <a:t>a </a:t>
            </a:r>
            <a:r>
              <a:rPr lang="en-US" i="1" dirty="0"/>
              <a:t>⋅</a:t>
            </a:r>
            <a:r>
              <a:rPr lang="en-US" i="1" baseline="30000" dirty="0"/>
              <a:t> </a:t>
            </a:r>
            <a:r>
              <a:rPr lang="en-US" i="1" dirty="0" err="1"/>
              <a:t>P</a:t>
            </a:r>
            <a:r>
              <a:rPr lang="en-US" i="1" baseline="30000" dirty="0" err="1"/>
              <a:t>b</a:t>
            </a:r>
            <a:r>
              <a:rPr lang="en-US" i="1" dirty="0"/>
              <a:t>, called the meet, or intersection, of partitions P</a:t>
            </a:r>
            <a:r>
              <a:rPr lang="en-US" i="1" baseline="30000" dirty="0"/>
              <a:t>a</a:t>
            </a:r>
            <a:r>
              <a:rPr lang="en-US" i="1" dirty="0"/>
              <a:t>, and </a:t>
            </a:r>
            <a:r>
              <a:rPr lang="en-US" i="1" dirty="0" err="1"/>
              <a:t>P</a:t>
            </a:r>
            <a:r>
              <a:rPr lang="en-US" i="1" baseline="30000" dirty="0" err="1"/>
              <a:t>b</a:t>
            </a:r>
            <a:r>
              <a:rPr lang="en-US" i="1" dirty="0"/>
              <a:t>, is given by:</a:t>
            </a:r>
          </a:p>
          <a:p>
            <a:pPr marL="0" indent="0" algn="ctr">
              <a:buNone/>
            </a:pPr>
            <a:r>
              <a:rPr lang="en-US" i="1" dirty="0"/>
              <a:t>P</a:t>
            </a:r>
            <a:r>
              <a:rPr lang="en-US" i="1" baseline="30000" dirty="0"/>
              <a:t>a</a:t>
            </a:r>
            <a:r>
              <a:rPr lang="en-US" i="1" dirty="0"/>
              <a:t> ⋅ </a:t>
            </a:r>
            <a:r>
              <a:rPr lang="en-US" i="1" dirty="0" err="1"/>
              <a:t>P</a:t>
            </a:r>
            <a:r>
              <a:rPr lang="en-US" i="1" baseline="30000" dirty="0" err="1"/>
              <a:t>b</a:t>
            </a:r>
            <a:r>
              <a:rPr lang="en-US" i="1" dirty="0"/>
              <a:t> =∪</a:t>
            </a:r>
            <a:r>
              <a:rPr lang="en-US" i="1" baseline="-25000" dirty="0" err="1"/>
              <a:t>ij</a:t>
            </a:r>
            <a:r>
              <a:rPr lang="en-US" i="1" dirty="0"/>
              <a:t>(</a:t>
            </a:r>
            <a:r>
              <a:rPr lang="en-US" i="1" dirty="0" err="1"/>
              <a:t>B</a:t>
            </a:r>
            <a:r>
              <a:rPr lang="en-US" i="1" baseline="-25000" dirty="0" err="1"/>
              <a:t>i</a:t>
            </a:r>
            <a:r>
              <a:rPr lang="en-US" i="1" baseline="30000" dirty="0" err="1"/>
              <a:t>a</a:t>
            </a:r>
            <a:r>
              <a:rPr lang="en-US" i="1" dirty="0"/>
              <a:t> ∩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30000" dirty="0" err="1"/>
              <a:t>b</a:t>
            </a:r>
            <a:r>
              <a:rPr lang="en-US" i="1" dirty="0"/>
              <a:t>)</a:t>
            </a:r>
          </a:p>
          <a:p>
            <a:pPr marL="0" indent="0">
              <a:buNone/>
            </a:pPr>
            <a:r>
              <a:rPr lang="en-US" i="1" dirty="0"/>
              <a:t>the meet P</a:t>
            </a:r>
            <a:r>
              <a:rPr lang="en-US" i="1" baseline="30000" dirty="0"/>
              <a:t>c</a:t>
            </a:r>
            <a:r>
              <a:rPr lang="en-US" i="1" dirty="0"/>
              <a:t> of two partitions P</a:t>
            </a:r>
            <a:r>
              <a:rPr lang="en-US" i="1" baseline="30000" dirty="0"/>
              <a:t>a</a:t>
            </a:r>
            <a:r>
              <a:rPr lang="en-US" i="1" dirty="0"/>
              <a:t> and </a:t>
            </a:r>
            <a:r>
              <a:rPr lang="en-US" i="1" dirty="0" err="1"/>
              <a:t>P</a:t>
            </a:r>
            <a:r>
              <a:rPr lang="en-US" i="1" baseline="30000" dirty="0" err="1"/>
              <a:t>b</a:t>
            </a:r>
            <a:r>
              <a:rPr lang="en-US" i="1" dirty="0"/>
              <a:t> is a </a:t>
            </a:r>
            <a:r>
              <a:rPr lang="en-US" b="1" i="1" dirty="0"/>
              <a:t>refinement </a:t>
            </a:r>
            <a:r>
              <a:rPr lang="en-US" i="1" dirty="0"/>
              <a:t>of both P</a:t>
            </a:r>
            <a:r>
              <a:rPr lang="en-US" i="1" baseline="30000" dirty="0"/>
              <a:t>a</a:t>
            </a:r>
            <a:r>
              <a:rPr lang="en-US" i="1" dirty="0"/>
              <a:t> and </a:t>
            </a:r>
            <a:r>
              <a:rPr lang="en-US" i="1" dirty="0" err="1"/>
              <a:t>P</a:t>
            </a:r>
            <a:r>
              <a:rPr lang="en-US" i="1" baseline="30000" dirty="0" err="1"/>
              <a:t>b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285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Example (Phase 1):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 partition P</a:t>
            </a:r>
            <a:r>
              <a:rPr lang="en-US" baseline="30000" dirty="0"/>
              <a:t>1</a:t>
            </a:r>
            <a:r>
              <a:rPr lang="en-US" dirty="0"/>
              <a:t> = P</a:t>
            </a:r>
            <a:r>
              <a:rPr lang="en-US" baseline="30000" dirty="0"/>
              <a:t>0 </a:t>
            </a:r>
            <a:r>
              <a:rPr lang="en-US" dirty="0"/>
              <a:t>= {B</a:t>
            </a:r>
            <a:r>
              <a:rPr lang="en-US" baseline="30000" dirty="0"/>
              <a:t>1</a:t>
            </a:r>
            <a:r>
              <a:rPr lang="en-US" dirty="0"/>
              <a:t>}, where B1 = {A,B,C,D,E,F}.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</a:t>
            </a:r>
            <a:r>
              <a:rPr lang="en-US" b="1" dirty="0"/>
              <a:t>for </a:t>
            </a:r>
            <a:r>
              <a:rPr lang="en-US" dirty="0"/>
              <a:t>loop: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/>
              <a:t>x = 0: o</a:t>
            </a:r>
            <a:r>
              <a:rPr lang="en-US" baseline="30000" dirty="0"/>
              <a:t>0</a:t>
            </a:r>
            <a:r>
              <a:rPr lang="en-US" dirty="0"/>
              <a:t> = (0,0,0,0,0,0), s = (A,B,C,D,E,F), PARTITION returns P</a:t>
            </a:r>
            <a:r>
              <a:rPr lang="en-US" baseline="-25000" dirty="0"/>
              <a:t>0</a:t>
            </a:r>
            <a:r>
              <a:rPr lang="en-US" baseline="30000" dirty="0"/>
              <a:t>1 </a:t>
            </a:r>
            <a:r>
              <a:rPr lang="en-US" dirty="0"/>
              <a:t>= {S}, P</a:t>
            </a:r>
            <a:r>
              <a:rPr lang="en-US" baseline="30000" dirty="0"/>
              <a:t>1 </a:t>
            </a:r>
            <a:r>
              <a:rPr lang="en-US" dirty="0"/>
              <a:t>= P</a:t>
            </a:r>
            <a:r>
              <a:rPr lang="en-US" baseline="30000" dirty="0"/>
              <a:t>1 </a:t>
            </a:r>
            <a:r>
              <a:rPr lang="en-US" i="1" dirty="0"/>
              <a:t>∩</a:t>
            </a:r>
            <a:r>
              <a:rPr lang="en-US" baseline="30000" dirty="0"/>
              <a:t> </a:t>
            </a:r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1 </a:t>
            </a:r>
            <a:r>
              <a:rPr lang="en-US" dirty="0"/>
              <a:t>= {S} </a:t>
            </a:r>
            <a:endParaRPr lang="en-US" baseline="30000" dirty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/>
              <a:t>x = 1: o</a:t>
            </a:r>
            <a:r>
              <a:rPr lang="en-US" baseline="30000" dirty="0"/>
              <a:t>0</a:t>
            </a:r>
            <a:r>
              <a:rPr lang="en-US" dirty="0"/>
              <a:t> = (1,0,1,0,1,0), s = (A,B,C,D,E,F), PARTITION returns P</a:t>
            </a:r>
            <a:r>
              <a:rPr lang="en-US" baseline="-25000" dirty="0"/>
              <a:t>1</a:t>
            </a:r>
            <a:r>
              <a:rPr lang="en-US" baseline="30000" dirty="0"/>
              <a:t>1</a:t>
            </a:r>
            <a:r>
              <a:rPr lang="en-US" dirty="0"/>
              <a:t> = {B</a:t>
            </a:r>
            <a:r>
              <a:rPr lang="en-US" baseline="-25000" dirty="0"/>
              <a:t>1</a:t>
            </a:r>
            <a:r>
              <a:rPr lang="en-US" baseline="30000" dirty="0"/>
              <a:t>x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baseline="30000" dirty="0"/>
              <a:t>x</a:t>
            </a:r>
            <a:r>
              <a:rPr lang="en-US" dirty="0"/>
              <a:t>}, where B</a:t>
            </a:r>
            <a:r>
              <a:rPr lang="en-US" baseline="-25000" dirty="0"/>
              <a:t>1</a:t>
            </a:r>
            <a:r>
              <a:rPr lang="en-US" baseline="30000" dirty="0"/>
              <a:t>x </a:t>
            </a:r>
            <a:r>
              <a:rPr lang="en-US" dirty="0"/>
              <a:t>= {A,C,E} and B</a:t>
            </a:r>
            <a:r>
              <a:rPr lang="en-US" baseline="-25000" dirty="0"/>
              <a:t>2</a:t>
            </a:r>
            <a:r>
              <a:rPr lang="en-US" baseline="30000" dirty="0"/>
              <a:t>x</a:t>
            </a:r>
            <a:r>
              <a:rPr lang="en-US" dirty="0"/>
              <a:t> = {B,D,F}. P</a:t>
            </a:r>
            <a:r>
              <a:rPr lang="en-US" baseline="30000" dirty="0"/>
              <a:t>1</a:t>
            </a:r>
            <a:r>
              <a:rPr lang="en-US" dirty="0"/>
              <a:t> = P</a:t>
            </a:r>
            <a:r>
              <a:rPr lang="en-US" baseline="30000" dirty="0"/>
              <a:t>1 </a:t>
            </a:r>
            <a:r>
              <a:rPr lang="en-US" i="1" dirty="0"/>
              <a:t>∩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baseline="30000" dirty="0"/>
              <a:t>1</a:t>
            </a:r>
            <a:r>
              <a:rPr lang="en-US" dirty="0"/>
              <a:t> = {{A,C,E},{B,D,F}}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29E9A4-F59A-4A02-A7C2-14FAF310BDB8}"/>
                  </a:ext>
                </a:extLst>
              </p14:cNvPr>
              <p14:cNvContentPartPr/>
              <p14:nvPr/>
            </p14:nvContentPartPr>
            <p14:xfrm>
              <a:off x="3714120" y="1250280"/>
              <a:ext cx="396000" cy="71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29E9A4-F59A-4A02-A7C2-14FAF310BD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760" y="1240920"/>
                <a:ext cx="414720" cy="7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9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sz="27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700" b="0" i="1" smtClean="0">
                            <a:latin typeface="Cambria Math"/>
                          </a:rPr>
                          <m:t>=2,…,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7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700" b="0" i="1" smtClean="0">
                        <a:latin typeface="Cambria Math"/>
                      </a:rPr>
                      <m:t>={}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700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7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7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5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00" dirty="0"/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5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2500" b="0" dirty="0"/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latin typeface="Cambria Math"/>
                      </a:rPr>
                      <m:t>𝛿</m:t>
                    </m:r>
                    <m:r>
                      <a:rPr lang="en-US" sz="23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300" b="0" i="1" smtClean="0">
                        <a:latin typeface="Cambria Math"/>
                      </a:rPr>
                      <m:t>,</m:t>
                    </m:r>
                    <m:r>
                      <a:rPr lang="en-US" sz="2300" b="0" i="1" smtClean="0">
                        <a:latin typeface="Cambria Math"/>
                      </a:rPr>
                      <m:t>𝑥</m:t>
                    </m:r>
                    <m:r>
                      <a:rPr lang="en-US" sz="23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300" dirty="0"/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latin typeface="Cambria Math"/>
                      </a:rPr>
                      <m:t>𝐵𝐿𝑂𝐶𝐾</m:t>
                    </m:r>
                    <m:r>
                      <a:rPr lang="en-US" sz="2300" b="0" i="1" smtClean="0">
                        <a:latin typeface="Cambria Math"/>
                      </a:rPr>
                      <m:t>_</m:t>
                    </m:r>
                    <m:r>
                      <a:rPr lang="en-US" sz="2300" b="0" i="1" smtClean="0">
                        <a:latin typeface="Cambria Math"/>
                      </a:rPr>
                      <m:t>𝐼𝑁𝐷𝐸𝑋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3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300" dirty="0"/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𝑃</m:t>
                    </m:r>
                    <m:sSubSup>
                      <m:sSub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latin typeface="Cambria Math"/>
                      </a:rPr>
                      <m:t>𝑃𝐴𝑅𝑇𝐼𝑇𝐼𝑂𝑁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300" b="0" i="1" smtClean="0">
                            <a:latin typeface="Cambria Math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300" b="0" dirty="0"/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3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latin typeface="Cambria Math"/>
                      </a:rPr>
                      <m:t>𝑅𝐸𝐹𝐼𝑁𝐸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3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r>
                          <a:rPr lang="en-US" sz="23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𝑃</m:t>
                        </m:r>
                        <m:sSubSup>
                          <m:sSub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3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en-US" sz="23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/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500" dirty="0"/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500" i="1">
                        <a:latin typeface="Cambria Math"/>
                        <a:ea typeface="Cambria Math"/>
                      </a:rPr>
                      <m:t>∪</m:t>
                    </m:r>
                    <m:sSubSup>
                      <m:sSubSup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500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𝒊𝒇</m:t>
                    </m:r>
                    <m:r>
                      <a:rPr lang="en-US" sz="27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7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7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7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700" b="0" i="1" smtClean="0">
                        <a:latin typeface="Cambria Math"/>
                      </a:rPr>
                      <m:t> </m:t>
                    </m:r>
                    <m:r>
                      <a:rPr lang="en-US" sz="2700" b="0" i="1" smtClean="0">
                        <a:latin typeface="Cambria Math"/>
                      </a:rPr>
                      <m:t>𝑟𝑒𝑡𝑢𝑟𝑛</m:t>
                    </m:r>
                    <m:r>
                      <a:rPr lang="en-US" sz="27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7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700" b="0" i="1" smtClean="0">
                            <a:latin typeface="Cambria Math"/>
                          </a:rPr>
                          <m:t>,</m:t>
                        </m:r>
                        <m:r>
                          <a:rPr lang="en-US" sz="27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7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" b="-6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u="sng" dirty="0"/>
              <a:t>Phase 2: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On each pass through the loop over k, we initialize </a:t>
            </a:r>
            <a:r>
              <a:rPr lang="en-US" sz="3400" dirty="0" err="1"/>
              <a:t>P</a:t>
            </a:r>
            <a:r>
              <a:rPr lang="en-US" sz="3400" baseline="30000" dirty="0" err="1"/>
              <a:t>k</a:t>
            </a:r>
            <a:r>
              <a:rPr lang="en-US" sz="3400" dirty="0"/>
              <a:t> to the empty partition.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Loop through the blocks B</a:t>
            </a:r>
            <a:r>
              <a:rPr lang="en-US" sz="3400" baseline="-25000" dirty="0"/>
              <a:t>i</a:t>
            </a:r>
            <a:r>
              <a:rPr lang="en-US" sz="3400" dirty="0"/>
              <a:t> of P</a:t>
            </a:r>
            <a:r>
              <a:rPr lang="en-US" sz="3400" baseline="30000" dirty="0"/>
              <a:t>k-1</a:t>
            </a:r>
            <a:r>
              <a:rPr lang="en-US" sz="3400" dirty="0"/>
              <a:t> and compute </a:t>
            </a:r>
            <a:r>
              <a:rPr lang="en-US" sz="3400" dirty="0" err="1"/>
              <a:t>P</a:t>
            </a:r>
            <a:r>
              <a:rPr lang="en-US" sz="3400" baseline="-25000" dirty="0" err="1"/>
              <a:t>i</a:t>
            </a:r>
            <a:r>
              <a:rPr lang="en-US" sz="3400" baseline="30000" dirty="0" err="1"/>
              <a:t>k</a:t>
            </a:r>
            <a:r>
              <a:rPr lang="en-US" sz="3400" dirty="0"/>
              <a:t> as a partition of B</a:t>
            </a:r>
            <a:r>
              <a:rPr lang="en-US" sz="3400" baseline="-25000" dirty="0"/>
              <a:t>i</a:t>
            </a:r>
            <a:r>
              <a:rPr lang="en-US" sz="3400" dirty="0"/>
              <a:t>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600" dirty="0"/>
              <a:t>Gather a vector of the x-successors of the states in B</a:t>
            </a:r>
            <a:r>
              <a:rPr lang="en-US" sz="2600" baseline="-25000" dirty="0"/>
              <a:t>i</a:t>
            </a:r>
            <a:r>
              <a:rPr lang="en-US" sz="2600" dirty="0"/>
              <a:t>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600" dirty="0"/>
              <a:t>Compute the corresponding vector of partition block indices (in partition P</a:t>
            </a:r>
            <a:r>
              <a:rPr lang="en-US" sz="2600" baseline="30000" dirty="0"/>
              <a:t>k-1</a:t>
            </a:r>
            <a:r>
              <a:rPr lang="en-US" sz="2600" dirty="0"/>
              <a:t>).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600" dirty="0"/>
              <a:t>Partition B</a:t>
            </a:r>
            <a:r>
              <a:rPr lang="en-US" sz="2600" baseline="-25000" dirty="0"/>
              <a:t>i</a:t>
            </a:r>
            <a:r>
              <a:rPr lang="en-US" sz="2600" dirty="0"/>
              <a:t> into blocks with like block indices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600" dirty="0"/>
              <a:t>Refine the result with the current </a:t>
            </a:r>
            <a:r>
              <a:rPr lang="en-US" sz="2600" dirty="0" err="1"/>
              <a:t>P</a:t>
            </a:r>
            <a:r>
              <a:rPr lang="en-US" sz="2600" baseline="30000" dirty="0" err="1"/>
              <a:t>ik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Partition-Refinement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(Phase 2):</a:t>
            </a:r>
          </a:p>
          <a:p>
            <a:r>
              <a:rPr lang="en-US" dirty="0"/>
              <a:t>First Pass (k = 2) </a:t>
            </a:r>
          </a:p>
          <a:p>
            <a:pPr lvl="1"/>
            <a:r>
              <a:rPr lang="en-US" dirty="0"/>
              <a:t>(block B,D,F)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x = 0: s = (B,D,F), t</a:t>
            </a:r>
            <a:r>
              <a:rPr lang="en-US" baseline="30000" dirty="0"/>
              <a:t>0</a:t>
            </a:r>
            <a:r>
              <a:rPr lang="en-US" dirty="0"/>
              <a:t> = (D,B,B), b</a:t>
            </a:r>
            <a:r>
              <a:rPr lang="en-US" baseline="30000" dirty="0"/>
              <a:t>0</a:t>
            </a:r>
            <a:r>
              <a:rPr lang="en-US" dirty="0"/>
              <a:t> = (1,1,1), Pb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dirty="0"/>
              <a:t> = {B</a:t>
            </a:r>
            <a:r>
              <a:rPr lang="en-US" baseline="-25000" dirty="0"/>
              <a:t>i</a:t>
            </a:r>
            <a:r>
              <a:rPr lang="en-US" dirty="0"/>
              <a:t>} = {{B,D,F}}.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x = 1: s = (B,D,F), t</a:t>
            </a:r>
            <a:r>
              <a:rPr lang="en-US" baseline="-25000" dirty="0"/>
              <a:t>1</a:t>
            </a:r>
            <a:r>
              <a:rPr lang="en-US" dirty="0"/>
              <a:t> = (F,F,C), b</a:t>
            </a:r>
            <a:r>
              <a:rPr lang="en-US" baseline="-25000" dirty="0"/>
              <a:t>1</a:t>
            </a:r>
            <a:r>
              <a:rPr lang="en-US" dirty="0"/>
              <a:t> = (1,1,2), Pb</a:t>
            </a:r>
            <a:r>
              <a:rPr lang="en-US" baseline="-25000" dirty="0"/>
              <a:t>1</a:t>
            </a:r>
            <a:r>
              <a:rPr lang="en-US" baseline="30000" dirty="0"/>
              <a:t>1</a:t>
            </a:r>
            <a:r>
              <a:rPr lang="en-US" dirty="0"/>
              <a:t> = {{B,D},{F}}.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Set union: P</a:t>
            </a:r>
            <a:r>
              <a:rPr lang="en-US" baseline="30000" dirty="0"/>
              <a:t>2</a:t>
            </a:r>
            <a:r>
              <a:rPr lang="en-US" dirty="0"/>
              <a:t> = {{B,D},{F}}</a:t>
            </a:r>
          </a:p>
          <a:p>
            <a:pPr lvl="1"/>
            <a:r>
              <a:rPr lang="en-US" dirty="0"/>
              <a:t>(block A,C,E)</a:t>
            </a:r>
          </a:p>
          <a:p>
            <a:pPr lvl="2"/>
            <a:r>
              <a:rPr lang="en-US" dirty="0"/>
              <a:t>No refinement</a:t>
            </a:r>
          </a:p>
          <a:p>
            <a:pPr lvl="1"/>
            <a:r>
              <a:rPr lang="en-US" b="1" dirty="0"/>
              <a:t>P</a:t>
            </a:r>
            <a:r>
              <a:rPr lang="en-US" b="1" baseline="30000" dirty="0"/>
              <a:t>2</a:t>
            </a:r>
            <a:r>
              <a:rPr lang="en-US" b="1" dirty="0"/>
              <a:t> = {{B,D},{F},{A,C,E}}</a:t>
            </a:r>
          </a:p>
        </p:txBody>
      </p:sp>
    </p:spTree>
    <p:extLst>
      <p:ext uri="{BB962C8B-B14F-4D97-AF65-F5344CB8AC3E}">
        <p14:creationId xmlns:p14="http://schemas.microsoft.com/office/powerpoint/2010/main" val="34385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Partition-Refinement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6248400"/>
              </a:xfrm>
              <a:noFill/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u="sng" smtClean="0">
                        <a:latin typeface="Cambria Math"/>
                      </a:rPr>
                      <m:t>𝑆𝑇𝐴𝑇𝐸</m:t>
                    </m:r>
                    <m:r>
                      <a:rPr lang="en-US" sz="1400" b="0" i="1" u="sng" smtClean="0">
                        <a:latin typeface="Cambria Math"/>
                      </a:rPr>
                      <m:t>_</m:t>
                    </m:r>
                    <m:r>
                      <a:rPr lang="en-US" sz="1400" b="0" i="1" u="sng" smtClean="0">
                        <a:latin typeface="Cambria Math"/>
                      </a:rPr>
                      <m:t>𝐸𝑄𝑈𝐼𝑉𝐴𝐿𝐸𝑁𝐶𝐸</m:t>
                    </m:r>
                    <m:d>
                      <m:dPr>
                        <m:ctrlPr>
                          <a:rPr lang="en-US" sz="1400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u="sng" smtClean="0">
                            <a:latin typeface="Cambria Math"/>
                          </a:rPr>
                          <m:t>𝑋</m:t>
                        </m:r>
                        <m:r>
                          <a:rPr lang="en-US" sz="1400" b="0" i="1" u="sng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u="sng" smtClean="0">
                            <a:latin typeface="Cambria Math"/>
                          </a:rPr>
                          <m:t>𝑆</m:t>
                        </m:r>
                        <m:r>
                          <a:rPr lang="en-US" sz="1400" b="0" i="1" u="sng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u="sng" smtClean="0">
                            <a:latin typeface="Cambria Math"/>
                          </a:rPr>
                          <m:t>𝛿</m:t>
                        </m:r>
                        <m:r>
                          <a:rPr lang="en-US" sz="1400" b="0" i="1" u="sng" smtClean="0">
                            <a:latin typeface="Cambria Math"/>
                          </a:rPr>
                          <m:t>, </m:t>
                        </m:r>
                        <m:r>
                          <a:rPr lang="en-US" sz="1400" b="0" i="1" u="sng" smtClean="0"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1400" b="0" u="sng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/∗ </m:t>
                      </m:r>
                      <m:r>
                        <a:rPr lang="en-US" sz="1400" i="1" dirty="0" smtClean="0">
                          <a:latin typeface="Cambria Math"/>
                        </a:rPr>
                        <m:t>𝑃𝑎𝑟𝑡𝑖𝑡𝑖𝑜𝑛</m:t>
                      </m:r>
                      <m:r>
                        <a:rPr lang="en-US" sz="1400" i="1" dirty="0" smtClean="0">
                          <a:latin typeface="Cambria Math"/>
                        </a:rPr>
                        <m:t> </m:t>
                      </m:r>
                      <m:r>
                        <a:rPr lang="en-US" sz="1400" i="1" dirty="0" smtClean="0">
                          <a:latin typeface="Cambria Math"/>
                        </a:rPr>
                        <m:t>𝑅𝑒𝑓𝑖𝑛𝑒𝑚𝑒𝑛𝑡</m:t>
                      </m:r>
                      <m:r>
                        <a:rPr lang="en-US" sz="1400" i="1" dirty="0" smtClean="0">
                          <a:latin typeface="Cambria Math"/>
                        </a:rPr>
                        <m:t> </m:t>
                      </m:r>
                      <m:r>
                        <a:rPr lang="en-US" sz="1400" i="1" dirty="0" smtClean="0">
                          <a:latin typeface="Cambria Math"/>
                        </a:rPr>
                        <m:t>𝐴𝑙𝑔𝑜𝑟𝑖𝑡h𝑚</m:t>
                      </m:r>
                      <m:r>
                        <a:rPr lang="en-US" sz="1400" i="1" dirty="0" smtClean="0">
                          <a:latin typeface="Cambria Math"/>
                        </a:rPr>
                        <m:t> </m:t>
                      </m:r>
                      <m:r>
                        <a:rPr lang="en-US" sz="1400" i="1" dirty="0" smtClean="0">
                          <a:latin typeface="Cambria Math"/>
                        </a:rPr>
                        <m:t>𝑓𝑜𝑟</m:t>
                      </m:r>
                      <m:r>
                        <a:rPr lang="en-US" sz="1400" i="1" dirty="0" smtClean="0">
                          <a:latin typeface="Cambria Math"/>
                        </a:rPr>
                        <m:t> </m:t>
                      </m:r>
                      <m:r>
                        <a:rPr lang="en-US" sz="1400" i="1" dirty="0" smtClean="0">
                          <a:latin typeface="Cambria Math"/>
                        </a:rPr>
                        <m:t>𝑖𝑑𝑒𝑛𝑡𝑖𝑓𝑦𝑖𝑛𝑔</m:t>
                      </m:r>
                      <m:r>
                        <a:rPr lang="en-US" sz="1400" i="1" dirty="0" smtClean="0">
                          <a:latin typeface="Cambria Math"/>
                        </a:rPr>
                        <m:t> </m:t>
                      </m:r>
                      <m:r>
                        <a:rPr lang="en-US" sz="1400" i="1" dirty="0" smtClean="0">
                          <a:latin typeface="Cambria Math"/>
                        </a:rPr>
                        <m:t>𝑠𝑡𝑎𝑡𝑒</m:t>
                      </m:r>
                      <m:r>
                        <a:rPr lang="en-US" sz="1400" i="1" dirty="0" smtClean="0">
                          <a:latin typeface="Cambria Math"/>
                        </a:rPr>
                        <m:t> </m:t>
                      </m:r>
                      <m:r>
                        <a:rPr lang="en-US" sz="1400" i="1" dirty="0" smtClean="0">
                          <a:latin typeface="Cambria Math"/>
                        </a:rPr>
                        <m:t>𝑒𝑞𝑢𝑖𝑣𝑎𝑙𝑒𝑛𝑐𝑒</m:t>
                      </m:r>
                      <m:r>
                        <a:rPr lang="en-US" sz="1400" i="1" dirty="0" smtClean="0">
                          <a:latin typeface="Cambria Math"/>
                        </a:rPr>
                        <m:t> ∗/</m:t>
                      </m:r>
                    </m:oMath>
                  </m:oMathPara>
                </a14:m>
                <a:endParaRPr lang="en-US" sz="1400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𝑃𝐴𝑅𝑇𝐼𝑇𝐼𝑂𝑁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𝑅𝐸𝐹𝐼𝑁𝐸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𝒊𝒇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𝑟𝑒𝑡𝑢𝑟𝑛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1400" b="0" dirty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=2,…,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={}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</m:oMath>
                </a14:m>
                <a:r>
                  <a:rPr lang="en-US" sz="1400" b="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714500" lvl="4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𝒇𝒐𝒓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𝛿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714500" lvl="4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𝐵𝐿𝑂𝐶𝐾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_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𝐼𝑁𝐷𝐸𝑋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714500" lvl="4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𝑃𝐴𝑅𝑇𝐼𝑇𝐼𝑂𝑁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400" b="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714500" lvl="4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𝑅𝐸𝐹𝐼𝑁𝐸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1257300" lvl="3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𝒊𝒇</m:t>
                    </m:r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𝑟𝑒𝑡𝑢𝑟𝑛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6248400"/>
              </a:xfrm>
              <a:blipFill rotWithShape="1">
                <a:blip r:embed="rId2"/>
                <a:stretch>
                  <a:fillRect t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/>
          <p:cNvSpPr txBox="1">
            <a:spLocks/>
          </p:cNvSpPr>
          <p:nvPr/>
        </p:nvSpPr>
        <p:spPr>
          <a:xfrm>
            <a:off x="5257800" y="175260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Sort and group by like outputs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257800" y="3723503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Initialize refined block partition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5257800" y="2590800"/>
            <a:ext cx="35814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Return: all states are 1-equivalent</a:t>
            </a:r>
          </a:p>
          <a:p>
            <a:pPr marL="0" indent="0">
              <a:buNone/>
            </a:pPr>
            <a:r>
              <a:rPr lang="en-US" sz="1400" dirty="0"/>
              <a:t>Distinguishing path lengths</a:t>
            </a:r>
          </a:p>
          <a:p>
            <a:pPr marL="0" indent="0">
              <a:buNone/>
            </a:pPr>
            <a:r>
              <a:rPr lang="en-US" sz="1400" dirty="0"/>
              <a:t>Initialize </a:t>
            </a:r>
            <a:r>
              <a:rPr lang="en-US" sz="1400" dirty="0" err="1"/>
              <a:t>P</a:t>
            </a:r>
            <a:r>
              <a:rPr lang="en-US" sz="1400" baseline="30000" dirty="0" err="1"/>
              <a:t>k</a:t>
            </a:r>
            <a:endParaRPr lang="en-US" sz="1400" baseline="30000" dirty="0"/>
          </a:p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5257800" y="480060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Sort and group by like block indices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52400" y="1762897"/>
            <a:ext cx="104723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rgbClr val="FF0000"/>
                </a:solidFill>
              </a:rPr>
              <a:t>Phase 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52399" y="4611130"/>
            <a:ext cx="104723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rgbClr val="0070C0"/>
                </a:solidFill>
              </a:rPr>
              <a:t>Phase 2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3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Machine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315" y="1028635"/>
            <a:ext cx="8364727" cy="1700396"/>
          </a:xfrm>
        </p:spPr>
        <p:txBody>
          <a:bodyPr/>
          <a:lstStyle/>
          <a:p>
            <a:r>
              <a:rPr lang="en-US" dirty="0"/>
              <a:t>Given 2 </a:t>
            </a:r>
            <a:r>
              <a:rPr lang="en-US" dirty="0" err="1"/>
              <a:t>FSMs</a:t>
            </a:r>
            <a:r>
              <a:rPr lang="en-US" dirty="0"/>
              <a:t> to check...</a:t>
            </a:r>
          </a:p>
          <a:p>
            <a:pPr lvl="1"/>
            <a:r>
              <a:rPr lang="en-US" dirty="0"/>
              <a:t>Just FSM1, FSM2, with FSM2’s states given new names (</a:t>
            </a:r>
            <a:r>
              <a:rPr lang="en-US" b="1" dirty="0">
                <a:solidFill>
                  <a:schemeClr val="accent2"/>
                </a:solidFill>
              </a:rPr>
              <a:t>A </a:t>
            </a:r>
            <a:r>
              <a:rPr lang="en-US" b="1" dirty="0" err="1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l-GR" b="1" dirty="0">
                <a:solidFill>
                  <a:schemeClr val="accent2"/>
                </a:solidFill>
              </a:rPr>
              <a:t>α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, B </a:t>
            </a:r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dirty="0">
                <a:sym typeface="Wingdings" pitchFamily="2" charset="2"/>
              </a:rPr>
              <a:t>, etc)</a:t>
            </a:r>
            <a:r>
              <a:rPr lang="en-US" dirty="0"/>
              <a:t>...</a:t>
            </a:r>
          </a:p>
        </p:txBody>
      </p:sp>
      <p:grpSp>
        <p:nvGrpSpPr>
          <p:cNvPr id="132" name="Group 24"/>
          <p:cNvGrpSpPr>
            <a:grpSpLocks/>
          </p:cNvGrpSpPr>
          <p:nvPr/>
        </p:nvGrpSpPr>
        <p:grpSpPr bwMode="auto">
          <a:xfrm>
            <a:off x="1177486" y="1948290"/>
            <a:ext cx="3087688" cy="1951038"/>
            <a:chOff x="669" y="1300"/>
            <a:chExt cx="1945" cy="1229"/>
          </a:xfrm>
        </p:grpSpPr>
        <p:sp>
          <p:nvSpPr>
            <p:cNvPr id="133" name="Oval 4"/>
            <p:cNvSpPr>
              <a:spLocks noChangeArrowheads="1"/>
            </p:cNvSpPr>
            <p:nvPr/>
          </p:nvSpPr>
          <p:spPr bwMode="auto">
            <a:xfrm>
              <a:off x="1076" y="1493"/>
              <a:ext cx="300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A/0</a:t>
              </a:r>
            </a:p>
          </p:txBody>
        </p:sp>
        <p:sp>
          <p:nvSpPr>
            <p:cNvPr id="134" name="Oval 5"/>
            <p:cNvSpPr>
              <a:spLocks noChangeArrowheads="1"/>
            </p:cNvSpPr>
            <p:nvPr/>
          </p:nvSpPr>
          <p:spPr bwMode="auto">
            <a:xfrm>
              <a:off x="1765" y="1502"/>
              <a:ext cx="300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B/0</a:t>
              </a:r>
            </a:p>
          </p:txBody>
        </p:sp>
        <p:sp>
          <p:nvSpPr>
            <p:cNvPr id="135" name="Oval 6"/>
            <p:cNvSpPr>
              <a:spLocks noChangeArrowheads="1"/>
            </p:cNvSpPr>
            <p:nvPr/>
          </p:nvSpPr>
          <p:spPr bwMode="auto">
            <a:xfrm>
              <a:off x="1076" y="2018"/>
              <a:ext cx="301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C/0</a:t>
              </a:r>
            </a:p>
          </p:txBody>
        </p:sp>
        <p:sp>
          <p:nvSpPr>
            <p:cNvPr id="136" name="Rectangle 7"/>
            <p:cNvSpPr>
              <a:spLocks noChangeArrowheads="1"/>
            </p:cNvSpPr>
            <p:nvPr/>
          </p:nvSpPr>
          <p:spPr bwMode="auto">
            <a:xfrm>
              <a:off x="669" y="1301"/>
              <a:ext cx="693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State: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=00</a:t>
              </a:r>
            </a:p>
          </p:txBody>
        </p:sp>
        <p:sp>
          <p:nvSpPr>
            <p:cNvPr id="137" name="Rectangle 8"/>
            <p:cNvSpPr>
              <a:spLocks noChangeArrowheads="1"/>
            </p:cNvSpPr>
            <p:nvPr/>
          </p:nvSpPr>
          <p:spPr bwMode="auto">
            <a:xfrm>
              <a:off x="1676" y="1300"/>
              <a:ext cx="389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=01</a:t>
              </a:r>
            </a:p>
          </p:txBody>
        </p:sp>
        <p:sp>
          <p:nvSpPr>
            <p:cNvPr id="138" name="Rectangle 9"/>
            <p:cNvSpPr>
              <a:spLocks noChangeArrowheads="1"/>
            </p:cNvSpPr>
            <p:nvPr/>
          </p:nvSpPr>
          <p:spPr bwMode="auto">
            <a:xfrm>
              <a:off x="900" y="2333"/>
              <a:ext cx="389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=10</a:t>
              </a:r>
            </a:p>
          </p:txBody>
        </p:sp>
        <p:sp>
          <p:nvSpPr>
            <p:cNvPr id="139" name="Freeform 10"/>
            <p:cNvSpPr>
              <a:spLocks/>
            </p:cNvSpPr>
            <p:nvPr/>
          </p:nvSpPr>
          <p:spPr bwMode="auto">
            <a:xfrm>
              <a:off x="1380" y="1643"/>
              <a:ext cx="3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80" y="0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77" y="0"/>
                </a:cxn>
                <a:cxn ang="0">
                  <a:pos x="226" y="0"/>
                </a:cxn>
                <a:cxn ang="0">
                  <a:pos x="259" y="0"/>
                </a:cxn>
                <a:cxn ang="0">
                  <a:pos x="307" y="0"/>
                </a:cxn>
                <a:cxn ang="0">
                  <a:pos x="339" y="0"/>
                </a:cxn>
                <a:cxn ang="0">
                  <a:pos x="371" y="0"/>
                </a:cxn>
              </a:cxnLst>
              <a:rect l="0" t="0" r="r" b="b"/>
              <a:pathLst>
                <a:path w="372" h="1">
                  <a:moveTo>
                    <a:pt x="0" y="0"/>
                  </a:moveTo>
                  <a:lnTo>
                    <a:pt x="48" y="0"/>
                  </a:lnTo>
                  <a:lnTo>
                    <a:pt x="80" y="0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77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307" y="0"/>
                  </a:lnTo>
                  <a:lnTo>
                    <a:pt x="339" y="0"/>
                  </a:lnTo>
                  <a:lnTo>
                    <a:pt x="371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0" name="Freeform 11"/>
            <p:cNvSpPr>
              <a:spLocks/>
            </p:cNvSpPr>
            <p:nvPr/>
          </p:nvSpPr>
          <p:spPr bwMode="auto">
            <a:xfrm>
              <a:off x="1207" y="1788"/>
              <a:ext cx="1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0" y="90"/>
                </a:cxn>
                <a:cxn ang="0">
                  <a:pos x="0" y="127"/>
                </a:cxn>
                <a:cxn ang="0">
                  <a:pos x="0" y="144"/>
                </a:cxn>
                <a:cxn ang="0">
                  <a:pos x="0" y="172"/>
                </a:cxn>
                <a:cxn ang="0">
                  <a:pos x="0" y="190"/>
                </a:cxn>
                <a:cxn ang="0">
                  <a:pos x="0" y="208"/>
                </a:cxn>
                <a:cxn ang="0">
                  <a:pos x="0" y="226"/>
                </a:cxn>
              </a:cxnLst>
              <a:rect l="0" t="0" r="r" b="b"/>
              <a:pathLst>
                <a:path w="1" h="227">
                  <a:moveTo>
                    <a:pt x="0" y="0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0" y="9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2"/>
                  </a:lnTo>
                  <a:lnTo>
                    <a:pt x="0" y="190"/>
                  </a:lnTo>
                  <a:lnTo>
                    <a:pt x="0" y="208"/>
                  </a:lnTo>
                  <a:lnTo>
                    <a:pt x="0" y="226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1" name="Oval 12"/>
            <p:cNvSpPr>
              <a:spLocks noChangeArrowheads="1"/>
            </p:cNvSpPr>
            <p:nvPr/>
          </p:nvSpPr>
          <p:spPr bwMode="auto">
            <a:xfrm>
              <a:off x="1774" y="2009"/>
              <a:ext cx="301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D/1</a:t>
              </a:r>
            </a:p>
          </p:txBody>
        </p:sp>
        <p:sp>
          <p:nvSpPr>
            <p:cNvPr id="142" name="Rectangle 13"/>
            <p:cNvSpPr>
              <a:spLocks noChangeArrowheads="1"/>
            </p:cNvSpPr>
            <p:nvPr/>
          </p:nvSpPr>
          <p:spPr bwMode="auto">
            <a:xfrm>
              <a:off x="1725" y="2307"/>
              <a:ext cx="389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=11</a:t>
              </a:r>
            </a:p>
          </p:txBody>
        </p:sp>
        <p:sp>
          <p:nvSpPr>
            <p:cNvPr id="143" name="Freeform 14"/>
            <p:cNvSpPr>
              <a:spLocks/>
            </p:cNvSpPr>
            <p:nvPr/>
          </p:nvSpPr>
          <p:spPr bwMode="auto">
            <a:xfrm>
              <a:off x="1924" y="1806"/>
              <a:ext cx="19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9" y="45"/>
                </a:cxn>
                <a:cxn ang="0">
                  <a:pos x="9" y="64"/>
                </a:cxn>
                <a:cxn ang="0">
                  <a:pos x="18" y="109"/>
                </a:cxn>
                <a:cxn ang="0">
                  <a:pos x="18" y="154"/>
                </a:cxn>
                <a:cxn ang="0">
                  <a:pos x="18" y="172"/>
                </a:cxn>
                <a:cxn ang="0">
                  <a:pos x="18" y="190"/>
                </a:cxn>
                <a:cxn ang="0">
                  <a:pos x="18" y="208"/>
                </a:cxn>
                <a:cxn ang="0">
                  <a:pos x="0" y="208"/>
                </a:cxn>
              </a:cxnLst>
              <a:rect l="0" t="0" r="r" b="b"/>
              <a:pathLst>
                <a:path w="19" h="209">
                  <a:moveTo>
                    <a:pt x="0" y="0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9" y="64"/>
                  </a:lnTo>
                  <a:lnTo>
                    <a:pt x="18" y="109"/>
                  </a:lnTo>
                  <a:lnTo>
                    <a:pt x="18" y="154"/>
                  </a:lnTo>
                  <a:lnTo>
                    <a:pt x="18" y="172"/>
                  </a:lnTo>
                  <a:lnTo>
                    <a:pt x="18" y="190"/>
                  </a:lnTo>
                  <a:lnTo>
                    <a:pt x="18" y="208"/>
                  </a:lnTo>
                  <a:lnTo>
                    <a:pt x="0" y="208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4" name="Freeform 15"/>
            <p:cNvSpPr>
              <a:spLocks/>
            </p:cNvSpPr>
            <p:nvPr/>
          </p:nvSpPr>
          <p:spPr bwMode="auto">
            <a:xfrm>
              <a:off x="2078" y="1507"/>
              <a:ext cx="300" cy="273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9" y="218"/>
                </a:cxn>
                <a:cxn ang="0">
                  <a:pos x="37" y="227"/>
                </a:cxn>
                <a:cxn ang="0">
                  <a:pos x="82" y="254"/>
                </a:cxn>
                <a:cxn ang="0">
                  <a:pos x="118" y="263"/>
                </a:cxn>
                <a:cxn ang="0">
                  <a:pos x="136" y="272"/>
                </a:cxn>
                <a:cxn ang="0">
                  <a:pos x="172" y="272"/>
                </a:cxn>
                <a:cxn ang="0">
                  <a:pos x="190" y="272"/>
                </a:cxn>
                <a:cxn ang="0">
                  <a:pos x="227" y="263"/>
                </a:cxn>
                <a:cxn ang="0">
                  <a:pos x="245" y="254"/>
                </a:cxn>
                <a:cxn ang="0">
                  <a:pos x="263" y="227"/>
                </a:cxn>
                <a:cxn ang="0">
                  <a:pos x="272" y="200"/>
                </a:cxn>
                <a:cxn ang="0">
                  <a:pos x="299" y="136"/>
                </a:cxn>
                <a:cxn ang="0">
                  <a:pos x="299" y="109"/>
                </a:cxn>
                <a:cxn ang="0">
                  <a:pos x="281" y="91"/>
                </a:cxn>
                <a:cxn ang="0">
                  <a:pos x="263" y="72"/>
                </a:cxn>
                <a:cxn ang="0">
                  <a:pos x="236" y="54"/>
                </a:cxn>
                <a:cxn ang="0">
                  <a:pos x="190" y="27"/>
                </a:cxn>
                <a:cxn ang="0">
                  <a:pos x="163" y="9"/>
                </a:cxn>
                <a:cxn ang="0">
                  <a:pos x="136" y="9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82" y="27"/>
                </a:cxn>
                <a:cxn ang="0">
                  <a:pos x="64" y="27"/>
                </a:cxn>
                <a:cxn ang="0">
                  <a:pos x="46" y="37"/>
                </a:cxn>
                <a:cxn ang="0">
                  <a:pos x="19" y="54"/>
                </a:cxn>
                <a:cxn ang="0">
                  <a:pos x="9" y="72"/>
                </a:cxn>
              </a:cxnLst>
              <a:rect l="0" t="0" r="r" b="b"/>
              <a:pathLst>
                <a:path w="300" h="273">
                  <a:moveTo>
                    <a:pt x="0" y="200"/>
                  </a:moveTo>
                  <a:lnTo>
                    <a:pt x="9" y="218"/>
                  </a:lnTo>
                  <a:lnTo>
                    <a:pt x="37" y="227"/>
                  </a:lnTo>
                  <a:lnTo>
                    <a:pt x="82" y="254"/>
                  </a:lnTo>
                  <a:lnTo>
                    <a:pt x="118" y="263"/>
                  </a:lnTo>
                  <a:lnTo>
                    <a:pt x="136" y="272"/>
                  </a:lnTo>
                  <a:lnTo>
                    <a:pt x="172" y="272"/>
                  </a:lnTo>
                  <a:lnTo>
                    <a:pt x="190" y="272"/>
                  </a:lnTo>
                  <a:lnTo>
                    <a:pt x="227" y="263"/>
                  </a:lnTo>
                  <a:lnTo>
                    <a:pt x="245" y="254"/>
                  </a:lnTo>
                  <a:lnTo>
                    <a:pt x="263" y="227"/>
                  </a:lnTo>
                  <a:lnTo>
                    <a:pt x="272" y="200"/>
                  </a:lnTo>
                  <a:lnTo>
                    <a:pt x="299" y="136"/>
                  </a:lnTo>
                  <a:lnTo>
                    <a:pt x="299" y="109"/>
                  </a:lnTo>
                  <a:lnTo>
                    <a:pt x="281" y="91"/>
                  </a:lnTo>
                  <a:lnTo>
                    <a:pt x="263" y="72"/>
                  </a:lnTo>
                  <a:lnTo>
                    <a:pt x="236" y="54"/>
                  </a:lnTo>
                  <a:lnTo>
                    <a:pt x="190" y="27"/>
                  </a:lnTo>
                  <a:lnTo>
                    <a:pt x="163" y="9"/>
                  </a:lnTo>
                  <a:lnTo>
                    <a:pt x="136" y="9"/>
                  </a:lnTo>
                  <a:lnTo>
                    <a:pt x="118" y="0"/>
                  </a:lnTo>
                  <a:lnTo>
                    <a:pt x="91" y="9"/>
                  </a:lnTo>
                  <a:lnTo>
                    <a:pt x="82" y="27"/>
                  </a:lnTo>
                  <a:lnTo>
                    <a:pt x="64" y="27"/>
                  </a:lnTo>
                  <a:lnTo>
                    <a:pt x="46" y="37"/>
                  </a:lnTo>
                  <a:lnTo>
                    <a:pt x="19" y="54"/>
                  </a:lnTo>
                  <a:lnTo>
                    <a:pt x="9" y="72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5" name="Freeform 16"/>
            <p:cNvSpPr>
              <a:spLocks/>
            </p:cNvSpPr>
            <p:nvPr/>
          </p:nvSpPr>
          <p:spPr bwMode="auto">
            <a:xfrm>
              <a:off x="791" y="2006"/>
              <a:ext cx="300" cy="300"/>
            </a:xfrm>
            <a:custGeom>
              <a:avLst/>
              <a:gdLst/>
              <a:ahLst/>
              <a:cxnLst>
                <a:cxn ang="0">
                  <a:pos x="299" y="245"/>
                </a:cxn>
                <a:cxn ang="0">
                  <a:pos x="280" y="262"/>
                </a:cxn>
                <a:cxn ang="0">
                  <a:pos x="253" y="272"/>
                </a:cxn>
                <a:cxn ang="0">
                  <a:pos x="226" y="280"/>
                </a:cxn>
                <a:cxn ang="0">
                  <a:pos x="208" y="290"/>
                </a:cxn>
                <a:cxn ang="0">
                  <a:pos x="190" y="290"/>
                </a:cxn>
                <a:cxn ang="0">
                  <a:pos x="172" y="290"/>
                </a:cxn>
                <a:cxn ang="0">
                  <a:pos x="154" y="299"/>
                </a:cxn>
                <a:cxn ang="0">
                  <a:pos x="136" y="290"/>
                </a:cxn>
                <a:cxn ang="0">
                  <a:pos x="117" y="290"/>
                </a:cxn>
                <a:cxn ang="0">
                  <a:pos x="82" y="280"/>
                </a:cxn>
                <a:cxn ang="0">
                  <a:pos x="54" y="272"/>
                </a:cxn>
                <a:cxn ang="0">
                  <a:pos x="36" y="253"/>
                </a:cxn>
                <a:cxn ang="0">
                  <a:pos x="27" y="235"/>
                </a:cxn>
                <a:cxn ang="0">
                  <a:pos x="0" y="208"/>
                </a:cxn>
                <a:cxn ang="0">
                  <a:pos x="0" y="181"/>
                </a:cxn>
                <a:cxn ang="0">
                  <a:pos x="0" y="163"/>
                </a:cxn>
                <a:cxn ang="0">
                  <a:pos x="0" y="144"/>
                </a:cxn>
                <a:cxn ang="0">
                  <a:pos x="0" y="127"/>
                </a:cxn>
                <a:cxn ang="0">
                  <a:pos x="0" y="109"/>
                </a:cxn>
                <a:cxn ang="0">
                  <a:pos x="8" y="90"/>
                </a:cxn>
                <a:cxn ang="0">
                  <a:pos x="18" y="72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72" y="27"/>
                </a:cxn>
                <a:cxn ang="0">
                  <a:pos x="90" y="18"/>
                </a:cxn>
                <a:cxn ang="0">
                  <a:pos x="109" y="18"/>
                </a:cxn>
                <a:cxn ang="0">
                  <a:pos x="144" y="8"/>
                </a:cxn>
                <a:cxn ang="0">
                  <a:pos x="190" y="0"/>
                </a:cxn>
                <a:cxn ang="0">
                  <a:pos x="208" y="8"/>
                </a:cxn>
                <a:cxn ang="0">
                  <a:pos x="226" y="8"/>
                </a:cxn>
                <a:cxn ang="0">
                  <a:pos x="235" y="27"/>
                </a:cxn>
                <a:cxn ang="0">
                  <a:pos x="262" y="27"/>
                </a:cxn>
                <a:cxn ang="0">
                  <a:pos x="280" y="45"/>
                </a:cxn>
                <a:cxn ang="0">
                  <a:pos x="299" y="54"/>
                </a:cxn>
              </a:cxnLst>
              <a:rect l="0" t="0" r="r" b="b"/>
              <a:pathLst>
                <a:path w="300" h="300">
                  <a:moveTo>
                    <a:pt x="299" y="245"/>
                  </a:moveTo>
                  <a:lnTo>
                    <a:pt x="280" y="262"/>
                  </a:lnTo>
                  <a:lnTo>
                    <a:pt x="253" y="272"/>
                  </a:lnTo>
                  <a:lnTo>
                    <a:pt x="226" y="280"/>
                  </a:lnTo>
                  <a:lnTo>
                    <a:pt x="208" y="290"/>
                  </a:lnTo>
                  <a:lnTo>
                    <a:pt x="190" y="290"/>
                  </a:lnTo>
                  <a:lnTo>
                    <a:pt x="172" y="290"/>
                  </a:lnTo>
                  <a:lnTo>
                    <a:pt x="154" y="299"/>
                  </a:lnTo>
                  <a:lnTo>
                    <a:pt x="136" y="290"/>
                  </a:lnTo>
                  <a:lnTo>
                    <a:pt x="117" y="290"/>
                  </a:lnTo>
                  <a:lnTo>
                    <a:pt x="82" y="280"/>
                  </a:lnTo>
                  <a:lnTo>
                    <a:pt x="54" y="272"/>
                  </a:lnTo>
                  <a:lnTo>
                    <a:pt x="36" y="253"/>
                  </a:lnTo>
                  <a:lnTo>
                    <a:pt x="27" y="235"/>
                  </a:lnTo>
                  <a:lnTo>
                    <a:pt x="0" y="20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09"/>
                  </a:lnTo>
                  <a:lnTo>
                    <a:pt x="8" y="90"/>
                  </a:lnTo>
                  <a:lnTo>
                    <a:pt x="18" y="72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72" y="27"/>
                  </a:lnTo>
                  <a:lnTo>
                    <a:pt x="90" y="18"/>
                  </a:lnTo>
                  <a:lnTo>
                    <a:pt x="109" y="18"/>
                  </a:lnTo>
                  <a:lnTo>
                    <a:pt x="144" y="8"/>
                  </a:lnTo>
                  <a:lnTo>
                    <a:pt x="190" y="0"/>
                  </a:lnTo>
                  <a:lnTo>
                    <a:pt x="208" y="8"/>
                  </a:lnTo>
                  <a:lnTo>
                    <a:pt x="226" y="8"/>
                  </a:lnTo>
                  <a:lnTo>
                    <a:pt x="235" y="27"/>
                  </a:lnTo>
                  <a:lnTo>
                    <a:pt x="262" y="27"/>
                  </a:lnTo>
                  <a:lnTo>
                    <a:pt x="280" y="45"/>
                  </a:lnTo>
                  <a:lnTo>
                    <a:pt x="299" y="54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6" name="Freeform 17"/>
            <p:cNvSpPr>
              <a:spLocks/>
            </p:cNvSpPr>
            <p:nvPr/>
          </p:nvSpPr>
          <p:spPr bwMode="auto">
            <a:xfrm>
              <a:off x="1353" y="1751"/>
              <a:ext cx="436" cy="310"/>
            </a:xfrm>
            <a:custGeom>
              <a:avLst/>
              <a:gdLst/>
              <a:ahLst/>
              <a:cxnLst>
                <a:cxn ang="0">
                  <a:pos x="435" y="309"/>
                </a:cxn>
                <a:cxn ang="0">
                  <a:pos x="417" y="290"/>
                </a:cxn>
                <a:cxn ang="0">
                  <a:pos x="381" y="282"/>
                </a:cxn>
                <a:cxn ang="0">
                  <a:pos x="353" y="263"/>
                </a:cxn>
                <a:cxn ang="0">
                  <a:pos x="308" y="245"/>
                </a:cxn>
                <a:cxn ang="0">
                  <a:pos x="281" y="227"/>
                </a:cxn>
                <a:cxn ang="0">
                  <a:pos x="208" y="191"/>
                </a:cxn>
                <a:cxn ang="0">
                  <a:pos x="181" y="154"/>
                </a:cxn>
                <a:cxn ang="0">
                  <a:pos x="145" y="136"/>
                </a:cxn>
                <a:cxn ang="0">
                  <a:pos x="127" y="118"/>
                </a:cxn>
                <a:cxn ang="0">
                  <a:pos x="118" y="100"/>
                </a:cxn>
                <a:cxn ang="0">
                  <a:pos x="91" y="91"/>
                </a:cxn>
                <a:cxn ang="0">
                  <a:pos x="72" y="64"/>
                </a:cxn>
                <a:cxn ang="0">
                  <a:pos x="45" y="54"/>
                </a:cxn>
                <a:cxn ang="0">
                  <a:pos x="27" y="27"/>
                </a:cxn>
                <a:cxn ang="0">
                  <a:pos x="9" y="18"/>
                </a:cxn>
                <a:cxn ang="0">
                  <a:pos x="0" y="0"/>
                </a:cxn>
              </a:cxnLst>
              <a:rect l="0" t="0" r="r" b="b"/>
              <a:pathLst>
                <a:path w="436" h="310">
                  <a:moveTo>
                    <a:pt x="435" y="309"/>
                  </a:moveTo>
                  <a:lnTo>
                    <a:pt x="417" y="290"/>
                  </a:lnTo>
                  <a:lnTo>
                    <a:pt x="381" y="282"/>
                  </a:lnTo>
                  <a:lnTo>
                    <a:pt x="353" y="263"/>
                  </a:lnTo>
                  <a:lnTo>
                    <a:pt x="308" y="245"/>
                  </a:lnTo>
                  <a:lnTo>
                    <a:pt x="281" y="227"/>
                  </a:lnTo>
                  <a:lnTo>
                    <a:pt x="208" y="191"/>
                  </a:lnTo>
                  <a:lnTo>
                    <a:pt x="181" y="154"/>
                  </a:lnTo>
                  <a:lnTo>
                    <a:pt x="145" y="136"/>
                  </a:lnTo>
                  <a:lnTo>
                    <a:pt x="127" y="118"/>
                  </a:lnTo>
                  <a:lnTo>
                    <a:pt x="118" y="100"/>
                  </a:lnTo>
                  <a:lnTo>
                    <a:pt x="91" y="91"/>
                  </a:lnTo>
                  <a:lnTo>
                    <a:pt x="72" y="64"/>
                  </a:lnTo>
                  <a:lnTo>
                    <a:pt x="45" y="54"/>
                  </a:lnTo>
                  <a:lnTo>
                    <a:pt x="27" y="27"/>
                  </a:lnTo>
                  <a:lnTo>
                    <a:pt x="9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7" name="Rectangle 18"/>
            <p:cNvSpPr>
              <a:spLocks noChangeArrowheads="1"/>
            </p:cNvSpPr>
            <p:nvPr/>
          </p:nvSpPr>
          <p:spPr bwMode="auto">
            <a:xfrm>
              <a:off x="2346" y="1510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</a:t>
              </a:r>
            </a:p>
          </p:txBody>
        </p:sp>
        <p:sp>
          <p:nvSpPr>
            <p:cNvPr id="148" name="Rectangle 19"/>
            <p:cNvSpPr>
              <a:spLocks noChangeArrowheads="1"/>
            </p:cNvSpPr>
            <p:nvPr/>
          </p:nvSpPr>
          <p:spPr bwMode="auto">
            <a:xfrm>
              <a:off x="941" y="1755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</a:t>
              </a:r>
            </a:p>
          </p:txBody>
        </p:sp>
        <p:sp>
          <p:nvSpPr>
            <p:cNvPr id="149" name="Rectangle 20"/>
            <p:cNvSpPr>
              <a:spLocks noChangeArrowheads="1"/>
            </p:cNvSpPr>
            <p:nvPr/>
          </p:nvSpPr>
          <p:spPr bwMode="auto">
            <a:xfrm>
              <a:off x="1386" y="1474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</a:t>
              </a:r>
            </a:p>
          </p:txBody>
        </p:sp>
        <p:sp>
          <p:nvSpPr>
            <p:cNvPr id="150" name="Rectangle 21"/>
            <p:cNvSpPr>
              <a:spLocks noChangeArrowheads="1"/>
            </p:cNvSpPr>
            <p:nvPr/>
          </p:nvSpPr>
          <p:spPr bwMode="auto">
            <a:xfrm>
              <a:off x="706" y="2063"/>
              <a:ext cx="35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=0,1</a:t>
              </a:r>
            </a:p>
          </p:txBody>
        </p:sp>
        <p:sp>
          <p:nvSpPr>
            <p:cNvPr id="151" name="Rectangle 22"/>
            <p:cNvSpPr>
              <a:spLocks noChangeArrowheads="1"/>
            </p:cNvSpPr>
            <p:nvPr/>
          </p:nvSpPr>
          <p:spPr bwMode="auto">
            <a:xfrm>
              <a:off x="1921" y="1782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</a:t>
              </a:r>
            </a:p>
          </p:txBody>
        </p:sp>
        <p:sp>
          <p:nvSpPr>
            <p:cNvPr id="152" name="Rectangle 23"/>
            <p:cNvSpPr>
              <a:spLocks noChangeArrowheads="1"/>
            </p:cNvSpPr>
            <p:nvPr/>
          </p:nvSpPr>
          <p:spPr bwMode="auto">
            <a:xfrm>
              <a:off x="1440" y="1746"/>
              <a:ext cx="35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=0,1</a:t>
              </a:r>
            </a:p>
          </p:txBody>
        </p:sp>
      </p:grpSp>
      <p:sp>
        <p:nvSpPr>
          <p:cNvPr id="153" name="Oval 74"/>
          <p:cNvSpPr>
            <a:spLocks noChangeArrowheads="1"/>
          </p:cNvSpPr>
          <p:nvPr/>
        </p:nvSpPr>
        <p:spPr bwMode="auto">
          <a:xfrm>
            <a:off x="5603436" y="2286428"/>
            <a:ext cx="474662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54" name="Rectangle 75"/>
          <p:cNvSpPr>
            <a:spLocks noChangeArrowheads="1"/>
          </p:cNvSpPr>
          <p:nvPr/>
        </p:nvSpPr>
        <p:spPr bwMode="auto">
          <a:xfrm>
            <a:off x="5593911" y="2315003"/>
            <a:ext cx="437114" cy="382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α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/0</a:t>
            </a:r>
          </a:p>
        </p:txBody>
      </p:sp>
      <p:sp>
        <p:nvSpPr>
          <p:cNvPr id="155" name="Oval 76"/>
          <p:cNvSpPr>
            <a:spLocks noChangeArrowheads="1"/>
          </p:cNvSpPr>
          <p:nvPr/>
        </p:nvSpPr>
        <p:spPr bwMode="auto">
          <a:xfrm>
            <a:off x="6697223" y="2302303"/>
            <a:ext cx="474663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56" name="Rectangle 77"/>
          <p:cNvSpPr>
            <a:spLocks noChangeArrowheads="1"/>
          </p:cNvSpPr>
          <p:nvPr/>
        </p:nvSpPr>
        <p:spPr bwMode="auto">
          <a:xfrm>
            <a:off x="6697223" y="2330878"/>
            <a:ext cx="4299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β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/0</a:t>
            </a:r>
          </a:p>
        </p:txBody>
      </p:sp>
      <p:sp>
        <p:nvSpPr>
          <p:cNvPr id="157" name="Oval 78"/>
          <p:cNvSpPr>
            <a:spLocks noChangeArrowheads="1"/>
          </p:cNvSpPr>
          <p:nvPr/>
        </p:nvSpPr>
        <p:spPr bwMode="auto">
          <a:xfrm>
            <a:off x="5605023" y="3119865"/>
            <a:ext cx="474663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58" name="Rectangle 79"/>
          <p:cNvSpPr>
            <a:spLocks noChangeArrowheads="1"/>
          </p:cNvSpPr>
          <p:nvPr/>
        </p:nvSpPr>
        <p:spPr bwMode="auto">
          <a:xfrm>
            <a:off x="5595498" y="3127803"/>
            <a:ext cx="41983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κ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/0</a:t>
            </a:r>
          </a:p>
        </p:txBody>
      </p:sp>
      <p:sp>
        <p:nvSpPr>
          <p:cNvPr id="159" name="Rectangle 80"/>
          <p:cNvSpPr>
            <a:spLocks noChangeArrowheads="1"/>
          </p:cNvSpPr>
          <p:nvPr/>
        </p:nvSpPr>
        <p:spPr bwMode="auto">
          <a:xfrm>
            <a:off x="4944623" y="1978453"/>
            <a:ext cx="147601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State: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=1000</a:t>
            </a:r>
          </a:p>
        </p:txBody>
      </p:sp>
      <p:sp>
        <p:nvSpPr>
          <p:cNvPr id="160" name="Rectangle 81"/>
          <p:cNvSpPr>
            <a:spLocks noChangeArrowheads="1"/>
          </p:cNvSpPr>
          <p:nvPr/>
        </p:nvSpPr>
        <p:spPr bwMode="auto">
          <a:xfrm>
            <a:off x="6643248" y="1960990"/>
            <a:ext cx="993982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=0100</a:t>
            </a:r>
          </a:p>
        </p:txBody>
      </p:sp>
      <p:sp>
        <p:nvSpPr>
          <p:cNvPr id="161" name="Rectangle 82"/>
          <p:cNvSpPr>
            <a:spLocks noChangeArrowheads="1"/>
          </p:cNvSpPr>
          <p:nvPr/>
        </p:nvSpPr>
        <p:spPr bwMode="auto">
          <a:xfrm>
            <a:off x="5311336" y="3616753"/>
            <a:ext cx="108170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= 0010</a:t>
            </a:r>
          </a:p>
        </p:txBody>
      </p:sp>
      <p:grpSp>
        <p:nvGrpSpPr>
          <p:cNvPr id="162" name="Group 83"/>
          <p:cNvGrpSpPr>
            <a:grpSpLocks/>
          </p:cNvGrpSpPr>
          <p:nvPr/>
        </p:nvGrpSpPr>
        <p:grpSpPr bwMode="auto">
          <a:xfrm>
            <a:off x="6081273" y="2476928"/>
            <a:ext cx="595313" cy="95250"/>
            <a:chOff x="3758" y="1633"/>
            <a:chExt cx="375" cy="60"/>
          </a:xfrm>
        </p:grpSpPr>
        <p:sp>
          <p:nvSpPr>
            <p:cNvPr id="163" name="Freeform 84"/>
            <p:cNvSpPr>
              <a:spLocks/>
            </p:cNvSpPr>
            <p:nvPr/>
          </p:nvSpPr>
          <p:spPr bwMode="auto">
            <a:xfrm>
              <a:off x="3758" y="1660"/>
              <a:ext cx="3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81" y="0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78" y="0"/>
                </a:cxn>
                <a:cxn ang="0">
                  <a:pos x="226" y="0"/>
                </a:cxn>
                <a:cxn ang="0">
                  <a:pos x="259" y="0"/>
                </a:cxn>
                <a:cxn ang="0">
                  <a:pos x="308" y="0"/>
                </a:cxn>
                <a:cxn ang="0">
                  <a:pos x="276" y="0"/>
                </a:cxn>
              </a:cxnLst>
              <a:rect l="0" t="0" r="r" b="b"/>
              <a:pathLst>
                <a:path w="309" h="1">
                  <a:moveTo>
                    <a:pt x="0" y="0"/>
                  </a:moveTo>
                  <a:lnTo>
                    <a:pt x="48" y="0"/>
                  </a:lnTo>
                  <a:lnTo>
                    <a:pt x="81" y="0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308" y="0"/>
                  </a:lnTo>
                  <a:lnTo>
                    <a:pt x="276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4" name="Freeform 85"/>
            <p:cNvSpPr>
              <a:spLocks/>
            </p:cNvSpPr>
            <p:nvPr/>
          </p:nvSpPr>
          <p:spPr bwMode="auto">
            <a:xfrm>
              <a:off x="4031" y="1633"/>
              <a:ext cx="102" cy="60"/>
            </a:xfrm>
            <a:custGeom>
              <a:avLst/>
              <a:gdLst/>
              <a:ahLst/>
              <a:cxnLst>
                <a:cxn ang="0">
                  <a:pos x="101" y="3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01" y="30"/>
                </a:cxn>
              </a:cxnLst>
              <a:rect l="0" t="0" r="r" b="b"/>
              <a:pathLst>
                <a:path w="102" h="60">
                  <a:moveTo>
                    <a:pt x="101" y="3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101" y="3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5" name="Freeform 86"/>
            <p:cNvSpPr>
              <a:spLocks/>
            </p:cNvSpPr>
            <p:nvPr/>
          </p:nvSpPr>
          <p:spPr bwMode="auto">
            <a:xfrm>
              <a:off x="4031" y="1633"/>
              <a:ext cx="95" cy="53"/>
            </a:xfrm>
            <a:custGeom>
              <a:avLst/>
              <a:gdLst/>
              <a:ahLst/>
              <a:cxnLst>
                <a:cxn ang="0">
                  <a:pos x="94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94" y="26"/>
                </a:cxn>
              </a:cxnLst>
              <a:rect l="0" t="0" r="r" b="b"/>
              <a:pathLst>
                <a:path w="95" h="53">
                  <a:moveTo>
                    <a:pt x="94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94" y="26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66" name="Group 87"/>
          <p:cNvGrpSpPr>
            <a:grpSpLocks/>
          </p:cNvGrpSpPr>
          <p:nvPr/>
        </p:nvGrpSpPr>
        <p:grpSpPr bwMode="auto">
          <a:xfrm>
            <a:off x="5765361" y="2749978"/>
            <a:ext cx="95250" cy="365125"/>
            <a:chOff x="3559" y="1805"/>
            <a:chExt cx="60" cy="230"/>
          </a:xfrm>
        </p:grpSpPr>
        <p:sp>
          <p:nvSpPr>
            <p:cNvPr id="167" name="Freeform 88"/>
            <p:cNvSpPr>
              <a:spLocks/>
            </p:cNvSpPr>
            <p:nvPr/>
          </p:nvSpPr>
          <p:spPr bwMode="auto">
            <a:xfrm>
              <a:off x="3585" y="1805"/>
              <a:ext cx="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0" y="90"/>
                </a:cxn>
                <a:cxn ang="0">
                  <a:pos x="0" y="127"/>
                </a:cxn>
                <a:cxn ang="0">
                  <a:pos x="0" y="131"/>
                </a:cxn>
              </a:cxnLst>
              <a:rect l="0" t="0" r="r" b="b"/>
              <a:pathLst>
                <a:path w="1" h="132">
                  <a:moveTo>
                    <a:pt x="0" y="0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0" y="90"/>
                  </a:lnTo>
                  <a:lnTo>
                    <a:pt x="0" y="127"/>
                  </a:lnTo>
                  <a:lnTo>
                    <a:pt x="0" y="13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8" name="Freeform 89"/>
            <p:cNvSpPr>
              <a:spLocks/>
            </p:cNvSpPr>
            <p:nvPr/>
          </p:nvSpPr>
          <p:spPr bwMode="auto">
            <a:xfrm>
              <a:off x="3559" y="1933"/>
              <a:ext cx="60" cy="102"/>
            </a:xfrm>
            <a:custGeom>
              <a:avLst/>
              <a:gdLst/>
              <a:ahLst/>
              <a:cxnLst>
                <a:cxn ang="0">
                  <a:pos x="30" y="101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30" y="101"/>
                </a:cxn>
              </a:cxnLst>
              <a:rect l="0" t="0" r="r" b="b"/>
              <a:pathLst>
                <a:path w="60" h="102">
                  <a:moveTo>
                    <a:pt x="30" y="101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30" y="10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69" name="Freeform 90"/>
            <p:cNvSpPr>
              <a:spLocks/>
            </p:cNvSpPr>
            <p:nvPr/>
          </p:nvSpPr>
          <p:spPr bwMode="auto">
            <a:xfrm>
              <a:off x="3559" y="1933"/>
              <a:ext cx="53" cy="94"/>
            </a:xfrm>
            <a:custGeom>
              <a:avLst/>
              <a:gdLst/>
              <a:ahLst/>
              <a:cxnLst>
                <a:cxn ang="0">
                  <a:pos x="26" y="9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26" y="93"/>
                </a:cxn>
              </a:cxnLst>
              <a:rect l="0" t="0" r="r" b="b"/>
              <a:pathLst>
                <a:path w="53" h="94">
                  <a:moveTo>
                    <a:pt x="26" y="93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93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sp>
        <p:nvSpPr>
          <p:cNvPr id="170" name="Oval 91"/>
          <p:cNvSpPr>
            <a:spLocks noChangeArrowheads="1"/>
          </p:cNvSpPr>
          <p:nvPr/>
        </p:nvSpPr>
        <p:spPr bwMode="auto">
          <a:xfrm>
            <a:off x="6711511" y="3105578"/>
            <a:ext cx="476250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71" name="Rectangle 92"/>
          <p:cNvSpPr>
            <a:spLocks noChangeArrowheads="1"/>
          </p:cNvSpPr>
          <p:nvPr/>
        </p:nvSpPr>
        <p:spPr bwMode="auto">
          <a:xfrm>
            <a:off x="6722623" y="3145265"/>
            <a:ext cx="463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Δ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/1</a:t>
            </a:r>
          </a:p>
        </p:txBody>
      </p:sp>
      <p:sp>
        <p:nvSpPr>
          <p:cNvPr id="172" name="Rectangle 93"/>
          <p:cNvSpPr>
            <a:spLocks noChangeArrowheads="1"/>
          </p:cNvSpPr>
          <p:nvPr/>
        </p:nvSpPr>
        <p:spPr bwMode="auto">
          <a:xfrm>
            <a:off x="6590861" y="3616753"/>
            <a:ext cx="993982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=0001</a:t>
            </a:r>
          </a:p>
        </p:txBody>
      </p:sp>
      <p:grpSp>
        <p:nvGrpSpPr>
          <p:cNvPr id="173" name="Group 94"/>
          <p:cNvGrpSpPr>
            <a:grpSpLocks/>
          </p:cNvGrpSpPr>
          <p:nvPr/>
        </p:nvGrpSpPr>
        <p:grpSpPr bwMode="auto">
          <a:xfrm>
            <a:off x="6930586" y="2778553"/>
            <a:ext cx="95250" cy="336550"/>
            <a:chOff x="4293" y="1823"/>
            <a:chExt cx="60" cy="212"/>
          </a:xfrm>
        </p:grpSpPr>
        <p:sp>
          <p:nvSpPr>
            <p:cNvPr id="174" name="Freeform 95"/>
            <p:cNvSpPr>
              <a:spLocks/>
            </p:cNvSpPr>
            <p:nvPr/>
          </p:nvSpPr>
          <p:spPr bwMode="auto">
            <a:xfrm>
              <a:off x="4302" y="1823"/>
              <a:ext cx="19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9" y="45"/>
                </a:cxn>
                <a:cxn ang="0">
                  <a:pos x="9" y="64"/>
                </a:cxn>
                <a:cxn ang="0">
                  <a:pos x="18" y="109"/>
                </a:cxn>
                <a:cxn ang="0">
                  <a:pos x="17" y="115"/>
                </a:cxn>
              </a:cxnLst>
              <a:rect l="0" t="0" r="r" b="b"/>
              <a:pathLst>
                <a:path w="19" h="116">
                  <a:moveTo>
                    <a:pt x="0" y="0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9" y="64"/>
                  </a:lnTo>
                  <a:lnTo>
                    <a:pt x="18" y="109"/>
                  </a:lnTo>
                  <a:lnTo>
                    <a:pt x="17" y="11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5" name="Freeform 96"/>
            <p:cNvSpPr>
              <a:spLocks/>
            </p:cNvSpPr>
            <p:nvPr/>
          </p:nvSpPr>
          <p:spPr bwMode="auto">
            <a:xfrm>
              <a:off x="4293" y="1929"/>
              <a:ext cx="60" cy="106"/>
            </a:xfrm>
            <a:custGeom>
              <a:avLst/>
              <a:gdLst/>
              <a:ahLst/>
              <a:cxnLst>
                <a:cxn ang="0">
                  <a:pos x="13" y="105"/>
                </a:cxn>
                <a:cxn ang="0">
                  <a:pos x="59" y="10"/>
                </a:cxn>
                <a:cxn ang="0">
                  <a:pos x="0" y="0"/>
                </a:cxn>
                <a:cxn ang="0">
                  <a:pos x="13" y="105"/>
                </a:cxn>
              </a:cxnLst>
              <a:rect l="0" t="0" r="r" b="b"/>
              <a:pathLst>
                <a:path w="60" h="106">
                  <a:moveTo>
                    <a:pt x="13" y="105"/>
                  </a:moveTo>
                  <a:lnTo>
                    <a:pt x="59" y="10"/>
                  </a:lnTo>
                  <a:lnTo>
                    <a:pt x="0" y="0"/>
                  </a:lnTo>
                  <a:lnTo>
                    <a:pt x="13" y="10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6" name="Freeform 97"/>
            <p:cNvSpPr>
              <a:spLocks/>
            </p:cNvSpPr>
            <p:nvPr/>
          </p:nvSpPr>
          <p:spPr bwMode="auto">
            <a:xfrm>
              <a:off x="4293" y="1929"/>
              <a:ext cx="53" cy="98"/>
            </a:xfrm>
            <a:custGeom>
              <a:avLst/>
              <a:gdLst/>
              <a:ahLst/>
              <a:cxnLst>
                <a:cxn ang="0">
                  <a:pos x="11" y="97"/>
                </a:cxn>
                <a:cxn ang="0">
                  <a:pos x="52" y="9"/>
                </a:cxn>
                <a:cxn ang="0">
                  <a:pos x="0" y="0"/>
                </a:cxn>
                <a:cxn ang="0">
                  <a:pos x="11" y="97"/>
                </a:cxn>
              </a:cxnLst>
              <a:rect l="0" t="0" r="r" b="b"/>
              <a:pathLst>
                <a:path w="53" h="98">
                  <a:moveTo>
                    <a:pt x="11" y="97"/>
                  </a:moveTo>
                  <a:lnTo>
                    <a:pt x="52" y="9"/>
                  </a:lnTo>
                  <a:lnTo>
                    <a:pt x="0" y="0"/>
                  </a:lnTo>
                  <a:lnTo>
                    <a:pt x="11" y="97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77" name="Group 98"/>
          <p:cNvGrpSpPr>
            <a:grpSpLocks/>
          </p:cNvGrpSpPr>
          <p:nvPr/>
        </p:nvGrpSpPr>
        <p:grpSpPr bwMode="auto">
          <a:xfrm>
            <a:off x="7189348" y="2288015"/>
            <a:ext cx="476250" cy="449263"/>
            <a:chOff x="4456" y="1514"/>
            <a:chExt cx="300" cy="283"/>
          </a:xfrm>
        </p:grpSpPr>
        <p:sp>
          <p:nvSpPr>
            <p:cNvPr id="178" name="Freeform 99"/>
            <p:cNvSpPr>
              <a:spLocks/>
            </p:cNvSpPr>
            <p:nvPr/>
          </p:nvSpPr>
          <p:spPr bwMode="auto">
            <a:xfrm>
              <a:off x="4456" y="1524"/>
              <a:ext cx="300" cy="273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9" y="217"/>
                </a:cxn>
                <a:cxn ang="0">
                  <a:pos x="36" y="227"/>
                </a:cxn>
                <a:cxn ang="0">
                  <a:pos x="81" y="254"/>
                </a:cxn>
                <a:cxn ang="0">
                  <a:pos x="118" y="262"/>
                </a:cxn>
                <a:cxn ang="0">
                  <a:pos x="136" y="272"/>
                </a:cxn>
                <a:cxn ang="0">
                  <a:pos x="172" y="272"/>
                </a:cxn>
                <a:cxn ang="0">
                  <a:pos x="190" y="272"/>
                </a:cxn>
                <a:cxn ang="0">
                  <a:pos x="227" y="262"/>
                </a:cxn>
                <a:cxn ang="0">
                  <a:pos x="244" y="254"/>
                </a:cxn>
                <a:cxn ang="0">
                  <a:pos x="263" y="227"/>
                </a:cxn>
                <a:cxn ang="0">
                  <a:pos x="272" y="199"/>
                </a:cxn>
                <a:cxn ang="0">
                  <a:pos x="299" y="136"/>
                </a:cxn>
                <a:cxn ang="0">
                  <a:pos x="299" y="108"/>
                </a:cxn>
                <a:cxn ang="0">
                  <a:pos x="281" y="91"/>
                </a:cxn>
                <a:cxn ang="0">
                  <a:pos x="263" y="72"/>
                </a:cxn>
                <a:cxn ang="0">
                  <a:pos x="236" y="54"/>
                </a:cxn>
                <a:cxn ang="0">
                  <a:pos x="190" y="27"/>
                </a:cxn>
                <a:cxn ang="0">
                  <a:pos x="163" y="9"/>
                </a:cxn>
                <a:cxn ang="0">
                  <a:pos x="136" y="9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85" y="14"/>
                </a:cxn>
              </a:cxnLst>
              <a:rect l="0" t="0" r="r" b="b"/>
              <a:pathLst>
                <a:path w="300" h="273">
                  <a:moveTo>
                    <a:pt x="0" y="199"/>
                  </a:moveTo>
                  <a:lnTo>
                    <a:pt x="9" y="217"/>
                  </a:lnTo>
                  <a:lnTo>
                    <a:pt x="36" y="227"/>
                  </a:lnTo>
                  <a:lnTo>
                    <a:pt x="81" y="254"/>
                  </a:lnTo>
                  <a:lnTo>
                    <a:pt x="118" y="262"/>
                  </a:lnTo>
                  <a:lnTo>
                    <a:pt x="136" y="272"/>
                  </a:lnTo>
                  <a:lnTo>
                    <a:pt x="172" y="272"/>
                  </a:lnTo>
                  <a:lnTo>
                    <a:pt x="190" y="272"/>
                  </a:lnTo>
                  <a:lnTo>
                    <a:pt x="227" y="262"/>
                  </a:lnTo>
                  <a:lnTo>
                    <a:pt x="244" y="254"/>
                  </a:lnTo>
                  <a:lnTo>
                    <a:pt x="263" y="227"/>
                  </a:lnTo>
                  <a:lnTo>
                    <a:pt x="272" y="199"/>
                  </a:lnTo>
                  <a:lnTo>
                    <a:pt x="299" y="136"/>
                  </a:lnTo>
                  <a:lnTo>
                    <a:pt x="299" y="108"/>
                  </a:lnTo>
                  <a:lnTo>
                    <a:pt x="281" y="91"/>
                  </a:lnTo>
                  <a:lnTo>
                    <a:pt x="263" y="72"/>
                  </a:lnTo>
                  <a:lnTo>
                    <a:pt x="236" y="54"/>
                  </a:lnTo>
                  <a:lnTo>
                    <a:pt x="190" y="27"/>
                  </a:lnTo>
                  <a:lnTo>
                    <a:pt x="163" y="9"/>
                  </a:lnTo>
                  <a:lnTo>
                    <a:pt x="136" y="9"/>
                  </a:lnTo>
                  <a:lnTo>
                    <a:pt x="118" y="0"/>
                  </a:lnTo>
                  <a:lnTo>
                    <a:pt x="91" y="9"/>
                  </a:lnTo>
                  <a:lnTo>
                    <a:pt x="85" y="14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79" name="Freeform 100"/>
            <p:cNvSpPr>
              <a:spLocks/>
            </p:cNvSpPr>
            <p:nvPr/>
          </p:nvSpPr>
          <p:spPr bwMode="auto">
            <a:xfrm>
              <a:off x="4469" y="1514"/>
              <a:ext cx="98" cy="86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7" y="46"/>
                </a:cxn>
                <a:cxn ang="0">
                  <a:pos x="61" y="0"/>
                </a:cxn>
                <a:cxn ang="0">
                  <a:pos x="0" y="85"/>
                </a:cxn>
              </a:cxnLst>
              <a:rect l="0" t="0" r="r" b="b"/>
              <a:pathLst>
                <a:path w="98" h="86">
                  <a:moveTo>
                    <a:pt x="0" y="85"/>
                  </a:moveTo>
                  <a:lnTo>
                    <a:pt x="97" y="46"/>
                  </a:lnTo>
                  <a:lnTo>
                    <a:pt x="61" y="0"/>
                  </a:lnTo>
                  <a:lnTo>
                    <a:pt x="0" y="8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80" name="Freeform 101"/>
            <p:cNvSpPr>
              <a:spLocks/>
            </p:cNvSpPr>
            <p:nvPr/>
          </p:nvSpPr>
          <p:spPr bwMode="auto">
            <a:xfrm>
              <a:off x="4469" y="1514"/>
              <a:ext cx="91" cy="7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90" y="43"/>
                </a:cxn>
                <a:cxn ang="0">
                  <a:pos x="57" y="0"/>
                </a:cxn>
                <a:cxn ang="0">
                  <a:pos x="0" y="77"/>
                </a:cxn>
              </a:cxnLst>
              <a:rect l="0" t="0" r="r" b="b"/>
              <a:pathLst>
                <a:path w="91" h="78">
                  <a:moveTo>
                    <a:pt x="0" y="77"/>
                  </a:moveTo>
                  <a:lnTo>
                    <a:pt x="90" y="43"/>
                  </a:lnTo>
                  <a:lnTo>
                    <a:pt x="57" y="0"/>
                  </a:lnTo>
                  <a:lnTo>
                    <a:pt x="0" y="77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81" name="Group 102"/>
          <p:cNvGrpSpPr>
            <a:grpSpLocks/>
          </p:cNvGrpSpPr>
          <p:nvPr/>
        </p:nvGrpSpPr>
        <p:grpSpPr bwMode="auto">
          <a:xfrm>
            <a:off x="5146236" y="3072240"/>
            <a:ext cx="481012" cy="500063"/>
            <a:chOff x="3169" y="2008"/>
            <a:chExt cx="303" cy="315"/>
          </a:xfrm>
        </p:grpSpPr>
        <p:sp>
          <p:nvSpPr>
            <p:cNvPr id="182" name="Freeform 103"/>
            <p:cNvSpPr>
              <a:spLocks/>
            </p:cNvSpPr>
            <p:nvPr/>
          </p:nvSpPr>
          <p:spPr bwMode="auto">
            <a:xfrm>
              <a:off x="3169" y="2023"/>
              <a:ext cx="300" cy="300"/>
            </a:xfrm>
            <a:custGeom>
              <a:avLst/>
              <a:gdLst/>
              <a:ahLst/>
              <a:cxnLst>
                <a:cxn ang="0">
                  <a:pos x="299" y="244"/>
                </a:cxn>
                <a:cxn ang="0">
                  <a:pos x="280" y="262"/>
                </a:cxn>
                <a:cxn ang="0">
                  <a:pos x="253" y="272"/>
                </a:cxn>
                <a:cxn ang="0">
                  <a:pos x="226" y="280"/>
                </a:cxn>
                <a:cxn ang="0">
                  <a:pos x="208" y="289"/>
                </a:cxn>
                <a:cxn ang="0">
                  <a:pos x="190" y="289"/>
                </a:cxn>
                <a:cxn ang="0">
                  <a:pos x="172" y="289"/>
                </a:cxn>
                <a:cxn ang="0">
                  <a:pos x="154" y="299"/>
                </a:cxn>
                <a:cxn ang="0">
                  <a:pos x="136" y="289"/>
                </a:cxn>
                <a:cxn ang="0">
                  <a:pos x="117" y="289"/>
                </a:cxn>
                <a:cxn ang="0">
                  <a:pos x="82" y="280"/>
                </a:cxn>
                <a:cxn ang="0">
                  <a:pos x="54" y="272"/>
                </a:cxn>
                <a:cxn ang="0">
                  <a:pos x="36" y="253"/>
                </a:cxn>
                <a:cxn ang="0">
                  <a:pos x="27" y="235"/>
                </a:cxn>
                <a:cxn ang="0">
                  <a:pos x="0" y="208"/>
                </a:cxn>
                <a:cxn ang="0">
                  <a:pos x="0" y="181"/>
                </a:cxn>
                <a:cxn ang="0">
                  <a:pos x="0" y="163"/>
                </a:cxn>
                <a:cxn ang="0">
                  <a:pos x="0" y="144"/>
                </a:cxn>
                <a:cxn ang="0">
                  <a:pos x="0" y="126"/>
                </a:cxn>
                <a:cxn ang="0">
                  <a:pos x="0" y="108"/>
                </a:cxn>
                <a:cxn ang="0">
                  <a:pos x="8" y="90"/>
                </a:cxn>
                <a:cxn ang="0">
                  <a:pos x="18" y="72"/>
                </a:cxn>
                <a:cxn ang="0">
                  <a:pos x="36" y="54"/>
                </a:cxn>
                <a:cxn ang="0">
                  <a:pos x="54" y="35"/>
                </a:cxn>
                <a:cxn ang="0">
                  <a:pos x="72" y="27"/>
                </a:cxn>
                <a:cxn ang="0">
                  <a:pos x="90" y="17"/>
                </a:cxn>
                <a:cxn ang="0">
                  <a:pos x="109" y="17"/>
                </a:cxn>
                <a:cxn ang="0">
                  <a:pos x="144" y="8"/>
                </a:cxn>
                <a:cxn ang="0">
                  <a:pos x="190" y="0"/>
                </a:cxn>
                <a:cxn ang="0">
                  <a:pos x="208" y="8"/>
                </a:cxn>
                <a:cxn ang="0">
                  <a:pos x="214" y="11"/>
                </a:cxn>
              </a:cxnLst>
              <a:rect l="0" t="0" r="r" b="b"/>
              <a:pathLst>
                <a:path w="300" h="300">
                  <a:moveTo>
                    <a:pt x="299" y="244"/>
                  </a:moveTo>
                  <a:lnTo>
                    <a:pt x="280" y="262"/>
                  </a:lnTo>
                  <a:lnTo>
                    <a:pt x="253" y="272"/>
                  </a:lnTo>
                  <a:lnTo>
                    <a:pt x="226" y="280"/>
                  </a:lnTo>
                  <a:lnTo>
                    <a:pt x="208" y="289"/>
                  </a:lnTo>
                  <a:lnTo>
                    <a:pt x="190" y="289"/>
                  </a:lnTo>
                  <a:lnTo>
                    <a:pt x="172" y="289"/>
                  </a:lnTo>
                  <a:lnTo>
                    <a:pt x="154" y="299"/>
                  </a:lnTo>
                  <a:lnTo>
                    <a:pt x="136" y="289"/>
                  </a:lnTo>
                  <a:lnTo>
                    <a:pt x="117" y="289"/>
                  </a:lnTo>
                  <a:lnTo>
                    <a:pt x="82" y="280"/>
                  </a:lnTo>
                  <a:lnTo>
                    <a:pt x="54" y="272"/>
                  </a:lnTo>
                  <a:lnTo>
                    <a:pt x="36" y="253"/>
                  </a:lnTo>
                  <a:lnTo>
                    <a:pt x="27" y="235"/>
                  </a:lnTo>
                  <a:lnTo>
                    <a:pt x="0" y="20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8" y="90"/>
                  </a:lnTo>
                  <a:lnTo>
                    <a:pt x="18" y="72"/>
                  </a:lnTo>
                  <a:lnTo>
                    <a:pt x="36" y="54"/>
                  </a:lnTo>
                  <a:lnTo>
                    <a:pt x="54" y="35"/>
                  </a:lnTo>
                  <a:lnTo>
                    <a:pt x="72" y="27"/>
                  </a:lnTo>
                  <a:lnTo>
                    <a:pt x="90" y="17"/>
                  </a:lnTo>
                  <a:lnTo>
                    <a:pt x="109" y="17"/>
                  </a:lnTo>
                  <a:lnTo>
                    <a:pt x="144" y="8"/>
                  </a:lnTo>
                  <a:lnTo>
                    <a:pt x="190" y="0"/>
                  </a:lnTo>
                  <a:lnTo>
                    <a:pt x="208" y="8"/>
                  </a:lnTo>
                  <a:lnTo>
                    <a:pt x="214" y="1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83" name="Freeform 104"/>
            <p:cNvSpPr>
              <a:spLocks/>
            </p:cNvSpPr>
            <p:nvPr/>
          </p:nvSpPr>
          <p:spPr bwMode="auto">
            <a:xfrm>
              <a:off x="3367" y="2008"/>
              <a:ext cx="105" cy="73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27" y="0"/>
                </a:cxn>
                <a:cxn ang="0">
                  <a:pos x="0" y="52"/>
                </a:cxn>
                <a:cxn ang="0">
                  <a:pos x="104" y="72"/>
                </a:cxn>
              </a:cxnLst>
              <a:rect l="0" t="0" r="r" b="b"/>
              <a:pathLst>
                <a:path w="105" h="73">
                  <a:moveTo>
                    <a:pt x="104" y="72"/>
                  </a:moveTo>
                  <a:lnTo>
                    <a:pt x="27" y="0"/>
                  </a:lnTo>
                  <a:lnTo>
                    <a:pt x="0" y="52"/>
                  </a:lnTo>
                  <a:lnTo>
                    <a:pt x="104" y="72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84" name="Freeform 105"/>
            <p:cNvSpPr>
              <a:spLocks/>
            </p:cNvSpPr>
            <p:nvPr/>
          </p:nvSpPr>
          <p:spPr bwMode="auto">
            <a:xfrm>
              <a:off x="3367" y="2008"/>
              <a:ext cx="98" cy="65"/>
            </a:xfrm>
            <a:custGeom>
              <a:avLst/>
              <a:gdLst/>
              <a:ahLst/>
              <a:cxnLst>
                <a:cxn ang="0">
                  <a:pos x="97" y="64"/>
                </a:cxn>
                <a:cxn ang="0">
                  <a:pos x="25" y="0"/>
                </a:cxn>
                <a:cxn ang="0">
                  <a:pos x="0" y="47"/>
                </a:cxn>
                <a:cxn ang="0">
                  <a:pos x="97" y="64"/>
                </a:cxn>
              </a:cxnLst>
              <a:rect l="0" t="0" r="r" b="b"/>
              <a:pathLst>
                <a:path w="98" h="65">
                  <a:moveTo>
                    <a:pt x="97" y="64"/>
                  </a:moveTo>
                  <a:lnTo>
                    <a:pt x="25" y="0"/>
                  </a:lnTo>
                  <a:lnTo>
                    <a:pt x="0" y="47"/>
                  </a:lnTo>
                  <a:lnTo>
                    <a:pt x="97" y="64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85" name="Group 106"/>
          <p:cNvGrpSpPr>
            <a:grpSpLocks/>
          </p:cNvGrpSpPr>
          <p:nvPr/>
        </p:nvGrpSpPr>
        <p:grpSpPr bwMode="auto">
          <a:xfrm>
            <a:off x="6044761" y="2699178"/>
            <a:ext cx="685800" cy="484187"/>
            <a:chOff x="3735" y="1773"/>
            <a:chExt cx="432" cy="305"/>
          </a:xfrm>
        </p:grpSpPr>
        <p:sp>
          <p:nvSpPr>
            <p:cNvPr id="186" name="Freeform 107"/>
            <p:cNvSpPr>
              <a:spLocks/>
            </p:cNvSpPr>
            <p:nvPr/>
          </p:nvSpPr>
          <p:spPr bwMode="auto">
            <a:xfrm>
              <a:off x="3802" y="1831"/>
              <a:ext cx="365" cy="247"/>
            </a:xfrm>
            <a:custGeom>
              <a:avLst/>
              <a:gdLst/>
              <a:ahLst/>
              <a:cxnLst>
                <a:cxn ang="0">
                  <a:pos x="364" y="246"/>
                </a:cxn>
                <a:cxn ang="0">
                  <a:pos x="346" y="227"/>
                </a:cxn>
                <a:cxn ang="0">
                  <a:pos x="309" y="219"/>
                </a:cxn>
                <a:cxn ang="0">
                  <a:pos x="282" y="200"/>
                </a:cxn>
                <a:cxn ang="0">
                  <a:pos x="237" y="182"/>
                </a:cxn>
                <a:cxn ang="0">
                  <a:pos x="210" y="164"/>
                </a:cxn>
                <a:cxn ang="0">
                  <a:pos x="137" y="128"/>
                </a:cxn>
                <a:cxn ang="0">
                  <a:pos x="110" y="91"/>
                </a:cxn>
                <a:cxn ang="0">
                  <a:pos x="74" y="73"/>
                </a:cxn>
                <a:cxn ang="0">
                  <a:pos x="55" y="56"/>
                </a:cxn>
                <a:cxn ang="0">
                  <a:pos x="47" y="37"/>
                </a:cxn>
                <a:cxn ang="0">
                  <a:pos x="20" y="28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365" h="247">
                  <a:moveTo>
                    <a:pt x="364" y="246"/>
                  </a:moveTo>
                  <a:lnTo>
                    <a:pt x="346" y="227"/>
                  </a:lnTo>
                  <a:lnTo>
                    <a:pt x="309" y="219"/>
                  </a:lnTo>
                  <a:lnTo>
                    <a:pt x="282" y="200"/>
                  </a:lnTo>
                  <a:lnTo>
                    <a:pt x="237" y="182"/>
                  </a:lnTo>
                  <a:lnTo>
                    <a:pt x="210" y="164"/>
                  </a:lnTo>
                  <a:lnTo>
                    <a:pt x="137" y="128"/>
                  </a:lnTo>
                  <a:lnTo>
                    <a:pt x="110" y="91"/>
                  </a:lnTo>
                  <a:lnTo>
                    <a:pt x="74" y="73"/>
                  </a:lnTo>
                  <a:lnTo>
                    <a:pt x="55" y="56"/>
                  </a:lnTo>
                  <a:lnTo>
                    <a:pt x="47" y="37"/>
                  </a:lnTo>
                  <a:lnTo>
                    <a:pt x="20" y="28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87" name="Freeform 108"/>
            <p:cNvSpPr>
              <a:spLocks/>
            </p:cNvSpPr>
            <p:nvPr/>
          </p:nvSpPr>
          <p:spPr bwMode="auto">
            <a:xfrm>
              <a:off x="3735" y="1773"/>
              <a:ext cx="95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87"/>
                </a:cxn>
                <a:cxn ang="0">
                  <a:pos x="94" y="44"/>
                </a:cxn>
                <a:cxn ang="0">
                  <a:pos x="0" y="0"/>
                </a:cxn>
              </a:cxnLst>
              <a:rect l="0" t="0" r="r" b="b"/>
              <a:pathLst>
                <a:path w="95" h="88">
                  <a:moveTo>
                    <a:pt x="0" y="0"/>
                  </a:moveTo>
                  <a:lnTo>
                    <a:pt x="55" y="87"/>
                  </a:lnTo>
                  <a:lnTo>
                    <a:pt x="94" y="4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88" name="Freeform 109"/>
            <p:cNvSpPr>
              <a:spLocks/>
            </p:cNvSpPr>
            <p:nvPr/>
          </p:nvSpPr>
          <p:spPr bwMode="auto">
            <a:xfrm>
              <a:off x="3735" y="1773"/>
              <a:ext cx="88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80"/>
                </a:cxn>
                <a:cxn ang="0">
                  <a:pos x="87" y="40"/>
                </a:cxn>
                <a:cxn ang="0">
                  <a:pos x="0" y="0"/>
                </a:cxn>
              </a:cxnLst>
              <a:rect l="0" t="0" r="r" b="b"/>
              <a:pathLst>
                <a:path w="88" h="81">
                  <a:moveTo>
                    <a:pt x="0" y="0"/>
                  </a:moveTo>
                  <a:lnTo>
                    <a:pt x="51" y="80"/>
                  </a:lnTo>
                  <a:lnTo>
                    <a:pt x="87" y="40"/>
                  </a:lnTo>
                  <a:lnTo>
                    <a:pt x="0" y="0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sp>
        <p:nvSpPr>
          <p:cNvPr id="189" name="Rectangle 110"/>
          <p:cNvSpPr>
            <a:spLocks noChangeArrowheads="1"/>
          </p:cNvSpPr>
          <p:nvPr/>
        </p:nvSpPr>
        <p:spPr bwMode="auto">
          <a:xfrm>
            <a:off x="7606861" y="2308653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190" name="Rectangle 111"/>
          <p:cNvSpPr>
            <a:spLocks noChangeArrowheads="1"/>
          </p:cNvSpPr>
          <p:nvPr/>
        </p:nvSpPr>
        <p:spPr bwMode="auto">
          <a:xfrm>
            <a:off x="5376423" y="2699178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191" name="Rectangle 112"/>
          <p:cNvSpPr>
            <a:spLocks noChangeArrowheads="1"/>
          </p:cNvSpPr>
          <p:nvPr/>
        </p:nvSpPr>
        <p:spPr bwMode="auto">
          <a:xfrm>
            <a:off x="6082861" y="2251503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192" name="Rectangle 113"/>
          <p:cNvSpPr>
            <a:spLocks noChangeArrowheads="1"/>
          </p:cNvSpPr>
          <p:nvPr/>
        </p:nvSpPr>
        <p:spPr bwMode="auto">
          <a:xfrm>
            <a:off x="5001773" y="3186540"/>
            <a:ext cx="58192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sp>
        <p:nvSpPr>
          <p:cNvPr id="193" name="Rectangle 114"/>
          <p:cNvSpPr>
            <a:spLocks noChangeArrowheads="1"/>
          </p:cNvSpPr>
          <p:nvPr/>
        </p:nvSpPr>
        <p:spPr bwMode="auto">
          <a:xfrm>
            <a:off x="6932173" y="2740453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194" name="Rectangle 115"/>
          <p:cNvSpPr>
            <a:spLocks noChangeArrowheads="1"/>
          </p:cNvSpPr>
          <p:nvPr/>
        </p:nvSpPr>
        <p:spPr bwMode="auto">
          <a:xfrm>
            <a:off x="6168586" y="2683303"/>
            <a:ext cx="58192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pic>
        <p:nvPicPr>
          <p:cNvPr id="195" name="Picture 19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18499" y="4020068"/>
            <a:ext cx="2611950" cy="2529814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09305" y="3957091"/>
            <a:ext cx="3204258" cy="24888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In mathematical terms, a (completely specified, deterministic) Finite State Machine (FSM) of </a:t>
            </a:r>
            <a:r>
              <a:rPr lang="en-US" i="1" dirty="0"/>
              <a:t>Mealy</a:t>
            </a:r>
            <a:r>
              <a:rPr lang="en-US" dirty="0"/>
              <a:t> type is a 6-tuple</a:t>
            </a:r>
          </a:p>
          <a:p>
            <a:pPr marL="114300" indent="0" algn="ctr">
              <a:buNone/>
            </a:pPr>
            <a:r>
              <a:rPr lang="pt-BR" dirty="0"/>
              <a:t>⟨I, S,𝛿,S</a:t>
            </a:r>
            <a:r>
              <a:rPr lang="pt-BR" baseline="-25000" dirty="0"/>
              <a:t>0</a:t>
            </a:r>
            <a:r>
              <a:rPr lang="pt-BR" dirty="0"/>
              <a:t>,O,𝜆⟩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where:</a:t>
            </a:r>
          </a:p>
          <a:p>
            <a:pPr marL="571500" indent="-457200"/>
            <a:r>
              <a:rPr lang="en-US" b="1" dirty="0"/>
              <a:t>I</a:t>
            </a:r>
            <a:r>
              <a:rPr lang="en-US" dirty="0"/>
              <a:t> is the input alphabet i.e., a finite, non-empty set of input values;</a:t>
            </a:r>
          </a:p>
          <a:p>
            <a:pPr marL="571500" indent="-457200"/>
            <a:r>
              <a:rPr lang="en-US" b="1" dirty="0"/>
              <a:t>S</a:t>
            </a:r>
            <a:r>
              <a:rPr lang="en-US" dirty="0"/>
              <a:t> is the (finite, non-empty) set of states;</a:t>
            </a:r>
          </a:p>
          <a:p>
            <a:pPr marL="571500" indent="-457200"/>
            <a:r>
              <a:rPr lang="en-US" b="1" dirty="0"/>
              <a:t>𝛿: 𝑆 × 𝐼 → 𝑆 </a:t>
            </a:r>
            <a:r>
              <a:rPr lang="en-US" dirty="0"/>
              <a:t>is the next-state function;</a:t>
            </a:r>
            <a:endParaRPr lang="en-US" baseline="30000" dirty="0"/>
          </a:p>
          <a:p>
            <a:pPr marL="571500" indent="-457200"/>
            <a:r>
              <a:rPr lang="en-US" b="1" dirty="0"/>
              <a:t>𝑆</a:t>
            </a:r>
            <a:r>
              <a:rPr lang="en-US" b="1" baseline="30000" dirty="0"/>
              <a:t>0</a:t>
            </a:r>
            <a:r>
              <a:rPr lang="en-US" b="1" dirty="0"/>
              <a:t> ⊆ 𝑆 </a:t>
            </a:r>
            <a:r>
              <a:rPr lang="en-US" dirty="0"/>
              <a:t>is the set of initial (reset) states;</a:t>
            </a:r>
          </a:p>
          <a:p>
            <a:pPr marL="571500" indent="-457200"/>
            <a:r>
              <a:rPr lang="en-US" b="1" dirty="0"/>
              <a:t>O</a:t>
            </a:r>
            <a:r>
              <a:rPr lang="en-US" dirty="0"/>
              <a:t> is the output alphabet; </a:t>
            </a:r>
          </a:p>
          <a:p>
            <a:pPr marL="571500" indent="-457200"/>
            <a:r>
              <a:rPr lang="en-US" b="1" dirty="0"/>
              <a:t>𝜆 : 𝑆 × 𝐼 → 𝑂 </a:t>
            </a:r>
            <a:r>
              <a:rPr lang="en-US" dirty="0"/>
              <a:t>is the output function;</a:t>
            </a:r>
          </a:p>
          <a:p>
            <a:pPr marL="571500" indent="-457200"/>
            <a:endParaRPr lang="en-US" dirty="0"/>
          </a:p>
          <a:p>
            <a:pPr marL="114300" indent="0">
              <a:buNone/>
            </a:pPr>
            <a:r>
              <a:rPr lang="en-US" u="sng" dirty="0"/>
              <a:t>How is this definition different for Moore machines?</a:t>
            </a:r>
          </a:p>
        </p:txBody>
      </p:sp>
    </p:spTree>
    <p:extLst>
      <p:ext uri="{BB962C8B-B14F-4D97-AF65-F5344CB8AC3E}">
        <p14:creationId xmlns:p14="http://schemas.microsoft.com/office/powerpoint/2010/main" val="26340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Machine: FSM1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FSM2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54590"/>
            <a:ext cx="7896225" cy="5179535"/>
          </a:xfrm>
        </p:spPr>
        <p:txBody>
          <a:bodyPr/>
          <a:lstStyle/>
          <a:p>
            <a:r>
              <a:rPr lang="en-US" dirty="0"/>
              <a:t>What are the states in </a:t>
            </a:r>
            <a:r>
              <a:rPr lang="en-US" dirty="0">
                <a:solidFill>
                  <a:srgbClr val="3333CC"/>
                </a:solidFill>
              </a:rPr>
              <a:t>FSM1 </a:t>
            </a:r>
            <a:r>
              <a:rPr lang="en-US" dirty="0" err="1">
                <a:solidFill>
                  <a:srgbClr val="3333CC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rgbClr val="3333CC"/>
                </a:solidFill>
              </a:rPr>
              <a:t> FSM2</a:t>
            </a:r>
            <a:r>
              <a:rPr lang="en-US" dirty="0"/>
              <a:t>?  (</a:t>
            </a:r>
            <a:r>
              <a:rPr lang="en-US" dirty="0" err="1">
                <a:solidFill>
                  <a:srgbClr val="3333CC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rgbClr val="3333CC"/>
                </a:solidFill>
              </a:rPr>
              <a:t> == “cross”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</a:t>
            </a:r>
            <a:r>
              <a:rPr lang="en-US" b="1" i="1" dirty="0">
                <a:solidFill>
                  <a:srgbClr val="800000"/>
                </a:solidFill>
              </a:rPr>
              <a:t>pairs </a:t>
            </a:r>
            <a:r>
              <a:rPr lang="en-US" dirty="0"/>
              <a:t>of possible states (FSM1 state, FSM2 state)</a:t>
            </a:r>
          </a:p>
        </p:txBody>
      </p:sp>
      <p:sp>
        <p:nvSpPr>
          <p:cNvPr id="50247" name="Rectangle 71"/>
          <p:cNvSpPr>
            <a:spLocks noChangeArrowheads="1"/>
          </p:cNvSpPr>
          <p:nvPr/>
        </p:nvSpPr>
        <p:spPr bwMode="auto">
          <a:xfrm>
            <a:off x="603250" y="4452938"/>
            <a:ext cx="313120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latin typeface="Arial Narrow"/>
              </a:rPr>
              <a:t>FSM1 </a:t>
            </a:r>
            <a:r>
              <a:rPr lang="en-US" sz="2800" b="1" dirty="0" err="1">
                <a:latin typeface="Arial Narrow"/>
                <a:sym typeface="Symbol" pitchFamily="18" charset="2"/>
              </a:rPr>
              <a:t></a:t>
            </a:r>
            <a:r>
              <a:rPr lang="en-US" sz="1800" b="1" dirty="0">
                <a:latin typeface="Arial Narrow"/>
              </a:rPr>
              <a:t> FSM2 has 4*4=16 states</a:t>
            </a:r>
          </a:p>
        </p:txBody>
      </p:sp>
      <p:grpSp>
        <p:nvGrpSpPr>
          <p:cNvPr id="84" name="Group 24"/>
          <p:cNvGrpSpPr>
            <a:grpSpLocks/>
          </p:cNvGrpSpPr>
          <p:nvPr/>
        </p:nvGrpSpPr>
        <p:grpSpPr bwMode="auto">
          <a:xfrm>
            <a:off x="1198476" y="2147719"/>
            <a:ext cx="3087688" cy="1951038"/>
            <a:chOff x="669" y="1300"/>
            <a:chExt cx="1945" cy="1229"/>
          </a:xfrm>
        </p:grpSpPr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1076" y="1493"/>
              <a:ext cx="300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A/0</a:t>
              </a:r>
            </a:p>
          </p:txBody>
        </p:sp>
        <p:sp>
          <p:nvSpPr>
            <p:cNvPr id="86" name="Oval 5"/>
            <p:cNvSpPr>
              <a:spLocks noChangeArrowheads="1"/>
            </p:cNvSpPr>
            <p:nvPr/>
          </p:nvSpPr>
          <p:spPr bwMode="auto">
            <a:xfrm>
              <a:off x="1765" y="1502"/>
              <a:ext cx="300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B/0</a:t>
              </a:r>
            </a:p>
          </p:txBody>
        </p:sp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1076" y="2018"/>
              <a:ext cx="301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C/0</a:t>
              </a:r>
            </a:p>
          </p:txBody>
        </p:sp>
        <p:sp>
          <p:nvSpPr>
            <p:cNvPr id="88" name="Rectangle 7"/>
            <p:cNvSpPr>
              <a:spLocks noChangeArrowheads="1"/>
            </p:cNvSpPr>
            <p:nvPr/>
          </p:nvSpPr>
          <p:spPr bwMode="auto">
            <a:xfrm>
              <a:off x="669" y="1301"/>
              <a:ext cx="693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State: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=00</a:t>
              </a:r>
            </a:p>
          </p:txBody>
        </p:sp>
        <p:sp>
          <p:nvSpPr>
            <p:cNvPr id="89" name="Rectangle 8"/>
            <p:cNvSpPr>
              <a:spLocks noChangeArrowheads="1"/>
            </p:cNvSpPr>
            <p:nvPr/>
          </p:nvSpPr>
          <p:spPr bwMode="auto">
            <a:xfrm>
              <a:off x="1676" y="1300"/>
              <a:ext cx="389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=01</a:t>
              </a: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00" y="2333"/>
              <a:ext cx="389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=10</a:t>
              </a:r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1380" y="1643"/>
              <a:ext cx="3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80" y="0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77" y="0"/>
                </a:cxn>
                <a:cxn ang="0">
                  <a:pos x="226" y="0"/>
                </a:cxn>
                <a:cxn ang="0">
                  <a:pos x="259" y="0"/>
                </a:cxn>
                <a:cxn ang="0">
                  <a:pos x="307" y="0"/>
                </a:cxn>
                <a:cxn ang="0">
                  <a:pos x="339" y="0"/>
                </a:cxn>
                <a:cxn ang="0">
                  <a:pos x="371" y="0"/>
                </a:cxn>
              </a:cxnLst>
              <a:rect l="0" t="0" r="r" b="b"/>
              <a:pathLst>
                <a:path w="372" h="1">
                  <a:moveTo>
                    <a:pt x="0" y="0"/>
                  </a:moveTo>
                  <a:lnTo>
                    <a:pt x="48" y="0"/>
                  </a:lnTo>
                  <a:lnTo>
                    <a:pt x="80" y="0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77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307" y="0"/>
                  </a:lnTo>
                  <a:lnTo>
                    <a:pt x="339" y="0"/>
                  </a:lnTo>
                  <a:lnTo>
                    <a:pt x="371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1207" y="1788"/>
              <a:ext cx="1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0" y="90"/>
                </a:cxn>
                <a:cxn ang="0">
                  <a:pos x="0" y="127"/>
                </a:cxn>
                <a:cxn ang="0">
                  <a:pos x="0" y="144"/>
                </a:cxn>
                <a:cxn ang="0">
                  <a:pos x="0" y="172"/>
                </a:cxn>
                <a:cxn ang="0">
                  <a:pos x="0" y="190"/>
                </a:cxn>
                <a:cxn ang="0">
                  <a:pos x="0" y="208"/>
                </a:cxn>
                <a:cxn ang="0">
                  <a:pos x="0" y="226"/>
                </a:cxn>
              </a:cxnLst>
              <a:rect l="0" t="0" r="r" b="b"/>
              <a:pathLst>
                <a:path w="1" h="227">
                  <a:moveTo>
                    <a:pt x="0" y="0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0" y="9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2"/>
                  </a:lnTo>
                  <a:lnTo>
                    <a:pt x="0" y="190"/>
                  </a:lnTo>
                  <a:lnTo>
                    <a:pt x="0" y="208"/>
                  </a:lnTo>
                  <a:lnTo>
                    <a:pt x="0" y="226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93" name="Oval 12"/>
            <p:cNvSpPr>
              <a:spLocks noChangeArrowheads="1"/>
            </p:cNvSpPr>
            <p:nvPr/>
          </p:nvSpPr>
          <p:spPr bwMode="auto">
            <a:xfrm>
              <a:off x="1774" y="2009"/>
              <a:ext cx="301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D/1</a:t>
              </a:r>
            </a:p>
          </p:txBody>
        </p:sp>
        <p:sp>
          <p:nvSpPr>
            <p:cNvPr id="94" name="Rectangle 13"/>
            <p:cNvSpPr>
              <a:spLocks noChangeArrowheads="1"/>
            </p:cNvSpPr>
            <p:nvPr/>
          </p:nvSpPr>
          <p:spPr bwMode="auto">
            <a:xfrm>
              <a:off x="1725" y="2307"/>
              <a:ext cx="389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pq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=11</a:t>
              </a: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1924" y="1806"/>
              <a:ext cx="19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9" y="45"/>
                </a:cxn>
                <a:cxn ang="0">
                  <a:pos x="9" y="64"/>
                </a:cxn>
                <a:cxn ang="0">
                  <a:pos x="18" y="109"/>
                </a:cxn>
                <a:cxn ang="0">
                  <a:pos x="18" y="154"/>
                </a:cxn>
                <a:cxn ang="0">
                  <a:pos x="18" y="172"/>
                </a:cxn>
                <a:cxn ang="0">
                  <a:pos x="18" y="190"/>
                </a:cxn>
                <a:cxn ang="0">
                  <a:pos x="18" y="208"/>
                </a:cxn>
                <a:cxn ang="0">
                  <a:pos x="0" y="208"/>
                </a:cxn>
              </a:cxnLst>
              <a:rect l="0" t="0" r="r" b="b"/>
              <a:pathLst>
                <a:path w="19" h="209">
                  <a:moveTo>
                    <a:pt x="0" y="0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9" y="64"/>
                  </a:lnTo>
                  <a:lnTo>
                    <a:pt x="18" y="109"/>
                  </a:lnTo>
                  <a:lnTo>
                    <a:pt x="18" y="154"/>
                  </a:lnTo>
                  <a:lnTo>
                    <a:pt x="18" y="172"/>
                  </a:lnTo>
                  <a:lnTo>
                    <a:pt x="18" y="190"/>
                  </a:lnTo>
                  <a:lnTo>
                    <a:pt x="18" y="208"/>
                  </a:lnTo>
                  <a:lnTo>
                    <a:pt x="0" y="208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2078" y="1507"/>
              <a:ext cx="300" cy="273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9" y="218"/>
                </a:cxn>
                <a:cxn ang="0">
                  <a:pos x="37" y="227"/>
                </a:cxn>
                <a:cxn ang="0">
                  <a:pos x="82" y="254"/>
                </a:cxn>
                <a:cxn ang="0">
                  <a:pos x="118" y="263"/>
                </a:cxn>
                <a:cxn ang="0">
                  <a:pos x="136" y="272"/>
                </a:cxn>
                <a:cxn ang="0">
                  <a:pos x="172" y="272"/>
                </a:cxn>
                <a:cxn ang="0">
                  <a:pos x="190" y="272"/>
                </a:cxn>
                <a:cxn ang="0">
                  <a:pos x="227" y="263"/>
                </a:cxn>
                <a:cxn ang="0">
                  <a:pos x="245" y="254"/>
                </a:cxn>
                <a:cxn ang="0">
                  <a:pos x="263" y="227"/>
                </a:cxn>
                <a:cxn ang="0">
                  <a:pos x="272" y="200"/>
                </a:cxn>
                <a:cxn ang="0">
                  <a:pos x="299" y="136"/>
                </a:cxn>
                <a:cxn ang="0">
                  <a:pos x="299" y="109"/>
                </a:cxn>
                <a:cxn ang="0">
                  <a:pos x="281" y="91"/>
                </a:cxn>
                <a:cxn ang="0">
                  <a:pos x="263" y="72"/>
                </a:cxn>
                <a:cxn ang="0">
                  <a:pos x="236" y="54"/>
                </a:cxn>
                <a:cxn ang="0">
                  <a:pos x="190" y="27"/>
                </a:cxn>
                <a:cxn ang="0">
                  <a:pos x="163" y="9"/>
                </a:cxn>
                <a:cxn ang="0">
                  <a:pos x="136" y="9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82" y="27"/>
                </a:cxn>
                <a:cxn ang="0">
                  <a:pos x="64" y="27"/>
                </a:cxn>
                <a:cxn ang="0">
                  <a:pos x="46" y="37"/>
                </a:cxn>
                <a:cxn ang="0">
                  <a:pos x="19" y="54"/>
                </a:cxn>
                <a:cxn ang="0">
                  <a:pos x="9" y="72"/>
                </a:cxn>
              </a:cxnLst>
              <a:rect l="0" t="0" r="r" b="b"/>
              <a:pathLst>
                <a:path w="300" h="273">
                  <a:moveTo>
                    <a:pt x="0" y="200"/>
                  </a:moveTo>
                  <a:lnTo>
                    <a:pt x="9" y="218"/>
                  </a:lnTo>
                  <a:lnTo>
                    <a:pt x="37" y="227"/>
                  </a:lnTo>
                  <a:lnTo>
                    <a:pt x="82" y="254"/>
                  </a:lnTo>
                  <a:lnTo>
                    <a:pt x="118" y="263"/>
                  </a:lnTo>
                  <a:lnTo>
                    <a:pt x="136" y="272"/>
                  </a:lnTo>
                  <a:lnTo>
                    <a:pt x="172" y="272"/>
                  </a:lnTo>
                  <a:lnTo>
                    <a:pt x="190" y="272"/>
                  </a:lnTo>
                  <a:lnTo>
                    <a:pt x="227" y="263"/>
                  </a:lnTo>
                  <a:lnTo>
                    <a:pt x="245" y="254"/>
                  </a:lnTo>
                  <a:lnTo>
                    <a:pt x="263" y="227"/>
                  </a:lnTo>
                  <a:lnTo>
                    <a:pt x="272" y="200"/>
                  </a:lnTo>
                  <a:lnTo>
                    <a:pt x="299" y="136"/>
                  </a:lnTo>
                  <a:lnTo>
                    <a:pt x="299" y="109"/>
                  </a:lnTo>
                  <a:lnTo>
                    <a:pt x="281" y="91"/>
                  </a:lnTo>
                  <a:lnTo>
                    <a:pt x="263" y="72"/>
                  </a:lnTo>
                  <a:lnTo>
                    <a:pt x="236" y="54"/>
                  </a:lnTo>
                  <a:lnTo>
                    <a:pt x="190" y="27"/>
                  </a:lnTo>
                  <a:lnTo>
                    <a:pt x="163" y="9"/>
                  </a:lnTo>
                  <a:lnTo>
                    <a:pt x="136" y="9"/>
                  </a:lnTo>
                  <a:lnTo>
                    <a:pt x="118" y="0"/>
                  </a:lnTo>
                  <a:lnTo>
                    <a:pt x="91" y="9"/>
                  </a:lnTo>
                  <a:lnTo>
                    <a:pt x="82" y="27"/>
                  </a:lnTo>
                  <a:lnTo>
                    <a:pt x="64" y="27"/>
                  </a:lnTo>
                  <a:lnTo>
                    <a:pt x="46" y="37"/>
                  </a:lnTo>
                  <a:lnTo>
                    <a:pt x="19" y="54"/>
                  </a:lnTo>
                  <a:lnTo>
                    <a:pt x="9" y="72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97" name="Freeform 16"/>
            <p:cNvSpPr>
              <a:spLocks/>
            </p:cNvSpPr>
            <p:nvPr/>
          </p:nvSpPr>
          <p:spPr bwMode="auto">
            <a:xfrm>
              <a:off x="791" y="2006"/>
              <a:ext cx="300" cy="300"/>
            </a:xfrm>
            <a:custGeom>
              <a:avLst/>
              <a:gdLst/>
              <a:ahLst/>
              <a:cxnLst>
                <a:cxn ang="0">
                  <a:pos x="299" y="245"/>
                </a:cxn>
                <a:cxn ang="0">
                  <a:pos x="280" y="262"/>
                </a:cxn>
                <a:cxn ang="0">
                  <a:pos x="253" y="272"/>
                </a:cxn>
                <a:cxn ang="0">
                  <a:pos x="226" y="280"/>
                </a:cxn>
                <a:cxn ang="0">
                  <a:pos x="208" y="290"/>
                </a:cxn>
                <a:cxn ang="0">
                  <a:pos x="190" y="290"/>
                </a:cxn>
                <a:cxn ang="0">
                  <a:pos x="172" y="290"/>
                </a:cxn>
                <a:cxn ang="0">
                  <a:pos x="154" y="299"/>
                </a:cxn>
                <a:cxn ang="0">
                  <a:pos x="136" y="290"/>
                </a:cxn>
                <a:cxn ang="0">
                  <a:pos x="117" y="290"/>
                </a:cxn>
                <a:cxn ang="0">
                  <a:pos x="82" y="280"/>
                </a:cxn>
                <a:cxn ang="0">
                  <a:pos x="54" y="272"/>
                </a:cxn>
                <a:cxn ang="0">
                  <a:pos x="36" y="253"/>
                </a:cxn>
                <a:cxn ang="0">
                  <a:pos x="27" y="235"/>
                </a:cxn>
                <a:cxn ang="0">
                  <a:pos x="0" y="208"/>
                </a:cxn>
                <a:cxn ang="0">
                  <a:pos x="0" y="181"/>
                </a:cxn>
                <a:cxn ang="0">
                  <a:pos x="0" y="163"/>
                </a:cxn>
                <a:cxn ang="0">
                  <a:pos x="0" y="144"/>
                </a:cxn>
                <a:cxn ang="0">
                  <a:pos x="0" y="127"/>
                </a:cxn>
                <a:cxn ang="0">
                  <a:pos x="0" y="109"/>
                </a:cxn>
                <a:cxn ang="0">
                  <a:pos x="8" y="90"/>
                </a:cxn>
                <a:cxn ang="0">
                  <a:pos x="18" y="72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72" y="27"/>
                </a:cxn>
                <a:cxn ang="0">
                  <a:pos x="90" y="18"/>
                </a:cxn>
                <a:cxn ang="0">
                  <a:pos x="109" y="18"/>
                </a:cxn>
                <a:cxn ang="0">
                  <a:pos x="144" y="8"/>
                </a:cxn>
                <a:cxn ang="0">
                  <a:pos x="190" y="0"/>
                </a:cxn>
                <a:cxn ang="0">
                  <a:pos x="208" y="8"/>
                </a:cxn>
                <a:cxn ang="0">
                  <a:pos x="226" y="8"/>
                </a:cxn>
                <a:cxn ang="0">
                  <a:pos x="235" y="27"/>
                </a:cxn>
                <a:cxn ang="0">
                  <a:pos x="262" y="27"/>
                </a:cxn>
                <a:cxn ang="0">
                  <a:pos x="280" y="45"/>
                </a:cxn>
                <a:cxn ang="0">
                  <a:pos x="299" y="54"/>
                </a:cxn>
              </a:cxnLst>
              <a:rect l="0" t="0" r="r" b="b"/>
              <a:pathLst>
                <a:path w="300" h="300">
                  <a:moveTo>
                    <a:pt x="299" y="245"/>
                  </a:moveTo>
                  <a:lnTo>
                    <a:pt x="280" y="262"/>
                  </a:lnTo>
                  <a:lnTo>
                    <a:pt x="253" y="272"/>
                  </a:lnTo>
                  <a:lnTo>
                    <a:pt x="226" y="280"/>
                  </a:lnTo>
                  <a:lnTo>
                    <a:pt x="208" y="290"/>
                  </a:lnTo>
                  <a:lnTo>
                    <a:pt x="190" y="290"/>
                  </a:lnTo>
                  <a:lnTo>
                    <a:pt x="172" y="290"/>
                  </a:lnTo>
                  <a:lnTo>
                    <a:pt x="154" y="299"/>
                  </a:lnTo>
                  <a:lnTo>
                    <a:pt x="136" y="290"/>
                  </a:lnTo>
                  <a:lnTo>
                    <a:pt x="117" y="290"/>
                  </a:lnTo>
                  <a:lnTo>
                    <a:pt x="82" y="280"/>
                  </a:lnTo>
                  <a:lnTo>
                    <a:pt x="54" y="272"/>
                  </a:lnTo>
                  <a:lnTo>
                    <a:pt x="36" y="253"/>
                  </a:lnTo>
                  <a:lnTo>
                    <a:pt x="27" y="235"/>
                  </a:lnTo>
                  <a:lnTo>
                    <a:pt x="0" y="20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09"/>
                  </a:lnTo>
                  <a:lnTo>
                    <a:pt x="8" y="90"/>
                  </a:lnTo>
                  <a:lnTo>
                    <a:pt x="18" y="72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72" y="27"/>
                  </a:lnTo>
                  <a:lnTo>
                    <a:pt x="90" y="18"/>
                  </a:lnTo>
                  <a:lnTo>
                    <a:pt x="109" y="18"/>
                  </a:lnTo>
                  <a:lnTo>
                    <a:pt x="144" y="8"/>
                  </a:lnTo>
                  <a:lnTo>
                    <a:pt x="190" y="0"/>
                  </a:lnTo>
                  <a:lnTo>
                    <a:pt x="208" y="8"/>
                  </a:lnTo>
                  <a:lnTo>
                    <a:pt x="226" y="8"/>
                  </a:lnTo>
                  <a:lnTo>
                    <a:pt x="235" y="27"/>
                  </a:lnTo>
                  <a:lnTo>
                    <a:pt x="262" y="27"/>
                  </a:lnTo>
                  <a:lnTo>
                    <a:pt x="280" y="45"/>
                  </a:lnTo>
                  <a:lnTo>
                    <a:pt x="299" y="54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1353" y="1751"/>
              <a:ext cx="436" cy="310"/>
            </a:xfrm>
            <a:custGeom>
              <a:avLst/>
              <a:gdLst/>
              <a:ahLst/>
              <a:cxnLst>
                <a:cxn ang="0">
                  <a:pos x="435" y="309"/>
                </a:cxn>
                <a:cxn ang="0">
                  <a:pos x="417" y="290"/>
                </a:cxn>
                <a:cxn ang="0">
                  <a:pos x="381" y="282"/>
                </a:cxn>
                <a:cxn ang="0">
                  <a:pos x="353" y="263"/>
                </a:cxn>
                <a:cxn ang="0">
                  <a:pos x="308" y="245"/>
                </a:cxn>
                <a:cxn ang="0">
                  <a:pos x="281" y="227"/>
                </a:cxn>
                <a:cxn ang="0">
                  <a:pos x="208" y="191"/>
                </a:cxn>
                <a:cxn ang="0">
                  <a:pos x="181" y="154"/>
                </a:cxn>
                <a:cxn ang="0">
                  <a:pos x="145" y="136"/>
                </a:cxn>
                <a:cxn ang="0">
                  <a:pos x="127" y="118"/>
                </a:cxn>
                <a:cxn ang="0">
                  <a:pos x="118" y="100"/>
                </a:cxn>
                <a:cxn ang="0">
                  <a:pos x="91" y="91"/>
                </a:cxn>
                <a:cxn ang="0">
                  <a:pos x="72" y="64"/>
                </a:cxn>
                <a:cxn ang="0">
                  <a:pos x="45" y="54"/>
                </a:cxn>
                <a:cxn ang="0">
                  <a:pos x="27" y="27"/>
                </a:cxn>
                <a:cxn ang="0">
                  <a:pos x="9" y="18"/>
                </a:cxn>
                <a:cxn ang="0">
                  <a:pos x="0" y="0"/>
                </a:cxn>
              </a:cxnLst>
              <a:rect l="0" t="0" r="r" b="b"/>
              <a:pathLst>
                <a:path w="436" h="310">
                  <a:moveTo>
                    <a:pt x="435" y="309"/>
                  </a:moveTo>
                  <a:lnTo>
                    <a:pt x="417" y="290"/>
                  </a:lnTo>
                  <a:lnTo>
                    <a:pt x="381" y="282"/>
                  </a:lnTo>
                  <a:lnTo>
                    <a:pt x="353" y="263"/>
                  </a:lnTo>
                  <a:lnTo>
                    <a:pt x="308" y="245"/>
                  </a:lnTo>
                  <a:lnTo>
                    <a:pt x="281" y="227"/>
                  </a:lnTo>
                  <a:lnTo>
                    <a:pt x="208" y="191"/>
                  </a:lnTo>
                  <a:lnTo>
                    <a:pt x="181" y="154"/>
                  </a:lnTo>
                  <a:lnTo>
                    <a:pt x="145" y="136"/>
                  </a:lnTo>
                  <a:lnTo>
                    <a:pt x="127" y="118"/>
                  </a:lnTo>
                  <a:lnTo>
                    <a:pt x="118" y="100"/>
                  </a:lnTo>
                  <a:lnTo>
                    <a:pt x="91" y="91"/>
                  </a:lnTo>
                  <a:lnTo>
                    <a:pt x="72" y="64"/>
                  </a:lnTo>
                  <a:lnTo>
                    <a:pt x="45" y="54"/>
                  </a:lnTo>
                  <a:lnTo>
                    <a:pt x="27" y="27"/>
                  </a:lnTo>
                  <a:lnTo>
                    <a:pt x="9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99" name="Rectangle 18"/>
            <p:cNvSpPr>
              <a:spLocks noChangeArrowheads="1"/>
            </p:cNvSpPr>
            <p:nvPr/>
          </p:nvSpPr>
          <p:spPr bwMode="auto">
            <a:xfrm>
              <a:off x="2346" y="1510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</a:t>
              </a:r>
            </a:p>
          </p:txBody>
        </p:sp>
        <p:sp>
          <p:nvSpPr>
            <p:cNvPr id="100" name="Rectangle 19"/>
            <p:cNvSpPr>
              <a:spLocks noChangeArrowheads="1"/>
            </p:cNvSpPr>
            <p:nvPr/>
          </p:nvSpPr>
          <p:spPr bwMode="auto">
            <a:xfrm>
              <a:off x="941" y="1755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</a:t>
              </a:r>
            </a:p>
          </p:txBody>
        </p:sp>
        <p:sp>
          <p:nvSpPr>
            <p:cNvPr id="101" name="Rectangle 20"/>
            <p:cNvSpPr>
              <a:spLocks noChangeArrowheads="1"/>
            </p:cNvSpPr>
            <p:nvPr/>
          </p:nvSpPr>
          <p:spPr bwMode="auto">
            <a:xfrm>
              <a:off x="1386" y="1474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</a:t>
              </a:r>
            </a:p>
          </p:txBody>
        </p:sp>
        <p:sp>
          <p:nvSpPr>
            <p:cNvPr id="102" name="Rectangle 21"/>
            <p:cNvSpPr>
              <a:spLocks noChangeArrowheads="1"/>
            </p:cNvSpPr>
            <p:nvPr/>
          </p:nvSpPr>
          <p:spPr bwMode="auto">
            <a:xfrm>
              <a:off x="706" y="2063"/>
              <a:ext cx="35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=0,1</a:t>
              </a:r>
            </a:p>
          </p:txBody>
        </p:sp>
        <p:sp>
          <p:nvSpPr>
            <p:cNvPr id="103" name="Rectangle 22"/>
            <p:cNvSpPr>
              <a:spLocks noChangeArrowheads="1"/>
            </p:cNvSpPr>
            <p:nvPr/>
          </p:nvSpPr>
          <p:spPr bwMode="auto">
            <a:xfrm>
              <a:off x="1921" y="1782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=1</a:t>
              </a:r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1440" y="1746"/>
              <a:ext cx="35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x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</a:rPr>
                <a:t>=0,1</a:t>
              </a:r>
            </a:p>
          </p:txBody>
        </p:sp>
      </p:grpSp>
      <p:sp>
        <p:nvSpPr>
          <p:cNvPr id="105" name="Oval 74"/>
          <p:cNvSpPr>
            <a:spLocks noChangeArrowheads="1"/>
          </p:cNvSpPr>
          <p:nvPr/>
        </p:nvSpPr>
        <p:spPr bwMode="auto">
          <a:xfrm>
            <a:off x="5624426" y="2485857"/>
            <a:ext cx="474662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06" name="Rectangle 75"/>
          <p:cNvSpPr>
            <a:spLocks noChangeArrowheads="1"/>
          </p:cNvSpPr>
          <p:nvPr/>
        </p:nvSpPr>
        <p:spPr bwMode="auto">
          <a:xfrm>
            <a:off x="5614901" y="2514432"/>
            <a:ext cx="437114" cy="382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α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/0</a:t>
            </a:r>
          </a:p>
        </p:txBody>
      </p:sp>
      <p:sp>
        <p:nvSpPr>
          <p:cNvPr id="107" name="Oval 76"/>
          <p:cNvSpPr>
            <a:spLocks noChangeArrowheads="1"/>
          </p:cNvSpPr>
          <p:nvPr/>
        </p:nvSpPr>
        <p:spPr bwMode="auto">
          <a:xfrm>
            <a:off x="6718213" y="2501732"/>
            <a:ext cx="474663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08" name="Rectangle 77"/>
          <p:cNvSpPr>
            <a:spLocks noChangeArrowheads="1"/>
          </p:cNvSpPr>
          <p:nvPr/>
        </p:nvSpPr>
        <p:spPr bwMode="auto">
          <a:xfrm>
            <a:off x="6718213" y="2530307"/>
            <a:ext cx="4299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β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/0</a:t>
            </a:r>
          </a:p>
        </p:txBody>
      </p:sp>
      <p:sp>
        <p:nvSpPr>
          <p:cNvPr id="109" name="Oval 78"/>
          <p:cNvSpPr>
            <a:spLocks noChangeArrowheads="1"/>
          </p:cNvSpPr>
          <p:nvPr/>
        </p:nvSpPr>
        <p:spPr bwMode="auto">
          <a:xfrm>
            <a:off x="5626013" y="3319294"/>
            <a:ext cx="474663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10" name="Rectangle 79"/>
          <p:cNvSpPr>
            <a:spLocks noChangeArrowheads="1"/>
          </p:cNvSpPr>
          <p:nvPr/>
        </p:nvSpPr>
        <p:spPr bwMode="auto">
          <a:xfrm>
            <a:off x="5616488" y="3327232"/>
            <a:ext cx="41983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κ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/0</a:t>
            </a:r>
          </a:p>
        </p:txBody>
      </p:sp>
      <p:sp>
        <p:nvSpPr>
          <p:cNvPr id="111" name="Rectangle 80"/>
          <p:cNvSpPr>
            <a:spLocks noChangeArrowheads="1"/>
          </p:cNvSpPr>
          <p:nvPr/>
        </p:nvSpPr>
        <p:spPr bwMode="auto">
          <a:xfrm>
            <a:off x="4965613" y="2177882"/>
            <a:ext cx="147601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State: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=1000</a:t>
            </a:r>
          </a:p>
        </p:txBody>
      </p:sp>
      <p:sp>
        <p:nvSpPr>
          <p:cNvPr id="112" name="Rectangle 81"/>
          <p:cNvSpPr>
            <a:spLocks noChangeArrowheads="1"/>
          </p:cNvSpPr>
          <p:nvPr/>
        </p:nvSpPr>
        <p:spPr bwMode="auto">
          <a:xfrm>
            <a:off x="6664238" y="2160419"/>
            <a:ext cx="993982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=0100</a:t>
            </a:r>
          </a:p>
        </p:txBody>
      </p:sp>
      <p:sp>
        <p:nvSpPr>
          <p:cNvPr id="113" name="Rectangle 82"/>
          <p:cNvSpPr>
            <a:spLocks noChangeArrowheads="1"/>
          </p:cNvSpPr>
          <p:nvPr/>
        </p:nvSpPr>
        <p:spPr bwMode="auto">
          <a:xfrm>
            <a:off x="5332326" y="3816182"/>
            <a:ext cx="108170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= 0010</a:t>
            </a:r>
          </a:p>
        </p:txBody>
      </p:sp>
      <p:grpSp>
        <p:nvGrpSpPr>
          <p:cNvPr id="114" name="Group 83"/>
          <p:cNvGrpSpPr>
            <a:grpSpLocks/>
          </p:cNvGrpSpPr>
          <p:nvPr/>
        </p:nvGrpSpPr>
        <p:grpSpPr bwMode="auto">
          <a:xfrm>
            <a:off x="6102263" y="2676357"/>
            <a:ext cx="595313" cy="95250"/>
            <a:chOff x="3758" y="1633"/>
            <a:chExt cx="375" cy="60"/>
          </a:xfrm>
        </p:grpSpPr>
        <p:sp>
          <p:nvSpPr>
            <p:cNvPr id="115" name="Freeform 84"/>
            <p:cNvSpPr>
              <a:spLocks/>
            </p:cNvSpPr>
            <p:nvPr/>
          </p:nvSpPr>
          <p:spPr bwMode="auto">
            <a:xfrm>
              <a:off x="3758" y="1660"/>
              <a:ext cx="3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81" y="0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78" y="0"/>
                </a:cxn>
                <a:cxn ang="0">
                  <a:pos x="226" y="0"/>
                </a:cxn>
                <a:cxn ang="0">
                  <a:pos x="259" y="0"/>
                </a:cxn>
                <a:cxn ang="0">
                  <a:pos x="308" y="0"/>
                </a:cxn>
                <a:cxn ang="0">
                  <a:pos x="276" y="0"/>
                </a:cxn>
              </a:cxnLst>
              <a:rect l="0" t="0" r="r" b="b"/>
              <a:pathLst>
                <a:path w="309" h="1">
                  <a:moveTo>
                    <a:pt x="0" y="0"/>
                  </a:moveTo>
                  <a:lnTo>
                    <a:pt x="48" y="0"/>
                  </a:lnTo>
                  <a:lnTo>
                    <a:pt x="81" y="0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308" y="0"/>
                  </a:lnTo>
                  <a:lnTo>
                    <a:pt x="276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16" name="Freeform 85"/>
            <p:cNvSpPr>
              <a:spLocks/>
            </p:cNvSpPr>
            <p:nvPr/>
          </p:nvSpPr>
          <p:spPr bwMode="auto">
            <a:xfrm>
              <a:off x="4031" y="1633"/>
              <a:ext cx="102" cy="60"/>
            </a:xfrm>
            <a:custGeom>
              <a:avLst/>
              <a:gdLst/>
              <a:ahLst/>
              <a:cxnLst>
                <a:cxn ang="0">
                  <a:pos x="101" y="3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01" y="30"/>
                </a:cxn>
              </a:cxnLst>
              <a:rect l="0" t="0" r="r" b="b"/>
              <a:pathLst>
                <a:path w="102" h="60">
                  <a:moveTo>
                    <a:pt x="101" y="3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101" y="3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17" name="Freeform 86"/>
            <p:cNvSpPr>
              <a:spLocks/>
            </p:cNvSpPr>
            <p:nvPr/>
          </p:nvSpPr>
          <p:spPr bwMode="auto">
            <a:xfrm>
              <a:off x="4031" y="1633"/>
              <a:ext cx="95" cy="53"/>
            </a:xfrm>
            <a:custGeom>
              <a:avLst/>
              <a:gdLst/>
              <a:ahLst/>
              <a:cxnLst>
                <a:cxn ang="0">
                  <a:pos x="94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94" y="26"/>
                </a:cxn>
              </a:cxnLst>
              <a:rect l="0" t="0" r="r" b="b"/>
              <a:pathLst>
                <a:path w="95" h="53">
                  <a:moveTo>
                    <a:pt x="94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94" y="26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18" name="Group 87"/>
          <p:cNvGrpSpPr>
            <a:grpSpLocks/>
          </p:cNvGrpSpPr>
          <p:nvPr/>
        </p:nvGrpSpPr>
        <p:grpSpPr bwMode="auto">
          <a:xfrm>
            <a:off x="5786351" y="2949407"/>
            <a:ext cx="95250" cy="365125"/>
            <a:chOff x="3559" y="1805"/>
            <a:chExt cx="60" cy="230"/>
          </a:xfrm>
        </p:grpSpPr>
        <p:sp>
          <p:nvSpPr>
            <p:cNvPr id="119" name="Freeform 88"/>
            <p:cNvSpPr>
              <a:spLocks/>
            </p:cNvSpPr>
            <p:nvPr/>
          </p:nvSpPr>
          <p:spPr bwMode="auto">
            <a:xfrm>
              <a:off x="3585" y="1805"/>
              <a:ext cx="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0" y="90"/>
                </a:cxn>
                <a:cxn ang="0">
                  <a:pos x="0" y="127"/>
                </a:cxn>
                <a:cxn ang="0">
                  <a:pos x="0" y="131"/>
                </a:cxn>
              </a:cxnLst>
              <a:rect l="0" t="0" r="r" b="b"/>
              <a:pathLst>
                <a:path w="1" h="132">
                  <a:moveTo>
                    <a:pt x="0" y="0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0" y="90"/>
                  </a:lnTo>
                  <a:lnTo>
                    <a:pt x="0" y="127"/>
                  </a:lnTo>
                  <a:lnTo>
                    <a:pt x="0" y="13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20" name="Freeform 89"/>
            <p:cNvSpPr>
              <a:spLocks/>
            </p:cNvSpPr>
            <p:nvPr/>
          </p:nvSpPr>
          <p:spPr bwMode="auto">
            <a:xfrm>
              <a:off x="3559" y="1933"/>
              <a:ext cx="60" cy="102"/>
            </a:xfrm>
            <a:custGeom>
              <a:avLst/>
              <a:gdLst/>
              <a:ahLst/>
              <a:cxnLst>
                <a:cxn ang="0">
                  <a:pos x="30" y="101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30" y="101"/>
                </a:cxn>
              </a:cxnLst>
              <a:rect l="0" t="0" r="r" b="b"/>
              <a:pathLst>
                <a:path w="60" h="102">
                  <a:moveTo>
                    <a:pt x="30" y="101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30" y="10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21" name="Freeform 90"/>
            <p:cNvSpPr>
              <a:spLocks/>
            </p:cNvSpPr>
            <p:nvPr/>
          </p:nvSpPr>
          <p:spPr bwMode="auto">
            <a:xfrm>
              <a:off x="3559" y="1933"/>
              <a:ext cx="53" cy="94"/>
            </a:xfrm>
            <a:custGeom>
              <a:avLst/>
              <a:gdLst/>
              <a:ahLst/>
              <a:cxnLst>
                <a:cxn ang="0">
                  <a:pos x="26" y="9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26" y="93"/>
                </a:cxn>
              </a:cxnLst>
              <a:rect l="0" t="0" r="r" b="b"/>
              <a:pathLst>
                <a:path w="53" h="94">
                  <a:moveTo>
                    <a:pt x="26" y="93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93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sp>
        <p:nvSpPr>
          <p:cNvPr id="122" name="Oval 91"/>
          <p:cNvSpPr>
            <a:spLocks noChangeArrowheads="1"/>
          </p:cNvSpPr>
          <p:nvPr/>
        </p:nvSpPr>
        <p:spPr bwMode="auto">
          <a:xfrm>
            <a:off x="6732501" y="3305007"/>
            <a:ext cx="476250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23" name="Rectangle 92"/>
          <p:cNvSpPr>
            <a:spLocks noChangeArrowheads="1"/>
          </p:cNvSpPr>
          <p:nvPr/>
        </p:nvSpPr>
        <p:spPr bwMode="auto">
          <a:xfrm>
            <a:off x="6743613" y="3344694"/>
            <a:ext cx="463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Δ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/1</a:t>
            </a:r>
          </a:p>
        </p:txBody>
      </p:sp>
      <p:sp>
        <p:nvSpPr>
          <p:cNvPr id="124" name="Rectangle 93"/>
          <p:cNvSpPr>
            <a:spLocks noChangeArrowheads="1"/>
          </p:cNvSpPr>
          <p:nvPr/>
        </p:nvSpPr>
        <p:spPr bwMode="auto">
          <a:xfrm>
            <a:off x="6611851" y="3816182"/>
            <a:ext cx="993982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abcd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=0001</a:t>
            </a:r>
          </a:p>
        </p:txBody>
      </p:sp>
      <p:grpSp>
        <p:nvGrpSpPr>
          <p:cNvPr id="125" name="Group 94"/>
          <p:cNvGrpSpPr>
            <a:grpSpLocks/>
          </p:cNvGrpSpPr>
          <p:nvPr/>
        </p:nvGrpSpPr>
        <p:grpSpPr bwMode="auto">
          <a:xfrm>
            <a:off x="6951576" y="2977982"/>
            <a:ext cx="95250" cy="336550"/>
            <a:chOff x="4293" y="1823"/>
            <a:chExt cx="60" cy="212"/>
          </a:xfrm>
        </p:grpSpPr>
        <p:sp>
          <p:nvSpPr>
            <p:cNvPr id="126" name="Freeform 95"/>
            <p:cNvSpPr>
              <a:spLocks/>
            </p:cNvSpPr>
            <p:nvPr/>
          </p:nvSpPr>
          <p:spPr bwMode="auto">
            <a:xfrm>
              <a:off x="4302" y="1823"/>
              <a:ext cx="19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9" y="45"/>
                </a:cxn>
                <a:cxn ang="0">
                  <a:pos x="9" y="64"/>
                </a:cxn>
                <a:cxn ang="0">
                  <a:pos x="18" y="109"/>
                </a:cxn>
                <a:cxn ang="0">
                  <a:pos x="17" y="115"/>
                </a:cxn>
              </a:cxnLst>
              <a:rect l="0" t="0" r="r" b="b"/>
              <a:pathLst>
                <a:path w="19" h="116">
                  <a:moveTo>
                    <a:pt x="0" y="0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9" y="64"/>
                  </a:lnTo>
                  <a:lnTo>
                    <a:pt x="18" y="109"/>
                  </a:lnTo>
                  <a:lnTo>
                    <a:pt x="17" y="11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27" name="Freeform 96"/>
            <p:cNvSpPr>
              <a:spLocks/>
            </p:cNvSpPr>
            <p:nvPr/>
          </p:nvSpPr>
          <p:spPr bwMode="auto">
            <a:xfrm>
              <a:off x="4293" y="1929"/>
              <a:ext cx="60" cy="106"/>
            </a:xfrm>
            <a:custGeom>
              <a:avLst/>
              <a:gdLst/>
              <a:ahLst/>
              <a:cxnLst>
                <a:cxn ang="0">
                  <a:pos x="13" y="105"/>
                </a:cxn>
                <a:cxn ang="0">
                  <a:pos x="59" y="10"/>
                </a:cxn>
                <a:cxn ang="0">
                  <a:pos x="0" y="0"/>
                </a:cxn>
                <a:cxn ang="0">
                  <a:pos x="13" y="105"/>
                </a:cxn>
              </a:cxnLst>
              <a:rect l="0" t="0" r="r" b="b"/>
              <a:pathLst>
                <a:path w="60" h="106">
                  <a:moveTo>
                    <a:pt x="13" y="105"/>
                  </a:moveTo>
                  <a:lnTo>
                    <a:pt x="59" y="10"/>
                  </a:lnTo>
                  <a:lnTo>
                    <a:pt x="0" y="0"/>
                  </a:lnTo>
                  <a:lnTo>
                    <a:pt x="13" y="10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28" name="Freeform 97"/>
            <p:cNvSpPr>
              <a:spLocks/>
            </p:cNvSpPr>
            <p:nvPr/>
          </p:nvSpPr>
          <p:spPr bwMode="auto">
            <a:xfrm>
              <a:off x="4293" y="1929"/>
              <a:ext cx="53" cy="98"/>
            </a:xfrm>
            <a:custGeom>
              <a:avLst/>
              <a:gdLst/>
              <a:ahLst/>
              <a:cxnLst>
                <a:cxn ang="0">
                  <a:pos x="11" y="97"/>
                </a:cxn>
                <a:cxn ang="0">
                  <a:pos x="52" y="9"/>
                </a:cxn>
                <a:cxn ang="0">
                  <a:pos x="0" y="0"/>
                </a:cxn>
                <a:cxn ang="0">
                  <a:pos x="11" y="97"/>
                </a:cxn>
              </a:cxnLst>
              <a:rect l="0" t="0" r="r" b="b"/>
              <a:pathLst>
                <a:path w="53" h="98">
                  <a:moveTo>
                    <a:pt x="11" y="97"/>
                  </a:moveTo>
                  <a:lnTo>
                    <a:pt x="52" y="9"/>
                  </a:lnTo>
                  <a:lnTo>
                    <a:pt x="0" y="0"/>
                  </a:lnTo>
                  <a:lnTo>
                    <a:pt x="11" y="97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29" name="Group 98"/>
          <p:cNvGrpSpPr>
            <a:grpSpLocks/>
          </p:cNvGrpSpPr>
          <p:nvPr/>
        </p:nvGrpSpPr>
        <p:grpSpPr bwMode="auto">
          <a:xfrm>
            <a:off x="7210338" y="2487444"/>
            <a:ext cx="476250" cy="449263"/>
            <a:chOff x="4456" y="1514"/>
            <a:chExt cx="300" cy="283"/>
          </a:xfrm>
        </p:grpSpPr>
        <p:sp>
          <p:nvSpPr>
            <p:cNvPr id="130" name="Freeform 99"/>
            <p:cNvSpPr>
              <a:spLocks/>
            </p:cNvSpPr>
            <p:nvPr/>
          </p:nvSpPr>
          <p:spPr bwMode="auto">
            <a:xfrm>
              <a:off x="4456" y="1524"/>
              <a:ext cx="300" cy="273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9" y="217"/>
                </a:cxn>
                <a:cxn ang="0">
                  <a:pos x="36" y="227"/>
                </a:cxn>
                <a:cxn ang="0">
                  <a:pos x="81" y="254"/>
                </a:cxn>
                <a:cxn ang="0">
                  <a:pos x="118" y="262"/>
                </a:cxn>
                <a:cxn ang="0">
                  <a:pos x="136" y="272"/>
                </a:cxn>
                <a:cxn ang="0">
                  <a:pos x="172" y="272"/>
                </a:cxn>
                <a:cxn ang="0">
                  <a:pos x="190" y="272"/>
                </a:cxn>
                <a:cxn ang="0">
                  <a:pos x="227" y="262"/>
                </a:cxn>
                <a:cxn ang="0">
                  <a:pos x="244" y="254"/>
                </a:cxn>
                <a:cxn ang="0">
                  <a:pos x="263" y="227"/>
                </a:cxn>
                <a:cxn ang="0">
                  <a:pos x="272" y="199"/>
                </a:cxn>
                <a:cxn ang="0">
                  <a:pos x="299" y="136"/>
                </a:cxn>
                <a:cxn ang="0">
                  <a:pos x="299" y="108"/>
                </a:cxn>
                <a:cxn ang="0">
                  <a:pos x="281" y="91"/>
                </a:cxn>
                <a:cxn ang="0">
                  <a:pos x="263" y="72"/>
                </a:cxn>
                <a:cxn ang="0">
                  <a:pos x="236" y="54"/>
                </a:cxn>
                <a:cxn ang="0">
                  <a:pos x="190" y="27"/>
                </a:cxn>
                <a:cxn ang="0">
                  <a:pos x="163" y="9"/>
                </a:cxn>
                <a:cxn ang="0">
                  <a:pos x="136" y="9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85" y="14"/>
                </a:cxn>
              </a:cxnLst>
              <a:rect l="0" t="0" r="r" b="b"/>
              <a:pathLst>
                <a:path w="300" h="273">
                  <a:moveTo>
                    <a:pt x="0" y="199"/>
                  </a:moveTo>
                  <a:lnTo>
                    <a:pt x="9" y="217"/>
                  </a:lnTo>
                  <a:lnTo>
                    <a:pt x="36" y="227"/>
                  </a:lnTo>
                  <a:lnTo>
                    <a:pt x="81" y="254"/>
                  </a:lnTo>
                  <a:lnTo>
                    <a:pt x="118" y="262"/>
                  </a:lnTo>
                  <a:lnTo>
                    <a:pt x="136" y="272"/>
                  </a:lnTo>
                  <a:lnTo>
                    <a:pt x="172" y="272"/>
                  </a:lnTo>
                  <a:lnTo>
                    <a:pt x="190" y="272"/>
                  </a:lnTo>
                  <a:lnTo>
                    <a:pt x="227" y="262"/>
                  </a:lnTo>
                  <a:lnTo>
                    <a:pt x="244" y="254"/>
                  </a:lnTo>
                  <a:lnTo>
                    <a:pt x="263" y="227"/>
                  </a:lnTo>
                  <a:lnTo>
                    <a:pt x="272" y="199"/>
                  </a:lnTo>
                  <a:lnTo>
                    <a:pt x="299" y="136"/>
                  </a:lnTo>
                  <a:lnTo>
                    <a:pt x="299" y="108"/>
                  </a:lnTo>
                  <a:lnTo>
                    <a:pt x="281" y="91"/>
                  </a:lnTo>
                  <a:lnTo>
                    <a:pt x="263" y="72"/>
                  </a:lnTo>
                  <a:lnTo>
                    <a:pt x="236" y="54"/>
                  </a:lnTo>
                  <a:lnTo>
                    <a:pt x="190" y="27"/>
                  </a:lnTo>
                  <a:lnTo>
                    <a:pt x="163" y="9"/>
                  </a:lnTo>
                  <a:lnTo>
                    <a:pt x="136" y="9"/>
                  </a:lnTo>
                  <a:lnTo>
                    <a:pt x="118" y="0"/>
                  </a:lnTo>
                  <a:lnTo>
                    <a:pt x="91" y="9"/>
                  </a:lnTo>
                  <a:lnTo>
                    <a:pt x="85" y="14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31" name="Freeform 100"/>
            <p:cNvSpPr>
              <a:spLocks/>
            </p:cNvSpPr>
            <p:nvPr/>
          </p:nvSpPr>
          <p:spPr bwMode="auto">
            <a:xfrm>
              <a:off x="4469" y="1514"/>
              <a:ext cx="98" cy="86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7" y="46"/>
                </a:cxn>
                <a:cxn ang="0">
                  <a:pos x="61" y="0"/>
                </a:cxn>
                <a:cxn ang="0">
                  <a:pos x="0" y="85"/>
                </a:cxn>
              </a:cxnLst>
              <a:rect l="0" t="0" r="r" b="b"/>
              <a:pathLst>
                <a:path w="98" h="86">
                  <a:moveTo>
                    <a:pt x="0" y="85"/>
                  </a:moveTo>
                  <a:lnTo>
                    <a:pt x="97" y="46"/>
                  </a:lnTo>
                  <a:lnTo>
                    <a:pt x="61" y="0"/>
                  </a:lnTo>
                  <a:lnTo>
                    <a:pt x="0" y="8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32" name="Freeform 101"/>
            <p:cNvSpPr>
              <a:spLocks/>
            </p:cNvSpPr>
            <p:nvPr/>
          </p:nvSpPr>
          <p:spPr bwMode="auto">
            <a:xfrm>
              <a:off x="4469" y="1514"/>
              <a:ext cx="91" cy="7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90" y="43"/>
                </a:cxn>
                <a:cxn ang="0">
                  <a:pos x="57" y="0"/>
                </a:cxn>
                <a:cxn ang="0">
                  <a:pos x="0" y="77"/>
                </a:cxn>
              </a:cxnLst>
              <a:rect l="0" t="0" r="r" b="b"/>
              <a:pathLst>
                <a:path w="91" h="78">
                  <a:moveTo>
                    <a:pt x="0" y="77"/>
                  </a:moveTo>
                  <a:lnTo>
                    <a:pt x="90" y="43"/>
                  </a:lnTo>
                  <a:lnTo>
                    <a:pt x="57" y="0"/>
                  </a:lnTo>
                  <a:lnTo>
                    <a:pt x="0" y="77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33" name="Group 102"/>
          <p:cNvGrpSpPr>
            <a:grpSpLocks/>
          </p:cNvGrpSpPr>
          <p:nvPr/>
        </p:nvGrpSpPr>
        <p:grpSpPr bwMode="auto">
          <a:xfrm>
            <a:off x="5167226" y="3271669"/>
            <a:ext cx="481012" cy="500063"/>
            <a:chOff x="3169" y="2008"/>
            <a:chExt cx="303" cy="315"/>
          </a:xfrm>
        </p:grpSpPr>
        <p:sp>
          <p:nvSpPr>
            <p:cNvPr id="134" name="Freeform 103"/>
            <p:cNvSpPr>
              <a:spLocks/>
            </p:cNvSpPr>
            <p:nvPr/>
          </p:nvSpPr>
          <p:spPr bwMode="auto">
            <a:xfrm>
              <a:off x="3169" y="2023"/>
              <a:ext cx="300" cy="300"/>
            </a:xfrm>
            <a:custGeom>
              <a:avLst/>
              <a:gdLst/>
              <a:ahLst/>
              <a:cxnLst>
                <a:cxn ang="0">
                  <a:pos x="299" y="244"/>
                </a:cxn>
                <a:cxn ang="0">
                  <a:pos x="280" y="262"/>
                </a:cxn>
                <a:cxn ang="0">
                  <a:pos x="253" y="272"/>
                </a:cxn>
                <a:cxn ang="0">
                  <a:pos x="226" y="280"/>
                </a:cxn>
                <a:cxn ang="0">
                  <a:pos x="208" y="289"/>
                </a:cxn>
                <a:cxn ang="0">
                  <a:pos x="190" y="289"/>
                </a:cxn>
                <a:cxn ang="0">
                  <a:pos x="172" y="289"/>
                </a:cxn>
                <a:cxn ang="0">
                  <a:pos x="154" y="299"/>
                </a:cxn>
                <a:cxn ang="0">
                  <a:pos x="136" y="289"/>
                </a:cxn>
                <a:cxn ang="0">
                  <a:pos x="117" y="289"/>
                </a:cxn>
                <a:cxn ang="0">
                  <a:pos x="82" y="280"/>
                </a:cxn>
                <a:cxn ang="0">
                  <a:pos x="54" y="272"/>
                </a:cxn>
                <a:cxn ang="0">
                  <a:pos x="36" y="253"/>
                </a:cxn>
                <a:cxn ang="0">
                  <a:pos x="27" y="235"/>
                </a:cxn>
                <a:cxn ang="0">
                  <a:pos x="0" y="208"/>
                </a:cxn>
                <a:cxn ang="0">
                  <a:pos x="0" y="181"/>
                </a:cxn>
                <a:cxn ang="0">
                  <a:pos x="0" y="163"/>
                </a:cxn>
                <a:cxn ang="0">
                  <a:pos x="0" y="144"/>
                </a:cxn>
                <a:cxn ang="0">
                  <a:pos x="0" y="126"/>
                </a:cxn>
                <a:cxn ang="0">
                  <a:pos x="0" y="108"/>
                </a:cxn>
                <a:cxn ang="0">
                  <a:pos x="8" y="90"/>
                </a:cxn>
                <a:cxn ang="0">
                  <a:pos x="18" y="72"/>
                </a:cxn>
                <a:cxn ang="0">
                  <a:pos x="36" y="54"/>
                </a:cxn>
                <a:cxn ang="0">
                  <a:pos x="54" y="35"/>
                </a:cxn>
                <a:cxn ang="0">
                  <a:pos x="72" y="27"/>
                </a:cxn>
                <a:cxn ang="0">
                  <a:pos x="90" y="17"/>
                </a:cxn>
                <a:cxn ang="0">
                  <a:pos x="109" y="17"/>
                </a:cxn>
                <a:cxn ang="0">
                  <a:pos x="144" y="8"/>
                </a:cxn>
                <a:cxn ang="0">
                  <a:pos x="190" y="0"/>
                </a:cxn>
                <a:cxn ang="0">
                  <a:pos x="208" y="8"/>
                </a:cxn>
                <a:cxn ang="0">
                  <a:pos x="214" y="11"/>
                </a:cxn>
              </a:cxnLst>
              <a:rect l="0" t="0" r="r" b="b"/>
              <a:pathLst>
                <a:path w="300" h="300">
                  <a:moveTo>
                    <a:pt x="299" y="244"/>
                  </a:moveTo>
                  <a:lnTo>
                    <a:pt x="280" y="262"/>
                  </a:lnTo>
                  <a:lnTo>
                    <a:pt x="253" y="272"/>
                  </a:lnTo>
                  <a:lnTo>
                    <a:pt x="226" y="280"/>
                  </a:lnTo>
                  <a:lnTo>
                    <a:pt x="208" y="289"/>
                  </a:lnTo>
                  <a:lnTo>
                    <a:pt x="190" y="289"/>
                  </a:lnTo>
                  <a:lnTo>
                    <a:pt x="172" y="289"/>
                  </a:lnTo>
                  <a:lnTo>
                    <a:pt x="154" y="299"/>
                  </a:lnTo>
                  <a:lnTo>
                    <a:pt x="136" y="289"/>
                  </a:lnTo>
                  <a:lnTo>
                    <a:pt x="117" y="289"/>
                  </a:lnTo>
                  <a:lnTo>
                    <a:pt x="82" y="280"/>
                  </a:lnTo>
                  <a:lnTo>
                    <a:pt x="54" y="272"/>
                  </a:lnTo>
                  <a:lnTo>
                    <a:pt x="36" y="253"/>
                  </a:lnTo>
                  <a:lnTo>
                    <a:pt x="27" y="235"/>
                  </a:lnTo>
                  <a:lnTo>
                    <a:pt x="0" y="20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8" y="90"/>
                  </a:lnTo>
                  <a:lnTo>
                    <a:pt x="18" y="72"/>
                  </a:lnTo>
                  <a:lnTo>
                    <a:pt x="36" y="54"/>
                  </a:lnTo>
                  <a:lnTo>
                    <a:pt x="54" y="35"/>
                  </a:lnTo>
                  <a:lnTo>
                    <a:pt x="72" y="27"/>
                  </a:lnTo>
                  <a:lnTo>
                    <a:pt x="90" y="17"/>
                  </a:lnTo>
                  <a:lnTo>
                    <a:pt x="109" y="17"/>
                  </a:lnTo>
                  <a:lnTo>
                    <a:pt x="144" y="8"/>
                  </a:lnTo>
                  <a:lnTo>
                    <a:pt x="190" y="0"/>
                  </a:lnTo>
                  <a:lnTo>
                    <a:pt x="208" y="8"/>
                  </a:lnTo>
                  <a:lnTo>
                    <a:pt x="214" y="1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35" name="Freeform 104"/>
            <p:cNvSpPr>
              <a:spLocks/>
            </p:cNvSpPr>
            <p:nvPr/>
          </p:nvSpPr>
          <p:spPr bwMode="auto">
            <a:xfrm>
              <a:off x="3367" y="2008"/>
              <a:ext cx="105" cy="73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27" y="0"/>
                </a:cxn>
                <a:cxn ang="0">
                  <a:pos x="0" y="52"/>
                </a:cxn>
                <a:cxn ang="0">
                  <a:pos x="104" y="72"/>
                </a:cxn>
              </a:cxnLst>
              <a:rect l="0" t="0" r="r" b="b"/>
              <a:pathLst>
                <a:path w="105" h="73">
                  <a:moveTo>
                    <a:pt x="104" y="72"/>
                  </a:moveTo>
                  <a:lnTo>
                    <a:pt x="27" y="0"/>
                  </a:lnTo>
                  <a:lnTo>
                    <a:pt x="0" y="52"/>
                  </a:lnTo>
                  <a:lnTo>
                    <a:pt x="104" y="72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36" name="Freeform 105"/>
            <p:cNvSpPr>
              <a:spLocks/>
            </p:cNvSpPr>
            <p:nvPr/>
          </p:nvSpPr>
          <p:spPr bwMode="auto">
            <a:xfrm>
              <a:off x="3367" y="2008"/>
              <a:ext cx="98" cy="65"/>
            </a:xfrm>
            <a:custGeom>
              <a:avLst/>
              <a:gdLst/>
              <a:ahLst/>
              <a:cxnLst>
                <a:cxn ang="0">
                  <a:pos x="97" y="64"/>
                </a:cxn>
                <a:cxn ang="0">
                  <a:pos x="25" y="0"/>
                </a:cxn>
                <a:cxn ang="0">
                  <a:pos x="0" y="47"/>
                </a:cxn>
                <a:cxn ang="0">
                  <a:pos x="97" y="64"/>
                </a:cxn>
              </a:cxnLst>
              <a:rect l="0" t="0" r="r" b="b"/>
              <a:pathLst>
                <a:path w="98" h="65">
                  <a:moveTo>
                    <a:pt x="97" y="64"/>
                  </a:moveTo>
                  <a:lnTo>
                    <a:pt x="25" y="0"/>
                  </a:lnTo>
                  <a:lnTo>
                    <a:pt x="0" y="47"/>
                  </a:lnTo>
                  <a:lnTo>
                    <a:pt x="97" y="64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grpSp>
        <p:nvGrpSpPr>
          <p:cNvPr id="137" name="Group 106"/>
          <p:cNvGrpSpPr>
            <a:grpSpLocks/>
          </p:cNvGrpSpPr>
          <p:nvPr/>
        </p:nvGrpSpPr>
        <p:grpSpPr bwMode="auto">
          <a:xfrm>
            <a:off x="6065751" y="2898607"/>
            <a:ext cx="685800" cy="484187"/>
            <a:chOff x="3735" y="1773"/>
            <a:chExt cx="432" cy="305"/>
          </a:xfrm>
        </p:grpSpPr>
        <p:sp>
          <p:nvSpPr>
            <p:cNvPr id="138" name="Freeform 107"/>
            <p:cNvSpPr>
              <a:spLocks/>
            </p:cNvSpPr>
            <p:nvPr/>
          </p:nvSpPr>
          <p:spPr bwMode="auto">
            <a:xfrm>
              <a:off x="3802" y="1831"/>
              <a:ext cx="365" cy="247"/>
            </a:xfrm>
            <a:custGeom>
              <a:avLst/>
              <a:gdLst/>
              <a:ahLst/>
              <a:cxnLst>
                <a:cxn ang="0">
                  <a:pos x="364" y="246"/>
                </a:cxn>
                <a:cxn ang="0">
                  <a:pos x="346" y="227"/>
                </a:cxn>
                <a:cxn ang="0">
                  <a:pos x="309" y="219"/>
                </a:cxn>
                <a:cxn ang="0">
                  <a:pos x="282" y="200"/>
                </a:cxn>
                <a:cxn ang="0">
                  <a:pos x="237" y="182"/>
                </a:cxn>
                <a:cxn ang="0">
                  <a:pos x="210" y="164"/>
                </a:cxn>
                <a:cxn ang="0">
                  <a:pos x="137" y="128"/>
                </a:cxn>
                <a:cxn ang="0">
                  <a:pos x="110" y="91"/>
                </a:cxn>
                <a:cxn ang="0">
                  <a:pos x="74" y="73"/>
                </a:cxn>
                <a:cxn ang="0">
                  <a:pos x="55" y="56"/>
                </a:cxn>
                <a:cxn ang="0">
                  <a:pos x="47" y="37"/>
                </a:cxn>
                <a:cxn ang="0">
                  <a:pos x="20" y="28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365" h="247">
                  <a:moveTo>
                    <a:pt x="364" y="246"/>
                  </a:moveTo>
                  <a:lnTo>
                    <a:pt x="346" y="227"/>
                  </a:lnTo>
                  <a:lnTo>
                    <a:pt x="309" y="219"/>
                  </a:lnTo>
                  <a:lnTo>
                    <a:pt x="282" y="200"/>
                  </a:lnTo>
                  <a:lnTo>
                    <a:pt x="237" y="182"/>
                  </a:lnTo>
                  <a:lnTo>
                    <a:pt x="210" y="164"/>
                  </a:lnTo>
                  <a:lnTo>
                    <a:pt x="137" y="128"/>
                  </a:lnTo>
                  <a:lnTo>
                    <a:pt x="110" y="91"/>
                  </a:lnTo>
                  <a:lnTo>
                    <a:pt x="74" y="73"/>
                  </a:lnTo>
                  <a:lnTo>
                    <a:pt x="55" y="56"/>
                  </a:lnTo>
                  <a:lnTo>
                    <a:pt x="47" y="37"/>
                  </a:lnTo>
                  <a:lnTo>
                    <a:pt x="20" y="28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39" name="Freeform 108"/>
            <p:cNvSpPr>
              <a:spLocks/>
            </p:cNvSpPr>
            <p:nvPr/>
          </p:nvSpPr>
          <p:spPr bwMode="auto">
            <a:xfrm>
              <a:off x="3735" y="1773"/>
              <a:ext cx="95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87"/>
                </a:cxn>
                <a:cxn ang="0">
                  <a:pos x="94" y="44"/>
                </a:cxn>
                <a:cxn ang="0">
                  <a:pos x="0" y="0"/>
                </a:cxn>
              </a:cxnLst>
              <a:rect l="0" t="0" r="r" b="b"/>
              <a:pathLst>
                <a:path w="95" h="88">
                  <a:moveTo>
                    <a:pt x="0" y="0"/>
                  </a:moveTo>
                  <a:lnTo>
                    <a:pt x="55" y="87"/>
                  </a:lnTo>
                  <a:lnTo>
                    <a:pt x="94" y="4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140" name="Freeform 109"/>
            <p:cNvSpPr>
              <a:spLocks/>
            </p:cNvSpPr>
            <p:nvPr/>
          </p:nvSpPr>
          <p:spPr bwMode="auto">
            <a:xfrm>
              <a:off x="3735" y="1773"/>
              <a:ext cx="88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80"/>
                </a:cxn>
                <a:cxn ang="0">
                  <a:pos x="87" y="40"/>
                </a:cxn>
                <a:cxn ang="0">
                  <a:pos x="0" y="0"/>
                </a:cxn>
              </a:cxnLst>
              <a:rect l="0" t="0" r="r" b="b"/>
              <a:pathLst>
                <a:path w="88" h="81">
                  <a:moveTo>
                    <a:pt x="0" y="0"/>
                  </a:moveTo>
                  <a:lnTo>
                    <a:pt x="51" y="80"/>
                  </a:lnTo>
                  <a:lnTo>
                    <a:pt x="87" y="40"/>
                  </a:lnTo>
                  <a:lnTo>
                    <a:pt x="0" y="0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endParaRPr>
            </a:p>
          </p:txBody>
        </p:sp>
      </p:grpSp>
      <p:sp>
        <p:nvSpPr>
          <p:cNvPr id="141" name="Rectangle 110"/>
          <p:cNvSpPr>
            <a:spLocks noChangeArrowheads="1"/>
          </p:cNvSpPr>
          <p:nvPr/>
        </p:nvSpPr>
        <p:spPr bwMode="auto">
          <a:xfrm>
            <a:off x="7627851" y="2508082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142" name="Rectangle 111"/>
          <p:cNvSpPr>
            <a:spLocks noChangeArrowheads="1"/>
          </p:cNvSpPr>
          <p:nvPr/>
        </p:nvSpPr>
        <p:spPr bwMode="auto">
          <a:xfrm>
            <a:off x="5397413" y="2898607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143" name="Rectangle 112"/>
          <p:cNvSpPr>
            <a:spLocks noChangeArrowheads="1"/>
          </p:cNvSpPr>
          <p:nvPr/>
        </p:nvSpPr>
        <p:spPr bwMode="auto">
          <a:xfrm>
            <a:off x="6103851" y="2450932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</a:t>
            </a:r>
          </a:p>
        </p:txBody>
      </p:sp>
      <p:sp>
        <p:nvSpPr>
          <p:cNvPr id="144" name="Rectangle 113"/>
          <p:cNvSpPr>
            <a:spLocks noChangeArrowheads="1"/>
          </p:cNvSpPr>
          <p:nvPr/>
        </p:nvSpPr>
        <p:spPr bwMode="auto">
          <a:xfrm>
            <a:off x="5022763" y="3385969"/>
            <a:ext cx="58192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sp>
        <p:nvSpPr>
          <p:cNvPr id="145" name="Rectangle 114"/>
          <p:cNvSpPr>
            <a:spLocks noChangeArrowheads="1"/>
          </p:cNvSpPr>
          <p:nvPr/>
        </p:nvSpPr>
        <p:spPr bwMode="auto">
          <a:xfrm>
            <a:off x="6953163" y="2939882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=1</a:t>
            </a:r>
          </a:p>
        </p:txBody>
      </p:sp>
      <p:sp>
        <p:nvSpPr>
          <p:cNvPr id="146" name="Rectangle 115"/>
          <p:cNvSpPr>
            <a:spLocks noChangeArrowheads="1"/>
          </p:cNvSpPr>
          <p:nvPr/>
        </p:nvSpPr>
        <p:spPr bwMode="auto">
          <a:xfrm>
            <a:off x="6189576" y="2882732"/>
            <a:ext cx="58192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x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=0,1</a:t>
            </a:r>
          </a:p>
        </p:txBody>
      </p:sp>
      <p:sp>
        <p:nvSpPr>
          <p:cNvPr id="226" name="Oval 72"/>
          <p:cNvSpPr>
            <a:spLocks noChangeArrowheads="1"/>
          </p:cNvSpPr>
          <p:nvPr/>
        </p:nvSpPr>
        <p:spPr bwMode="auto">
          <a:xfrm>
            <a:off x="1444625" y="5076825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27" name="Oval 73"/>
          <p:cNvSpPr>
            <a:spLocks noChangeArrowheads="1"/>
          </p:cNvSpPr>
          <p:nvPr/>
        </p:nvSpPr>
        <p:spPr bwMode="auto">
          <a:xfrm>
            <a:off x="2105025" y="5076825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28" name="Oval 74"/>
          <p:cNvSpPr>
            <a:spLocks noChangeArrowheads="1"/>
          </p:cNvSpPr>
          <p:nvPr/>
        </p:nvSpPr>
        <p:spPr bwMode="auto">
          <a:xfrm>
            <a:off x="2765425" y="5092700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29" name="Oval 75"/>
          <p:cNvSpPr>
            <a:spLocks noChangeArrowheads="1"/>
          </p:cNvSpPr>
          <p:nvPr/>
        </p:nvSpPr>
        <p:spPr bwMode="auto">
          <a:xfrm>
            <a:off x="3392488" y="5110163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0" name="Oval 76"/>
          <p:cNvSpPr>
            <a:spLocks noChangeArrowheads="1"/>
          </p:cNvSpPr>
          <p:nvPr/>
        </p:nvSpPr>
        <p:spPr bwMode="auto">
          <a:xfrm>
            <a:off x="4016375" y="5094288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1" name="Oval 77"/>
          <p:cNvSpPr>
            <a:spLocks noChangeArrowheads="1"/>
          </p:cNvSpPr>
          <p:nvPr/>
        </p:nvSpPr>
        <p:spPr bwMode="auto">
          <a:xfrm>
            <a:off x="4676775" y="5094288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2" name="Oval 78"/>
          <p:cNvSpPr>
            <a:spLocks noChangeArrowheads="1"/>
          </p:cNvSpPr>
          <p:nvPr/>
        </p:nvSpPr>
        <p:spPr bwMode="auto">
          <a:xfrm>
            <a:off x="5337175" y="5110163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3" name="Oval 79"/>
          <p:cNvSpPr>
            <a:spLocks noChangeArrowheads="1"/>
          </p:cNvSpPr>
          <p:nvPr/>
        </p:nvSpPr>
        <p:spPr bwMode="auto">
          <a:xfrm>
            <a:off x="5964238" y="5127625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4" name="Oval 80"/>
          <p:cNvSpPr>
            <a:spLocks noChangeArrowheads="1"/>
          </p:cNvSpPr>
          <p:nvPr/>
        </p:nvSpPr>
        <p:spPr bwMode="auto">
          <a:xfrm>
            <a:off x="1427163" y="5838825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5" name="Oval 81"/>
          <p:cNvSpPr>
            <a:spLocks noChangeArrowheads="1"/>
          </p:cNvSpPr>
          <p:nvPr/>
        </p:nvSpPr>
        <p:spPr bwMode="auto">
          <a:xfrm>
            <a:off x="2087563" y="5838825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6" name="Oval 82"/>
          <p:cNvSpPr>
            <a:spLocks noChangeArrowheads="1"/>
          </p:cNvSpPr>
          <p:nvPr/>
        </p:nvSpPr>
        <p:spPr bwMode="auto">
          <a:xfrm>
            <a:off x="2747963" y="5854700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7" name="Oval 83"/>
          <p:cNvSpPr>
            <a:spLocks noChangeArrowheads="1"/>
          </p:cNvSpPr>
          <p:nvPr/>
        </p:nvSpPr>
        <p:spPr bwMode="auto">
          <a:xfrm>
            <a:off x="3375025" y="5872163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8" name="Oval 84"/>
          <p:cNvSpPr>
            <a:spLocks noChangeArrowheads="1"/>
          </p:cNvSpPr>
          <p:nvPr/>
        </p:nvSpPr>
        <p:spPr bwMode="auto">
          <a:xfrm>
            <a:off x="3998913" y="5856288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39" name="Oval 85"/>
          <p:cNvSpPr>
            <a:spLocks noChangeArrowheads="1"/>
          </p:cNvSpPr>
          <p:nvPr/>
        </p:nvSpPr>
        <p:spPr bwMode="auto">
          <a:xfrm>
            <a:off x="4659313" y="5856288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40" name="Oval 86"/>
          <p:cNvSpPr>
            <a:spLocks noChangeArrowheads="1"/>
          </p:cNvSpPr>
          <p:nvPr/>
        </p:nvSpPr>
        <p:spPr bwMode="auto">
          <a:xfrm>
            <a:off x="5319713" y="5872163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241" name="Oval 87"/>
          <p:cNvSpPr>
            <a:spLocks noChangeArrowheads="1"/>
          </p:cNvSpPr>
          <p:nvPr/>
        </p:nvSpPr>
        <p:spPr bwMode="auto">
          <a:xfrm>
            <a:off x="5946775" y="5889625"/>
            <a:ext cx="596900" cy="58102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Machine: FSM1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FSM2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23101"/>
            <a:ext cx="7896225" cy="5211024"/>
          </a:xfrm>
        </p:spPr>
        <p:txBody>
          <a:bodyPr/>
          <a:lstStyle/>
          <a:p>
            <a:r>
              <a:rPr lang="en-US" dirty="0"/>
              <a:t>What are the state variables for</a:t>
            </a:r>
            <a:r>
              <a:rPr lang="en-US" dirty="0">
                <a:solidFill>
                  <a:schemeClr val="accent2"/>
                </a:solidFill>
              </a:rPr>
              <a:t> FSM1 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chemeClr val="accent2"/>
                </a:solidFill>
              </a:rPr>
              <a:t> FSM2</a:t>
            </a:r>
          </a:p>
          <a:p>
            <a:pPr lvl="1"/>
            <a:r>
              <a:rPr lang="en-US" dirty="0"/>
              <a:t>Easy, just “all” the state variables from FSM1 and from FSM2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019300" y="2438400"/>
            <a:ext cx="1038225" cy="4049713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222500" y="2725738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222500" y="3370263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459163" y="2438400"/>
            <a:ext cx="3373437" cy="3371850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3984625" y="2674938"/>
            <a:ext cx="2324100" cy="184785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Next State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???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984625" y="4740275"/>
            <a:ext cx="2324100" cy="9017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???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957388" y="2111375"/>
            <a:ext cx="6455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State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432175" y="2128838"/>
            <a:ext cx="68757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2222500" y="4030663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205038" y="4657725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222500" y="5283200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239963" y="5910263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2719388" y="2759075"/>
            <a:ext cx="298385" cy="3586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q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Machine: FSM1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FSM2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44093"/>
            <a:ext cx="7896225" cy="5190032"/>
          </a:xfrm>
        </p:spPr>
        <p:txBody>
          <a:bodyPr/>
          <a:lstStyle/>
          <a:p>
            <a:r>
              <a:rPr lang="en-US" dirty="0"/>
              <a:t>So, what then is the next-state logic for FSM1 </a:t>
            </a:r>
            <a:r>
              <a:rPr lang="en-US" dirty="0" err="1">
                <a:sym typeface="Symbol" pitchFamily="18" charset="2"/>
              </a:rPr>
              <a:t></a:t>
            </a:r>
            <a:r>
              <a:rPr lang="en-US" dirty="0"/>
              <a:t> FSM2?</a:t>
            </a:r>
          </a:p>
          <a:p>
            <a:pPr lvl="1"/>
            <a:r>
              <a:rPr lang="en-US" dirty="0"/>
              <a:t>Easy again: just the 2 separate </a:t>
            </a:r>
            <a:r>
              <a:rPr lang="en-US" b="1" i="1" dirty="0"/>
              <a:t>next-state blocks</a:t>
            </a:r>
            <a:r>
              <a:rPr lang="en-US" dirty="0"/>
              <a:t> from FSM1, FSM2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019300" y="2438400"/>
            <a:ext cx="1038225" cy="4049713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222500" y="2725738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222500" y="3370263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459163" y="2438400"/>
            <a:ext cx="3373437" cy="4014788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3984625" y="2520950"/>
            <a:ext cx="2324100" cy="2001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Next State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984625" y="5384800"/>
            <a:ext cx="2324100" cy="9017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???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957388" y="2111375"/>
            <a:ext cx="6455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State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3432175" y="2128838"/>
            <a:ext cx="68757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2222500" y="4030663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2205038" y="4657725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2222500" y="5283200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239963" y="5910263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2719388" y="2759075"/>
            <a:ext cx="298385" cy="3586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q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4249738" y="2887663"/>
            <a:ext cx="1897062" cy="7112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FSM1 Next State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4249738" y="3665538"/>
            <a:ext cx="1897062" cy="796925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FSM2 Next State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2775480" y="2648921"/>
            <a:ext cx="6305550" cy="903288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9" name="Freeform 3"/>
          <p:cNvSpPr>
            <a:spLocks/>
          </p:cNvSpPr>
          <p:nvPr/>
        </p:nvSpPr>
        <p:spPr bwMode="auto">
          <a:xfrm>
            <a:off x="1681693" y="4876184"/>
            <a:ext cx="2592387" cy="1474787"/>
          </a:xfrm>
          <a:custGeom>
            <a:avLst/>
            <a:gdLst/>
            <a:ahLst/>
            <a:cxnLst>
              <a:cxn ang="0">
                <a:pos x="0" y="917"/>
              </a:cxn>
              <a:cxn ang="0">
                <a:pos x="1632" y="928"/>
              </a:cxn>
              <a:cxn ang="0">
                <a:pos x="1632" y="0"/>
              </a:cxn>
            </a:cxnLst>
            <a:rect l="0" t="0" r="r" b="b"/>
            <a:pathLst>
              <a:path w="1633" h="929">
                <a:moveTo>
                  <a:pt x="0" y="917"/>
                </a:moveTo>
                <a:lnTo>
                  <a:pt x="1632" y="928"/>
                </a:lnTo>
                <a:lnTo>
                  <a:pt x="1632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448580" y="3764934"/>
            <a:ext cx="1612900" cy="11049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FSM 1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466043" y="5171459"/>
            <a:ext cx="1612900" cy="1104900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FSM 2</a:t>
            </a:r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1613430" y="4317384"/>
            <a:ext cx="1814513" cy="577850"/>
          </a:xfrm>
          <a:custGeom>
            <a:avLst/>
            <a:gdLst/>
            <a:ahLst/>
            <a:cxnLst>
              <a:cxn ang="0">
                <a:pos x="0" y="363"/>
              </a:cxn>
              <a:cxn ang="0">
                <a:pos x="480" y="363"/>
              </a:cxn>
              <a:cxn ang="0">
                <a:pos x="480" y="0"/>
              </a:cxn>
              <a:cxn ang="0">
                <a:pos x="1142" y="0"/>
              </a:cxn>
            </a:cxnLst>
            <a:rect l="0" t="0" r="r" b="b"/>
            <a:pathLst>
              <a:path w="1143" h="364">
                <a:moveTo>
                  <a:pt x="0" y="363"/>
                </a:moveTo>
                <a:lnTo>
                  <a:pt x="480" y="363"/>
                </a:lnTo>
                <a:lnTo>
                  <a:pt x="480" y="0"/>
                </a:lnTo>
                <a:lnTo>
                  <a:pt x="1142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2375430" y="4893646"/>
            <a:ext cx="1052513" cy="779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"/>
              </a:cxn>
              <a:cxn ang="0">
                <a:pos x="662" y="490"/>
              </a:cxn>
            </a:cxnLst>
            <a:rect l="0" t="0" r="r" b="b"/>
            <a:pathLst>
              <a:path w="663" h="491">
                <a:moveTo>
                  <a:pt x="0" y="0"/>
                </a:moveTo>
                <a:lnTo>
                  <a:pt x="0" y="480"/>
                </a:lnTo>
                <a:lnTo>
                  <a:pt x="662" y="49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4137555" y="4706321"/>
            <a:ext cx="255588" cy="138113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85" y="0"/>
              </a:cxn>
              <a:cxn ang="0">
                <a:pos x="160" y="86"/>
              </a:cxn>
            </a:cxnLst>
            <a:rect l="0" t="0" r="r" b="b"/>
            <a:pathLst>
              <a:path w="161" h="87">
                <a:moveTo>
                  <a:pt x="0" y="86"/>
                </a:moveTo>
                <a:lnTo>
                  <a:pt x="85" y="0"/>
                </a:lnTo>
                <a:lnTo>
                  <a:pt x="160" y="8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5" name="Freeform 11"/>
          <p:cNvSpPr>
            <a:spLocks/>
          </p:cNvSpPr>
          <p:nvPr/>
        </p:nvSpPr>
        <p:spPr bwMode="auto">
          <a:xfrm>
            <a:off x="4155018" y="6128721"/>
            <a:ext cx="255587" cy="138113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85" y="0"/>
              </a:cxn>
              <a:cxn ang="0">
                <a:pos x="160" y="86"/>
              </a:cxn>
            </a:cxnLst>
            <a:rect l="0" t="0" r="r" b="b"/>
            <a:pathLst>
              <a:path w="161" h="87">
                <a:moveTo>
                  <a:pt x="0" y="86"/>
                </a:moveTo>
                <a:lnTo>
                  <a:pt x="85" y="0"/>
                </a:lnTo>
                <a:lnTo>
                  <a:pt x="160" y="8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1438805" y="4541221"/>
            <a:ext cx="75058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inputs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1540405" y="6030296"/>
            <a:ext cx="70852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clock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5812368" y="4687271"/>
            <a:ext cx="1000125" cy="679450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== ?</a:t>
            </a:r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>
            <a:off x="5085293" y="4299921"/>
            <a:ext cx="763587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" y="0"/>
              </a:cxn>
              <a:cxn ang="0">
                <a:pos x="224" y="363"/>
              </a:cxn>
              <a:cxn ang="0">
                <a:pos x="480" y="363"/>
              </a:cxn>
            </a:cxnLst>
            <a:rect l="0" t="0" r="r" b="b"/>
            <a:pathLst>
              <a:path w="481" h="364">
                <a:moveTo>
                  <a:pt x="0" y="0"/>
                </a:moveTo>
                <a:lnTo>
                  <a:pt x="224" y="0"/>
                </a:lnTo>
                <a:lnTo>
                  <a:pt x="224" y="363"/>
                </a:lnTo>
                <a:lnTo>
                  <a:pt x="480" y="363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5067830" y="5246071"/>
            <a:ext cx="763588" cy="577850"/>
          </a:xfrm>
          <a:custGeom>
            <a:avLst/>
            <a:gdLst/>
            <a:ahLst/>
            <a:cxnLst>
              <a:cxn ang="0">
                <a:pos x="0" y="363"/>
              </a:cxn>
              <a:cxn ang="0">
                <a:pos x="224" y="363"/>
              </a:cxn>
              <a:cxn ang="0">
                <a:pos x="224" y="0"/>
              </a:cxn>
              <a:cxn ang="0">
                <a:pos x="480" y="0"/>
              </a:cxn>
            </a:cxnLst>
            <a:rect l="0" t="0" r="r" b="b"/>
            <a:pathLst>
              <a:path w="481" h="364">
                <a:moveTo>
                  <a:pt x="0" y="363"/>
                </a:moveTo>
                <a:lnTo>
                  <a:pt x="224" y="363"/>
                </a:lnTo>
                <a:lnTo>
                  <a:pt x="224" y="0"/>
                </a:lnTo>
                <a:lnTo>
                  <a:pt x="480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5299605" y="3947496"/>
            <a:ext cx="14340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FSM1 outputs</a:t>
            </a: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5282143" y="5828684"/>
            <a:ext cx="14340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FSM2 outputs</a:t>
            </a:r>
          </a:p>
        </p:txBody>
      </p:sp>
      <p:sp>
        <p:nvSpPr>
          <p:cNvPr id="53" name="Freeform 19"/>
          <p:cNvSpPr>
            <a:spLocks/>
          </p:cNvSpPr>
          <p:nvPr/>
        </p:nvSpPr>
        <p:spPr bwMode="auto">
          <a:xfrm>
            <a:off x="6829955" y="5028584"/>
            <a:ext cx="3571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" y="0"/>
              </a:cxn>
            </a:cxnLst>
            <a:rect l="0" t="0" r="r" b="b"/>
            <a:pathLst>
              <a:path w="225" h="1">
                <a:moveTo>
                  <a:pt x="0" y="0"/>
                </a:moveTo>
                <a:lnTo>
                  <a:pt x="224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7230005" y="4642821"/>
            <a:ext cx="1497857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Should always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be == 1 if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FSM1 = FSM2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Machine: FSM1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FSM2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5353" y="1133597"/>
            <a:ext cx="8522156" cy="3148881"/>
          </a:xfrm>
        </p:spPr>
        <p:txBody>
          <a:bodyPr/>
          <a:lstStyle/>
          <a:p>
            <a:r>
              <a:rPr lang="en-US" dirty="0"/>
              <a:t>So, what is the output logic for </a:t>
            </a:r>
            <a:r>
              <a:rPr lang="en-US" dirty="0">
                <a:solidFill>
                  <a:srgbClr val="3333CC"/>
                </a:solidFill>
              </a:rPr>
              <a:t>FSM1 </a:t>
            </a:r>
            <a:r>
              <a:rPr lang="en-US" dirty="0" err="1">
                <a:solidFill>
                  <a:srgbClr val="3333CC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rgbClr val="3333CC"/>
                </a:solidFill>
              </a:rPr>
              <a:t> FSM2</a:t>
            </a:r>
          </a:p>
          <a:p>
            <a:pPr lvl="1"/>
            <a:r>
              <a:rPr lang="en-US" b="1" i="1" dirty="0">
                <a:solidFill>
                  <a:srgbClr val="800000"/>
                </a:solidFill>
              </a:rPr>
              <a:t>Now, it’s different.  </a:t>
            </a:r>
          </a:p>
          <a:p>
            <a:pPr lvl="1"/>
            <a:r>
              <a:rPr lang="en-US" dirty="0"/>
              <a:t>The cross-product machine is really (up to now) just the 2 separate machines FSM1 and FSM2 running side-by-side</a:t>
            </a:r>
          </a:p>
          <a:p>
            <a:pPr lvl="1">
              <a:tabLst>
                <a:tab pos="2455863" algn="l"/>
              </a:tabLst>
            </a:pPr>
            <a:r>
              <a:rPr lang="en-US" dirty="0"/>
              <a:t>We want to know:	if we start them both in the same “equivalent” state, will we </a:t>
            </a:r>
            <a:r>
              <a:rPr lang="en-US" b="1" dirty="0">
                <a:solidFill>
                  <a:srgbClr val="800000"/>
                </a:solidFill>
              </a:rPr>
              <a:t>ever</a:t>
            </a:r>
            <a:br>
              <a:rPr lang="en-US" dirty="0"/>
            </a:br>
            <a:r>
              <a:rPr lang="en-US" dirty="0"/>
              <a:t>  	 reach a “combined” state  (FSM1 state </a:t>
            </a:r>
            <a:r>
              <a:rPr lang="en-US" dirty="0" err="1"/>
              <a:t>vars</a:t>
            </a:r>
            <a:r>
              <a:rPr lang="en-US" dirty="0"/>
              <a:t>, FSM2 state </a:t>
            </a:r>
            <a:r>
              <a:rPr lang="en-US" dirty="0" err="1"/>
              <a:t>vars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	 where the  outputs of the 2 machines are </a:t>
            </a:r>
            <a:r>
              <a:rPr lang="en-US" b="1" dirty="0">
                <a:solidFill>
                  <a:srgbClr val="800000"/>
                </a:solidFill>
              </a:rPr>
              <a:t>different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Machine: FSM1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FSM2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362075"/>
            <a:ext cx="7896225" cy="737179"/>
          </a:xfrm>
        </p:spPr>
        <p:txBody>
          <a:bodyPr/>
          <a:lstStyle/>
          <a:p>
            <a:r>
              <a:rPr lang="en-US" dirty="0"/>
              <a:t>So, what is the output logic for</a:t>
            </a:r>
            <a:r>
              <a:rPr lang="en-US" dirty="0">
                <a:solidFill>
                  <a:schemeClr val="accent2"/>
                </a:solidFill>
              </a:rPr>
              <a:t> FSM1 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chemeClr val="accent2"/>
                </a:solidFill>
              </a:rPr>
              <a:t> FSM2</a:t>
            </a:r>
            <a:r>
              <a:rPr lang="en-US" dirty="0"/>
              <a:t>?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1714937" y="2385919"/>
            <a:ext cx="1038225" cy="4049713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918137" y="2673257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918137" y="3317782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154800" y="2385919"/>
            <a:ext cx="5086350" cy="4014788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80262" y="2468469"/>
            <a:ext cx="2324100" cy="2001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Next State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680262" y="4635407"/>
            <a:ext cx="4187825" cy="1681162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Output Logic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653025" y="2058894"/>
            <a:ext cx="6455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State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3127812" y="2076357"/>
            <a:ext cx="68757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1918137" y="3978182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1900675" y="4605244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1918137" y="5230719"/>
            <a:ext cx="479425" cy="477838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1935600" y="5857782"/>
            <a:ext cx="479425" cy="477837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 Q</a:t>
            </a: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2415025" y="2706594"/>
            <a:ext cx="298385" cy="3586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q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945375" y="2835182"/>
            <a:ext cx="1897062" cy="7112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FSM1 Next State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3945375" y="3613057"/>
            <a:ext cx="1897062" cy="796925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FSM2 Next State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Logic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3758050" y="4933857"/>
            <a:ext cx="2135187" cy="6096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FSM1 Output Logic</a:t>
            </a: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3758050" y="5662519"/>
            <a:ext cx="2135187" cy="6096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FSM2 Output Logic</a:t>
            </a:r>
          </a:p>
        </p:txBody>
      </p:sp>
      <p:sp>
        <p:nvSpPr>
          <p:cNvPr id="63" name="Freeform 21"/>
          <p:cNvSpPr>
            <a:spLocks/>
          </p:cNvSpPr>
          <p:nvPr/>
        </p:nvSpPr>
        <p:spPr bwMode="auto">
          <a:xfrm>
            <a:off x="6518712" y="5205319"/>
            <a:ext cx="949325" cy="71278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405" y="0"/>
              </a:cxn>
              <a:cxn ang="0">
                <a:pos x="405" y="0"/>
              </a:cxn>
              <a:cxn ang="0">
                <a:pos x="427" y="21"/>
              </a:cxn>
              <a:cxn ang="0">
                <a:pos x="448" y="32"/>
              </a:cxn>
              <a:cxn ang="0">
                <a:pos x="469" y="32"/>
              </a:cxn>
              <a:cxn ang="0">
                <a:pos x="491" y="43"/>
              </a:cxn>
              <a:cxn ang="0">
                <a:pos x="501" y="64"/>
              </a:cxn>
              <a:cxn ang="0">
                <a:pos x="523" y="75"/>
              </a:cxn>
              <a:cxn ang="0">
                <a:pos x="533" y="96"/>
              </a:cxn>
              <a:cxn ang="0">
                <a:pos x="555" y="107"/>
              </a:cxn>
              <a:cxn ang="0">
                <a:pos x="565" y="128"/>
              </a:cxn>
              <a:cxn ang="0">
                <a:pos x="576" y="160"/>
              </a:cxn>
              <a:cxn ang="0">
                <a:pos x="587" y="181"/>
              </a:cxn>
              <a:cxn ang="0">
                <a:pos x="587" y="203"/>
              </a:cxn>
              <a:cxn ang="0">
                <a:pos x="597" y="224"/>
              </a:cxn>
              <a:cxn ang="0">
                <a:pos x="597" y="245"/>
              </a:cxn>
              <a:cxn ang="0">
                <a:pos x="597" y="256"/>
              </a:cxn>
              <a:cxn ang="0">
                <a:pos x="597" y="235"/>
              </a:cxn>
              <a:cxn ang="0">
                <a:pos x="597" y="256"/>
              </a:cxn>
              <a:cxn ang="0">
                <a:pos x="587" y="277"/>
              </a:cxn>
              <a:cxn ang="0">
                <a:pos x="576" y="299"/>
              </a:cxn>
              <a:cxn ang="0">
                <a:pos x="565" y="320"/>
              </a:cxn>
              <a:cxn ang="0">
                <a:pos x="544" y="341"/>
              </a:cxn>
              <a:cxn ang="0">
                <a:pos x="523" y="352"/>
              </a:cxn>
              <a:cxn ang="0">
                <a:pos x="512" y="373"/>
              </a:cxn>
              <a:cxn ang="0">
                <a:pos x="491" y="395"/>
              </a:cxn>
              <a:cxn ang="0">
                <a:pos x="469" y="405"/>
              </a:cxn>
              <a:cxn ang="0">
                <a:pos x="459" y="427"/>
              </a:cxn>
              <a:cxn ang="0">
                <a:pos x="437" y="437"/>
              </a:cxn>
              <a:cxn ang="0">
                <a:pos x="416" y="448"/>
              </a:cxn>
              <a:cxn ang="0">
                <a:pos x="0" y="448"/>
              </a:cxn>
              <a:cxn ang="0">
                <a:pos x="171" y="309"/>
              </a:cxn>
              <a:cxn ang="0">
                <a:pos x="171" y="181"/>
              </a:cxn>
              <a:cxn ang="0">
                <a:pos x="11" y="0"/>
              </a:cxn>
            </a:cxnLst>
            <a:rect l="0" t="0" r="r" b="b"/>
            <a:pathLst>
              <a:path w="598" h="449">
                <a:moveTo>
                  <a:pt x="11" y="0"/>
                </a:moveTo>
                <a:lnTo>
                  <a:pt x="405" y="0"/>
                </a:lnTo>
                <a:lnTo>
                  <a:pt x="405" y="0"/>
                </a:lnTo>
                <a:lnTo>
                  <a:pt x="427" y="21"/>
                </a:lnTo>
                <a:lnTo>
                  <a:pt x="448" y="32"/>
                </a:lnTo>
                <a:lnTo>
                  <a:pt x="469" y="32"/>
                </a:lnTo>
                <a:lnTo>
                  <a:pt x="491" y="43"/>
                </a:lnTo>
                <a:lnTo>
                  <a:pt x="501" y="64"/>
                </a:lnTo>
                <a:lnTo>
                  <a:pt x="523" y="75"/>
                </a:lnTo>
                <a:lnTo>
                  <a:pt x="533" y="96"/>
                </a:lnTo>
                <a:lnTo>
                  <a:pt x="555" y="107"/>
                </a:lnTo>
                <a:lnTo>
                  <a:pt x="565" y="128"/>
                </a:lnTo>
                <a:lnTo>
                  <a:pt x="576" y="160"/>
                </a:lnTo>
                <a:lnTo>
                  <a:pt x="587" y="181"/>
                </a:lnTo>
                <a:lnTo>
                  <a:pt x="587" y="203"/>
                </a:lnTo>
                <a:lnTo>
                  <a:pt x="597" y="224"/>
                </a:lnTo>
                <a:lnTo>
                  <a:pt x="597" y="245"/>
                </a:lnTo>
                <a:lnTo>
                  <a:pt x="597" y="256"/>
                </a:lnTo>
                <a:lnTo>
                  <a:pt x="597" y="235"/>
                </a:lnTo>
                <a:lnTo>
                  <a:pt x="597" y="256"/>
                </a:lnTo>
                <a:lnTo>
                  <a:pt x="587" y="277"/>
                </a:lnTo>
                <a:lnTo>
                  <a:pt x="576" y="299"/>
                </a:lnTo>
                <a:lnTo>
                  <a:pt x="565" y="320"/>
                </a:lnTo>
                <a:lnTo>
                  <a:pt x="544" y="341"/>
                </a:lnTo>
                <a:lnTo>
                  <a:pt x="523" y="352"/>
                </a:lnTo>
                <a:lnTo>
                  <a:pt x="512" y="373"/>
                </a:lnTo>
                <a:lnTo>
                  <a:pt x="491" y="395"/>
                </a:lnTo>
                <a:lnTo>
                  <a:pt x="469" y="405"/>
                </a:lnTo>
                <a:lnTo>
                  <a:pt x="459" y="427"/>
                </a:lnTo>
                <a:lnTo>
                  <a:pt x="437" y="437"/>
                </a:lnTo>
                <a:lnTo>
                  <a:pt x="416" y="448"/>
                </a:lnTo>
                <a:lnTo>
                  <a:pt x="0" y="448"/>
                </a:lnTo>
                <a:lnTo>
                  <a:pt x="171" y="309"/>
                </a:lnTo>
                <a:lnTo>
                  <a:pt x="171" y="181"/>
                </a:lnTo>
                <a:lnTo>
                  <a:pt x="11" y="0"/>
                </a:lnTo>
              </a:path>
            </a:pathLst>
          </a:custGeom>
          <a:solidFill>
            <a:srgbClr val="919191"/>
          </a:solidFill>
          <a:ln w="127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4" name="Freeform 22"/>
          <p:cNvSpPr>
            <a:spLocks/>
          </p:cNvSpPr>
          <p:nvPr/>
        </p:nvSpPr>
        <p:spPr bwMode="auto">
          <a:xfrm>
            <a:off x="6467912" y="5256119"/>
            <a:ext cx="153988" cy="62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28"/>
              </a:cxn>
              <a:cxn ang="0">
                <a:pos x="96" y="288"/>
              </a:cxn>
              <a:cxn ang="0">
                <a:pos x="0" y="395"/>
              </a:cxn>
            </a:cxnLst>
            <a:rect l="0" t="0" r="r" b="b"/>
            <a:pathLst>
              <a:path w="97" h="396">
                <a:moveTo>
                  <a:pt x="0" y="0"/>
                </a:moveTo>
                <a:lnTo>
                  <a:pt x="96" y="128"/>
                </a:lnTo>
                <a:lnTo>
                  <a:pt x="96" y="288"/>
                </a:lnTo>
                <a:lnTo>
                  <a:pt x="0" y="395"/>
                </a:lnTo>
              </a:path>
            </a:pathLst>
          </a:custGeom>
          <a:noFill/>
          <a:ln w="508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5" name="Oval 23"/>
          <p:cNvSpPr>
            <a:spLocks noChangeArrowheads="1"/>
          </p:cNvSpPr>
          <p:nvPr/>
        </p:nvSpPr>
        <p:spPr bwMode="auto">
          <a:xfrm>
            <a:off x="7483912" y="5441857"/>
            <a:ext cx="185738" cy="203200"/>
          </a:xfrm>
          <a:prstGeom prst="ellipse">
            <a:avLst/>
          </a:prstGeom>
          <a:solidFill>
            <a:srgbClr val="91919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6802875" y="5332319"/>
            <a:ext cx="53462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=?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/>
              <a:t>Cross Product Machine Reachability Analysis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  <a:p>
            <a:pPr lvl="1"/>
            <a:r>
              <a:rPr lang="en-US" dirty="0"/>
              <a:t>We can build, mechanically, the cross product machine</a:t>
            </a:r>
          </a:p>
          <a:p>
            <a:endParaRPr lang="en-US" dirty="0"/>
          </a:p>
          <a:p>
            <a:r>
              <a:rPr lang="en-US" dirty="0"/>
              <a:t>What good is this?</a:t>
            </a:r>
          </a:p>
          <a:p>
            <a:pPr lvl="1"/>
            <a:r>
              <a:rPr lang="en-US" dirty="0"/>
              <a:t>FSM1 and FSM2 are equivalent if, when started in the same initial “equivalent” states, it is </a:t>
            </a:r>
            <a:r>
              <a:rPr lang="en-US" b="1" i="1" dirty="0">
                <a:solidFill>
                  <a:srgbClr val="800000"/>
                </a:solidFill>
              </a:rPr>
              <a:t>never possible</a:t>
            </a:r>
            <a:r>
              <a:rPr lang="en-US" dirty="0"/>
              <a:t> to reach a state where the output of the cross product machine == 0</a:t>
            </a:r>
          </a:p>
          <a:p>
            <a:pPr lvl="1"/>
            <a:r>
              <a:rPr lang="en-US" dirty="0"/>
              <a:t>Put another way:  output of cross product machine should always be ==1, for any combined state </a:t>
            </a:r>
            <a:r>
              <a:rPr lang="en-US" b="1" dirty="0">
                <a:solidFill>
                  <a:schemeClr val="accent2"/>
                </a:solidFill>
              </a:rPr>
              <a:t>(FSM1 state, FSM2 state)</a:t>
            </a:r>
            <a:r>
              <a:rPr lang="en-US" dirty="0"/>
              <a:t> we can reach from </a:t>
            </a:r>
            <a:r>
              <a:rPr lang="en-US" b="1" dirty="0">
                <a:solidFill>
                  <a:srgbClr val="3333CC"/>
                </a:solidFill>
              </a:rPr>
              <a:t>(FSM1 start, FSM2 start)</a:t>
            </a:r>
          </a:p>
          <a:p>
            <a:endParaRPr lang="en-US" dirty="0"/>
          </a:p>
          <a:p>
            <a:r>
              <a:rPr lang="en-US" dirty="0"/>
              <a:t>How do we do this?</a:t>
            </a:r>
          </a:p>
          <a:p>
            <a:pPr lvl="1"/>
            <a:r>
              <a:rPr lang="en-US" dirty="0"/>
              <a:t>We already know how...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Reachability Analysis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31" y="1362075"/>
            <a:ext cx="8156570" cy="4972050"/>
          </a:xfrm>
        </p:spPr>
        <p:txBody>
          <a:bodyPr/>
          <a:lstStyle/>
          <a:p>
            <a:r>
              <a:rPr lang="en-US" dirty="0"/>
              <a:t>Build the cross product machine</a:t>
            </a:r>
          </a:p>
          <a:p>
            <a:pPr lvl="1"/>
            <a:r>
              <a:rPr lang="en-US" dirty="0"/>
              <a:t>Means build the next state logic, and the output logic for it</a:t>
            </a:r>
          </a:p>
          <a:p>
            <a:pPr lvl="1"/>
            <a:endParaRPr lang="en-US" dirty="0"/>
          </a:p>
          <a:p>
            <a:r>
              <a:rPr lang="en-US" dirty="0"/>
              <a:t>Do </a:t>
            </a:r>
            <a:r>
              <a:rPr lang="en-US" dirty="0" err="1"/>
              <a:t>reachability</a:t>
            </a:r>
            <a:r>
              <a:rPr lang="en-US" dirty="0"/>
              <a:t> analysis on</a:t>
            </a:r>
            <a:r>
              <a:rPr lang="en-US" dirty="0">
                <a:solidFill>
                  <a:srgbClr val="3333CC"/>
                </a:solidFill>
              </a:rPr>
              <a:t>  [ FSM1 </a:t>
            </a:r>
            <a:r>
              <a:rPr lang="en-US" dirty="0" err="1">
                <a:solidFill>
                  <a:srgbClr val="3333CC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rgbClr val="3333CC"/>
                </a:solidFill>
              </a:rPr>
              <a:t> FSM2 ]</a:t>
            </a:r>
          </a:p>
          <a:p>
            <a:pPr lvl="1"/>
            <a:r>
              <a:rPr lang="en-US" dirty="0"/>
              <a:t>In our little example, start with </a:t>
            </a:r>
            <a:r>
              <a:rPr lang="en-US" b="1" dirty="0">
                <a:solidFill>
                  <a:srgbClr val="3333CC"/>
                </a:solidFill>
              </a:rPr>
              <a:t>A=00, </a:t>
            </a:r>
            <a:r>
              <a:rPr lang="el-GR" b="1" dirty="0">
                <a:solidFill>
                  <a:srgbClr val="3333CC"/>
                </a:solidFill>
              </a:rPr>
              <a:t>α</a:t>
            </a:r>
            <a:r>
              <a:rPr lang="en-US" b="1" dirty="0">
                <a:solidFill>
                  <a:srgbClr val="3333CC"/>
                </a:solidFill>
              </a:rPr>
              <a:t> = 1000</a:t>
            </a:r>
            <a:r>
              <a:rPr lang="en-US" dirty="0"/>
              <a:t> states: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3333CC"/>
                </a:solidFill>
              </a:rPr>
              <a:t>R</a:t>
            </a:r>
            <a:r>
              <a:rPr lang="en-US" b="1" baseline="-25000" dirty="0">
                <a:solidFill>
                  <a:srgbClr val="3333CC"/>
                </a:solidFill>
              </a:rPr>
              <a:t>0</a:t>
            </a:r>
            <a:r>
              <a:rPr lang="en-US" b="1" dirty="0">
                <a:solidFill>
                  <a:srgbClr val="3333CC"/>
                </a:solidFill>
              </a:rPr>
              <a:t>(p+,q+,a+,b+,c+,d+) </a:t>
            </a:r>
            <a:r>
              <a:rPr lang="en-US" dirty="0">
                <a:solidFill>
                  <a:srgbClr val="3333CC"/>
                </a:solidFill>
              </a:rPr>
              <a:t>=</a:t>
            </a:r>
            <a:r>
              <a:rPr lang="en-US" dirty="0"/>
              <a:t> (</a:t>
            </a:r>
            <a:r>
              <a:rPr lang="en-US" dirty="0" err="1"/>
              <a:t>p</a:t>
            </a:r>
            <a:r>
              <a:rPr lang="en-US" dirty="0"/>
              <a:t>+’ )(</a:t>
            </a:r>
            <a:r>
              <a:rPr lang="en-US" dirty="0" err="1"/>
              <a:t>q</a:t>
            </a:r>
            <a:r>
              <a:rPr lang="en-US" dirty="0"/>
              <a:t>+’)( </a:t>
            </a:r>
            <a:r>
              <a:rPr lang="en-US" dirty="0" err="1"/>
              <a:t>a+)(b+’)(c+’){d</a:t>
            </a:r>
            <a:r>
              <a:rPr lang="en-US" dirty="0"/>
              <a:t>+’)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Build </a:t>
            </a:r>
            <a:r>
              <a:rPr lang="en-US" b="1" dirty="0">
                <a:solidFill>
                  <a:srgbClr val="3333CC"/>
                </a:solidFill>
              </a:rPr>
              <a:t>R</a:t>
            </a:r>
            <a:r>
              <a:rPr lang="en-US" b="1" baseline="-25000" dirty="0">
                <a:solidFill>
                  <a:srgbClr val="3333CC"/>
                </a:solidFill>
              </a:rPr>
              <a:t>1</a:t>
            </a:r>
            <a:r>
              <a:rPr lang="en-US" b="1" dirty="0">
                <a:solidFill>
                  <a:srgbClr val="3333CC"/>
                </a:solidFill>
              </a:rPr>
              <a:t>, R</a:t>
            </a:r>
            <a:r>
              <a:rPr lang="en-US" b="1" baseline="-25000" dirty="0">
                <a:solidFill>
                  <a:srgbClr val="3333CC"/>
                </a:solidFill>
              </a:rPr>
              <a:t>2</a:t>
            </a:r>
            <a:r>
              <a:rPr lang="en-US" b="1" dirty="0">
                <a:solidFill>
                  <a:srgbClr val="3333CC"/>
                </a:solidFill>
              </a:rPr>
              <a:t>, ... R</a:t>
            </a:r>
            <a:r>
              <a:rPr lang="en-US" b="1" baseline="-25000" dirty="0">
                <a:solidFill>
                  <a:srgbClr val="3333CC"/>
                </a:solidFill>
              </a:rPr>
              <a:t>K</a:t>
            </a:r>
            <a:r>
              <a:rPr lang="en-US" dirty="0"/>
              <a:t> until it stops changing</a:t>
            </a:r>
          </a:p>
          <a:p>
            <a:pPr lvl="1"/>
            <a:r>
              <a:rPr lang="en-US" dirty="0"/>
              <a:t>Now, you know pairs of states it is possible to reach from </a:t>
            </a:r>
            <a:r>
              <a:rPr lang="en-US" b="1" dirty="0">
                <a:solidFill>
                  <a:srgbClr val="3333CC"/>
                </a:solidFill>
              </a:rPr>
              <a:t>(A, </a:t>
            </a:r>
            <a:r>
              <a:rPr lang="el-GR" b="1" dirty="0">
                <a:solidFill>
                  <a:srgbClr val="3333CC"/>
                </a:solidFill>
              </a:rPr>
              <a:t>α</a:t>
            </a:r>
            <a:r>
              <a:rPr lang="en-US" b="1" dirty="0">
                <a:solidFill>
                  <a:srgbClr val="3333CC"/>
                </a:solidFill>
              </a:rPr>
              <a:t>) </a:t>
            </a:r>
            <a:r>
              <a:rPr lang="en-US" dirty="0"/>
              <a:t>start state...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510753" y="3486004"/>
            <a:ext cx="5538788" cy="601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 Narrow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216019" y="5017659"/>
            <a:ext cx="7767928" cy="1562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 Narrow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Reachability Analysis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33597"/>
            <a:ext cx="7896225" cy="5200528"/>
          </a:xfrm>
        </p:spPr>
        <p:txBody>
          <a:bodyPr/>
          <a:lstStyle/>
          <a:p>
            <a:r>
              <a:rPr lang="en-US" dirty="0"/>
              <a:t>What does this tell you?</a:t>
            </a:r>
          </a:p>
          <a:p>
            <a:pPr lvl="1"/>
            <a:r>
              <a:rPr lang="en-US" dirty="0"/>
              <a:t>Pairs of states you can get to from</a:t>
            </a:r>
            <a:r>
              <a:rPr lang="en-US" b="1" dirty="0">
                <a:solidFill>
                  <a:srgbClr val="3333CC"/>
                </a:solidFill>
              </a:rPr>
              <a:t> (A, </a:t>
            </a:r>
            <a:r>
              <a:rPr lang="el-GR" b="1" dirty="0">
                <a:solidFill>
                  <a:srgbClr val="3333CC"/>
                </a:solidFill>
              </a:rPr>
              <a:t>α</a:t>
            </a:r>
            <a:r>
              <a:rPr lang="en-US" b="1" dirty="0">
                <a:solidFill>
                  <a:srgbClr val="3333CC"/>
                </a:solidFill>
              </a:rPr>
              <a:t>)</a:t>
            </a:r>
          </a:p>
          <a:p>
            <a:pPr lvl="1"/>
            <a:r>
              <a:rPr lang="en-US" dirty="0"/>
              <a:t>Example</a:t>
            </a:r>
          </a:p>
        </p:txBody>
      </p:sp>
      <p:sp>
        <p:nvSpPr>
          <p:cNvPr id="142" name="Freeform 4"/>
          <p:cNvSpPr>
            <a:spLocks/>
          </p:cNvSpPr>
          <p:nvPr/>
        </p:nvSpPr>
        <p:spPr bwMode="auto">
          <a:xfrm>
            <a:off x="4841875" y="2305050"/>
            <a:ext cx="3371850" cy="1035050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43" y="597"/>
              </a:cxn>
              <a:cxn ang="0">
                <a:pos x="2037" y="651"/>
              </a:cxn>
              <a:cxn ang="0">
                <a:pos x="2123" y="0"/>
              </a:cxn>
              <a:cxn ang="0">
                <a:pos x="0" y="53"/>
              </a:cxn>
            </a:cxnLst>
            <a:rect l="0" t="0" r="r" b="b"/>
            <a:pathLst>
              <a:path w="2124" h="652">
                <a:moveTo>
                  <a:pt x="0" y="53"/>
                </a:moveTo>
                <a:lnTo>
                  <a:pt x="43" y="597"/>
                </a:lnTo>
                <a:lnTo>
                  <a:pt x="2037" y="651"/>
                </a:lnTo>
                <a:lnTo>
                  <a:pt x="2123" y="0"/>
                </a:lnTo>
                <a:lnTo>
                  <a:pt x="0" y="53"/>
                </a:lnTo>
              </a:path>
            </a:pathLst>
          </a:custGeom>
          <a:solidFill>
            <a:srgbClr val="CECECE"/>
          </a:solidFill>
          <a:ln w="127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43" name="Freeform 5"/>
          <p:cNvSpPr>
            <a:spLocks/>
          </p:cNvSpPr>
          <p:nvPr/>
        </p:nvSpPr>
        <p:spPr bwMode="auto">
          <a:xfrm>
            <a:off x="998538" y="2338388"/>
            <a:ext cx="3184525" cy="217011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576"/>
              </a:cxn>
              <a:cxn ang="0">
                <a:pos x="1024" y="672"/>
              </a:cxn>
              <a:cxn ang="0">
                <a:pos x="1077" y="1366"/>
              </a:cxn>
              <a:cxn ang="0">
                <a:pos x="1994" y="1323"/>
              </a:cxn>
              <a:cxn ang="0">
                <a:pos x="2005" y="0"/>
              </a:cxn>
              <a:cxn ang="0">
                <a:pos x="0" y="43"/>
              </a:cxn>
            </a:cxnLst>
            <a:rect l="0" t="0" r="r" b="b"/>
            <a:pathLst>
              <a:path w="2006" h="1367">
                <a:moveTo>
                  <a:pt x="0" y="43"/>
                </a:moveTo>
                <a:lnTo>
                  <a:pt x="0" y="576"/>
                </a:lnTo>
                <a:lnTo>
                  <a:pt x="1024" y="672"/>
                </a:lnTo>
                <a:lnTo>
                  <a:pt x="1077" y="1366"/>
                </a:lnTo>
                <a:lnTo>
                  <a:pt x="1994" y="1323"/>
                </a:lnTo>
                <a:lnTo>
                  <a:pt x="2005" y="0"/>
                </a:lnTo>
                <a:lnTo>
                  <a:pt x="0" y="43"/>
                </a:lnTo>
              </a:path>
            </a:pathLst>
          </a:custGeom>
          <a:solidFill>
            <a:srgbClr val="CECECE"/>
          </a:solidFill>
          <a:ln w="127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grpSp>
        <p:nvGrpSpPr>
          <p:cNvPr id="144" name="Group 26"/>
          <p:cNvGrpSpPr>
            <a:grpSpLocks/>
          </p:cNvGrpSpPr>
          <p:nvPr/>
        </p:nvGrpSpPr>
        <p:grpSpPr bwMode="auto">
          <a:xfrm>
            <a:off x="1077913" y="2430463"/>
            <a:ext cx="3087688" cy="1951037"/>
            <a:chOff x="658" y="1684"/>
            <a:chExt cx="1945" cy="1229"/>
          </a:xfrm>
        </p:grpSpPr>
        <p:sp>
          <p:nvSpPr>
            <p:cNvPr id="145" name="Oval 6"/>
            <p:cNvSpPr>
              <a:spLocks noChangeArrowheads="1"/>
            </p:cNvSpPr>
            <p:nvPr/>
          </p:nvSpPr>
          <p:spPr bwMode="auto">
            <a:xfrm>
              <a:off x="1065" y="1877"/>
              <a:ext cx="300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A/0</a:t>
              </a:r>
            </a:p>
          </p:txBody>
        </p:sp>
        <p:sp>
          <p:nvSpPr>
            <p:cNvPr id="146" name="Oval 7"/>
            <p:cNvSpPr>
              <a:spLocks noChangeArrowheads="1"/>
            </p:cNvSpPr>
            <p:nvPr/>
          </p:nvSpPr>
          <p:spPr bwMode="auto">
            <a:xfrm>
              <a:off x="1754" y="1886"/>
              <a:ext cx="300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B/0</a:t>
              </a:r>
            </a:p>
          </p:txBody>
        </p:sp>
        <p:sp>
          <p:nvSpPr>
            <p:cNvPr id="147" name="Oval 8"/>
            <p:cNvSpPr>
              <a:spLocks noChangeArrowheads="1"/>
            </p:cNvSpPr>
            <p:nvPr/>
          </p:nvSpPr>
          <p:spPr bwMode="auto">
            <a:xfrm>
              <a:off x="1065" y="2402"/>
              <a:ext cx="301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C/0</a:t>
              </a:r>
            </a:p>
          </p:txBody>
        </p:sp>
        <p:sp>
          <p:nvSpPr>
            <p:cNvPr id="148" name="Rectangle 9"/>
            <p:cNvSpPr>
              <a:spLocks noChangeArrowheads="1"/>
            </p:cNvSpPr>
            <p:nvPr/>
          </p:nvSpPr>
          <p:spPr bwMode="auto">
            <a:xfrm>
              <a:off x="658" y="1685"/>
              <a:ext cx="693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State: pq=00</a:t>
              </a:r>
            </a:p>
          </p:txBody>
        </p:sp>
        <p:sp>
          <p:nvSpPr>
            <p:cNvPr id="149" name="Rectangle 10"/>
            <p:cNvSpPr>
              <a:spLocks noChangeArrowheads="1"/>
            </p:cNvSpPr>
            <p:nvPr/>
          </p:nvSpPr>
          <p:spPr bwMode="auto">
            <a:xfrm>
              <a:off x="1665" y="1684"/>
              <a:ext cx="402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pq=01</a:t>
              </a:r>
            </a:p>
          </p:txBody>
        </p:sp>
        <p:sp>
          <p:nvSpPr>
            <p:cNvPr id="150" name="Rectangle 11"/>
            <p:cNvSpPr>
              <a:spLocks noChangeArrowheads="1"/>
            </p:cNvSpPr>
            <p:nvPr/>
          </p:nvSpPr>
          <p:spPr bwMode="auto">
            <a:xfrm>
              <a:off x="889" y="2717"/>
              <a:ext cx="402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pq=10</a:t>
              </a:r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1369" y="2027"/>
              <a:ext cx="3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80" y="0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77" y="0"/>
                </a:cxn>
                <a:cxn ang="0">
                  <a:pos x="226" y="0"/>
                </a:cxn>
                <a:cxn ang="0">
                  <a:pos x="259" y="0"/>
                </a:cxn>
                <a:cxn ang="0">
                  <a:pos x="307" y="0"/>
                </a:cxn>
                <a:cxn ang="0">
                  <a:pos x="339" y="0"/>
                </a:cxn>
                <a:cxn ang="0">
                  <a:pos x="371" y="0"/>
                </a:cxn>
              </a:cxnLst>
              <a:rect l="0" t="0" r="r" b="b"/>
              <a:pathLst>
                <a:path w="372" h="1">
                  <a:moveTo>
                    <a:pt x="0" y="0"/>
                  </a:moveTo>
                  <a:lnTo>
                    <a:pt x="48" y="0"/>
                  </a:lnTo>
                  <a:lnTo>
                    <a:pt x="80" y="0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77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307" y="0"/>
                  </a:lnTo>
                  <a:lnTo>
                    <a:pt x="339" y="0"/>
                  </a:lnTo>
                  <a:lnTo>
                    <a:pt x="371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1196" y="2172"/>
              <a:ext cx="1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0" y="90"/>
                </a:cxn>
                <a:cxn ang="0">
                  <a:pos x="0" y="127"/>
                </a:cxn>
                <a:cxn ang="0">
                  <a:pos x="0" y="144"/>
                </a:cxn>
                <a:cxn ang="0">
                  <a:pos x="0" y="172"/>
                </a:cxn>
                <a:cxn ang="0">
                  <a:pos x="0" y="190"/>
                </a:cxn>
                <a:cxn ang="0">
                  <a:pos x="0" y="208"/>
                </a:cxn>
                <a:cxn ang="0">
                  <a:pos x="0" y="226"/>
                </a:cxn>
              </a:cxnLst>
              <a:rect l="0" t="0" r="r" b="b"/>
              <a:pathLst>
                <a:path w="1" h="227">
                  <a:moveTo>
                    <a:pt x="0" y="0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0" y="9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2"/>
                  </a:lnTo>
                  <a:lnTo>
                    <a:pt x="0" y="190"/>
                  </a:lnTo>
                  <a:lnTo>
                    <a:pt x="0" y="208"/>
                  </a:lnTo>
                  <a:lnTo>
                    <a:pt x="0" y="226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3" name="Oval 14"/>
            <p:cNvSpPr>
              <a:spLocks noChangeArrowheads="1"/>
            </p:cNvSpPr>
            <p:nvPr/>
          </p:nvSpPr>
          <p:spPr bwMode="auto">
            <a:xfrm>
              <a:off x="1763" y="2393"/>
              <a:ext cx="301" cy="291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CF0E30"/>
              </a:solidFill>
              <a:round/>
              <a:headEnd/>
              <a:tailEnd/>
            </a:ln>
            <a:effectLst/>
          </p:spPr>
          <p:txBody>
            <a:bodyPr wrap="none" lIns="77788" tIns="39688" rIns="77788" bIns="39688" anchor="ctr"/>
            <a:lstStyle/>
            <a:p>
              <a:pPr marL="0" marR="0" lvl="0" indent="0" algn="ctr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D/1</a:t>
              </a:r>
            </a:p>
          </p:txBody>
        </p:sp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>
              <a:off x="1714" y="2691"/>
              <a:ext cx="402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pq=11</a:t>
              </a:r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1913" y="2190"/>
              <a:ext cx="19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9" y="45"/>
                </a:cxn>
                <a:cxn ang="0">
                  <a:pos x="9" y="64"/>
                </a:cxn>
                <a:cxn ang="0">
                  <a:pos x="18" y="109"/>
                </a:cxn>
                <a:cxn ang="0">
                  <a:pos x="18" y="154"/>
                </a:cxn>
                <a:cxn ang="0">
                  <a:pos x="18" y="172"/>
                </a:cxn>
                <a:cxn ang="0">
                  <a:pos x="18" y="190"/>
                </a:cxn>
                <a:cxn ang="0">
                  <a:pos x="18" y="208"/>
                </a:cxn>
                <a:cxn ang="0">
                  <a:pos x="0" y="208"/>
                </a:cxn>
              </a:cxnLst>
              <a:rect l="0" t="0" r="r" b="b"/>
              <a:pathLst>
                <a:path w="19" h="209">
                  <a:moveTo>
                    <a:pt x="0" y="0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9" y="64"/>
                  </a:lnTo>
                  <a:lnTo>
                    <a:pt x="18" y="109"/>
                  </a:lnTo>
                  <a:lnTo>
                    <a:pt x="18" y="154"/>
                  </a:lnTo>
                  <a:lnTo>
                    <a:pt x="18" y="172"/>
                  </a:lnTo>
                  <a:lnTo>
                    <a:pt x="18" y="190"/>
                  </a:lnTo>
                  <a:lnTo>
                    <a:pt x="18" y="208"/>
                  </a:lnTo>
                  <a:lnTo>
                    <a:pt x="0" y="208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2067" y="1891"/>
              <a:ext cx="300" cy="273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9" y="218"/>
                </a:cxn>
                <a:cxn ang="0">
                  <a:pos x="37" y="227"/>
                </a:cxn>
                <a:cxn ang="0">
                  <a:pos x="82" y="254"/>
                </a:cxn>
                <a:cxn ang="0">
                  <a:pos x="118" y="263"/>
                </a:cxn>
                <a:cxn ang="0">
                  <a:pos x="136" y="272"/>
                </a:cxn>
                <a:cxn ang="0">
                  <a:pos x="172" y="272"/>
                </a:cxn>
                <a:cxn ang="0">
                  <a:pos x="190" y="272"/>
                </a:cxn>
                <a:cxn ang="0">
                  <a:pos x="227" y="263"/>
                </a:cxn>
                <a:cxn ang="0">
                  <a:pos x="245" y="254"/>
                </a:cxn>
                <a:cxn ang="0">
                  <a:pos x="263" y="227"/>
                </a:cxn>
                <a:cxn ang="0">
                  <a:pos x="272" y="200"/>
                </a:cxn>
                <a:cxn ang="0">
                  <a:pos x="299" y="136"/>
                </a:cxn>
                <a:cxn ang="0">
                  <a:pos x="299" y="109"/>
                </a:cxn>
                <a:cxn ang="0">
                  <a:pos x="281" y="91"/>
                </a:cxn>
                <a:cxn ang="0">
                  <a:pos x="263" y="72"/>
                </a:cxn>
                <a:cxn ang="0">
                  <a:pos x="236" y="54"/>
                </a:cxn>
                <a:cxn ang="0">
                  <a:pos x="190" y="27"/>
                </a:cxn>
                <a:cxn ang="0">
                  <a:pos x="163" y="9"/>
                </a:cxn>
                <a:cxn ang="0">
                  <a:pos x="136" y="9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82" y="27"/>
                </a:cxn>
                <a:cxn ang="0">
                  <a:pos x="64" y="27"/>
                </a:cxn>
                <a:cxn ang="0">
                  <a:pos x="46" y="37"/>
                </a:cxn>
                <a:cxn ang="0">
                  <a:pos x="19" y="54"/>
                </a:cxn>
                <a:cxn ang="0">
                  <a:pos x="9" y="72"/>
                </a:cxn>
              </a:cxnLst>
              <a:rect l="0" t="0" r="r" b="b"/>
              <a:pathLst>
                <a:path w="300" h="273">
                  <a:moveTo>
                    <a:pt x="0" y="200"/>
                  </a:moveTo>
                  <a:lnTo>
                    <a:pt x="9" y="218"/>
                  </a:lnTo>
                  <a:lnTo>
                    <a:pt x="37" y="227"/>
                  </a:lnTo>
                  <a:lnTo>
                    <a:pt x="82" y="254"/>
                  </a:lnTo>
                  <a:lnTo>
                    <a:pt x="118" y="263"/>
                  </a:lnTo>
                  <a:lnTo>
                    <a:pt x="136" y="272"/>
                  </a:lnTo>
                  <a:lnTo>
                    <a:pt x="172" y="272"/>
                  </a:lnTo>
                  <a:lnTo>
                    <a:pt x="190" y="272"/>
                  </a:lnTo>
                  <a:lnTo>
                    <a:pt x="227" y="263"/>
                  </a:lnTo>
                  <a:lnTo>
                    <a:pt x="245" y="254"/>
                  </a:lnTo>
                  <a:lnTo>
                    <a:pt x="263" y="227"/>
                  </a:lnTo>
                  <a:lnTo>
                    <a:pt x="272" y="200"/>
                  </a:lnTo>
                  <a:lnTo>
                    <a:pt x="299" y="136"/>
                  </a:lnTo>
                  <a:lnTo>
                    <a:pt x="299" y="109"/>
                  </a:lnTo>
                  <a:lnTo>
                    <a:pt x="281" y="91"/>
                  </a:lnTo>
                  <a:lnTo>
                    <a:pt x="263" y="72"/>
                  </a:lnTo>
                  <a:lnTo>
                    <a:pt x="236" y="54"/>
                  </a:lnTo>
                  <a:lnTo>
                    <a:pt x="190" y="27"/>
                  </a:lnTo>
                  <a:lnTo>
                    <a:pt x="163" y="9"/>
                  </a:lnTo>
                  <a:lnTo>
                    <a:pt x="136" y="9"/>
                  </a:lnTo>
                  <a:lnTo>
                    <a:pt x="118" y="0"/>
                  </a:lnTo>
                  <a:lnTo>
                    <a:pt x="91" y="9"/>
                  </a:lnTo>
                  <a:lnTo>
                    <a:pt x="82" y="27"/>
                  </a:lnTo>
                  <a:lnTo>
                    <a:pt x="64" y="27"/>
                  </a:lnTo>
                  <a:lnTo>
                    <a:pt x="46" y="37"/>
                  </a:lnTo>
                  <a:lnTo>
                    <a:pt x="19" y="54"/>
                  </a:lnTo>
                  <a:lnTo>
                    <a:pt x="9" y="72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780" y="2390"/>
              <a:ext cx="300" cy="300"/>
            </a:xfrm>
            <a:custGeom>
              <a:avLst/>
              <a:gdLst/>
              <a:ahLst/>
              <a:cxnLst>
                <a:cxn ang="0">
                  <a:pos x="299" y="245"/>
                </a:cxn>
                <a:cxn ang="0">
                  <a:pos x="280" y="262"/>
                </a:cxn>
                <a:cxn ang="0">
                  <a:pos x="253" y="272"/>
                </a:cxn>
                <a:cxn ang="0">
                  <a:pos x="226" y="280"/>
                </a:cxn>
                <a:cxn ang="0">
                  <a:pos x="208" y="290"/>
                </a:cxn>
                <a:cxn ang="0">
                  <a:pos x="190" y="290"/>
                </a:cxn>
                <a:cxn ang="0">
                  <a:pos x="172" y="290"/>
                </a:cxn>
                <a:cxn ang="0">
                  <a:pos x="154" y="299"/>
                </a:cxn>
                <a:cxn ang="0">
                  <a:pos x="136" y="290"/>
                </a:cxn>
                <a:cxn ang="0">
                  <a:pos x="117" y="290"/>
                </a:cxn>
                <a:cxn ang="0">
                  <a:pos x="82" y="280"/>
                </a:cxn>
                <a:cxn ang="0">
                  <a:pos x="54" y="272"/>
                </a:cxn>
                <a:cxn ang="0">
                  <a:pos x="36" y="253"/>
                </a:cxn>
                <a:cxn ang="0">
                  <a:pos x="27" y="235"/>
                </a:cxn>
                <a:cxn ang="0">
                  <a:pos x="0" y="208"/>
                </a:cxn>
                <a:cxn ang="0">
                  <a:pos x="0" y="181"/>
                </a:cxn>
                <a:cxn ang="0">
                  <a:pos x="0" y="163"/>
                </a:cxn>
                <a:cxn ang="0">
                  <a:pos x="0" y="144"/>
                </a:cxn>
                <a:cxn ang="0">
                  <a:pos x="0" y="127"/>
                </a:cxn>
                <a:cxn ang="0">
                  <a:pos x="0" y="109"/>
                </a:cxn>
                <a:cxn ang="0">
                  <a:pos x="8" y="90"/>
                </a:cxn>
                <a:cxn ang="0">
                  <a:pos x="18" y="72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72" y="27"/>
                </a:cxn>
                <a:cxn ang="0">
                  <a:pos x="90" y="18"/>
                </a:cxn>
                <a:cxn ang="0">
                  <a:pos x="109" y="18"/>
                </a:cxn>
                <a:cxn ang="0">
                  <a:pos x="144" y="8"/>
                </a:cxn>
                <a:cxn ang="0">
                  <a:pos x="190" y="0"/>
                </a:cxn>
                <a:cxn ang="0">
                  <a:pos x="208" y="8"/>
                </a:cxn>
                <a:cxn ang="0">
                  <a:pos x="226" y="8"/>
                </a:cxn>
                <a:cxn ang="0">
                  <a:pos x="235" y="27"/>
                </a:cxn>
                <a:cxn ang="0">
                  <a:pos x="262" y="27"/>
                </a:cxn>
                <a:cxn ang="0">
                  <a:pos x="280" y="45"/>
                </a:cxn>
                <a:cxn ang="0">
                  <a:pos x="299" y="54"/>
                </a:cxn>
              </a:cxnLst>
              <a:rect l="0" t="0" r="r" b="b"/>
              <a:pathLst>
                <a:path w="300" h="300">
                  <a:moveTo>
                    <a:pt x="299" y="245"/>
                  </a:moveTo>
                  <a:lnTo>
                    <a:pt x="280" y="262"/>
                  </a:lnTo>
                  <a:lnTo>
                    <a:pt x="253" y="272"/>
                  </a:lnTo>
                  <a:lnTo>
                    <a:pt x="226" y="280"/>
                  </a:lnTo>
                  <a:lnTo>
                    <a:pt x="208" y="290"/>
                  </a:lnTo>
                  <a:lnTo>
                    <a:pt x="190" y="290"/>
                  </a:lnTo>
                  <a:lnTo>
                    <a:pt x="172" y="290"/>
                  </a:lnTo>
                  <a:lnTo>
                    <a:pt x="154" y="299"/>
                  </a:lnTo>
                  <a:lnTo>
                    <a:pt x="136" y="290"/>
                  </a:lnTo>
                  <a:lnTo>
                    <a:pt x="117" y="290"/>
                  </a:lnTo>
                  <a:lnTo>
                    <a:pt x="82" y="280"/>
                  </a:lnTo>
                  <a:lnTo>
                    <a:pt x="54" y="272"/>
                  </a:lnTo>
                  <a:lnTo>
                    <a:pt x="36" y="253"/>
                  </a:lnTo>
                  <a:lnTo>
                    <a:pt x="27" y="235"/>
                  </a:lnTo>
                  <a:lnTo>
                    <a:pt x="0" y="20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0" y="127"/>
                  </a:lnTo>
                  <a:lnTo>
                    <a:pt x="0" y="109"/>
                  </a:lnTo>
                  <a:lnTo>
                    <a:pt x="8" y="90"/>
                  </a:lnTo>
                  <a:lnTo>
                    <a:pt x="18" y="72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72" y="27"/>
                  </a:lnTo>
                  <a:lnTo>
                    <a:pt x="90" y="18"/>
                  </a:lnTo>
                  <a:lnTo>
                    <a:pt x="109" y="18"/>
                  </a:lnTo>
                  <a:lnTo>
                    <a:pt x="144" y="8"/>
                  </a:lnTo>
                  <a:lnTo>
                    <a:pt x="190" y="0"/>
                  </a:lnTo>
                  <a:lnTo>
                    <a:pt x="208" y="8"/>
                  </a:lnTo>
                  <a:lnTo>
                    <a:pt x="226" y="8"/>
                  </a:lnTo>
                  <a:lnTo>
                    <a:pt x="235" y="27"/>
                  </a:lnTo>
                  <a:lnTo>
                    <a:pt x="262" y="27"/>
                  </a:lnTo>
                  <a:lnTo>
                    <a:pt x="280" y="45"/>
                  </a:lnTo>
                  <a:lnTo>
                    <a:pt x="299" y="54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1342" y="2135"/>
              <a:ext cx="436" cy="310"/>
            </a:xfrm>
            <a:custGeom>
              <a:avLst/>
              <a:gdLst/>
              <a:ahLst/>
              <a:cxnLst>
                <a:cxn ang="0">
                  <a:pos x="435" y="309"/>
                </a:cxn>
                <a:cxn ang="0">
                  <a:pos x="417" y="290"/>
                </a:cxn>
                <a:cxn ang="0">
                  <a:pos x="381" y="282"/>
                </a:cxn>
                <a:cxn ang="0">
                  <a:pos x="353" y="263"/>
                </a:cxn>
                <a:cxn ang="0">
                  <a:pos x="308" y="245"/>
                </a:cxn>
                <a:cxn ang="0">
                  <a:pos x="281" y="227"/>
                </a:cxn>
                <a:cxn ang="0">
                  <a:pos x="208" y="191"/>
                </a:cxn>
                <a:cxn ang="0">
                  <a:pos x="181" y="154"/>
                </a:cxn>
                <a:cxn ang="0">
                  <a:pos x="145" y="136"/>
                </a:cxn>
                <a:cxn ang="0">
                  <a:pos x="127" y="118"/>
                </a:cxn>
                <a:cxn ang="0">
                  <a:pos x="118" y="100"/>
                </a:cxn>
                <a:cxn ang="0">
                  <a:pos x="91" y="91"/>
                </a:cxn>
                <a:cxn ang="0">
                  <a:pos x="72" y="64"/>
                </a:cxn>
                <a:cxn ang="0">
                  <a:pos x="45" y="54"/>
                </a:cxn>
                <a:cxn ang="0">
                  <a:pos x="27" y="27"/>
                </a:cxn>
                <a:cxn ang="0">
                  <a:pos x="9" y="18"/>
                </a:cxn>
                <a:cxn ang="0">
                  <a:pos x="0" y="0"/>
                </a:cxn>
              </a:cxnLst>
              <a:rect l="0" t="0" r="r" b="b"/>
              <a:pathLst>
                <a:path w="436" h="310">
                  <a:moveTo>
                    <a:pt x="435" y="309"/>
                  </a:moveTo>
                  <a:lnTo>
                    <a:pt x="417" y="290"/>
                  </a:lnTo>
                  <a:lnTo>
                    <a:pt x="381" y="282"/>
                  </a:lnTo>
                  <a:lnTo>
                    <a:pt x="353" y="263"/>
                  </a:lnTo>
                  <a:lnTo>
                    <a:pt x="308" y="245"/>
                  </a:lnTo>
                  <a:lnTo>
                    <a:pt x="281" y="227"/>
                  </a:lnTo>
                  <a:lnTo>
                    <a:pt x="208" y="191"/>
                  </a:lnTo>
                  <a:lnTo>
                    <a:pt x="181" y="154"/>
                  </a:lnTo>
                  <a:lnTo>
                    <a:pt x="145" y="136"/>
                  </a:lnTo>
                  <a:lnTo>
                    <a:pt x="127" y="118"/>
                  </a:lnTo>
                  <a:lnTo>
                    <a:pt x="118" y="100"/>
                  </a:lnTo>
                  <a:lnTo>
                    <a:pt x="91" y="91"/>
                  </a:lnTo>
                  <a:lnTo>
                    <a:pt x="72" y="64"/>
                  </a:lnTo>
                  <a:lnTo>
                    <a:pt x="45" y="54"/>
                  </a:lnTo>
                  <a:lnTo>
                    <a:pt x="27" y="27"/>
                  </a:lnTo>
                  <a:lnTo>
                    <a:pt x="9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9" name="Rectangle 20"/>
            <p:cNvSpPr>
              <a:spLocks noChangeArrowheads="1"/>
            </p:cNvSpPr>
            <p:nvPr/>
          </p:nvSpPr>
          <p:spPr bwMode="auto">
            <a:xfrm>
              <a:off x="2335" y="1894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x=0</a:t>
              </a:r>
            </a:p>
          </p:txBody>
        </p:sp>
        <p:sp>
          <p:nvSpPr>
            <p:cNvPr id="160" name="Rectangle 21"/>
            <p:cNvSpPr>
              <a:spLocks noChangeArrowheads="1"/>
            </p:cNvSpPr>
            <p:nvPr/>
          </p:nvSpPr>
          <p:spPr bwMode="auto">
            <a:xfrm>
              <a:off x="930" y="2139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x=1</a:t>
              </a:r>
            </a:p>
          </p:txBody>
        </p:sp>
        <p:sp>
          <p:nvSpPr>
            <p:cNvPr id="161" name="Rectangle 22"/>
            <p:cNvSpPr>
              <a:spLocks noChangeArrowheads="1"/>
            </p:cNvSpPr>
            <p:nvPr/>
          </p:nvSpPr>
          <p:spPr bwMode="auto">
            <a:xfrm>
              <a:off x="1375" y="1858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x=0</a:t>
              </a:r>
            </a:p>
          </p:txBody>
        </p:sp>
        <p:sp>
          <p:nvSpPr>
            <p:cNvPr id="162" name="Rectangle 23"/>
            <p:cNvSpPr>
              <a:spLocks noChangeArrowheads="1"/>
            </p:cNvSpPr>
            <p:nvPr/>
          </p:nvSpPr>
          <p:spPr bwMode="auto">
            <a:xfrm>
              <a:off x="695" y="2447"/>
              <a:ext cx="35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x=0,1</a:t>
              </a:r>
            </a:p>
          </p:txBody>
        </p:sp>
        <p:sp>
          <p:nvSpPr>
            <p:cNvPr id="163" name="Rectangle 24"/>
            <p:cNvSpPr>
              <a:spLocks noChangeArrowheads="1"/>
            </p:cNvSpPr>
            <p:nvPr/>
          </p:nvSpPr>
          <p:spPr bwMode="auto">
            <a:xfrm>
              <a:off x="1910" y="2166"/>
              <a:ext cx="268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x=1</a:t>
              </a:r>
            </a:p>
          </p:txBody>
        </p:sp>
        <p:sp>
          <p:nvSpPr>
            <p:cNvPr id="164" name="Rectangle 25"/>
            <p:cNvSpPr>
              <a:spLocks noChangeArrowheads="1"/>
            </p:cNvSpPr>
            <p:nvPr/>
          </p:nvSpPr>
          <p:spPr bwMode="auto">
            <a:xfrm>
              <a:off x="1429" y="2130"/>
              <a:ext cx="35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7788" tIns="39688" rIns="77788" bIns="39688">
              <a:spAutoFit/>
            </a:bodyPr>
            <a:lstStyle/>
            <a:p>
              <a:pPr marL="0" marR="0" lvl="0" indent="0" defTabSz="6619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x=0,1</a:t>
              </a:r>
            </a:p>
          </p:txBody>
        </p:sp>
      </p:grpSp>
      <p:sp>
        <p:nvSpPr>
          <p:cNvPr id="165" name="Rectangle 73"/>
          <p:cNvSpPr>
            <a:spLocks noChangeArrowheads="1"/>
          </p:cNvSpPr>
          <p:nvPr/>
        </p:nvSpPr>
        <p:spPr bwMode="auto">
          <a:xfrm>
            <a:off x="958850" y="4640263"/>
            <a:ext cx="302293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Example: 2 ticks, A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B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D</a:t>
            </a:r>
          </a:p>
        </p:txBody>
      </p:sp>
      <p:sp>
        <p:nvSpPr>
          <p:cNvPr id="166" name="Rectangle 74"/>
          <p:cNvSpPr>
            <a:spLocks noChangeArrowheads="1"/>
          </p:cNvSpPr>
          <p:nvPr/>
        </p:nvSpPr>
        <p:spPr bwMode="auto">
          <a:xfrm>
            <a:off x="4735513" y="4640263"/>
            <a:ext cx="301229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Example: 2 ticks, </a:t>
            </a:r>
            <a:r>
              <a:rPr kumimoji="0" lang="el-GR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α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  <a:sym typeface="Wingdings" pitchFamily="2" charset="2"/>
              </a:rPr>
              <a:t>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el-GR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β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  <a:sym typeface="Wingdings" pitchFamily="2" charset="2"/>
              </a:rPr>
              <a:t>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el-GR" sz="2000" b="1" u="none" strike="noStrike" kern="0" cap="none" spc="0" normalizeH="0" baseline="0" noProof="0">
                <a:ln>
                  <a:noFill/>
                </a:ln>
                <a:solidFill>
                  <a:srgbClr val="CF0E30"/>
                </a:solidFill>
                <a:effectLst/>
                <a:uLnTx/>
                <a:uFillTx/>
                <a:latin typeface="Arial Narrow"/>
                <a:cs typeface="Arial Narrow"/>
              </a:rPr>
              <a:t>β</a:t>
            </a:r>
            <a:endParaRPr kumimoji="0" lang="en-US" sz="2000" b="1" u="none" strike="noStrike" kern="0" cap="none" spc="0" normalizeH="0" baseline="0" noProof="0">
              <a:ln>
                <a:noFill/>
              </a:ln>
              <a:solidFill>
                <a:srgbClr val="CF0E3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67" name="Rectangle 75"/>
          <p:cNvSpPr>
            <a:spLocks noChangeArrowheads="1"/>
          </p:cNvSpPr>
          <p:nvPr/>
        </p:nvSpPr>
        <p:spPr bwMode="auto">
          <a:xfrm>
            <a:off x="914400" y="5075238"/>
            <a:ext cx="7094538" cy="1425575"/>
          </a:xfrm>
          <a:prstGeom prst="rect">
            <a:avLst/>
          </a:prstGeom>
          <a:noFill/>
          <a:ln w="381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68" name="Rectangle 76"/>
          <p:cNvSpPr>
            <a:spLocks noChangeArrowheads="1"/>
          </p:cNvSpPr>
          <p:nvPr/>
        </p:nvSpPr>
        <p:spPr bwMode="auto">
          <a:xfrm>
            <a:off x="942975" y="5100638"/>
            <a:ext cx="49919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So, in 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R</a:t>
            </a:r>
            <a:r>
              <a:rPr kumimoji="0" lang="en-US" sz="2000" b="1" u="none" strike="noStrike" kern="0" cap="none" spc="0" normalizeH="0" baseline="-3000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0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 we have 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(A, </a:t>
            </a:r>
            <a:r>
              <a:rPr kumimoji="0" lang="el-GR" sz="20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α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),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 and in 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R</a:t>
            </a:r>
            <a:r>
              <a:rPr kumimoji="0" lang="en-US" sz="2000" b="1" u="none" strike="noStrike" kern="0" cap="none" spc="0" normalizeH="0" baseline="-3000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2</a:t>
            </a: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 we will have...</a:t>
            </a:r>
          </a:p>
        </p:txBody>
      </p:sp>
      <p:sp>
        <p:nvSpPr>
          <p:cNvPr id="169" name="Oval 77"/>
          <p:cNvSpPr>
            <a:spLocks noChangeArrowheads="1"/>
          </p:cNvSpPr>
          <p:nvPr/>
        </p:nvSpPr>
        <p:spPr bwMode="auto">
          <a:xfrm>
            <a:off x="5553075" y="2732088"/>
            <a:ext cx="474663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70" name="Rectangle 78"/>
          <p:cNvSpPr>
            <a:spLocks noChangeArrowheads="1"/>
          </p:cNvSpPr>
          <p:nvPr/>
        </p:nvSpPr>
        <p:spPr bwMode="auto">
          <a:xfrm>
            <a:off x="5543550" y="2760663"/>
            <a:ext cx="437114" cy="382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9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α</a:t>
            </a: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/0</a:t>
            </a:r>
          </a:p>
        </p:txBody>
      </p:sp>
      <p:sp>
        <p:nvSpPr>
          <p:cNvPr id="171" name="Oval 79"/>
          <p:cNvSpPr>
            <a:spLocks noChangeArrowheads="1"/>
          </p:cNvSpPr>
          <p:nvPr/>
        </p:nvSpPr>
        <p:spPr bwMode="auto">
          <a:xfrm>
            <a:off x="6646863" y="2747963"/>
            <a:ext cx="474662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72" name="Rectangle 80"/>
          <p:cNvSpPr>
            <a:spLocks noChangeArrowheads="1"/>
          </p:cNvSpPr>
          <p:nvPr/>
        </p:nvSpPr>
        <p:spPr bwMode="auto">
          <a:xfrm>
            <a:off x="6646863" y="2776538"/>
            <a:ext cx="4299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β</a:t>
            </a: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/0</a:t>
            </a:r>
          </a:p>
        </p:txBody>
      </p:sp>
      <p:sp>
        <p:nvSpPr>
          <p:cNvPr id="173" name="Oval 81"/>
          <p:cNvSpPr>
            <a:spLocks noChangeArrowheads="1"/>
          </p:cNvSpPr>
          <p:nvPr/>
        </p:nvSpPr>
        <p:spPr bwMode="auto">
          <a:xfrm>
            <a:off x="5554663" y="3565525"/>
            <a:ext cx="474662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74" name="Rectangle 82"/>
          <p:cNvSpPr>
            <a:spLocks noChangeArrowheads="1"/>
          </p:cNvSpPr>
          <p:nvPr/>
        </p:nvSpPr>
        <p:spPr bwMode="auto">
          <a:xfrm>
            <a:off x="5545138" y="3573463"/>
            <a:ext cx="41983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κ</a:t>
            </a: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/0</a:t>
            </a:r>
          </a:p>
        </p:txBody>
      </p:sp>
      <p:sp>
        <p:nvSpPr>
          <p:cNvPr id="175" name="Rectangle 83"/>
          <p:cNvSpPr>
            <a:spLocks noChangeArrowheads="1"/>
          </p:cNvSpPr>
          <p:nvPr/>
        </p:nvSpPr>
        <p:spPr bwMode="auto">
          <a:xfrm>
            <a:off x="4894263" y="2424113"/>
            <a:ext cx="147601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State: abcd=1000</a:t>
            </a:r>
          </a:p>
        </p:txBody>
      </p:sp>
      <p:sp>
        <p:nvSpPr>
          <p:cNvPr id="176" name="Rectangle 84"/>
          <p:cNvSpPr>
            <a:spLocks noChangeArrowheads="1"/>
          </p:cNvSpPr>
          <p:nvPr/>
        </p:nvSpPr>
        <p:spPr bwMode="auto">
          <a:xfrm>
            <a:off x="6592888" y="2406650"/>
            <a:ext cx="1005137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abcd=0100</a:t>
            </a:r>
          </a:p>
        </p:txBody>
      </p:sp>
      <p:sp>
        <p:nvSpPr>
          <p:cNvPr id="177" name="Rectangle 85"/>
          <p:cNvSpPr>
            <a:spLocks noChangeArrowheads="1"/>
          </p:cNvSpPr>
          <p:nvPr/>
        </p:nvSpPr>
        <p:spPr bwMode="auto">
          <a:xfrm>
            <a:off x="5260975" y="4062413"/>
            <a:ext cx="1092864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abcd = 0010</a:t>
            </a:r>
          </a:p>
        </p:txBody>
      </p:sp>
      <p:grpSp>
        <p:nvGrpSpPr>
          <p:cNvPr id="178" name="Group 86"/>
          <p:cNvGrpSpPr>
            <a:grpSpLocks/>
          </p:cNvGrpSpPr>
          <p:nvPr/>
        </p:nvGrpSpPr>
        <p:grpSpPr bwMode="auto">
          <a:xfrm>
            <a:off x="6030913" y="2922588"/>
            <a:ext cx="595312" cy="95250"/>
            <a:chOff x="3758" y="1633"/>
            <a:chExt cx="375" cy="60"/>
          </a:xfrm>
        </p:grpSpPr>
        <p:sp>
          <p:nvSpPr>
            <p:cNvPr id="179" name="Freeform 87"/>
            <p:cNvSpPr>
              <a:spLocks/>
            </p:cNvSpPr>
            <p:nvPr/>
          </p:nvSpPr>
          <p:spPr bwMode="auto">
            <a:xfrm>
              <a:off x="3758" y="1660"/>
              <a:ext cx="3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81" y="0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78" y="0"/>
                </a:cxn>
                <a:cxn ang="0">
                  <a:pos x="226" y="0"/>
                </a:cxn>
                <a:cxn ang="0">
                  <a:pos x="259" y="0"/>
                </a:cxn>
                <a:cxn ang="0">
                  <a:pos x="308" y="0"/>
                </a:cxn>
                <a:cxn ang="0">
                  <a:pos x="276" y="0"/>
                </a:cxn>
              </a:cxnLst>
              <a:rect l="0" t="0" r="r" b="b"/>
              <a:pathLst>
                <a:path w="309" h="1">
                  <a:moveTo>
                    <a:pt x="0" y="0"/>
                  </a:moveTo>
                  <a:lnTo>
                    <a:pt x="48" y="0"/>
                  </a:lnTo>
                  <a:lnTo>
                    <a:pt x="81" y="0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308" y="0"/>
                  </a:lnTo>
                  <a:lnTo>
                    <a:pt x="276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0" name="Freeform 88"/>
            <p:cNvSpPr>
              <a:spLocks/>
            </p:cNvSpPr>
            <p:nvPr/>
          </p:nvSpPr>
          <p:spPr bwMode="auto">
            <a:xfrm>
              <a:off x="4031" y="1633"/>
              <a:ext cx="102" cy="60"/>
            </a:xfrm>
            <a:custGeom>
              <a:avLst/>
              <a:gdLst/>
              <a:ahLst/>
              <a:cxnLst>
                <a:cxn ang="0">
                  <a:pos x="101" y="3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01" y="30"/>
                </a:cxn>
              </a:cxnLst>
              <a:rect l="0" t="0" r="r" b="b"/>
              <a:pathLst>
                <a:path w="102" h="60">
                  <a:moveTo>
                    <a:pt x="101" y="3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101" y="3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1" name="Freeform 89"/>
            <p:cNvSpPr>
              <a:spLocks/>
            </p:cNvSpPr>
            <p:nvPr/>
          </p:nvSpPr>
          <p:spPr bwMode="auto">
            <a:xfrm>
              <a:off x="4031" y="1633"/>
              <a:ext cx="95" cy="53"/>
            </a:xfrm>
            <a:custGeom>
              <a:avLst/>
              <a:gdLst/>
              <a:ahLst/>
              <a:cxnLst>
                <a:cxn ang="0">
                  <a:pos x="94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94" y="26"/>
                </a:cxn>
              </a:cxnLst>
              <a:rect l="0" t="0" r="r" b="b"/>
              <a:pathLst>
                <a:path w="95" h="53">
                  <a:moveTo>
                    <a:pt x="94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94" y="26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82" name="Group 90"/>
          <p:cNvGrpSpPr>
            <a:grpSpLocks/>
          </p:cNvGrpSpPr>
          <p:nvPr/>
        </p:nvGrpSpPr>
        <p:grpSpPr bwMode="auto">
          <a:xfrm>
            <a:off x="5715000" y="3195638"/>
            <a:ext cx="95250" cy="365125"/>
            <a:chOff x="3559" y="1805"/>
            <a:chExt cx="60" cy="230"/>
          </a:xfrm>
        </p:grpSpPr>
        <p:sp>
          <p:nvSpPr>
            <p:cNvPr id="183" name="Freeform 91"/>
            <p:cNvSpPr>
              <a:spLocks/>
            </p:cNvSpPr>
            <p:nvPr/>
          </p:nvSpPr>
          <p:spPr bwMode="auto">
            <a:xfrm>
              <a:off x="3585" y="1805"/>
              <a:ext cx="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0" y="90"/>
                </a:cxn>
                <a:cxn ang="0">
                  <a:pos x="0" y="127"/>
                </a:cxn>
                <a:cxn ang="0">
                  <a:pos x="0" y="131"/>
                </a:cxn>
              </a:cxnLst>
              <a:rect l="0" t="0" r="r" b="b"/>
              <a:pathLst>
                <a:path w="1" h="132">
                  <a:moveTo>
                    <a:pt x="0" y="0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0" y="90"/>
                  </a:lnTo>
                  <a:lnTo>
                    <a:pt x="0" y="127"/>
                  </a:lnTo>
                  <a:lnTo>
                    <a:pt x="0" y="13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4" name="Freeform 92"/>
            <p:cNvSpPr>
              <a:spLocks/>
            </p:cNvSpPr>
            <p:nvPr/>
          </p:nvSpPr>
          <p:spPr bwMode="auto">
            <a:xfrm>
              <a:off x="3559" y="1933"/>
              <a:ext cx="60" cy="102"/>
            </a:xfrm>
            <a:custGeom>
              <a:avLst/>
              <a:gdLst/>
              <a:ahLst/>
              <a:cxnLst>
                <a:cxn ang="0">
                  <a:pos x="30" y="101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30" y="101"/>
                </a:cxn>
              </a:cxnLst>
              <a:rect l="0" t="0" r="r" b="b"/>
              <a:pathLst>
                <a:path w="60" h="102">
                  <a:moveTo>
                    <a:pt x="30" y="101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30" y="10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5" name="Freeform 93"/>
            <p:cNvSpPr>
              <a:spLocks/>
            </p:cNvSpPr>
            <p:nvPr/>
          </p:nvSpPr>
          <p:spPr bwMode="auto">
            <a:xfrm>
              <a:off x="3559" y="1933"/>
              <a:ext cx="53" cy="94"/>
            </a:xfrm>
            <a:custGeom>
              <a:avLst/>
              <a:gdLst/>
              <a:ahLst/>
              <a:cxnLst>
                <a:cxn ang="0">
                  <a:pos x="26" y="93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26" y="93"/>
                </a:cxn>
              </a:cxnLst>
              <a:rect l="0" t="0" r="r" b="b"/>
              <a:pathLst>
                <a:path w="53" h="94">
                  <a:moveTo>
                    <a:pt x="26" y="93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26" y="93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186" name="Oval 94"/>
          <p:cNvSpPr>
            <a:spLocks noChangeArrowheads="1"/>
          </p:cNvSpPr>
          <p:nvPr/>
        </p:nvSpPr>
        <p:spPr bwMode="auto">
          <a:xfrm>
            <a:off x="6661150" y="3551238"/>
            <a:ext cx="476250" cy="460375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87" name="Rectangle 95"/>
          <p:cNvSpPr>
            <a:spLocks noChangeArrowheads="1"/>
          </p:cNvSpPr>
          <p:nvPr/>
        </p:nvSpPr>
        <p:spPr bwMode="auto">
          <a:xfrm>
            <a:off x="6672263" y="3590925"/>
            <a:ext cx="463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Δ</a:t>
            </a: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/1</a:t>
            </a:r>
          </a:p>
        </p:txBody>
      </p:sp>
      <p:sp>
        <p:nvSpPr>
          <p:cNvPr id="188" name="Rectangle 96"/>
          <p:cNvSpPr>
            <a:spLocks noChangeArrowheads="1"/>
          </p:cNvSpPr>
          <p:nvPr/>
        </p:nvSpPr>
        <p:spPr bwMode="auto">
          <a:xfrm>
            <a:off x="6540500" y="4062413"/>
            <a:ext cx="1005137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abcd=0001</a:t>
            </a:r>
          </a:p>
        </p:txBody>
      </p:sp>
      <p:grpSp>
        <p:nvGrpSpPr>
          <p:cNvPr id="189" name="Group 97"/>
          <p:cNvGrpSpPr>
            <a:grpSpLocks/>
          </p:cNvGrpSpPr>
          <p:nvPr/>
        </p:nvGrpSpPr>
        <p:grpSpPr bwMode="auto">
          <a:xfrm>
            <a:off x="6880225" y="3224213"/>
            <a:ext cx="95250" cy="336550"/>
            <a:chOff x="4293" y="1823"/>
            <a:chExt cx="60" cy="212"/>
          </a:xfrm>
        </p:grpSpPr>
        <p:sp>
          <p:nvSpPr>
            <p:cNvPr id="190" name="Freeform 98"/>
            <p:cNvSpPr>
              <a:spLocks/>
            </p:cNvSpPr>
            <p:nvPr/>
          </p:nvSpPr>
          <p:spPr bwMode="auto">
            <a:xfrm>
              <a:off x="4302" y="1823"/>
              <a:ext cx="19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9" y="45"/>
                </a:cxn>
                <a:cxn ang="0">
                  <a:pos x="9" y="64"/>
                </a:cxn>
                <a:cxn ang="0">
                  <a:pos x="18" y="109"/>
                </a:cxn>
                <a:cxn ang="0">
                  <a:pos x="17" y="115"/>
                </a:cxn>
              </a:cxnLst>
              <a:rect l="0" t="0" r="r" b="b"/>
              <a:pathLst>
                <a:path w="19" h="116">
                  <a:moveTo>
                    <a:pt x="0" y="0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9" y="64"/>
                  </a:lnTo>
                  <a:lnTo>
                    <a:pt x="18" y="109"/>
                  </a:lnTo>
                  <a:lnTo>
                    <a:pt x="17" y="11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1" name="Freeform 99"/>
            <p:cNvSpPr>
              <a:spLocks/>
            </p:cNvSpPr>
            <p:nvPr/>
          </p:nvSpPr>
          <p:spPr bwMode="auto">
            <a:xfrm>
              <a:off x="4293" y="1929"/>
              <a:ext cx="60" cy="106"/>
            </a:xfrm>
            <a:custGeom>
              <a:avLst/>
              <a:gdLst/>
              <a:ahLst/>
              <a:cxnLst>
                <a:cxn ang="0">
                  <a:pos x="13" y="105"/>
                </a:cxn>
                <a:cxn ang="0">
                  <a:pos x="59" y="10"/>
                </a:cxn>
                <a:cxn ang="0">
                  <a:pos x="0" y="0"/>
                </a:cxn>
                <a:cxn ang="0">
                  <a:pos x="13" y="105"/>
                </a:cxn>
              </a:cxnLst>
              <a:rect l="0" t="0" r="r" b="b"/>
              <a:pathLst>
                <a:path w="60" h="106">
                  <a:moveTo>
                    <a:pt x="13" y="105"/>
                  </a:moveTo>
                  <a:lnTo>
                    <a:pt x="59" y="10"/>
                  </a:lnTo>
                  <a:lnTo>
                    <a:pt x="0" y="0"/>
                  </a:lnTo>
                  <a:lnTo>
                    <a:pt x="13" y="10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2" name="Freeform 100"/>
            <p:cNvSpPr>
              <a:spLocks/>
            </p:cNvSpPr>
            <p:nvPr/>
          </p:nvSpPr>
          <p:spPr bwMode="auto">
            <a:xfrm>
              <a:off x="4293" y="1929"/>
              <a:ext cx="53" cy="98"/>
            </a:xfrm>
            <a:custGeom>
              <a:avLst/>
              <a:gdLst/>
              <a:ahLst/>
              <a:cxnLst>
                <a:cxn ang="0">
                  <a:pos x="11" y="97"/>
                </a:cxn>
                <a:cxn ang="0">
                  <a:pos x="52" y="9"/>
                </a:cxn>
                <a:cxn ang="0">
                  <a:pos x="0" y="0"/>
                </a:cxn>
                <a:cxn ang="0">
                  <a:pos x="11" y="97"/>
                </a:cxn>
              </a:cxnLst>
              <a:rect l="0" t="0" r="r" b="b"/>
              <a:pathLst>
                <a:path w="53" h="98">
                  <a:moveTo>
                    <a:pt x="11" y="97"/>
                  </a:moveTo>
                  <a:lnTo>
                    <a:pt x="52" y="9"/>
                  </a:lnTo>
                  <a:lnTo>
                    <a:pt x="0" y="0"/>
                  </a:lnTo>
                  <a:lnTo>
                    <a:pt x="11" y="97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93" name="Group 101"/>
          <p:cNvGrpSpPr>
            <a:grpSpLocks/>
          </p:cNvGrpSpPr>
          <p:nvPr/>
        </p:nvGrpSpPr>
        <p:grpSpPr bwMode="auto">
          <a:xfrm>
            <a:off x="7138988" y="2733675"/>
            <a:ext cx="476250" cy="449263"/>
            <a:chOff x="4456" y="1514"/>
            <a:chExt cx="300" cy="283"/>
          </a:xfrm>
        </p:grpSpPr>
        <p:sp>
          <p:nvSpPr>
            <p:cNvPr id="194" name="Freeform 102"/>
            <p:cNvSpPr>
              <a:spLocks/>
            </p:cNvSpPr>
            <p:nvPr/>
          </p:nvSpPr>
          <p:spPr bwMode="auto">
            <a:xfrm>
              <a:off x="4456" y="1524"/>
              <a:ext cx="300" cy="273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9" y="217"/>
                </a:cxn>
                <a:cxn ang="0">
                  <a:pos x="36" y="227"/>
                </a:cxn>
                <a:cxn ang="0">
                  <a:pos x="81" y="254"/>
                </a:cxn>
                <a:cxn ang="0">
                  <a:pos x="118" y="262"/>
                </a:cxn>
                <a:cxn ang="0">
                  <a:pos x="136" y="272"/>
                </a:cxn>
                <a:cxn ang="0">
                  <a:pos x="172" y="272"/>
                </a:cxn>
                <a:cxn ang="0">
                  <a:pos x="190" y="272"/>
                </a:cxn>
                <a:cxn ang="0">
                  <a:pos x="227" y="262"/>
                </a:cxn>
                <a:cxn ang="0">
                  <a:pos x="244" y="254"/>
                </a:cxn>
                <a:cxn ang="0">
                  <a:pos x="263" y="227"/>
                </a:cxn>
                <a:cxn ang="0">
                  <a:pos x="272" y="199"/>
                </a:cxn>
                <a:cxn ang="0">
                  <a:pos x="299" y="136"/>
                </a:cxn>
                <a:cxn ang="0">
                  <a:pos x="299" y="108"/>
                </a:cxn>
                <a:cxn ang="0">
                  <a:pos x="281" y="91"/>
                </a:cxn>
                <a:cxn ang="0">
                  <a:pos x="263" y="72"/>
                </a:cxn>
                <a:cxn ang="0">
                  <a:pos x="236" y="54"/>
                </a:cxn>
                <a:cxn ang="0">
                  <a:pos x="190" y="27"/>
                </a:cxn>
                <a:cxn ang="0">
                  <a:pos x="163" y="9"/>
                </a:cxn>
                <a:cxn ang="0">
                  <a:pos x="136" y="9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85" y="14"/>
                </a:cxn>
              </a:cxnLst>
              <a:rect l="0" t="0" r="r" b="b"/>
              <a:pathLst>
                <a:path w="300" h="273">
                  <a:moveTo>
                    <a:pt x="0" y="199"/>
                  </a:moveTo>
                  <a:lnTo>
                    <a:pt x="9" y="217"/>
                  </a:lnTo>
                  <a:lnTo>
                    <a:pt x="36" y="227"/>
                  </a:lnTo>
                  <a:lnTo>
                    <a:pt x="81" y="254"/>
                  </a:lnTo>
                  <a:lnTo>
                    <a:pt x="118" y="262"/>
                  </a:lnTo>
                  <a:lnTo>
                    <a:pt x="136" y="272"/>
                  </a:lnTo>
                  <a:lnTo>
                    <a:pt x="172" y="272"/>
                  </a:lnTo>
                  <a:lnTo>
                    <a:pt x="190" y="272"/>
                  </a:lnTo>
                  <a:lnTo>
                    <a:pt x="227" y="262"/>
                  </a:lnTo>
                  <a:lnTo>
                    <a:pt x="244" y="254"/>
                  </a:lnTo>
                  <a:lnTo>
                    <a:pt x="263" y="227"/>
                  </a:lnTo>
                  <a:lnTo>
                    <a:pt x="272" y="199"/>
                  </a:lnTo>
                  <a:lnTo>
                    <a:pt x="299" y="136"/>
                  </a:lnTo>
                  <a:lnTo>
                    <a:pt x="299" y="108"/>
                  </a:lnTo>
                  <a:lnTo>
                    <a:pt x="281" y="91"/>
                  </a:lnTo>
                  <a:lnTo>
                    <a:pt x="263" y="72"/>
                  </a:lnTo>
                  <a:lnTo>
                    <a:pt x="236" y="54"/>
                  </a:lnTo>
                  <a:lnTo>
                    <a:pt x="190" y="27"/>
                  </a:lnTo>
                  <a:lnTo>
                    <a:pt x="163" y="9"/>
                  </a:lnTo>
                  <a:lnTo>
                    <a:pt x="136" y="9"/>
                  </a:lnTo>
                  <a:lnTo>
                    <a:pt x="118" y="0"/>
                  </a:lnTo>
                  <a:lnTo>
                    <a:pt x="91" y="9"/>
                  </a:lnTo>
                  <a:lnTo>
                    <a:pt x="85" y="14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5" name="Freeform 103"/>
            <p:cNvSpPr>
              <a:spLocks/>
            </p:cNvSpPr>
            <p:nvPr/>
          </p:nvSpPr>
          <p:spPr bwMode="auto">
            <a:xfrm>
              <a:off x="4469" y="1514"/>
              <a:ext cx="98" cy="86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7" y="46"/>
                </a:cxn>
                <a:cxn ang="0">
                  <a:pos x="61" y="0"/>
                </a:cxn>
                <a:cxn ang="0">
                  <a:pos x="0" y="85"/>
                </a:cxn>
              </a:cxnLst>
              <a:rect l="0" t="0" r="r" b="b"/>
              <a:pathLst>
                <a:path w="98" h="86">
                  <a:moveTo>
                    <a:pt x="0" y="85"/>
                  </a:moveTo>
                  <a:lnTo>
                    <a:pt x="97" y="46"/>
                  </a:lnTo>
                  <a:lnTo>
                    <a:pt x="61" y="0"/>
                  </a:lnTo>
                  <a:lnTo>
                    <a:pt x="0" y="85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6" name="Freeform 104"/>
            <p:cNvSpPr>
              <a:spLocks/>
            </p:cNvSpPr>
            <p:nvPr/>
          </p:nvSpPr>
          <p:spPr bwMode="auto">
            <a:xfrm>
              <a:off x="4469" y="1514"/>
              <a:ext cx="91" cy="7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90" y="43"/>
                </a:cxn>
                <a:cxn ang="0">
                  <a:pos x="57" y="0"/>
                </a:cxn>
                <a:cxn ang="0">
                  <a:pos x="0" y="77"/>
                </a:cxn>
              </a:cxnLst>
              <a:rect l="0" t="0" r="r" b="b"/>
              <a:pathLst>
                <a:path w="91" h="78">
                  <a:moveTo>
                    <a:pt x="0" y="77"/>
                  </a:moveTo>
                  <a:lnTo>
                    <a:pt x="90" y="43"/>
                  </a:lnTo>
                  <a:lnTo>
                    <a:pt x="57" y="0"/>
                  </a:lnTo>
                  <a:lnTo>
                    <a:pt x="0" y="77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97" name="Group 105"/>
          <p:cNvGrpSpPr>
            <a:grpSpLocks/>
          </p:cNvGrpSpPr>
          <p:nvPr/>
        </p:nvGrpSpPr>
        <p:grpSpPr bwMode="auto">
          <a:xfrm>
            <a:off x="5095875" y="3517900"/>
            <a:ext cx="481013" cy="500063"/>
            <a:chOff x="3169" y="2008"/>
            <a:chExt cx="303" cy="315"/>
          </a:xfrm>
        </p:grpSpPr>
        <p:sp>
          <p:nvSpPr>
            <p:cNvPr id="198" name="Freeform 106"/>
            <p:cNvSpPr>
              <a:spLocks/>
            </p:cNvSpPr>
            <p:nvPr/>
          </p:nvSpPr>
          <p:spPr bwMode="auto">
            <a:xfrm>
              <a:off x="3169" y="2023"/>
              <a:ext cx="300" cy="300"/>
            </a:xfrm>
            <a:custGeom>
              <a:avLst/>
              <a:gdLst/>
              <a:ahLst/>
              <a:cxnLst>
                <a:cxn ang="0">
                  <a:pos x="299" y="244"/>
                </a:cxn>
                <a:cxn ang="0">
                  <a:pos x="280" y="262"/>
                </a:cxn>
                <a:cxn ang="0">
                  <a:pos x="253" y="272"/>
                </a:cxn>
                <a:cxn ang="0">
                  <a:pos x="226" y="280"/>
                </a:cxn>
                <a:cxn ang="0">
                  <a:pos x="208" y="289"/>
                </a:cxn>
                <a:cxn ang="0">
                  <a:pos x="190" y="289"/>
                </a:cxn>
                <a:cxn ang="0">
                  <a:pos x="172" y="289"/>
                </a:cxn>
                <a:cxn ang="0">
                  <a:pos x="154" y="299"/>
                </a:cxn>
                <a:cxn ang="0">
                  <a:pos x="136" y="289"/>
                </a:cxn>
                <a:cxn ang="0">
                  <a:pos x="117" y="289"/>
                </a:cxn>
                <a:cxn ang="0">
                  <a:pos x="82" y="280"/>
                </a:cxn>
                <a:cxn ang="0">
                  <a:pos x="54" y="272"/>
                </a:cxn>
                <a:cxn ang="0">
                  <a:pos x="36" y="253"/>
                </a:cxn>
                <a:cxn ang="0">
                  <a:pos x="27" y="235"/>
                </a:cxn>
                <a:cxn ang="0">
                  <a:pos x="0" y="208"/>
                </a:cxn>
                <a:cxn ang="0">
                  <a:pos x="0" y="181"/>
                </a:cxn>
                <a:cxn ang="0">
                  <a:pos x="0" y="163"/>
                </a:cxn>
                <a:cxn ang="0">
                  <a:pos x="0" y="144"/>
                </a:cxn>
                <a:cxn ang="0">
                  <a:pos x="0" y="126"/>
                </a:cxn>
                <a:cxn ang="0">
                  <a:pos x="0" y="108"/>
                </a:cxn>
                <a:cxn ang="0">
                  <a:pos x="8" y="90"/>
                </a:cxn>
                <a:cxn ang="0">
                  <a:pos x="18" y="72"/>
                </a:cxn>
                <a:cxn ang="0">
                  <a:pos x="36" y="54"/>
                </a:cxn>
                <a:cxn ang="0">
                  <a:pos x="54" y="35"/>
                </a:cxn>
                <a:cxn ang="0">
                  <a:pos x="72" y="27"/>
                </a:cxn>
                <a:cxn ang="0">
                  <a:pos x="90" y="17"/>
                </a:cxn>
                <a:cxn ang="0">
                  <a:pos x="109" y="17"/>
                </a:cxn>
                <a:cxn ang="0">
                  <a:pos x="144" y="8"/>
                </a:cxn>
                <a:cxn ang="0">
                  <a:pos x="190" y="0"/>
                </a:cxn>
                <a:cxn ang="0">
                  <a:pos x="208" y="8"/>
                </a:cxn>
                <a:cxn ang="0">
                  <a:pos x="214" y="11"/>
                </a:cxn>
              </a:cxnLst>
              <a:rect l="0" t="0" r="r" b="b"/>
              <a:pathLst>
                <a:path w="300" h="300">
                  <a:moveTo>
                    <a:pt x="299" y="244"/>
                  </a:moveTo>
                  <a:lnTo>
                    <a:pt x="280" y="262"/>
                  </a:lnTo>
                  <a:lnTo>
                    <a:pt x="253" y="272"/>
                  </a:lnTo>
                  <a:lnTo>
                    <a:pt x="226" y="280"/>
                  </a:lnTo>
                  <a:lnTo>
                    <a:pt x="208" y="289"/>
                  </a:lnTo>
                  <a:lnTo>
                    <a:pt x="190" y="289"/>
                  </a:lnTo>
                  <a:lnTo>
                    <a:pt x="172" y="289"/>
                  </a:lnTo>
                  <a:lnTo>
                    <a:pt x="154" y="299"/>
                  </a:lnTo>
                  <a:lnTo>
                    <a:pt x="136" y="289"/>
                  </a:lnTo>
                  <a:lnTo>
                    <a:pt x="117" y="289"/>
                  </a:lnTo>
                  <a:lnTo>
                    <a:pt x="82" y="280"/>
                  </a:lnTo>
                  <a:lnTo>
                    <a:pt x="54" y="272"/>
                  </a:lnTo>
                  <a:lnTo>
                    <a:pt x="36" y="253"/>
                  </a:lnTo>
                  <a:lnTo>
                    <a:pt x="27" y="235"/>
                  </a:lnTo>
                  <a:lnTo>
                    <a:pt x="0" y="208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44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8" y="90"/>
                  </a:lnTo>
                  <a:lnTo>
                    <a:pt x="18" y="72"/>
                  </a:lnTo>
                  <a:lnTo>
                    <a:pt x="36" y="54"/>
                  </a:lnTo>
                  <a:lnTo>
                    <a:pt x="54" y="35"/>
                  </a:lnTo>
                  <a:lnTo>
                    <a:pt x="72" y="27"/>
                  </a:lnTo>
                  <a:lnTo>
                    <a:pt x="90" y="17"/>
                  </a:lnTo>
                  <a:lnTo>
                    <a:pt x="109" y="17"/>
                  </a:lnTo>
                  <a:lnTo>
                    <a:pt x="144" y="8"/>
                  </a:lnTo>
                  <a:lnTo>
                    <a:pt x="190" y="0"/>
                  </a:lnTo>
                  <a:lnTo>
                    <a:pt x="208" y="8"/>
                  </a:lnTo>
                  <a:lnTo>
                    <a:pt x="214" y="11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9" name="Freeform 107"/>
            <p:cNvSpPr>
              <a:spLocks/>
            </p:cNvSpPr>
            <p:nvPr/>
          </p:nvSpPr>
          <p:spPr bwMode="auto">
            <a:xfrm>
              <a:off x="3367" y="2008"/>
              <a:ext cx="105" cy="73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27" y="0"/>
                </a:cxn>
                <a:cxn ang="0">
                  <a:pos x="0" y="52"/>
                </a:cxn>
                <a:cxn ang="0">
                  <a:pos x="104" y="72"/>
                </a:cxn>
              </a:cxnLst>
              <a:rect l="0" t="0" r="r" b="b"/>
              <a:pathLst>
                <a:path w="105" h="73">
                  <a:moveTo>
                    <a:pt x="104" y="72"/>
                  </a:moveTo>
                  <a:lnTo>
                    <a:pt x="27" y="0"/>
                  </a:lnTo>
                  <a:lnTo>
                    <a:pt x="0" y="52"/>
                  </a:lnTo>
                  <a:lnTo>
                    <a:pt x="104" y="72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200" name="Freeform 108"/>
            <p:cNvSpPr>
              <a:spLocks/>
            </p:cNvSpPr>
            <p:nvPr/>
          </p:nvSpPr>
          <p:spPr bwMode="auto">
            <a:xfrm>
              <a:off x="3367" y="2008"/>
              <a:ext cx="98" cy="65"/>
            </a:xfrm>
            <a:custGeom>
              <a:avLst/>
              <a:gdLst/>
              <a:ahLst/>
              <a:cxnLst>
                <a:cxn ang="0">
                  <a:pos x="97" y="64"/>
                </a:cxn>
                <a:cxn ang="0">
                  <a:pos x="25" y="0"/>
                </a:cxn>
                <a:cxn ang="0">
                  <a:pos x="0" y="47"/>
                </a:cxn>
                <a:cxn ang="0">
                  <a:pos x="97" y="64"/>
                </a:cxn>
              </a:cxnLst>
              <a:rect l="0" t="0" r="r" b="b"/>
              <a:pathLst>
                <a:path w="98" h="65">
                  <a:moveTo>
                    <a:pt x="97" y="64"/>
                  </a:moveTo>
                  <a:lnTo>
                    <a:pt x="25" y="0"/>
                  </a:lnTo>
                  <a:lnTo>
                    <a:pt x="0" y="47"/>
                  </a:lnTo>
                  <a:lnTo>
                    <a:pt x="97" y="64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201" name="Group 109"/>
          <p:cNvGrpSpPr>
            <a:grpSpLocks/>
          </p:cNvGrpSpPr>
          <p:nvPr/>
        </p:nvGrpSpPr>
        <p:grpSpPr bwMode="auto">
          <a:xfrm>
            <a:off x="5994400" y="3144838"/>
            <a:ext cx="685800" cy="484187"/>
            <a:chOff x="3735" y="1773"/>
            <a:chExt cx="432" cy="305"/>
          </a:xfrm>
        </p:grpSpPr>
        <p:sp>
          <p:nvSpPr>
            <p:cNvPr id="202" name="Freeform 110"/>
            <p:cNvSpPr>
              <a:spLocks/>
            </p:cNvSpPr>
            <p:nvPr/>
          </p:nvSpPr>
          <p:spPr bwMode="auto">
            <a:xfrm>
              <a:off x="3802" y="1831"/>
              <a:ext cx="365" cy="247"/>
            </a:xfrm>
            <a:custGeom>
              <a:avLst/>
              <a:gdLst/>
              <a:ahLst/>
              <a:cxnLst>
                <a:cxn ang="0">
                  <a:pos x="364" y="246"/>
                </a:cxn>
                <a:cxn ang="0">
                  <a:pos x="346" y="227"/>
                </a:cxn>
                <a:cxn ang="0">
                  <a:pos x="309" y="219"/>
                </a:cxn>
                <a:cxn ang="0">
                  <a:pos x="282" y="200"/>
                </a:cxn>
                <a:cxn ang="0">
                  <a:pos x="237" y="182"/>
                </a:cxn>
                <a:cxn ang="0">
                  <a:pos x="210" y="164"/>
                </a:cxn>
                <a:cxn ang="0">
                  <a:pos x="137" y="128"/>
                </a:cxn>
                <a:cxn ang="0">
                  <a:pos x="110" y="91"/>
                </a:cxn>
                <a:cxn ang="0">
                  <a:pos x="74" y="73"/>
                </a:cxn>
                <a:cxn ang="0">
                  <a:pos x="55" y="56"/>
                </a:cxn>
                <a:cxn ang="0">
                  <a:pos x="47" y="37"/>
                </a:cxn>
                <a:cxn ang="0">
                  <a:pos x="20" y="28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365" h="247">
                  <a:moveTo>
                    <a:pt x="364" y="246"/>
                  </a:moveTo>
                  <a:lnTo>
                    <a:pt x="346" y="227"/>
                  </a:lnTo>
                  <a:lnTo>
                    <a:pt x="309" y="219"/>
                  </a:lnTo>
                  <a:lnTo>
                    <a:pt x="282" y="200"/>
                  </a:lnTo>
                  <a:lnTo>
                    <a:pt x="237" y="182"/>
                  </a:lnTo>
                  <a:lnTo>
                    <a:pt x="210" y="164"/>
                  </a:lnTo>
                  <a:lnTo>
                    <a:pt x="137" y="128"/>
                  </a:lnTo>
                  <a:lnTo>
                    <a:pt x="110" y="91"/>
                  </a:lnTo>
                  <a:lnTo>
                    <a:pt x="74" y="73"/>
                  </a:lnTo>
                  <a:lnTo>
                    <a:pt x="55" y="56"/>
                  </a:lnTo>
                  <a:lnTo>
                    <a:pt x="47" y="37"/>
                  </a:lnTo>
                  <a:lnTo>
                    <a:pt x="20" y="28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203" name="Freeform 111"/>
            <p:cNvSpPr>
              <a:spLocks/>
            </p:cNvSpPr>
            <p:nvPr/>
          </p:nvSpPr>
          <p:spPr bwMode="auto">
            <a:xfrm>
              <a:off x="3735" y="1773"/>
              <a:ext cx="95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87"/>
                </a:cxn>
                <a:cxn ang="0">
                  <a:pos x="94" y="44"/>
                </a:cxn>
                <a:cxn ang="0">
                  <a:pos x="0" y="0"/>
                </a:cxn>
              </a:cxnLst>
              <a:rect l="0" t="0" r="r" b="b"/>
              <a:pathLst>
                <a:path w="95" h="88">
                  <a:moveTo>
                    <a:pt x="0" y="0"/>
                  </a:moveTo>
                  <a:lnTo>
                    <a:pt x="55" y="87"/>
                  </a:lnTo>
                  <a:lnTo>
                    <a:pt x="94" y="4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204" name="Freeform 112"/>
            <p:cNvSpPr>
              <a:spLocks/>
            </p:cNvSpPr>
            <p:nvPr/>
          </p:nvSpPr>
          <p:spPr bwMode="auto">
            <a:xfrm>
              <a:off x="3735" y="1773"/>
              <a:ext cx="88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80"/>
                </a:cxn>
                <a:cxn ang="0">
                  <a:pos x="87" y="40"/>
                </a:cxn>
                <a:cxn ang="0">
                  <a:pos x="0" y="0"/>
                </a:cxn>
              </a:cxnLst>
              <a:rect l="0" t="0" r="r" b="b"/>
              <a:pathLst>
                <a:path w="88" h="81">
                  <a:moveTo>
                    <a:pt x="0" y="0"/>
                  </a:moveTo>
                  <a:lnTo>
                    <a:pt x="51" y="80"/>
                  </a:lnTo>
                  <a:lnTo>
                    <a:pt x="87" y="40"/>
                  </a:lnTo>
                  <a:lnTo>
                    <a:pt x="0" y="0"/>
                  </a:lnTo>
                </a:path>
              </a:pathLst>
            </a:custGeom>
            <a:solidFill>
              <a:srgbClr val="CF0E30"/>
            </a:solidFill>
            <a:ln w="12700" cap="rnd" cmpd="sng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205" name="Rectangle 113"/>
          <p:cNvSpPr>
            <a:spLocks noChangeArrowheads="1"/>
          </p:cNvSpPr>
          <p:nvPr/>
        </p:nvSpPr>
        <p:spPr bwMode="auto">
          <a:xfrm>
            <a:off x="7556500" y="2754313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206" name="Rectangle 114"/>
          <p:cNvSpPr>
            <a:spLocks noChangeArrowheads="1"/>
          </p:cNvSpPr>
          <p:nvPr/>
        </p:nvSpPr>
        <p:spPr bwMode="auto">
          <a:xfrm>
            <a:off x="5326063" y="3144838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207" name="Rectangle 115"/>
          <p:cNvSpPr>
            <a:spLocks noChangeArrowheads="1"/>
          </p:cNvSpPr>
          <p:nvPr/>
        </p:nvSpPr>
        <p:spPr bwMode="auto">
          <a:xfrm>
            <a:off x="6032500" y="2697163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208" name="Rectangle 116"/>
          <p:cNvSpPr>
            <a:spLocks noChangeArrowheads="1"/>
          </p:cNvSpPr>
          <p:nvPr/>
        </p:nvSpPr>
        <p:spPr bwMode="auto">
          <a:xfrm>
            <a:off x="4951413" y="3632200"/>
            <a:ext cx="58192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x=0,1</a:t>
            </a:r>
          </a:p>
        </p:txBody>
      </p:sp>
      <p:sp>
        <p:nvSpPr>
          <p:cNvPr id="209" name="Rectangle 117"/>
          <p:cNvSpPr>
            <a:spLocks noChangeArrowheads="1"/>
          </p:cNvSpPr>
          <p:nvPr/>
        </p:nvSpPr>
        <p:spPr bwMode="auto">
          <a:xfrm>
            <a:off x="6881813" y="3186113"/>
            <a:ext cx="4503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210" name="Rectangle 118"/>
          <p:cNvSpPr>
            <a:spLocks noChangeArrowheads="1"/>
          </p:cNvSpPr>
          <p:nvPr/>
        </p:nvSpPr>
        <p:spPr bwMode="auto">
          <a:xfrm>
            <a:off x="6118225" y="3128963"/>
            <a:ext cx="581929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x=0,1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Verification via Reachability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091611"/>
            <a:ext cx="8356267" cy="5242513"/>
          </a:xfrm>
        </p:spPr>
        <p:txBody>
          <a:bodyPr/>
          <a:lstStyle/>
          <a:p>
            <a:r>
              <a:rPr lang="en-US" dirty="0"/>
              <a:t>OK, we can build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R</a:t>
            </a:r>
            <a:r>
              <a:rPr lang="en-US" baseline="-25000" dirty="0" err="1">
                <a:solidFill>
                  <a:srgbClr val="3333CC"/>
                </a:solidFill>
              </a:rPr>
              <a:t>k</a:t>
            </a:r>
            <a:r>
              <a:rPr lang="en-US" dirty="0"/>
              <a:t> for this </a:t>
            </a:r>
            <a:r>
              <a:rPr lang="en-US" dirty="0">
                <a:solidFill>
                  <a:srgbClr val="3333CC"/>
                </a:solidFill>
              </a:rPr>
              <a:t>FSM1 </a:t>
            </a:r>
            <a:r>
              <a:rPr lang="en-US" dirty="0" err="1">
                <a:solidFill>
                  <a:srgbClr val="3333CC"/>
                </a:solidFill>
                <a:sym typeface="Symbol" pitchFamily="18" charset="2"/>
              </a:rPr>
              <a:t></a:t>
            </a:r>
            <a:r>
              <a:rPr lang="en-US" dirty="0">
                <a:solidFill>
                  <a:srgbClr val="3333CC"/>
                </a:solidFill>
              </a:rPr>
              <a:t> FSM2</a:t>
            </a:r>
          </a:p>
          <a:p>
            <a:r>
              <a:rPr lang="en-US" dirty="0"/>
              <a:t>Now what?</a:t>
            </a:r>
          </a:p>
          <a:p>
            <a:pPr lvl="1"/>
            <a:r>
              <a:rPr lang="en-US" dirty="0"/>
              <a:t>Want to know if we can reach a combined state where cross-product output ==0;  </a:t>
            </a:r>
            <a:br>
              <a:rPr lang="en-US" dirty="0"/>
            </a:br>
            <a:r>
              <a:rPr lang="en-US" dirty="0"/>
              <a:t>consider this logic...</a:t>
            </a: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31950" y="4670425"/>
            <a:ext cx="4457700" cy="1681163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979613" y="4968875"/>
            <a:ext cx="2135187" cy="6096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FSM1 Output Logic</a:t>
            </a: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979613" y="5697538"/>
            <a:ext cx="2135187" cy="6096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FSM2 Output Logic</a:t>
            </a:r>
          </a:p>
        </p:txBody>
      </p:sp>
      <p:sp>
        <p:nvSpPr>
          <p:cNvPr id="81" name="Freeform 7"/>
          <p:cNvSpPr>
            <a:spLocks/>
          </p:cNvSpPr>
          <p:nvPr/>
        </p:nvSpPr>
        <p:spPr bwMode="auto">
          <a:xfrm>
            <a:off x="4740275" y="5240338"/>
            <a:ext cx="949325" cy="71278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405" y="0"/>
              </a:cxn>
              <a:cxn ang="0">
                <a:pos x="405" y="0"/>
              </a:cxn>
              <a:cxn ang="0">
                <a:pos x="427" y="21"/>
              </a:cxn>
              <a:cxn ang="0">
                <a:pos x="448" y="32"/>
              </a:cxn>
              <a:cxn ang="0">
                <a:pos x="469" y="32"/>
              </a:cxn>
              <a:cxn ang="0">
                <a:pos x="491" y="43"/>
              </a:cxn>
              <a:cxn ang="0">
                <a:pos x="501" y="64"/>
              </a:cxn>
              <a:cxn ang="0">
                <a:pos x="523" y="75"/>
              </a:cxn>
              <a:cxn ang="0">
                <a:pos x="533" y="96"/>
              </a:cxn>
              <a:cxn ang="0">
                <a:pos x="555" y="107"/>
              </a:cxn>
              <a:cxn ang="0">
                <a:pos x="565" y="128"/>
              </a:cxn>
              <a:cxn ang="0">
                <a:pos x="576" y="160"/>
              </a:cxn>
              <a:cxn ang="0">
                <a:pos x="587" y="181"/>
              </a:cxn>
              <a:cxn ang="0">
                <a:pos x="587" y="203"/>
              </a:cxn>
              <a:cxn ang="0">
                <a:pos x="597" y="224"/>
              </a:cxn>
              <a:cxn ang="0">
                <a:pos x="597" y="245"/>
              </a:cxn>
              <a:cxn ang="0">
                <a:pos x="597" y="256"/>
              </a:cxn>
              <a:cxn ang="0">
                <a:pos x="597" y="235"/>
              </a:cxn>
              <a:cxn ang="0">
                <a:pos x="597" y="256"/>
              </a:cxn>
              <a:cxn ang="0">
                <a:pos x="587" y="277"/>
              </a:cxn>
              <a:cxn ang="0">
                <a:pos x="576" y="299"/>
              </a:cxn>
              <a:cxn ang="0">
                <a:pos x="565" y="320"/>
              </a:cxn>
              <a:cxn ang="0">
                <a:pos x="544" y="341"/>
              </a:cxn>
              <a:cxn ang="0">
                <a:pos x="523" y="352"/>
              </a:cxn>
              <a:cxn ang="0">
                <a:pos x="512" y="373"/>
              </a:cxn>
              <a:cxn ang="0">
                <a:pos x="491" y="395"/>
              </a:cxn>
              <a:cxn ang="0">
                <a:pos x="469" y="405"/>
              </a:cxn>
              <a:cxn ang="0">
                <a:pos x="459" y="427"/>
              </a:cxn>
              <a:cxn ang="0">
                <a:pos x="437" y="437"/>
              </a:cxn>
              <a:cxn ang="0">
                <a:pos x="416" y="448"/>
              </a:cxn>
              <a:cxn ang="0">
                <a:pos x="0" y="448"/>
              </a:cxn>
              <a:cxn ang="0">
                <a:pos x="171" y="309"/>
              </a:cxn>
              <a:cxn ang="0">
                <a:pos x="171" y="181"/>
              </a:cxn>
              <a:cxn ang="0">
                <a:pos x="11" y="0"/>
              </a:cxn>
            </a:cxnLst>
            <a:rect l="0" t="0" r="r" b="b"/>
            <a:pathLst>
              <a:path w="598" h="449">
                <a:moveTo>
                  <a:pt x="11" y="0"/>
                </a:moveTo>
                <a:lnTo>
                  <a:pt x="405" y="0"/>
                </a:lnTo>
                <a:lnTo>
                  <a:pt x="405" y="0"/>
                </a:lnTo>
                <a:lnTo>
                  <a:pt x="427" y="21"/>
                </a:lnTo>
                <a:lnTo>
                  <a:pt x="448" y="32"/>
                </a:lnTo>
                <a:lnTo>
                  <a:pt x="469" y="32"/>
                </a:lnTo>
                <a:lnTo>
                  <a:pt x="491" y="43"/>
                </a:lnTo>
                <a:lnTo>
                  <a:pt x="501" y="64"/>
                </a:lnTo>
                <a:lnTo>
                  <a:pt x="523" y="75"/>
                </a:lnTo>
                <a:lnTo>
                  <a:pt x="533" y="96"/>
                </a:lnTo>
                <a:lnTo>
                  <a:pt x="555" y="107"/>
                </a:lnTo>
                <a:lnTo>
                  <a:pt x="565" y="128"/>
                </a:lnTo>
                <a:lnTo>
                  <a:pt x="576" y="160"/>
                </a:lnTo>
                <a:lnTo>
                  <a:pt x="587" y="181"/>
                </a:lnTo>
                <a:lnTo>
                  <a:pt x="587" y="203"/>
                </a:lnTo>
                <a:lnTo>
                  <a:pt x="597" y="224"/>
                </a:lnTo>
                <a:lnTo>
                  <a:pt x="597" y="245"/>
                </a:lnTo>
                <a:lnTo>
                  <a:pt x="597" y="256"/>
                </a:lnTo>
                <a:lnTo>
                  <a:pt x="597" y="235"/>
                </a:lnTo>
                <a:lnTo>
                  <a:pt x="597" y="256"/>
                </a:lnTo>
                <a:lnTo>
                  <a:pt x="587" y="277"/>
                </a:lnTo>
                <a:lnTo>
                  <a:pt x="576" y="299"/>
                </a:lnTo>
                <a:lnTo>
                  <a:pt x="565" y="320"/>
                </a:lnTo>
                <a:lnTo>
                  <a:pt x="544" y="341"/>
                </a:lnTo>
                <a:lnTo>
                  <a:pt x="523" y="352"/>
                </a:lnTo>
                <a:lnTo>
                  <a:pt x="512" y="373"/>
                </a:lnTo>
                <a:lnTo>
                  <a:pt x="491" y="395"/>
                </a:lnTo>
                <a:lnTo>
                  <a:pt x="469" y="405"/>
                </a:lnTo>
                <a:lnTo>
                  <a:pt x="459" y="427"/>
                </a:lnTo>
                <a:lnTo>
                  <a:pt x="437" y="437"/>
                </a:lnTo>
                <a:lnTo>
                  <a:pt x="416" y="448"/>
                </a:lnTo>
                <a:lnTo>
                  <a:pt x="0" y="448"/>
                </a:lnTo>
                <a:lnTo>
                  <a:pt x="171" y="309"/>
                </a:lnTo>
                <a:lnTo>
                  <a:pt x="171" y="181"/>
                </a:lnTo>
                <a:lnTo>
                  <a:pt x="11" y="0"/>
                </a:lnTo>
              </a:path>
            </a:pathLst>
          </a:custGeom>
          <a:solidFill>
            <a:srgbClr val="919191"/>
          </a:solidFill>
          <a:ln w="127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2" name="Freeform 8"/>
          <p:cNvSpPr>
            <a:spLocks/>
          </p:cNvSpPr>
          <p:nvPr/>
        </p:nvSpPr>
        <p:spPr bwMode="auto">
          <a:xfrm>
            <a:off x="4689475" y="5291138"/>
            <a:ext cx="153988" cy="62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28"/>
              </a:cxn>
              <a:cxn ang="0">
                <a:pos x="96" y="288"/>
              </a:cxn>
              <a:cxn ang="0">
                <a:pos x="0" y="395"/>
              </a:cxn>
            </a:cxnLst>
            <a:rect l="0" t="0" r="r" b="b"/>
            <a:pathLst>
              <a:path w="97" h="396">
                <a:moveTo>
                  <a:pt x="0" y="0"/>
                </a:moveTo>
                <a:lnTo>
                  <a:pt x="96" y="128"/>
                </a:lnTo>
                <a:lnTo>
                  <a:pt x="96" y="288"/>
                </a:lnTo>
                <a:lnTo>
                  <a:pt x="0" y="395"/>
                </a:lnTo>
              </a:path>
            </a:pathLst>
          </a:custGeom>
          <a:noFill/>
          <a:ln w="508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5705475" y="5476875"/>
            <a:ext cx="185738" cy="203200"/>
          </a:xfrm>
          <a:prstGeom prst="ellipse">
            <a:avLst/>
          </a:prstGeom>
          <a:solidFill>
            <a:srgbClr val="91919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5024438" y="5367338"/>
            <a:ext cx="53462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=?</a:t>
            </a:r>
          </a:p>
        </p:txBody>
      </p:sp>
      <p:sp>
        <p:nvSpPr>
          <p:cNvPr id="85" name="AutoShape 11"/>
          <p:cNvSpPr>
            <a:spLocks noChangeArrowheads="1"/>
          </p:cNvSpPr>
          <p:nvPr/>
        </p:nvSpPr>
        <p:spPr bwMode="auto">
          <a:xfrm>
            <a:off x="1917700" y="3030538"/>
            <a:ext cx="782638" cy="1425575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12700">
            <a:solidFill>
              <a:srgbClr val="063DE8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R</a:t>
            </a:r>
            <a:r>
              <a:rPr kumimoji="0" lang="en-US" sz="2400" b="1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k</a:t>
            </a:r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1020763" y="3665538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>
            <a:off x="1022350" y="3835400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>
            <a:off x="1004888" y="4021138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9" name="Line 15"/>
          <p:cNvSpPr>
            <a:spLocks noChangeShapeType="1"/>
          </p:cNvSpPr>
          <p:nvPr/>
        </p:nvSpPr>
        <p:spPr bwMode="auto">
          <a:xfrm>
            <a:off x="1004888" y="4206875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grpSp>
        <p:nvGrpSpPr>
          <p:cNvPr id="90" name="Group 22"/>
          <p:cNvGrpSpPr>
            <a:grpSpLocks/>
          </p:cNvGrpSpPr>
          <p:nvPr/>
        </p:nvGrpSpPr>
        <p:grpSpPr bwMode="auto">
          <a:xfrm>
            <a:off x="1462088" y="5003800"/>
            <a:ext cx="479425" cy="1250950"/>
            <a:chOff x="921" y="3152"/>
            <a:chExt cx="302" cy="788"/>
          </a:xfrm>
        </p:grpSpPr>
        <p:sp>
          <p:nvSpPr>
            <p:cNvPr id="91" name="Line 16"/>
            <p:cNvSpPr>
              <a:spLocks noChangeShapeType="1"/>
            </p:cNvSpPr>
            <p:nvPr/>
          </p:nvSpPr>
          <p:spPr bwMode="auto">
            <a:xfrm>
              <a:off x="921" y="3152"/>
              <a:ext cx="296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92" name="Line 17"/>
            <p:cNvSpPr>
              <a:spLocks noChangeShapeType="1"/>
            </p:cNvSpPr>
            <p:nvPr/>
          </p:nvSpPr>
          <p:spPr bwMode="auto">
            <a:xfrm>
              <a:off x="921" y="3280"/>
              <a:ext cx="296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93" name="Line 18"/>
            <p:cNvSpPr>
              <a:spLocks noChangeShapeType="1"/>
            </p:cNvSpPr>
            <p:nvPr/>
          </p:nvSpPr>
          <p:spPr bwMode="auto">
            <a:xfrm>
              <a:off x="927" y="3599"/>
              <a:ext cx="295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927" y="3706"/>
              <a:ext cx="296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95" name="Line 20"/>
            <p:cNvSpPr>
              <a:spLocks noChangeShapeType="1"/>
            </p:cNvSpPr>
            <p:nvPr/>
          </p:nvSpPr>
          <p:spPr bwMode="auto">
            <a:xfrm>
              <a:off x="921" y="3823"/>
              <a:ext cx="296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96" name="Line 21"/>
            <p:cNvSpPr>
              <a:spLocks noChangeShapeType="1"/>
            </p:cNvSpPr>
            <p:nvPr/>
          </p:nvSpPr>
          <p:spPr bwMode="auto">
            <a:xfrm>
              <a:off x="921" y="3940"/>
              <a:ext cx="296" cy="0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97" name="Line 23"/>
          <p:cNvSpPr>
            <a:spLocks noChangeShapeType="1"/>
          </p:cNvSpPr>
          <p:nvPr/>
        </p:nvSpPr>
        <p:spPr bwMode="auto">
          <a:xfrm>
            <a:off x="1004888" y="3108325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8" name="Line 24"/>
          <p:cNvSpPr>
            <a:spLocks noChangeShapeType="1"/>
          </p:cNvSpPr>
          <p:nvPr/>
        </p:nvSpPr>
        <p:spPr bwMode="auto">
          <a:xfrm>
            <a:off x="1004888" y="3311525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1039813" y="3097213"/>
            <a:ext cx="409575" cy="1900237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0" name="Line 26"/>
          <p:cNvSpPr>
            <a:spLocks noChangeShapeType="1"/>
          </p:cNvSpPr>
          <p:nvPr/>
        </p:nvSpPr>
        <p:spPr bwMode="auto">
          <a:xfrm>
            <a:off x="1006475" y="3335338"/>
            <a:ext cx="409575" cy="1900237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1" name="Line 27"/>
          <p:cNvSpPr>
            <a:spLocks noChangeShapeType="1"/>
          </p:cNvSpPr>
          <p:nvPr/>
        </p:nvSpPr>
        <p:spPr bwMode="auto">
          <a:xfrm>
            <a:off x="1006475" y="3689350"/>
            <a:ext cx="427038" cy="2036763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2" name="Line 28"/>
          <p:cNvSpPr>
            <a:spLocks noChangeShapeType="1"/>
          </p:cNvSpPr>
          <p:nvPr/>
        </p:nvSpPr>
        <p:spPr bwMode="auto">
          <a:xfrm>
            <a:off x="1006475" y="3841750"/>
            <a:ext cx="427038" cy="2036763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3" name="Line 29"/>
          <p:cNvSpPr>
            <a:spLocks noChangeShapeType="1"/>
          </p:cNvSpPr>
          <p:nvPr/>
        </p:nvSpPr>
        <p:spPr bwMode="auto">
          <a:xfrm>
            <a:off x="1006475" y="4027488"/>
            <a:ext cx="427038" cy="2036762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4" name="Line 30"/>
          <p:cNvSpPr>
            <a:spLocks noChangeShapeType="1"/>
          </p:cNvSpPr>
          <p:nvPr/>
        </p:nvSpPr>
        <p:spPr bwMode="auto">
          <a:xfrm>
            <a:off x="989013" y="4230688"/>
            <a:ext cx="427037" cy="2036762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5" name="Rectangle 31"/>
          <p:cNvSpPr>
            <a:spLocks noChangeArrowheads="1"/>
          </p:cNvSpPr>
          <p:nvPr/>
        </p:nvSpPr>
        <p:spPr bwMode="auto">
          <a:xfrm>
            <a:off x="561975" y="2935288"/>
            <a:ext cx="408955" cy="146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p+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q+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rgbClr val="063DE8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a+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b+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c+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d+</a:t>
            </a:r>
          </a:p>
        </p:txBody>
      </p:sp>
      <p:sp>
        <p:nvSpPr>
          <p:cNvPr id="106" name="Line 32"/>
          <p:cNvSpPr>
            <a:spLocks noChangeShapeType="1"/>
          </p:cNvSpPr>
          <p:nvPr/>
        </p:nvSpPr>
        <p:spPr bwMode="auto">
          <a:xfrm>
            <a:off x="4154488" y="5230813"/>
            <a:ext cx="614362" cy="2413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 flipV="1">
            <a:off x="4103688" y="5761038"/>
            <a:ext cx="614362" cy="2667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>
            <a:off x="2716213" y="3716338"/>
            <a:ext cx="3322637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09" name="Rectangle 35"/>
          <p:cNvSpPr>
            <a:spLocks noChangeArrowheads="1"/>
          </p:cNvSpPr>
          <p:nvPr/>
        </p:nvSpPr>
        <p:spPr bwMode="auto">
          <a:xfrm>
            <a:off x="6108700" y="2951163"/>
            <a:ext cx="1887538" cy="149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0" name="Freeform 36"/>
          <p:cNvSpPr>
            <a:spLocks/>
          </p:cNvSpPr>
          <p:nvPr/>
        </p:nvSpPr>
        <p:spPr bwMode="auto">
          <a:xfrm>
            <a:off x="5943600" y="4478338"/>
            <a:ext cx="796925" cy="1119187"/>
          </a:xfrm>
          <a:custGeom>
            <a:avLst/>
            <a:gdLst/>
            <a:ahLst/>
            <a:cxnLst>
              <a:cxn ang="0">
                <a:pos x="0" y="704"/>
              </a:cxn>
              <a:cxn ang="0">
                <a:pos x="501" y="704"/>
              </a:cxn>
              <a:cxn ang="0">
                <a:pos x="501" y="0"/>
              </a:cxn>
            </a:cxnLst>
            <a:rect l="0" t="0" r="r" b="b"/>
            <a:pathLst>
              <a:path w="502" h="705">
                <a:moveTo>
                  <a:pt x="0" y="704"/>
                </a:moveTo>
                <a:lnTo>
                  <a:pt x="501" y="704"/>
                </a:lnTo>
                <a:lnTo>
                  <a:pt x="501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1" name="Rectangle 37"/>
          <p:cNvSpPr>
            <a:spLocks noChangeArrowheads="1"/>
          </p:cNvSpPr>
          <p:nvPr/>
        </p:nvSpPr>
        <p:spPr bwMode="auto">
          <a:xfrm>
            <a:off x="2797175" y="3055938"/>
            <a:ext cx="256106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==1 if  </a:t>
            </a: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(p+ q+, a+ b+ c+ d+)</a:t>
            </a: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       is a reachable pair</a:t>
            </a:r>
          </a:p>
        </p:txBody>
      </p:sp>
      <p:sp>
        <p:nvSpPr>
          <p:cNvPr id="112" name="Rectangle 38"/>
          <p:cNvSpPr>
            <a:spLocks noChangeArrowheads="1"/>
          </p:cNvSpPr>
          <p:nvPr/>
        </p:nvSpPr>
        <p:spPr bwMode="auto">
          <a:xfrm>
            <a:off x="6110288" y="5549900"/>
            <a:ext cx="2349502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==1 if output from </a:t>
            </a: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p+ q+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same as output from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a+ b+ c+ d+</a:t>
            </a:r>
          </a:p>
        </p:txBody>
      </p:sp>
      <p:sp>
        <p:nvSpPr>
          <p:cNvPr id="113" name="Line 39"/>
          <p:cNvSpPr>
            <a:spLocks noChangeShapeType="1"/>
          </p:cNvSpPr>
          <p:nvPr/>
        </p:nvSpPr>
        <p:spPr bwMode="auto">
          <a:xfrm>
            <a:off x="8050213" y="3683000"/>
            <a:ext cx="630237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14" name="Rectangle 40"/>
          <p:cNvSpPr>
            <a:spLocks noChangeArrowheads="1"/>
          </p:cNvSpPr>
          <p:nvPr/>
        </p:nvSpPr>
        <p:spPr bwMode="auto">
          <a:xfrm>
            <a:off x="1990725" y="3122613"/>
            <a:ext cx="5719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final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Verification via Reachability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4439922"/>
            <a:ext cx="7896225" cy="1894202"/>
          </a:xfrm>
        </p:spPr>
        <p:txBody>
          <a:bodyPr/>
          <a:lstStyle/>
          <a:p>
            <a:r>
              <a:rPr lang="en-US" dirty="0"/>
              <a:t>Look what happens</a:t>
            </a:r>
          </a:p>
          <a:p>
            <a:pPr lvl="1"/>
            <a:r>
              <a:rPr lang="en-US" dirty="0"/>
              <a:t>Build a BDD for this </a:t>
            </a:r>
            <a:r>
              <a:rPr lang="en-US" dirty="0" err="1"/>
              <a:t>ckt</a:t>
            </a:r>
            <a:r>
              <a:rPr lang="en-US" dirty="0"/>
              <a:t>;  it has 6 inputs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p</a:t>
            </a:r>
            <a:r>
              <a:rPr lang="en-US" b="1" dirty="0">
                <a:solidFill>
                  <a:srgbClr val="3333CC"/>
                </a:solidFill>
              </a:rPr>
              <a:t>+ </a:t>
            </a:r>
            <a:r>
              <a:rPr lang="en-US" b="1" dirty="0" err="1">
                <a:solidFill>
                  <a:srgbClr val="3333CC"/>
                </a:solidFill>
              </a:rPr>
              <a:t>q</a:t>
            </a:r>
            <a:r>
              <a:rPr lang="en-US" b="1" dirty="0">
                <a:solidFill>
                  <a:srgbClr val="3333CC"/>
                </a:solidFill>
              </a:rPr>
              <a:t>+ a+ </a:t>
            </a:r>
            <a:r>
              <a:rPr lang="en-US" b="1" dirty="0" err="1">
                <a:solidFill>
                  <a:srgbClr val="3333CC"/>
                </a:solidFill>
              </a:rPr>
              <a:t>b</a:t>
            </a:r>
            <a:r>
              <a:rPr lang="en-US" b="1" dirty="0">
                <a:solidFill>
                  <a:srgbClr val="3333CC"/>
                </a:solidFill>
              </a:rPr>
              <a:t>+ </a:t>
            </a:r>
            <a:r>
              <a:rPr lang="en-US" b="1" dirty="0" err="1">
                <a:solidFill>
                  <a:srgbClr val="3333CC"/>
                </a:solidFill>
              </a:rPr>
              <a:t>c</a:t>
            </a:r>
            <a:r>
              <a:rPr lang="en-US" b="1" dirty="0">
                <a:solidFill>
                  <a:srgbClr val="3333CC"/>
                </a:solidFill>
              </a:rPr>
              <a:t>+ </a:t>
            </a:r>
            <a:r>
              <a:rPr lang="en-US" b="1" dirty="0" err="1">
                <a:solidFill>
                  <a:srgbClr val="3333CC"/>
                </a:solidFill>
              </a:rPr>
              <a:t>d</a:t>
            </a:r>
            <a:r>
              <a:rPr lang="en-US" b="1" dirty="0">
                <a:solidFill>
                  <a:srgbClr val="3333CC"/>
                </a:solidFill>
              </a:rPr>
              <a:t>+</a:t>
            </a:r>
            <a:r>
              <a:rPr lang="en-US" dirty="0"/>
              <a:t>,  has 1 output</a:t>
            </a:r>
          </a:p>
          <a:p>
            <a:pPr lvl="1"/>
            <a:r>
              <a:rPr lang="en-US" dirty="0"/>
              <a:t>If the 2 </a:t>
            </a:r>
            <a:r>
              <a:rPr lang="en-US" dirty="0" err="1"/>
              <a:t>FSMs</a:t>
            </a:r>
            <a:r>
              <a:rPr lang="en-US" dirty="0"/>
              <a:t> are equivalent, then this output == constant 0 BDD</a:t>
            </a:r>
          </a:p>
          <a:p>
            <a:pPr lvl="1"/>
            <a:r>
              <a:rPr lang="en-US" dirty="0"/>
              <a:t>If these 2 </a:t>
            </a:r>
            <a:r>
              <a:rPr lang="en-US" dirty="0" err="1"/>
              <a:t>FSMs</a:t>
            </a:r>
            <a:r>
              <a:rPr lang="en-US" dirty="0"/>
              <a:t> </a:t>
            </a:r>
            <a:r>
              <a:rPr lang="en-US" b="1" dirty="0">
                <a:solidFill>
                  <a:srgbClr val="3333CC"/>
                </a:solidFill>
              </a:rPr>
              <a:t>NOT </a:t>
            </a:r>
            <a:r>
              <a:rPr lang="en-US" dirty="0"/>
              <a:t>equivalent, this is some  BDD with a 1 node in it</a:t>
            </a:r>
          </a:p>
          <a:p>
            <a:pPr lvl="1"/>
            <a:r>
              <a:rPr lang="en-US" dirty="0"/>
              <a:t>All we have to do is see if this BDD != constant 0 BDD, and we are done!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847" y="1122244"/>
            <a:ext cx="6916737" cy="300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18" y="-76200"/>
            <a:ext cx="8253132" cy="1325563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/>
              <a:t>state machine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955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A</a:t>
            </a:r>
            <a:endParaRPr lang="en-US" dirty="0"/>
          </a:p>
        </p:txBody>
      </p:sp>
      <p:cxnSp>
        <p:nvCxnSpPr>
          <p:cNvPr id="8" name="Straight Arrow Connector 7"/>
          <p:cNvCxnSpPr>
            <a:endCxn id="11" idx="3"/>
          </p:cNvCxnSpPr>
          <p:nvPr/>
        </p:nvCxnSpPr>
        <p:spPr>
          <a:xfrm flipV="1">
            <a:off x="2552700" y="2272926"/>
            <a:ext cx="1079874" cy="96013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9700" y="3505200"/>
            <a:ext cx="685800" cy="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43300" y="1752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43300" y="4724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5"/>
            <a:endCxn id="12" idx="1"/>
          </p:cNvCxnSpPr>
          <p:nvPr/>
        </p:nvCxnSpPr>
        <p:spPr>
          <a:xfrm>
            <a:off x="2615826" y="3720726"/>
            <a:ext cx="1016748" cy="10929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72100" y="1752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B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72100" y="4718957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C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71247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F</a:t>
            </a:r>
            <a:endParaRPr lang="en-US" b="1" dirty="0"/>
          </a:p>
        </p:txBody>
      </p:sp>
      <p:cxnSp>
        <p:nvCxnSpPr>
          <p:cNvPr id="20" name="Straight Arrow Connector 19"/>
          <p:cNvCxnSpPr>
            <a:endCxn id="17" idx="2"/>
          </p:cNvCxnSpPr>
          <p:nvPr/>
        </p:nvCxnSpPr>
        <p:spPr>
          <a:xfrm flipV="1">
            <a:off x="4151199" y="2057400"/>
            <a:ext cx="1220901" cy="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2" idx="6"/>
          </p:cNvCxnSpPr>
          <p:nvPr/>
        </p:nvCxnSpPr>
        <p:spPr>
          <a:xfrm flipH="1">
            <a:off x="4152900" y="5023757"/>
            <a:ext cx="1219200" cy="544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17" idx="4"/>
          </p:cNvCxnSpPr>
          <p:nvPr/>
        </p:nvCxnSpPr>
        <p:spPr>
          <a:xfrm flipV="1">
            <a:off x="5676900" y="2362200"/>
            <a:ext cx="0" cy="235675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  <a:endCxn id="18" idx="7"/>
          </p:cNvCxnSpPr>
          <p:nvPr/>
        </p:nvCxnSpPr>
        <p:spPr>
          <a:xfrm flipH="1">
            <a:off x="5892426" y="3720726"/>
            <a:ext cx="1321548" cy="108750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5"/>
            <a:endCxn id="19" idx="2"/>
          </p:cNvCxnSpPr>
          <p:nvPr/>
        </p:nvCxnSpPr>
        <p:spPr>
          <a:xfrm>
            <a:off x="4063626" y="2272926"/>
            <a:ext cx="3061074" cy="123227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19" idx="1"/>
          </p:cNvCxnSpPr>
          <p:nvPr/>
        </p:nvCxnSpPr>
        <p:spPr>
          <a:xfrm>
            <a:off x="5892426" y="2272926"/>
            <a:ext cx="1321548" cy="10167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9" idx="0"/>
            <a:endCxn id="17" idx="6"/>
          </p:cNvCxnSpPr>
          <p:nvPr/>
        </p:nvCxnSpPr>
        <p:spPr>
          <a:xfrm rot="16200000" flipV="1">
            <a:off x="6134100" y="1905000"/>
            <a:ext cx="1143000" cy="1447800"/>
          </a:xfrm>
          <a:prstGeom prst="curvedConnector2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7" idx="1"/>
            <a:endCxn id="11" idx="7"/>
          </p:cNvCxnSpPr>
          <p:nvPr/>
        </p:nvCxnSpPr>
        <p:spPr>
          <a:xfrm rot="16200000" flipV="1">
            <a:off x="4762500" y="1143000"/>
            <a:ext cx="12700" cy="1397748"/>
          </a:xfrm>
          <a:prstGeom prst="curvedConnector3">
            <a:avLst>
              <a:gd name="adj1" fmla="val 2502945"/>
            </a:avLst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2" idx="5"/>
            <a:endCxn id="18" idx="3"/>
          </p:cNvCxnSpPr>
          <p:nvPr/>
        </p:nvCxnSpPr>
        <p:spPr>
          <a:xfrm rot="5400000" flipH="1" flipV="1">
            <a:off x="4759778" y="4543131"/>
            <a:ext cx="5443" cy="1397748"/>
          </a:xfrm>
          <a:prstGeom prst="curvedConnector3">
            <a:avLst>
              <a:gd name="adj1" fmla="val -5840051"/>
            </a:avLst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7"/>
            <a:endCxn id="19" idx="2"/>
          </p:cNvCxnSpPr>
          <p:nvPr/>
        </p:nvCxnSpPr>
        <p:spPr>
          <a:xfrm flipV="1">
            <a:off x="4063626" y="3505200"/>
            <a:ext cx="3061074" cy="130847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88340" y="38862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52700" y="25146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512340" y="17526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152900" y="12192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33900" y="54864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305300" y="4953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50640" y="443871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1/0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1700" y="34860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686300" y="26478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143500" y="34860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63" name="Rectangle 62"/>
          <p:cNvSpPr/>
          <p:nvPr/>
        </p:nvSpPr>
        <p:spPr>
          <a:xfrm>
            <a:off x="6378009" y="24384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1/0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78009" y="18404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0/0</a:t>
            </a:r>
          </a:p>
        </p:txBody>
      </p:sp>
    </p:spTree>
    <p:extLst>
      <p:ext uri="{BB962C8B-B14F-4D97-AF65-F5344CB8AC3E}">
        <p14:creationId xmlns:p14="http://schemas.microsoft.com/office/powerpoint/2010/main" val="6363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Verification via Reachability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we do here?</a:t>
            </a:r>
          </a:p>
          <a:p>
            <a:pPr lvl="1"/>
            <a:r>
              <a:rPr lang="en-US" dirty="0"/>
              <a:t>We turned the complex temporal problem of verification of equivalence for all inputs over all subsequent clock ticks...</a:t>
            </a:r>
          </a:p>
          <a:p>
            <a:pPr lvl="1"/>
            <a:r>
              <a:rPr lang="en-US" dirty="0"/>
              <a:t>...into a </a:t>
            </a:r>
            <a:r>
              <a:rPr lang="en-US" b="1" i="1" dirty="0">
                <a:solidFill>
                  <a:srgbClr val="800000"/>
                </a:solidFill>
              </a:rPr>
              <a:t>series </a:t>
            </a:r>
            <a:r>
              <a:rPr lang="en-US" dirty="0"/>
              <a:t>of BDD exercises, ending in a </a:t>
            </a:r>
            <a:r>
              <a:rPr lang="en-US" dirty="0" err="1"/>
              <a:t>satisfiability</a:t>
            </a:r>
            <a:r>
              <a:rPr lang="en-US" dirty="0"/>
              <a:t> check on a single (big, nasty) BDD;  if any pattern of inputs makes this BDD ==1, then machines not equivalent</a:t>
            </a:r>
          </a:p>
          <a:p>
            <a:pPr lvl="1"/>
            <a:endParaRPr lang="en-US" dirty="0"/>
          </a:p>
          <a:p>
            <a:r>
              <a:rPr lang="en-US" dirty="0"/>
              <a:t>Amazingly useful result</a:t>
            </a:r>
          </a:p>
          <a:p>
            <a:pPr lvl="1"/>
            <a:r>
              <a:rPr lang="en-US" dirty="0"/>
              <a:t>Doable mechanically with a good BDD package</a:t>
            </a:r>
          </a:p>
          <a:p>
            <a:pPr lvl="1"/>
            <a:r>
              <a:rPr lang="en-US" dirty="0"/>
              <a:t>Definitely </a:t>
            </a:r>
            <a:r>
              <a:rPr lang="en-US" b="1" dirty="0">
                <a:solidFill>
                  <a:srgbClr val="800000"/>
                </a:solidFill>
              </a:rPr>
              <a:t>NOT </a:t>
            </a:r>
            <a:r>
              <a:rPr lang="en-US" dirty="0"/>
              <a:t>something you want to try to do by hand.</a:t>
            </a:r>
          </a:p>
          <a:p>
            <a:pPr lvl="1"/>
            <a:r>
              <a:rPr lang="en-US" dirty="0"/>
              <a:t>On the HW, you get to do it for a similar pair of machines using the KBDD package to do the nasty Boolean  manipulations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Simpler Example</a:t>
            </a:r>
          </a:p>
        </p:txBody>
      </p:sp>
      <p:sp>
        <p:nvSpPr>
          <p:cNvPr id="57" name="Oval 3"/>
          <p:cNvSpPr>
            <a:spLocks noChangeArrowheads="1"/>
          </p:cNvSpPr>
          <p:nvPr/>
        </p:nvSpPr>
        <p:spPr bwMode="auto">
          <a:xfrm>
            <a:off x="1720941" y="2205340"/>
            <a:ext cx="561975" cy="528637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A/0</a:t>
            </a: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2736941" y="2222802"/>
            <a:ext cx="561975" cy="528638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B/1</a:t>
            </a: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308191" y="1757665"/>
            <a:ext cx="712788" cy="544512"/>
          </a:xfrm>
          <a:custGeom>
            <a:avLst/>
            <a:gdLst/>
            <a:ahLst/>
            <a:cxnLst>
              <a:cxn ang="0">
                <a:pos x="309" y="342"/>
              </a:cxn>
              <a:cxn ang="0">
                <a:pos x="266" y="342"/>
              </a:cxn>
              <a:cxn ang="0">
                <a:pos x="234" y="331"/>
              </a:cxn>
              <a:cxn ang="0">
                <a:pos x="213" y="320"/>
              </a:cxn>
              <a:cxn ang="0">
                <a:pos x="170" y="310"/>
              </a:cxn>
              <a:cxn ang="0">
                <a:pos x="117" y="299"/>
              </a:cxn>
              <a:cxn ang="0">
                <a:pos x="53" y="246"/>
              </a:cxn>
              <a:cxn ang="0">
                <a:pos x="21" y="224"/>
              </a:cxn>
              <a:cxn ang="0">
                <a:pos x="10" y="192"/>
              </a:cxn>
              <a:cxn ang="0">
                <a:pos x="0" y="171"/>
              </a:cxn>
              <a:cxn ang="0">
                <a:pos x="0" y="150"/>
              </a:cxn>
              <a:cxn ang="0">
                <a:pos x="0" y="118"/>
              </a:cxn>
              <a:cxn ang="0">
                <a:pos x="10" y="96"/>
              </a:cxn>
              <a:cxn ang="0">
                <a:pos x="32" y="43"/>
              </a:cxn>
              <a:cxn ang="0">
                <a:pos x="53" y="32"/>
              </a:cxn>
              <a:cxn ang="0">
                <a:pos x="85" y="11"/>
              </a:cxn>
              <a:cxn ang="0">
                <a:pos x="106" y="0"/>
              </a:cxn>
              <a:cxn ang="0">
                <a:pos x="128" y="0"/>
              </a:cxn>
              <a:cxn ang="0">
                <a:pos x="149" y="0"/>
              </a:cxn>
              <a:cxn ang="0">
                <a:pos x="170" y="0"/>
              </a:cxn>
              <a:cxn ang="0">
                <a:pos x="202" y="0"/>
              </a:cxn>
              <a:cxn ang="0">
                <a:pos x="245" y="11"/>
              </a:cxn>
              <a:cxn ang="0">
                <a:pos x="277" y="11"/>
              </a:cxn>
              <a:cxn ang="0">
                <a:pos x="320" y="22"/>
              </a:cxn>
              <a:cxn ang="0">
                <a:pos x="341" y="22"/>
              </a:cxn>
              <a:cxn ang="0">
                <a:pos x="373" y="43"/>
              </a:cxn>
              <a:cxn ang="0">
                <a:pos x="394" y="54"/>
              </a:cxn>
              <a:cxn ang="0">
                <a:pos x="416" y="64"/>
              </a:cxn>
              <a:cxn ang="0">
                <a:pos x="426" y="86"/>
              </a:cxn>
              <a:cxn ang="0">
                <a:pos x="448" y="118"/>
              </a:cxn>
              <a:cxn ang="0">
                <a:pos x="448" y="139"/>
              </a:cxn>
              <a:cxn ang="0">
                <a:pos x="448" y="160"/>
              </a:cxn>
              <a:cxn ang="0">
                <a:pos x="448" y="182"/>
              </a:cxn>
              <a:cxn ang="0">
                <a:pos x="448" y="203"/>
              </a:cxn>
              <a:cxn ang="0">
                <a:pos x="437" y="224"/>
              </a:cxn>
              <a:cxn ang="0">
                <a:pos x="426" y="246"/>
              </a:cxn>
            </a:cxnLst>
            <a:rect l="0" t="0" r="r" b="b"/>
            <a:pathLst>
              <a:path w="449" h="343">
                <a:moveTo>
                  <a:pt x="309" y="342"/>
                </a:moveTo>
                <a:lnTo>
                  <a:pt x="266" y="342"/>
                </a:lnTo>
                <a:lnTo>
                  <a:pt x="234" y="331"/>
                </a:lnTo>
                <a:lnTo>
                  <a:pt x="213" y="320"/>
                </a:lnTo>
                <a:lnTo>
                  <a:pt x="170" y="310"/>
                </a:lnTo>
                <a:lnTo>
                  <a:pt x="117" y="299"/>
                </a:lnTo>
                <a:lnTo>
                  <a:pt x="53" y="246"/>
                </a:lnTo>
                <a:lnTo>
                  <a:pt x="21" y="224"/>
                </a:lnTo>
                <a:lnTo>
                  <a:pt x="10" y="192"/>
                </a:lnTo>
                <a:lnTo>
                  <a:pt x="0" y="171"/>
                </a:lnTo>
                <a:lnTo>
                  <a:pt x="0" y="150"/>
                </a:lnTo>
                <a:lnTo>
                  <a:pt x="0" y="118"/>
                </a:lnTo>
                <a:lnTo>
                  <a:pt x="10" y="96"/>
                </a:lnTo>
                <a:lnTo>
                  <a:pt x="32" y="43"/>
                </a:lnTo>
                <a:lnTo>
                  <a:pt x="53" y="32"/>
                </a:lnTo>
                <a:lnTo>
                  <a:pt x="85" y="11"/>
                </a:lnTo>
                <a:lnTo>
                  <a:pt x="106" y="0"/>
                </a:lnTo>
                <a:lnTo>
                  <a:pt x="128" y="0"/>
                </a:lnTo>
                <a:lnTo>
                  <a:pt x="149" y="0"/>
                </a:lnTo>
                <a:lnTo>
                  <a:pt x="170" y="0"/>
                </a:lnTo>
                <a:lnTo>
                  <a:pt x="202" y="0"/>
                </a:lnTo>
                <a:lnTo>
                  <a:pt x="245" y="11"/>
                </a:lnTo>
                <a:lnTo>
                  <a:pt x="277" y="11"/>
                </a:lnTo>
                <a:lnTo>
                  <a:pt x="320" y="22"/>
                </a:lnTo>
                <a:lnTo>
                  <a:pt x="341" y="22"/>
                </a:lnTo>
                <a:lnTo>
                  <a:pt x="373" y="43"/>
                </a:lnTo>
                <a:lnTo>
                  <a:pt x="394" y="54"/>
                </a:lnTo>
                <a:lnTo>
                  <a:pt x="416" y="64"/>
                </a:lnTo>
                <a:lnTo>
                  <a:pt x="426" y="86"/>
                </a:lnTo>
                <a:lnTo>
                  <a:pt x="448" y="118"/>
                </a:lnTo>
                <a:lnTo>
                  <a:pt x="448" y="139"/>
                </a:lnTo>
                <a:lnTo>
                  <a:pt x="448" y="160"/>
                </a:lnTo>
                <a:lnTo>
                  <a:pt x="448" y="182"/>
                </a:lnTo>
                <a:lnTo>
                  <a:pt x="448" y="203"/>
                </a:lnTo>
                <a:lnTo>
                  <a:pt x="437" y="224"/>
                </a:lnTo>
                <a:lnTo>
                  <a:pt x="426" y="24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352641" y="1778302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2295616" y="2452990"/>
            <a:ext cx="411163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249579" y="2116440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086191" y="1859265"/>
            <a:ext cx="677863" cy="611187"/>
          </a:xfrm>
          <a:custGeom>
            <a:avLst/>
            <a:gdLst/>
            <a:ahLst/>
            <a:cxnLst>
              <a:cxn ang="0">
                <a:pos x="10" y="203"/>
              </a:cxn>
              <a:cxn ang="0">
                <a:pos x="0" y="182"/>
              </a:cxn>
              <a:cxn ang="0">
                <a:pos x="0" y="160"/>
              </a:cxn>
              <a:cxn ang="0">
                <a:pos x="0" y="139"/>
              </a:cxn>
              <a:cxn ang="0">
                <a:pos x="10" y="118"/>
              </a:cxn>
              <a:cxn ang="0">
                <a:pos x="32" y="75"/>
              </a:cxn>
              <a:cxn ang="0">
                <a:pos x="42" y="54"/>
              </a:cxn>
              <a:cxn ang="0">
                <a:pos x="53" y="32"/>
              </a:cxn>
              <a:cxn ang="0">
                <a:pos x="74" y="32"/>
              </a:cxn>
              <a:cxn ang="0">
                <a:pos x="96" y="22"/>
              </a:cxn>
              <a:cxn ang="0">
                <a:pos x="117" y="22"/>
              </a:cxn>
              <a:cxn ang="0">
                <a:pos x="138" y="11"/>
              </a:cxn>
              <a:cxn ang="0">
                <a:pos x="160" y="11"/>
              </a:cxn>
              <a:cxn ang="0">
                <a:pos x="181" y="11"/>
              </a:cxn>
              <a:cxn ang="0">
                <a:pos x="213" y="0"/>
              </a:cxn>
              <a:cxn ang="0">
                <a:pos x="245" y="0"/>
              </a:cxn>
              <a:cxn ang="0">
                <a:pos x="288" y="0"/>
              </a:cxn>
              <a:cxn ang="0">
                <a:pos x="309" y="0"/>
              </a:cxn>
              <a:cxn ang="0">
                <a:pos x="341" y="11"/>
              </a:cxn>
              <a:cxn ang="0">
                <a:pos x="362" y="22"/>
              </a:cxn>
              <a:cxn ang="0">
                <a:pos x="394" y="43"/>
              </a:cxn>
              <a:cxn ang="0">
                <a:pos x="405" y="86"/>
              </a:cxn>
              <a:cxn ang="0">
                <a:pos x="426" y="139"/>
              </a:cxn>
              <a:cxn ang="0">
                <a:pos x="426" y="171"/>
              </a:cxn>
              <a:cxn ang="0">
                <a:pos x="426" y="203"/>
              </a:cxn>
              <a:cxn ang="0">
                <a:pos x="416" y="224"/>
              </a:cxn>
              <a:cxn ang="0">
                <a:pos x="416" y="246"/>
              </a:cxn>
              <a:cxn ang="0">
                <a:pos x="394" y="278"/>
              </a:cxn>
              <a:cxn ang="0">
                <a:pos x="362" y="299"/>
              </a:cxn>
              <a:cxn ang="0">
                <a:pos x="341" y="331"/>
              </a:cxn>
              <a:cxn ang="0">
                <a:pos x="320" y="331"/>
              </a:cxn>
              <a:cxn ang="0">
                <a:pos x="298" y="342"/>
              </a:cxn>
              <a:cxn ang="0">
                <a:pos x="245" y="374"/>
              </a:cxn>
              <a:cxn ang="0">
                <a:pos x="224" y="374"/>
              </a:cxn>
              <a:cxn ang="0">
                <a:pos x="202" y="384"/>
              </a:cxn>
              <a:cxn ang="0">
                <a:pos x="181" y="384"/>
              </a:cxn>
              <a:cxn ang="0">
                <a:pos x="149" y="374"/>
              </a:cxn>
              <a:cxn ang="0">
                <a:pos x="128" y="374"/>
              </a:cxn>
            </a:cxnLst>
            <a:rect l="0" t="0" r="r" b="b"/>
            <a:pathLst>
              <a:path w="427" h="385">
                <a:moveTo>
                  <a:pt x="10" y="203"/>
                </a:moveTo>
                <a:lnTo>
                  <a:pt x="0" y="182"/>
                </a:lnTo>
                <a:lnTo>
                  <a:pt x="0" y="160"/>
                </a:lnTo>
                <a:lnTo>
                  <a:pt x="0" y="139"/>
                </a:lnTo>
                <a:lnTo>
                  <a:pt x="10" y="118"/>
                </a:lnTo>
                <a:lnTo>
                  <a:pt x="32" y="75"/>
                </a:lnTo>
                <a:lnTo>
                  <a:pt x="42" y="54"/>
                </a:lnTo>
                <a:lnTo>
                  <a:pt x="53" y="32"/>
                </a:lnTo>
                <a:lnTo>
                  <a:pt x="74" y="32"/>
                </a:lnTo>
                <a:lnTo>
                  <a:pt x="96" y="22"/>
                </a:lnTo>
                <a:lnTo>
                  <a:pt x="117" y="22"/>
                </a:lnTo>
                <a:lnTo>
                  <a:pt x="138" y="11"/>
                </a:lnTo>
                <a:lnTo>
                  <a:pt x="160" y="11"/>
                </a:lnTo>
                <a:lnTo>
                  <a:pt x="181" y="11"/>
                </a:lnTo>
                <a:lnTo>
                  <a:pt x="213" y="0"/>
                </a:lnTo>
                <a:lnTo>
                  <a:pt x="245" y="0"/>
                </a:lnTo>
                <a:lnTo>
                  <a:pt x="288" y="0"/>
                </a:lnTo>
                <a:lnTo>
                  <a:pt x="309" y="0"/>
                </a:lnTo>
                <a:lnTo>
                  <a:pt x="341" y="11"/>
                </a:lnTo>
                <a:lnTo>
                  <a:pt x="362" y="22"/>
                </a:lnTo>
                <a:lnTo>
                  <a:pt x="394" y="43"/>
                </a:lnTo>
                <a:lnTo>
                  <a:pt x="405" y="86"/>
                </a:lnTo>
                <a:lnTo>
                  <a:pt x="426" y="139"/>
                </a:lnTo>
                <a:lnTo>
                  <a:pt x="426" y="171"/>
                </a:lnTo>
                <a:lnTo>
                  <a:pt x="426" y="203"/>
                </a:lnTo>
                <a:lnTo>
                  <a:pt x="416" y="224"/>
                </a:lnTo>
                <a:lnTo>
                  <a:pt x="416" y="246"/>
                </a:lnTo>
                <a:lnTo>
                  <a:pt x="394" y="278"/>
                </a:lnTo>
                <a:lnTo>
                  <a:pt x="362" y="299"/>
                </a:lnTo>
                <a:lnTo>
                  <a:pt x="341" y="331"/>
                </a:lnTo>
                <a:lnTo>
                  <a:pt x="320" y="331"/>
                </a:lnTo>
                <a:lnTo>
                  <a:pt x="298" y="342"/>
                </a:lnTo>
                <a:lnTo>
                  <a:pt x="245" y="374"/>
                </a:lnTo>
                <a:lnTo>
                  <a:pt x="224" y="374"/>
                </a:lnTo>
                <a:lnTo>
                  <a:pt x="202" y="384"/>
                </a:lnTo>
                <a:lnTo>
                  <a:pt x="181" y="384"/>
                </a:lnTo>
                <a:lnTo>
                  <a:pt x="149" y="374"/>
                </a:lnTo>
                <a:lnTo>
                  <a:pt x="128" y="374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3079841" y="1862440"/>
            <a:ext cx="66176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x=0,1</a:t>
            </a: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5648416" y="2205340"/>
            <a:ext cx="561975" cy="528637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C/0</a:t>
            </a:r>
          </a:p>
        </p:txBody>
      </p: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6664416" y="2222802"/>
            <a:ext cx="561975" cy="528638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D/1</a:t>
            </a:r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5235666" y="1757665"/>
            <a:ext cx="712788" cy="544512"/>
          </a:xfrm>
          <a:custGeom>
            <a:avLst/>
            <a:gdLst/>
            <a:ahLst/>
            <a:cxnLst>
              <a:cxn ang="0">
                <a:pos x="309" y="342"/>
              </a:cxn>
              <a:cxn ang="0">
                <a:pos x="266" y="342"/>
              </a:cxn>
              <a:cxn ang="0">
                <a:pos x="234" y="331"/>
              </a:cxn>
              <a:cxn ang="0">
                <a:pos x="213" y="320"/>
              </a:cxn>
              <a:cxn ang="0">
                <a:pos x="170" y="310"/>
              </a:cxn>
              <a:cxn ang="0">
                <a:pos x="117" y="299"/>
              </a:cxn>
              <a:cxn ang="0">
                <a:pos x="53" y="246"/>
              </a:cxn>
              <a:cxn ang="0">
                <a:pos x="21" y="224"/>
              </a:cxn>
              <a:cxn ang="0">
                <a:pos x="10" y="192"/>
              </a:cxn>
              <a:cxn ang="0">
                <a:pos x="0" y="171"/>
              </a:cxn>
              <a:cxn ang="0">
                <a:pos x="0" y="150"/>
              </a:cxn>
              <a:cxn ang="0">
                <a:pos x="0" y="118"/>
              </a:cxn>
              <a:cxn ang="0">
                <a:pos x="10" y="96"/>
              </a:cxn>
              <a:cxn ang="0">
                <a:pos x="32" y="43"/>
              </a:cxn>
              <a:cxn ang="0">
                <a:pos x="53" y="32"/>
              </a:cxn>
              <a:cxn ang="0">
                <a:pos x="85" y="11"/>
              </a:cxn>
              <a:cxn ang="0">
                <a:pos x="106" y="0"/>
              </a:cxn>
              <a:cxn ang="0">
                <a:pos x="128" y="0"/>
              </a:cxn>
              <a:cxn ang="0">
                <a:pos x="149" y="0"/>
              </a:cxn>
              <a:cxn ang="0">
                <a:pos x="170" y="0"/>
              </a:cxn>
              <a:cxn ang="0">
                <a:pos x="202" y="0"/>
              </a:cxn>
              <a:cxn ang="0">
                <a:pos x="245" y="11"/>
              </a:cxn>
              <a:cxn ang="0">
                <a:pos x="277" y="11"/>
              </a:cxn>
              <a:cxn ang="0">
                <a:pos x="320" y="22"/>
              </a:cxn>
              <a:cxn ang="0">
                <a:pos x="341" y="22"/>
              </a:cxn>
              <a:cxn ang="0">
                <a:pos x="373" y="43"/>
              </a:cxn>
              <a:cxn ang="0">
                <a:pos x="394" y="54"/>
              </a:cxn>
              <a:cxn ang="0">
                <a:pos x="416" y="64"/>
              </a:cxn>
              <a:cxn ang="0">
                <a:pos x="426" y="86"/>
              </a:cxn>
              <a:cxn ang="0">
                <a:pos x="448" y="118"/>
              </a:cxn>
              <a:cxn ang="0">
                <a:pos x="448" y="139"/>
              </a:cxn>
              <a:cxn ang="0">
                <a:pos x="448" y="160"/>
              </a:cxn>
              <a:cxn ang="0">
                <a:pos x="448" y="182"/>
              </a:cxn>
              <a:cxn ang="0">
                <a:pos x="448" y="203"/>
              </a:cxn>
              <a:cxn ang="0">
                <a:pos x="437" y="224"/>
              </a:cxn>
              <a:cxn ang="0">
                <a:pos x="426" y="246"/>
              </a:cxn>
            </a:cxnLst>
            <a:rect l="0" t="0" r="r" b="b"/>
            <a:pathLst>
              <a:path w="449" h="343">
                <a:moveTo>
                  <a:pt x="309" y="342"/>
                </a:moveTo>
                <a:lnTo>
                  <a:pt x="266" y="342"/>
                </a:lnTo>
                <a:lnTo>
                  <a:pt x="234" y="331"/>
                </a:lnTo>
                <a:lnTo>
                  <a:pt x="213" y="320"/>
                </a:lnTo>
                <a:lnTo>
                  <a:pt x="170" y="310"/>
                </a:lnTo>
                <a:lnTo>
                  <a:pt x="117" y="299"/>
                </a:lnTo>
                <a:lnTo>
                  <a:pt x="53" y="246"/>
                </a:lnTo>
                <a:lnTo>
                  <a:pt x="21" y="224"/>
                </a:lnTo>
                <a:lnTo>
                  <a:pt x="10" y="192"/>
                </a:lnTo>
                <a:lnTo>
                  <a:pt x="0" y="171"/>
                </a:lnTo>
                <a:lnTo>
                  <a:pt x="0" y="150"/>
                </a:lnTo>
                <a:lnTo>
                  <a:pt x="0" y="118"/>
                </a:lnTo>
                <a:lnTo>
                  <a:pt x="10" y="96"/>
                </a:lnTo>
                <a:lnTo>
                  <a:pt x="32" y="43"/>
                </a:lnTo>
                <a:lnTo>
                  <a:pt x="53" y="32"/>
                </a:lnTo>
                <a:lnTo>
                  <a:pt x="85" y="11"/>
                </a:lnTo>
                <a:lnTo>
                  <a:pt x="106" y="0"/>
                </a:lnTo>
                <a:lnTo>
                  <a:pt x="128" y="0"/>
                </a:lnTo>
                <a:lnTo>
                  <a:pt x="149" y="0"/>
                </a:lnTo>
                <a:lnTo>
                  <a:pt x="170" y="0"/>
                </a:lnTo>
                <a:lnTo>
                  <a:pt x="202" y="0"/>
                </a:lnTo>
                <a:lnTo>
                  <a:pt x="245" y="11"/>
                </a:lnTo>
                <a:lnTo>
                  <a:pt x="277" y="11"/>
                </a:lnTo>
                <a:lnTo>
                  <a:pt x="320" y="22"/>
                </a:lnTo>
                <a:lnTo>
                  <a:pt x="341" y="22"/>
                </a:lnTo>
                <a:lnTo>
                  <a:pt x="373" y="43"/>
                </a:lnTo>
                <a:lnTo>
                  <a:pt x="394" y="54"/>
                </a:lnTo>
                <a:lnTo>
                  <a:pt x="416" y="64"/>
                </a:lnTo>
                <a:lnTo>
                  <a:pt x="426" y="86"/>
                </a:lnTo>
                <a:lnTo>
                  <a:pt x="448" y="118"/>
                </a:lnTo>
                <a:lnTo>
                  <a:pt x="448" y="139"/>
                </a:lnTo>
                <a:lnTo>
                  <a:pt x="448" y="160"/>
                </a:lnTo>
                <a:lnTo>
                  <a:pt x="448" y="182"/>
                </a:lnTo>
                <a:lnTo>
                  <a:pt x="448" y="203"/>
                </a:lnTo>
                <a:lnTo>
                  <a:pt x="437" y="224"/>
                </a:lnTo>
                <a:lnTo>
                  <a:pt x="426" y="24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5280116" y="1778302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6223091" y="2452990"/>
            <a:ext cx="411163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6177054" y="2116440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71" name="Freeform 17"/>
          <p:cNvSpPr>
            <a:spLocks/>
          </p:cNvSpPr>
          <p:nvPr/>
        </p:nvSpPr>
        <p:spPr bwMode="auto">
          <a:xfrm>
            <a:off x="7013666" y="1859265"/>
            <a:ext cx="677863" cy="611187"/>
          </a:xfrm>
          <a:custGeom>
            <a:avLst/>
            <a:gdLst/>
            <a:ahLst/>
            <a:cxnLst>
              <a:cxn ang="0">
                <a:pos x="10" y="203"/>
              </a:cxn>
              <a:cxn ang="0">
                <a:pos x="0" y="182"/>
              </a:cxn>
              <a:cxn ang="0">
                <a:pos x="0" y="160"/>
              </a:cxn>
              <a:cxn ang="0">
                <a:pos x="0" y="139"/>
              </a:cxn>
              <a:cxn ang="0">
                <a:pos x="10" y="118"/>
              </a:cxn>
              <a:cxn ang="0">
                <a:pos x="32" y="75"/>
              </a:cxn>
              <a:cxn ang="0">
                <a:pos x="42" y="54"/>
              </a:cxn>
              <a:cxn ang="0">
                <a:pos x="53" y="32"/>
              </a:cxn>
              <a:cxn ang="0">
                <a:pos x="74" y="32"/>
              </a:cxn>
              <a:cxn ang="0">
                <a:pos x="96" y="22"/>
              </a:cxn>
              <a:cxn ang="0">
                <a:pos x="117" y="22"/>
              </a:cxn>
              <a:cxn ang="0">
                <a:pos x="138" y="11"/>
              </a:cxn>
              <a:cxn ang="0">
                <a:pos x="160" y="11"/>
              </a:cxn>
              <a:cxn ang="0">
                <a:pos x="181" y="11"/>
              </a:cxn>
              <a:cxn ang="0">
                <a:pos x="213" y="0"/>
              </a:cxn>
              <a:cxn ang="0">
                <a:pos x="245" y="0"/>
              </a:cxn>
              <a:cxn ang="0">
                <a:pos x="288" y="0"/>
              </a:cxn>
              <a:cxn ang="0">
                <a:pos x="309" y="0"/>
              </a:cxn>
              <a:cxn ang="0">
                <a:pos x="341" y="11"/>
              </a:cxn>
              <a:cxn ang="0">
                <a:pos x="362" y="22"/>
              </a:cxn>
              <a:cxn ang="0">
                <a:pos x="394" y="43"/>
              </a:cxn>
              <a:cxn ang="0">
                <a:pos x="405" y="86"/>
              </a:cxn>
              <a:cxn ang="0">
                <a:pos x="426" y="139"/>
              </a:cxn>
              <a:cxn ang="0">
                <a:pos x="426" y="171"/>
              </a:cxn>
              <a:cxn ang="0">
                <a:pos x="426" y="203"/>
              </a:cxn>
              <a:cxn ang="0">
                <a:pos x="416" y="224"/>
              </a:cxn>
              <a:cxn ang="0">
                <a:pos x="416" y="246"/>
              </a:cxn>
              <a:cxn ang="0">
                <a:pos x="394" y="278"/>
              </a:cxn>
              <a:cxn ang="0">
                <a:pos x="362" y="299"/>
              </a:cxn>
              <a:cxn ang="0">
                <a:pos x="341" y="331"/>
              </a:cxn>
              <a:cxn ang="0">
                <a:pos x="320" y="331"/>
              </a:cxn>
              <a:cxn ang="0">
                <a:pos x="298" y="342"/>
              </a:cxn>
              <a:cxn ang="0">
                <a:pos x="245" y="374"/>
              </a:cxn>
              <a:cxn ang="0">
                <a:pos x="224" y="374"/>
              </a:cxn>
              <a:cxn ang="0">
                <a:pos x="202" y="384"/>
              </a:cxn>
              <a:cxn ang="0">
                <a:pos x="181" y="384"/>
              </a:cxn>
              <a:cxn ang="0">
                <a:pos x="149" y="374"/>
              </a:cxn>
              <a:cxn ang="0">
                <a:pos x="128" y="374"/>
              </a:cxn>
            </a:cxnLst>
            <a:rect l="0" t="0" r="r" b="b"/>
            <a:pathLst>
              <a:path w="427" h="385">
                <a:moveTo>
                  <a:pt x="10" y="203"/>
                </a:moveTo>
                <a:lnTo>
                  <a:pt x="0" y="182"/>
                </a:lnTo>
                <a:lnTo>
                  <a:pt x="0" y="160"/>
                </a:lnTo>
                <a:lnTo>
                  <a:pt x="0" y="139"/>
                </a:lnTo>
                <a:lnTo>
                  <a:pt x="10" y="118"/>
                </a:lnTo>
                <a:lnTo>
                  <a:pt x="32" y="75"/>
                </a:lnTo>
                <a:lnTo>
                  <a:pt x="42" y="54"/>
                </a:lnTo>
                <a:lnTo>
                  <a:pt x="53" y="32"/>
                </a:lnTo>
                <a:lnTo>
                  <a:pt x="74" y="32"/>
                </a:lnTo>
                <a:lnTo>
                  <a:pt x="96" y="22"/>
                </a:lnTo>
                <a:lnTo>
                  <a:pt x="117" y="22"/>
                </a:lnTo>
                <a:lnTo>
                  <a:pt x="138" y="11"/>
                </a:lnTo>
                <a:lnTo>
                  <a:pt x="160" y="11"/>
                </a:lnTo>
                <a:lnTo>
                  <a:pt x="181" y="11"/>
                </a:lnTo>
                <a:lnTo>
                  <a:pt x="213" y="0"/>
                </a:lnTo>
                <a:lnTo>
                  <a:pt x="245" y="0"/>
                </a:lnTo>
                <a:lnTo>
                  <a:pt x="288" y="0"/>
                </a:lnTo>
                <a:lnTo>
                  <a:pt x="309" y="0"/>
                </a:lnTo>
                <a:lnTo>
                  <a:pt x="341" y="11"/>
                </a:lnTo>
                <a:lnTo>
                  <a:pt x="362" y="22"/>
                </a:lnTo>
                <a:lnTo>
                  <a:pt x="394" y="43"/>
                </a:lnTo>
                <a:lnTo>
                  <a:pt x="405" y="86"/>
                </a:lnTo>
                <a:lnTo>
                  <a:pt x="426" y="139"/>
                </a:lnTo>
                <a:lnTo>
                  <a:pt x="426" y="171"/>
                </a:lnTo>
                <a:lnTo>
                  <a:pt x="426" y="203"/>
                </a:lnTo>
                <a:lnTo>
                  <a:pt x="416" y="224"/>
                </a:lnTo>
                <a:lnTo>
                  <a:pt x="416" y="246"/>
                </a:lnTo>
                <a:lnTo>
                  <a:pt x="394" y="278"/>
                </a:lnTo>
                <a:lnTo>
                  <a:pt x="362" y="299"/>
                </a:lnTo>
                <a:lnTo>
                  <a:pt x="341" y="331"/>
                </a:lnTo>
                <a:lnTo>
                  <a:pt x="320" y="331"/>
                </a:lnTo>
                <a:lnTo>
                  <a:pt x="298" y="342"/>
                </a:lnTo>
                <a:lnTo>
                  <a:pt x="245" y="374"/>
                </a:lnTo>
                <a:lnTo>
                  <a:pt x="224" y="374"/>
                </a:lnTo>
                <a:lnTo>
                  <a:pt x="202" y="384"/>
                </a:lnTo>
                <a:lnTo>
                  <a:pt x="181" y="384"/>
                </a:lnTo>
                <a:lnTo>
                  <a:pt x="149" y="374"/>
                </a:lnTo>
                <a:lnTo>
                  <a:pt x="128" y="374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7007316" y="1862440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73" name="Freeform 19"/>
          <p:cNvSpPr>
            <a:spLocks/>
          </p:cNvSpPr>
          <p:nvPr/>
        </p:nvSpPr>
        <p:spPr bwMode="auto">
          <a:xfrm>
            <a:off x="6116729" y="2741915"/>
            <a:ext cx="644525" cy="103187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384" y="10"/>
              </a:cxn>
              <a:cxn ang="0">
                <a:pos x="363" y="32"/>
              </a:cxn>
              <a:cxn ang="0">
                <a:pos x="341" y="32"/>
              </a:cxn>
              <a:cxn ang="0">
                <a:pos x="320" y="32"/>
              </a:cxn>
              <a:cxn ang="0">
                <a:pos x="299" y="42"/>
              </a:cxn>
              <a:cxn ang="0">
                <a:pos x="277" y="53"/>
              </a:cxn>
              <a:cxn ang="0">
                <a:pos x="245" y="53"/>
              </a:cxn>
              <a:cxn ang="0">
                <a:pos x="213" y="53"/>
              </a:cxn>
              <a:cxn ang="0">
                <a:pos x="192" y="64"/>
              </a:cxn>
              <a:cxn ang="0">
                <a:pos x="171" y="64"/>
              </a:cxn>
              <a:cxn ang="0">
                <a:pos x="149" y="64"/>
              </a:cxn>
              <a:cxn ang="0">
                <a:pos x="117" y="53"/>
              </a:cxn>
              <a:cxn ang="0">
                <a:pos x="96" y="53"/>
              </a:cxn>
              <a:cxn ang="0">
                <a:pos x="75" y="42"/>
              </a:cxn>
              <a:cxn ang="0">
                <a:pos x="53" y="42"/>
              </a:cxn>
              <a:cxn ang="0">
                <a:pos x="32" y="32"/>
              </a:cxn>
              <a:cxn ang="0">
                <a:pos x="11" y="21"/>
              </a:cxn>
              <a:cxn ang="0">
                <a:pos x="0" y="0"/>
              </a:cxn>
            </a:cxnLst>
            <a:rect l="0" t="0" r="r" b="b"/>
            <a:pathLst>
              <a:path w="406" h="65">
                <a:moveTo>
                  <a:pt x="405" y="0"/>
                </a:moveTo>
                <a:lnTo>
                  <a:pt x="384" y="10"/>
                </a:lnTo>
                <a:lnTo>
                  <a:pt x="363" y="32"/>
                </a:lnTo>
                <a:lnTo>
                  <a:pt x="341" y="32"/>
                </a:lnTo>
                <a:lnTo>
                  <a:pt x="320" y="32"/>
                </a:lnTo>
                <a:lnTo>
                  <a:pt x="299" y="42"/>
                </a:lnTo>
                <a:lnTo>
                  <a:pt x="277" y="53"/>
                </a:lnTo>
                <a:lnTo>
                  <a:pt x="245" y="53"/>
                </a:lnTo>
                <a:lnTo>
                  <a:pt x="213" y="53"/>
                </a:lnTo>
                <a:lnTo>
                  <a:pt x="192" y="64"/>
                </a:lnTo>
                <a:lnTo>
                  <a:pt x="171" y="64"/>
                </a:lnTo>
                <a:lnTo>
                  <a:pt x="149" y="64"/>
                </a:lnTo>
                <a:lnTo>
                  <a:pt x="117" y="53"/>
                </a:lnTo>
                <a:lnTo>
                  <a:pt x="96" y="53"/>
                </a:lnTo>
                <a:lnTo>
                  <a:pt x="75" y="42"/>
                </a:lnTo>
                <a:lnTo>
                  <a:pt x="53" y="42"/>
                </a:lnTo>
                <a:lnTo>
                  <a:pt x="32" y="32"/>
                </a:lnTo>
                <a:lnTo>
                  <a:pt x="11" y="21"/>
                </a:ln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63DE8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6280241" y="2760965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2088447" y="1246021"/>
            <a:ext cx="92603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FSM 1</a:t>
            </a: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5966709" y="1280946"/>
            <a:ext cx="92603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FSM 2</a:t>
            </a: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auto">
          <a:xfrm>
            <a:off x="1030379" y="2913365"/>
            <a:ext cx="104458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State p=0</a:t>
            </a:r>
          </a:p>
        </p:txBody>
      </p:sp>
      <p:sp>
        <p:nvSpPr>
          <p:cNvPr id="78" name="Rectangle 24"/>
          <p:cNvSpPr>
            <a:spLocks noChangeArrowheads="1"/>
          </p:cNvSpPr>
          <p:nvPr/>
        </p:nvSpPr>
        <p:spPr bwMode="auto">
          <a:xfrm>
            <a:off x="2741704" y="2913365"/>
            <a:ext cx="51422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p=1</a:t>
            </a:r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5059454" y="2880027"/>
            <a:ext cx="104458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State q=0</a:t>
            </a:r>
          </a:p>
        </p:txBody>
      </p: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6770779" y="2880027"/>
            <a:ext cx="51422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q=1</a:t>
            </a:r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1606641" y="4042077"/>
            <a:ext cx="1393136" cy="16286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Next state: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     </a:t>
            </a: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p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+  = </a:t>
            </a: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p+x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Output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     </a:t>
            </a: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z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 = </a:t>
            </a: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p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5703979" y="4042077"/>
            <a:ext cx="1584244" cy="16286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Next state: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     q+  = q  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Output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 Narrow"/>
                <a:cs typeface="Arial Narrow"/>
              </a:rPr>
              <a:t>     z = q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/>
              <a:t>Simple Example: Cross Product Reachability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2655555"/>
            <a:ext cx="7896225" cy="3678569"/>
          </a:xfrm>
        </p:spPr>
        <p:txBody>
          <a:bodyPr/>
          <a:lstStyle/>
          <a:p>
            <a:r>
              <a:rPr lang="en-US" dirty="0"/>
              <a:t>What do we expect for </a:t>
            </a:r>
            <a:r>
              <a:rPr lang="en-US" dirty="0" err="1"/>
              <a:t>reachability</a:t>
            </a:r>
            <a:r>
              <a:rPr lang="en-US" dirty="0"/>
              <a:t> on </a:t>
            </a:r>
            <a:r>
              <a:rPr lang="en-US" dirty="0">
                <a:solidFill>
                  <a:schemeClr val="accent2"/>
                </a:solidFill>
              </a:rPr>
              <a:t>FSM1 X FSM2</a:t>
            </a:r>
            <a:r>
              <a:rPr lang="en-US" dirty="0"/>
              <a:t>?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588963" y="3170238"/>
            <a:ext cx="8051800" cy="3327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 Narrow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671513" y="3262313"/>
            <a:ext cx="3781836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 dirty="0">
                <a:latin typeface="Arial Narrow"/>
              </a:rPr>
              <a:t>R</a:t>
            </a:r>
            <a:r>
              <a:rPr lang="en-US" sz="1800" b="1" baseline="-25000" dirty="0">
                <a:latin typeface="Arial Narrow"/>
              </a:rPr>
              <a:t>0</a:t>
            </a:r>
            <a:r>
              <a:rPr lang="en-US" sz="1800" b="1" dirty="0">
                <a:latin typeface="Arial Narrow"/>
              </a:rPr>
              <a:t> = { (A,C) }</a:t>
            </a:r>
          </a:p>
          <a:p>
            <a:endParaRPr lang="en-US" sz="1800" b="1" dirty="0">
              <a:latin typeface="Arial Narrow"/>
            </a:endParaRPr>
          </a:p>
          <a:p>
            <a:r>
              <a:rPr lang="en-US" sz="1800" b="1" dirty="0">
                <a:latin typeface="Arial Narrow"/>
              </a:rPr>
              <a:t>R</a:t>
            </a:r>
            <a:r>
              <a:rPr lang="en-US" sz="1800" b="1" baseline="-25000" dirty="0">
                <a:latin typeface="Arial Narrow"/>
              </a:rPr>
              <a:t>1</a:t>
            </a:r>
            <a:r>
              <a:rPr lang="en-US" sz="1800" b="1" dirty="0">
                <a:latin typeface="Arial Narrow"/>
              </a:rPr>
              <a:t> = reachable on 0 or 1 clock tick =</a:t>
            </a:r>
          </a:p>
          <a:p>
            <a:endParaRPr lang="en-US" sz="1800" b="1" dirty="0">
              <a:latin typeface="Arial Narrow"/>
            </a:endParaRPr>
          </a:p>
          <a:p>
            <a:endParaRPr lang="en-US" sz="1800" b="1" dirty="0">
              <a:latin typeface="Arial Narrow"/>
            </a:endParaRPr>
          </a:p>
          <a:p>
            <a:r>
              <a:rPr lang="en-US" sz="1800" b="1" dirty="0">
                <a:latin typeface="Arial Narrow"/>
              </a:rPr>
              <a:t>R</a:t>
            </a:r>
            <a:r>
              <a:rPr lang="en-US" sz="1800" b="1" baseline="-25000" dirty="0">
                <a:latin typeface="Arial Narrow"/>
              </a:rPr>
              <a:t>2</a:t>
            </a:r>
            <a:r>
              <a:rPr lang="en-US" sz="1800" b="1" dirty="0">
                <a:latin typeface="Arial Narrow"/>
              </a:rPr>
              <a:t> = reachable on 0, 1, 2 clock ticks =</a:t>
            </a:r>
          </a:p>
          <a:p>
            <a:endParaRPr lang="en-US" sz="1800" b="1" dirty="0">
              <a:latin typeface="Arial Narrow"/>
            </a:endParaRPr>
          </a:p>
          <a:p>
            <a:endParaRPr lang="en-US" sz="1800" b="1" dirty="0">
              <a:latin typeface="Arial Narrow"/>
            </a:endParaRPr>
          </a:p>
          <a:p>
            <a:r>
              <a:rPr lang="en-US" sz="1800" b="1" dirty="0">
                <a:latin typeface="Arial Narrow"/>
              </a:rPr>
              <a:t>R</a:t>
            </a:r>
            <a:r>
              <a:rPr lang="en-US" sz="1800" b="1" baseline="-25000" dirty="0">
                <a:latin typeface="Arial Narrow"/>
              </a:rPr>
              <a:t>3</a:t>
            </a:r>
            <a:r>
              <a:rPr lang="en-US" sz="1800" b="1" dirty="0">
                <a:latin typeface="Arial Narrow"/>
              </a:rPr>
              <a:t> = reachable on 0, 1, 2, 3 clock ticks =</a:t>
            </a: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04957" y="1660881"/>
            <a:ext cx="561975" cy="528637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A/0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2520957" y="1678343"/>
            <a:ext cx="561975" cy="528638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B/1</a:t>
            </a:r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1092207" y="1213206"/>
            <a:ext cx="712787" cy="544512"/>
          </a:xfrm>
          <a:custGeom>
            <a:avLst/>
            <a:gdLst/>
            <a:ahLst/>
            <a:cxnLst>
              <a:cxn ang="0">
                <a:pos x="309" y="342"/>
              </a:cxn>
              <a:cxn ang="0">
                <a:pos x="266" y="342"/>
              </a:cxn>
              <a:cxn ang="0">
                <a:pos x="234" y="331"/>
              </a:cxn>
              <a:cxn ang="0">
                <a:pos x="213" y="320"/>
              </a:cxn>
              <a:cxn ang="0">
                <a:pos x="170" y="310"/>
              </a:cxn>
              <a:cxn ang="0">
                <a:pos x="117" y="299"/>
              </a:cxn>
              <a:cxn ang="0">
                <a:pos x="53" y="246"/>
              </a:cxn>
              <a:cxn ang="0">
                <a:pos x="21" y="224"/>
              </a:cxn>
              <a:cxn ang="0">
                <a:pos x="10" y="192"/>
              </a:cxn>
              <a:cxn ang="0">
                <a:pos x="0" y="171"/>
              </a:cxn>
              <a:cxn ang="0">
                <a:pos x="0" y="150"/>
              </a:cxn>
              <a:cxn ang="0">
                <a:pos x="0" y="118"/>
              </a:cxn>
              <a:cxn ang="0">
                <a:pos x="10" y="96"/>
              </a:cxn>
              <a:cxn ang="0">
                <a:pos x="32" y="43"/>
              </a:cxn>
              <a:cxn ang="0">
                <a:pos x="53" y="32"/>
              </a:cxn>
              <a:cxn ang="0">
                <a:pos x="85" y="11"/>
              </a:cxn>
              <a:cxn ang="0">
                <a:pos x="106" y="0"/>
              </a:cxn>
              <a:cxn ang="0">
                <a:pos x="128" y="0"/>
              </a:cxn>
              <a:cxn ang="0">
                <a:pos x="149" y="0"/>
              </a:cxn>
              <a:cxn ang="0">
                <a:pos x="170" y="0"/>
              </a:cxn>
              <a:cxn ang="0">
                <a:pos x="202" y="0"/>
              </a:cxn>
              <a:cxn ang="0">
                <a:pos x="245" y="11"/>
              </a:cxn>
              <a:cxn ang="0">
                <a:pos x="277" y="11"/>
              </a:cxn>
              <a:cxn ang="0">
                <a:pos x="320" y="22"/>
              </a:cxn>
              <a:cxn ang="0">
                <a:pos x="341" y="22"/>
              </a:cxn>
              <a:cxn ang="0">
                <a:pos x="373" y="43"/>
              </a:cxn>
              <a:cxn ang="0">
                <a:pos x="394" y="54"/>
              </a:cxn>
              <a:cxn ang="0">
                <a:pos x="416" y="64"/>
              </a:cxn>
              <a:cxn ang="0">
                <a:pos x="426" y="86"/>
              </a:cxn>
              <a:cxn ang="0">
                <a:pos x="448" y="118"/>
              </a:cxn>
              <a:cxn ang="0">
                <a:pos x="448" y="139"/>
              </a:cxn>
              <a:cxn ang="0">
                <a:pos x="448" y="160"/>
              </a:cxn>
              <a:cxn ang="0">
                <a:pos x="448" y="182"/>
              </a:cxn>
              <a:cxn ang="0">
                <a:pos x="448" y="203"/>
              </a:cxn>
              <a:cxn ang="0">
                <a:pos x="437" y="224"/>
              </a:cxn>
              <a:cxn ang="0">
                <a:pos x="426" y="246"/>
              </a:cxn>
            </a:cxnLst>
            <a:rect l="0" t="0" r="r" b="b"/>
            <a:pathLst>
              <a:path w="449" h="343">
                <a:moveTo>
                  <a:pt x="309" y="342"/>
                </a:moveTo>
                <a:lnTo>
                  <a:pt x="266" y="342"/>
                </a:lnTo>
                <a:lnTo>
                  <a:pt x="234" y="331"/>
                </a:lnTo>
                <a:lnTo>
                  <a:pt x="213" y="320"/>
                </a:lnTo>
                <a:lnTo>
                  <a:pt x="170" y="310"/>
                </a:lnTo>
                <a:lnTo>
                  <a:pt x="117" y="299"/>
                </a:lnTo>
                <a:lnTo>
                  <a:pt x="53" y="246"/>
                </a:lnTo>
                <a:lnTo>
                  <a:pt x="21" y="224"/>
                </a:lnTo>
                <a:lnTo>
                  <a:pt x="10" y="192"/>
                </a:lnTo>
                <a:lnTo>
                  <a:pt x="0" y="171"/>
                </a:lnTo>
                <a:lnTo>
                  <a:pt x="0" y="150"/>
                </a:lnTo>
                <a:lnTo>
                  <a:pt x="0" y="118"/>
                </a:lnTo>
                <a:lnTo>
                  <a:pt x="10" y="96"/>
                </a:lnTo>
                <a:lnTo>
                  <a:pt x="32" y="43"/>
                </a:lnTo>
                <a:lnTo>
                  <a:pt x="53" y="32"/>
                </a:lnTo>
                <a:lnTo>
                  <a:pt x="85" y="11"/>
                </a:lnTo>
                <a:lnTo>
                  <a:pt x="106" y="0"/>
                </a:lnTo>
                <a:lnTo>
                  <a:pt x="128" y="0"/>
                </a:lnTo>
                <a:lnTo>
                  <a:pt x="149" y="0"/>
                </a:lnTo>
                <a:lnTo>
                  <a:pt x="170" y="0"/>
                </a:lnTo>
                <a:lnTo>
                  <a:pt x="202" y="0"/>
                </a:lnTo>
                <a:lnTo>
                  <a:pt x="245" y="11"/>
                </a:lnTo>
                <a:lnTo>
                  <a:pt x="277" y="11"/>
                </a:lnTo>
                <a:lnTo>
                  <a:pt x="320" y="22"/>
                </a:lnTo>
                <a:lnTo>
                  <a:pt x="341" y="22"/>
                </a:lnTo>
                <a:lnTo>
                  <a:pt x="373" y="43"/>
                </a:lnTo>
                <a:lnTo>
                  <a:pt x="394" y="54"/>
                </a:lnTo>
                <a:lnTo>
                  <a:pt x="416" y="64"/>
                </a:lnTo>
                <a:lnTo>
                  <a:pt x="426" y="86"/>
                </a:lnTo>
                <a:lnTo>
                  <a:pt x="448" y="118"/>
                </a:lnTo>
                <a:lnTo>
                  <a:pt x="448" y="139"/>
                </a:lnTo>
                <a:lnTo>
                  <a:pt x="448" y="160"/>
                </a:lnTo>
                <a:lnTo>
                  <a:pt x="448" y="182"/>
                </a:lnTo>
                <a:lnTo>
                  <a:pt x="448" y="203"/>
                </a:lnTo>
                <a:lnTo>
                  <a:pt x="437" y="224"/>
                </a:lnTo>
                <a:lnTo>
                  <a:pt x="426" y="24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136657" y="1233843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2079632" y="1908531"/>
            <a:ext cx="411162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2033594" y="1571981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52" name="Freeform 10"/>
          <p:cNvSpPr>
            <a:spLocks/>
          </p:cNvSpPr>
          <p:nvPr/>
        </p:nvSpPr>
        <p:spPr bwMode="auto">
          <a:xfrm>
            <a:off x="2870207" y="1314806"/>
            <a:ext cx="677862" cy="611187"/>
          </a:xfrm>
          <a:custGeom>
            <a:avLst/>
            <a:gdLst/>
            <a:ahLst/>
            <a:cxnLst>
              <a:cxn ang="0">
                <a:pos x="10" y="203"/>
              </a:cxn>
              <a:cxn ang="0">
                <a:pos x="0" y="182"/>
              </a:cxn>
              <a:cxn ang="0">
                <a:pos x="0" y="160"/>
              </a:cxn>
              <a:cxn ang="0">
                <a:pos x="0" y="139"/>
              </a:cxn>
              <a:cxn ang="0">
                <a:pos x="10" y="118"/>
              </a:cxn>
              <a:cxn ang="0">
                <a:pos x="32" y="75"/>
              </a:cxn>
              <a:cxn ang="0">
                <a:pos x="42" y="54"/>
              </a:cxn>
              <a:cxn ang="0">
                <a:pos x="53" y="32"/>
              </a:cxn>
              <a:cxn ang="0">
                <a:pos x="74" y="32"/>
              </a:cxn>
              <a:cxn ang="0">
                <a:pos x="96" y="22"/>
              </a:cxn>
              <a:cxn ang="0">
                <a:pos x="117" y="22"/>
              </a:cxn>
              <a:cxn ang="0">
                <a:pos x="138" y="11"/>
              </a:cxn>
              <a:cxn ang="0">
                <a:pos x="160" y="11"/>
              </a:cxn>
              <a:cxn ang="0">
                <a:pos x="181" y="11"/>
              </a:cxn>
              <a:cxn ang="0">
                <a:pos x="213" y="0"/>
              </a:cxn>
              <a:cxn ang="0">
                <a:pos x="245" y="0"/>
              </a:cxn>
              <a:cxn ang="0">
                <a:pos x="288" y="0"/>
              </a:cxn>
              <a:cxn ang="0">
                <a:pos x="309" y="0"/>
              </a:cxn>
              <a:cxn ang="0">
                <a:pos x="341" y="11"/>
              </a:cxn>
              <a:cxn ang="0">
                <a:pos x="362" y="22"/>
              </a:cxn>
              <a:cxn ang="0">
                <a:pos x="394" y="43"/>
              </a:cxn>
              <a:cxn ang="0">
                <a:pos x="405" y="86"/>
              </a:cxn>
              <a:cxn ang="0">
                <a:pos x="426" y="139"/>
              </a:cxn>
              <a:cxn ang="0">
                <a:pos x="426" y="171"/>
              </a:cxn>
              <a:cxn ang="0">
                <a:pos x="426" y="203"/>
              </a:cxn>
              <a:cxn ang="0">
                <a:pos x="416" y="224"/>
              </a:cxn>
              <a:cxn ang="0">
                <a:pos x="416" y="246"/>
              </a:cxn>
              <a:cxn ang="0">
                <a:pos x="394" y="278"/>
              </a:cxn>
              <a:cxn ang="0">
                <a:pos x="362" y="299"/>
              </a:cxn>
              <a:cxn ang="0">
                <a:pos x="341" y="331"/>
              </a:cxn>
              <a:cxn ang="0">
                <a:pos x="320" y="331"/>
              </a:cxn>
              <a:cxn ang="0">
                <a:pos x="298" y="342"/>
              </a:cxn>
              <a:cxn ang="0">
                <a:pos x="245" y="374"/>
              </a:cxn>
              <a:cxn ang="0">
                <a:pos x="224" y="374"/>
              </a:cxn>
              <a:cxn ang="0">
                <a:pos x="202" y="384"/>
              </a:cxn>
              <a:cxn ang="0">
                <a:pos x="181" y="384"/>
              </a:cxn>
              <a:cxn ang="0">
                <a:pos x="149" y="374"/>
              </a:cxn>
              <a:cxn ang="0">
                <a:pos x="128" y="374"/>
              </a:cxn>
            </a:cxnLst>
            <a:rect l="0" t="0" r="r" b="b"/>
            <a:pathLst>
              <a:path w="427" h="385">
                <a:moveTo>
                  <a:pt x="10" y="203"/>
                </a:moveTo>
                <a:lnTo>
                  <a:pt x="0" y="182"/>
                </a:lnTo>
                <a:lnTo>
                  <a:pt x="0" y="160"/>
                </a:lnTo>
                <a:lnTo>
                  <a:pt x="0" y="139"/>
                </a:lnTo>
                <a:lnTo>
                  <a:pt x="10" y="118"/>
                </a:lnTo>
                <a:lnTo>
                  <a:pt x="32" y="75"/>
                </a:lnTo>
                <a:lnTo>
                  <a:pt x="42" y="54"/>
                </a:lnTo>
                <a:lnTo>
                  <a:pt x="53" y="32"/>
                </a:lnTo>
                <a:lnTo>
                  <a:pt x="74" y="32"/>
                </a:lnTo>
                <a:lnTo>
                  <a:pt x="96" y="22"/>
                </a:lnTo>
                <a:lnTo>
                  <a:pt x="117" y="22"/>
                </a:lnTo>
                <a:lnTo>
                  <a:pt x="138" y="11"/>
                </a:lnTo>
                <a:lnTo>
                  <a:pt x="160" y="11"/>
                </a:lnTo>
                <a:lnTo>
                  <a:pt x="181" y="11"/>
                </a:lnTo>
                <a:lnTo>
                  <a:pt x="213" y="0"/>
                </a:lnTo>
                <a:lnTo>
                  <a:pt x="245" y="0"/>
                </a:lnTo>
                <a:lnTo>
                  <a:pt x="288" y="0"/>
                </a:lnTo>
                <a:lnTo>
                  <a:pt x="309" y="0"/>
                </a:lnTo>
                <a:lnTo>
                  <a:pt x="341" y="11"/>
                </a:lnTo>
                <a:lnTo>
                  <a:pt x="362" y="22"/>
                </a:lnTo>
                <a:lnTo>
                  <a:pt x="394" y="43"/>
                </a:lnTo>
                <a:lnTo>
                  <a:pt x="405" y="86"/>
                </a:lnTo>
                <a:lnTo>
                  <a:pt x="426" y="139"/>
                </a:lnTo>
                <a:lnTo>
                  <a:pt x="426" y="171"/>
                </a:lnTo>
                <a:lnTo>
                  <a:pt x="426" y="203"/>
                </a:lnTo>
                <a:lnTo>
                  <a:pt x="416" y="224"/>
                </a:lnTo>
                <a:lnTo>
                  <a:pt x="416" y="246"/>
                </a:lnTo>
                <a:lnTo>
                  <a:pt x="394" y="278"/>
                </a:lnTo>
                <a:lnTo>
                  <a:pt x="362" y="299"/>
                </a:lnTo>
                <a:lnTo>
                  <a:pt x="341" y="331"/>
                </a:lnTo>
                <a:lnTo>
                  <a:pt x="320" y="331"/>
                </a:lnTo>
                <a:lnTo>
                  <a:pt x="298" y="342"/>
                </a:lnTo>
                <a:lnTo>
                  <a:pt x="245" y="374"/>
                </a:lnTo>
                <a:lnTo>
                  <a:pt x="224" y="374"/>
                </a:lnTo>
                <a:lnTo>
                  <a:pt x="202" y="384"/>
                </a:lnTo>
                <a:lnTo>
                  <a:pt x="181" y="384"/>
                </a:lnTo>
                <a:lnTo>
                  <a:pt x="149" y="374"/>
                </a:lnTo>
                <a:lnTo>
                  <a:pt x="128" y="374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863857" y="1317981"/>
            <a:ext cx="66176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x=0,1</a:t>
            </a: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5432432" y="1660881"/>
            <a:ext cx="561975" cy="528637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C/0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6448432" y="1678343"/>
            <a:ext cx="561975" cy="528638"/>
          </a:xfrm>
          <a:prstGeom prst="ellipse">
            <a:avLst/>
          </a:prstGeom>
          <a:solidFill>
            <a:srgbClr val="FCFEB9"/>
          </a:solidFill>
          <a:ln w="12700">
            <a:solidFill>
              <a:srgbClr val="CF0E3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D/1</a:t>
            </a:r>
          </a:p>
        </p:txBody>
      </p:sp>
      <p:sp>
        <p:nvSpPr>
          <p:cNvPr id="56" name="Freeform 14"/>
          <p:cNvSpPr>
            <a:spLocks/>
          </p:cNvSpPr>
          <p:nvPr/>
        </p:nvSpPr>
        <p:spPr bwMode="auto">
          <a:xfrm>
            <a:off x="5019682" y="1213206"/>
            <a:ext cx="712787" cy="544512"/>
          </a:xfrm>
          <a:custGeom>
            <a:avLst/>
            <a:gdLst/>
            <a:ahLst/>
            <a:cxnLst>
              <a:cxn ang="0">
                <a:pos x="309" y="342"/>
              </a:cxn>
              <a:cxn ang="0">
                <a:pos x="266" y="342"/>
              </a:cxn>
              <a:cxn ang="0">
                <a:pos x="234" y="331"/>
              </a:cxn>
              <a:cxn ang="0">
                <a:pos x="213" y="320"/>
              </a:cxn>
              <a:cxn ang="0">
                <a:pos x="170" y="310"/>
              </a:cxn>
              <a:cxn ang="0">
                <a:pos x="117" y="299"/>
              </a:cxn>
              <a:cxn ang="0">
                <a:pos x="53" y="246"/>
              </a:cxn>
              <a:cxn ang="0">
                <a:pos x="21" y="224"/>
              </a:cxn>
              <a:cxn ang="0">
                <a:pos x="10" y="192"/>
              </a:cxn>
              <a:cxn ang="0">
                <a:pos x="0" y="171"/>
              </a:cxn>
              <a:cxn ang="0">
                <a:pos x="0" y="150"/>
              </a:cxn>
              <a:cxn ang="0">
                <a:pos x="0" y="118"/>
              </a:cxn>
              <a:cxn ang="0">
                <a:pos x="10" y="96"/>
              </a:cxn>
              <a:cxn ang="0">
                <a:pos x="32" y="43"/>
              </a:cxn>
              <a:cxn ang="0">
                <a:pos x="53" y="32"/>
              </a:cxn>
              <a:cxn ang="0">
                <a:pos x="85" y="11"/>
              </a:cxn>
              <a:cxn ang="0">
                <a:pos x="106" y="0"/>
              </a:cxn>
              <a:cxn ang="0">
                <a:pos x="128" y="0"/>
              </a:cxn>
              <a:cxn ang="0">
                <a:pos x="149" y="0"/>
              </a:cxn>
              <a:cxn ang="0">
                <a:pos x="170" y="0"/>
              </a:cxn>
              <a:cxn ang="0">
                <a:pos x="202" y="0"/>
              </a:cxn>
              <a:cxn ang="0">
                <a:pos x="245" y="11"/>
              </a:cxn>
              <a:cxn ang="0">
                <a:pos x="277" y="11"/>
              </a:cxn>
              <a:cxn ang="0">
                <a:pos x="320" y="22"/>
              </a:cxn>
              <a:cxn ang="0">
                <a:pos x="341" y="22"/>
              </a:cxn>
              <a:cxn ang="0">
                <a:pos x="373" y="43"/>
              </a:cxn>
              <a:cxn ang="0">
                <a:pos x="394" y="54"/>
              </a:cxn>
              <a:cxn ang="0">
                <a:pos x="416" y="64"/>
              </a:cxn>
              <a:cxn ang="0">
                <a:pos x="426" y="86"/>
              </a:cxn>
              <a:cxn ang="0">
                <a:pos x="448" y="118"/>
              </a:cxn>
              <a:cxn ang="0">
                <a:pos x="448" y="139"/>
              </a:cxn>
              <a:cxn ang="0">
                <a:pos x="448" y="160"/>
              </a:cxn>
              <a:cxn ang="0">
                <a:pos x="448" y="182"/>
              </a:cxn>
              <a:cxn ang="0">
                <a:pos x="448" y="203"/>
              </a:cxn>
              <a:cxn ang="0">
                <a:pos x="437" y="224"/>
              </a:cxn>
              <a:cxn ang="0">
                <a:pos x="426" y="246"/>
              </a:cxn>
            </a:cxnLst>
            <a:rect l="0" t="0" r="r" b="b"/>
            <a:pathLst>
              <a:path w="449" h="343">
                <a:moveTo>
                  <a:pt x="309" y="342"/>
                </a:moveTo>
                <a:lnTo>
                  <a:pt x="266" y="342"/>
                </a:lnTo>
                <a:lnTo>
                  <a:pt x="234" y="331"/>
                </a:lnTo>
                <a:lnTo>
                  <a:pt x="213" y="320"/>
                </a:lnTo>
                <a:lnTo>
                  <a:pt x="170" y="310"/>
                </a:lnTo>
                <a:lnTo>
                  <a:pt x="117" y="299"/>
                </a:lnTo>
                <a:lnTo>
                  <a:pt x="53" y="246"/>
                </a:lnTo>
                <a:lnTo>
                  <a:pt x="21" y="224"/>
                </a:lnTo>
                <a:lnTo>
                  <a:pt x="10" y="192"/>
                </a:lnTo>
                <a:lnTo>
                  <a:pt x="0" y="171"/>
                </a:lnTo>
                <a:lnTo>
                  <a:pt x="0" y="150"/>
                </a:lnTo>
                <a:lnTo>
                  <a:pt x="0" y="118"/>
                </a:lnTo>
                <a:lnTo>
                  <a:pt x="10" y="96"/>
                </a:lnTo>
                <a:lnTo>
                  <a:pt x="32" y="43"/>
                </a:lnTo>
                <a:lnTo>
                  <a:pt x="53" y="32"/>
                </a:lnTo>
                <a:lnTo>
                  <a:pt x="85" y="11"/>
                </a:lnTo>
                <a:lnTo>
                  <a:pt x="106" y="0"/>
                </a:lnTo>
                <a:lnTo>
                  <a:pt x="128" y="0"/>
                </a:lnTo>
                <a:lnTo>
                  <a:pt x="149" y="0"/>
                </a:lnTo>
                <a:lnTo>
                  <a:pt x="170" y="0"/>
                </a:lnTo>
                <a:lnTo>
                  <a:pt x="202" y="0"/>
                </a:lnTo>
                <a:lnTo>
                  <a:pt x="245" y="11"/>
                </a:lnTo>
                <a:lnTo>
                  <a:pt x="277" y="11"/>
                </a:lnTo>
                <a:lnTo>
                  <a:pt x="320" y="22"/>
                </a:lnTo>
                <a:lnTo>
                  <a:pt x="341" y="22"/>
                </a:lnTo>
                <a:lnTo>
                  <a:pt x="373" y="43"/>
                </a:lnTo>
                <a:lnTo>
                  <a:pt x="394" y="54"/>
                </a:lnTo>
                <a:lnTo>
                  <a:pt x="416" y="64"/>
                </a:lnTo>
                <a:lnTo>
                  <a:pt x="426" y="86"/>
                </a:lnTo>
                <a:lnTo>
                  <a:pt x="448" y="118"/>
                </a:lnTo>
                <a:lnTo>
                  <a:pt x="448" y="139"/>
                </a:lnTo>
                <a:lnTo>
                  <a:pt x="448" y="160"/>
                </a:lnTo>
                <a:lnTo>
                  <a:pt x="448" y="182"/>
                </a:lnTo>
                <a:lnTo>
                  <a:pt x="448" y="203"/>
                </a:lnTo>
                <a:lnTo>
                  <a:pt x="437" y="224"/>
                </a:lnTo>
                <a:lnTo>
                  <a:pt x="426" y="24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5064132" y="1233843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6007107" y="1908531"/>
            <a:ext cx="411162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5961069" y="1571981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60" name="Freeform 18"/>
          <p:cNvSpPr>
            <a:spLocks/>
          </p:cNvSpPr>
          <p:nvPr/>
        </p:nvSpPr>
        <p:spPr bwMode="auto">
          <a:xfrm>
            <a:off x="6797682" y="1314806"/>
            <a:ext cx="677862" cy="611187"/>
          </a:xfrm>
          <a:custGeom>
            <a:avLst/>
            <a:gdLst/>
            <a:ahLst/>
            <a:cxnLst>
              <a:cxn ang="0">
                <a:pos x="10" y="203"/>
              </a:cxn>
              <a:cxn ang="0">
                <a:pos x="0" y="182"/>
              </a:cxn>
              <a:cxn ang="0">
                <a:pos x="0" y="160"/>
              </a:cxn>
              <a:cxn ang="0">
                <a:pos x="0" y="139"/>
              </a:cxn>
              <a:cxn ang="0">
                <a:pos x="10" y="118"/>
              </a:cxn>
              <a:cxn ang="0">
                <a:pos x="32" y="75"/>
              </a:cxn>
              <a:cxn ang="0">
                <a:pos x="42" y="54"/>
              </a:cxn>
              <a:cxn ang="0">
                <a:pos x="53" y="32"/>
              </a:cxn>
              <a:cxn ang="0">
                <a:pos x="74" y="32"/>
              </a:cxn>
              <a:cxn ang="0">
                <a:pos x="96" y="22"/>
              </a:cxn>
              <a:cxn ang="0">
                <a:pos x="117" y="22"/>
              </a:cxn>
              <a:cxn ang="0">
                <a:pos x="138" y="11"/>
              </a:cxn>
              <a:cxn ang="0">
                <a:pos x="160" y="11"/>
              </a:cxn>
              <a:cxn ang="0">
                <a:pos x="181" y="11"/>
              </a:cxn>
              <a:cxn ang="0">
                <a:pos x="213" y="0"/>
              </a:cxn>
              <a:cxn ang="0">
                <a:pos x="245" y="0"/>
              </a:cxn>
              <a:cxn ang="0">
                <a:pos x="288" y="0"/>
              </a:cxn>
              <a:cxn ang="0">
                <a:pos x="309" y="0"/>
              </a:cxn>
              <a:cxn ang="0">
                <a:pos x="341" y="11"/>
              </a:cxn>
              <a:cxn ang="0">
                <a:pos x="362" y="22"/>
              </a:cxn>
              <a:cxn ang="0">
                <a:pos x="394" y="43"/>
              </a:cxn>
              <a:cxn ang="0">
                <a:pos x="405" y="86"/>
              </a:cxn>
              <a:cxn ang="0">
                <a:pos x="426" y="139"/>
              </a:cxn>
              <a:cxn ang="0">
                <a:pos x="426" y="171"/>
              </a:cxn>
              <a:cxn ang="0">
                <a:pos x="426" y="203"/>
              </a:cxn>
              <a:cxn ang="0">
                <a:pos x="416" y="224"/>
              </a:cxn>
              <a:cxn ang="0">
                <a:pos x="416" y="246"/>
              </a:cxn>
              <a:cxn ang="0">
                <a:pos x="394" y="278"/>
              </a:cxn>
              <a:cxn ang="0">
                <a:pos x="362" y="299"/>
              </a:cxn>
              <a:cxn ang="0">
                <a:pos x="341" y="331"/>
              </a:cxn>
              <a:cxn ang="0">
                <a:pos x="320" y="331"/>
              </a:cxn>
              <a:cxn ang="0">
                <a:pos x="298" y="342"/>
              </a:cxn>
              <a:cxn ang="0">
                <a:pos x="245" y="374"/>
              </a:cxn>
              <a:cxn ang="0">
                <a:pos x="224" y="374"/>
              </a:cxn>
              <a:cxn ang="0">
                <a:pos x="202" y="384"/>
              </a:cxn>
              <a:cxn ang="0">
                <a:pos x="181" y="384"/>
              </a:cxn>
              <a:cxn ang="0">
                <a:pos x="149" y="374"/>
              </a:cxn>
              <a:cxn ang="0">
                <a:pos x="128" y="374"/>
              </a:cxn>
            </a:cxnLst>
            <a:rect l="0" t="0" r="r" b="b"/>
            <a:pathLst>
              <a:path w="427" h="385">
                <a:moveTo>
                  <a:pt x="10" y="203"/>
                </a:moveTo>
                <a:lnTo>
                  <a:pt x="0" y="182"/>
                </a:lnTo>
                <a:lnTo>
                  <a:pt x="0" y="160"/>
                </a:lnTo>
                <a:lnTo>
                  <a:pt x="0" y="139"/>
                </a:lnTo>
                <a:lnTo>
                  <a:pt x="10" y="118"/>
                </a:lnTo>
                <a:lnTo>
                  <a:pt x="32" y="75"/>
                </a:lnTo>
                <a:lnTo>
                  <a:pt x="42" y="54"/>
                </a:lnTo>
                <a:lnTo>
                  <a:pt x="53" y="32"/>
                </a:lnTo>
                <a:lnTo>
                  <a:pt x="74" y="32"/>
                </a:lnTo>
                <a:lnTo>
                  <a:pt x="96" y="22"/>
                </a:lnTo>
                <a:lnTo>
                  <a:pt x="117" y="22"/>
                </a:lnTo>
                <a:lnTo>
                  <a:pt x="138" y="11"/>
                </a:lnTo>
                <a:lnTo>
                  <a:pt x="160" y="11"/>
                </a:lnTo>
                <a:lnTo>
                  <a:pt x="181" y="11"/>
                </a:lnTo>
                <a:lnTo>
                  <a:pt x="213" y="0"/>
                </a:lnTo>
                <a:lnTo>
                  <a:pt x="245" y="0"/>
                </a:lnTo>
                <a:lnTo>
                  <a:pt x="288" y="0"/>
                </a:lnTo>
                <a:lnTo>
                  <a:pt x="309" y="0"/>
                </a:lnTo>
                <a:lnTo>
                  <a:pt x="341" y="11"/>
                </a:lnTo>
                <a:lnTo>
                  <a:pt x="362" y="22"/>
                </a:lnTo>
                <a:lnTo>
                  <a:pt x="394" y="43"/>
                </a:lnTo>
                <a:lnTo>
                  <a:pt x="405" y="86"/>
                </a:lnTo>
                <a:lnTo>
                  <a:pt x="426" y="139"/>
                </a:lnTo>
                <a:lnTo>
                  <a:pt x="426" y="171"/>
                </a:lnTo>
                <a:lnTo>
                  <a:pt x="426" y="203"/>
                </a:lnTo>
                <a:lnTo>
                  <a:pt x="416" y="224"/>
                </a:lnTo>
                <a:lnTo>
                  <a:pt x="416" y="246"/>
                </a:lnTo>
                <a:lnTo>
                  <a:pt x="394" y="278"/>
                </a:lnTo>
                <a:lnTo>
                  <a:pt x="362" y="299"/>
                </a:lnTo>
                <a:lnTo>
                  <a:pt x="341" y="331"/>
                </a:lnTo>
                <a:lnTo>
                  <a:pt x="320" y="331"/>
                </a:lnTo>
                <a:lnTo>
                  <a:pt x="298" y="342"/>
                </a:lnTo>
                <a:lnTo>
                  <a:pt x="245" y="374"/>
                </a:lnTo>
                <a:lnTo>
                  <a:pt x="224" y="374"/>
                </a:lnTo>
                <a:lnTo>
                  <a:pt x="202" y="384"/>
                </a:lnTo>
                <a:lnTo>
                  <a:pt x="181" y="384"/>
                </a:lnTo>
                <a:lnTo>
                  <a:pt x="149" y="374"/>
                </a:lnTo>
                <a:lnTo>
                  <a:pt x="128" y="374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6791332" y="1317981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x=0</a:t>
            </a:r>
          </a:p>
        </p:txBody>
      </p:sp>
      <p:sp>
        <p:nvSpPr>
          <p:cNvPr id="62" name="Freeform 20"/>
          <p:cNvSpPr>
            <a:spLocks/>
          </p:cNvSpPr>
          <p:nvPr/>
        </p:nvSpPr>
        <p:spPr bwMode="auto">
          <a:xfrm>
            <a:off x="5900744" y="2197456"/>
            <a:ext cx="644525" cy="103187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384" y="10"/>
              </a:cxn>
              <a:cxn ang="0">
                <a:pos x="363" y="32"/>
              </a:cxn>
              <a:cxn ang="0">
                <a:pos x="341" y="32"/>
              </a:cxn>
              <a:cxn ang="0">
                <a:pos x="320" y="32"/>
              </a:cxn>
              <a:cxn ang="0">
                <a:pos x="299" y="42"/>
              </a:cxn>
              <a:cxn ang="0">
                <a:pos x="277" y="53"/>
              </a:cxn>
              <a:cxn ang="0">
                <a:pos x="245" y="53"/>
              </a:cxn>
              <a:cxn ang="0">
                <a:pos x="213" y="53"/>
              </a:cxn>
              <a:cxn ang="0">
                <a:pos x="192" y="64"/>
              </a:cxn>
              <a:cxn ang="0">
                <a:pos x="171" y="64"/>
              </a:cxn>
              <a:cxn ang="0">
                <a:pos x="149" y="64"/>
              </a:cxn>
              <a:cxn ang="0">
                <a:pos x="117" y="53"/>
              </a:cxn>
              <a:cxn ang="0">
                <a:pos x="96" y="53"/>
              </a:cxn>
              <a:cxn ang="0">
                <a:pos x="75" y="42"/>
              </a:cxn>
              <a:cxn ang="0">
                <a:pos x="53" y="42"/>
              </a:cxn>
              <a:cxn ang="0">
                <a:pos x="32" y="32"/>
              </a:cxn>
              <a:cxn ang="0">
                <a:pos x="11" y="21"/>
              </a:cxn>
              <a:cxn ang="0">
                <a:pos x="0" y="0"/>
              </a:cxn>
            </a:cxnLst>
            <a:rect l="0" t="0" r="r" b="b"/>
            <a:pathLst>
              <a:path w="406" h="65">
                <a:moveTo>
                  <a:pt x="405" y="0"/>
                </a:moveTo>
                <a:lnTo>
                  <a:pt x="384" y="10"/>
                </a:lnTo>
                <a:lnTo>
                  <a:pt x="363" y="32"/>
                </a:lnTo>
                <a:lnTo>
                  <a:pt x="341" y="32"/>
                </a:lnTo>
                <a:lnTo>
                  <a:pt x="320" y="32"/>
                </a:lnTo>
                <a:lnTo>
                  <a:pt x="299" y="42"/>
                </a:lnTo>
                <a:lnTo>
                  <a:pt x="277" y="53"/>
                </a:lnTo>
                <a:lnTo>
                  <a:pt x="245" y="53"/>
                </a:lnTo>
                <a:lnTo>
                  <a:pt x="213" y="53"/>
                </a:lnTo>
                <a:lnTo>
                  <a:pt x="192" y="64"/>
                </a:lnTo>
                <a:lnTo>
                  <a:pt x="171" y="64"/>
                </a:lnTo>
                <a:lnTo>
                  <a:pt x="149" y="64"/>
                </a:lnTo>
                <a:lnTo>
                  <a:pt x="117" y="53"/>
                </a:lnTo>
                <a:lnTo>
                  <a:pt x="96" y="53"/>
                </a:lnTo>
                <a:lnTo>
                  <a:pt x="75" y="42"/>
                </a:lnTo>
                <a:lnTo>
                  <a:pt x="53" y="42"/>
                </a:lnTo>
                <a:lnTo>
                  <a:pt x="32" y="32"/>
                </a:lnTo>
                <a:lnTo>
                  <a:pt x="11" y="21"/>
                </a:ln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63DE8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6064257" y="2216506"/>
            <a:ext cx="50385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 Narrow"/>
                <a:cs typeface="Arial Narrow"/>
              </a:rPr>
              <a:t>x=1</a:t>
            </a: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1966919" y="963968"/>
            <a:ext cx="74021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FSM 1</a:t>
            </a: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5845182" y="998893"/>
            <a:ext cx="74021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FSM 2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Reachability Analysis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018138"/>
            <a:ext cx="7896225" cy="5315987"/>
          </a:xfrm>
        </p:spPr>
        <p:txBody>
          <a:bodyPr/>
          <a:lstStyle/>
          <a:p>
            <a:r>
              <a:rPr lang="en-US" dirty="0"/>
              <a:t>So, we get </a:t>
            </a:r>
            <a:r>
              <a:rPr lang="en-US" dirty="0" err="1">
                <a:solidFill>
                  <a:srgbClr val="3333CC"/>
                </a:solidFill>
              </a:rPr>
              <a:t>R</a:t>
            </a:r>
            <a:r>
              <a:rPr lang="en-US" baseline="-25000" dirty="0" err="1">
                <a:solidFill>
                  <a:srgbClr val="3333CC"/>
                </a:solidFill>
              </a:rPr>
              <a:t>k</a:t>
            </a:r>
            <a:r>
              <a:rPr lang="en-US" dirty="0">
                <a:solidFill>
                  <a:srgbClr val="3333CC"/>
                </a:solidFill>
              </a:rPr>
              <a:t> = { AC, BD, BC }</a:t>
            </a:r>
            <a:r>
              <a:rPr lang="en-US" dirty="0"/>
              <a:t> ... what is Boolean </a:t>
            </a:r>
            <a:r>
              <a:rPr lang="en-US" dirty="0" err="1"/>
              <a:t>func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let’s make the cross product </a:t>
            </a:r>
            <a:r>
              <a:rPr lang="en-US" dirty="0" err="1"/>
              <a:t>satisfiability</a:t>
            </a:r>
            <a:r>
              <a:rPr lang="en-US" dirty="0"/>
              <a:t> logic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92163" y="1562100"/>
            <a:ext cx="7543800" cy="101998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 Narrow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76869" y="4665381"/>
            <a:ext cx="4406900" cy="1681163"/>
          </a:xfrm>
          <a:prstGeom prst="rect">
            <a:avLst/>
          </a:prstGeom>
          <a:solidFill>
            <a:srgbClr val="FCFEB9"/>
          </a:solidFill>
          <a:ln w="12700">
            <a:solidFill>
              <a:srgbClr val="CF0E3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Output Logic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224531" y="4963831"/>
            <a:ext cx="2135188" cy="6096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FSM1:    z = p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2224531" y="5692494"/>
            <a:ext cx="2135188" cy="609600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FSM2:    z = q</a:t>
            </a:r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4985194" y="5235294"/>
            <a:ext cx="949325" cy="71278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405" y="0"/>
              </a:cxn>
              <a:cxn ang="0">
                <a:pos x="405" y="0"/>
              </a:cxn>
              <a:cxn ang="0">
                <a:pos x="427" y="21"/>
              </a:cxn>
              <a:cxn ang="0">
                <a:pos x="448" y="32"/>
              </a:cxn>
              <a:cxn ang="0">
                <a:pos x="469" y="32"/>
              </a:cxn>
              <a:cxn ang="0">
                <a:pos x="491" y="43"/>
              </a:cxn>
              <a:cxn ang="0">
                <a:pos x="501" y="64"/>
              </a:cxn>
              <a:cxn ang="0">
                <a:pos x="523" y="75"/>
              </a:cxn>
              <a:cxn ang="0">
                <a:pos x="533" y="96"/>
              </a:cxn>
              <a:cxn ang="0">
                <a:pos x="555" y="107"/>
              </a:cxn>
              <a:cxn ang="0">
                <a:pos x="565" y="128"/>
              </a:cxn>
              <a:cxn ang="0">
                <a:pos x="576" y="160"/>
              </a:cxn>
              <a:cxn ang="0">
                <a:pos x="587" y="181"/>
              </a:cxn>
              <a:cxn ang="0">
                <a:pos x="587" y="203"/>
              </a:cxn>
              <a:cxn ang="0">
                <a:pos x="597" y="224"/>
              </a:cxn>
              <a:cxn ang="0">
                <a:pos x="597" y="245"/>
              </a:cxn>
              <a:cxn ang="0">
                <a:pos x="597" y="256"/>
              </a:cxn>
              <a:cxn ang="0">
                <a:pos x="597" y="235"/>
              </a:cxn>
              <a:cxn ang="0">
                <a:pos x="597" y="256"/>
              </a:cxn>
              <a:cxn ang="0">
                <a:pos x="587" y="277"/>
              </a:cxn>
              <a:cxn ang="0">
                <a:pos x="576" y="299"/>
              </a:cxn>
              <a:cxn ang="0">
                <a:pos x="565" y="320"/>
              </a:cxn>
              <a:cxn ang="0">
                <a:pos x="544" y="341"/>
              </a:cxn>
              <a:cxn ang="0">
                <a:pos x="523" y="352"/>
              </a:cxn>
              <a:cxn ang="0">
                <a:pos x="512" y="373"/>
              </a:cxn>
              <a:cxn ang="0">
                <a:pos x="491" y="395"/>
              </a:cxn>
              <a:cxn ang="0">
                <a:pos x="469" y="405"/>
              </a:cxn>
              <a:cxn ang="0">
                <a:pos x="459" y="427"/>
              </a:cxn>
              <a:cxn ang="0">
                <a:pos x="437" y="437"/>
              </a:cxn>
              <a:cxn ang="0">
                <a:pos x="416" y="448"/>
              </a:cxn>
              <a:cxn ang="0">
                <a:pos x="0" y="448"/>
              </a:cxn>
              <a:cxn ang="0">
                <a:pos x="171" y="309"/>
              </a:cxn>
              <a:cxn ang="0">
                <a:pos x="171" y="181"/>
              </a:cxn>
              <a:cxn ang="0">
                <a:pos x="11" y="0"/>
              </a:cxn>
            </a:cxnLst>
            <a:rect l="0" t="0" r="r" b="b"/>
            <a:pathLst>
              <a:path w="598" h="449">
                <a:moveTo>
                  <a:pt x="11" y="0"/>
                </a:moveTo>
                <a:lnTo>
                  <a:pt x="405" y="0"/>
                </a:lnTo>
                <a:lnTo>
                  <a:pt x="405" y="0"/>
                </a:lnTo>
                <a:lnTo>
                  <a:pt x="427" y="21"/>
                </a:lnTo>
                <a:lnTo>
                  <a:pt x="448" y="32"/>
                </a:lnTo>
                <a:lnTo>
                  <a:pt x="469" y="32"/>
                </a:lnTo>
                <a:lnTo>
                  <a:pt x="491" y="43"/>
                </a:lnTo>
                <a:lnTo>
                  <a:pt x="501" y="64"/>
                </a:lnTo>
                <a:lnTo>
                  <a:pt x="523" y="75"/>
                </a:lnTo>
                <a:lnTo>
                  <a:pt x="533" y="96"/>
                </a:lnTo>
                <a:lnTo>
                  <a:pt x="555" y="107"/>
                </a:lnTo>
                <a:lnTo>
                  <a:pt x="565" y="128"/>
                </a:lnTo>
                <a:lnTo>
                  <a:pt x="576" y="160"/>
                </a:lnTo>
                <a:lnTo>
                  <a:pt x="587" y="181"/>
                </a:lnTo>
                <a:lnTo>
                  <a:pt x="587" y="203"/>
                </a:lnTo>
                <a:lnTo>
                  <a:pt x="597" y="224"/>
                </a:lnTo>
                <a:lnTo>
                  <a:pt x="597" y="245"/>
                </a:lnTo>
                <a:lnTo>
                  <a:pt x="597" y="256"/>
                </a:lnTo>
                <a:lnTo>
                  <a:pt x="597" y="235"/>
                </a:lnTo>
                <a:lnTo>
                  <a:pt x="597" y="256"/>
                </a:lnTo>
                <a:lnTo>
                  <a:pt x="587" y="277"/>
                </a:lnTo>
                <a:lnTo>
                  <a:pt x="576" y="299"/>
                </a:lnTo>
                <a:lnTo>
                  <a:pt x="565" y="320"/>
                </a:lnTo>
                <a:lnTo>
                  <a:pt x="544" y="341"/>
                </a:lnTo>
                <a:lnTo>
                  <a:pt x="523" y="352"/>
                </a:lnTo>
                <a:lnTo>
                  <a:pt x="512" y="373"/>
                </a:lnTo>
                <a:lnTo>
                  <a:pt x="491" y="395"/>
                </a:lnTo>
                <a:lnTo>
                  <a:pt x="469" y="405"/>
                </a:lnTo>
                <a:lnTo>
                  <a:pt x="459" y="427"/>
                </a:lnTo>
                <a:lnTo>
                  <a:pt x="437" y="437"/>
                </a:lnTo>
                <a:lnTo>
                  <a:pt x="416" y="448"/>
                </a:lnTo>
                <a:lnTo>
                  <a:pt x="0" y="448"/>
                </a:lnTo>
                <a:lnTo>
                  <a:pt x="171" y="309"/>
                </a:lnTo>
                <a:lnTo>
                  <a:pt x="171" y="181"/>
                </a:lnTo>
                <a:lnTo>
                  <a:pt x="11" y="0"/>
                </a:lnTo>
              </a:path>
            </a:pathLst>
          </a:custGeom>
          <a:solidFill>
            <a:srgbClr val="919191"/>
          </a:solidFill>
          <a:ln w="127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4934394" y="5286094"/>
            <a:ext cx="153987" cy="62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28"/>
              </a:cxn>
              <a:cxn ang="0">
                <a:pos x="96" y="288"/>
              </a:cxn>
              <a:cxn ang="0">
                <a:pos x="0" y="395"/>
              </a:cxn>
            </a:cxnLst>
            <a:rect l="0" t="0" r="r" b="b"/>
            <a:pathLst>
              <a:path w="97" h="396">
                <a:moveTo>
                  <a:pt x="0" y="0"/>
                </a:moveTo>
                <a:lnTo>
                  <a:pt x="96" y="128"/>
                </a:lnTo>
                <a:lnTo>
                  <a:pt x="96" y="288"/>
                </a:lnTo>
                <a:lnTo>
                  <a:pt x="0" y="395"/>
                </a:lnTo>
              </a:path>
            </a:pathLst>
          </a:custGeom>
          <a:noFill/>
          <a:ln w="508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>
            <a:off x="5950394" y="5471831"/>
            <a:ext cx="185737" cy="203200"/>
          </a:xfrm>
          <a:prstGeom prst="ellipse">
            <a:avLst/>
          </a:prstGeom>
          <a:solidFill>
            <a:srgbClr val="91919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5269356" y="5362294"/>
            <a:ext cx="53462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=?</a:t>
            </a: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>
            <a:off x="1908619" y="3449356"/>
            <a:ext cx="1616075" cy="968375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12700">
            <a:solidFill>
              <a:srgbClr val="063DE8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R</a:t>
            </a:r>
            <a:r>
              <a:rPr kumimoji="0" lang="en-US" sz="2400" b="1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k                 </a:t>
            </a:r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>
            <a:off x="995806" y="3763681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995806" y="3966881"/>
            <a:ext cx="850900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603694" y="3650969"/>
            <a:ext cx="408955" cy="685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p+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q+</a:t>
            </a:r>
          </a:p>
          <a:p>
            <a:pPr marL="0" marR="0" lvl="0" indent="0" defTabSz="914400" eaLnBrk="1" fontAlgn="auto" latin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4399406" y="5225769"/>
            <a:ext cx="614363" cy="2413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 flipV="1">
            <a:off x="4348606" y="5755994"/>
            <a:ext cx="614363" cy="2667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3553269" y="3931956"/>
            <a:ext cx="3205162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3592956" y="3528731"/>
            <a:ext cx="235029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==1 if  (p+,q+) reachable</a:t>
            </a: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6317106" y="5595656"/>
            <a:ext cx="232324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==1 if output from p+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rPr>
              <a:t>same as output from q+</a:t>
            </a:r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>
            <a:off x="7533131" y="4033556"/>
            <a:ext cx="630238" cy="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6" name="Freeform 22"/>
          <p:cNvSpPr>
            <a:spLocks/>
          </p:cNvSpPr>
          <p:nvPr/>
        </p:nvSpPr>
        <p:spPr bwMode="auto">
          <a:xfrm>
            <a:off x="1125981" y="3762094"/>
            <a:ext cx="1068388" cy="1423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7" y="896"/>
              </a:cxn>
              <a:cxn ang="0">
                <a:pos x="672" y="896"/>
              </a:cxn>
            </a:cxnLst>
            <a:rect l="0" t="0" r="r" b="b"/>
            <a:pathLst>
              <a:path w="673" h="897">
                <a:moveTo>
                  <a:pt x="0" y="0"/>
                </a:moveTo>
                <a:lnTo>
                  <a:pt x="277" y="896"/>
                </a:lnTo>
                <a:lnTo>
                  <a:pt x="672" y="896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1057719" y="3965294"/>
            <a:ext cx="1119187" cy="2017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1" y="1270"/>
              </a:cxn>
              <a:cxn ang="0">
                <a:pos x="704" y="1270"/>
              </a:cxn>
            </a:cxnLst>
            <a:rect l="0" t="0" r="r" b="b"/>
            <a:pathLst>
              <a:path w="705" h="1271">
                <a:moveTo>
                  <a:pt x="0" y="0"/>
                </a:moveTo>
                <a:lnTo>
                  <a:pt x="331" y="1270"/>
                </a:lnTo>
                <a:lnTo>
                  <a:pt x="704" y="127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8" name="Freeform 24"/>
          <p:cNvSpPr>
            <a:spLocks/>
          </p:cNvSpPr>
          <p:nvPr/>
        </p:nvSpPr>
        <p:spPr bwMode="auto">
          <a:xfrm>
            <a:off x="6829869" y="3779556"/>
            <a:ext cx="730250" cy="52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9" y="0"/>
              </a:cxn>
              <a:cxn ang="0">
                <a:pos x="309" y="0"/>
              </a:cxn>
              <a:cxn ang="0">
                <a:pos x="326" y="16"/>
              </a:cxn>
              <a:cxn ang="0">
                <a:pos x="342" y="24"/>
              </a:cxn>
              <a:cxn ang="0">
                <a:pos x="359" y="24"/>
              </a:cxn>
              <a:cxn ang="0">
                <a:pos x="376" y="32"/>
              </a:cxn>
              <a:cxn ang="0">
                <a:pos x="384" y="47"/>
              </a:cxn>
              <a:cxn ang="0">
                <a:pos x="401" y="55"/>
              </a:cxn>
              <a:cxn ang="0">
                <a:pos x="409" y="71"/>
              </a:cxn>
              <a:cxn ang="0">
                <a:pos x="426" y="79"/>
              </a:cxn>
              <a:cxn ang="0">
                <a:pos x="434" y="95"/>
              </a:cxn>
              <a:cxn ang="0">
                <a:pos x="443" y="118"/>
              </a:cxn>
              <a:cxn ang="0">
                <a:pos x="451" y="134"/>
              </a:cxn>
              <a:cxn ang="0">
                <a:pos x="451" y="150"/>
              </a:cxn>
              <a:cxn ang="0">
                <a:pos x="459" y="166"/>
              </a:cxn>
              <a:cxn ang="0">
                <a:pos x="459" y="181"/>
              </a:cxn>
              <a:cxn ang="0">
                <a:pos x="459" y="189"/>
              </a:cxn>
              <a:cxn ang="0">
                <a:pos x="459" y="174"/>
              </a:cxn>
              <a:cxn ang="0">
                <a:pos x="459" y="189"/>
              </a:cxn>
              <a:cxn ang="0">
                <a:pos x="451" y="205"/>
              </a:cxn>
              <a:cxn ang="0">
                <a:pos x="443" y="221"/>
              </a:cxn>
              <a:cxn ang="0">
                <a:pos x="434" y="236"/>
              </a:cxn>
              <a:cxn ang="0">
                <a:pos x="417" y="252"/>
              </a:cxn>
              <a:cxn ang="0">
                <a:pos x="401" y="260"/>
              </a:cxn>
              <a:cxn ang="0">
                <a:pos x="392" y="276"/>
              </a:cxn>
              <a:cxn ang="0">
                <a:pos x="376" y="292"/>
              </a:cxn>
              <a:cxn ang="0">
                <a:pos x="359" y="299"/>
              </a:cxn>
              <a:cxn ang="0">
                <a:pos x="351" y="315"/>
              </a:cxn>
              <a:cxn ang="0">
                <a:pos x="334" y="323"/>
              </a:cxn>
              <a:cxn ang="0">
                <a:pos x="317" y="331"/>
              </a:cxn>
              <a:cxn ang="0">
                <a:pos x="1" y="331"/>
              </a:cxn>
              <a:cxn ang="0">
                <a:pos x="1" y="253"/>
              </a:cxn>
              <a:cxn ang="0">
                <a:pos x="1" y="134"/>
              </a:cxn>
              <a:cxn ang="0">
                <a:pos x="0" y="0"/>
              </a:cxn>
            </a:cxnLst>
            <a:rect l="0" t="0" r="r" b="b"/>
            <a:pathLst>
              <a:path w="460" h="332">
                <a:moveTo>
                  <a:pt x="0" y="0"/>
                </a:moveTo>
                <a:lnTo>
                  <a:pt x="309" y="0"/>
                </a:lnTo>
                <a:lnTo>
                  <a:pt x="309" y="0"/>
                </a:lnTo>
                <a:lnTo>
                  <a:pt x="326" y="16"/>
                </a:lnTo>
                <a:lnTo>
                  <a:pt x="342" y="24"/>
                </a:lnTo>
                <a:lnTo>
                  <a:pt x="359" y="24"/>
                </a:lnTo>
                <a:lnTo>
                  <a:pt x="376" y="32"/>
                </a:lnTo>
                <a:lnTo>
                  <a:pt x="384" y="47"/>
                </a:lnTo>
                <a:lnTo>
                  <a:pt x="401" y="55"/>
                </a:lnTo>
                <a:lnTo>
                  <a:pt x="409" y="71"/>
                </a:lnTo>
                <a:lnTo>
                  <a:pt x="426" y="79"/>
                </a:lnTo>
                <a:lnTo>
                  <a:pt x="434" y="95"/>
                </a:lnTo>
                <a:lnTo>
                  <a:pt x="443" y="118"/>
                </a:lnTo>
                <a:lnTo>
                  <a:pt x="451" y="134"/>
                </a:lnTo>
                <a:lnTo>
                  <a:pt x="451" y="150"/>
                </a:lnTo>
                <a:lnTo>
                  <a:pt x="459" y="166"/>
                </a:lnTo>
                <a:lnTo>
                  <a:pt x="459" y="181"/>
                </a:lnTo>
                <a:lnTo>
                  <a:pt x="459" y="189"/>
                </a:lnTo>
                <a:lnTo>
                  <a:pt x="459" y="174"/>
                </a:lnTo>
                <a:lnTo>
                  <a:pt x="459" y="189"/>
                </a:lnTo>
                <a:lnTo>
                  <a:pt x="451" y="205"/>
                </a:lnTo>
                <a:lnTo>
                  <a:pt x="443" y="221"/>
                </a:lnTo>
                <a:lnTo>
                  <a:pt x="434" y="236"/>
                </a:lnTo>
                <a:lnTo>
                  <a:pt x="417" y="252"/>
                </a:lnTo>
                <a:lnTo>
                  <a:pt x="401" y="260"/>
                </a:lnTo>
                <a:lnTo>
                  <a:pt x="392" y="276"/>
                </a:lnTo>
                <a:lnTo>
                  <a:pt x="376" y="292"/>
                </a:lnTo>
                <a:lnTo>
                  <a:pt x="359" y="299"/>
                </a:lnTo>
                <a:lnTo>
                  <a:pt x="351" y="315"/>
                </a:lnTo>
                <a:lnTo>
                  <a:pt x="334" y="323"/>
                </a:lnTo>
                <a:lnTo>
                  <a:pt x="317" y="331"/>
                </a:lnTo>
                <a:lnTo>
                  <a:pt x="1" y="331"/>
                </a:lnTo>
                <a:lnTo>
                  <a:pt x="1" y="253"/>
                </a:lnTo>
                <a:lnTo>
                  <a:pt x="1" y="134"/>
                </a:lnTo>
                <a:lnTo>
                  <a:pt x="0" y="0"/>
                </a:lnTo>
              </a:path>
            </a:pathLst>
          </a:custGeom>
          <a:solidFill>
            <a:srgbClr val="919191"/>
          </a:solidFill>
          <a:ln w="127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79" name="Freeform 25"/>
          <p:cNvSpPr>
            <a:spLocks/>
          </p:cNvSpPr>
          <p:nvPr/>
        </p:nvSpPr>
        <p:spPr bwMode="auto">
          <a:xfrm>
            <a:off x="6172644" y="5100356"/>
            <a:ext cx="390525" cy="476250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245" y="299"/>
              </a:cxn>
              <a:cxn ang="0">
                <a:pos x="245" y="0"/>
              </a:cxn>
            </a:cxnLst>
            <a:rect l="0" t="0" r="r" b="b"/>
            <a:pathLst>
              <a:path w="246" h="300">
                <a:moveTo>
                  <a:pt x="0" y="299"/>
                </a:moveTo>
                <a:lnTo>
                  <a:pt x="245" y="299"/>
                </a:lnTo>
                <a:lnTo>
                  <a:pt x="245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0" name="Freeform 26"/>
          <p:cNvSpPr>
            <a:spLocks/>
          </p:cNvSpPr>
          <p:nvPr/>
        </p:nvSpPr>
        <p:spPr bwMode="auto">
          <a:xfrm>
            <a:off x="6391719" y="4778094"/>
            <a:ext cx="357187" cy="323850"/>
          </a:xfrm>
          <a:custGeom>
            <a:avLst/>
            <a:gdLst/>
            <a:ahLst/>
            <a:cxnLst>
              <a:cxn ang="0">
                <a:pos x="0" y="203"/>
              </a:cxn>
              <a:cxn ang="0">
                <a:pos x="224" y="203"/>
              </a:cxn>
              <a:cxn ang="0">
                <a:pos x="118" y="0"/>
              </a:cxn>
              <a:cxn ang="0">
                <a:pos x="0" y="203"/>
              </a:cxn>
            </a:cxnLst>
            <a:rect l="0" t="0" r="r" b="b"/>
            <a:pathLst>
              <a:path w="225" h="204">
                <a:moveTo>
                  <a:pt x="0" y="203"/>
                </a:moveTo>
                <a:lnTo>
                  <a:pt x="224" y="203"/>
                </a:lnTo>
                <a:lnTo>
                  <a:pt x="118" y="0"/>
                </a:lnTo>
                <a:lnTo>
                  <a:pt x="0" y="203"/>
                </a:lnTo>
              </a:path>
            </a:pathLst>
          </a:custGeom>
          <a:solidFill>
            <a:srgbClr val="919191"/>
          </a:solidFill>
          <a:ln w="12700" cap="rnd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1" name="Oval 27"/>
          <p:cNvSpPr>
            <a:spLocks noChangeArrowheads="1"/>
          </p:cNvSpPr>
          <p:nvPr/>
        </p:nvSpPr>
        <p:spPr bwMode="auto">
          <a:xfrm>
            <a:off x="6493319" y="4574894"/>
            <a:ext cx="185737" cy="203200"/>
          </a:xfrm>
          <a:prstGeom prst="ellipse">
            <a:avLst/>
          </a:prstGeom>
          <a:solidFill>
            <a:srgbClr val="91919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2" name="Freeform 28"/>
          <p:cNvSpPr>
            <a:spLocks/>
          </p:cNvSpPr>
          <p:nvPr/>
        </p:nvSpPr>
        <p:spPr bwMode="auto">
          <a:xfrm>
            <a:off x="6579044" y="4152619"/>
            <a:ext cx="255587" cy="390525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0" y="0"/>
              </a:cxn>
              <a:cxn ang="0">
                <a:pos x="160" y="0"/>
              </a:cxn>
            </a:cxnLst>
            <a:rect l="0" t="0" r="r" b="b"/>
            <a:pathLst>
              <a:path w="161" h="246">
                <a:moveTo>
                  <a:pt x="0" y="245"/>
                </a:moveTo>
                <a:lnTo>
                  <a:pt x="0" y="0"/>
                </a:lnTo>
                <a:lnTo>
                  <a:pt x="160" y="0"/>
                </a:lnTo>
              </a:path>
            </a:pathLst>
          </a:custGeom>
          <a:noFill/>
          <a:ln w="12700" cap="rnd" cmpd="sng">
            <a:solidFill>
              <a:srgbClr val="CF0E3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3" name="Rectangle 29"/>
          <p:cNvSpPr>
            <a:spLocks noChangeArrowheads="1"/>
          </p:cNvSpPr>
          <p:nvPr/>
        </p:nvSpPr>
        <p:spPr bwMode="auto">
          <a:xfrm>
            <a:off x="2515044" y="3504919"/>
            <a:ext cx="904875" cy="858837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3289744" y="5062256"/>
            <a:ext cx="1023937" cy="4318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3297681" y="5790919"/>
            <a:ext cx="1031875" cy="4318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/>
              <a:t>Cross Product Reachability:  Satisfiable?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3873123"/>
            <a:ext cx="7896225" cy="2471497"/>
          </a:xfrm>
        </p:spPr>
        <p:txBody>
          <a:bodyPr/>
          <a:lstStyle/>
          <a:p>
            <a:r>
              <a:rPr lang="en-US" dirty="0"/>
              <a:t>Well, can you get a 1 out of this...?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29268" y="4324463"/>
            <a:ext cx="7696200" cy="22361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 Narrow"/>
            </a:endParaRPr>
          </a:p>
        </p:txBody>
      </p: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486481" y="1187825"/>
            <a:ext cx="774700" cy="10668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grpSp>
        <p:nvGrpSpPr>
          <p:cNvPr id="142" name="Group 10"/>
          <p:cNvGrpSpPr>
            <a:grpSpLocks/>
          </p:cNvGrpSpPr>
          <p:nvPr/>
        </p:nvGrpSpPr>
        <p:grpSpPr bwMode="auto">
          <a:xfrm>
            <a:off x="2039056" y="2300663"/>
            <a:ext cx="3751263" cy="1433512"/>
            <a:chOff x="1258" y="1317"/>
            <a:chExt cx="2363" cy="903"/>
          </a:xfrm>
        </p:grpSpPr>
        <p:sp>
          <p:nvSpPr>
            <p:cNvPr id="143" name="Rectangle 8"/>
            <p:cNvSpPr>
              <a:spLocks noChangeArrowheads="1"/>
            </p:cNvSpPr>
            <p:nvPr/>
          </p:nvSpPr>
          <p:spPr bwMode="auto">
            <a:xfrm>
              <a:off x="1258" y="1317"/>
              <a:ext cx="2363" cy="903"/>
            </a:xfrm>
            <a:prstGeom prst="rect">
              <a:avLst/>
            </a:prstGeom>
            <a:solidFill>
              <a:srgbClr val="FCFEB9"/>
            </a:solidFill>
            <a:ln w="11113">
              <a:solidFill>
                <a:srgbClr val="CF0E3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2055" y="1324"/>
              <a:ext cx="61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Output Logic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45" name="Group 13"/>
          <p:cNvGrpSpPr>
            <a:grpSpLocks/>
          </p:cNvGrpSpPr>
          <p:nvPr/>
        </p:nvGrpSpPr>
        <p:grpSpPr bwMode="auto">
          <a:xfrm>
            <a:off x="2335919" y="2554663"/>
            <a:ext cx="1822450" cy="525462"/>
            <a:chOff x="1445" y="1477"/>
            <a:chExt cx="1148" cy="331"/>
          </a:xfrm>
        </p:grpSpPr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1445" y="1477"/>
              <a:ext cx="1148" cy="331"/>
            </a:xfrm>
            <a:prstGeom prst="rect">
              <a:avLst/>
            </a:prstGeom>
            <a:solidFill>
              <a:srgbClr val="006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1504" y="1537"/>
              <a:ext cx="7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cs typeface="Arial Narrow"/>
                </a:rPr>
                <a:t>FSM1:    z = p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48" name="Group 16"/>
          <p:cNvGrpSpPr>
            <a:grpSpLocks/>
          </p:cNvGrpSpPr>
          <p:nvPr/>
        </p:nvGrpSpPr>
        <p:grpSpPr bwMode="auto">
          <a:xfrm>
            <a:off x="2335919" y="3181109"/>
            <a:ext cx="1822450" cy="525462"/>
            <a:chOff x="1445" y="1865"/>
            <a:chExt cx="1148" cy="331"/>
          </a:xfrm>
        </p:grpSpPr>
        <p:sp>
          <p:nvSpPr>
            <p:cNvPr id="149" name="Rectangle 14"/>
            <p:cNvSpPr>
              <a:spLocks noChangeArrowheads="1"/>
            </p:cNvSpPr>
            <p:nvPr/>
          </p:nvSpPr>
          <p:spPr bwMode="auto">
            <a:xfrm>
              <a:off x="1445" y="1865"/>
              <a:ext cx="1148" cy="331"/>
            </a:xfrm>
            <a:prstGeom prst="rect">
              <a:avLst/>
            </a:prstGeom>
            <a:solidFill>
              <a:srgbClr val="006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0" name="Rectangle 15"/>
            <p:cNvSpPr>
              <a:spLocks noChangeArrowheads="1"/>
            </p:cNvSpPr>
            <p:nvPr/>
          </p:nvSpPr>
          <p:spPr bwMode="auto">
            <a:xfrm>
              <a:off x="1504" y="1925"/>
              <a:ext cx="7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cs typeface="Arial Narrow"/>
                </a:rPr>
                <a:t>FSM2:    z = q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151" name="Freeform 17"/>
          <p:cNvSpPr>
            <a:spLocks/>
          </p:cNvSpPr>
          <p:nvPr/>
        </p:nvSpPr>
        <p:spPr bwMode="auto">
          <a:xfrm>
            <a:off x="4677481" y="2783263"/>
            <a:ext cx="814388" cy="6127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696" y="0"/>
              </a:cxn>
              <a:cxn ang="0">
                <a:pos x="696" y="0"/>
              </a:cxn>
              <a:cxn ang="0">
                <a:pos x="735" y="35"/>
              </a:cxn>
              <a:cxn ang="0">
                <a:pos x="771" y="56"/>
              </a:cxn>
              <a:cxn ang="0">
                <a:pos x="806" y="56"/>
              </a:cxn>
              <a:cxn ang="0">
                <a:pos x="845" y="74"/>
              </a:cxn>
              <a:cxn ang="0">
                <a:pos x="862" y="110"/>
              </a:cxn>
              <a:cxn ang="0">
                <a:pos x="900" y="128"/>
              </a:cxn>
              <a:cxn ang="0">
                <a:pos x="917" y="165"/>
              </a:cxn>
              <a:cxn ang="0">
                <a:pos x="954" y="184"/>
              </a:cxn>
              <a:cxn ang="0">
                <a:pos x="973" y="220"/>
              </a:cxn>
              <a:cxn ang="0">
                <a:pos x="991" y="275"/>
              </a:cxn>
              <a:cxn ang="0">
                <a:pos x="1010" y="311"/>
              </a:cxn>
              <a:cxn ang="0">
                <a:pos x="1010" y="350"/>
              </a:cxn>
              <a:cxn ang="0">
                <a:pos x="1027" y="385"/>
              </a:cxn>
              <a:cxn ang="0">
                <a:pos x="1027" y="421"/>
              </a:cxn>
              <a:cxn ang="0">
                <a:pos x="1027" y="441"/>
              </a:cxn>
              <a:cxn ang="0">
                <a:pos x="1027" y="404"/>
              </a:cxn>
              <a:cxn ang="0">
                <a:pos x="1027" y="441"/>
              </a:cxn>
              <a:cxn ang="0">
                <a:pos x="1010" y="477"/>
              </a:cxn>
              <a:cxn ang="0">
                <a:pos x="991" y="514"/>
              </a:cxn>
              <a:cxn ang="0">
                <a:pos x="973" y="551"/>
              </a:cxn>
              <a:cxn ang="0">
                <a:pos x="935" y="587"/>
              </a:cxn>
              <a:cxn ang="0">
                <a:pos x="900" y="605"/>
              </a:cxn>
              <a:cxn ang="0">
                <a:pos x="881" y="642"/>
              </a:cxn>
              <a:cxn ang="0">
                <a:pos x="845" y="680"/>
              </a:cxn>
              <a:cxn ang="0">
                <a:pos x="806" y="697"/>
              </a:cxn>
              <a:cxn ang="0">
                <a:pos x="789" y="735"/>
              </a:cxn>
              <a:cxn ang="0">
                <a:pos x="752" y="752"/>
              </a:cxn>
              <a:cxn ang="0">
                <a:pos x="716" y="771"/>
              </a:cxn>
              <a:cxn ang="0">
                <a:pos x="0" y="771"/>
              </a:cxn>
              <a:cxn ang="0">
                <a:pos x="294" y="532"/>
              </a:cxn>
              <a:cxn ang="0">
                <a:pos x="294" y="311"/>
              </a:cxn>
              <a:cxn ang="0">
                <a:pos x="19" y="0"/>
              </a:cxn>
            </a:cxnLst>
            <a:rect l="0" t="0" r="r" b="b"/>
            <a:pathLst>
              <a:path w="1027" h="771">
                <a:moveTo>
                  <a:pt x="19" y="0"/>
                </a:moveTo>
                <a:lnTo>
                  <a:pt x="696" y="0"/>
                </a:lnTo>
                <a:lnTo>
                  <a:pt x="696" y="0"/>
                </a:lnTo>
                <a:lnTo>
                  <a:pt x="735" y="35"/>
                </a:lnTo>
                <a:lnTo>
                  <a:pt x="771" y="56"/>
                </a:lnTo>
                <a:lnTo>
                  <a:pt x="806" y="56"/>
                </a:lnTo>
                <a:lnTo>
                  <a:pt x="845" y="74"/>
                </a:lnTo>
                <a:lnTo>
                  <a:pt x="862" y="110"/>
                </a:lnTo>
                <a:lnTo>
                  <a:pt x="900" y="128"/>
                </a:lnTo>
                <a:lnTo>
                  <a:pt x="917" y="165"/>
                </a:lnTo>
                <a:lnTo>
                  <a:pt x="954" y="184"/>
                </a:lnTo>
                <a:lnTo>
                  <a:pt x="973" y="220"/>
                </a:lnTo>
                <a:lnTo>
                  <a:pt x="991" y="275"/>
                </a:lnTo>
                <a:lnTo>
                  <a:pt x="1010" y="311"/>
                </a:lnTo>
                <a:lnTo>
                  <a:pt x="1010" y="350"/>
                </a:lnTo>
                <a:lnTo>
                  <a:pt x="1027" y="385"/>
                </a:lnTo>
                <a:lnTo>
                  <a:pt x="1027" y="421"/>
                </a:lnTo>
                <a:lnTo>
                  <a:pt x="1027" y="441"/>
                </a:lnTo>
                <a:lnTo>
                  <a:pt x="1027" y="404"/>
                </a:lnTo>
                <a:lnTo>
                  <a:pt x="1027" y="441"/>
                </a:lnTo>
                <a:lnTo>
                  <a:pt x="1010" y="477"/>
                </a:lnTo>
                <a:lnTo>
                  <a:pt x="991" y="514"/>
                </a:lnTo>
                <a:lnTo>
                  <a:pt x="973" y="551"/>
                </a:lnTo>
                <a:lnTo>
                  <a:pt x="935" y="587"/>
                </a:lnTo>
                <a:lnTo>
                  <a:pt x="900" y="605"/>
                </a:lnTo>
                <a:lnTo>
                  <a:pt x="881" y="642"/>
                </a:lnTo>
                <a:lnTo>
                  <a:pt x="845" y="680"/>
                </a:lnTo>
                <a:lnTo>
                  <a:pt x="806" y="697"/>
                </a:lnTo>
                <a:lnTo>
                  <a:pt x="789" y="735"/>
                </a:lnTo>
                <a:lnTo>
                  <a:pt x="752" y="752"/>
                </a:lnTo>
                <a:lnTo>
                  <a:pt x="716" y="771"/>
                </a:lnTo>
                <a:lnTo>
                  <a:pt x="0" y="771"/>
                </a:lnTo>
                <a:lnTo>
                  <a:pt x="294" y="532"/>
                </a:lnTo>
                <a:lnTo>
                  <a:pt x="294" y="311"/>
                </a:lnTo>
                <a:lnTo>
                  <a:pt x="19" y="0"/>
                </a:lnTo>
                <a:close/>
              </a:path>
            </a:pathLst>
          </a:cu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52" name="Freeform 18"/>
          <p:cNvSpPr>
            <a:spLocks/>
          </p:cNvSpPr>
          <p:nvPr/>
        </p:nvSpPr>
        <p:spPr bwMode="auto">
          <a:xfrm>
            <a:off x="4634619" y="2826125"/>
            <a:ext cx="128587" cy="530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" y="216"/>
              </a:cxn>
              <a:cxn ang="0">
                <a:pos x="163" y="487"/>
              </a:cxn>
              <a:cxn ang="0">
                <a:pos x="0" y="668"/>
              </a:cxn>
            </a:cxnLst>
            <a:rect l="0" t="0" r="r" b="b"/>
            <a:pathLst>
              <a:path w="163" h="668">
                <a:moveTo>
                  <a:pt x="0" y="0"/>
                </a:moveTo>
                <a:lnTo>
                  <a:pt x="163" y="216"/>
                </a:lnTo>
                <a:lnTo>
                  <a:pt x="163" y="487"/>
                </a:lnTo>
                <a:lnTo>
                  <a:pt x="0" y="668"/>
                </a:lnTo>
              </a:path>
            </a:pathLst>
          </a:custGeom>
          <a:noFill/>
          <a:ln w="42863">
            <a:solidFill>
              <a:srgbClr val="91919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53" name="Oval 19"/>
          <p:cNvSpPr>
            <a:spLocks noChangeArrowheads="1"/>
          </p:cNvSpPr>
          <p:nvPr/>
        </p:nvSpPr>
        <p:spPr bwMode="auto">
          <a:xfrm>
            <a:off x="5496631" y="2983288"/>
            <a:ext cx="168275" cy="182562"/>
          </a:xfrm>
          <a:prstGeom prst="ellipse">
            <a:avLst/>
          </a:pr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54" name="Rectangle 20"/>
          <p:cNvSpPr>
            <a:spLocks noChangeArrowheads="1"/>
          </p:cNvSpPr>
          <p:nvPr/>
        </p:nvSpPr>
        <p:spPr bwMode="auto">
          <a:xfrm>
            <a:off x="4994981" y="2921375"/>
            <a:ext cx="301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cs typeface="Arial Narrow"/>
              </a:rPr>
              <a:t>=?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55" name="AutoShape 21"/>
          <p:cNvSpPr>
            <a:spLocks noChangeArrowheads="1"/>
          </p:cNvSpPr>
          <p:nvPr/>
        </p:nvSpPr>
        <p:spPr bwMode="auto">
          <a:xfrm>
            <a:off x="2053344" y="1130675"/>
            <a:ext cx="3392487" cy="973138"/>
          </a:xfrm>
          <a:prstGeom prst="roundRect">
            <a:avLst>
              <a:gd name="adj" fmla="val 12458"/>
            </a:avLst>
          </a:prstGeom>
          <a:solidFill>
            <a:srgbClr val="FCFEB9"/>
          </a:solidFill>
          <a:ln w="11113">
            <a:solidFill>
              <a:srgbClr val="063DE8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56" name="Rectangle 22"/>
          <p:cNvSpPr>
            <a:spLocks noChangeArrowheads="1"/>
          </p:cNvSpPr>
          <p:nvPr/>
        </p:nvSpPr>
        <p:spPr bwMode="auto">
          <a:xfrm>
            <a:off x="2188281" y="1521200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R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grpSp>
        <p:nvGrpSpPr>
          <p:cNvPr id="157" name="Group 28"/>
          <p:cNvGrpSpPr>
            <a:grpSpLocks/>
          </p:cNvGrpSpPr>
          <p:nvPr/>
        </p:nvGrpSpPr>
        <p:grpSpPr bwMode="auto">
          <a:xfrm>
            <a:off x="1292931" y="1492625"/>
            <a:ext cx="727075" cy="93663"/>
            <a:chOff x="788" y="808"/>
            <a:chExt cx="458" cy="59"/>
          </a:xfrm>
        </p:grpSpPr>
        <p:sp>
          <p:nvSpPr>
            <p:cNvPr id="158" name="Line 25"/>
            <p:cNvSpPr>
              <a:spLocks noChangeShapeType="1"/>
            </p:cNvSpPr>
            <p:nvPr/>
          </p:nvSpPr>
          <p:spPr bwMode="auto">
            <a:xfrm>
              <a:off x="788" y="837"/>
              <a:ext cx="407" cy="1"/>
            </a:xfrm>
            <a:prstGeom prst="line">
              <a:avLst/>
            </a:prstGeom>
            <a:noFill/>
            <a:ln w="11113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144" y="808"/>
              <a:ext cx="101" cy="58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0" y="0"/>
                </a:cxn>
                <a:cxn ang="0">
                  <a:pos x="0" y="116"/>
                </a:cxn>
                <a:cxn ang="0">
                  <a:pos x="202" y="59"/>
                </a:cxn>
              </a:cxnLst>
              <a:rect l="0" t="0" r="r" b="b"/>
              <a:pathLst>
                <a:path w="202" h="116">
                  <a:moveTo>
                    <a:pt x="202" y="59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02" y="59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144" y="808"/>
              <a:ext cx="102" cy="59"/>
            </a:xfrm>
            <a:custGeom>
              <a:avLst/>
              <a:gdLst/>
              <a:ahLst/>
              <a:cxnLst>
                <a:cxn ang="0">
                  <a:pos x="204" y="59"/>
                </a:cxn>
                <a:cxn ang="0">
                  <a:pos x="0" y="0"/>
                </a:cxn>
                <a:cxn ang="0">
                  <a:pos x="0" y="118"/>
                </a:cxn>
                <a:cxn ang="0">
                  <a:pos x="204" y="59"/>
                </a:cxn>
              </a:cxnLst>
              <a:rect l="0" t="0" r="r" b="b"/>
              <a:pathLst>
                <a:path w="204" h="118">
                  <a:moveTo>
                    <a:pt x="204" y="59"/>
                  </a:moveTo>
                  <a:lnTo>
                    <a:pt x="0" y="0"/>
                  </a:lnTo>
                  <a:lnTo>
                    <a:pt x="0" y="118"/>
                  </a:lnTo>
                  <a:lnTo>
                    <a:pt x="204" y="59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61" name="Group 32"/>
          <p:cNvGrpSpPr>
            <a:grpSpLocks/>
          </p:cNvGrpSpPr>
          <p:nvPr/>
        </p:nvGrpSpPr>
        <p:grpSpPr bwMode="auto">
          <a:xfrm>
            <a:off x="1292931" y="1664075"/>
            <a:ext cx="727075" cy="93663"/>
            <a:chOff x="788" y="916"/>
            <a:chExt cx="458" cy="59"/>
          </a:xfrm>
        </p:grpSpPr>
        <p:sp>
          <p:nvSpPr>
            <p:cNvPr id="162" name="Line 29"/>
            <p:cNvSpPr>
              <a:spLocks noChangeShapeType="1"/>
            </p:cNvSpPr>
            <p:nvPr/>
          </p:nvSpPr>
          <p:spPr bwMode="auto">
            <a:xfrm>
              <a:off x="788" y="946"/>
              <a:ext cx="407" cy="1"/>
            </a:xfrm>
            <a:prstGeom prst="line">
              <a:avLst/>
            </a:prstGeom>
            <a:noFill/>
            <a:ln w="11113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63" name="Freeform 30"/>
            <p:cNvSpPr>
              <a:spLocks/>
            </p:cNvSpPr>
            <p:nvPr/>
          </p:nvSpPr>
          <p:spPr bwMode="auto">
            <a:xfrm>
              <a:off x="1144" y="916"/>
              <a:ext cx="101" cy="58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202" y="59"/>
                </a:cxn>
              </a:cxnLst>
              <a:rect l="0" t="0" r="r" b="b"/>
              <a:pathLst>
                <a:path w="202" h="117">
                  <a:moveTo>
                    <a:pt x="202" y="59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02" y="59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64" name="Freeform 31"/>
            <p:cNvSpPr>
              <a:spLocks/>
            </p:cNvSpPr>
            <p:nvPr/>
          </p:nvSpPr>
          <p:spPr bwMode="auto">
            <a:xfrm>
              <a:off x="1144" y="916"/>
              <a:ext cx="102" cy="59"/>
            </a:xfrm>
            <a:custGeom>
              <a:avLst/>
              <a:gdLst/>
              <a:ahLst/>
              <a:cxnLst>
                <a:cxn ang="0">
                  <a:pos x="204" y="59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204" y="59"/>
                </a:cxn>
              </a:cxnLst>
              <a:rect l="0" t="0" r="r" b="b"/>
              <a:pathLst>
                <a:path w="204" h="119">
                  <a:moveTo>
                    <a:pt x="204" y="59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204" y="59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65" name="Group 35"/>
          <p:cNvGrpSpPr>
            <a:grpSpLocks/>
          </p:cNvGrpSpPr>
          <p:nvPr/>
        </p:nvGrpSpPr>
        <p:grpSpPr bwMode="auto">
          <a:xfrm>
            <a:off x="1037347" y="1424365"/>
            <a:ext cx="188913" cy="392113"/>
            <a:chOff x="627" y="765"/>
            <a:chExt cx="119" cy="247"/>
          </a:xfrm>
        </p:grpSpPr>
        <p:sp>
          <p:nvSpPr>
            <p:cNvPr id="166" name="Rectangle 33"/>
            <p:cNvSpPr>
              <a:spLocks noChangeArrowheads="1"/>
            </p:cNvSpPr>
            <p:nvPr/>
          </p:nvSpPr>
          <p:spPr bwMode="auto">
            <a:xfrm>
              <a:off x="627" y="765"/>
              <a:ext cx="11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p+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67" name="Rectangle 34"/>
            <p:cNvSpPr>
              <a:spLocks noChangeArrowheads="1"/>
            </p:cNvSpPr>
            <p:nvPr/>
          </p:nvSpPr>
          <p:spPr bwMode="auto">
            <a:xfrm>
              <a:off x="627" y="867"/>
              <a:ext cx="11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q+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68" name="Group 39"/>
          <p:cNvGrpSpPr>
            <a:grpSpLocks/>
          </p:cNvGrpSpPr>
          <p:nvPr/>
        </p:nvGrpSpPr>
        <p:grpSpPr bwMode="auto">
          <a:xfrm>
            <a:off x="4180594" y="2770563"/>
            <a:ext cx="527050" cy="214312"/>
            <a:chOff x="2607" y="1613"/>
            <a:chExt cx="332" cy="135"/>
          </a:xfrm>
        </p:grpSpPr>
        <p:sp>
          <p:nvSpPr>
            <p:cNvPr id="169" name="Line 36"/>
            <p:cNvSpPr>
              <a:spLocks noChangeShapeType="1"/>
            </p:cNvSpPr>
            <p:nvPr/>
          </p:nvSpPr>
          <p:spPr bwMode="auto">
            <a:xfrm>
              <a:off x="2607" y="1613"/>
              <a:ext cx="281" cy="113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70" name="Freeform 37"/>
            <p:cNvSpPr>
              <a:spLocks/>
            </p:cNvSpPr>
            <p:nvPr/>
          </p:nvSpPr>
          <p:spPr bwMode="auto">
            <a:xfrm>
              <a:off x="2834" y="1683"/>
              <a:ext cx="104" cy="64"/>
            </a:xfrm>
            <a:custGeom>
              <a:avLst/>
              <a:gdLst/>
              <a:ahLst/>
              <a:cxnLst>
                <a:cxn ang="0">
                  <a:pos x="209" y="129"/>
                </a:cxn>
                <a:cxn ang="0">
                  <a:pos x="44" y="0"/>
                </a:cxn>
                <a:cxn ang="0">
                  <a:pos x="0" y="107"/>
                </a:cxn>
                <a:cxn ang="0">
                  <a:pos x="209" y="129"/>
                </a:cxn>
              </a:cxnLst>
              <a:rect l="0" t="0" r="r" b="b"/>
              <a:pathLst>
                <a:path w="209" h="129">
                  <a:moveTo>
                    <a:pt x="209" y="129"/>
                  </a:moveTo>
                  <a:lnTo>
                    <a:pt x="44" y="0"/>
                  </a:lnTo>
                  <a:lnTo>
                    <a:pt x="0" y="107"/>
                  </a:lnTo>
                  <a:lnTo>
                    <a:pt x="209" y="129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71" name="Freeform 38"/>
            <p:cNvSpPr>
              <a:spLocks/>
            </p:cNvSpPr>
            <p:nvPr/>
          </p:nvSpPr>
          <p:spPr bwMode="auto">
            <a:xfrm>
              <a:off x="2834" y="1683"/>
              <a:ext cx="105" cy="65"/>
            </a:xfrm>
            <a:custGeom>
              <a:avLst/>
              <a:gdLst/>
              <a:ahLst/>
              <a:cxnLst>
                <a:cxn ang="0">
                  <a:pos x="211" y="130"/>
                </a:cxn>
                <a:cxn ang="0">
                  <a:pos x="44" y="0"/>
                </a:cxn>
                <a:cxn ang="0">
                  <a:pos x="0" y="108"/>
                </a:cxn>
                <a:cxn ang="0">
                  <a:pos x="211" y="130"/>
                </a:cxn>
              </a:cxnLst>
              <a:rect l="0" t="0" r="r" b="b"/>
              <a:pathLst>
                <a:path w="211" h="130">
                  <a:moveTo>
                    <a:pt x="211" y="130"/>
                  </a:moveTo>
                  <a:lnTo>
                    <a:pt x="44" y="0"/>
                  </a:lnTo>
                  <a:lnTo>
                    <a:pt x="0" y="108"/>
                  </a:lnTo>
                  <a:lnTo>
                    <a:pt x="211" y="130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72" name="Group 43"/>
          <p:cNvGrpSpPr>
            <a:grpSpLocks/>
          </p:cNvGrpSpPr>
          <p:nvPr/>
        </p:nvGrpSpPr>
        <p:grpSpPr bwMode="auto">
          <a:xfrm>
            <a:off x="4137731" y="3239846"/>
            <a:ext cx="527050" cy="214313"/>
            <a:chOff x="2580" y="1902"/>
            <a:chExt cx="332" cy="135"/>
          </a:xfrm>
        </p:grpSpPr>
        <p:sp>
          <p:nvSpPr>
            <p:cNvPr id="173" name="Line 40"/>
            <p:cNvSpPr>
              <a:spLocks noChangeShapeType="1"/>
            </p:cNvSpPr>
            <p:nvPr/>
          </p:nvSpPr>
          <p:spPr bwMode="auto">
            <a:xfrm flipV="1">
              <a:off x="2580" y="1924"/>
              <a:ext cx="281" cy="113"/>
            </a:xfrm>
            <a:prstGeom prst="line">
              <a:avLst/>
            </a:prstGeom>
            <a:noFill/>
            <a:ln w="127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74" name="Freeform 41"/>
            <p:cNvSpPr>
              <a:spLocks/>
            </p:cNvSpPr>
            <p:nvPr/>
          </p:nvSpPr>
          <p:spPr bwMode="auto">
            <a:xfrm>
              <a:off x="2806" y="1902"/>
              <a:ext cx="105" cy="64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22"/>
                </a:cxn>
                <a:cxn ang="0">
                  <a:pos x="44" y="129"/>
                </a:cxn>
                <a:cxn ang="0">
                  <a:pos x="209" y="0"/>
                </a:cxn>
              </a:cxnLst>
              <a:rect l="0" t="0" r="r" b="b"/>
              <a:pathLst>
                <a:path w="209" h="129">
                  <a:moveTo>
                    <a:pt x="209" y="0"/>
                  </a:moveTo>
                  <a:lnTo>
                    <a:pt x="0" y="22"/>
                  </a:lnTo>
                  <a:lnTo>
                    <a:pt x="44" y="129"/>
                  </a:lnTo>
                  <a:lnTo>
                    <a:pt x="209" y="0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75" name="Freeform 42"/>
            <p:cNvSpPr>
              <a:spLocks/>
            </p:cNvSpPr>
            <p:nvPr/>
          </p:nvSpPr>
          <p:spPr bwMode="auto">
            <a:xfrm>
              <a:off x="2806" y="1902"/>
              <a:ext cx="106" cy="65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0" y="22"/>
                </a:cxn>
                <a:cxn ang="0">
                  <a:pos x="44" y="130"/>
                </a:cxn>
                <a:cxn ang="0">
                  <a:pos x="210" y="0"/>
                </a:cxn>
              </a:cxnLst>
              <a:rect l="0" t="0" r="r" b="b"/>
              <a:pathLst>
                <a:path w="210" h="130">
                  <a:moveTo>
                    <a:pt x="210" y="0"/>
                  </a:moveTo>
                  <a:lnTo>
                    <a:pt x="0" y="22"/>
                  </a:lnTo>
                  <a:lnTo>
                    <a:pt x="44" y="13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176" name="Line 44"/>
          <p:cNvSpPr>
            <a:spLocks noChangeShapeType="1"/>
          </p:cNvSpPr>
          <p:nvPr/>
        </p:nvSpPr>
        <p:spPr bwMode="auto">
          <a:xfrm>
            <a:off x="5444244" y="1619625"/>
            <a:ext cx="779462" cy="1588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77" name="Rectangle 48"/>
          <p:cNvSpPr>
            <a:spLocks noChangeArrowheads="1"/>
          </p:cNvSpPr>
          <p:nvPr/>
        </p:nvSpPr>
        <p:spPr bwMode="auto">
          <a:xfrm>
            <a:off x="5490281" y="1116388"/>
            <a:ext cx="1025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==1 if  (p+,q+)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reachable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grpSp>
        <p:nvGrpSpPr>
          <p:cNvPr id="178" name="Group 51"/>
          <p:cNvGrpSpPr>
            <a:grpSpLocks/>
          </p:cNvGrpSpPr>
          <p:nvPr/>
        </p:nvGrpSpPr>
        <p:grpSpPr bwMode="auto">
          <a:xfrm>
            <a:off x="5883981" y="3121403"/>
            <a:ext cx="1784350" cy="461963"/>
            <a:chOff x="3680" y="1834"/>
            <a:chExt cx="1124" cy="291"/>
          </a:xfrm>
        </p:grpSpPr>
        <p:sp>
          <p:nvSpPr>
            <p:cNvPr id="179" name="Rectangle 49"/>
            <p:cNvSpPr>
              <a:spLocks noChangeArrowheads="1"/>
            </p:cNvSpPr>
            <p:nvPr/>
          </p:nvSpPr>
          <p:spPr bwMode="auto">
            <a:xfrm>
              <a:off x="3680" y="1834"/>
              <a:ext cx="9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==1 if output from p+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0" name="Rectangle 50"/>
            <p:cNvSpPr>
              <a:spLocks noChangeArrowheads="1"/>
            </p:cNvSpPr>
            <p:nvPr/>
          </p:nvSpPr>
          <p:spPr bwMode="auto">
            <a:xfrm>
              <a:off x="3680" y="1980"/>
              <a:ext cx="112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cs typeface="Arial Narrow"/>
                </a:rPr>
                <a:t>same as output from q+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81" name="Group 55"/>
          <p:cNvGrpSpPr>
            <a:grpSpLocks/>
          </p:cNvGrpSpPr>
          <p:nvPr/>
        </p:nvGrpSpPr>
        <p:grpSpPr bwMode="auto">
          <a:xfrm>
            <a:off x="6839656" y="1721225"/>
            <a:ext cx="539750" cy="93663"/>
            <a:chOff x="4282" y="952"/>
            <a:chExt cx="340" cy="59"/>
          </a:xfrm>
        </p:grpSpPr>
        <p:sp>
          <p:nvSpPr>
            <p:cNvPr id="182" name="Line 52"/>
            <p:cNvSpPr>
              <a:spLocks noChangeShapeType="1"/>
            </p:cNvSpPr>
            <p:nvPr/>
          </p:nvSpPr>
          <p:spPr bwMode="auto">
            <a:xfrm>
              <a:off x="4282" y="981"/>
              <a:ext cx="289" cy="1"/>
            </a:xfrm>
            <a:prstGeom prst="line">
              <a:avLst/>
            </a:prstGeom>
            <a:noFill/>
            <a:ln w="11113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3" name="Freeform 53"/>
            <p:cNvSpPr>
              <a:spLocks/>
            </p:cNvSpPr>
            <p:nvPr/>
          </p:nvSpPr>
          <p:spPr bwMode="auto">
            <a:xfrm>
              <a:off x="4520" y="952"/>
              <a:ext cx="101" cy="58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202" y="59"/>
                </a:cxn>
              </a:cxnLst>
              <a:rect l="0" t="0" r="r" b="b"/>
              <a:pathLst>
                <a:path w="202" h="117">
                  <a:moveTo>
                    <a:pt x="202" y="59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02" y="59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4" name="Freeform 54"/>
            <p:cNvSpPr>
              <a:spLocks/>
            </p:cNvSpPr>
            <p:nvPr/>
          </p:nvSpPr>
          <p:spPr bwMode="auto">
            <a:xfrm>
              <a:off x="4520" y="952"/>
              <a:ext cx="102" cy="59"/>
            </a:xfrm>
            <a:custGeom>
              <a:avLst/>
              <a:gdLst/>
              <a:ahLst/>
              <a:cxnLst>
                <a:cxn ang="0">
                  <a:pos x="204" y="59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204" y="59"/>
                </a:cxn>
              </a:cxnLst>
              <a:rect l="0" t="0" r="r" b="b"/>
              <a:pathLst>
                <a:path w="204" h="119">
                  <a:moveTo>
                    <a:pt x="204" y="59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204" y="59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85" name="Group 59"/>
          <p:cNvGrpSpPr>
            <a:grpSpLocks/>
          </p:cNvGrpSpPr>
          <p:nvPr/>
        </p:nvGrpSpPr>
        <p:grpSpPr bwMode="auto">
          <a:xfrm>
            <a:off x="1402469" y="1538663"/>
            <a:ext cx="906462" cy="1249362"/>
            <a:chOff x="857" y="837"/>
            <a:chExt cx="571" cy="787"/>
          </a:xfrm>
        </p:grpSpPr>
        <p:sp>
          <p:nvSpPr>
            <p:cNvPr id="186" name="Freeform 56"/>
            <p:cNvSpPr>
              <a:spLocks/>
            </p:cNvSpPr>
            <p:nvPr/>
          </p:nvSpPr>
          <p:spPr bwMode="auto">
            <a:xfrm>
              <a:off x="857" y="837"/>
              <a:ext cx="476" cy="7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0" y="1516"/>
                </a:cxn>
                <a:cxn ang="0">
                  <a:pos x="950" y="1516"/>
                </a:cxn>
              </a:cxnLst>
              <a:rect l="0" t="0" r="r" b="b"/>
              <a:pathLst>
                <a:path w="950" h="1516">
                  <a:moveTo>
                    <a:pt x="0" y="0"/>
                  </a:moveTo>
                  <a:lnTo>
                    <a:pt x="470" y="1516"/>
                  </a:lnTo>
                  <a:lnTo>
                    <a:pt x="950" y="1516"/>
                  </a:lnTo>
                </a:path>
              </a:pathLst>
            </a:custGeom>
            <a:noFill/>
            <a:ln w="11113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7" name="Freeform 57"/>
            <p:cNvSpPr>
              <a:spLocks/>
            </p:cNvSpPr>
            <p:nvPr/>
          </p:nvSpPr>
          <p:spPr bwMode="auto">
            <a:xfrm>
              <a:off x="1326" y="1565"/>
              <a:ext cx="101" cy="58"/>
            </a:xfrm>
            <a:custGeom>
              <a:avLst/>
              <a:gdLst/>
              <a:ahLst/>
              <a:cxnLst>
                <a:cxn ang="0">
                  <a:pos x="202" y="6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202" y="60"/>
                </a:cxn>
              </a:cxnLst>
              <a:rect l="0" t="0" r="r" b="b"/>
              <a:pathLst>
                <a:path w="202" h="117">
                  <a:moveTo>
                    <a:pt x="202" y="6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02" y="60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88" name="Freeform 58"/>
            <p:cNvSpPr>
              <a:spLocks/>
            </p:cNvSpPr>
            <p:nvPr/>
          </p:nvSpPr>
          <p:spPr bwMode="auto">
            <a:xfrm>
              <a:off x="1326" y="1565"/>
              <a:ext cx="102" cy="59"/>
            </a:xfrm>
            <a:custGeom>
              <a:avLst/>
              <a:gdLst/>
              <a:ahLst/>
              <a:cxnLst>
                <a:cxn ang="0">
                  <a:pos x="204" y="60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204" y="60"/>
                </a:cxn>
              </a:cxnLst>
              <a:rect l="0" t="0" r="r" b="b"/>
              <a:pathLst>
                <a:path w="204" h="119">
                  <a:moveTo>
                    <a:pt x="204" y="60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204" y="60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grpSp>
        <p:nvGrpSpPr>
          <p:cNvPr id="189" name="Group 63"/>
          <p:cNvGrpSpPr>
            <a:grpSpLocks/>
          </p:cNvGrpSpPr>
          <p:nvPr/>
        </p:nvGrpSpPr>
        <p:grpSpPr bwMode="auto">
          <a:xfrm>
            <a:off x="1345319" y="1710113"/>
            <a:ext cx="947737" cy="1751012"/>
            <a:chOff x="821" y="945"/>
            <a:chExt cx="597" cy="1103"/>
          </a:xfrm>
        </p:grpSpPr>
        <p:sp>
          <p:nvSpPr>
            <p:cNvPr id="190" name="Freeform 60"/>
            <p:cNvSpPr>
              <a:spLocks/>
            </p:cNvSpPr>
            <p:nvPr/>
          </p:nvSpPr>
          <p:spPr bwMode="auto">
            <a:xfrm>
              <a:off x="821" y="945"/>
              <a:ext cx="502" cy="1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1" y="2148"/>
                </a:cxn>
                <a:cxn ang="0">
                  <a:pos x="1004" y="2148"/>
                </a:cxn>
              </a:cxnLst>
              <a:rect l="0" t="0" r="r" b="b"/>
              <a:pathLst>
                <a:path w="1004" h="2148">
                  <a:moveTo>
                    <a:pt x="0" y="0"/>
                  </a:moveTo>
                  <a:lnTo>
                    <a:pt x="561" y="2148"/>
                  </a:lnTo>
                  <a:lnTo>
                    <a:pt x="1004" y="2148"/>
                  </a:lnTo>
                </a:path>
              </a:pathLst>
            </a:custGeom>
            <a:noFill/>
            <a:ln w="11113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1" name="Freeform 61"/>
            <p:cNvSpPr>
              <a:spLocks/>
            </p:cNvSpPr>
            <p:nvPr/>
          </p:nvSpPr>
          <p:spPr bwMode="auto">
            <a:xfrm>
              <a:off x="1316" y="1989"/>
              <a:ext cx="101" cy="59"/>
            </a:xfrm>
            <a:custGeom>
              <a:avLst/>
              <a:gdLst/>
              <a:ahLst/>
              <a:cxnLst>
                <a:cxn ang="0">
                  <a:pos x="202" y="6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202" y="60"/>
                </a:cxn>
              </a:cxnLst>
              <a:rect l="0" t="0" r="r" b="b"/>
              <a:pathLst>
                <a:path w="202" h="117">
                  <a:moveTo>
                    <a:pt x="202" y="6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02" y="60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2" name="Freeform 62"/>
            <p:cNvSpPr>
              <a:spLocks/>
            </p:cNvSpPr>
            <p:nvPr/>
          </p:nvSpPr>
          <p:spPr bwMode="auto">
            <a:xfrm>
              <a:off x="1316" y="1989"/>
              <a:ext cx="102" cy="59"/>
            </a:xfrm>
            <a:custGeom>
              <a:avLst/>
              <a:gdLst/>
              <a:ahLst/>
              <a:cxnLst>
                <a:cxn ang="0">
                  <a:pos x="203" y="60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203" y="60"/>
                </a:cxn>
              </a:cxnLst>
              <a:rect l="0" t="0" r="r" b="b"/>
              <a:pathLst>
                <a:path w="203" h="119">
                  <a:moveTo>
                    <a:pt x="203" y="60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203" y="60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193" name="Freeform 64"/>
          <p:cNvSpPr>
            <a:spLocks/>
          </p:cNvSpPr>
          <p:nvPr/>
        </p:nvSpPr>
        <p:spPr bwMode="auto">
          <a:xfrm>
            <a:off x="6242756" y="1552950"/>
            <a:ext cx="628650" cy="455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3" y="0"/>
              </a:cxn>
              <a:cxn ang="0">
                <a:pos x="533" y="0"/>
              </a:cxn>
              <a:cxn ang="0">
                <a:pos x="564" y="27"/>
              </a:cxn>
              <a:cxn ang="0">
                <a:pos x="591" y="40"/>
              </a:cxn>
              <a:cxn ang="0">
                <a:pos x="620" y="40"/>
              </a:cxn>
              <a:cxn ang="0">
                <a:pos x="650" y="56"/>
              </a:cxn>
              <a:cxn ang="0">
                <a:pos x="662" y="81"/>
              </a:cxn>
              <a:cxn ang="0">
                <a:pos x="693" y="96"/>
              </a:cxn>
              <a:cxn ang="0">
                <a:pos x="706" y="123"/>
              </a:cxn>
              <a:cxn ang="0">
                <a:pos x="737" y="137"/>
              </a:cxn>
              <a:cxn ang="0">
                <a:pos x="749" y="164"/>
              </a:cxn>
              <a:cxn ang="0">
                <a:pos x="764" y="204"/>
              </a:cxn>
              <a:cxn ang="0">
                <a:pos x="779" y="232"/>
              </a:cxn>
              <a:cxn ang="0">
                <a:pos x="779" y="260"/>
              </a:cxn>
              <a:cxn ang="0">
                <a:pos x="793" y="287"/>
              </a:cxn>
              <a:cxn ang="0">
                <a:pos x="793" y="313"/>
              </a:cxn>
              <a:cxn ang="0">
                <a:pos x="793" y="328"/>
              </a:cxn>
              <a:cxn ang="0">
                <a:pos x="793" y="301"/>
              </a:cxn>
              <a:cxn ang="0">
                <a:pos x="793" y="328"/>
              </a:cxn>
              <a:cxn ang="0">
                <a:pos x="779" y="355"/>
              </a:cxn>
              <a:cxn ang="0">
                <a:pos x="764" y="382"/>
              </a:cxn>
              <a:cxn ang="0">
                <a:pos x="749" y="409"/>
              </a:cxn>
              <a:cxn ang="0">
                <a:pos x="721" y="436"/>
              </a:cxn>
              <a:cxn ang="0">
                <a:pos x="693" y="450"/>
              </a:cxn>
              <a:cxn ang="0">
                <a:pos x="677" y="477"/>
              </a:cxn>
              <a:cxn ang="0">
                <a:pos x="650" y="505"/>
              </a:cxn>
              <a:cxn ang="0">
                <a:pos x="620" y="517"/>
              </a:cxn>
              <a:cxn ang="0">
                <a:pos x="606" y="546"/>
              </a:cxn>
              <a:cxn ang="0">
                <a:pos x="576" y="560"/>
              </a:cxn>
              <a:cxn ang="0">
                <a:pos x="548" y="573"/>
              </a:cxn>
              <a:cxn ang="0">
                <a:pos x="2" y="573"/>
              </a:cxn>
              <a:cxn ang="0">
                <a:pos x="2" y="438"/>
              </a:cxn>
              <a:cxn ang="0">
                <a:pos x="2" y="233"/>
              </a:cxn>
              <a:cxn ang="0">
                <a:pos x="0" y="0"/>
              </a:cxn>
            </a:cxnLst>
            <a:rect l="0" t="0" r="r" b="b"/>
            <a:pathLst>
              <a:path w="793" h="573">
                <a:moveTo>
                  <a:pt x="0" y="0"/>
                </a:moveTo>
                <a:lnTo>
                  <a:pt x="533" y="0"/>
                </a:lnTo>
                <a:lnTo>
                  <a:pt x="533" y="0"/>
                </a:lnTo>
                <a:lnTo>
                  <a:pt x="564" y="27"/>
                </a:lnTo>
                <a:lnTo>
                  <a:pt x="591" y="40"/>
                </a:lnTo>
                <a:lnTo>
                  <a:pt x="620" y="40"/>
                </a:lnTo>
                <a:lnTo>
                  <a:pt x="650" y="56"/>
                </a:lnTo>
                <a:lnTo>
                  <a:pt x="662" y="81"/>
                </a:lnTo>
                <a:lnTo>
                  <a:pt x="693" y="96"/>
                </a:lnTo>
                <a:lnTo>
                  <a:pt x="706" y="123"/>
                </a:lnTo>
                <a:lnTo>
                  <a:pt x="737" y="137"/>
                </a:lnTo>
                <a:lnTo>
                  <a:pt x="749" y="164"/>
                </a:lnTo>
                <a:lnTo>
                  <a:pt x="764" y="204"/>
                </a:lnTo>
                <a:lnTo>
                  <a:pt x="779" y="232"/>
                </a:lnTo>
                <a:lnTo>
                  <a:pt x="779" y="260"/>
                </a:lnTo>
                <a:lnTo>
                  <a:pt x="793" y="287"/>
                </a:lnTo>
                <a:lnTo>
                  <a:pt x="793" y="313"/>
                </a:lnTo>
                <a:lnTo>
                  <a:pt x="793" y="328"/>
                </a:lnTo>
                <a:lnTo>
                  <a:pt x="793" y="301"/>
                </a:lnTo>
                <a:lnTo>
                  <a:pt x="793" y="328"/>
                </a:lnTo>
                <a:lnTo>
                  <a:pt x="779" y="355"/>
                </a:lnTo>
                <a:lnTo>
                  <a:pt x="764" y="382"/>
                </a:lnTo>
                <a:lnTo>
                  <a:pt x="749" y="409"/>
                </a:lnTo>
                <a:lnTo>
                  <a:pt x="721" y="436"/>
                </a:lnTo>
                <a:lnTo>
                  <a:pt x="693" y="450"/>
                </a:lnTo>
                <a:lnTo>
                  <a:pt x="677" y="477"/>
                </a:lnTo>
                <a:lnTo>
                  <a:pt x="650" y="505"/>
                </a:lnTo>
                <a:lnTo>
                  <a:pt x="620" y="517"/>
                </a:lnTo>
                <a:lnTo>
                  <a:pt x="606" y="546"/>
                </a:lnTo>
                <a:lnTo>
                  <a:pt x="576" y="560"/>
                </a:lnTo>
                <a:lnTo>
                  <a:pt x="548" y="573"/>
                </a:lnTo>
                <a:lnTo>
                  <a:pt x="2" y="573"/>
                </a:lnTo>
                <a:lnTo>
                  <a:pt x="2" y="438"/>
                </a:lnTo>
                <a:lnTo>
                  <a:pt x="2" y="233"/>
                </a:lnTo>
                <a:lnTo>
                  <a:pt x="0" y="0"/>
                </a:lnTo>
                <a:close/>
              </a:path>
            </a:pathLst>
          </a:cu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grpSp>
        <p:nvGrpSpPr>
          <p:cNvPr id="194" name="Group 68"/>
          <p:cNvGrpSpPr>
            <a:grpSpLocks/>
          </p:cNvGrpSpPr>
          <p:nvPr/>
        </p:nvGrpSpPr>
        <p:grpSpPr bwMode="auto">
          <a:xfrm>
            <a:off x="5685544" y="2670550"/>
            <a:ext cx="376237" cy="400050"/>
            <a:chOff x="3555" y="1550"/>
            <a:chExt cx="237" cy="252"/>
          </a:xfrm>
        </p:grpSpPr>
        <p:sp>
          <p:nvSpPr>
            <p:cNvPr id="195" name="Freeform 65"/>
            <p:cNvSpPr>
              <a:spLocks/>
            </p:cNvSpPr>
            <p:nvPr/>
          </p:nvSpPr>
          <p:spPr bwMode="auto">
            <a:xfrm>
              <a:off x="3555" y="1644"/>
              <a:ext cx="208" cy="158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415" y="317"/>
                </a:cxn>
                <a:cxn ang="0">
                  <a:pos x="415" y="0"/>
                </a:cxn>
              </a:cxnLst>
              <a:rect l="0" t="0" r="r" b="b"/>
              <a:pathLst>
                <a:path w="415" h="317">
                  <a:moveTo>
                    <a:pt x="0" y="317"/>
                  </a:moveTo>
                  <a:lnTo>
                    <a:pt x="415" y="317"/>
                  </a:lnTo>
                  <a:lnTo>
                    <a:pt x="415" y="0"/>
                  </a:lnTo>
                </a:path>
              </a:pathLst>
            </a:custGeom>
            <a:noFill/>
            <a:ln w="11113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6" name="Freeform 66"/>
            <p:cNvSpPr>
              <a:spLocks/>
            </p:cNvSpPr>
            <p:nvPr/>
          </p:nvSpPr>
          <p:spPr bwMode="auto">
            <a:xfrm>
              <a:off x="3733" y="1550"/>
              <a:ext cx="59" cy="10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199"/>
                </a:cxn>
                <a:cxn ang="0">
                  <a:pos x="117" y="199"/>
                </a:cxn>
                <a:cxn ang="0">
                  <a:pos x="59" y="0"/>
                </a:cxn>
              </a:cxnLst>
              <a:rect l="0" t="0" r="r" b="b"/>
              <a:pathLst>
                <a:path w="117" h="199">
                  <a:moveTo>
                    <a:pt x="59" y="0"/>
                  </a:moveTo>
                  <a:lnTo>
                    <a:pt x="0" y="199"/>
                  </a:lnTo>
                  <a:lnTo>
                    <a:pt x="117" y="199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97" name="Freeform 67"/>
            <p:cNvSpPr>
              <a:spLocks/>
            </p:cNvSpPr>
            <p:nvPr/>
          </p:nvSpPr>
          <p:spPr bwMode="auto">
            <a:xfrm>
              <a:off x="3733" y="1550"/>
              <a:ext cx="59" cy="10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01"/>
                </a:cxn>
                <a:cxn ang="0">
                  <a:pos x="119" y="201"/>
                </a:cxn>
                <a:cxn ang="0">
                  <a:pos x="59" y="0"/>
                </a:cxn>
              </a:cxnLst>
              <a:rect l="0" t="0" r="r" b="b"/>
              <a:pathLst>
                <a:path w="119" h="201">
                  <a:moveTo>
                    <a:pt x="59" y="0"/>
                  </a:moveTo>
                  <a:lnTo>
                    <a:pt x="0" y="201"/>
                  </a:lnTo>
                  <a:lnTo>
                    <a:pt x="119" y="20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198" name="Freeform 69"/>
          <p:cNvSpPr>
            <a:spLocks/>
          </p:cNvSpPr>
          <p:nvPr/>
        </p:nvSpPr>
        <p:spPr bwMode="auto">
          <a:xfrm>
            <a:off x="5871281" y="2397500"/>
            <a:ext cx="312738" cy="282575"/>
          </a:xfrm>
          <a:custGeom>
            <a:avLst/>
            <a:gdLst/>
            <a:ahLst/>
            <a:cxnLst>
              <a:cxn ang="0">
                <a:pos x="0" y="356"/>
              </a:cxn>
              <a:cxn ang="0">
                <a:pos x="394" y="356"/>
              </a:cxn>
              <a:cxn ang="0">
                <a:pos x="207" y="0"/>
              </a:cxn>
              <a:cxn ang="0">
                <a:pos x="0" y="356"/>
              </a:cxn>
            </a:cxnLst>
            <a:rect l="0" t="0" r="r" b="b"/>
            <a:pathLst>
              <a:path w="394" h="356">
                <a:moveTo>
                  <a:pt x="0" y="356"/>
                </a:moveTo>
                <a:lnTo>
                  <a:pt x="394" y="356"/>
                </a:lnTo>
                <a:lnTo>
                  <a:pt x="207" y="0"/>
                </a:lnTo>
                <a:lnTo>
                  <a:pt x="0" y="356"/>
                </a:lnTo>
                <a:close/>
              </a:path>
            </a:pathLst>
          </a:cu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99" name="Oval 70"/>
          <p:cNvSpPr>
            <a:spLocks noChangeArrowheads="1"/>
          </p:cNvSpPr>
          <p:nvPr/>
        </p:nvSpPr>
        <p:spPr bwMode="auto">
          <a:xfrm>
            <a:off x="5957006" y="2226050"/>
            <a:ext cx="168275" cy="182563"/>
          </a:xfrm>
          <a:prstGeom prst="ellipse">
            <a:avLst/>
          </a:pr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grpSp>
        <p:nvGrpSpPr>
          <p:cNvPr id="200" name="Group 74"/>
          <p:cNvGrpSpPr>
            <a:grpSpLocks/>
          </p:cNvGrpSpPr>
          <p:nvPr/>
        </p:nvGrpSpPr>
        <p:grpSpPr bwMode="auto">
          <a:xfrm>
            <a:off x="6030031" y="1821238"/>
            <a:ext cx="215900" cy="376237"/>
            <a:chOff x="3772" y="1015"/>
            <a:chExt cx="136" cy="237"/>
          </a:xfrm>
        </p:grpSpPr>
        <p:sp>
          <p:nvSpPr>
            <p:cNvPr id="201" name="Freeform 71"/>
            <p:cNvSpPr>
              <a:spLocks/>
            </p:cNvSpPr>
            <p:nvPr/>
          </p:nvSpPr>
          <p:spPr bwMode="auto">
            <a:xfrm>
              <a:off x="3772" y="1045"/>
              <a:ext cx="41" cy="207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415">
                  <a:moveTo>
                    <a:pt x="0" y="415"/>
                  </a:moveTo>
                  <a:lnTo>
                    <a:pt x="0" y="0"/>
                  </a:lnTo>
                  <a:lnTo>
                    <a:pt x="82" y="0"/>
                  </a:lnTo>
                </a:path>
              </a:pathLst>
            </a:custGeom>
            <a:noFill/>
            <a:ln w="11113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202" name="Freeform 72"/>
            <p:cNvSpPr>
              <a:spLocks/>
            </p:cNvSpPr>
            <p:nvPr/>
          </p:nvSpPr>
          <p:spPr bwMode="auto">
            <a:xfrm>
              <a:off x="3806" y="1015"/>
              <a:ext cx="101" cy="58"/>
            </a:xfrm>
            <a:custGeom>
              <a:avLst/>
              <a:gdLst/>
              <a:ahLst/>
              <a:cxnLst>
                <a:cxn ang="0">
                  <a:pos x="202" y="59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202" y="59"/>
                </a:cxn>
              </a:cxnLst>
              <a:rect l="0" t="0" r="r" b="b"/>
              <a:pathLst>
                <a:path w="202" h="117">
                  <a:moveTo>
                    <a:pt x="202" y="59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02" y="59"/>
                  </a:lnTo>
                  <a:close/>
                </a:path>
              </a:pathLst>
            </a:custGeom>
            <a:noFill/>
            <a:ln w="1588">
              <a:solidFill>
                <a:srgbClr val="CF0E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  <p:sp>
          <p:nvSpPr>
            <p:cNvPr id="203" name="Freeform 73"/>
            <p:cNvSpPr>
              <a:spLocks/>
            </p:cNvSpPr>
            <p:nvPr/>
          </p:nvSpPr>
          <p:spPr bwMode="auto">
            <a:xfrm>
              <a:off x="3806" y="1015"/>
              <a:ext cx="102" cy="59"/>
            </a:xfrm>
            <a:custGeom>
              <a:avLst/>
              <a:gdLst/>
              <a:ahLst/>
              <a:cxnLst>
                <a:cxn ang="0">
                  <a:pos x="204" y="59"/>
                </a:cxn>
                <a:cxn ang="0">
                  <a:pos x="0" y="0"/>
                </a:cxn>
                <a:cxn ang="0">
                  <a:pos x="0" y="118"/>
                </a:cxn>
                <a:cxn ang="0">
                  <a:pos x="204" y="59"/>
                </a:cxn>
              </a:cxnLst>
              <a:rect l="0" t="0" r="r" b="b"/>
              <a:pathLst>
                <a:path w="204" h="118">
                  <a:moveTo>
                    <a:pt x="204" y="59"/>
                  </a:moveTo>
                  <a:lnTo>
                    <a:pt x="0" y="0"/>
                  </a:lnTo>
                  <a:lnTo>
                    <a:pt x="0" y="118"/>
                  </a:lnTo>
                  <a:lnTo>
                    <a:pt x="204" y="59"/>
                  </a:lnTo>
                  <a:close/>
                </a:path>
              </a:pathLst>
            </a:custGeom>
            <a:solidFill>
              <a:srgbClr val="CF0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cs typeface="Arial Narrow"/>
              </a:endParaRPr>
            </a:p>
          </p:txBody>
        </p:sp>
      </p:grpSp>
      <p:sp>
        <p:nvSpPr>
          <p:cNvPr id="204" name="Rectangle 75"/>
          <p:cNvSpPr>
            <a:spLocks noChangeArrowheads="1"/>
          </p:cNvSpPr>
          <p:nvPr/>
        </p:nvSpPr>
        <p:spPr bwMode="auto">
          <a:xfrm>
            <a:off x="2581981" y="1244975"/>
            <a:ext cx="2760663" cy="812800"/>
          </a:xfrm>
          <a:prstGeom prst="rect">
            <a:avLst/>
          </a:prstGeom>
          <a:solidFill>
            <a:srgbClr val="FFFFFF"/>
          </a:solidFill>
          <a:ln w="22225">
            <a:solidFill>
              <a:srgbClr val="91919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205" name="Rectangle 76"/>
          <p:cNvSpPr>
            <a:spLocks noChangeArrowheads="1"/>
          </p:cNvSpPr>
          <p:nvPr/>
        </p:nvSpPr>
        <p:spPr bwMode="auto">
          <a:xfrm>
            <a:off x="3165741" y="2637213"/>
            <a:ext cx="879475" cy="376237"/>
          </a:xfrm>
          <a:prstGeom prst="rect">
            <a:avLst/>
          </a:prstGeom>
          <a:solidFill>
            <a:srgbClr val="FFFFFF"/>
          </a:solidFill>
          <a:ln w="22225">
            <a:solidFill>
              <a:srgbClr val="91919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206" name="Rectangle 77"/>
          <p:cNvSpPr>
            <a:spLocks noChangeArrowheads="1"/>
          </p:cNvSpPr>
          <p:nvPr/>
        </p:nvSpPr>
        <p:spPr bwMode="auto">
          <a:xfrm>
            <a:off x="3172091" y="3265246"/>
            <a:ext cx="885825" cy="374650"/>
          </a:xfrm>
          <a:prstGeom prst="rect">
            <a:avLst/>
          </a:prstGeom>
          <a:solidFill>
            <a:srgbClr val="FFFFFF"/>
          </a:solidFill>
          <a:ln w="22225">
            <a:solidFill>
              <a:srgbClr val="91919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207" name="Rectangle 7"/>
          <p:cNvSpPr>
            <a:spLocks noChangeArrowheads="1"/>
          </p:cNvSpPr>
          <p:nvPr/>
        </p:nvSpPr>
        <p:spPr bwMode="auto">
          <a:xfrm>
            <a:off x="7446081" y="1225925"/>
            <a:ext cx="774700" cy="1066800"/>
          </a:xfrm>
          <a:prstGeom prst="rect">
            <a:avLst/>
          </a:prstGeom>
          <a:solidFill>
            <a:srgbClr val="FFFFFF"/>
          </a:solidFill>
          <a:ln w="25400">
            <a:solidFill>
              <a:srgbClr val="9191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208" name="Rectangle 23"/>
          <p:cNvSpPr>
            <a:spLocks noChangeArrowheads="1"/>
          </p:cNvSpPr>
          <p:nvPr/>
        </p:nvSpPr>
        <p:spPr bwMode="auto">
          <a:xfrm>
            <a:off x="2354969" y="1705350"/>
            <a:ext cx="818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/>
              </a:rPr>
              <a:t>k                 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 machine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Purpose: Check whether two FSM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are equivalent. </a:t>
                </a:r>
              </a:p>
              <a:p>
                <a:r>
                  <a:rPr lang="en-US" altLang="zh-CN" dirty="0"/>
                  <a:t>Where: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𝑂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0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 machine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How to build: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800" b="0" dirty="0"/>
              </a:p>
              <a:p>
                <a:pPr marL="0" indent="0">
                  <a:buNone/>
                </a:pPr>
                <a:endParaRPr lang="en-US" altLang="zh-CN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12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8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sz="2800" b="0" dirty="0"/>
                  <a:t>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: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800" b="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CN" sz="2800" b="0" dirty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=(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sz="2800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US" altLang="zh-CN" sz="2800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CN" altLang="en-US" sz="2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p>
                      </m:sSup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→{0,1}</m:t>
                      </m:r>
                    </m:oMath>
                  </m:oMathPara>
                </a14:m>
                <a:endParaRPr lang="en-US" altLang="zh-CN" sz="2800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CN" altLang="en-US" sz="28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  <a:ea typeface="Cambria Math"/>
                            </a:rPr>
                            <m:t>12</m:t>
                          </m:r>
                        </m:sup>
                      </m:sSup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1  </m:t>
                              </m:r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𝑖𝑓</m:t>
                              </m:r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0                          </m:t>
                              </m:r>
                              <m:r>
                                <a:rPr lang="en-US" altLang="zh-CN" sz="2800" b="0" i="1" smtClean="0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800" dirty="0"/>
              </a:p>
              <a:p>
                <a:pPr marL="0" indent="0">
                  <a:buNone/>
                </a:pPr>
                <a:endParaRPr lang="zh-CN" alt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" t="-1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487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Product machine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" y="1600200"/>
            <a:ext cx="8657695" cy="4312715"/>
          </a:xfrm>
        </p:spPr>
      </p:pic>
    </p:spTree>
    <p:extLst>
      <p:ext uri="{BB962C8B-B14F-4D97-AF65-F5344CB8AC3E}">
        <p14:creationId xmlns:p14="http://schemas.microsoft.com/office/powerpoint/2010/main" val="18741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Equivalence Checking between FSMs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0037"/>
                <a:ext cx="8229600" cy="4525963"/>
              </a:xfrm>
            </p:spPr>
            <p:txBody>
              <a:bodyPr/>
              <a:lstStyle/>
              <a:p>
                <a:r>
                  <a:rPr lang="en-US" altLang="zh-CN" dirty="0"/>
                  <a:t>Reachability analysis</a:t>
                </a:r>
              </a:p>
              <a:p>
                <a:r>
                  <a:rPr lang="en-US" altLang="zh-CN" dirty="0"/>
                  <a:t>Definition: A state </a:t>
                </a:r>
                <a:r>
                  <a:rPr lang="en-US" altLang="zh-CN" i="1" dirty="0"/>
                  <a:t>t</a:t>
                </a:r>
                <a:r>
                  <a:rPr lang="en-US" altLang="zh-CN" dirty="0"/>
                  <a:t> is </a:t>
                </a:r>
                <a:r>
                  <a:rPr lang="en-US" altLang="zh-CN" b="1" dirty="0"/>
                  <a:t>reachable</a:t>
                </a:r>
                <a:r>
                  <a:rPr lang="en-US" altLang="zh-CN" dirty="0"/>
                  <a:t> from state </a:t>
                </a:r>
                <a:r>
                  <a:rPr lang="en-US" altLang="zh-CN" i="1" dirty="0"/>
                  <a:t>s</a:t>
                </a:r>
                <a:r>
                  <a:rPr lang="en-US" altLang="zh-CN" dirty="0"/>
                  <a:t> if there exists a string </a:t>
                </a:r>
                <a:r>
                  <a:rPr lang="en-US" altLang="zh-CN" i="1" dirty="0"/>
                  <a:t>x</a:t>
                </a:r>
                <a:r>
                  <a:rPr lang="en-US" altLang="zh-CN" dirty="0"/>
                  <a:t> which produces a run </a:t>
                </a:r>
                <a:r>
                  <a:rPr lang="en-US" altLang="zh-CN" i="1" dirty="0"/>
                  <a:t>s</a:t>
                </a:r>
                <a:r>
                  <a:rPr lang="en-US" altLang="zh-CN" dirty="0"/>
                  <a:t>, ending in state </a:t>
                </a:r>
                <a:r>
                  <a:rPr lang="en-US" altLang="zh-CN" i="1" dirty="0"/>
                  <a:t>t</a:t>
                </a:r>
                <a:r>
                  <a:rPr lang="en-US" altLang="zh-CN" dirty="0"/>
                  <a:t>. A state </a:t>
                </a:r>
                <a:r>
                  <a:rPr lang="en-US" altLang="zh-CN" i="1" dirty="0"/>
                  <a:t>t</a:t>
                </a:r>
                <a:r>
                  <a:rPr lang="en-US" altLang="zh-CN" dirty="0"/>
                  <a:t> is simply reachable if it is reachable from any state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0037"/>
                <a:ext cx="8229600" cy="4525963"/>
              </a:xfrm>
              <a:blipFill rotWithShape="1">
                <a:blip r:embed="rId2"/>
                <a:stretch>
                  <a:fillRect l="-1630" t="-1752" r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83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Reachability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848600" cy="5276266"/>
          </a:xfrm>
        </p:spPr>
      </p:pic>
    </p:spTree>
    <p:extLst>
      <p:ext uri="{BB962C8B-B14F-4D97-AF65-F5344CB8AC3E}">
        <p14:creationId xmlns:p14="http://schemas.microsoft.com/office/powerpoint/2010/main" val="88574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7"/>
            <a:ext cx="8253132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3463"/>
              </p:ext>
            </p:extLst>
          </p:nvPr>
        </p:nvGraphicFramePr>
        <p:xfrm>
          <a:off x="2311743" y="2057400"/>
          <a:ext cx="4368114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Present</a:t>
                      </a:r>
                      <a:r>
                        <a:rPr lang="en-US" sz="2400" b="1" baseline="0" dirty="0"/>
                        <a:t> State</a:t>
                      </a:r>
                      <a:endParaRPr lang="en-US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Next State/Output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x =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x =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(Start)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F/0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F/0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C/0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90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u="sng" dirty="0"/>
              <a:t>Give the tuple </a:t>
            </a:r>
            <a:r>
              <a:rPr lang="pt-BR" u="sng" dirty="0"/>
              <a:t>⟨I, S,𝛿,S</a:t>
            </a:r>
            <a:r>
              <a:rPr lang="pt-BR" u="sng" baseline="-25000" dirty="0"/>
              <a:t>0</a:t>
            </a:r>
            <a:r>
              <a:rPr lang="pt-BR" u="sng" dirty="0"/>
              <a:t>,O,𝜆⟩ and draw the state diagram for the following Flow Table: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525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Equivalence Checking between FSMs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Error trace algorithm: </a:t>
                </a:r>
              </a:p>
              <a:p>
                <a:r>
                  <a:rPr lang="en-US" altLang="zh-CN" dirty="0"/>
                  <a:t>Find an error state in the product machine.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en-US" altLang="zh-CN" dirty="0" err="1"/>
                  <a:t>i.e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Perform a </a:t>
                </a:r>
                <a:r>
                  <a:rPr lang="en-US" altLang="zh-CN" dirty="0" err="1"/>
                  <a:t>backtrace</a:t>
                </a:r>
                <a:r>
                  <a:rPr lang="en-US" altLang="zh-CN" dirty="0"/>
                  <a:t> operation showing how the error state may be reached from the initial state.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5519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 trace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𝐸𝑟𝑟𝑜𝑟</m:t>
                    </m:r>
                    <m:r>
                      <a:rPr lang="en-US" altLang="zh-CN" sz="2000" b="0" i="1" smtClean="0">
                        <a:latin typeface="Cambria Math"/>
                      </a:rPr>
                      <m:t>_</m:t>
                    </m:r>
                    <m:r>
                      <a:rPr lang="en-US" altLang="zh-CN" sz="2000" b="0" i="1" smtClean="0">
                        <a:latin typeface="Cambria Math"/>
                      </a:rPr>
                      <m:t>𝑇𝑟𝑎𝑐𝑒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r>
                          <a:rPr lang="zh-CN" altLang="en-US" sz="20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𝑁𝑒𝑤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=0,…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 </a:t>
                </a:r>
              </a:p>
              <a:p>
                <a:pPr marL="0" indent="0">
                  <a:buNone/>
                </a:pPr>
                <a:r>
                  <a:rPr lang="en-US" altLang="zh-CN" sz="2000" b="0" dirty="0"/>
                  <a:t>/*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𝐸𝑟𝑟𝑜𝑟</m:t>
                    </m:r>
                    <m:r>
                      <a:rPr lang="en-US" altLang="zh-CN" sz="2000" b="0" i="1" smtClean="0">
                        <a:latin typeface="Cambria Math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</a:rPr>
                      <m:t>𝑠𝑡𝑎𝑡𝑒</m:t>
                    </m:r>
                    <m:r>
                      <a:rPr lang="en-US" altLang="zh-CN" sz="2000" b="0" i="1" smtClean="0">
                        <a:latin typeface="Cambria Math"/>
                      </a:rPr>
                      <m:t>: </m:t>
                    </m:r>
                    <m:r>
                      <a:rPr lang="zh-CN" altLang="en-US" sz="2000" b="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𝑠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;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altLang="zh-CN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𝑓𝑜𝑟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/>
                            </a:rPr>
                            <m:t>−1;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≥1;</m:t>
                          </m:r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−−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{</m:t>
                      </m:r>
                    </m:oMath>
                  </m:oMathPara>
                </a14:m>
                <a:endParaRPr lang="en-US" altLang="zh-CN" sz="2000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𝑓𝑜𝑟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Cambria Math"/>
                              </a:rPr>
                              <m:t>𝑁𝑒𝑤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{</m:t>
                    </m:r>
                  </m:oMath>
                </a14:m>
                <a:endParaRPr lang="en-US" altLang="zh-CN" sz="2000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CN" sz="2000" dirty="0"/>
                  <a:t>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𝑓𝑜𝑟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{</m:t>
                    </m:r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	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𝑖𝑓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</a:rPr>
                          <m:t>=</m:t>
                        </m:r>
                        <m:r>
                          <a:rPr lang="zh-CN" altLang="en-US" sz="20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/>
                      </a:rPr>
                      <m:t>{</m:t>
                    </m:r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</a:rPr>
                      <m:t>𝑠</m:t>
                    </m:r>
                    <m:r>
                      <a:rPr lang="en-US" altLang="zh-CN" sz="20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</a:rPr>
                      <m:t>𝑥</m:t>
                    </m:r>
                    <m:r>
                      <a:rPr lang="en-US" altLang="zh-CN" sz="2000" b="0" i="1" smtClean="0">
                        <a:latin typeface="Cambria Math"/>
                      </a:rPr>
                      <m:t>;</m:t>
                    </m:r>
                  </m:oMath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en-US" altLang="zh-CN" sz="2000" dirty="0"/>
                  <a:t>				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/>
                      </a:rPr>
                      <m:t>𝒔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000" b="1" i="1" smtClean="0">
                            <a:latin typeface="Cambria Math"/>
                          </a:rPr>
                          <m:t>𝒔</m:t>
                        </m:r>
                      </m:e>
                    </m:d>
                    <m:r>
                      <a:rPr lang="en-US" altLang="zh-CN" sz="2000" b="0" i="1" smtClean="0">
                        <a:latin typeface="Cambria Math"/>
                      </a:rPr>
                      <m:t>;</m:t>
                    </m:r>
                    <m:r>
                      <a:rPr lang="en-US" altLang="zh-CN" sz="2000" b="1" i="1" smtClean="0">
                        <a:latin typeface="Cambria Math"/>
                      </a:rPr>
                      <m:t>𝒙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zh-CN" sz="2000" b="0" i="1" smtClean="0">
                        <a:latin typeface="Cambria Math"/>
                      </a:rPr>
                      <m:t>;</m:t>
                    </m:r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	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20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sz="2000" b="0" dirty="0"/>
                  <a:t>	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20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sz="20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2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𝑟𝑒𝑡𝑢𝑟𝑛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(</m:t>
                      </m:r>
                      <m:r>
                        <a:rPr lang="en-US" altLang="zh-CN" sz="2000" b="1" i="1" smtClean="0">
                          <a:latin typeface="Cambria Math"/>
                        </a:rPr>
                        <m:t>𝒔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,</m:t>
                      </m:r>
                      <m:r>
                        <a:rPr lang="en-US" altLang="zh-CN" sz="2000" b="1" i="1" smtClean="0">
                          <a:latin typeface="Cambria Math"/>
                        </a:rPr>
                        <m:t>𝒙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95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Answer:</a:t>
            </a:r>
          </a:p>
          <a:p>
            <a:r>
              <a:rPr lang="en-US" dirty="0"/>
              <a:t>I = {0,1};</a:t>
            </a:r>
          </a:p>
          <a:p>
            <a:r>
              <a:rPr lang="en-US" dirty="0"/>
              <a:t>S = {A,B,C,D,E,F};</a:t>
            </a:r>
          </a:p>
          <a:p>
            <a:r>
              <a:rPr lang="en-US" dirty="0"/>
              <a:t>O = {0,1}</a:t>
            </a:r>
            <a:endParaRPr lang="en-US" b="0" i="1" dirty="0">
              <a:latin typeface="Cambria Math"/>
            </a:endParaRPr>
          </a:p>
          <a:p>
            <a:pPr marL="457200" indent="-457200"/>
            <a:r>
              <a:rPr lang="en-US" sz="3400" dirty="0"/>
              <a:t>𝛿(𝐴,0)=𝐸, 	𝛿(𝐴,1)=𝐷, 	𝛿(𝐵,0)=𝐷,</a:t>
            </a:r>
          </a:p>
          <a:p>
            <a:pPr marL="400050" lvl="1" indent="0">
              <a:buNone/>
            </a:pPr>
            <a:r>
              <a:rPr lang="en-US" sz="3200" dirty="0"/>
              <a:t>𝛿(𝐵,1)=𝐹, 		𝛿(𝐶,0)=𝐸, 	𝛿(𝐶,1)=𝐵, </a:t>
            </a:r>
          </a:p>
          <a:p>
            <a:pPr marL="400050" lvl="1" indent="0">
              <a:buNone/>
            </a:pPr>
            <a:r>
              <a:rPr lang="en-US" sz="3200" dirty="0"/>
              <a:t>𝛿(𝐷,0)=𝐵, 	𝛿(𝐷,1)=𝐹, 	𝛿(𝐸,0)=𝐶,</a:t>
            </a:r>
          </a:p>
          <a:p>
            <a:pPr marL="400050" lvl="1" indent="0">
              <a:buNone/>
            </a:pPr>
            <a:r>
              <a:rPr lang="en-US" sz="3200" dirty="0"/>
              <a:t>𝛿(𝐸,1)=𝐹, 		𝛿(𝐹,0)=𝐵, 	𝛿(𝐹,1)=𝐶;</a:t>
            </a:r>
          </a:p>
          <a:p>
            <a:pPr marL="457200" indent="-457200"/>
            <a:r>
              <a:rPr lang="en-US" sz="3400" dirty="0"/>
              <a:t>S</a:t>
            </a:r>
            <a:r>
              <a:rPr lang="en-US" sz="3400" baseline="30000" dirty="0"/>
              <a:t>0 </a:t>
            </a:r>
            <a:r>
              <a:rPr lang="en-US" sz="3400" dirty="0"/>
              <a:t>= {A}</a:t>
            </a:r>
          </a:p>
          <a:p>
            <a:pPr marL="457200" indent="-457200"/>
            <a:r>
              <a:rPr lang="en-US" sz="3400" dirty="0"/>
              <a:t>𝜆(𝐴,0)=0, 	𝜆(𝐴,1)=1, 	𝜆(𝐵,0)=0,</a:t>
            </a:r>
          </a:p>
          <a:p>
            <a:pPr marL="400050" lvl="1" indent="0">
              <a:buNone/>
            </a:pPr>
            <a:r>
              <a:rPr lang="en-US" sz="3200" dirty="0"/>
              <a:t>𝜆(𝐵,1)=0, 		𝜆(𝐶,0)=0, 	𝜆(𝐶,1)=1, </a:t>
            </a:r>
          </a:p>
          <a:p>
            <a:pPr marL="400050" lvl="1" indent="0">
              <a:buNone/>
            </a:pPr>
            <a:r>
              <a:rPr lang="en-US" sz="3200" dirty="0"/>
              <a:t>𝜆(𝐷,0)=0, 		𝜆(𝐷,1)=0, 	𝜆(𝐸,0)=0,</a:t>
            </a:r>
          </a:p>
          <a:p>
            <a:pPr marL="400050" lvl="1" indent="0">
              <a:buNone/>
            </a:pPr>
            <a:r>
              <a:rPr lang="en-US" sz="3200" dirty="0"/>
              <a:t>𝜆(𝐸,1)=1, 		𝜆(𝐹,0)=0, 	𝜆(𝐹,1)=0;</a:t>
            </a:r>
            <a:endParaRPr lang="en-US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640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0955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A</a:t>
            </a:r>
            <a:endParaRPr lang="en-US" dirty="0"/>
          </a:p>
        </p:txBody>
      </p:sp>
      <p:cxnSp>
        <p:nvCxnSpPr>
          <p:cNvPr id="8" name="Straight Arrow Connector 7"/>
          <p:cNvCxnSpPr>
            <a:endCxn id="11" idx="3"/>
          </p:cNvCxnSpPr>
          <p:nvPr/>
        </p:nvCxnSpPr>
        <p:spPr>
          <a:xfrm flipV="1">
            <a:off x="2552700" y="2272926"/>
            <a:ext cx="1079874" cy="96013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9700" y="3505200"/>
            <a:ext cx="685800" cy="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43300" y="1752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43300" y="4724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5"/>
            <a:endCxn id="12" idx="1"/>
          </p:cNvCxnSpPr>
          <p:nvPr/>
        </p:nvCxnSpPr>
        <p:spPr>
          <a:xfrm>
            <a:off x="2615826" y="3720726"/>
            <a:ext cx="1016748" cy="10929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72100" y="1752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B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72100" y="4718957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C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71247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F</a:t>
            </a:r>
            <a:endParaRPr lang="en-US" b="1" dirty="0"/>
          </a:p>
        </p:txBody>
      </p:sp>
      <p:cxnSp>
        <p:nvCxnSpPr>
          <p:cNvPr id="20" name="Straight Arrow Connector 19"/>
          <p:cNvCxnSpPr>
            <a:endCxn id="17" idx="2"/>
          </p:cNvCxnSpPr>
          <p:nvPr/>
        </p:nvCxnSpPr>
        <p:spPr>
          <a:xfrm flipV="1">
            <a:off x="4151199" y="2057400"/>
            <a:ext cx="1220901" cy="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2" idx="6"/>
          </p:cNvCxnSpPr>
          <p:nvPr/>
        </p:nvCxnSpPr>
        <p:spPr>
          <a:xfrm flipH="1">
            <a:off x="4152900" y="5023757"/>
            <a:ext cx="1219200" cy="544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17" idx="4"/>
          </p:cNvCxnSpPr>
          <p:nvPr/>
        </p:nvCxnSpPr>
        <p:spPr>
          <a:xfrm flipV="1">
            <a:off x="5676900" y="2362200"/>
            <a:ext cx="0" cy="235675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  <a:endCxn id="18" idx="7"/>
          </p:cNvCxnSpPr>
          <p:nvPr/>
        </p:nvCxnSpPr>
        <p:spPr>
          <a:xfrm flipH="1">
            <a:off x="5892426" y="3720726"/>
            <a:ext cx="1321548" cy="108750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5"/>
            <a:endCxn id="19" idx="2"/>
          </p:cNvCxnSpPr>
          <p:nvPr/>
        </p:nvCxnSpPr>
        <p:spPr>
          <a:xfrm>
            <a:off x="4063626" y="2272926"/>
            <a:ext cx="3061074" cy="123227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19" idx="1"/>
          </p:cNvCxnSpPr>
          <p:nvPr/>
        </p:nvCxnSpPr>
        <p:spPr>
          <a:xfrm>
            <a:off x="5892426" y="2272926"/>
            <a:ext cx="1321548" cy="10167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9" idx="0"/>
            <a:endCxn id="17" idx="6"/>
          </p:cNvCxnSpPr>
          <p:nvPr/>
        </p:nvCxnSpPr>
        <p:spPr>
          <a:xfrm rot="16200000" flipV="1">
            <a:off x="6134100" y="1905000"/>
            <a:ext cx="1143000" cy="1447800"/>
          </a:xfrm>
          <a:prstGeom prst="curvedConnector2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7" idx="1"/>
            <a:endCxn id="11" idx="7"/>
          </p:cNvCxnSpPr>
          <p:nvPr/>
        </p:nvCxnSpPr>
        <p:spPr>
          <a:xfrm rot="16200000" flipV="1">
            <a:off x="4762500" y="1143000"/>
            <a:ext cx="12700" cy="1397748"/>
          </a:xfrm>
          <a:prstGeom prst="curvedConnector3">
            <a:avLst>
              <a:gd name="adj1" fmla="val 2502945"/>
            </a:avLst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2" idx="5"/>
            <a:endCxn id="18" idx="3"/>
          </p:cNvCxnSpPr>
          <p:nvPr/>
        </p:nvCxnSpPr>
        <p:spPr>
          <a:xfrm rot="5400000" flipH="1" flipV="1">
            <a:off x="4759778" y="4543131"/>
            <a:ext cx="5443" cy="1397748"/>
          </a:xfrm>
          <a:prstGeom prst="curvedConnector3">
            <a:avLst>
              <a:gd name="adj1" fmla="val -5840051"/>
            </a:avLst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7"/>
            <a:endCxn id="19" idx="2"/>
          </p:cNvCxnSpPr>
          <p:nvPr/>
        </p:nvCxnSpPr>
        <p:spPr>
          <a:xfrm flipV="1">
            <a:off x="4063626" y="3505200"/>
            <a:ext cx="3061074" cy="130847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88340" y="38862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52700" y="25146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512340" y="17526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152900" y="12192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33900" y="54864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305300" y="4953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0/0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50640" y="443871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1/0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1700" y="34860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686300" y="26478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143500" y="34860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1/1</a:t>
            </a:r>
            <a:endParaRPr lang="en-US" b="1" dirty="0"/>
          </a:p>
        </p:txBody>
      </p:sp>
      <p:sp>
        <p:nvSpPr>
          <p:cNvPr id="63" name="Rectangle 62"/>
          <p:cNvSpPr/>
          <p:nvPr/>
        </p:nvSpPr>
        <p:spPr>
          <a:xfrm>
            <a:off x="6378009" y="24384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1/0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78009" y="18404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0/0</a:t>
            </a:r>
          </a:p>
        </p:txBody>
      </p:sp>
    </p:spTree>
    <p:extLst>
      <p:ext uri="{BB962C8B-B14F-4D97-AF65-F5344CB8AC3E}">
        <p14:creationId xmlns:p14="http://schemas.microsoft.com/office/powerpoint/2010/main" val="24764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/>
              <a:t>An FSM is </a:t>
            </a:r>
            <a:r>
              <a:rPr lang="en-US" b="1" dirty="0"/>
              <a:t>incompletely specified </a:t>
            </a:r>
            <a:r>
              <a:rPr lang="en-US" dirty="0"/>
              <a:t>if the next-state function and/or the output functions are specified only for some combinations of inputs and present states.</a:t>
            </a:r>
          </a:p>
        </p:txBody>
      </p:sp>
    </p:spTree>
    <p:extLst>
      <p:ext uri="{BB962C8B-B14F-4D97-AF65-F5344CB8AC3E}">
        <p14:creationId xmlns:p14="http://schemas.microsoft.com/office/powerpoint/2010/main" val="32040830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332AD0-5E7E-410A-A729-A2BA91D985D2}" vid="{7F3B60ED-4BA1-48A0-BB60-A6D1BE16D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New_template</Template>
  <TotalTime>3296</TotalTime>
  <Words>4552</Words>
  <Application>Microsoft Office PowerPoint</Application>
  <PresentationFormat>On-screen Show (4:3)</PresentationFormat>
  <Paragraphs>889</Paragraphs>
  <Slides>61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Arial Narrow</vt:lpstr>
      <vt:lpstr>Calibri</vt:lpstr>
      <vt:lpstr>Cambria Math</vt:lpstr>
      <vt:lpstr>Georgia</vt:lpstr>
      <vt:lpstr>Wingdings</vt:lpstr>
      <vt:lpstr>Custom Design</vt:lpstr>
      <vt:lpstr>Sequential Equivalence Checking</vt:lpstr>
      <vt:lpstr>Sequential circuits</vt:lpstr>
      <vt:lpstr>FSM Verification:  Reminders</vt:lpstr>
      <vt:lpstr>Definitions</vt:lpstr>
      <vt:lpstr>Example state machine</vt:lpstr>
      <vt:lpstr>Example</vt:lpstr>
      <vt:lpstr>Example</vt:lpstr>
      <vt:lpstr>Example</vt:lpstr>
      <vt:lpstr>Incomplete Specification</vt:lpstr>
      <vt:lpstr>Example</vt:lpstr>
      <vt:lpstr>FSM Verification: What’s the Problem?</vt:lpstr>
      <vt:lpstr>Equivalent FSMs</vt:lpstr>
      <vt:lpstr>FSM Equivalence: Easy Case</vt:lpstr>
      <vt:lpstr>FSM Equivalence:  Hard Case</vt:lpstr>
      <vt:lpstr>FSM1 Implementation</vt:lpstr>
      <vt:lpstr>FSM2:  Same Behavior, Different Implementation</vt:lpstr>
      <vt:lpstr>FSM 2 Implementation</vt:lpstr>
      <vt:lpstr>FSM Equivalance Checking</vt:lpstr>
      <vt:lpstr>FSM Formal Verification Strategy</vt:lpstr>
      <vt:lpstr>State Minimization Example</vt:lpstr>
      <vt:lpstr>Distinguishing Sequences</vt:lpstr>
      <vt:lpstr>PowerPoint Presentation</vt:lpstr>
      <vt:lpstr>Equivalent States</vt:lpstr>
      <vt:lpstr>Equivalent States</vt:lpstr>
      <vt:lpstr>PowerPoint Presentation</vt:lpstr>
      <vt:lpstr>Equivalence</vt:lpstr>
      <vt:lpstr>Equivalence</vt:lpstr>
      <vt:lpstr>Minimize this state machine</vt:lpstr>
      <vt:lpstr>PowerPoint Presentation</vt:lpstr>
      <vt:lpstr>PowerPoint Presentation</vt:lpstr>
      <vt:lpstr>Equivalence</vt:lpstr>
      <vt:lpstr>Equivalence Checking</vt:lpstr>
      <vt:lpstr>Partition-Refinement</vt:lpstr>
      <vt:lpstr>Refinement</vt:lpstr>
      <vt:lpstr>Partition-Refinement</vt:lpstr>
      <vt:lpstr>Partition-Refinement</vt:lpstr>
      <vt:lpstr>Partition-Refinement</vt:lpstr>
      <vt:lpstr>Partition-Refinement Algorithm</vt:lpstr>
      <vt:lpstr>Cross Product Machine</vt:lpstr>
      <vt:lpstr>Cross Product Machine: FSM1  FSM2</vt:lpstr>
      <vt:lpstr>Cross Product Machine: FSM1  FSM2</vt:lpstr>
      <vt:lpstr>Cross Product Machine: FSM1  FSM2</vt:lpstr>
      <vt:lpstr>Cross Product Machine: FSM1  FSM2</vt:lpstr>
      <vt:lpstr>Cross Product Machine: FSM1  FSM2</vt:lpstr>
      <vt:lpstr>Cross Product Machine Reachability Analysis</vt:lpstr>
      <vt:lpstr>Cross Product Reachability Analysis</vt:lpstr>
      <vt:lpstr>Cross Product Reachability Analysis</vt:lpstr>
      <vt:lpstr>Verification via Reachability</vt:lpstr>
      <vt:lpstr>Verification via Reachability</vt:lpstr>
      <vt:lpstr>Verification via Reachability</vt:lpstr>
      <vt:lpstr>Simpler Example</vt:lpstr>
      <vt:lpstr>Simple Example: Cross Product Reachability</vt:lpstr>
      <vt:lpstr>Cross Product Reachability Analysis</vt:lpstr>
      <vt:lpstr>Cross Product Reachability:  Satisfiable?</vt:lpstr>
      <vt:lpstr>Product machine</vt:lpstr>
      <vt:lpstr>Product machine</vt:lpstr>
      <vt:lpstr>Product machine</vt:lpstr>
      <vt:lpstr>Equivalence Checking between FSMs</vt:lpstr>
      <vt:lpstr>Reachability analysis</vt:lpstr>
      <vt:lpstr>Equivalence Checking between FSMs</vt:lpstr>
      <vt:lpstr>Error trace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FSMs</dc:title>
  <dc:creator>Parth</dc:creator>
  <cp:lastModifiedBy>Shobha Vasudevan</cp:lastModifiedBy>
  <cp:revision>90</cp:revision>
  <dcterms:created xsi:type="dcterms:W3CDTF">2011-10-02T20:30:27Z</dcterms:created>
  <dcterms:modified xsi:type="dcterms:W3CDTF">2021-02-24T18:19:17Z</dcterms:modified>
</cp:coreProperties>
</file>