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ppt/notesSlides/notesSlide10.xml" ContentType="application/vnd.openxmlformats-officedocument.presentationml.notesSlide+xml"/>
  <Override PartName="/ppt/ink/ink2.xml" ContentType="application/inkml+xml"/>
  <Override PartName="/ppt/notesSlides/notesSlide11.xml" ContentType="application/vnd.openxmlformats-officedocument.presentationml.notesSlide+xml"/>
  <Override PartName="/ppt/ink/ink3.xml" ContentType="application/inkml+xml"/>
  <Override PartName="/ppt/notesSlides/notesSlide12.xml" ContentType="application/vnd.openxmlformats-officedocument.presentationml.notesSlide+xml"/>
  <Override PartName="/ppt/ink/ink4.xml" ContentType="application/inkml+xml"/>
  <Override PartName="/ppt/notesSlides/notesSlide13.xml" ContentType="application/vnd.openxmlformats-officedocument.presentationml.notesSlide+xml"/>
  <Override PartName="/ppt/ink/ink5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6.xml" ContentType="application/inkml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1284" r:id="rId3"/>
    <p:sldId id="1333" r:id="rId4"/>
    <p:sldId id="1287" r:id="rId5"/>
    <p:sldId id="1288" r:id="rId6"/>
    <p:sldId id="1289" r:id="rId7"/>
    <p:sldId id="1290" r:id="rId8"/>
    <p:sldId id="1292" r:id="rId9"/>
    <p:sldId id="1293" r:id="rId10"/>
    <p:sldId id="1334" r:id="rId11"/>
    <p:sldId id="1335" r:id="rId12"/>
    <p:sldId id="1336" r:id="rId13"/>
    <p:sldId id="1337" r:id="rId14"/>
    <p:sldId id="1338" r:id="rId15"/>
    <p:sldId id="1303" r:id="rId16"/>
    <p:sldId id="1351" r:id="rId17"/>
    <p:sldId id="1305" r:id="rId18"/>
    <p:sldId id="1352" r:id="rId19"/>
    <p:sldId id="1353" r:id="rId20"/>
    <p:sldId id="135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3-03-02T22:22:20.10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17741 6939 80,'-16'-39'42,"-4"0"0,-10 1-1,8 0-42,-5 6-1,-2 2-1,-1 6-1,-2 6 1,3 13 1,-6 9 1,2 12 1,-3 16 1,0 13 1,5 19 2,-1 14-2,10 15 1,4 11 0,12 9-2,6 9-1,9 2 0,4-6 0,9-2 0,2-9-1,4-4 1,-2-10-1,1-8 1,-6-6 0,-2-12 0,-4-3 1,-5-7-2,-6-8 2,-4-6-2,-2-8 2,-4-3 0,2-4 0,4-3-1,3 0 1,8-2 0,9-3 0,10-1 0,18-5-2,12-14-7,22 3-33,6-11 0,12-7-1,6-7 0</inkml:trace>
  <inkml:trace contextRef="#ctx0" brushRef="#br0" timeOffset="844.04">21817 6728 83,'17'-28'42,"11"4"-2,11 0 2,10 4-42,20 7-2,13 5 0,10 8 2,2 8 0,0 6 1,-6 8-1,-6 2 1,-11 5 0,-12 2 0,-15 3 1,-11 4 0,-12 3-1,-6 2 0,-10 10 1,-7 4-1,-2 10 0,-7 8 1,3 7-2,-3 8 1,5 6-1,-5 4 1,8 4-1,5 1 1,4-1-1,6-4 0,6-3 1,4-5 0,4-5-1,4-6 1,0-6 0,-2-8-1,1-3 1,-5-8 0,-4-11 0,-4-6-1,-3-9 2,-7-7-1,-9-6 0,-10-6 0,-11-6 0,-15-3 0,-13-1-1,-7-4 0,-14-2-5,10 0-36,-19-3-2,4 4 0,-3-3-1</inkml:trace>
  <inkml:trace contextRef="#ctx0" brushRef="#br0" timeOffset="28712.64">5099 6531 17,'0'0'29,"-1"12"-1,1-12-3,-16 4-18,16-4 1,0 0-1,0 0 0,-12 2-1,12-2 1,7-21-1,2 4 0,-1-13-2,12-3-1,-5-10-1,7-1-1,-2-5 1,4 2 1,-6-5 2,4 8 0,-8-6 0,6 7-1,-8-5 0,9 0 0,-6-5-2,7 1-1,0-7-1,3 2 0,2-5-1,-2 1 1,-1-3-1,0 3 1,-4-2 1,0 3-1,-5-1 1,-1 1 0,-2-3 0,-1 2 0,0 1 0,1 0-1,-4-2 0,4 1 1,0 0-1,-2 1 0,0 0-1,-2 1 1,0 0 1,-4 2-1,-2 2 0,-2 2 1,-1 0 0,-3 1-1,-3 2 0,-1 2 1,-1-1-2,1 4 1,-4-1 0,-1 4 0,-2 3 0,-2 4 0,-5 2 0,-3 6 1,-3 6-1,-4 4 0,-3 5 1,-3 5-1,-5 3 1,-2 4-1,-3 4 0,-4 4 0,-3 1 0,-2 6 0,-3 2 0,-2 5 0,2 2-1,-2 2 1,2 6 1,1 2-1,2 2 0,1 2 0,0 6 1,1 3-1,-2 4 0,2 1 0,0 4 1,3 4-1,0 5 0,4-1 0,3 3 0,4-1 0,6 2 0,4 3 0,5-2 0,6 1 1,2-2-1,8 2 0,2 1 1,5-2-1,3-2 1,4 0-1,0 1 0,3 0 0,1-2 0,2 2 0,4-4 0,-2 4 1,4 0 0,4-1-1,4 2 1,2 1-1,5-2 1,4-2 0,3-2-1,4-4 0,3-2 0,2-8 0,1-7-1,4-7 1,4-7-1,1-7-1,6-6-4,-6-19-25,14-1-10,7-7 0,4-11-1</inkml:trace>
  <inkml:trace contextRef="#ctx0" brushRef="#br0" timeOffset="50999.91">5669 5195 60,'-12'-24'40,"5"5"-1,0-12 0,1-3-36,15-4-1,11-4-2,9-8 0,13-3-1,11-2 0,10-1 0,7 6 1,9 0 0,4 5 0,1 4 1,9 9 0,-1 4-1,9 9 1,1 3 1,6 5-2,1 6 1,4 5-1,5 3 1,0 3-1,4 4 0,-2 3 0,-2 2 0,1 3 0,-3 2 0,0 3 1,-1 1-1,1 8 1,-4 0 0,0 4 0,1 4 0,0 4 1,-2 8-2,1 5 1,1 3 0,-2 3-1,-2 5 0,-1 3 0,0 2 0,-1 4 0,2 1 1,1-2-1,-2 1-1,1 0 1,0-2 1,5 4 0,-4-3 1,2 2-2,0 4 1,0 0 1,-2 4-1,-1 0 0,-1 2 0,0 4 0,0 2 0,0-2 0,-1 1 0,2 0 0,-1 1 0,1 2-1,-1 0 1,0 1-1,2-1 0,0 0 0,1-1-1,1-2 2,-3 3-1,1-3 0,0 1-1,-2-1 2,-2 0-1,-2-3 0,-3 0 0,-5 1-1,0-2 1,-4 1 0,-4-1 0,-1-1 0,-3 0-1,-6 3 1,0-1 1,-5 1 0,-2 0 0,-3-1 0,0 2-1,-3 2 1,-4-2 0,-1-4-1,0 0 2,-6 0-2,-1-4 0,-2-3 1,-1-1-1,-3 0 0,-2 0 1,-1 1 0,-1-5-2,1 3 1,-1 0 1,-1-2-1,1-1 0,0 0 0,1-4 0,1 1 1,2-1-1,1 2 0,-2-2 0,1-3 0,4 0 0,-1-3 1,5-4-1,2-2 0,2-6 0,4-6 0,-1-4 1,8-4-2,0-4 2,0-3-1,-1-2-1,-1-3 2,0 0-1,-1-3 0,-1 2 0,-3-2 0,-3-1 0,-1-3 1,-5-1-1,0-5 0,-6-2 0,-6-1 0,-3-8 0,-7-1 0,-7-6 1,-7-5-1,-6-5 1,-10-3 0,-10-5 0,-8-2 0,-6-5-1,-8-1 1,-6-2 0,-4 0-1,-1 1 1,0 2-1,1 4 1,8 5-1,2 2 1,9 7-1,9 4 0,12 6-1,0 0 1,9 13 1,13 4-1,6 5-1,9 6 1,8 2 0,9 5 0,4 1 0,4-1 0,2-5 0,-4-4 0,-6-2 0,-8-11 1,-8 0 0,-11-7 0,-27-6 0,0 0-1,-13-2 1,-19 9-1,-10-2 1,-8 15-1,-5 3-1,-1 14-2,0 2-5,20 18-32,0-5-2,13 8-1,11-1 0</inkml:trace>
  <inkml:trace contextRef="#ctx0" brushRef="#br0" timeOffset="53762.07">27887 12396 70,'0'0'39,"-2"-20"0,-10 12-1,-14-9-28,9 10-4,-15-6-1,0-1-3,-11 1-1,-5-3-2,-6-1 1,-9-5 1,-6 2 1,-9 0-1,-6-4 1,-2 4 0,-10-5 0,0 0-1,-6 1 0,1 0-1,-6-2 1,1 1-1,-2 0 0,-6-3-1,0 2 1,-6 1 0,-7-2 0,-4 3-1,-5-2 1,-2 2-1,-5-2 0,-5 6 0,-8-2 1,-3 2-1,-2 2 1,-7 1-1,-7 4 1,-5 1 0,-6 4 0,-4 4 0,-3 0 0,-4 4 0,-2 0-1,2 1 1,1 2-1,1 1 1,7 1-1,3-1 1,5 5 0,5 1 0,7 2 1,4 5-1,9 4 1,7 5-1,6 6 0,7 6 1,6 4-2,9 4 2,9 8-2,12 2 2,7 5-2,15 0 1,12 6 0,14-2 0,12 6 0,15 0 0,14 1-1,11 1 0,8-1 0,15 4 1,10-1-2,12 1 2,12 1 0,12-2 0,12-3 0,12-3 0,14-4 0,15-2-2,16-4 3,10-5-3,15-3 2,12-8-1,16 2 1,9-2 0,10-3 1,12-2 0,3-2 1,9-2 0,2-8-1,10 1 0,-2-8 1,5-7-2,2-10 1,-4-3-1,-4-6 0,0-7 1,-11-8 0,-4-2 0,-10-6 0,-7-4 1,-11-6-1,-9-4 0,-12-4 0,-12-2 0,-16-4-1,-10-4 2,-18-2-2,-16-2 2,-18 1-2,-12-3 2,-20-3-2,-11-1 2,-15-1-2,-17-2-2,-10 3-1,-20-9-5,2 14-26,-24-6-7,-7 4 1,-12-1-2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3-03-02T22:23:57.528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27807 7830 22,'0'0'28,"13"-4"1,-13 4 1,-2-14-20,2 14-9,0 0 0,0 0-1,0 0-1,-12-15 1,12 15-1,-28-13 1,5 5 1,-6 0-1,-9-3 1,-10 2 0,-8 1 0,-8-2-1,-6 0 1,-5 2 2,-12-4 1,-1 5 3,-14-8 0,6 11 1,-16-12 0,8 11 2,-18-8-3,8 7-2,-12-4-1,1 3-2,-6 0-2,-2-1 1,-2 3-3,-3 0 2,-2 1-1,-3 0 1,2 1 0,-1 6 1,0-2 0,3 8-1,-2-2 3,3 4-2,2 2 1,11 4-1,-3-2 0,11 5-1,1-1 1,6 3 0,6 4-1,8 3 0,4 4 0,8 1 0,10 3-1,6 3 1,12 5-1,10 2 1,13 1-1,12 1 2,9 1-2,12 2 1,12 4 1,13-2-1,11 0 1,16 0 0,11-3 0,14 0-1,12-3 0,15 0 0,8-8 0,11-4 0,13-2 0,1-4 0,9-1-1,3-4 2,6-2-1,5-3 0,1-4 0,3-1 1,0-5-1,11-3 1,1-7-1,4-4 1,0-7-1,1-3 1,4-6-1,-1-3 1,-2-5 0,-10-1 0,-7-5 0,-6 4-1,-9-4 2,-11 1-2,-10-3 2,-9-3-1,-9 1 0,-7-1 0,-9-2-1,-7-5 0,-12 0 0,-10-6 0,-11-3-2,-14-1 0,-10-4 1,-16-5-1,-7 2 0,-20-4-1,-4 7 0,-19-1-3,4 20-13,-13 1-17,-10 9-2,-5 15-2,-13 3 0</inkml:trace>
  <inkml:trace contextRef="#ctx0" brushRef="#br0" timeOffset="18720.07">6744 6394 55,'0'0'38,"0"0"-2,-18-20 0,11 7-27,7 13-9,-15-21 0,2 7-1,-2-2 1,-3-2 0,-5 0 0,-2 1 0,-7-4 1,-6 5 1,-6-2-1,-2 6-1,-5 0 1,-8 4-1,-2 4 0,-6 3 1,-1 4 0,-4 5 0,-2 6 0,3 4 0,-1 3 0,4 6 1,0 2-1,4 7 0,1 1-1,7 2 0,6 2 0,6 2 0,5 2-1,6-2 1,9 8-1,9-3 0,11 2 0,8-2 0,7 2 0,9-6-1,8 1 2,9-5-2,6-5 1,6-6 1,3-1-1,9-8 1,3-1-1,4-6 1,3 0-1,2-5 1,2-1 0,1-4 0,3-2-1,-5-2-1,2 1-2,-4-10 0,4 4-2,-8-12 0,4 4 1,-10-10 0,3-3 3,-10-5 1,-2-3 4,-4-2 3,-13-12 0,2 10 3,-17-13 0,3 12 1,-20-12-3,4 11 1,-17-10-3,-1 10-1,-11-6 0,1 8-1,-11-2 0,1 1-2,-6 0 0,-7 1-2,-2 6 1,-10-4-5,4 19-22,-14-7-14,-8 2 0,-7 5-1,-3 0 1</inkml:trace>
  <inkml:trace contextRef="#ctx0" brushRef="#br0" timeOffset="25527.46">6796 6732 74,'4'-18'39,"6"-6"-1,15-13-7,15 5-31,17-3-1,18-6 0,13-4 0,13 1 0,13-3 1,12 0-1,10 1 1,7 2-1,6 2 2,6 5 0,5 4 1,8 5-1,3 1 1,-1 10 1,2-1-1,7 9 0,-3-2 0,8 6-1,-3-2 0,9 5 0,0-2-1,4 2 0,-4 1 0,1 2 0,5 2 0,-3 1 1,1 5-1,-4 6 1,1 0 0,0 7 0,1 2 0,-4 4 1,-4 3-1,2 5 0,-4 0-1,-5 3 1,-9 1-1,-1 4 0,-5 2 0,-3 4 1,-7 2-2,-7 1 1,-7 6 0,-1 2 0,-2 4 0,-7 3-1,-8 6 1,-3 0-1,-9 4 1,-4 0 0,-4 4 0,-9 2 0,-10 0 0,-6 4 0,-7-2 0,-7 4 1,-6 4-1,-6 5 1,-9 0-1,-5 6 2,-7 4-1,-7 2 1,-5 2-1,-5 7 0,-7 0 0,-3 0 0,-2 6 1,-6-2-1,-4-2-1,-5 8 1,-2-1 0,-6-1 0,-4 4 0,-3-1-1,-4-3 0,-1 1 1,-2 2-1,0-5 0,1 0 1,2-6-1,2-8 0,4-2 0,2-6 0,8-6 0,5-8 0,7-4 0,7-10 0,8-4 0,9-6 0,10-6 1,10-4-1,9-6 0,6-8 0,9-7-1,4-6 1,5-7 0,0-5 0,2-8 0,-2-3 0,-5-6 0,-8-4 1,-6-4 0,-10-6-1,-9-6 1,-13-4 0,-11-4-1,-11-5 0,-9-2 0,-13-3 1,-6 0-1,-6 2 0,-4 2 0,-2 6 0,2 5 0,1 7 1,6 1-1,9 7 0,8 4 0,17 4 0,0 0 0,0 0 0,21 8 0,6-2 0,9 3 0,5 2 0,7-1 1,0 2-1,3 3 0,-2 0 1,2 1-1,-3 2 0,-6 0 1,-2 0-1,-6 2 1,-6 0-1,-7 3 0,-10 2 1,-9 2 0,-6 4-1,-8 5 0,-6 1 0,-4 2-2,2 9-3,-8-11-23,16 14-13,0-7-1,11 1-1,6-6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3-03-02T22:25:01.62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26374 9047 51,'-7'-27'35,"-2"14"-1,-14-8-1,-4-1-29,1 5-4,-6-2 0,-10-1 0,-6 0-2,-6 3 2,-5-4-1,-10 1 3,-9-7 0,-4 3 2,-13-5-1,2 3 3,-10-6-1,0 6-1,-11-6 0,-1 6 0,-9-2-2,3 10 0,-10 0 0,2 8-1,-10 6 0,-1 8-1,0 6 0,3 6 0,3 7 0,5 8-1,5 5 1,5 6-1,13 9 1,11 4-1,14 5 1,11 6-2,17 6 1,16 2 0,19 6 0,18 0-1,23 0 0,16-2 1,19 1 0,18-2-1,18-5 1,12-5 0,18-6 0,11-7 1,9-8 0,9-6 0,7-9-1,7-10 3,1-6-1,3-7 1,-7-8 0,0-8 0,-4-8 2,-4-3-1,-14-10 1,-6-3 0,-13-9 0,-8-2 0,-17-8 0,-8 1 0,-22-9-2,-11-4 1,-14-3-1,-14 2 0,-14-6 0,-13 5-2,-14 1 1,-13 4-2,-14 9-2,-19-1-16,-8 18-22,-16 6 1,-8 4-2,-10 6 1</inkml:trace>
  <inkml:trace contextRef="#ctx0" brushRef="#br0" timeOffset="28369.62">5202 9566 69,'16'-30'37,"-4"9"-2,-4-11 2,0-8-33,14-4-2,1-9 1,5-5-3,4-3 0,3-2 0,1-5 1,0 3 0,-2-4 0,-2 5 1,-4-3-1,-1 3 1,-6-4 1,-1 5 0,-4-2-1,0 4 0,-4-1 0,2 2 0,-5 0 0,0 0-2,-1 3 0,-1 0-1,-3-1 1,0 4 0,-4-4-1,0 0 1,-4 0-1,-1 5 2,-5-2 0,-2 3-1,-4-1 2,0 2-1,-4 3 0,-1 3 0,-6 0 0,3 3-1,-4 0 0,-1-1 0,0 3-1,-3 1 1,-4 2-1,-3 2 0,-4 3 0,-6 3 1,-6 5 1,-5 5-2,-2 6 1,-6 5 0,-2 4 1,-3 5-1,0 6 0,2 4 0,-2 6 0,-1 7 0,1 4 1,-2 7-1,2 3 0,4 5 0,1 5 1,2 7-2,8 1 1,2 2 1,9 6-2,6 2 1,5 4 0,6 4 0,10 3 1,4 4 0,4 1-1,7 6 0,5 1-1,3 6 0,5 3 0,1 4 0,2 2-1,-1 1 1,5 0 0,2 1 1,-1-4-1,8-2 1,3-5 0,6-6 1,7-6-3,10-6 2,6-9 1,8-5-1,6-11 1,6-4-2,8-11 1,7-11 0,5-10 1,4-8-1,7-7 0,2-6 0,3-6 0,3-6-3,2 6-7,-6-4-28,1-1 0,-4 2-1,-6-4 0</inkml:trace>
  <inkml:trace contextRef="#ctx0" brushRef="#br0" timeOffset="30716.75">5611 8842 40,'21'-16'33,"-11"1"1,10 4-1,4-1-18,2-8-9,17 2-1,6-6-3,13-3 0,8-2-1,8-3-1,10-7 1,8 3 1,4-5 0,9 5 0,2-3 1,9 8 0,-2-3-1,12 6 1,-1 1-1,8 4-1,5 2-1,0 1 1,4 0-1,4 1 0,6 1 1,10-1-1,0-2 0,4 2 0,3 0 0,8 3 0,-1 0 0,3 3-1,-2-2 1,1 7 0,-4 2 0,-2 2 0,-4 1 0,-4 3 0,-2 0 1,2 3-1,-6 2 0,0 0 0,-2 7 0,4 3 1,4-2 0,-4 6-1,0 0 1,-4 3 0,-2 4 0,2 0 0,-4 2 0,-8 3-1,-6 2 0,-5 3 1,-1 2-1,-5 2 1,-5 2-1,-6 5 1,-4-3-1,-2 3 0,-5-1 0,-2 2 0,-5 4 2,-3-2-2,-4-1 0,-5 3-1,-4-1 2,-5 1-1,-4 0 0,-3 2 0,-5-2-1,-5 0 2,-5 4-2,-3 0 2,-4 2-1,0 0 0,-2 2 1,-6 2-1,-2 0 0,-1 0 0,-2-1 0,-5 2 0,-3 1 0,-7 2 0,-4 2 0,-3-1 0,-5 1 0,-2 0 0,-4 0 1,1 0-1,-2-1 1,2-3-1,-2 0 0,3-3 0,0-1 1,2 1-1,-1-1 0,2 0 0,2 0 0,0-1 1,2 0-1,2-1 0,1 2 1,2 0-1,4-2 0,1-1 0,4 0 0,3-1 0,2-1 0,3-2 0,2-2-1,5-6 1,0-3 0,2-1 0,5-5 0,0-4 1,2-3-1,0-2 1,1-4-1,-4-2 0,-3-5 0,-2 0 0,-3-4 0,-4-5 0,-3-1 0,-7-2 0,-4-5 0,-5-2 1,-6-3-1,-13 6 0,7-24 1,-17 5-1,-4-5 0,-2 0 0,-7 0 0,0 0 0,-1-1 0,-1 3 0,5 4 0,3 3 0,5 6 0,12 9 1,-14-4-1,14 4 0,14 26 1,0-3 0,8 8-1,6 5 1,4 2 0,6 4-1,0-4 1,0-2 0,-3-5-1,-3-6 1,-8-5-1,-9-5 1,-15-15 0,-4 17-1,-14-14 1,-12 0-1,-6 1 1,-10 0-1,-4 0 0,-1 5-1,6 8-2,-5-7-26,20 12-12,6 0 0,13-1-1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3-03-02T22:26:09.38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24749 9661 28,'24'2'30,"-24"-2"3,27-10-3,-27 10-19,0 0-9,12-16 0,-16 2 0,-4 1-3,-7-3 1,-9-3 0,-12-3 2,-11 2 1,-17-8 3,-4 4 0,-21-7 1,-2 8-1,-15-10 1,-1 6-1,-16-6-2,3 5 0,-9-7-1,-4 7-1,-5-2 0,0-1-1,-5-1 1,-2 3-1,-5 1 0,-2 4 1,-5 0-1,-4 4-1,-7 2 0,-7 6 0,-5 6-1,-8 3 1,-5 3 0,-9 3-2,-3 6 3,-4 2-2,-5 5 1,-2 4-1,0 2 1,0 6-1,4 2 1,6 3 0,3 6-1,12 3 2,15 2-2,15 7 1,16 4 0,18 3 0,22 4-1,23 0 1,21 2 1,26 4-3,26 0 2,25 0-1,23-1 1,26-2-1,22 2 1,23-4-1,24-2 0,14-5 1,17-3 0,15-3 1,15-5-1,7-6 1,13-2 0,8-2 0,3-5 0,12 0 1,7-5-1,6-1 0,2-8 1,6 1-1,2-7 0,-5-8 0,1-2 1,-2-6-2,-7-6 1,-12-6-1,-8-6 1,-13-6-1,-13-8 1,-11-4-1,-23-6 2,-17-3 0,-25-8 1,-19 2-1,-26-7 2,-18 3-1,-31-5 0,-21 5 0,-22-6-2,-21 1 0,-17-2-2,-18-4-2,-9 10-6,-25 2-31,1 7-1,-14 12-1,-8 7-1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3-03-02T22:27:39.37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1752 14472 61,'-81'-14'38,"27"11"-2,0 0 2,-14 1-30,68 2-2,-103 22-2,46-3-2,-7 4-3,-2 6 0,2 7 0,-5 3 0,1 10 0,0 0 0,4 3 0,3 2 0,6-2 0,7 0 2,9 1-2,14 0 1,9 3-1,16-4 1,12 4-2,11-4 1,13 0-1,-36-52-1,96 91-1,-39-58-2,4-6 1,6-11 1,-4-1 0,10-7 1,-4-4 1,9-4 0,-1-3 2,10 0 0,11-2 0,-7-2 0,13-3 2,-13-1-2,11-5 1,-19-1-1,4-3 2,-21-7 0,-7-2 0,-8-6 1,-10-8 1,-8 2-1,-15-11 3,-2 5-2,-12-10 1,-2 9 0,-8-16-1,-2 8 0,-16-4 1,8 7-2,-8-2 1,-4 7-2,-7 0 2,-6 11-3,-5 6 2,-7 11-3,-6 4 1,-11 5 0,-6 6-2,-3 5 2,2 3-1,5-2-2,0 10-10,8-11-26,64 0 0,-75-8 0,75 8-1</inkml:trace>
  <inkml:trace contextRef="#ctx0" brushRef="#br0" timeOffset="1545.08">16408 14516 66,'-16'-1'38,"1"-6"-1,1-6 1,-12-11-33,24-1-1,-2-14-1,5-6-1,-2-17 0,3-6 0,1-14-2,2-13 0,2-10 1,0-14-1,1-10 0,0-11 0,1-4 0,2-11-2,1-5 3,-3-5-1,3-5-1,0-4 1,0-6-1,3-6 1,-2 0-1,2-4 1,2 0 0,2-4 0,5 1-1,1 2 2,6-3-1,3 0 1,2-3-1,7-2 1,4-3-1,3 2 1,5-3-1,2 4 0,3 2 0,7 1 0,2 3 0,6 5 0,2 1 1,7 11-1,4 0 2,8 8-1,3 7-1,4 14 1,2 3 1,3 11-1,0 10 0,3 6 0,-5 11-1,0 10 0,-5 8 1,-8 11 0,-5 5-1,-9 12 1,-10 8-1,-17 12 1,-12 9-1,-17 7 1,-16 8-1,-7 16 0,-39-13 1,-5 14-1,-11 2-1,-10 2 1,-3 2 0,-3 1 0,10 1 0,10 1 0,14-5-1,22 3 1,15-8-1,32 8 1,11-7-1,17 3 1,15-2-1,7-1 1,5 6 0,-6-2-1,-5 6 2,-9-1-2,-12 5 2,-14 1-2,-14 7 1,-14-2-1,-6 11-3,-21-12-26,2 15-11,-5 2 0,-7-1-2</inkml:trace>
  <inkml:trace contextRef="#ctx0" brushRef="#br0" timeOffset="13834.79">15153 10386 51,'0'0'35,"-24"-14"0,11 6-1,1-5-31,1-8 0,9-5-1,3-7 0,8-3-1,6-8 0,13-7-2,9-5 2,10-2-1,9-4 0,8 5 1,8-2 1,12 7 0,4 3-1,11 8 3,3 3-2,10 13 0,4 1 2,10 12-2,-2 4 1,6 11-1,1 2 0,4 11 0,-5 3 0,2 3 0,-6 5 0,0 1-1,-7 3 1,0 2-1,-10 3 1,-5 0-1,-11 0 0,-1 1 0,-6-2 0,-6 0 0,-6-7-1,-3-4 0,-6-7 0,-2-6 0,-8-5 0,-10-8-1,-8-6 1,-7-11-1,-10-8 0,-15-10 0,-9-4 0,-16-3 1,-8-3 0,-7 4 2,-7 2-2,-9 6 2,2 9 0,2 11-1,4 4 1,11 7-1,10 6 0,22-2-1,2 16-1,26-4 1,15-3-1,13 3 1,11 0 0,10-4 0,4 0-1,-3-3 1,-8 1 0,-8-1 0,-10 0 1,-14 2 0,-15 4 0,-15 1 0,-13 4 1,-14 5-2,-10 4 1,-10 5 0,-4 6-1,-3 1 0,0 10-3,1 1-3,22 16-28,-2-3-7,12 7 1,10-1-2</inkml:trace>
  <inkml:trace contextRef="#ctx0" brushRef="#br0" timeOffset="22905.31">25804 13511 25,'16'-24'27,"8"11"1,-17-17-1,7 6-17,-10 0-11,-5 0 2,-8 4-2,-7-1 1,-10 2 0,-8-1 1,-13 2-1,-8-2 0,-11 1 1,-13 0 0,-14 3 1,-15 2 2,-6 4 1,-16-2 1,-4 11 0,-19-3 1,2 15 0,-10-6 0,5 12 0,-5-3-3,5 10 0,-2-2-1,9 12 1,5-2-1,13 9 1,7-1-1,16 12 0,11 0 0,20 7-2,14 1 0,20 2-1,21 4-1,18-4-2,22 1 2,21-8-1,24-1 0,19-3 1,24-3 0,16-4-1,16-1 2,18-3 0,9-4 0,7-2 0,8-4 0,3-5 0,5-9 0,0-7 0,0-10 0,-8-11 0,-3-8 0,-8-15-1,-5-11 2,-13-13-1,-15-10 0,-13-10 0,-19-9 0,-19 1 1,-18-2-1,-27 4-1,-19 15-12,-26 4-24,-23 8 1,-23 16-1,-22 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3-03-02T22:32:39.81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13697 7948 69,'33'-24'32,"18"7"0,2-22-5,27 14-9,-4-19-7,22 8-5,0-6-2,10-2-6,12 7-37,-6 2 0,-9-1-3,-8 3 1</inkml:trace>
  <inkml:trace contextRef="#ctx0" brushRef="#br0" timeOffset="1250.07">13533 7756 53,'21'35'37,"-7"-6"0,6 7-3,-3-1-34,3-3 2,0-7-3,0-4 3,-4-5-3,0-4 3,-3-9-3,-1-6 1,-12 3 0,19-24-2,-8 8 4,2-8-2,8 0 2,7-9 0,18 1 2,11-11-1,20-1 0,14-8 0,22-2-7,19-4-33,7 4 0,6-8-2,5 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8680C-FD31-48DC-BC46-7B0D6ECCC561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75D22-CA91-4181-9AB0-55E74CDB0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66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4AC60-2E86-44FE-AABA-BA12C43D04B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730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4AC60-2E86-44FE-AABA-BA12C43D04B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904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4AC60-2E86-44FE-AABA-BA12C43D04B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26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4AC60-2E86-44FE-AABA-BA12C43D04B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10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549B7-A797-4AD4-B53E-B975ABB998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07FDDB-2641-400E-95D1-3442676A3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5569A-2462-4036-8B63-0018F0C6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60A95-6304-4DB1-986F-6CAA3B41C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EC0E9-773E-44DC-A92D-2FCDCB271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7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56027-42BE-4B3C-8BB6-61AAEED68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80988A-80BC-4121-978C-8980A36A8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1830B-E8A8-40A7-9D27-DDEA326A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1BB1A-0257-4E59-B141-8BBCC5197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640E2-EA52-4187-8027-01C0640FD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4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5C4878-242B-4616-A1BB-E892C2AFD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D349B8-2068-4B44-BD79-C531A5A96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DB218-A6A0-43BF-A04F-D4879E726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ED44B-A377-4EE3-99BB-5935EAA57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F0441-62A3-46D0-84D5-787D3A1A4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2B41-FE87-4B6D-8C41-6B6845712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DA403-F999-4191-803C-A79AC13AC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BAFC3-5DAF-4A3B-AB88-0E098D38F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660F6-3B73-4709-B57B-4B5C7A06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94028-700A-43CB-893C-7F212706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8977C-4D45-48E1-9BEB-4654857FB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A2896-AB10-44F4-8BDF-E5C0DA588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D958F-6B54-46A1-96D1-BBF75236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2BC49-0DC5-4F63-BA3D-84AADEE2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BDC1A-45B4-4D82-8A07-DB4DB432B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7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80BEE-9C4E-4000-B831-80A467B7C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D8485-DD77-4718-BA14-7F040715C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2E444-0093-4B4E-A9A7-6E1C65DF8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8590D-5DBA-4716-A9D1-2E439404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B8EBF8-2121-46EB-AFFB-11EE5B66E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7D074-D935-40B9-9673-A15BBA7D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7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A2E3B-3EDB-427E-B676-405E043D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F52DF-C669-4B22-84C6-1AD1C194D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1B14E1-FAAC-4385-98B7-8CA2B1645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30270F-27CD-491B-A666-D6131CAD7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464765-C5C6-4E8F-9FF9-055D5300E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EE8885-DAC2-464E-A743-9CFE3F7E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2E331D-CFDA-4E50-B108-8E385B6E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B39250-FC27-4D5D-98FF-E07D32D4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0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D6B1E-9E24-46BD-A665-A674428A9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9018E-8EC2-44AE-8FE0-AC7F55415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BA377B-9B15-4054-BE6B-1E6608C8A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BB1B87-80BA-41DA-88A4-72E288F97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6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6EE4E3-86CA-4700-AFC7-914E61879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9F2723-200D-4C76-B9F6-29EA7F7E5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CFF55-DB17-4C57-B1AA-ACF807ACD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6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AA0D9-23A4-4E3F-B284-0E6A44D6D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F6E97-88C6-41FB-B16E-710AAC28E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76DA50-C60E-46C2-8FEE-9C74CEE54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ED06A-E46A-44F9-BC73-77054650C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87EBB2-D513-41ED-BC4E-EB1946F8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2A59C-EB35-41CC-ACBD-CA9355F0D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1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FE69A-C060-46F6-92E3-19BFFC687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BE4873-7156-4FAA-B96F-925A83CA9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17D7EF-0498-420D-8195-9DE63C5218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C54DA-285B-4AC9-B4D2-D7F5F01C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AF7630-5A06-4F40-8CE9-499D538BF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6C325-EB2C-45E2-A219-41CAC579F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6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C3C57E-24CB-4D87-99A7-AA337513B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04477-E916-4E8F-A35A-5000B29DD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6A815-0F94-4C77-85E7-02C5B708C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B0136-AF47-486B-8F26-E0A6CCF35EE3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BA3E6-817F-4218-842A-24C75032E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C6B91-24A2-4B58-9A94-7E14312BB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ED42C-B370-4F0B-B8DB-FF9346D94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3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B9675-9175-4724-80E0-AAF682D69B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Equivalence Checking with SAT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33431A-BE47-444E-A9AB-E69ACC3C54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Shobha Vasudevan</a:t>
            </a:r>
          </a:p>
          <a:p>
            <a:r>
              <a:rPr lang="en-US" dirty="0"/>
              <a:t>ECE 519</a:t>
            </a:r>
          </a:p>
          <a:p>
            <a:r>
              <a:rPr lang="en-US" dirty="0"/>
              <a:t>Lecture 5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5572AD-862D-4C8F-AE75-69A197E21CFF}"/>
              </a:ext>
            </a:extLst>
          </p:cNvPr>
          <p:cNvSpPr txBox="1"/>
          <p:nvPr/>
        </p:nvSpPr>
        <p:spPr>
          <a:xfrm flipH="1">
            <a:off x="318053" y="29838"/>
            <a:ext cx="103499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COPYRIGHT OF PROF. SHOBHA VASUDEVAN, ECE, UIUC. </a:t>
            </a:r>
          </a:p>
          <a:p>
            <a:r>
              <a:rPr lang="en-US" sz="2400" dirty="0"/>
              <a:t>PLEASE DO NOT DISTRIBUTE/REUSE ANY OF THESE SLIDES WITHOUT MY EXPLICIT PERMISSION.</a:t>
            </a:r>
          </a:p>
        </p:txBody>
      </p:sp>
    </p:spTree>
    <p:extLst>
      <p:ext uri="{BB962C8B-B14F-4D97-AF65-F5344CB8AC3E}">
        <p14:creationId xmlns:p14="http://schemas.microsoft.com/office/powerpoint/2010/main" val="1631030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516337" y="4784866"/>
            <a:ext cx="4417232" cy="1142303"/>
            <a:chOff x="387252" y="3588649"/>
            <a:chExt cx="3312924" cy="856727"/>
          </a:xfrm>
        </p:grpSpPr>
        <p:sp>
          <p:nvSpPr>
            <p:cNvPr id="33" name="Rectangle 32"/>
            <p:cNvSpPr/>
            <p:nvPr/>
          </p:nvSpPr>
          <p:spPr bwMode="auto">
            <a:xfrm>
              <a:off x="387252" y="3588649"/>
              <a:ext cx="2792127" cy="856727"/>
            </a:xfrm>
            <a:prstGeom prst="rect">
              <a:avLst/>
            </a:prstGeom>
            <a:solidFill>
              <a:srgbClr val="FCFEB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latin typeface="Times New Roman" pitchFamily="-65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205473" y="3806134"/>
              <a:ext cx="49470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0B4B8E"/>
                  </a:solidFill>
                  <a:latin typeface="+mj-lt"/>
                </a:rPr>
                <a:t>SAT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17515" y="1612283"/>
            <a:ext cx="4491372" cy="1310704"/>
            <a:chOff x="313136" y="1209212"/>
            <a:chExt cx="3368529" cy="983028"/>
          </a:xfrm>
        </p:grpSpPr>
        <p:sp>
          <p:nvSpPr>
            <p:cNvPr id="2" name="Rectangle 1"/>
            <p:cNvSpPr/>
            <p:nvPr/>
          </p:nvSpPr>
          <p:spPr bwMode="auto">
            <a:xfrm>
              <a:off x="313136" y="1209212"/>
              <a:ext cx="2792127" cy="983028"/>
            </a:xfrm>
            <a:prstGeom prst="rect">
              <a:avLst/>
            </a:prstGeom>
            <a:solidFill>
              <a:srgbClr val="FCFEB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latin typeface="Times New Roman" pitchFamily="-65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113961" y="1513690"/>
              <a:ext cx="567704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0B4B8E"/>
                  </a:solidFill>
                  <a:latin typeface="+mj-lt"/>
                </a:rPr>
                <a:t>Unit</a:t>
              </a:r>
            </a:p>
          </p:txBody>
        </p:sp>
      </p:grp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96514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BCP Iterative – Go Until No More Implications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idx="1"/>
          </p:nvPr>
        </p:nvSpPr>
        <p:spPr>
          <a:xfrm>
            <a:off x="6067219" y="1246084"/>
            <a:ext cx="5940592" cy="4972051"/>
          </a:xfrm>
        </p:spPr>
        <p:txBody>
          <a:bodyPr/>
          <a:lstStyle/>
          <a:p>
            <a:r>
              <a:rPr lang="en-US" sz="2667" dirty="0"/>
              <a:t>Partial assignment is:</a:t>
            </a:r>
          </a:p>
          <a:p>
            <a:pPr lvl="1"/>
            <a:r>
              <a:rPr lang="en-US" sz="2133" b="1" dirty="0">
                <a:solidFill>
                  <a:srgbClr val="0B4B8E"/>
                </a:solidFill>
              </a:rPr>
              <a:t>x9=0   x10=0   x11=0   x12=1   x13=1</a:t>
            </a:r>
            <a:endParaRPr lang="en-US" sz="2133" dirty="0"/>
          </a:p>
          <a:p>
            <a:r>
              <a:rPr lang="en-US" sz="2667" dirty="0"/>
              <a:t>Next:  Assign a variable to value</a:t>
            </a:r>
          </a:p>
          <a:p>
            <a:pPr lvl="1"/>
            <a:r>
              <a:rPr lang="en-US" sz="2133" dirty="0"/>
              <a:t>Assign</a:t>
            </a:r>
            <a:r>
              <a:rPr lang="en-US" sz="2133" b="1" dirty="0">
                <a:solidFill>
                  <a:srgbClr val="0B4B8E"/>
                </a:solidFill>
              </a:rPr>
              <a:t> </a:t>
            </a:r>
            <a:r>
              <a:rPr lang="en-US" sz="2133" b="1" dirty="0">
                <a:solidFill>
                  <a:srgbClr val="FF0000"/>
                </a:solidFill>
              </a:rPr>
              <a:t>x1=1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453632" y="1033193"/>
            <a:ext cx="5499561" cy="54232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endParaRPr lang="en-US" sz="2400" b="1" dirty="0">
              <a:solidFill>
                <a:srgbClr val="0B4B8E"/>
              </a:solidFill>
              <a:latin typeface="Arial Narrow"/>
              <a:cs typeface="Arial Narrow"/>
            </a:endParaRP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x2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x2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x3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x10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x5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x6)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x12)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x7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x8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x13)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63074" y="2041451"/>
            <a:ext cx="946544" cy="4396509"/>
            <a:chOff x="1922306" y="1531088"/>
            <a:chExt cx="709908" cy="3297382"/>
          </a:xfrm>
        </p:grpSpPr>
        <p:grpSp>
          <p:nvGrpSpPr>
            <p:cNvPr id="5" name="Group 4"/>
            <p:cNvGrpSpPr/>
            <p:nvPr/>
          </p:nvGrpSpPr>
          <p:grpSpPr>
            <a:xfrm>
              <a:off x="1922306" y="1531088"/>
              <a:ext cx="483393" cy="617655"/>
              <a:chOff x="1922306" y="1531088"/>
              <a:chExt cx="483393" cy="617655"/>
            </a:xfrm>
          </p:grpSpPr>
          <p:cxnSp>
            <p:nvCxnSpPr>
              <p:cNvPr id="3" name="Straight Connector 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" name="TextBox 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022516" y="2301143"/>
              <a:ext cx="483393" cy="617655"/>
              <a:chOff x="1922306" y="1531088"/>
              <a:chExt cx="483393" cy="617655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148821" y="4210815"/>
              <a:ext cx="483393" cy="617655"/>
              <a:chOff x="1922306" y="1531088"/>
              <a:chExt cx="483393" cy="617655"/>
            </a:xfrm>
          </p:grpSpPr>
          <p:cxnSp>
            <p:nvCxnSpPr>
              <p:cNvPr id="13" name="Straight Connector 1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944595" y="3475880"/>
              <a:ext cx="483393" cy="617655"/>
              <a:chOff x="1922306" y="1531088"/>
              <a:chExt cx="483393" cy="617655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TextBox 1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1235870" y="1502305"/>
            <a:ext cx="754460" cy="4466104"/>
            <a:chOff x="926903" y="1126729"/>
            <a:chExt cx="565845" cy="3349578"/>
          </a:xfrm>
        </p:grpSpPr>
        <p:grpSp>
          <p:nvGrpSpPr>
            <p:cNvPr id="19" name="Group 18"/>
            <p:cNvGrpSpPr/>
            <p:nvPr/>
          </p:nvGrpSpPr>
          <p:grpSpPr>
            <a:xfrm>
              <a:off x="996127" y="1126729"/>
              <a:ext cx="483393" cy="617655"/>
              <a:chOff x="1922306" y="1531088"/>
              <a:chExt cx="483393" cy="617655"/>
            </a:xfrm>
          </p:grpSpPr>
          <p:cxnSp>
            <p:nvCxnSpPr>
              <p:cNvPr id="29" name="Straight Connector 28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0" name="TextBox 29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1009355" y="1592306"/>
              <a:ext cx="483393" cy="617655"/>
              <a:chOff x="1922306" y="1531088"/>
              <a:chExt cx="483393" cy="617655"/>
            </a:xfrm>
          </p:grpSpPr>
          <p:cxnSp>
            <p:nvCxnSpPr>
              <p:cNvPr id="27" name="Straight Connector 26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8" name="TextBox 27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926903" y="3858652"/>
              <a:ext cx="483393" cy="617655"/>
              <a:chOff x="1922306" y="1531088"/>
              <a:chExt cx="483393" cy="617655"/>
            </a:xfrm>
          </p:grpSpPr>
          <p:cxnSp>
            <p:nvCxnSpPr>
              <p:cNvPr id="25" name="Straight Connector 24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6" name="TextBox 25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1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966227" y="3445594"/>
              <a:ext cx="483393" cy="617655"/>
              <a:chOff x="1922306" y="1531088"/>
              <a:chExt cx="483393" cy="617655"/>
            </a:xfrm>
          </p:grpSpPr>
          <p:cxnSp>
            <p:nvCxnSpPr>
              <p:cNvPr id="23" name="Straight Connector 2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4" name="TextBox 2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1</a:t>
                </a:r>
              </a:p>
            </p:txBody>
          </p:sp>
        </p:grpSp>
      </p:grpSp>
      <p:sp>
        <p:nvSpPr>
          <p:cNvPr id="8" name="TextBox 7"/>
          <p:cNvSpPr txBox="1"/>
          <p:nvPr/>
        </p:nvSpPr>
        <p:spPr>
          <a:xfrm>
            <a:off x="6494668" y="4326485"/>
            <a:ext cx="3365024" cy="913199"/>
          </a:xfrm>
          <a:prstGeom prst="rect">
            <a:avLst/>
          </a:prstGeom>
          <a:solidFill>
            <a:srgbClr val="FCFEB9"/>
          </a:solidFill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+mj-lt"/>
              </a:rPr>
              <a:t>Implications!</a:t>
            </a:r>
          </a:p>
          <a:p>
            <a:r>
              <a:rPr lang="en-US" sz="2667" dirty="0">
                <a:latin typeface="+mj-lt"/>
              </a:rPr>
              <a:t> </a:t>
            </a:r>
            <a:r>
              <a:rPr lang="en-US" sz="2667" b="1" dirty="0">
                <a:solidFill>
                  <a:srgbClr val="0B4B8E"/>
                </a:solidFill>
                <a:latin typeface="+mj-lt"/>
              </a:rPr>
              <a:t>x1=1</a:t>
            </a:r>
            <a:r>
              <a:rPr lang="en-US" sz="2667" b="1" dirty="0">
                <a:latin typeface="+mj-lt"/>
              </a:rPr>
              <a:t> </a:t>
            </a:r>
            <a:r>
              <a:rPr lang="en-US" sz="2667" b="1" dirty="0">
                <a:latin typeface="+mj-lt"/>
                <a:sym typeface="Wingdings"/>
              </a:rPr>
              <a:t> </a:t>
            </a:r>
            <a:r>
              <a:rPr lang="en-US" sz="2667" b="1" dirty="0">
                <a:solidFill>
                  <a:srgbClr val="FF0000"/>
                </a:solidFill>
                <a:latin typeface="+mj-lt"/>
                <a:sym typeface="Wingdings"/>
              </a:rPr>
              <a:t>x2=1</a:t>
            </a:r>
            <a:r>
              <a:rPr lang="en-US" sz="2667" b="1" dirty="0">
                <a:latin typeface="+mj-lt"/>
                <a:sym typeface="Wingdings"/>
              </a:rPr>
              <a:t>  &amp;&amp; </a:t>
            </a:r>
            <a:r>
              <a:rPr lang="en-US" sz="2667" b="1" dirty="0">
                <a:solidFill>
                  <a:srgbClr val="FF0000"/>
                </a:solidFill>
                <a:latin typeface="+mj-lt"/>
                <a:sym typeface="Wingdings"/>
              </a:rPr>
              <a:t>x3=1</a:t>
            </a:r>
            <a:endParaRPr lang="en-US" sz="2667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10</a:t>
            </a:fld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 bwMode="auto">
          <a:xfrm flipV="1">
            <a:off x="2587435" y="4015515"/>
            <a:ext cx="371124" cy="45236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2877375" y="3644341"/>
            <a:ext cx="35458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5" name="Ink 34"/>
              <p14:cNvContentPartPr/>
              <p14:nvPr/>
            </p14:nvContentPartPr>
            <p14:xfrm>
              <a:off x="1899840" y="1850880"/>
              <a:ext cx="8615040" cy="3586560"/>
            </p14:xfrm>
          </p:contentPart>
        </mc:Choice>
        <mc:Fallback>
          <p:pic>
            <p:nvPicPr>
              <p:cNvPr id="35" name="Ink 3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0480" y="1841519"/>
                <a:ext cx="8633761" cy="360528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6128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23557" y="2911387"/>
            <a:ext cx="4567563" cy="545160"/>
            <a:chOff x="317667" y="2183541"/>
            <a:chExt cx="3425672" cy="40887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317667" y="2183541"/>
              <a:ext cx="2792127" cy="408870"/>
            </a:xfrm>
            <a:prstGeom prst="rect">
              <a:avLst/>
            </a:prstGeom>
            <a:solidFill>
              <a:srgbClr val="FCFEB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latin typeface="Times New Roman" pitchFamily="-65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101095" y="2192241"/>
              <a:ext cx="642244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0B4B8E"/>
                  </a:solidFill>
                  <a:latin typeface="+mj-lt"/>
                </a:rPr>
                <a:t>UNIT</a:t>
              </a:r>
            </a:p>
          </p:txBody>
        </p:sp>
      </p:grpSp>
      <p:sp>
        <p:nvSpPr>
          <p:cNvPr id="33" name="Rectangle 32"/>
          <p:cNvSpPr/>
          <p:nvPr/>
        </p:nvSpPr>
        <p:spPr bwMode="auto">
          <a:xfrm>
            <a:off x="516337" y="4784866"/>
            <a:ext cx="3722836" cy="1142303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17515" y="1612283"/>
            <a:ext cx="3722836" cy="1310704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67534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BCP Iterative – Go Until No More Implications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idx="1"/>
          </p:nvPr>
        </p:nvSpPr>
        <p:spPr>
          <a:xfrm>
            <a:off x="6067220" y="1246084"/>
            <a:ext cx="5692769" cy="4972051"/>
          </a:xfrm>
        </p:spPr>
        <p:txBody>
          <a:bodyPr/>
          <a:lstStyle/>
          <a:p>
            <a:r>
              <a:rPr lang="en-US" sz="2667" dirty="0"/>
              <a:t>Partial assignment is:</a:t>
            </a:r>
          </a:p>
          <a:p>
            <a:pPr lvl="1"/>
            <a:r>
              <a:rPr lang="en-US" sz="2133" b="1" dirty="0">
                <a:solidFill>
                  <a:srgbClr val="0B4B8E"/>
                </a:solidFill>
              </a:rPr>
              <a:t>x9=0   x10=0   x11=0   x12=1   x13=1</a:t>
            </a:r>
            <a:endParaRPr lang="en-US" sz="2133" dirty="0"/>
          </a:p>
          <a:p>
            <a:r>
              <a:rPr lang="en-US" sz="2667" dirty="0"/>
              <a:t>Next:  Assign a </a:t>
            </a:r>
            <a:r>
              <a:rPr lang="en-US" sz="2667" dirty="0" err="1"/>
              <a:t>var</a:t>
            </a:r>
            <a:r>
              <a:rPr lang="en-US" sz="2667" dirty="0"/>
              <a:t> to value</a:t>
            </a:r>
          </a:p>
          <a:p>
            <a:pPr lvl="1"/>
            <a:r>
              <a:rPr lang="en-US" sz="2133" dirty="0"/>
              <a:t>Assign</a:t>
            </a:r>
            <a:r>
              <a:rPr lang="en-US" sz="2133" b="1" dirty="0">
                <a:solidFill>
                  <a:srgbClr val="0B4B8E"/>
                </a:solidFill>
              </a:rPr>
              <a:t> x1=1</a:t>
            </a:r>
          </a:p>
          <a:p>
            <a:pPr lvl="1"/>
            <a:r>
              <a:rPr lang="en-US" b="1" dirty="0"/>
              <a:t>Assign (implied):</a:t>
            </a:r>
            <a:r>
              <a:rPr lang="en-US" b="1" dirty="0">
                <a:solidFill>
                  <a:srgbClr val="0B4B8E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x2=1, x3=1</a:t>
            </a:r>
            <a:endParaRPr lang="en-US" sz="2133" b="1" dirty="0">
              <a:solidFill>
                <a:srgbClr val="FF0000"/>
              </a:solidFill>
            </a:endParaRP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453632" y="1015437"/>
            <a:ext cx="5499561" cy="54232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endParaRPr lang="en-US" sz="2400" b="1" dirty="0">
              <a:solidFill>
                <a:srgbClr val="0B4B8E"/>
              </a:solidFill>
              <a:latin typeface="Arial Narrow"/>
              <a:cs typeface="Arial Narrow"/>
            </a:endParaRP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x2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x2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x3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x10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x5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x6)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x12)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x7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x8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x13)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63074" y="2041451"/>
            <a:ext cx="946544" cy="4396509"/>
            <a:chOff x="1922306" y="1531088"/>
            <a:chExt cx="709908" cy="3297382"/>
          </a:xfrm>
        </p:grpSpPr>
        <p:grpSp>
          <p:nvGrpSpPr>
            <p:cNvPr id="5" name="Group 4"/>
            <p:cNvGrpSpPr/>
            <p:nvPr/>
          </p:nvGrpSpPr>
          <p:grpSpPr>
            <a:xfrm>
              <a:off x="1922306" y="1531088"/>
              <a:ext cx="483393" cy="617655"/>
              <a:chOff x="1922306" y="1531088"/>
              <a:chExt cx="483393" cy="617655"/>
            </a:xfrm>
          </p:grpSpPr>
          <p:cxnSp>
            <p:nvCxnSpPr>
              <p:cNvPr id="3" name="Straight Connector 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" name="TextBox 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022516" y="2301143"/>
              <a:ext cx="483393" cy="617655"/>
              <a:chOff x="1922306" y="1531088"/>
              <a:chExt cx="483393" cy="617655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148821" y="4210815"/>
              <a:ext cx="483393" cy="617655"/>
              <a:chOff x="1922306" y="1531088"/>
              <a:chExt cx="483393" cy="617655"/>
            </a:xfrm>
          </p:grpSpPr>
          <p:cxnSp>
            <p:nvCxnSpPr>
              <p:cNvPr id="13" name="Straight Connector 1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944595" y="3475880"/>
              <a:ext cx="483393" cy="617655"/>
              <a:chOff x="1922306" y="1531088"/>
              <a:chExt cx="483393" cy="617655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TextBox 1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1328169" y="1502306"/>
            <a:ext cx="644524" cy="823540"/>
            <a:chOff x="1922306" y="1531088"/>
            <a:chExt cx="483393" cy="617655"/>
          </a:xfrm>
        </p:grpSpPr>
        <p:cxnSp>
          <p:nvCxnSpPr>
            <p:cNvPr id="29" name="Straight Connector 28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45806" y="2123075"/>
            <a:ext cx="644524" cy="823540"/>
            <a:chOff x="1922306" y="1531088"/>
            <a:chExt cx="483393" cy="617655"/>
          </a:xfrm>
        </p:grpSpPr>
        <p:cxnSp>
          <p:nvCxnSpPr>
            <p:cNvPr id="27" name="Straight Connector 26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35870" y="5144870"/>
            <a:ext cx="644524" cy="823540"/>
            <a:chOff x="1922306" y="1531088"/>
            <a:chExt cx="483393" cy="617655"/>
          </a:xfrm>
        </p:grpSpPr>
        <p:cxnSp>
          <p:nvCxnSpPr>
            <p:cNvPr id="25" name="Straight Connector 24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288302" y="4594126"/>
            <a:ext cx="644524" cy="823540"/>
            <a:chOff x="1922306" y="1531088"/>
            <a:chExt cx="483393" cy="617655"/>
          </a:xfrm>
        </p:grpSpPr>
        <p:cxnSp>
          <p:nvCxnSpPr>
            <p:cNvPr id="23" name="Straight Connector 22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151948" y="2018253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73964" y="5074845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4669" y="4326485"/>
            <a:ext cx="2771913" cy="913199"/>
          </a:xfrm>
          <a:prstGeom prst="rect">
            <a:avLst/>
          </a:prstGeom>
          <a:solidFill>
            <a:srgbClr val="FCFEB9"/>
          </a:solidFill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+mj-lt"/>
              </a:rPr>
              <a:t>Implications!</a:t>
            </a:r>
          </a:p>
          <a:p>
            <a:r>
              <a:rPr lang="en-US" sz="2667" dirty="0">
                <a:latin typeface="+mj-lt"/>
              </a:rPr>
              <a:t> </a:t>
            </a:r>
            <a:r>
              <a:rPr lang="en-US" sz="2667" b="1" dirty="0">
                <a:solidFill>
                  <a:srgbClr val="0B4B8E"/>
                </a:solidFill>
                <a:latin typeface="+mj-lt"/>
              </a:rPr>
              <a:t>x2=1,x3=1</a:t>
            </a:r>
            <a:r>
              <a:rPr lang="en-US" sz="2667" b="1" dirty="0">
                <a:latin typeface="+mj-lt"/>
              </a:rPr>
              <a:t> </a:t>
            </a:r>
            <a:r>
              <a:rPr lang="en-US" sz="2667" b="1" dirty="0">
                <a:latin typeface="+mj-lt"/>
                <a:sym typeface="Wingdings"/>
              </a:rPr>
              <a:t> </a:t>
            </a:r>
            <a:r>
              <a:rPr lang="en-US" sz="2667" b="1" dirty="0">
                <a:solidFill>
                  <a:srgbClr val="FF0000"/>
                </a:solidFill>
                <a:latin typeface="+mj-lt"/>
                <a:sym typeface="Wingdings"/>
              </a:rPr>
              <a:t>x4=1</a:t>
            </a:r>
            <a:endParaRPr lang="en-US" sz="2667" b="1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386641" y="1555147"/>
            <a:ext cx="1276836" cy="1884648"/>
            <a:chOff x="1039980" y="1166360"/>
            <a:chExt cx="957627" cy="1413486"/>
          </a:xfrm>
        </p:grpSpPr>
        <p:grpSp>
          <p:nvGrpSpPr>
            <p:cNvPr id="35" name="Group 34"/>
            <p:cNvGrpSpPr/>
            <p:nvPr/>
          </p:nvGrpSpPr>
          <p:grpSpPr>
            <a:xfrm>
              <a:off x="1039980" y="1936092"/>
              <a:ext cx="483393" cy="617655"/>
              <a:chOff x="1922306" y="1531088"/>
              <a:chExt cx="483393" cy="617655"/>
            </a:xfrm>
          </p:grpSpPr>
          <p:cxnSp>
            <p:nvCxnSpPr>
              <p:cNvPr id="36" name="Straight Connector 3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" name="TextBox 3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457494" y="1962191"/>
              <a:ext cx="483393" cy="617655"/>
              <a:chOff x="1922306" y="1531088"/>
              <a:chExt cx="483393" cy="617655"/>
            </a:xfrm>
          </p:grpSpPr>
          <p:cxnSp>
            <p:nvCxnSpPr>
              <p:cNvPr id="39" name="Straight Connector 38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1" name="TextBox 4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1505515" y="1166360"/>
              <a:ext cx="483393" cy="617655"/>
              <a:chOff x="1922306" y="1531088"/>
              <a:chExt cx="483393" cy="617655"/>
            </a:xfrm>
          </p:grpSpPr>
          <p:cxnSp>
            <p:nvCxnSpPr>
              <p:cNvPr id="43" name="Straight Connector 4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4" name="TextBox 4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1</a:t>
                </a: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1514214" y="1514335"/>
              <a:ext cx="483393" cy="617655"/>
              <a:chOff x="1922306" y="1531088"/>
              <a:chExt cx="483393" cy="617655"/>
            </a:xfrm>
          </p:grpSpPr>
          <p:cxnSp>
            <p:nvCxnSpPr>
              <p:cNvPr id="46" name="Straight Connector 4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TextBox 4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1</a:t>
                </a:r>
              </a:p>
            </p:txBody>
          </p:sp>
        </p:grpSp>
      </p:grp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11</a:t>
            </a:fld>
            <a:endParaRPr lang="en-US" dirty="0"/>
          </a:p>
        </p:txBody>
      </p:sp>
      <p:cxnSp>
        <p:nvCxnSpPr>
          <p:cNvPr id="52" name="Straight Connector 51"/>
          <p:cNvCxnSpPr/>
          <p:nvPr/>
        </p:nvCxnSpPr>
        <p:spPr bwMode="auto">
          <a:xfrm flipV="1">
            <a:off x="2587435" y="4015515"/>
            <a:ext cx="371124" cy="45236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2877375" y="3644341"/>
            <a:ext cx="35458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4" name="Ink 33"/>
              <p14:cNvContentPartPr/>
              <p14:nvPr/>
            </p14:nvContentPartPr>
            <p14:xfrm>
              <a:off x="2556960" y="2893920"/>
              <a:ext cx="8324640" cy="2125440"/>
            </p14:xfrm>
          </p:contentPart>
        </mc:Choice>
        <mc:Fallback>
          <p:pic>
            <p:nvPicPr>
              <p:cNvPr id="34" name="Ink 3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47600" y="2884560"/>
                <a:ext cx="8343360" cy="214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4519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35153" y="3392967"/>
            <a:ext cx="4625551" cy="1084307"/>
            <a:chOff x="326365" y="2544725"/>
            <a:chExt cx="3469163" cy="81323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326365" y="2544725"/>
              <a:ext cx="2792127" cy="813230"/>
            </a:xfrm>
            <a:prstGeom prst="rect">
              <a:avLst/>
            </a:prstGeom>
            <a:solidFill>
              <a:srgbClr val="FCFEB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latin typeface="Times New Roman" pitchFamily="-65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153284" y="2675216"/>
              <a:ext cx="642244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0B4B8E"/>
                  </a:solidFill>
                  <a:latin typeface="+mj-lt"/>
                </a:rPr>
                <a:t>UNIT</a:t>
              </a:r>
            </a:p>
          </p:txBody>
        </p:sp>
      </p:grpSp>
      <p:sp>
        <p:nvSpPr>
          <p:cNvPr id="33" name="Rectangle 32"/>
          <p:cNvSpPr/>
          <p:nvPr/>
        </p:nvSpPr>
        <p:spPr bwMode="auto">
          <a:xfrm>
            <a:off x="516337" y="4784866"/>
            <a:ext cx="3722836" cy="1142303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17516" y="1612282"/>
            <a:ext cx="3734433" cy="1728273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4090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BCP Iterative – Go Until No More Implications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idx="1"/>
          </p:nvPr>
        </p:nvSpPr>
        <p:spPr>
          <a:xfrm>
            <a:off x="6067220" y="1246084"/>
            <a:ext cx="5692769" cy="4972051"/>
          </a:xfrm>
        </p:spPr>
        <p:txBody>
          <a:bodyPr/>
          <a:lstStyle/>
          <a:p>
            <a:r>
              <a:rPr lang="en-US" sz="2667" dirty="0"/>
              <a:t>Partial assignment is:</a:t>
            </a:r>
          </a:p>
          <a:p>
            <a:pPr lvl="1"/>
            <a:r>
              <a:rPr lang="en-US" sz="2133" b="1" dirty="0">
                <a:solidFill>
                  <a:srgbClr val="0B4B8E"/>
                </a:solidFill>
              </a:rPr>
              <a:t>x9=0   x10=0   x11=0   x12=1   x13=1</a:t>
            </a:r>
            <a:endParaRPr lang="en-US" sz="2133" dirty="0"/>
          </a:p>
          <a:p>
            <a:r>
              <a:rPr lang="en-US" sz="2667" dirty="0"/>
              <a:t>Next:  Assign a </a:t>
            </a:r>
            <a:r>
              <a:rPr lang="en-US" sz="2667" dirty="0" err="1"/>
              <a:t>var</a:t>
            </a:r>
            <a:r>
              <a:rPr lang="en-US" sz="2667" dirty="0"/>
              <a:t> to value</a:t>
            </a:r>
          </a:p>
          <a:p>
            <a:pPr lvl="1"/>
            <a:r>
              <a:rPr lang="en-US" sz="2133" dirty="0"/>
              <a:t>Assign</a:t>
            </a:r>
            <a:r>
              <a:rPr lang="en-US" sz="2133" b="1" dirty="0">
                <a:solidFill>
                  <a:srgbClr val="0B4B8E"/>
                </a:solidFill>
              </a:rPr>
              <a:t> x1=1</a:t>
            </a:r>
          </a:p>
          <a:p>
            <a:pPr lvl="1"/>
            <a:r>
              <a:rPr lang="en-US" b="1" dirty="0"/>
              <a:t>Assign (implied):</a:t>
            </a:r>
            <a:r>
              <a:rPr lang="en-US" b="1" dirty="0">
                <a:solidFill>
                  <a:srgbClr val="0B4B8E"/>
                </a:solidFill>
              </a:rPr>
              <a:t> x2=1, x3=1</a:t>
            </a:r>
          </a:p>
          <a:p>
            <a:pPr lvl="1"/>
            <a:r>
              <a:rPr lang="en-US" b="1" dirty="0"/>
              <a:t>Assign (implied):</a:t>
            </a:r>
            <a:r>
              <a:rPr lang="en-US" b="1" dirty="0">
                <a:solidFill>
                  <a:srgbClr val="0B4B8E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x4=1</a:t>
            </a:r>
          </a:p>
          <a:p>
            <a:pPr marL="350511" lvl="1" indent="0">
              <a:buNone/>
            </a:pPr>
            <a:endParaRPr lang="en-US" sz="2133" b="1" dirty="0">
              <a:solidFill>
                <a:srgbClr val="FF0000"/>
              </a:solidFill>
            </a:endParaRP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453632" y="1015437"/>
            <a:ext cx="5499561" cy="54232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endParaRPr lang="en-US" sz="2400" b="1" dirty="0">
              <a:solidFill>
                <a:srgbClr val="0B4B8E"/>
              </a:solidFill>
              <a:latin typeface="Arial Narrow"/>
              <a:cs typeface="Arial Narrow"/>
            </a:endParaRP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x2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x2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x3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x10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x5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x6)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x12)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x7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x8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x13)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63074" y="2041451"/>
            <a:ext cx="946544" cy="4396509"/>
            <a:chOff x="1922306" y="1531088"/>
            <a:chExt cx="709908" cy="3297382"/>
          </a:xfrm>
        </p:grpSpPr>
        <p:grpSp>
          <p:nvGrpSpPr>
            <p:cNvPr id="5" name="Group 4"/>
            <p:cNvGrpSpPr/>
            <p:nvPr/>
          </p:nvGrpSpPr>
          <p:grpSpPr>
            <a:xfrm>
              <a:off x="1922306" y="1531088"/>
              <a:ext cx="483393" cy="617655"/>
              <a:chOff x="1922306" y="1531088"/>
              <a:chExt cx="483393" cy="617655"/>
            </a:xfrm>
          </p:grpSpPr>
          <p:cxnSp>
            <p:nvCxnSpPr>
              <p:cNvPr id="3" name="Straight Connector 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" name="TextBox 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022516" y="2301143"/>
              <a:ext cx="483393" cy="617655"/>
              <a:chOff x="1922306" y="1531088"/>
              <a:chExt cx="483393" cy="617655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148821" y="4210815"/>
              <a:ext cx="483393" cy="617655"/>
              <a:chOff x="1922306" y="1531088"/>
              <a:chExt cx="483393" cy="617655"/>
            </a:xfrm>
          </p:grpSpPr>
          <p:cxnSp>
            <p:nvCxnSpPr>
              <p:cNvPr id="13" name="Straight Connector 1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944595" y="3475880"/>
              <a:ext cx="483393" cy="617655"/>
              <a:chOff x="1922306" y="1531088"/>
              <a:chExt cx="483393" cy="617655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TextBox 1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1328169" y="1502306"/>
            <a:ext cx="644524" cy="823540"/>
            <a:chOff x="1922306" y="1531088"/>
            <a:chExt cx="483393" cy="617655"/>
          </a:xfrm>
        </p:grpSpPr>
        <p:cxnSp>
          <p:nvCxnSpPr>
            <p:cNvPr id="29" name="Straight Connector 28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45806" y="2123075"/>
            <a:ext cx="644524" cy="823540"/>
            <a:chOff x="1922306" y="1531088"/>
            <a:chExt cx="483393" cy="617655"/>
          </a:xfrm>
        </p:grpSpPr>
        <p:cxnSp>
          <p:nvCxnSpPr>
            <p:cNvPr id="27" name="Straight Connector 26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35870" y="5144870"/>
            <a:ext cx="644524" cy="823540"/>
            <a:chOff x="1922306" y="1531088"/>
            <a:chExt cx="483393" cy="617655"/>
          </a:xfrm>
        </p:grpSpPr>
        <p:cxnSp>
          <p:nvCxnSpPr>
            <p:cNvPr id="25" name="Straight Connector 24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288302" y="4594126"/>
            <a:ext cx="644524" cy="823540"/>
            <a:chOff x="1922306" y="1531088"/>
            <a:chExt cx="483393" cy="617655"/>
          </a:xfrm>
        </p:grpSpPr>
        <p:cxnSp>
          <p:nvCxnSpPr>
            <p:cNvPr id="23" name="Straight Connector 22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151948" y="2018253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73964" y="5074845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4669" y="4778833"/>
            <a:ext cx="3289683" cy="913199"/>
          </a:xfrm>
          <a:prstGeom prst="rect">
            <a:avLst/>
          </a:prstGeom>
          <a:solidFill>
            <a:srgbClr val="FCFEB9"/>
          </a:solidFill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+mj-lt"/>
              </a:rPr>
              <a:t>Implications!</a:t>
            </a:r>
          </a:p>
          <a:p>
            <a:r>
              <a:rPr lang="en-US" sz="2667" dirty="0">
                <a:latin typeface="+mj-lt"/>
              </a:rPr>
              <a:t> </a:t>
            </a:r>
            <a:r>
              <a:rPr lang="en-US" sz="2667" b="1" dirty="0">
                <a:solidFill>
                  <a:srgbClr val="0B4B8E"/>
                </a:solidFill>
                <a:latin typeface="+mj-lt"/>
              </a:rPr>
              <a:t>x4=1</a:t>
            </a:r>
            <a:r>
              <a:rPr lang="en-US" sz="2667" b="1" dirty="0">
                <a:latin typeface="+mj-lt"/>
              </a:rPr>
              <a:t> </a:t>
            </a:r>
            <a:r>
              <a:rPr lang="en-US" sz="2667" b="1" dirty="0">
                <a:latin typeface="+mj-lt"/>
                <a:sym typeface="Wingdings"/>
              </a:rPr>
              <a:t> </a:t>
            </a:r>
            <a:r>
              <a:rPr lang="en-US" sz="2667" b="1" dirty="0">
                <a:solidFill>
                  <a:srgbClr val="FF0000"/>
                </a:solidFill>
                <a:latin typeface="+mj-lt"/>
                <a:sym typeface="Wingdings"/>
              </a:rPr>
              <a:t>x5=1</a:t>
            </a:r>
            <a:r>
              <a:rPr lang="en-US" sz="2667" b="1" dirty="0">
                <a:solidFill>
                  <a:srgbClr val="0B4B8E"/>
                </a:solidFill>
                <a:latin typeface="+mj-lt"/>
                <a:sym typeface="Wingdings"/>
              </a:rPr>
              <a:t> &amp;&amp; </a:t>
            </a:r>
            <a:r>
              <a:rPr lang="en-US" sz="2667" b="1" dirty="0">
                <a:solidFill>
                  <a:srgbClr val="FF0000"/>
                </a:solidFill>
                <a:latin typeface="+mj-lt"/>
                <a:sym typeface="Wingdings"/>
              </a:rPr>
              <a:t>x6=1</a:t>
            </a:r>
            <a:endParaRPr lang="en-US" sz="2667" b="1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943325" y="2616255"/>
            <a:ext cx="644524" cy="823540"/>
            <a:chOff x="1922306" y="1531088"/>
            <a:chExt cx="483393" cy="617655"/>
          </a:xfrm>
        </p:grpSpPr>
        <p:cxnSp>
          <p:nvCxnSpPr>
            <p:cNvPr id="39" name="Straight Connector 38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386640" y="2581457"/>
            <a:ext cx="644524" cy="823540"/>
            <a:chOff x="1922306" y="1531088"/>
            <a:chExt cx="483393" cy="617655"/>
          </a:xfrm>
        </p:grpSpPr>
        <p:cxnSp>
          <p:nvCxnSpPr>
            <p:cNvPr id="36" name="Straight Connector 35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334693" y="2639882"/>
            <a:ext cx="1926302" cy="1838252"/>
            <a:chOff x="1001019" y="1979911"/>
            <a:chExt cx="1444727" cy="1378689"/>
          </a:xfrm>
        </p:grpSpPr>
        <p:grpSp>
          <p:nvGrpSpPr>
            <p:cNvPr id="42" name="Group 41"/>
            <p:cNvGrpSpPr/>
            <p:nvPr/>
          </p:nvGrpSpPr>
          <p:grpSpPr>
            <a:xfrm>
              <a:off x="1001019" y="2305976"/>
              <a:ext cx="483393" cy="617655"/>
              <a:chOff x="1922306" y="1531088"/>
              <a:chExt cx="483393" cy="617655"/>
            </a:xfrm>
          </p:grpSpPr>
          <p:cxnSp>
            <p:nvCxnSpPr>
              <p:cNvPr id="43" name="Straight Connector 4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4" name="TextBox 4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1009717" y="2740945"/>
              <a:ext cx="483393" cy="617655"/>
              <a:chOff x="1922306" y="1531088"/>
              <a:chExt cx="483393" cy="617655"/>
            </a:xfrm>
          </p:grpSpPr>
          <p:cxnSp>
            <p:nvCxnSpPr>
              <p:cNvPr id="46" name="Straight Connector 4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TextBox 4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1962353" y="1979911"/>
              <a:ext cx="483393" cy="617655"/>
              <a:chOff x="1922306" y="1531088"/>
              <a:chExt cx="483393" cy="617655"/>
            </a:xfrm>
          </p:grpSpPr>
          <p:cxnSp>
            <p:nvCxnSpPr>
              <p:cNvPr id="57" name="Straight Connector 56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8" name="TextBox 57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1</a:t>
                </a:r>
              </a:p>
            </p:txBody>
          </p:sp>
        </p:grpSp>
      </p:grpSp>
      <p:grpSp>
        <p:nvGrpSpPr>
          <p:cNvPr id="60" name="Group 59"/>
          <p:cNvGrpSpPr/>
          <p:nvPr/>
        </p:nvGrpSpPr>
        <p:grpSpPr>
          <a:xfrm>
            <a:off x="2007353" y="1555147"/>
            <a:ext cx="644524" cy="823540"/>
            <a:chOff x="1922306" y="1531088"/>
            <a:chExt cx="483393" cy="617655"/>
          </a:xfrm>
        </p:grpSpPr>
        <p:cxnSp>
          <p:nvCxnSpPr>
            <p:cNvPr id="61" name="Straight Connector 60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018952" y="2019114"/>
            <a:ext cx="644524" cy="823540"/>
            <a:chOff x="1922306" y="1531088"/>
            <a:chExt cx="483393" cy="617655"/>
          </a:xfrm>
        </p:grpSpPr>
        <p:cxnSp>
          <p:nvCxnSpPr>
            <p:cNvPr id="64" name="Straight Connector 63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TextBox 64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12</a:t>
            </a:fld>
            <a:endParaRPr lang="en-US" dirty="0"/>
          </a:p>
        </p:txBody>
      </p:sp>
      <p:cxnSp>
        <p:nvCxnSpPr>
          <p:cNvPr id="66" name="Straight Connector 65"/>
          <p:cNvCxnSpPr/>
          <p:nvPr/>
        </p:nvCxnSpPr>
        <p:spPr bwMode="auto">
          <a:xfrm flipV="1">
            <a:off x="2587435" y="4015515"/>
            <a:ext cx="371124" cy="45236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2877375" y="3644341"/>
            <a:ext cx="35458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4" name="Ink 33"/>
              <p14:cNvContentPartPr/>
              <p14:nvPr/>
            </p14:nvContentPartPr>
            <p14:xfrm>
              <a:off x="1850400" y="3388320"/>
              <a:ext cx="8107200" cy="1849440"/>
            </p14:xfrm>
          </p:contentPart>
        </mc:Choice>
        <mc:Fallback>
          <p:pic>
            <p:nvPicPr>
              <p:cNvPr id="34" name="Ink 3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41040" y="3379319"/>
                <a:ext cx="8125920" cy="186816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313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52792" y="4442903"/>
            <a:ext cx="5312140" cy="533132"/>
            <a:chOff x="339594" y="3332179"/>
            <a:chExt cx="3984105" cy="399849"/>
          </a:xfrm>
        </p:grpSpPr>
        <p:sp>
          <p:nvSpPr>
            <p:cNvPr id="78" name="Rectangle 77"/>
            <p:cNvSpPr/>
            <p:nvPr/>
          </p:nvSpPr>
          <p:spPr bwMode="auto">
            <a:xfrm>
              <a:off x="339594" y="3377529"/>
              <a:ext cx="2787597" cy="354499"/>
            </a:xfrm>
            <a:prstGeom prst="rect">
              <a:avLst/>
            </a:prstGeom>
            <a:solidFill>
              <a:srgbClr val="FF99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latin typeface="Times New Roman" pitchFamily="-65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105625" y="3332179"/>
              <a:ext cx="1218074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FF0000"/>
                  </a:solidFill>
                  <a:latin typeface="+mj-lt"/>
                </a:rPr>
                <a:t>CONFLICT!</a:t>
              </a:r>
            </a:p>
          </p:txBody>
        </p:sp>
      </p:grpSp>
      <p:sp>
        <p:nvSpPr>
          <p:cNvPr id="48" name="Rectangle 47"/>
          <p:cNvSpPr/>
          <p:nvPr/>
        </p:nvSpPr>
        <p:spPr bwMode="auto">
          <a:xfrm>
            <a:off x="435154" y="3392967"/>
            <a:ext cx="3722836" cy="1084307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46753" y="4918042"/>
            <a:ext cx="3716796" cy="1020725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17516" y="1612282"/>
            <a:ext cx="3734433" cy="1728273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6988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BCP Iterative – Go Until No More Implications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idx="1"/>
          </p:nvPr>
        </p:nvSpPr>
        <p:spPr>
          <a:xfrm>
            <a:off x="6067220" y="1246084"/>
            <a:ext cx="5692769" cy="4972051"/>
          </a:xfrm>
        </p:spPr>
        <p:txBody>
          <a:bodyPr/>
          <a:lstStyle/>
          <a:p>
            <a:r>
              <a:rPr lang="en-US" sz="2667" dirty="0"/>
              <a:t>Partial assignment is:</a:t>
            </a:r>
          </a:p>
          <a:p>
            <a:pPr lvl="1"/>
            <a:r>
              <a:rPr lang="en-US" sz="2133" b="1" dirty="0">
                <a:solidFill>
                  <a:srgbClr val="0B4B8E"/>
                </a:solidFill>
              </a:rPr>
              <a:t>x9=0   x10=0   x11=0   x12=1   x13=1</a:t>
            </a:r>
            <a:endParaRPr lang="en-US" sz="2133" dirty="0"/>
          </a:p>
          <a:p>
            <a:r>
              <a:rPr lang="en-US" sz="2667" dirty="0"/>
              <a:t>Next:  Assign a </a:t>
            </a:r>
            <a:r>
              <a:rPr lang="en-US" sz="2667" dirty="0" err="1"/>
              <a:t>var</a:t>
            </a:r>
            <a:r>
              <a:rPr lang="en-US" sz="2667" dirty="0"/>
              <a:t> to value</a:t>
            </a:r>
          </a:p>
          <a:p>
            <a:pPr lvl="1"/>
            <a:r>
              <a:rPr lang="en-US" sz="2133" dirty="0"/>
              <a:t>Assign</a:t>
            </a:r>
            <a:r>
              <a:rPr lang="en-US" sz="2133" b="1" dirty="0">
                <a:solidFill>
                  <a:srgbClr val="0B4B8E"/>
                </a:solidFill>
              </a:rPr>
              <a:t> x1=1</a:t>
            </a:r>
          </a:p>
          <a:p>
            <a:pPr lvl="1"/>
            <a:r>
              <a:rPr lang="en-US" b="1" dirty="0"/>
              <a:t>Assign (implied):</a:t>
            </a:r>
            <a:r>
              <a:rPr lang="en-US" b="1" dirty="0">
                <a:solidFill>
                  <a:srgbClr val="0B4B8E"/>
                </a:solidFill>
              </a:rPr>
              <a:t> x2=1, x3=1</a:t>
            </a:r>
          </a:p>
          <a:p>
            <a:pPr lvl="1"/>
            <a:r>
              <a:rPr lang="en-US" b="1" dirty="0"/>
              <a:t>Assign (implied):</a:t>
            </a:r>
            <a:r>
              <a:rPr lang="en-US" b="1" dirty="0">
                <a:solidFill>
                  <a:srgbClr val="0B4B8E"/>
                </a:solidFill>
              </a:rPr>
              <a:t> x4=1</a:t>
            </a:r>
          </a:p>
          <a:p>
            <a:pPr lvl="1"/>
            <a:r>
              <a:rPr lang="en-US" b="1" dirty="0"/>
              <a:t>Assign (implied):</a:t>
            </a:r>
            <a:r>
              <a:rPr lang="en-US" b="1" dirty="0">
                <a:solidFill>
                  <a:srgbClr val="0B4B8E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x5=1 &amp;&amp; x6=1</a:t>
            </a:r>
          </a:p>
          <a:p>
            <a:pPr lvl="1"/>
            <a:endParaRPr lang="en-US" b="1" dirty="0">
              <a:solidFill>
                <a:srgbClr val="FF0000"/>
              </a:solidFill>
            </a:endParaRPr>
          </a:p>
          <a:p>
            <a:pPr marL="350511" lvl="1" indent="0">
              <a:buNone/>
            </a:pPr>
            <a:endParaRPr lang="en-US" sz="2133" b="1" dirty="0">
              <a:solidFill>
                <a:srgbClr val="FF0000"/>
              </a:solidFill>
            </a:endParaRP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453632" y="1015437"/>
            <a:ext cx="5499561" cy="54232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endParaRPr lang="en-US" sz="2400" b="1" dirty="0">
              <a:solidFill>
                <a:srgbClr val="0B4B8E"/>
              </a:solidFill>
              <a:latin typeface="Arial Narrow"/>
              <a:cs typeface="Arial Narrow"/>
            </a:endParaRP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x2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x2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x3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x10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x5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x6)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x12)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x7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x8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x13)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63074" y="2041451"/>
            <a:ext cx="946544" cy="4396509"/>
            <a:chOff x="1922306" y="1531088"/>
            <a:chExt cx="709908" cy="3297382"/>
          </a:xfrm>
        </p:grpSpPr>
        <p:grpSp>
          <p:nvGrpSpPr>
            <p:cNvPr id="5" name="Group 4"/>
            <p:cNvGrpSpPr/>
            <p:nvPr/>
          </p:nvGrpSpPr>
          <p:grpSpPr>
            <a:xfrm>
              <a:off x="1922306" y="1531088"/>
              <a:ext cx="483393" cy="617655"/>
              <a:chOff x="1922306" y="1531088"/>
              <a:chExt cx="483393" cy="617655"/>
            </a:xfrm>
          </p:grpSpPr>
          <p:cxnSp>
            <p:nvCxnSpPr>
              <p:cNvPr id="3" name="Straight Connector 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" name="TextBox 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022516" y="2301143"/>
              <a:ext cx="483393" cy="617655"/>
              <a:chOff x="1922306" y="1531088"/>
              <a:chExt cx="483393" cy="617655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148821" y="4210815"/>
              <a:ext cx="483393" cy="617655"/>
              <a:chOff x="1922306" y="1531088"/>
              <a:chExt cx="483393" cy="617655"/>
            </a:xfrm>
          </p:grpSpPr>
          <p:cxnSp>
            <p:nvCxnSpPr>
              <p:cNvPr id="13" name="Straight Connector 1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944595" y="3475880"/>
              <a:ext cx="483393" cy="617655"/>
              <a:chOff x="1922306" y="1531088"/>
              <a:chExt cx="483393" cy="617655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TextBox 1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1328169" y="1502306"/>
            <a:ext cx="644524" cy="823540"/>
            <a:chOff x="1922306" y="1531088"/>
            <a:chExt cx="483393" cy="617655"/>
          </a:xfrm>
        </p:grpSpPr>
        <p:cxnSp>
          <p:nvCxnSpPr>
            <p:cNvPr id="29" name="Straight Connector 28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45806" y="2123075"/>
            <a:ext cx="644524" cy="823540"/>
            <a:chOff x="1922306" y="1531088"/>
            <a:chExt cx="483393" cy="617655"/>
          </a:xfrm>
        </p:grpSpPr>
        <p:cxnSp>
          <p:nvCxnSpPr>
            <p:cNvPr id="27" name="Straight Connector 26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35870" y="5144870"/>
            <a:ext cx="644524" cy="823540"/>
            <a:chOff x="1922306" y="1531088"/>
            <a:chExt cx="483393" cy="617655"/>
          </a:xfrm>
        </p:grpSpPr>
        <p:cxnSp>
          <p:nvCxnSpPr>
            <p:cNvPr id="25" name="Straight Connector 24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288302" y="4594126"/>
            <a:ext cx="644524" cy="823540"/>
            <a:chOff x="1922306" y="1531088"/>
            <a:chExt cx="483393" cy="617655"/>
          </a:xfrm>
        </p:grpSpPr>
        <p:cxnSp>
          <p:nvCxnSpPr>
            <p:cNvPr id="23" name="Straight Connector 22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151948" y="2018253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04379" y="5074845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41059" y="5184803"/>
            <a:ext cx="4496744" cy="913199"/>
          </a:xfrm>
          <a:prstGeom prst="rect">
            <a:avLst/>
          </a:prstGeom>
          <a:solidFill>
            <a:srgbClr val="FCFEB9"/>
          </a:solidFill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+mj-lt"/>
              </a:rPr>
              <a:t>Conflict </a:t>
            </a:r>
            <a:r>
              <a:rPr lang="en-US" sz="2667" b="1" dirty="0">
                <a:latin typeface="+mj-lt"/>
                <a:sym typeface="Wingdings"/>
              </a:rPr>
              <a:t></a:t>
            </a:r>
            <a:r>
              <a:rPr lang="en-US" sz="2667" b="1" dirty="0" err="1">
                <a:latin typeface="+mj-lt"/>
                <a:sym typeface="Wingdings"/>
              </a:rPr>
              <a:t>unSAT</a:t>
            </a:r>
            <a:endParaRPr lang="en-US" sz="2667" b="1" dirty="0">
              <a:latin typeface="+mj-lt"/>
            </a:endParaRPr>
          </a:p>
          <a:p>
            <a:r>
              <a:rPr lang="en-US" sz="2667" b="1" dirty="0">
                <a:solidFill>
                  <a:srgbClr val="FF0000"/>
                </a:solidFill>
                <a:latin typeface="+mj-lt"/>
                <a:sym typeface="Wingdings"/>
              </a:rPr>
              <a:t>x5=1</a:t>
            </a:r>
            <a:r>
              <a:rPr lang="en-US" sz="2667" b="1" dirty="0">
                <a:solidFill>
                  <a:srgbClr val="0B4B8E"/>
                </a:solidFill>
                <a:latin typeface="+mj-lt"/>
                <a:sym typeface="Wingdings"/>
              </a:rPr>
              <a:t> &amp;&amp; </a:t>
            </a:r>
            <a:r>
              <a:rPr lang="en-US" sz="2667" b="1" dirty="0">
                <a:solidFill>
                  <a:srgbClr val="FF0000"/>
                </a:solidFill>
                <a:latin typeface="+mj-lt"/>
                <a:sym typeface="Wingdings"/>
              </a:rPr>
              <a:t>x6=1  clause ω6==0!</a:t>
            </a:r>
            <a:endParaRPr lang="en-US" sz="2667" b="1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943325" y="2616255"/>
            <a:ext cx="644524" cy="823540"/>
            <a:chOff x="1922306" y="1531088"/>
            <a:chExt cx="483393" cy="617655"/>
          </a:xfrm>
        </p:grpSpPr>
        <p:cxnSp>
          <p:nvCxnSpPr>
            <p:cNvPr id="39" name="Straight Connector 38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334692" y="3074635"/>
            <a:ext cx="644524" cy="823540"/>
            <a:chOff x="1922306" y="1531088"/>
            <a:chExt cx="483393" cy="617655"/>
          </a:xfrm>
        </p:grpSpPr>
        <p:cxnSp>
          <p:nvCxnSpPr>
            <p:cNvPr id="43" name="Straight Connector 42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346289" y="3654594"/>
            <a:ext cx="644524" cy="823540"/>
            <a:chOff x="1922306" y="1531088"/>
            <a:chExt cx="483393" cy="617655"/>
          </a:xfrm>
        </p:grpSpPr>
        <p:cxnSp>
          <p:nvCxnSpPr>
            <p:cNvPr id="46" name="Straight Connector 45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386640" y="2581457"/>
            <a:ext cx="644524" cy="823540"/>
            <a:chOff x="1922306" y="1531088"/>
            <a:chExt cx="483393" cy="617655"/>
          </a:xfrm>
        </p:grpSpPr>
        <p:cxnSp>
          <p:nvCxnSpPr>
            <p:cNvPr id="36" name="Straight Connector 35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616470" y="2639882"/>
            <a:ext cx="644524" cy="823540"/>
            <a:chOff x="1922306" y="1531088"/>
            <a:chExt cx="483393" cy="617655"/>
          </a:xfrm>
        </p:grpSpPr>
        <p:cxnSp>
          <p:nvCxnSpPr>
            <p:cNvPr id="57" name="Straight Connector 56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8" name="TextBox 57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4204379" y="3566955"/>
            <a:ext cx="856325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UNIT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07353" y="1555147"/>
            <a:ext cx="644524" cy="823540"/>
            <a:chOff x="1922306" y="1531088"/>
            <a:chExt cx="483393" cy="617655"/>
          </a:xfrm>
        </p:grpSpPr>
        <p:cxnSp>
          <p:nvCxnSpPr>
            <p:cNvPr id="61" name="Straight Connector 60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018952" y="2019114"/>
            <a:ext cx="644524" cy="823540"/>
            <a:chOff x="1922306" y="1531088"/>
            <a:chExt cx="483393" cy="617655"/>
          </a:xfrm>
        </p:grpSpPr>
        <p:cxnSp>
          <p:nvCxnSpPr>
            <p:cNvPr id="64" name="Straight Connector 63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TextBox 64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271147" y="3057453"/>
            <a:ext cx="1404409" cy="1960257"/>
            <a:chOff x="953360" y="2293089"/>
            <a:chExt cx="1053307" cy="1470193"/>
          </a:xfrm>
        </p:grpSpPr>
        <p:grpSp>
          <p:nvGrpSpPr>
            <p:cNvPr id="66" name="Group 65"/>
            <p:cNvGrpSpPr/>
            <p:nvPr/>
          </p:nvGrpSpPr>
          <p:grpSpPr>
            <a:xfrm>
              <a:off x="1492649" y="2293089"/>
              <a:ext cx="483393" cy="617655"/>
              <a:chOff x="1922306" y="1531088"/>
              <a:chExt cx="483393" cy="617655"/>
            </a:xfrm>
          </p:grpSpPr>
          <p:cxnSp>
            <p:nvCxnSpPr>
              <p:cNvPr id="67" name="Straight Connector 66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8" name="TextBox 67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1</a:t>
                </a:r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1523274" y="2645574"/>
              <a:ext cx="483393" cy="617655"/>
              <a:chOff x="1922306" y="1531088"/>
              <a:chExt cx="483393" cy="617655"/>
            </a:xfrm>
          </p:grpSpPr>
          <p:cxnSp>
            <p:nvCxnSpPr>
              <p:cNvPr id="70" name="Straight Connector 69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1" name="TextBox 7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1</a:t>
                </a: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953360" y="3145627"/>
              <a:ext cx="483393" cy="617655"/>
              <a:chOff x="1922306" y="1531088"/>
              <a:chExt cx="483393" cy="617655"/>
            </a:xfrm>
          </p:grpSpPr>
          <p:cxnSp>
            <p:nvCxnSpPr>
              <p:cNvPr id="73" name="Straight Connector 7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4" name="TextBox 7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547504" y="3085823"/>
              <a:ext cx="362443" cy="617655"/>
              <a:chOff x="1876950" y="1553767"/>
              <a:chExt cx="362443" cy="617655"/>
            </a:xfrm>
          </p:grpSpPr>
          <p:cxnSp>
            <p:nvCxnSpPr>
              <p:cNvPr id="76" name="Straight Connector 75"/>
              <p:cNvCxnSpPr/>
              <p:nvPr/>
            </p:nvCxnSpPr>
            <p:spPr bwMode="auto">
              <a:xfrm flipV="1">
                <a:off x="1876950" y="1832147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7" name="TextBox 76"/>
              <p:cNvSpPr txBox="1"/>
              <p:nvPr/>
            </p:nvSpPr>
            <p:spPr>
              <a:xfrm>
                <a:off x="1973455" y="1553767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</p:grp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13</a:t>
            </a:fld>
            <a:endParaRPr lang="en-US" dirty="0"/>
          </a:p>
        </p:txBody>
      </p:sp>
      <p:cxnSp>
        <p:nvCxnSpPr>
          <p:cNvPr id="80" name="Straight Connector 79"/>
          <p:cNvCxnSpPr/>
          <p:nvPr/>
        </p:nvCxnSpPr>
        <p:spPr bwMode="auto">
          <a:xfrm flipV="1">
            <a:off x="2587435" y="4015515"/>
            <a:ext cx="371124" cy="45236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TextBox 80"/>
          <p:cNvSpPr txBox="1"/>
          <p:nvPr/>
        </p:nvSpPr>
        <p:spPr>
          <a:xfrm>
            <a:off x="2877375" y="3644341"/>
            <a:ext cx="35458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4" name="Ink 33"/>
              <p14:cNvContentPartPr/>
              <p14:nvPr/>
            </p14:nvContentPartPr>
            <p14:xfrm>
              <a:off x="8817120" y="4313280"/>
              <a:ext cx="2319840" cy="592800"/>
            </p14:xfrm>
          </p:contentPart>
        </mc:Choice>
        <mc:Fallback>
          <p:pic>
            <p:nvPicPr>
              <p:cNvPr id="34" name="Ink 3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7760" y="4303916"/>
                <a:ext cx="2338560" cy="61152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764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 bwMode="auto">
          <a:xfrm>
            <a:off x="452793" y="4503373"/>
            <a:ext cx="3716796" cy="472665"/>
          </a:xfrm>
          <a:prstGeom prst="rect">
            <a:avLst/>
          </a:prstGeom>
          <a:solidFill>
            <a:srgbClr val="FF99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35154" y="3392967"/>
            <a:ext cx="3722836" cy="1084307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46753" y="4918042"/>
            <a:ext cx="3716796" cy="1020725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17516" y="1612282"/>
            <a:ext cx="3734433" cy="1728273"/>
          </a:xfrm>
          <a:prstGeom prst="rect">
            <a:avLst/>
          </a:prstGeom>
          <a:solidFill>
            <a:srgbClr val="FCFE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4978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BCP Iterative – Go Until No More Implications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idx="1"/>
          </p:nvPr>
        </p:nvSpPr>
        <p:spPr>
          <a:xfrm>
            <a:off x="6067219" y="1246084"/>
            <a:ext cx="5866735" cy="4972051"/>
          </a:xfrm>
        </p:spPr>
        <p:txBody>
          <a:bodyPr/>
          <a:lstStyle/>
          <a:p>
            <a:r>
              <a:rPr lang="en-US" dirty="0"/>
              <a:t>3 cases when BCP finishes</a:t>
            </a:r>
          </a:p>
          <a:p>
            <a:pPr lvl="1"/>
            <a:r>
              <a:rPr lang="en-US" b="1" dirty="0">
                <a:solidFill>
                  <a:srgbClr val="800000"/>
                </a:solidFill>
              </a:rPr>
              <a:t>SAT:</a:t>
            </a:r>
            <a:r>
              <a:rPr lang="en-US" dirty="0"/>
              <a:t>  Find a SAT assignment, all clauses resolve to </a:t>
            </a:r>
            <a:r>
              <a:rPr lang="en-US" dirty="0">
                <a:solidFill>
                  <a:srgbClr val="0B4B8E"/>
                </a:solidFill>
              </a:rPr>
              <a:t>“</a:t>
            </a:r>
            <a:r>
              <a:rPr lang="en-US" b="1" dirty="0">
                <a:solidFill>
                  <a:srgbClr val="0B4B8E"/>
                </a:solidFill>
              </a:rPr>
              <a:t>1</a:t>
            </a:r>
            <a:r>
              <a:rPr lang="en-US" dirty="0">
                <a:solidFill>
                  <a:srgbClr val="0B4B8E"/>
                </a:solidFill>
              </a:rPr>
              <a:t>”</a:t>
            </a:r>
            <a:r>
              <a:rPr lang="en-US" dirty="0"/>
              <a:t>.  Return it.</a:t>
            </a:r>
          </a:p>
          <a:p>
            <a:pPr lvl="1"/>
            <a:r>
              <a:rPr lang="en-US" b="1" dirty="0">
                <a:solidFill>
                  <a:srgbClr val="800000"/>
                </a:solidFill>
              </a:rPr>
              <a:t>UNRESOLVED:</a:t>
            </a:r>
            <a:r>
              <a:rPr lang="en-US" dirty="0"/>
              <a:t> One or more clauses unresolved.  Pick another unassigned </a:t>
            </a:r>
            <a:r>
              <a:rPr lang="en-US" dirty="0" err="1"/>
              <a:t>var</a:t>
            </a:r>
            <a:r>
              <a:rPr lang="en-US" dirty="0"/>
              <a:t>, and </a:t>
            </a:r>
            <a:r>
              <a:rPr lang="en-US" dirty="0" err="1"/>
              <a:t>recurse</a:t>
            </a:r>
            <a:r>
              <a:rPr lang="en-US" dirty="0"/>
              <a:t> more.</a:t>
            </a:r>
          </a:p>
          <a:p>
            <a:pPr lvl="1"/>
            <a:r>
              <a:rPr lang="en-US" b="1" dirty="0">
                <a:solidFill>
                  <a:srgbClr val="800000"/>
                </a:solidFill>
              </a:rPr>
              <a:t>UNSAT:</a:t>
            </a:r>
            <a:r>
              <a:rPr lang="en-US" dirty="0"/>
              <a:t>  Like this.  Found </a:t>
            </a:r>
            <a:r>
              <a:rPr lang="en-US" b="1" dirty="0">
                <a:solidFill>
                  <a:srgbClr val="800000"/>
                </a:solidFill>
              </a:rPr>
              <a:t>conflict,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one or more clauses </a:t>
            </a:r>
            <a:r>
              <a:rPr lang="en-US" dirty="0" err="1"/>
              <a:t>eval</a:t>
            </a:r>
            <a:r>
              <a:rPr lang="en-US" dirty="0"/>
              <a:t> to </a:t>
            </a:r>
            <a:r>
              <a:rPr lang="en-US" dirty="0">
                <a:solidFill>
                  <a:srgbClr val="0B4B8E"/>
                </a:solidFill>
              </a:rPr>
              <a:t>“</a:t>
            </a:r>
            <a:r>
              <a:rPr lang="en-US" b="1" dirty="0">
                <a:solidFill>
                  <a:srgbClr val="0B4B8E"/>
                </a:solidFill>
              </a:rPr>
              <a:t>0</a:t>
            </a:r>
            <a:r>
              <a:rPr lang="en-US" dirty="0">
                <a:solidFill>
                  <a:srgbClr val="0B4B8E"/>
                </a:solidFill>
              </a:rPr>
              <a:t>”</a:t>
            </a:r>
          </a:p>
          <a:p>
            <a:r>
              <a:rPr lang="en-US" dirty="0"/>
              <a:t>Now what?</a:t>
            </a:r>
          </a:p>
          <a:p>
            <a:pPr lvl="1"/>
            <a:r>
              <a:rPr lang="en-US" dirty="0"/>
              <a:t>You need to </a:t>
            </a:r>
            <a:r>
              <a:rPr lang="en-US" b="1" dirty="0">
                <a:solidFill>
                  <a:srgbClr val="800000"/>
                </a:solidFill>
              </a:rPr>
              <a:t>undo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one of our variable assignments, try again…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453632" y="1015437"/>
            <a:ext cx="5499561" cy="54232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endParaRPr lang="en-US" sz="2400" b="1" dirty="0">
              <a:solidFill>
                <a:srgbClr val="0B4B8E"/>
              </a:solidFill>
              <a:latin typeface="Arial Narrow"/>
              <a:cs typeface="Arial Narrow"/>
            </a:endParaRP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x2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x2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x3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x10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x5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x6)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x12)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x7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x8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x13)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63074" y="2041451"/>
            <a:ext cx="946544" cy="4396509"/>
            <a:chOff x="1922306" y="1531088"/>
            <a:chExt cx="709908" cy="3297382"/>
          </a:xfrm>
        </p:grpSpPr>
        <p:grpSp>
          <p:nvGrpSpPr>
            <p:cNvPr id="5" name="Group 4"/>
            <p:cNvGrpSpPr/>
            <p:nvPr/>
          </p:nvGrpSpPr>
          <p:grpSpPr>
            <a:xfrm>
              <a:off x="1922306" y="1531088"/>
              <a:ext cx="483393" cy="617655"/>
              <a:chOff x="1922306" y="1531088"/>
              <a:chExt cx="483393" cy="617655"/>
            </a:xfrm>
          </p:grpSpPr>
          <p:cxnSp>
            <p:nvCxnSpPr>
              <p:cNvPr id="3" name="Straight Connector 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" name="TextBox 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022516" y="2301143"/>
              <a:ext cx="483393" cy="617655"/>
              <a:chOff x="1922306" y="1531088"/>
              <a:chExt cx="483393" cy="617655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148821" y="4210815"/>
              <a:ext cx="483393" cy="617655"/>
              <a:chOff x="1922306" y="1531088"/>
              <a:chExt cx="483393" cy="617655"/>
            </a:xfrm>
          </p:grpSpPr>
          <p:cxnSp>
            <p:nvCxnSpPr>
              <p:cNvPr id="13" name="Straight Connector 1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944595" y="3475880"/>
              <a:ext cx="483393" cy="617655"/>
              <a:chOff x="1922306" y="1531088"/>
              <a:chExt cx="483393" cy="617655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TextBox 1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</a:rPr>
                  <a:t>0</a:t>
                </a: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1328169" y="1502306"/>
            <a:ext cx="644524" cy="823540"/>
            <a:chOff x="1922306" y="1531088"/>
            <a:chExt cx="483393" cy="617655"/>
          </a:xfrm>
        </p:grpSpPr>
        <p:cxnSp>
          <p:nvCxnSpPr>
            <p:cNvPr id="29" name="Straight Connector 28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45806" y="2123075"/>
            <a:ext cx="644524" cy="823540"/>
            <a:chOff x="1922306" y="1531088"/>
            <a:chExt cx="483393" cy="617655"/>
          </a:xfrm>
        </p:grpSpPr>
        <p:cxnSp>
          <p:nvCxnSpPr>
            <p:cNvPr id="27" name="Straight Connector 26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35870" y="5144870"/>
            <a:ext cx="644524" cy="823540"/>
            <a:chOff x="1922306" y="1531088"/>
            <a:chExt cx="483393" cy="617655"/>
          </a:xfrm>
        </p:grpSpPr>
        <p:cxnSp>
          <p:nvCxnSpPr>
            <p:cNvPr id="25" name="Straight Connector 24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288302" y="4594126"/>
            <a:ext cx="644524" cy="823540"/>
            <a:chOff x="1922306" y="1531088"/>
            <a:chExt cx="483393" cy="617655"/>
          </a:xfrm>
        </p:grpSpPr>
        <p:cxnSp>
          <p:nvCxnSpPr>
            <p:cNvPr id="23" name="Straight Connector 22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151948" y="2018253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04379" y="5074845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943325" y="2616255"/>
            <a:ext cx="644524" cy="823540"/>
            <a:chOff x="1922306" y="1531088"/>
            <a:chExt cx="483393" cy="617655"/>
          </a:xfrm>
        </p:grpSpPr>
        <p:cxnSp>
          <p:nvCxnSpPr>
            <p:cNvPr id="39" name="Straight Connector 38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334692" y="3074635"/>
            <a:ext cx="644524" cy="823540"/>
            <a:chOff x="1922306" y="1531088"/>
            <a:chExt cx="483393" cy="617655"/>
          </a:xfrm>
        </p:grpSpPr>
        <p:cxnSp>
          <p:nvCxnSpPr>
            <p:cNvPr id="43" name="Straight Connector 42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346289" y="3654594"/>
            <a:ext cx="644524" cy="823540"/>
            <a:chOff x="1922306" y="1531088"/>
            <a:chExt cx="483393" cy="617655"/>
          </a:xfrm>
        </p:grpSpPr>
        <p:cxnSp>
          <p:nvCxnSpPr>
            <p:cNvPr id="46" name="Straight Connector 45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386640" y="2581457"/>
            <a:ext cx="644524" cy="823540"/>
            <a:chOff x="1922306" y="1531088"/>
            <a:chExt cx="483393" cy="617655"/>
          </a:xfrm>
        </p:grpSpPr>
        <p:cxnSp>
          <p:nvCxnSpPr>
            <p:cNvPr id="36" name="Straight Connector 35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616470" y="2639882"/>
            <a:ext cx="644524" cy="823540"/>
            <a:chOff x="1922306" y="1531088"/>
            <a:chExt cx="483393" cy="617655"/>
          </a:xfrm>
        </p:grpSpPr>
        <p:cxnSp>
          <p:nvCxnSpPr>
            <p:cNvPr id="57" name="Straight Connector 56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8" name="TextBox 57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4204379" y="3566955"/>
            <a:ext cx="65960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SAT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07353" y="1555147"/>
            <a:ext cx="644524" cy="823540"/>
            <a:chOff x="1922306" y="1531088"/>
            <a:chExt cx="483393" cy="617655"/>
          </a:xfrm>
        </p:grpSpPr>
        <p:cxnSp>
          <p:nvCxnSpPr>
            <p:cNvPr id="61" name="Straight Connector 60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018952" y="2019114"/>
            <a:ext cx="644524" cy="823540"/>
            <a:chOff x="1922306" y="1531088"/>
            <a:chExt cx="483393" cy="617655"/>
          </a:xfrm>
        </p:grpSpPr>
        <p:cxnSp>
          <p:nvCxnSpPr>
            <p:cNvPr id="64" name="Straight Connector 63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TextBox 64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990198" y="3057453"/>
            <a:ext cx="644524" cy="823540"/>
            <a:chOff x="1922306" y="1531088"/>
            <a:chExt cx="483393" cy="617655"/>
          </a:xfrm>
        </p:grpSpPr>
        <p:cxnSp>
          <p:nvCxnSpPr>
            <p:cNvPr id="67" name="Straight Connector 66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8" name="TextBox 67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031032" y="3527433"/>
            <a:ext cx="644524" cy="823540"/>
            <a:chOff x="1922306" y="1531088"/>
            <a:chExt cx="483393" cy="617655"/>
          </a:xfrm>
        </p:grpSpPr>
        <p:cxnSp>
          <p:nvCxnSpPr>
            <p:cNvPr id="70" name="Straight Connector 69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" name="TextBox 70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rgbClr val="7F7F7F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271146" y="4194170"/>
            <a:ext cx="644524" cy="823540"/>
            <a:chOff x="1922306" y="1531088"/>
            <a:chExt cx="483393" cy="617655"/>
          </a:xfrm>
        </p:grpSpPr>
        <p:cxnSp>
          <p:nvCxnSpPr>
            <p:cNvPr id="73" name="Straight Connector 72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123813" y="4084193"/>
            <a:ext cx="644524" cy="823540"/>
            <a:chOff x="1922306" y="1531088"/>
            <a:chExt cx="483393" cy="617655"/>
          </a:xfrm>
        </p:grpSpPr>
        <p:cxnSp>
          <p:nvCxnSpPr>
            <p:cNvPr id="76" name="Straight Connector 75"/>
            <p:cNvCxnSpPr/>
            <p:nvPr/>
          </p:nvCxnSpPr>
          <p:spPr bwMode="auto">
            <a:xfrm flipV="1">
              <a:off x="1922306" y="1809468"/>
              <a:ext cx="278343" cy="3392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2139761" y="1531088"/>
              <a:ext cx="26593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0</a:t>
              </a: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4140834" y="4442905"/>
            <a:ext cx="162409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FF0000"/>
                </a:solidFill>
                <a:latin typeface="+mj-lt"/>
              </a:rPr>
              <a:t>CONFLICT!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447235" y="5936084"/>
            <a:ext cx="3716796" cy="472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175627" y="5881201"/>
            <a:ext cx="1993366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UNRESOLVED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14</a:t>
            </a:fld>
            <a:endParaRPr lang="en-US" dirty="0"/>
          </a:p>
        </p:txBody>
      </p:sp>
      <p:cxnSp>
        <p:nvCxnSpPr>
          <p:cNvPr id="82" name="Straight Connector 81"/>
          <p:cNvCxnSpPr/>
          <p:nvPr/>
        </p:nvCxnSpPr>
        <p:spPr bwMode="auto">
          <a:xfrm flipV="1">
            <a:off x="2587435" y="4015515"/>
            <a:ext cx="371124" cy="45236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2877375" y="3644341"/>
            <a:ext cx="354584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Ink 7"/>
              <p14:cNvContentPartPr/>
              <p14:nvPr/>
            </p14:nvContentPartPr>
            <p14:xfrm>
              <a:off x="301440" y="3127200"/>
              <a:ext cx="9243840" cy="323280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2080" y="3117840"/>
                <a:ext cx="9262560" cy="3251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58595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algorithm has a name!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Davis-Putnam-</a:t>
            </a:r>
            <a:r>
              <a:rPr lang="en-US" dirty="0" err="1"/>
              <a:t>Logemann</a:t>
            </a:r>
            <a:r>
              <a:rPr lang="en-US" dirty="0"/>
              <a:t>-Loveland (DPLL) Algorithm</a:t>
            </a:r>
          </a:p>
          <a:p>
            <a:pPr lvl="1"/>
            <a:r>
              <a:rPr lang="en-US" dirty="0"/>
              <a:t>Davis, Putnam published the basic recursive framework in 1960 (!)</a:t>
            </a:r>
          </a:p>
          <a:p>
            <a:pPr lvl="1"/>
            <a:r>
              <a:rPr lang="en-US" dirty="0"/>
              <a:t>Davis, </a:t>
            </a:r>
            <a:r>
              <a:rPr lang="en-US" dirty="0" err="1"/>
              <a:t>Logemann</a:t>
            </a:r>
            <a:r>
              <a:rPr lang="en-US" dirty="0"/>
              <a:t>, Loveland:  found smarter BCP, </a:t>
            </a:r>
            <a:r>
              <a:rPr lang="en-US" dirty="0" err="1"/>
              <a:t>eg</a:t>
            </a:r>
            <a:r>
              <a:rPr lang="en-US" dirty="0"/>
              <a:t>, unit-clause rule, in 1962</a:t>
            </a:r>
          </a:p>
          <a:p>
            <a:pPr lvl="1"/>
            <a:r>
              <a:rPr lang="en-US" dirty="0"/>
              <a:t>Often called “Davis-Putnam” or “DP” in honor of the first paper in 1960, or DPLL</a:t>
            </a:r>
          </a:p>
          <a:p>
            <a:pPr lvl="1"/>
            <a:endParaRPr lang="en-US" dirty="0"/>
          </a:p>
          <a:p>
            <a:r>
              <a:rPr lang="en-US" dirty="0"/>
              <a:t>Big ideas</a:t>
            </a:r>
          </a:p>
          <a:p>
            <a:pPr lvl="1"/>
            <a:r>
              <a:rPr lang="en-US" dirty="0"/>
              <a:t>A complete, systematic search of variable assignments</a:t>
            </a:r>
          </a:p>
          <a:p>
            <a:pPr lvl="1"/>
            <a:r>
              <a:rPr lang="en-US" dirty="0"/>
              <a:t>Useful CNF form for efficiency</a:t>
            </a:r>
          </a:p>
          <a:p>
            <a:pPr lvl="1"/>
            <a:r>
              <a:rPr lang="en-US" dirty="0"/>
              <a:t>BCP makes search stop earlier, “resolving” more assignments without more recursion 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13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8"/>
            <a:ext cx="10515600" cy="1325563"/>
          </a:xfrm>
        </p:spPr>
        <p:txBody>
          <a:bodyPr/>
          <a:lstStyle/>
          <a:p>
            <a:r>
              <a:rPr lang="en-US" dirty="0"/>
              <a:t>DPLL:  Famous Stuff…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 descr="Screen Shot 2013-03-02 at 1.21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300" y="1103181"/>
            <a:ext cx="8058093" cy="531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509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SAT:   Huge Progress Last ~20 Years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But: DPLL is only the start…</a:t>
            </a:r>
          </a:p>
          <a:p>
            <a:r>
              <a:rPr lang="en-US" dirty="0"/>
              <a:t>SAT has been subject of intense work and </a:t>
            </a:r>
            <a:r>
              <a:rPr lang="en-US" dirty="0">
                <a:solidFill>
                  <a:srgbClr val="800000"/>
                </a:solidFill>
              </a:rPr>
              <a:t>great progress</a:t>
            </a:r>
            <a:endParaRPr lang="en-US" dirty="0"/>
          </a:p>
          <a:p>
            <a:pPr lvl="1"/>
            <a:r>
              <a:rPr lang="en-US" dirty="0"/>
              <a:t>Efficient data structures for clauses (so can search them fast)</a:t>
            </a:r>
          </a:p>
          <a:p>
            <a:pPr lvl="1"/>
            <a:r>
              <a:rPr lang="en-US" dirty="0"/>
              <a:t>Efficient variable selection heuristics (so search smart, find lots of implications)</a:t>
            </a:r>
          </a:p>
          <a:p>
            <a:pPr lvl="1"/>
            <a:r>
              <a:rPr lang="en-US" dirty="0"/>
              <a:t>Efficient BCP mechanisms (because SAT spends MOST of its time here)</a:t>
            </a:r>
          </a:p>
          <a:p>
            <a:pPr lvl="1"/>
            <a:r>
              <a:rPr lang="en-US" dirty="0"/>
              <a:t>Learning mechanisms (find patterns of </a:t>
            </a:r>
            <a:r>
              <a:rPr lang="en-US" dirty="0" err="1"/>
              <a:t>vars</a:t>
            </a:r>
            <a:r>
              <a:rPr lang="en-US" dirty="0"/>
              <a:t> that NEVER lead to SAT, avoid them)</a:t>
            </a:r>
          </a:p>
          <a:p>
            <a:pPr lvl="1"/>
            <a:endParaRPr lang="en-US" dirty="0"/>
          </a:p>
          <a:p>
            <a:r>
              <a:rPr lang="en-US" dirty="0"/>
              <a:t>Results:  Good SAT codes that can do huge problems, fast</a:t>
            </a:r>
          </a:p>
          <a:p>
            <a:pPr lvl="1"/>
            <a:r>
              <a:rPr lang="en-US" dirty="0"/>
              <a:t>Huge means?    </a:t>
            </a:r>
            <a:r>
              <a:rPr lang="en-US" b="1" dirty="0">
                <a:solidFill>
                  <a:srgbClr val="0B4B8E"/>
                </a:solidFill>
              </a:rPr>
              <a:t>50,000 </a:t>
            </a:r>
            <a:r>
              <a:rPr lang="en-US" dirty="0" err="1"/>
              <a:t>vars</a:t>
            </a:r>
            <a:r>
              <a:rPr lang="en-US" dirty="0"/>
              <a:t>;  </a:t>
            </a:r>
            <a:r>
              <a:rPr lang="en-US" b="1" dirty="0">
                <a:solidFill>
                  <a:srgbClr val="0B4B8E"/>
                </a:solidFill>
              </a:rPr>
              <a:t> 25,000,000</a:t>
            </a:r>
            <a:r>
              <a:rPr lang="en-US" dirty="0"/>
              <a:t> literals;   </a:t>
            </a:r>
            <a:r>
              <a:rPr lang="en-US" b="1" dirty="0">
                <a:solidFill>
                  <a:srgbClr val="0B4B8E"/>
                </a:solidFill>
              </a:rPr>
              <a:t>50,000,000</a:t>
            </a:r>
            <a:r>
              <a:rPr lang="en-US" dirty="0"/>
              <a:t> clauses (!!)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685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 Solvers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good solvers available online, open source</a:t>
            </a:r>
          </a:p>
          <a:p>
            <a:endParaRPr lang="en-US" dirty="0"/>
          </a:p>
          <a:p>
            <a:r>
              <a:rPr lang="en-US" dirty="0"/>
              <a:t>Examples</a:t>
            </a:r>
          </a:p>
          <a:p>
            <a:pPr lvl="1"/>
            <a:r>
              <a:rPr lang="en-US" b="1" dirty="0" err="1">
                <a:solidFill>
                  <a:srgbClr val="800000"/>
                </a:solidFill>
              </a:rPr>
              <a:t>MiniSAT</a:t>
            </a:r>
            <a:r>
              <a:rPr lang="en-US" dirty="0"/>
              <a:t>, from </a:t>
            </a:r>
            <a:r>
              <a:rPr lang="en-US" dirty="0" err="1"/>
              <a:t>Niklas</a:t>
            </a:r>
            <a:r>
              <a:rPr lang="en-US" dirty="0"/>
              <a:t> </a:t>
            </a:r>
            <a:r>
              <a:rPr lang="en-US" dirty="0" err="1"/>
              <a:t>Eén</a:t>
            </a:r>
            <a:r>
              <a:rPr lang="en-US" dirty="0"/>
              <a:t>, </a:t>
            </a:r>
            <a:r>
              <a:rPr lang="en-US" dirty="0" err="1"/>
              <a:t>Niklas</a:t>
            </a:r>
            <a:r>
              <a:rPr lang="en-US" dirty="0"/>
              <a:t> </a:t>
            </a:r>
            <a:r>
              <a:rPr lang="en-US" dirty="0" err="1"/>
              <a:t>Sörensson</a:t>
            </a:r>
            <a:r>
              <a:rPr lang="en-US" dirty="0"/>
              <a:t> in Sweden.</a:t>
            </a:r>
          </a:p>
          <a:p>
            <a:pPr lvl="1"/>
            <a:r>
              <a:rPr lang="en-US" dirty="0"/>
              <a:t>CHAFF, from Sharad Malik and students, Princeton University</a:t>
            </a:r>
          </a:p>
          <a:p>
            <a:pPr lvl="1"/>
            <a:r>
              <a:rPr lang="en-US" dirty="0"/>
              <a:t>GRASP, from Joao Marques-Silva and </a:t>
            </a:r>
            <a:r>
              <a:rPr lang="en-US" dirty="0" err="1"/>
              <a:t>Karem</a:t>
            </a:r>
            <a:r>
              <a:rPr lang="en-US" dirty="0"/>
              <a:t> </a:t>
            </a:r>
            <a:r>
              <a:rPr lang="en-US" dirty="0" err="1"/>
              <a:t>Sakallah</a:t>
            </a:r>
            <a:r>
              <a:rPr lang="en-US" dirty="0"/>
              <a:t>, University of Michigan</a:t>
            </a:r>
          </a:p>
          <a:p>
            <a:pPr lvl="1"/>
            <a:r>
              <a:rPr lang="en-US" dirty="0"/>
              <a:t>…and many others too.  Go </a:t>
            </a:r>
            <a:r>
              <a:rPr lang="en-US" dirty="0" err="1"/>
              <a:t>google</a:t>
            </a:r>
            <a:r>
              <a:rPr lang="en-US" dirty="0"/>
              <a:t> around for them…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6495840" y="3563520"/>
              <a:ext cx="443520" cy="2078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86480" y="3554155"/>
                <a:ext cx="462240" cy="22657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0770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96514"/>
            <a:ext cx="10515600" cy="1325563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Information on SAT…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5" name="Picture 4" descr="Screen Shot 2013-03-02 at 1.28.5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76" y="1098860"/>
            <a:ext cx="9955009" cy="546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784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Terminology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0900" y="1362075"/>
            <a:ext cx="10945779" cy="4972051"/>
          </a:xfrm>
        </p:spPr>
        <p:txBody>
          <a:bodyPr/>
          <a:lstStyle/>
          <a:p>
            <a:r>
              <a:rPr lang="en-US" dirty="0" err="1"/>
              <a:t>Satisfiability</a:t>
            </a:r>
            <a:r>
              <a:rPr lang="en-US" dirty="0"/>
              <a:t>  (called “</a:t>
            </a:r>
            <a:r>
              <a:rPr lang="en-US" dirty="0">
                <a:solidFill>
                  <a:srgbClr val="800000"/>
                </a:solidFill>
              </a:rPr>
              <a:t>SAT</a:t>
            </a:r>
            <a:r>
              <a:rPr lang="en-US" dirty="0"/>
              <a:t>” for short)</a:t>
            </a:r>
          </a:p>
          <a:p>
            <a:pPr lvl="1"/>
            <a:r>
              <a:rPr lang="en-US" dirty="0"/>
              <a:t>Give me an appropriate representation of function </a:t>
            </a:r>
            <a:r>
              <a:rPr lang="en-US" b="1" dirty="0">
                <a:solidFill>
                  <a:srgbClr val="0B4B8E"/>
                </a:solidFill>
                <a:sym typeface="Symbol" pitchFamily="-108" charset="2"/>
              </a:rPr>
              <a:t>F</a:t>
            </a:r>
            <a:r>
              <a:rPr lang="en-US" b="1" dirty="0">
                <a:solidFill>
                  <a:srgbClr val="0B4B8E"/>
                </a:solidFill>
              </a:rPr>
              <a:t>(x1, x2, … </a:t>
            </a:r>
            <a:r>
              <a:rPr lang="en-US" b="1" dirty="0" err="1">
                <a:solidFill>
                  <a:srgbClr val="0B4B8E"/>
                </a:solidFill>
              </a:rPr>
              <a:t>xn</a:t>
            </a:r>
            <a:r>
              <a:rPr lang="en-US" b="1" dirty="0">
                <a:solidFill>
                  <a:srgbClr val="0B4B8E"/>
                </a:solidFill>
              </a:rPr>
              <a:t>)</a:t>
            </a:r>
          </a:p>
          <a:p>
            <a:pPr lvl="1"/>
            <a:r>
              <a:rPr lang="en-US" dirty="0"/>
              <a:t>Find an assignment of the variables (“</a:t>
            </a:r>
            <a:r>
              <a:rPr lang="en-US" b="1" dirty="0" err="1">
                <a:solidFill>
                  <a:srgbClr val="0B4B8E"/>
                </a:solidFill>
              </a:rPr>
              <a:t>vars</a:t>
            </a:r>
            <a:r>
              <a:rPr lang="en-US" dirty="0"/>
              <a:t>” for short) </a:t>
            </a:r>
            <a:r>
              <a:rPr lang="en-US" b="1" dirty="0">
                <a:solidFill>
                  <a:srgbClr val="0B4B8E"/>
                </a:solidFill>
              </a:rPr>
              <a:t>(x1, x2, … </a:t>
            </a:r>
            <a:r>
              <a:rPr lang="en-US" b="1" dirty="0" err="1">
                <a:solidFill>
                  <a:srgbClr val="0B4B8E"/>
                </a:solidFill>
              </a:rPr>
              <a:t>xn</a:t>
            </a:r>
            <a:r>
              <a:rPr lang="en-US" b="1" dirty="0">
                <a:solidFill>
                  <a:srgbClr val="0B4B8E"/>
                </a:solidFill>
              </a:rPr>
              <a:t>)</a:t>
            </a:r>
            <a:r>
              <a:rPr lang="en-US" dirty="0"/>
              <a:t> so </a:t>
            </a:r>
            <a:r>
              <a:rPr lang="en-US" b="1" dirty="0">
                <a:solidFill>
                  <a:srgbClr val="0B4B8E"/>
                </a:solidFill>
                <a:sym typeface="Symbol" pitchFamily="-108" charset="2"/>
              </a:rPr>
              <a:t>F( )</a:t>
            </a:r>
            <a:r>
              <a:rPr lang="en-US" b="1" dirty="0">
                <a:solidFill>
                  <a:srgbClr val="0B4B8E"/>
                </a:solidFill>
              </a:rPr>
              <a:t> = 1</a:t>
            </a:r>
          </a:p>
          <a:p>
            <a:pPr lvl="1"/>
            <a:r>
              <a:rPr lang="en-US" dirty="0"/>
              <a:t>Note – this assignment need not be unique. Could be many satisfying solutions</a:t>
            </a:r>
          </a:p>
          <a:p>
            <a:pPr lvl="1"/>
            <a:r>
              <a:rPr lang="en-US" dirty="0"/>
              <a:t>But if there are no satisfying assignments at all – prove it, and return this info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Some things you can do with BDDs, can do </a:t>
            </a:r>
            <a:r>
              <a:rPr lang="en-US" i="1" dirty="0">
                <a:solidFill>
                  <a:srgbClr val="800000"/>
                </a:solidFill>
              </a:rPr>
              <a:t>easier</a:t>
            </a:r>
            <a:r>
              <a:rPr lang="en-US" dirty="0"/>
              <a:t> with SAT  </a:t>
            </a:r>
          </a:p>
          <a:p>
            <a:pPr lvl="1"/>
            <a:r>
              <a:rPr lang="en-US" dirty="0"/>
              <a:t>SAT is aimed at scenarios where you just need </a:t>
            </a:r>
            <a:r>
              <a:rPr lang="en-US" b="1" dirty="0">
                <a:solidFill>
                  <a:srgbClr val="800000"/>
                </a:solidFill>
              </a:rPr>
              <a:t>one satisfying assignment</a:t>
            </a:r>
            <a:r>
              <a:rPr lang="en-US" dirty="0"/>
              <a:t>…</a:t>
            </a:r>
          </a:p>
          <a:p>
            <a:pPr lvl="1"/>
            <a:r>
              <a:rPr lang="en-US" dirty="0"/>
              <a:t>…or prove that there is </a:t>
            </a:r>
            <a:r>
              <a:rPr lang="en-US" b="1" dirty="0">
                <a:solidFill>
                  <a:srgbClr val="800000"/>
                </a:solidFill>
              </a:rPr>
              <a:t>no such satisfying assignment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45934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CDCBA-1177-41D3-8FFF-674CDEC2A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 solving using BDDs?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42215-4E91-4F27-BD5E-AD54FD02D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4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 Network Repair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2661" y="4465675"/>
            <a:ext cx="11067495" cy="1868451"/>
          </a:xfrm>
        </p:spPr>
        <p:txBody>
          <a:bodyPr/>
          <a:lstStyle/>
          <a:p>
            <a:r>
              <a:rPr lang="en-US" dirty="0"/>
              <a:t>Assuming you can build the quantification function </a:t>
            </a:r>
            <a:r>
              <a:rPr lang="en-US" dirty="0">
                <a:solidFill>
                  <a:srgbClr val="0B4B8E"/>
                </a:solidFill>
              </a:rPr>
              <a:t>(∀</a:t>
            </a:r>
            <a:r>
              <a:rPr lang="en-US" dirty="0" err="1">
                <a:solidFill>
                  <a:srgbClr val="0B4B8E"/>
                </a:solidFill>
              </a:rPr>
              <a:t>a,b</a:t>
            </a:r>
            <a:r>
              <a:rPr lang="en-US" dirty="0">
                <a:solidFill>
                  <a:srgbClr val="0B4B8E"/>
                </a:solidFill>
              </a:rPr>
              <a:t> Z)</a:t>
            </a:r>
          </a:p>
          <a:p>
            <a:pPr lvl="1"/>
            <a:r>
              <a:rPr lang="en-US" dirty="0"/>
              <a:t>Go find a SAT assignment to get you the </a:t>
            </a:r>
            <a:r>
              <a:rPr lang="en-US" b="1" dirty="0">
                <a:solidFill>
                  <a:srgbClr val="0B4B8E"/>
                </a:solidFill>
              </a:rPr>
              <a:t>d</a:t>
            </a:r>
            <a:r>
              <a:rPr lang="en-US" dirty="0"/>
              <a:t> values to repair the network</a:t>
            </a:r>
          </a:p>
          <a:p>
            <a:pPr lvl="1"/>
            <a:r>
              <a:rPr lang="en-US" dirty="0"/>
              <a:t>Or, if </a:t>
            </a:r>
            <a:r>
              <a:rPr lang="en-US" dirty="0" err="1"/>
              <a:t>unSAT</a:t>
            </a:r>
            <a:r>
              <a:rPr lang="en-US" dirty="0"/>
              <a:t>, know that there is no network repair possible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90" y="1338665"/>
            <a:ext cx="6023204" cy="2454260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 bwMode="auto">
          <a:xfrm>
            <a:off x="6193130" y="2551815"/>
            <a:ext cx="475503" cy="60315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>
              <a:latin typeface="Times New Roman" pitchFamily="-65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91829" y="2575012"/>
            <a:ext cx="3066865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(∀</a:t>
            </a:r>
            <a:r>
              <a:rPr lang="en-US" sz="2667" b="1" dirty="0" err="1">
                <a:solidFill>
                  <a:srgbClr val="0B4B8E"/>
                </a:solidFill>
                <a:latin typeface="+mj-lt"/>
              </a:rPr>
              <a:t>a,b</a:t>
            </a:r>
            <a:r>
              <a:rPr lang="en-US" sz="2667" b="1" dirty="0">
                <a:solidFill>
                  <a:srgbClr val="0B4B8E"/>
                </a:solidFill>
                <a:latin typeface="+mj-lt"/>
              </a:rPr>
              <a:t> Z)[d0,d1,d2,d3]</a:t>
            </a:r>
          </a:p>
        </p:txBody>
      </p:sp>
    </p:spTree>
    <p:extLst>
      <p:ext uri="{BB962C8B-B14F-4D97-AF65-F5344CB8AC3E}">
        <p14:creationId xmlns:p14="http://schemas.microsoft.com/office/powerpoint/2010/main" val="2858339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SAT Form:  CNF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833" y="1171515"/>
            <a:ext cx="11488816" cy="5162611"/>
          </a:xfrm>
        </p:spPr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Conjunctive Normal Form (CNF) </a:t>
            </a:r>
            <a:r>
              <a:rPr lang="en-US" dirty="0"/>
              <a:t>= Standard POS form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Why CNF is useful</a:t>
            </a:r>
          </a:p>
          <a:p>
            <a:pPr lvl="1"/>
            <a:r>
              <a:rPr lang="en-US" dirty="0"/>
              <a:t>Need only determine that </a:t>
            </a:r>
            <a:r>
              <a:rPr lang="en-US" b="1" i="1" dirty="0">
                <a:solidFill>
                  <a:srgbClr val="800000"/>
                </a:solidFill>
              </a:rPr>
              <a:t>one</a:t>
            </a:r>
            <a:r>
              <a:rPr lang="en-US" b="1" i="1" dirty="0"/>
              <a:t> </a:t>
            </a:r>
            <a:r>
              <a:rPr lang="en-US" dirty="0"/>
              <a:t>clause evaluates to</a:t>
            </a:r>
            <a:r>
              <a:rPr lang="en-US" b="1" dirty="0">
                <a:solidFill>
                  <a:srgbClr val="0B4B8E"/>
                </a:solidFill>
              </a:rPr>
              <a:t> “0”</a:t>
            </a:r>
            <a:r>
              <a:rPr lang="en-US" dirty="0"/>
              <a:t> to know whole formula =</a:t>
            </a:r>
            <a:r>
              <a:rPr lang="en-US" b="1" dirty="0">
                <a:solidFill>
                  <a:srgbClr val="0B4B8E"/>
                </a:solidFill>
              </a:rPr>
              <a:t> “0”</a:t>
            </a:r>
          </a:p>
          <a:p>
            <a:pPr lvl="1"/>
            <a:r>
              <a:rPr lang="en-US" dirty="0"/>
              <a:t>Of course, to satisfy the whole formula, you must make </a:t>
            </a:r>
            <a:r>
              <a:rPr lang="en-US" b="1" i="1" dirty="0">
                <a:solidFill>
                  <a:srgbClr val="800000"/>
                </a:solidFill>
              </a:rPr>
              <a:t>all</a:t>
            </a:r>
            <a:r>
              <a:rPr lang="en-US" b="1" i="1" dirty="0"/>
              <a:t> </a:t>
            </a:r>
            <a:r>
              <a:rPr lang="en-US" dirty="0"/>
              <a:t>clauses identically </a:t>
            </a:r>
            <a:r>
              <a:rPr lang="en-US" b="1" dirty="0">
                <a:solidFill>
                  <a:srgbClr val="0B4B8E"/>
                </a:solidFill>
              </a:rPr>
              <a:t>“1”</a:t>
            </a:r>
            <a:r>
              <a:rPr lang="en-US" dirty="0"/>
              <a:t>.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2296585" y="1701719"/>
            <a:ext cx="7391767" cy="748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267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 = ( a + c ) ( b + c) (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a +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b +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c)</a:t>
            </a: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712999" y="3219451"/>
            <a:ext cx="3228235" cy="1273175"/>
          </a:xfrm>
          <a:prstGeom prst="wedgeRectCallout">
            <a:avLst>
              <a:gd name="adj1" fmla="val 51575"/>
              <a:gd name="adj2" fmla="val -88778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81928" name="AutoShape 8"/>
          <p:cNvSpPr>
            <a:spLocks noChangeArrowheads="1"/>
          </p:cNvSpPr>
          <p:nvPr/>
        </p:nvSpPr>
        <p:spPr bwMode="auto">
          <a:xfrm>
            <a:off x="4344836" y="3244851"/>
            <a:ext cx="3152792" cy="1273175"/>
          </a:xfrm>
          <a:prstGeom prst="wedgeRectCallout">
            <a:avLst>
              <a:gd name="adj1" fmla="val 4032"/>
              <a:gd name="adj2" fmla="val -114713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81929" name="AutoShape 9"/>
          <p:cNvSpPr>
            <a:spLocks/>
          </p:cNvSpPr>
          <p:nvPr/>
        </p:nvSpPr>
        <p:spPr bwMode="auto">
          <a:xfrm rot="5400000">
            <a:off x="3863713" y="1860285"/>
            <a:ext cx="277812" cy="1430867"/>
          </a:xfrm>
          <a:prstGeom prst="rightBrace">
            <a:avLst>
              <a:gd name="adj1" fmla="val 32191"/>
              <a:gd name="adj2" fmla="val 50000"/>
            </a:avLst>
          </a:prstGeom>
          <a:noFill/>
          <a:ln w="28575">
            <a:solidFill>
              <a:srgbClr val="C5D1D7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1930" name="AutoShape 10"/>
          <p:cNvSpPr>
            <a:spLocks noChangeArrowheads="1"/>
          </p:cNvSpPr>
          <p:nvPr/>
        </p:nvSpPr>
        <p:spPr bwMode="auto">
          <a:xfrm>
            <a:off x="7920971" y="3232151"/>
            <a:ext cx="3157223" cy="1273175"/>
          </a:xfrm>
          <a:prstGeom prst="wedgeRectCallout">
            <a:avLst>
              <a:gd name="adj1" fmla="val -8320"/>
              <a:gd name="adj2" fmla="val -112593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697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 to a CNF Formula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660" y="1067123"/>
            <a:ext cx="11320109" cy="5267003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800000"/>
                </a:solidFill>
              </a:rPr>
              <a:t>assignment</a:t>
            </a:r>
            <a:r>
              <a:rPr lang="en-US" dirty="0"/>
              <a:t>…</a:t>
            </a:r>
          </a:p>
          <a:p>
            <a:pPr lvl="1"/>
            <a:r>
              <a:rPr lang="en-US" dirty="0"/>
              <a:t>  …gives values to some, not necessarily all, of variables (</a:t>
            </a:r>
            <a:r>
              <a:rPr lang="en-US" dirty="0" err="1"/>
              <a:t>vars</a:t>
            </a:r>
            <a:r>
              <a:rPr lang="en-US" dirty="0"/>
              <a:t>) </a:t>
            </a:r>
            <a:r>
              <a:rPr lang="en-US" b="1" dirty="0">
                <a:solidFill>
                  <a:srgbClr val="0B4B8E"/>
                </a:solidFill>
              </a:rPr>
              <a:t>xi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in </a:t>
            </a:r>
            <a:r>
              <a:rPr lang="en-US" b="1" dirty="0">
                <a:solidFill>
                  <a:srgbClr val="0B4B8E"/>
                </a:solidFill>
              </a:rPr>
              <a:t>(x1, x2, … , </a:t>
            </a:r>
            <a:r>
              <a:rPr lang="en-US" b="1" dirty="0" err="1">
                <a:solidFill>
                  <a:srgbClr val="0B4B8E"/>
                </a:solidFill>
              </a:rPr>
              <a:t>xn</a:t>
            </a:r>
            <a:r>
              <a:rPr lang="en-US" b="1" dirty="0">
                <a:solidFill>
                  <a:srgbClr val="0B4B8E"/>
                </a:solidFill>
              </a:rPr>
              <a:t>)</a:t>
            </a:r>
            <a:r>
              <a:rPr lang="en-US" dirty="0"/>
              <a:t>.</a:t>
            </a:r>
          </a:p>
          <a:p>
            <a:pPr lvl="1"/>
            <a:r>
              <a:rPr lang="en-US" b="1" i="1" dirty="0">
                <a:solidFill>
                  <a:srgbClr val="800000"/>
                </a:solidFill>
              </a:rPr>
              <a:t>Complete</a:t>
            </a:r>
            <a:r>
              <a:rPr lang="en-US" i="1" dirty="0">
                <a:solidFill>
                  <a:srgbClr val="800000"/>
                </a:solidFill>
              </a:rPr>
              <a:t> </a:t>
            </a:r>
            <a:r>
              <a:rPr lang="en-US" dirty="0"/>
              <a:t>assignment:  assigns value to all vars.  </a:t>
            </a:r>
            <a:r>
              <a:rPr lang="en-US" b="1" i="1" dirty="0">
                <a:solidFill>
                  <a:srgbClr val="800000"/>
                </a:solidFill>
              </a:rPr>
              <a:t>Partial</a:t>
            </a:r>
            <a:r>
              <a:rPr lang="en-US" dirty="0"/>
              <a:t>:  some, not all, have values</a:t>
            </a:r>
          </a:p>
          <a:p>
            <a:r>
              <a:rPr lang="en-US" dirty="0"/>
              <a:t>Assignment means we can evaluate status of the clauses</a:t>
            </a:r>
          </a:p>
          <a:p>
            <a:pPr lvl="1"/>
            <a:r>
              <a:rPr lang="en-US" dirty="0"/>
              <a:t>Suppose </a:t>
            </a:r>
            <a:r>
              <a:rPr lang="en-US" b="1" dirty="0">
                <a:solidFill>
                  <a:srgbClr val="0B4B8E"/>
                </a:solidFill>
              </a:rPr>
              <a:t>a=0, </a:t>
            </a:r>
            <a:r>
              <a:rPr lang="en-US" b="1" dirty="0" err="1">
                <a:solidFill>
                  <a:srgbClr val="0B4B8E"/>
                </a:solidFill>
              </a:rPr>
              <a:t>b</a:t>
            </a:r>
            <a:r>
              <a:rPr lang="en-US" b="1" dirty="0">
                <a:solidFill>
                  <a:srgbClr val="0B4B8E"/>
                </a:solidFill>
              </a:rPr>
              <a:t>=1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dirty="0"/>
              <a:t>but </a:t>
            </a:r>
            <a:r>
              <a:rPr lang="en-US" b="1" dirty="0" err="1">
                <a:solidFill>
                  <a:srgbClr val="0B4B8E"/>
                </a:solidFill>
              </a:rPr>
              <a:t>c</a:t>
            </a:r>
            <a:r>
              <a:rPr lang="en-US" b="1" dirty="0">
                <a:solidFill>
                  <a:srgbClr val="0B4B8E"/>
                </a:solidFill>
              </a:rPr>
              <a:t>, </a:t>
            </a:r>
            <a:r>
              <a:rPr lang="en-US" b="1" dirty="0" err="1">
                <a:solidFill>
                  <a:srgbClr val="0B4B8E"/>
                </a:solidFill>
              </a:rPr>
              <a:t>d</a:t>
            </a:r>
            <a:r>
              <a:rPr lang="en-US" dirty="0"/>
              <a:t> are </a:t>
            </a:r>
            <a:r>
              <a:rPr lang="en-US" b="1" dirty="0"/>
              <a:t>unassigned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718302" y="3680589"/>
            <a:ext cx="11440953" cy="748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267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 = ( a +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b ) (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a + b +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 c) ( a + c + d ) (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a +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b + 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4267" b="1" dirty="0">
                <a:solidFill>
                  <a:srgbClr val="0B4B8E"/>
                </a:solidFill>
                <a:latin typeface="Arial Narrow"/>
                <a:cs typeface="Arial Narrow"/>
              </a:rPr>
              <a:t>c)</a:t>
            </a:r>
          </a:p>
        </p:txBody>
      </p:sp>
      <p:sp>
        <p:nvSpPr>
          <p:cNvPr id="82950" name="AutoShape 6"/>
          <p:cNvSpPr>
            <a:spLocks noChangeArrowheads="1"/>
          </p:cNvSpPr>
          <p:nvPr/>
        </p:nvSpPr>
        <p:spPr bwMode="auto">
          <a:xfrm>
            <a:off x="687918" y="5084765"/>
            <a:ext cx="2546349" cy="1273175"/>
          </a:xfrm>
          <a:prstGeom prst="wedgeRectCallout">
            <a:avLst>
              <a:gd name="adj1" fmla="val 22736"/>
              <a:gd name="adj2" fmla="val -80301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82951" name="AutoShape 7"/>
          <p:cNvSpPr>
            <a:spLocks/>
          </p:cNvSpPr>
          <p:nvPr/>
        </p:nvSpPr>
        <p:spPr bwMode="auto">
          <a:xfrm rot="5400000">
            <a:off x="2379927" y="3808149"/>
            <a:ext cx="277813" cy="1430867"/>
          </a:xfrm>
          <a:prstGeom prst="rightBrace">
            <a:avLst>
              <a:gd name="adj1" fmla="val 32190"/>
              <a:gd name="adj2" fmla="val 50000"/>
            </a:avLst>
          </a:prstGeom>
          <a:noFill/>
          <a:ln w="28575">
            <a:solidFill>
              <a:srgbClr val="C5D1D7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2952" name="AutoShape 8"/>
          <p:cNvSpPr>
            <a:spLocks noChangeArrowheads="1"/>
          </p:cNvSpPr>
          <p:nvPr/>
        </p:nvSpPr>
        <p:spPr bwMode="auto">
          <a:xfrm>
            <a:off x="3513669" y="5084765"/>
            <a:ext cx="2546351" cy="1273175"/>
          </a:xfrm>
          <a:prstGeom prst="wedgeRectCallout">
            <a:avLst>
              <a:gd name="adj1" fmla="val 5444"/>
              <a:gd name="adj2" fmla="val -82542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82953" name="AutoShape 9"/>
          <p:cNvSpPr>
            <a:spLocks/>
          </p:cNvSpPr>
          <p:nvPr/>
        </p:nvSpPr>
        <p:spPr bwMode="auto">
          <a:xfrm rot="5400000">
            <a:off x="4783669" y="3347509"/>
            <a:ext cx="292100" cy="2366433"/>
          </a:xfrm>
          <a:prstGeom prst="rightBrace">
            <a:avLst>
              <a:gd name="adj1" fmla="val 50634"/>
              <a:gd name="adj2" fmla="val 50000"/>
            </a:avLst>
          </a:prstGeom>
          <a:noFill/>
          <a:ln w="28575">
            <a:solidFill>
              <a:srgbClr val="C5D1D7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2954" name="AutoShape 10"/>
          <p:cNvSpPr>
            <a:spLocks noChangeArrowheads="1"/>
          </p:cNvSpPr>
          <p:nvPr/>
        </p:nvSpPr>
        <p:spPr bwMode="auto">
          <a:xfrm flipH="1">
            <a:off x="6415618" y="5084765"/>
            <a:ext cx="2546349" cy="1273175"/>
          </a:xfrm>
          <a:prstGeom prst="wedgeRectCallout">
            <a:avLst>
              <a:gd name="adj1" fmla="val 1120"/>
              <a:gd name="adj2" fmla="val -82921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82955" name="AutoShape 11"/>
          <p:cNvSpPr>
            <a:spLocks/>
          </p:cNvSpPr>
          <p:nvPr/>
        </p:nvSpPr>
        <p:spPr bwMode="auto">
          <a:xfrm rot="16200000" flipH="1">
            <a:off x="7497235" y="3347509"/>
            <a:ext cx="292100" cy="2366433"/>
          </a:xfrm>
          <a:prstGeom prst="rightBrace">
            <a:avLst>
              <a:gd name="adj1" fmla="val 50634"/>
              <a:gd name="adj2" fmla="val 50000"/>
            </a:avLst>
          </a:prstGeom>
          <a:noFill/>
          <a:ln w="28575">
            <a:solidFill>
              <a:srgbClr val="C5D1D7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2956" name="AutoShape 12"/>
          <p:cNvSpPr>
            <a:spLocks noChangeArrowheads="1"/>
          </p:cNvSpPr>
          <p:nvPr/>
        </p:nvSpPr>
        <p:spPr bwMode="auto">
          <a:xfrm flipH="1">
            <a:off x="9190569" y="5084765"/>
            <a:ext cx="2546351" cy="1273175"/>
          </a:xfrm>
          <a:prstGeom prst="wedgeRectCallout">
            <a:avLst>
              <a:gd name="adj1" fmla="val 2366"/>
              <a:gd name="adj2" fmla="val -81051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82957" name="AutoShape 13"/>
          <p:cNvSpPr>
            <a:spLocks/>
          </p:cNvSpPr>
          <p:nvPr/>
        </p:nvSpPr>
        <p:spPr bwMode="auto">
          <a:xfrm rot="16200000" flipH="1">
            <a:off x="10256310" y="3223684"/>
            <a:ext cx="292100" cy="2614083"/>
          </a:xfrm>
          <a:prstGeom prst="rightBrace">
            <a:avLst>
              <a:gd name="adj1" fmla="val 55933"/>
              <a:gd name="adj2" fmla="val 50000"/>
            </a:avLst>
          </a:prstGeom>
          <a:noFill/>
          <a:ln w="28575">
            <a:solidFill>
              <a:srgbClr val="C5D1D7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00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“Solve” This?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87737" y="1206312"/>
            <a:ext cx="11357815" cy="5127813"/>
          </a:xfrm>
        </p:spPr>
        <p:txBody>
          <a:bodyPr>
            <a:noAutofit/>
          </a:bodyPr>
          <a:lstStyle/>
          <a:p>
            <a:r>
              <a:rPr lang="en-US" dirty="0"/>
              <a:t>Recursively (…surprised?)</a:t>
            </a:r>
          </a:p>
          <a:p>
            <a:pPr lvl="1"/>
            <a:r>
              <a:rPr lang="en-US" dirty="0"/>
              <a:t>Strategy has two big ideas</a:t>
            </a:r>
          </a:p>
          <a:p>
            <a:pPr lvl="1"/>
            <a:r>
              <a:rPr lang="en-US" b="1" dirty="0">
                <a:solidFill>
                  <a:srgbClr val="800000"/>
                </a:solidFill>
              </a:rPr>
              <a:t>DECISION:   </a:t>
            </a:r>
          </a:p>
          <a:p>
            <a:pPr lvl="2"/>
            <a:r>
              <a:rPr lang="en-US" b="1" i="1" dirty="0">
                <a:solidFill>
                  <a:srgbClr val="800000"/>
                </a:solidFill>
              </a:rPr>
              <a:t>Select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a variable and </a:t>
            </a:r>
            <a:r>
              <a:rPr lang="en-US" b="1" i="1" dirty="0">
                <a:solidFill>
                  <a:srgbClr val="800000"/>
                </a:solidFill>
              </a:rPr>
              <a:t>assign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its value;  </a:t>
            </a:r>
            <a:r>
              <a:rPr lang="en-US" b="1" i="1" dirty="0">
                <a:solidFill>
                  <a:srgbClr val="800000"/>
                </a:solidFill>
              </a:rPr>
              <a:t>simplify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CNF formula as far as you can</a:t>
            </a:r>
          </a:p>
          <a:p>
            <a:pPr lvl="2"/>
            <a:r>
              <a:rPr lang="en-US" dirty="0"/>
              <a:t>Hope you can decide if it’s SAT, yes/no, without further work</a:t>
            </a:r>
          </a:p>
          <a:p>
            <a:pPr lvl="1"/>
            <a:r>
              <a:rPr lang="en-US" b="1" dirty="0">
                <a:solidFill>
                  <a:srgbClr val="800000"/>
                </a:solidFill>
              </a:rPr>
              <a:t>DEDUCTION:</a:t>
            </a:r>
          </a:p>
          <a:p>
            <a:pPr lvl="2"/>
            <a:r>
              <a:rPr lang="en-US" dirty="0"/>
              <a:t>Look at the newly simplified clauses</a:t>
            </a:r>
          </a:p>
          <a:p>
            <a:pPr lvl="2"/>
            <a:r>
              <a:rPr lang="en-US" b="1" i="1" dirty="0">
                <a:solidFill>
                  <a:srgbClr val="800000"/>
                </a:solidFill>
              </a:rPr>
              <a:t>Iteratively simplify</a:t>
            </a:r>
            <a:r>
              <a:rPr lang="en-US" dirty="0"/>
              <a:t>, based on structure of clauses, and value of partial assignment</a:t>
            </a:r>
          </a:p>
          <a:p>
            <a:pPr lvl="2"/>
            <a:r>
              <a:rPr lang="en-US" dirty="0"/>
              <a:t>Do this until nothing simplifies.  If you can decide SAT yes/no, great. </a:t>
            </a:r>
          </a:p>
          <a:p>
            <a:pPr lvl="2"/>
            <a:r>
              <a:rPr lang="en-US" dirty="0"/>
              <a:t> If not, then you have to </a:t>
            </a:r>
            <a:r>
              <a:rPr lang="en-US" b="1" i="1" dirty="0" err="1">
                <a:solidFill>
                  <a:srgbClr val="800000"/>
                </a:solidFill>
              </a:rPr>
              <a:t>recurse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some more, back up to DECIDE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47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8894"/>
            <a:ext cx="10515600" cy="1325563"/>
          </a:xfrm>
        </p:spPr>
        <p:txBody>
          <a:bodyPr/>
          <a:lstStyle/>
          <a:p>
            <a:r>
              <a:rPr lang="en-US" dirty="0"/>
              <a:t>How Do We “Solve” This?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2251992" y="1151505"/>
            <a:ext cx="5700600" cy="461665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x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y + z)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 + y )(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y + z )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y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z)</a:t>
            </a:r>
          </a:p>
        </p:txBody>
      </p:sp>
      <p:sp>
        <p:nvSpPr>
          <p:cNvPr id="86033" name="Rectangle 17"/>
          <p:cNvSpPr>
            <a:spLocks noChangeArrowheads="1"/>
          </p:cNvSpPr>
          <p:nvPr/>
        </p:nvSpPr>
        <p:spPr bwMode="auto">
          <a:xfrm>
            <a:off x="639822" y="2368123"/>
            <a:ext cx="4965700" cy="622300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 ( 1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)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( y )(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y + z )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y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z )</a:t>
            </a:r>
          </a:p>
        </p:txBody>
      </p:sp>
      <p:sp>
        <p:nvSpPr>
          <p:cNvPr id="86034" name="Rectangle 18"/>
          <p:cNvSpPr>
            <a:spLocks noChangeArrowheads="1"/>
          </p:cNvSpPr>
          <p:nvPr/>
        </p:nvSpPr>
        <p:spPr bwMode="auto">
          <a:xfrm>
            <a:off x="6505105" y="2368123"/>
            <a:ext cx="4965700" cy="622300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       ( 1 )( y + z )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y + z )</a:t>
            </a:r>
            <a:endParaRPr lang="en-US" sz="2400" dirty="0"/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 flipH="1">
            <a:off x="3008369" y="1718835"/>
            <a:ext cx="3092451" cy="636588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>
            <a:off x="6128336" y="1725185"/>
            <a:ext cx="3092451" cy="636588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37" name="Rectangle 21"/>
          <p:cNvSpPr>
            <a:spLocks noChangeArrowheads="1"/>
          </p:cNvSpPr>
          <p:nvPr/>
        </p:nvSpPr>
        <p:spPr bwMode="auto">
          <a:xfrm>
            <a:off x="608071" y="3798459"/>
            <a:ext cx="2385484" cy="622300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( 1 )( z )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z )</a:t>
            </a:r>
            <a:endParaRPr lang="en-US" sz="2400" dirty="0"/>
          </a:p>
        </p:txBody>
      </p:sp>
      <p:sp>
        <p:nvSpPr>
          <p:cNvPr id="86038" name="Rectangle 22"/>
          <p:cNvSpPr>
            <a:spLocks noChangeArrowheads="1"/>
          </p:cNvSpPr>
          <p:nvPr/>
        </p:nvSpPr>
        <p:spPr bwMode="auto">
          <a:xfrm>
            <a:off x="3275071" y="3798459"/>
            <a:ext cx="2332567" cy="622300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         0</a:t>
            </a:r>
            <a:endParaRPr lang="en-US" sz="2400" dirty="0"/>
          </a:p>
        </p:txBody>
      </p:sp>
      <p:sp>
        <p:nvSpPr>
          <p:cNvPr id="86039" name="Line 23"/>
          <p:cNvSpPr>
            <a:spLocks noChangeShapeType="1"/>
          </p:cNvSpPr>
          <p:nvPr/>
        </p:nvSpPr>
        <p:spPr bwMode="auto">
          <a:xfrm flipH="1">
            <a:off x="1823036" y="3018997"/>
            <a:ext cx="1255184" cy="755651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40" name="Line 24"/>
          <p:cNvSpPr>
            <a:spLocks noChangeShapeType="1"/>
          </p:cNvSpPr>
          <p:nvPr/>
        </p:nvSpPr>
        <p:spPr bwMode="auto">
          <a:xfrm>
            <a:off x="3139603" y="3038047"/>
            <a:ext cx="1255184" cy="755651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6598238" y="3811159"/>
            <a:ext cx="2385484" cy="622300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    ( 1 )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)</a:t>
            </a:r>
            <a:endParaRPr lang="en-US" sz="2400" dirty="0"/>
          </a:p>
        </p:txBody>
      </p:sp>
      <p:sp>
        <p:nvSpPr>
          <p:cNvPr id="86042" name="Rectangle 26"/>
          <p:cNvSpPr>
            <a:spLocks noChangeArrowheads="1"/>
          </p:cNvSpPr>
          <p:nvPr/>
        </p:nvSpPr>
        <p:spPr bwMode="auto">
          <a:xfrm>
            <a:off x="9265238" y="3811159"/>
            <a:ext cx="2332567" cy="622300"/>
          </a:xfrm>
          <a:prstGeom prst="rect">
            <a:avLst/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43" name="Line 27"/>
          <p:cNvSpPr>
            <a:spLocks noChangeShapeType="1"/>
          </p:cNvSpPr>
          <p:nvPr/>
        </p:nvSpPr>
        <p:spPr bwMode="auto">
          <a:xfrm flipH="1">
            <a:off x="7813203" y="3031697"/>
            <a:ext cx="1255184" cy="755651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44" name="Line 28"/>
          <p:cNvSpPr>
            <a:spLocks noChangeShapeType="1"/>
          </p:cNvSpPr>
          <p:nvPr/>
        </p:nvSpPr>
        <p:spPr bwMode="auto">
          <a:xfrm>
            <a:off x="9129769" y="3050747"/>
            <a:ext cx="1255184" cy="755651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45" name="Rectangle 29"/>
          <p:cNvSpPr>
            <a:spLocks noChangeArrowheads="1"/>
          </p:cNvSpPr>
          <p:nvPr/>
        </p:nvSpPr>
        <p:spPr bwMode="auto">
          <a:xfrm>
            <a:off x="574203" y="5243085"/>
            <a:ext cx="1024467" cy="622300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  0</a:t>
            </a:r>
            <a:endParaRPr lang="en-US" sz="2400" dirty="0"/>
          </a:p>
        </p:txBody>
      </p:sp>
      <p:sp>
        <p:nvSpPr>
          <p:cNvPr id="86046" name="Rectangle 30"/>
          <p:cNvSpPr>
            <a:spLocks noChangeArrowheads="1"/>
          </p:cNvSpPr>
          <p:nvPr/>
        </p:nvSpPr>
        <p:spPr bwMode="auto">
          <a:xfrm>
            <a:off x="1954269" y="5255785"/>
            <a:ext cx="1024467" cy="622300"/>
          </a:xfrm>
          <a:prstGeom prst="rect">
            <a:avLst/>
          </a:prstGeom>
          <a:noFill/>
          <a:ln w="28575">
            <a:solidFill>
              <a:srgbClr val="91919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  0</a:t>
            </a:r>
            <a:endParaRPr lang="en-US" sz="2400" dirty="0"/>
          </a:p>
        </p:txBody>
      </p:sp>
      <p:sp>
        <p:nvSpPr>
          <p:cNvPr id="86047" name="Line 31"/>
          <p:cNvSpPr>
            <a:spLocks noChangeShapeType="1"/>
          </p:cNvSpPr>
          <p:nvPr/>
        </p:nvSpPr>
        <p:spPr bwMode="auto">
          <a:xfrm flipH="1">
            <a:off x="995420" y="4462033"/>
            <a:ext cx="778933" cy="769939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48" name="Line 32"/>
          <p:cNvSpPr>
            <a:spLocks noChangeShapeType="1"/>
          </p:cNvSpPr>
          <p:nvPr/>
        </p:nvSpPr>
        <p:spPr bwMode="auto">
          <a:xfrm>
            <a:off x="1746836" y="4468384"/>
            <a:ext cx="778933" cy="769939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49" name="Rectangle 33"/>
          <p:cNvSpPr>
            <a:spLocks noChangeArrowheads="1"/>
          </p:cNvSpPr>
          <p:nvPr/>
        </p:nvSpPr>
        <p:spPr bwMode="auto">
          <a:xfrm>
            <a:off x="9267353" y="5257373"/>
            <a:ext cx="1024467" cy="622300"/>
          </a:xfrm>
          <a:prstGeom prst="rect">
            <a:avLst/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50" name="Rectangle 34"/>
          <p:cNvSpPr>
            <a:spLocks noChangeArrowheads="1"/>
          </p:cNvSpPr>
          <p:nvPr/>
        </p:nvSpPr>
        <p:spPr bwMode="auto">
          <a:xfrm>
            <a:off x="10647420" y="5270073"/>
            <a:ext cx="1024467" cy="622300"/>
          </a:xfrm>
          <a:prstGeom prst="rect">
            <a:avLst/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51" name="Line 35"/>
          <p:cNvSpPr>
            <a:spLocks noChangeShapeType="1"/>
          </p:cNvSpPr>
          <p:nvPr/>
        </p:nvSpPr>
        <p:spPr bwMode="auto">
          <a:xfrm flipH="1">
            <a:off x="9688570" y="4476324"/>
            <a:ext cx="778933" cy="769937"/>
          </a:xfrm>
          <a:prstGeom prst="line">
            <a:avLst/>
          </a:prstGeom>
          <a:noFill/>
          <a:ln w="38100">
            <a:solidFill>
              <a:srgbClr val="C5D1D7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86052" name="Line 36"/>
          <p:cNvSpPr>
            <a:spLocks noChangeShapeType="1"/>
          </p:cNvSpPr>
          <p:nvPr/>
        </p:nvSpPr>
        <p:spPr bwMode="auto">
          <a:xfrm>
            <a:off x="10439987" y="4482673"/>
            <a:ext cx="778933" cy="769937"/>
          </a:xfrm>
          <a:prstGeom prst="line">
            <a:avLst/>
          </a:prstGeom>
          <a:noFill/>
          <a:ln w="38100">
            <a:solidFill>
              <a:srgbClr val="C5D1D7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2818222" y="1763072"/>
            <a:ext cx="662361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x=1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28169" y="3178168"/>
            <a:ext cx="119760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y=1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43674" y="3091389"/>
            <a:ext cx="1182956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y=0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3623" y="4547299"/>
            <a:ext cx="81739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z=0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04512" y="4541714"/>
            <a:ext cx="81739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z=1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20961" y="1671137"/>
            <a:ext cx="119982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x=0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28304" y="3080649"/>
            <a:ext cx="81739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z=1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1393" y="5824063"/>
            <a:ext cx="13494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 err="1">
                <a:solidFill>
                  <a:srgbClr val="800000"/>
                </a:solidFill>
                <a:latin typeface="+mj-lt"/>
              </a:rPr>
              <a:t>unSAT</a:t>
            </a:r>
            <a:endParaRPr lang="en-US" sz="2667" b="1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892342" y="5830077"/>
            <a:ext cx="13494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 err="1">
                <a:solidFill>
                  <a:srgbClr val="800000"/>
                </a:solidFill>
                <a:latin typeface="+mj-lt"/>
              </a:rPr>
              <a:t>unSAT</a:t>
            </a:r>
            <a:endParaRPr lang="en-US" sz="2667" b="1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77198" y="4397797"/>
            <a:ext cx="13494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 err="1">
                <a:solidFill>
                  <a:srgbClr val="800000"/>
                </a:solidFill>
                <a:latin typeface="+mj-lt"/>
              </a:rPr>
              <a:t>unSAT</a:t>
            </a:r>
            <a:endParaRPr lang="en-US" sz="2667" b="1" dirty="0">
              <a:solidFill>
                <a:srgbClr val="8000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43709" y="4380613"/>
            <a:ext cx="13494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800000"/>
                </a:solidFill>
                <a:latin typeface="+mj-lt"/>
              </a:rPr>
              <a:t>SAT!!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052019" y="5431534"/>
            <a:ext cx="2120902" cy="913199"/>
          </a:xfrm>
          <a:prstGeom prst="rect">
            <a:avLst/>
          </a:prstGeom>
          <a:solidFill>
            <a:srgbClr val="FCFEB9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800000"/>
                </a:solidFill>
                <a:latin typeface="+mj-lt"/>
              </a:rPr>
              <a:t>How do we do</a:t>
            </a:r>
            <a:br>
              <a:rPr lang="en-US" sz="2667" b="1" dirty="0">
                <a:solidFill>
                  <a:srgbClr val="800000"/>
                </a:solidFill>
                <a:latin typeface="+mj-lt"/>
              </a:rPr>
            </a:br>
            <a:r>
              <a:rPr lang="en-US" sz="2667" b="1" dirty="0">
                <a:solidFill>
                  <a:srgbClr val="800000"/>
                </a:solidFill>
                <a:latin typeface="+mj-lt"/>
              </a:rPr>
              <a:t>this </a:t>
            </a:r>
            <a:r>
              <a:rPr lang="en-US" sz="2667" b="1" i="1" dirty="0">
                <a:solidFill>
                  <a:srgbClr val="800000"/>
                </a:solidFill>
                <a:latin typeface="+mj-lt"/>
              </a:rPr>
              <a:t>fast</a:t>
            </a:r>
            <a:r>
              <a:rPr lang="en-US" sz="2667" b="1" dirty="0">
                <a:solidFill>
                  <a:srgbClr val="800000"/>
                </a:solidFill>
                <a:latin typeface="+mj-lt"/>
              </a:rPr>
              <a:t>…?</a:t>
            </a:r>
          </a:p>
        </p:txBody>
      </p:sp>
    </p:spTree>
    <p:extLst>
      <p:ext uri="{BB962C8B-B14F-4D97-AF65-F5344CB8AC3E}">
        <p14:creationId xmlns:p14="http://schemas.microsoft.com/office/powerpoint/2010/main" val="2345669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870012" y="-159798"/>
            <a:ext cx="10483788" cy="1344459"/>
          </a:xfrm>
        </p:spPr>
        <p:txBody>
          <a:bodyPr>
            <a:normAutofit/>
          </a:bodyPr>
          <a:lstStyle/>
          <a:p>
            <a:r>
              <a:rPr lang="en-US" dirty="0"/>
              <a:t>BCP: Boolean Constraint Propagation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813" y="1112606"/>
            <a:ext cx="11446836" cy="3306324"/>
          </a:xfrm>
        </p:spPr>
        <p:txBody>
          <a:bodyPr>
            <a:normAutofit/>
          </a:bodyPr>
          <a:lstStyle/>
          <a:p>
            <a:r>
              <a:rPr lang="en-US" dirty="0"/>
              <a:t>To do “deduction”, use </a:t>
            </a:r>
            <a:r>
              <a:rPr lang="en-US" dirty="0">
                <a:solidFill>
                  <a:srgbClr val="800000"/>
                </a:solidFill>
              </a:rPr>
              <a:t>BCP</a:t>
            </a:r>
          </a:p>
          <a:p>
            <a:pPr lvl="1"/>
            <a:r>
              <a:rPr lang="en-US" dirty="0"/>
              <a:t>Given a set of </a:t>
            </a:r>
            <a:r>
              <a:rPr lang="en-US" b="1" i="1" dirty="0">
                <a:solidFill>
                  <a:srgbClr val="800000"/>
                </a:solidFill>
              </a:rPr>
              <a:t>fixed</a:t>
            </a:r>
            <a:r>
              <a:rPr lang="en-US" b="1" i="1" dirty="0"/>
              <a:t> </a:t>
            </a:r>
            <a:r>
              <a:rPr lang="en-US" dirty="0"/>
              <a:t>variable assignments, what else can you </a:t>
            </a:r>
            <a:r>
              <a:rPr lang="en-US" dirty="0">
                <a:solidFill>
                  <a:srgbClr val="800000"/>
                </a:solidFill>
              </a:rPr>
              <a:t>“</a:t>
            </a:r>
            <a:r>
              <a:rPr lang="en-US" b="1" i="1" dirty="0">
                <a:solidFill>
                  <a:srgbClr val="800000"/>
                </a:solidFill>
              </a:rPr>
              <a:t>deduce</a:t>
            </a:r>
            <a:r>
              <a:rPr lang="en-US" dirty="0">
                <a:solidFill>
                  <a:srgbClr val="800000"/>
                </a:solidFill>
              </a:rPr>
              <a:t>”</a:t>
            </a:r>
            <a:r>
              <a:rPr lang="en-US" dirty="0"/>
              <a:t> about necessary assignments by </a:t>
            </a:r>
            <a:r>
              <a:rPr lang="en-US" dirty="0">
                <a:solidFill>
                  <a:srgbClr val="800000"/>
                </a:solidFill>
              </a:rPr>
              <a:t>“</a:t>
            </a:r>
            <a:r>
              <a:rPr lang="en-US" b="1" i="1" dirty="0">
                <a:solidFill>
                  <a:srgbClr val="800000"/>
                </a:solidFill>
              </a:rPr>
              <a:t>propagating constraints</a:t>
            </a:r>
            <a:r>
              <a:rPr lang="en-US" dirty="0">
                <a:solidFill>
                  <a:srgbClr val="800000"/>
                </a:solidFill>
              </a:rPr>
              <a:t>”</a:t>
            </a:r>
            <a:endParaRPr lang="en-US" dirty="0"/>
          </a:p>
          <a:p>
            <a:r>
              <a:rPr lang="en-US" dirty="0"/>
              <a:t>Most famous BCP strategy is </a:t>
            </a:r>
            <a:r>
              <a:rPr lang="en-US" dirty="0">
                <a:solidFill>
                  <a:srgbClr val="800000"/>
                </a:solidFill>
              </a:rPr>
              <a:t>“Unit Clause Rule”</a:t>
            </a:r>
          </a:p>
          <a:p>
            <a:pPr lvl="1"/>
            <a:r>
              <a:rPr lang="en-US" dirty="0"/>
              <a:t>A clause is said to be “</a:t>
            </a:r>
            <a:r>
              <a:rPr lang="en-US" b="1" dirty="0">
                <a:solidFill>
                  <a:srgbClr val="800000"/>
                </a:solidFill>
              </a:rPr>
              <a:t>unit</a:t>
            </a:r>
            <a:r>
              <a:rPr lang="en-US" dirty="0"/>
              <a:t>” if it has exactly one unassigned literal</a:t>
            </a:r>
          </a:p>
          <a:p>
            <a:pPr lvl="1"/>
            <a:r>
              <a:rPr lang="en-US" dirty="0"/>
              <a:t>Unit clause has exactly </a:t>
            </a:r>
            <a:r>
              <a:rPr lang="en-US" b="1" dirty="0">
                <a:solidFill>
                  <a:srgbClr val="800000"/>
                </a:solidFill>
              </a:rPr>
              <a:t>one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/>
              <a:t>way to be satisfied, </a:t>
            </a:r>
            <a:r>
              <a:rPr lang="en-US" dirty="0" err="1"/>
              <a:t>ie</a:t>
            </a:r>
            <a:r>
              <a:rPr lang="en-US" dirty="0"/>
              <a:t>, pick polarity that makes clause=</a:t>
            </a:r>
            <a:r>
              <a:rPr lang="en-US" b="1" dirty="0">
                <a:solidFill>
                  <a:srgbClr val="0B4B8E"/>
                </a:solidFill>
              </a:rPr>
              <a:t>“1”</a:t>
            </a:r>
          </a:p>
          <a:p>
            <a:pPr lvl="1"/>
            <a:r>
              <a:rPr lang="en-US" dirty="0"/>
              <a:t>This choice is called an </a:t>
            </a:r>
            <a:r>
              <a:rPr lang="en-US" b="1" dirty="0">
                <a:solidFill>
                  <a:srgbClr val="990000"/>
                </a:solidFill>
              </a:rPr>
              <a:t>“implication”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2099948" y="4346559"/>
            <a:ext cx="6481261" cy="6667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733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3733" b="1" dirty="0">
                <a:solidFill>
                  <a:srgbClr val="0B4B8E"/>
                </a:solidFill>
                <a:latin typeface="Arial Narrow"/>
                <a:cs typeface="Arial Narrow"/>
              </a:rPr>
              <a:t> = ( a + c ) ( b + c) ( </a:t>
            </a:r>
            <a:r>
              <a:rPr lang="en-US" sz="3733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3733" b="1" dirty="0">
                <a:solidFill>
                  <a:srgbClr val="0B4B8E"/>
                </a:solidFill>
                <a:latin typeface="Arial Narrow"/>
                <a:cs typeface="Arial Narrow"/>
              </a:rPr>
              <a:t>a + </a:t>
            </a:r>
            <a:r>
              <a:rPr lang="en-US" sz="3733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3733" b="1" dirty="0">
                <a:solidFill>
                  <a:srgbClr val="0B4B8E"/>
                </a:solidFill>
                <a:latin typeface="Arial Narrow"/>
                <a:cs typeface="Arial Narrow"/>
              </a:rPr>
              <a:t>b + </a:t>
            </a:r>
            <a:r>
              <a:rPr lang="en-US" sz="3733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3733" b="1" dirty="0">
                <a:solidFill>
                  <a:srgbClr val="0B4B8E"/>
                </a:solidFill>
                <a:latin typeface="Arial Narrow"/>
                <a:cs typeface="Arial Narrow"/>
              </a:rPr>
              <a:t>c)</a:t>
            </a:r>
          </a:p>
        </p:txBody>
      </p:sp>
      <p:sp>
        <p:nvSpPr>
          <p:cNvPr id="88069" name="AutoShape 5"/>
          <p:cNvSpPr>
            <a:spLocks noChangeArrowheads="1"/>
          </p:cNvSpPr>
          <p:nvPr/>
        </p:nvSpPr>
        <p:spPr bwMode="auto">
          <a:xfrm flipH="1">
            <a:off x="5702301" y="5341940"/>
            <a:ext cx="6330951" cy="921605"/>
          </a:xfrm>
          <a:prstGeom prst="wedgeRectCallout">
            <a:avLst>
              <a:gd name="adj1" fmla="val 14491"/>
              <a:gd name="adj2" fmla="val -63968"/>
            </a:avLst>
          </a:prstGeom>
          <a:noFill/>
          <a:ln w="28575">
            <a:solidFill>
              <a:srgbClr val="C5D1D7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88070" name="AutoShape 6"/>
          <p:cNvSpPr>
            <a:spLocks/>
          </p:cNvSpPr>
          <p:nvPr/>
        </p:nvSpPr>
        <p:spPr bwMode="auto">
          <a:xfrm rot="16200000" flipH="1">
            <a:off x="6954310" y="3723747"/>
            <a:ext cx="292100" cy="2614083"/>
          </a:xfrm>
          <a:prstGeom prst="rightBrace">
            <a:avLst>
              <a:gd name="adj1" fmla="val 55933"/>
              <a:gd name="adj2" fmla="val 83333"/>
            </a:avLst>
          </a:prstGeom>
          <a:noFill/>
          <a:ln w="28575">
            <a:solidFill>
              <a:srgbClr val="C5D1D7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" name="TextBox 1"/>
          <p:cNvSpPr txBox="1"/>
          <p:nvPr/>
        </p:nvSpPr>
        <p:spPr>
          <a:xfrm>
            <a:off x="324733" y="5324011"/>
            <a:ext cx="1348446" cy="913199"/>
          </a:xfrm>
          <a:prstGeom prst="rect">
            <a:avLst/>
          </a:prstGeom>
          <a:solidFill>
            <a:srgbClr val="FCFEB9"/>
          </a:solidFill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Assume:</a:t>
            </a:r>
          </a:p>
          <a:p>
            <a:r>
              <a:rPr lang="en-US" sz="2667" b="1" dirty="0">
                <a:solidFill>
                  <a:srgbClr val="0B4B8E"/>
                </a:solidFill>
                <a:latin typeface="+mj-lt"/>
              </a:rPr>
              <a:t>a=1, b=1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99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32024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BCP Iterative – Go Until No More Implications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idx="1"/>
          </p:nvPr>
        </p:nvSpPr>
        <p:spPr>
          <a:xfrm>
            <a:off x="6067220" y="1246084"/>
            <a:ext cx="5692769" cy="4972051"/>
          </a:xfrm>
        </p:spPr>
        <p:txBody>
          <a:bodyPr/>
          <a:lstStyle/>
          <a:p>
            <a:r>
              <a:rPr lang="en-US" sz="2667" dirty="0"/>
              <a:t>Example from</a:t>
            </a:r>
          </a:p>
          <a:p>
            <a:pPr lvl="1"/>
            <a:r>
              <a:rPr lang="en-US" sz="2133" dirty="0"/>
              <a:t>J.P. Marques-Silva and K. </a:t>
            </a:r>
            <a:r>
              <a:rPr lang="en-US" sz="2133" dirty="0" err="1"/>
              <a:t>Sakallah</a:t>
            </a:r>
            <a:r>
              <a:rPr lang="en-US" sz="2133" dirty="0"/>
              <a:t>, “GRASP: A Search Algorithm for Propositional </a:t>
            </a:r>
            <a:r>
              <a:rPr lang="en-US" sz="2133" dirty="0" err="1"/>
              <a:t>Satisfiability</a:t>
            </a:r>
            <a:r>
              <a:rPr lang="en-US" sz="2133" dirty="0"/>
              <a:t>”, </a:t>
            </a:r>
            <a:r>
              <a:rPr lang="en-US" sz="2133" i="1" dirty="0"/>
              <a:t>IEEE Trans. Computers</a:t>
            </a:r>
            <a:r>
              <a:rPr lang="en-US" sz="2133" dirty="0"/>
              <a:t>, </a:t>
            </a:r>
            <a:r>
              <a:rPr lang="en-US" sz="2133" dirty="0" err="1"/>
              <a:t>Vol</a:t>
            </a:r>
            <a:r>
              <a:rPr lang="en-US" sz="2133" dirty="0"/>
              <a:t> 8, No 5, May’99</a:t>
            </a:r>
          </a:p>
          <a:p>
            <a:pPr lvl="1"/>
            <a:endParaRPr lang="en-US" sz="2133" dirty="0"/>
          </a:p>
          <a:p>
            <a:r>
              <a:rPr lang="en-US" sz="2667" dirty="0"/>
              <a:t>Partial assignment is:</a:t>
            </a:r>
          </a:p>
          <a:p>
            <a:pPr lvl="1"/>
            <a:r>
              <a:rPr lang="en-US" sz="2133" b="1" dirty="0">
                <a:solidFill>
                  <a:srgbClr val="0B4B8E"/>
                </a:solidFill>
              </a:rPr>
              <a:t>x9=0   x10=0   x11=0   x12=1   x13=1</a:t>
            </a:r>
            <a:endParaRPr lang="en-US" sz="2133" dirty="0"/>
          </a:p>
          <a:p>
            <a:r>
              <a:rPr lang="en-US" sz="2667" dirty="0"/>
              <a:t>To start…</a:t>
            </a:r>
          </a:p>
          <a:p>
            <a:pPr lvl="1"/>
            <a:r>
              <a:rPr lang="en-US" sz="2133" dirty="0"/>
              <a:t>What are </a:t>
            </a:r>
            <a:r>
              <a:rPr lang="en-US" sz="2133" b="1" i="1" dirty="0"/>
              <a:t>obvious </a:t>
            </a:r>
            <a:r>
              <a:rPr lang="en-US" sz="2133" dirty="0"/>
              <a:t>simplifications when we assign these variables?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453632" y="1015437"/>
            <a:ext cx="5499561" cy="54232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ɸ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)(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endParaRPr lang="en-US" sz="2400" b="1" dirty="0">
              <a:solidFill>
                <a:srgbClr val="0B4B8E"/>
              </a:solidFill>
              <a:latin typeface="Arial Narrow"/>
              <a:cs typeface="Arial Narrow"/>
            </a:endParaRP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x2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2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3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x2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x3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4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x10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5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x4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x11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6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x5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x6)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x7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x12)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x1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x8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ω</a:t>
            </a:r>
            <a:r>
              <a:rPr lang="en-US" sz="2400" b="1" baseline="-25000" dirty="0">
                <a:solidFill>
                  <a:srgbClr val="0B4B8E"/>
                </a:solidFill>
                <a:latin typeface="Arial Narrow"/>
                <a:cs typeface="Arial Narrow"/>
              </a:rPr>
              <a:t>9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 = (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ea typeface="Arial" pitchFamily="-108" charset="0"/>
                <a:cs typeface="Arial Narrow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x7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x8 + 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  <a:sym typeface="Symbol" pitchFamily="-108" charset="2"/>
              </a:rPr>
              <a:t>¬</a:t>
            </a:r>
            <a:r>
              <a:rPr lang="en-US" sz="2400" b="1" dirty="0">
                <a:solidFill>
                  <a:srgbClr val="0B4B8E"/>
                </a:solidFill>
                <a:latin typeface="Arial Narrow"/>
                <a:cs typeface="Arial Narrow"/>
              </a:rPr>
              <a:t>x13)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22837" y="3224565"/>
            <a:ext cx="1712135" cy="1323632"/>
          </a:xfrm>
          <a:prstGeom prst="rect">
            <a:avLst/>
          </a:prstGeom>
          <a:solidFill>
            <a:srgbClr val="FCFEB9"/>
          </a:solidFill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FF0000"/>
                </a:solidFill>
                <a:latin typeface="+mj-lt"/>
              </a:rPr>
              <a:t>No SAT</a:t>
            </a:r>
          </a:p>
          <a:p>
            <a:r>
              <a:rPr lang="en-US" sz="2667" b="1" dirty="0">
                <a:solidFill>
                  <a:srgbClr val="FF0000"/>
                </a:solidFill>
                <a:latin typeface="+mj-lt"/>
              </a:rPr>
              <a:t>No BCP</a:t>
            </a:r>
          </a:p>
          <a:p>
            <a:r>
              <a:rPr lang="en-US" sz="2667" b="1" dirty="0">
                <a:solidFill>
                  <a:srgbClr val="FF0000"/>
                </a:solidFill>
                <a:latin typeface="+mj-lt"/>
              </a:rPr>
              <a:t>Now what?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87210" y="4818468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0" kern="1200">
                <a:solidFill>
                  <a:srgbClr val="595959"/>
                </a:solidFill>
                <a:latin typeface="+mj-lt"/>
                <a:ea typeface="ＭＳ Ｐゴシック" pitchFamily="-108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-108" charset="0"/>
                <a:ea typeface="ＭＳ Ｐゴシック" pitchFamily="-108" charset="-128"/>
                <a:cs typeface="+mn-cs"/>
              </a:defRPr>
            </a:lvl9pPr>
          </a:lstStyle>
          <a:p>
            <a:r>
              <a:rPr lang="en-US"/>
              <a:t>Slide </a:t>
            </a:r>
            <a:fld id="{A33319C9-A4A0-744C-9949-01A25D6ED037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2563074" y="2041451"/>
            <a:ext cx="946544" cy="4396509"/>
            <a:chOff x="1922306" y="1531088"/>
            <a:chExt cx="709908" cy="3297382"/>
          </a:xfrm>
        </p:grpSpPr>
        <p:grpSp>
          <p:nvGrpSpPr>
            <p:cNvPr id="5" name="Group 4"/>
            <p:cNvGrpSpPr/>
            <p:nvPr/>
          </p:nvGrpSpPr>
          <p:grpSpPr>
            <a:xfrm>
              <a:off x="1922306" y="1531088"/>
              <a:ext cx="483393" cy="617655"/>
              <a:chOff x="1922306" y="1531088"/>
              <a:chExt cx="483393" cy="617655"/>
            </a:xfrm>
          </p:grpSpPr>
          <p:cxnSp>
            <p:nvCxnSpPr>
              <p:cNvPr id="3" name="Straight Connector 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" name="TextBox 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022516" y="2301143"/>
              <a:ext cx="483393" cy="617655"/>
              <a:chOff x="1922306" y="1531088"/>
              <a:chExt cx="483393" cy="617655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" name="TextBox 10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148821" y="4210815"/>
              <a:ext cx="483393" cy="617655"/>
              <a:chOff x="1922306" y="1531088"/>
              <a:chExt cx="483393" cy="617655"/>
            </a:xfrm>
          </p:grpSpPr>
          <p:cxnSp>
            <p:nvCxnSpPr>
              <p:cNvPr id="13" name="Straight Connector 12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944595" y="3475880"/>
              <a:ext cx="483393" cy="617655"/>
              <a:chOff x="1922306" y="1531088"/>
              <a:chExt cx="483393" cy="617655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1922306" y="1809468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TextBox 16"/>
              <p:cNvSpPr txBox="1"/>
              <p:nvPr/>
            </p:nvSpPr>
            <p:spPr>
              <a:xfrm>
                <a:off x="2139761" y="1531088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1978372" y="2755935"/>
              <a:ext cx="483393" cy="617655"/>
              <a:chOff x="1978372" y="2755935"/>
              <a:chExt cx="483393" cy="617655"/>
            </a:xfrm>
          </p:grpSpPr>
          <p:cxnSp>
            <p:nvCxnSpPr>
              <p:cNvPr id="20" name="Straight Connector 19"/>
              <p:cNvCxnSpPr/>
              <p:nvPr/>
            </p:nvCxnSpPr>
            <p:spPr bwMode="auto">
              <a:xfrm flipV="1">
                <a:off x="1978372" y="3034315"/>
                <a:ext cx="278343" cy="3392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1" name="TextBox 20"/>
              <p:cNvSpPr txBox="1"/>
              <p:nvPr/>
            </p:nvSpPr>
            <p:spPr>
              <a:xfrm>
                <a:off x="2195827" y="2755935"/>
                <a:ext cx="265938" cy="3770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67" b="1" dirty="0">
                    <a:solidFill>
                      <a:srgbClr val="FF0000"/>
                    </a:solidFill>
                    <a:latin typeface="+mj-lt"/>
                  </a:rPr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0350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2882</TotalTime>
  <Words>2140</Words>
  <Application>Microsoft Office PowerPoint</Application>
  <PresentationFormat>Widescreen</PresentationFormat>
  <Paragraphs>352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Times New Roman</vt:lpstr>
      <vt:lpstr>Office Theme</vt:lpstr>
      <vt:lpstr>Equivalence Checking with SAT</vt:lpstr>
      <vt:lpstr>Some Terminology</vt:lpstr>
      <vt:lpstr>Example:  Network Repair</vt:lpstr>
      <vt:lpstr>Standard SAT Form:  CNF</vt:lpstr>
      <vt:lpstr>Assignment to a CNF Formula</vt:lpstr>
      <vt:lpstr>How Do We “Solve” This?</vt:lpstr>
      <vt:lpstr>How Do We “Solve” This?</vt:lpstr>
      <vt:lpstr>BCP: Boolean Constraint Propagation</vt:lpstr>
      <vt:lpstr>BCP Iterative – Go Until No More Implications</vt:lpstr>
      <vt:lpstr>BCP Iterative – Go Until No More Implications</vt:lpstr>
      <vt:lpstr>BCP Iterative – Go Until No More Implications</vt:lpstr>
      <vt:lpstr>BCP Iterative – Go Until No More Implications</vt:lpstr>
      <vt:lpstr>BCP Iterative – Go Until No More Implications</vt:lpstr>
      <vt:lpstr>BCP Iterative – Go Until No More Implications</vt:lpstr>
      <vt:lpstr>This algorithm has a name!</vt:lpstr>
      <vt:lpstr>DPLL:  Famous Stuff…</vt:lpstr>
      <vt:lpstr>SAT:   Huge Progress Last ~20 Years</vt:lpstr>
      <vt:lpstr>SAT Solvers</vt:lpstr>
      <vt:lpstr>Lots of Information on SAT…</vt:lpstr>
      <vt:lpstr>SAT solving using BDDs?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Equivalence Checking</dc:title>
  <dc:creator>Shobha Vasudevan</dc:creator>
  <cp:lastModifiedBy>Shobha Vasudevan</cp:lastModifiedBy>
  <cp:revision>13</cp:revision>
  <dcterms:created xsi:type="dcterms:W3CDTF">2021-01-28T14:43:22Z</dcterms:created>
  <dcterms:modified xsi:type="dcterms:W3CDTF">2021-02-11T16:59:16Z</dcterms:modified>
</cp:coreProperties>
</file>