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318" r:id="rId3"/>
    <p:sldId id="258" r:id="rId4"/>
    <p:sldId id="259" r:id="rId5"/>
    <p:sldId id="260" r:id="rId6"/>
    <p:sldId id="261" r:id="rId7"/>
    <p:sldId id="262" r:id="rId8"/>
    <p:sldId id="263" r:id="rId9"/>
    <p:sldId id="264" r:id="rId10"/>
    <p:sldId id="381" r:id="rId11"/>
    <p:sldId id="266" r:id="rId12"/>
    <p:sldId id="267" r:id="rId13"/>
    <p:sldId id="268" r:id="rId14"/>
    <p:sldId id="269" r:id="rId15"/>
    <p:sldId id="270" r:id="rId16"/>
    <p:sldId id="271" r:id="rId17"/>
    <p:sldId id="272" r:id="rId18"/>
    <p:sldId id="273" r:id="rId19"/>
    <p:sldId id="274" r:id="rId20"/>
    <p:sldId id="275" r:id="rId21"/>
    <p:sldId id="382" r:id="rId22"/>
    <p:sldId id="277" r:id="rId23"/>
    <p:sldId id="319" r:id="rId24"/>
    <p:sldId id="287" r:id="rId25"/>
    <p:sldId id="288" r:id="rId26"/>
    <p:sldId id="320" r:id="rId27"/>
    <p:sldId id="383" r:id="rId28"/>
    <p:sldId id="325" r:id="rId29"/>
    <p:sldId id="326" r:id="rId30"/>
    <p:sldId id="350" r:id="rId31"/>
    <p:sldId id="358" r:id="rId32"/>
    <p:sldId id="359" r:id="rId33"/>
    <p:sldId id="360" r:id="rId34"/>
    <p:sldId id="361" r:id="rId35"/>
    <p:sldId id="362" r:id="rId36"/>
    <p:sldId id="363" r:id="rId37"/>
    <p:sldId id="364" r:id="rId38"/>
    <p:sldId id="365" r:id="rId39"/>
    <p:sldId id="353" r:id="rId40"/>
    <p:sldId id="354" r:id="rId41"/>
    <p:sldId id="355" r:id="rId42"/>
    <p:sldId id="384" r:id="rId43"/>
    <p:sldId id="366" r:id="rId44"/>
    <p:sldId id="373" r:id="rId45"/>
    <p:sldId id="375" r:id="rId46"/>
    <p:sldId id="376" r:id="rId47"/>
    <p:sldId id="377" r:id="rId48"/>
    <p:sldId id="378" r:id="rId49"/>
    <p:sldId id="379" r:id="rId50"/>
    <p:sldId id="380" r:id="rId51"/>
    <p:sldId id="385" r:id="rId52"/>
    <p:sldId id="296" r:id="rId53"/>
    <p:sldId id="297" r:id="rId54"/>
    <p:sldId id="298" r:id="rId55"/>
    <p:sldId id="299" r:id="rId56"/>
    <p:sldId id="386" r:id="rId57"/>
    <p:sldId id="304" r:id="rId58"/>
    <p:sldId id="305" r:id="rId59"/>
    <p:sldId id="306" r:id="rId60"/>
    <p:sldId id="307" r:id="rId61"/>
    <p:sldId id="308" r:id="rId62"/>
    <p:sldId id="387" r:id="rId63"/>
    <p:sldId id="311" r:id="rId64"/>
    <p:sldId id="310" r:id="rId65"/>
    <p:sldId id="312" r:id="rId66"/>
    <p:sldId id="313" r:id="rId67"/>
    <p:sldId id="315" r:id="rId68"/>
    <p:sldId id="314" r:id="rId69"/>
    <p:sldId id="316" r:id="rId70"/>
    <p:sldId id="356" r:id="rId71"/>
    <p:sldId id="317"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30"/>
    <p:restoredTop sz="96327"/>
  </p:normalViewPr>
  <p:slideViewPr>
    <p:cSldViewPr snapToGrid="0" snapToObjects="1">
      <p:cViewPr varScale="1">
        <p:scale>
          <a:sx n="122" d="100"/>
          <a:sy n="122" d="100"/>
        </p:scale>
        <p:origin x="22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9139A-E631-1546-B1C3-3971B145C719}" type="datetimeFigureOut">
              <a:rPr lang="en-US" smtClean="0"/>
              <a:t>5/11/22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97349-F8F7-1741-9725-4B889A2BF7C5}" type="slidenum">
              <a:rPr lang="en-US" smtClean="0"/>
              <a:t>‹#›</a:t>
            </a:fld>
            <a:endParaRPr lang="en-US"/>
          </a:p>
        </p:txBody>
      </p:sp>
    </p:spTree>
    <p:extLst>
      <p:ext uri="{BB962C8B-B14F-4D97-AF65-F5344CB8AC3E}">
        <p14:creationId xmlns:p14="http://schemas.microsoft.com/office/powerpoint/2010/main" val="71760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extLst>
      <p:ext uri="{BB962C8B-B14F-4D97-AF65-F5344CB8AC3E}">
        <p14:creationId xmlns:p14="http://schemas.microsoft.com/office/powerpoint/2010/main" val="96956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60</a:t>
            </a:fld>
            <a:endParaRPr lang="en-US"/>
          </a:p>
        </p:txBody>
      </p:sp>
    </p:spTree>
    <p:extLst>
      <p:ext uri="{BB962C8B-B14F-4D97-AF65-F5344CB8AC3E}">
        <p14:creationId xmlns:p14="http://schemas.microsoft.com/office/powerpoint/2010/main" val="190476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61</a:t>
            </a:fld>
            <a:endParaRPr lang="en-US"/>
          </a:p>
        </p:txBody>
      </p:sp>
    </p:spTree>
    <p:extLst>
      <p:ext uri="{BB962C8B-B14F-4D97-AF65-F5344CB8AC3E}">
        <p14:creationId xmlns:p14="http://schemas.microsoft.com/office/powerpoint/2010/main" val="420140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63</a:t>
            </a:fld>
            <a:endParaRPr lang="en-US"/>
          </a:p>
        </p:txBody>
      </p:sp>
    </p:spTree>
    <p:extLst>
      <p:ext uri="{BB962C8B-B14F-4D97-AF65-F5344CB8AC3E}">
        <p14:creationId xmlns:p14="http://schemas.microsoft.com/office/powerpoint/2010/main" val="282839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64</a:t>
            </a:fld>
            <a:endParaRPr lang="en-US"/>
          </a:p>
        </p:txBody>
      </p:sp>
    </p:spTree>
    <p:extLst>
      <p:ext uri="{BB962C8B-B14F-4D97-AF65-F5344CB8AC3E}">
        <p14:creationId xmlns:p14="http://schemas.microsoft.com/office/powerpoint/2010/main" val="3905499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65</a:t>
            </a:fld>
            <a:endParaRPr lang="en-US"/>
          </a:p>
        </p:txBody>
      </p:sp>
    </p:spTree>
    <p:extLst>
      <p:ext uri="{BB962C8B-B14F-4D97-AF65-F5344CB8AC3E}">
        <p14:creationId xmlns:p14="http://schemas.microsoft.com/office/powerpoint/2010/main" val="84401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66</a:t>
            </a:fld>
            <a:endParaRPr lang="en-US"/>
          </a:p>
        </p:txBody>
      </p:sp>
    </p:spTree>
    <p:extLst>
      <p:ext uri="{BB962C8B-B14F-4D97-AF65-F5344CB8AC3E}">
        <p14:creationId xmlns:p14="http://schemas.microsoft.com/office/powerpoint/2010/main" val="59271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67</a:t>
            </a:fld>
            <a:endParaRPr lang="en-US"/>
          </a:p>
        </p:txBody>
      </p:sp>
    </p:spTree>
    <p:extLst>
      <p:ext uri="{BB962C8B-B14F-4D97-AF65-F5344CB8AC3E}">
        <p14:creationId xmlns:p14="http://schemas.microsoft.com/office/powerpoint/2010/main" val="559439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68</a:t>
            </a:fld>
            <a:endParaRPr lang="en-US"/>
          </a:p>
        </p:txBody>
      </p:sp>
    </p:spTree>
    <p:extLst>
      <p:ext uri="{BB962C8B-B14F-4D97-AF65-F5344CB8AC3E}">
        <p14:creationId xmlns:p14="http://schemas.microsoft.com/office/powerpoint/2010/main" val="328316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363560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52</a:t>
            </a:fld>
            <a:endParaRPr lang="en-US"/>
          </a:p>
        </p:txBody>
      </p:sp>
    </p:spTree>
    <p:extLst>
      <p:ext uri="{BB962C8B-B14F-4D97-AF65-F5344CB8AC3E}">
        <p14:creationId xmlns:p14="http://schemas.microsoft.com/office/powerpoint/2010/main" val="166453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53</a:t>
            </a:fld>
            <a:endParaRPr lang="en-US"/>
          </a:p>
        </p:txBody>
      </p:sp>
    </p:spTree>
    <p:extLst>
      <p:ext uri="{BB962C8B-B14F-4D97-AF65-F5344CB8AC3E}">
        <p14:creationId xmlns:p14="http://schemas.microsoft.com/office/powerpoint/2010/main" val="391781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54</a:t>
            </a:fld>
            <a:endParaRPr lang="en-US"/>
          </a:p>
        </p:txBody>
      </p:sp>
    </p:spTree>
    <p:extLst>
      <p:ext uri="{BB962C8B-B14F-4D97-AF65-F5344CB8AC3E}">
        <p14:creationId xmlns:p14="http://schemas.microsoft.com/office/powerpoint/2010/main" val="88296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55</a:t>
            </a:fld>
            <a:endParaRPr lang="en-US"/>
          </a:p>
        </p:txBody>
      </p:sp>
    </p:spTree>
    <p:extLst>
      <p:ext uri="{BB962C8B-B14F-4D97-AF65-F5344CB8AC3E}">
        <p14:creationId xmlns:p14="http://schemas.microsoft.com/office/powerpoint/2010/main" val="419158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57</a:t>
            </a:fld>
            <a:endParaRPr lang="en-US"/>
          </a:p>
        </p:txBody>
      </p:sp>
    </p:spTree>
    <p:extLst>
      <p:ext uri="{BB962C8B-B14F-4D97-AF65-F5344CB8AC3E}">
        <p14:creationId xmlns:p14="http://schemas.microsoft.com/office/powerpoint/2010/main" val="117252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58</a:t>
            </a:fld>
            <a:endParaRPr lang="en-US"/>
          </a:p>
        </p:txBody>
      </p:sp>
    </p:spTree>
    <p:extLst>
      <p:ext uri="{BB962C8B-B14F-4D97-AF65-F5344CB8AC3E}">
        <p14:creationId xmlns:p14="http://schemas.microsoft.com/office/powerpoint/2010/main" val="350593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59</a:t>
            </a:fld>
            <a:endParaRPr lang="en-US"/>
          </a:p>
        </p:txBody>
      </p:sp>
    </p:spTree>
    <p:extLst>
      <p:ext uri="{BB962C8B-B14F-4D97-AF65-F5344CB8AC3E}">
        <p14:creationId xmlns:p14="http://schemas.microsoft.com/office/powerpoint/2010/main" val="209877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1592-32DF-0F45-81DE-475FF0D358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3780F3-DE1F-5B48-8CC2-778C31BEC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339FDA-37C6-B742-AF9F-25206CE66E5D}"/>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5" name="Footer Placeholder 4">
            <a:extLst>
              <a:ext uri="{FF2B5EF4-FFF2-40B4-BE49-F238E27FC236}">
                <a16:creationId xmlns:a16="http://schemas.microsoft.com/office/drawing/2014/main" id="{78F34F91-F862-0E4A-8C2A-F9EEA4328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72716-BA75-504E-AE2C-EDCBCF055ECE}"/>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357495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A2BC-3A0A-5043-BE56-20B2133B07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9D4637-39DB-5B4B-9FCC-53F7E600C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14AA8-74F7-0448-8213-5CF8E8889447}"/>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5" name="Footer Placeholder 4">
            <a:extLst>
              <a:ext uri="{FF2B5EF4-FFF2-40B4-BE49-F238E27FC236}">
                <a16:creationId xmlns:a16="http://schemas.microsoft.com/office/drawing/2014/main" id="{BD6B2348-366A-4C47-B5F8-147D07CD9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2C653-C354-564F-85B5-D5BCC6CAF682}"/>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419456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DB0B1-B62B-EB46-835D-174107E9EB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DAEA2-D21D-8E42-8F9C-CAC8063C1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23082-D1E3-4641-9863-3F9F0557E395}"/>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5" name="Footer Placeholder 4">
            <a:extLst>
              <a:ext uri="{FF2B5EF4-FFF2-40B4-BE49-F238E27FC236}">
                <a16:creationId xmlns:a16="http://schemas.microsoft.com/office/drawing/2014/main" id="{3BC8F160-3E97-E042-923C-BA04B8824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832A0-F9D7-114E-9AD8-F153BDDA0767}"/>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354920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DE7D-D9F4-C045-9883-AA5D6D776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E2E58-E075-E54C-90DB-471825DEAE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21286-F8F8-9E4D-AB4B-A62BD847D60E}"/>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5" name="Footer Placeholder 4">
            <a:extLst>
              <a:ext uri="{FF2B5EF4-FFF2-40B4-BE49-F238E27FC236}">
                <a16:creationId xmlns:a16="http://schemas.microsoft.com/office/drawing/2014/main" id="{986071A9-6B77-7846-81B7-E85F39EFD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B186D-BAE9-8240-8182-B950045B34AB}"/>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303393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6759-03B4-D848-A5AF-82031C343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156BE4-E637-8848-8BAC-FA78943C3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EA137-3BA3-9F47-8FA1-B4515806DF0A}"/>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5" name="Footer Placeholder 4">
            <a:extLst>
              <a:ext uri="{FF2B5EF4-FFF2-40B4-BE49-F238E27FC236}">
                <a16:creationId xmlns:a16="http://schemas.microsoft.com/office/drawing/2014/main" id="{2BB81C75-08EF-EC44-A545-CB9CD8EB2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0BEB6-818D-894A-919B-5AE91305C124}"/>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27122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51A2-D99E-8E43-AB7E-AA17BA352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7B7E6-639D-1441-ADDE-16F67590E7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4535F7-68BD-354D-B496-D0D08DE21A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71053-DEE7-3D4D-AFAB-35BA2BCAE1C4}"/>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6" name="Footer Placeholder 5">
            <a:extLst>
              <a:ext uri="{FF2B5EF4-FFF2-40B4-BE49-F238E27FC236}">
                <a16:creationId xmlns:a16="http://schemas.microsoft.com/office/drawing/2014/main" id="{D118FBBB-A05A-CA49-83F5-C788BA8D1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7650A7-CE24-FC48-AC02-AA7BF94236F7}"/>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166430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609C-B930-5B43-AFD2-B8C5A4C8A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3D4C23-E6A6-7047-A12A-450D0849D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93952-CEFE-464D-AAE0-205E73E760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C0CCF-AEBE-6846-BC39-DBF07D778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2A0A67-81D2-8047-9DD7-60C3F09D0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5E2FB-6AAA-F74A-A7CA-E2FEC0B7703F}"/>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8" name="Footer Placeholder 7">
            <a:extLst>
              <a:ext uri="{FF2B5EF4-FFF2-40B4-BE49-F238E27FC236}">
                <a16:creationId xmlns:a16="http://schemas.microsoft.com/office/drawing/2014/main" id="{DD9E6EA7-EA55-D249-99F5-374E46B4F6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715EBE-18AB-1B47-B930-B081CC882D9B}"/>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172626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DB13-8573-834E-9E83-6F4D98F5C7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ABA69-E181-DE42-BF16-F16C83086411}"/>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4" name="Footer Placeholder 3">
            <a:extLst>
              <a:ext uri="{FF2B5EF4-FFF2-40B4-BE49-F238E27FC236}">
                <a16:creationId xmlns:a16="http://schemas.microsoft.com/office/drawing/2014/main" id="{E89F6B0D-7356-F644-8227-AEB349AA4A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6EBE87-8AFB-9747-A69D-3364F8E3F8B9}"/>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421255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52CEF7-4FEA-9541-B18E-0AC26967BE37}"/>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3" name="Footer Placeholder 2">
            <a:extLst>
              <a:ext uri="{FF2B5EF4-FFF2-40B4-BE49-F238E27FC236}">
                <a16:creationId xmlns:a16="http://schemas.microsoft.com/office/drawing/2014/main" id="{4E469CE7-198E-FA40-9883-299B1AC5C7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B0EB29-4CCC-C145-AB19-3B5429C2C6B6}"/>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145761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C9BC-F1FC-CB46-9DCC-95E948407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3E976-2E17-874A-AA03-56332CA35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B20AE5-B494-3A45-9FB3-0B8C9613A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BA4DB-8F75-9D4D-A760-D0F571ECF10F}"/>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6" name="Footer Placeholder 5">
            <a:extLst>
              <a:ext uri="{FF2B5EF4-FFF2-40B4-BE49-F238E27FC236}">
                <a16:creationId xmlns:a16="http://schemas.microsoft.com/office/drawing/2014/main" id="{D13DD53F-CF4A-7D43-BDE0-6E7C9E8DA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D6AEF-0969-2040-9681-5C188142CA94}"/>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103211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8AD5-7E94-4644-905C-573D37017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0F221A-3495-4E45-8EB2-670CE55A1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8B2536-9D6F-3E4A-90D9-7E1468BC9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3B1D0-AA3B-AE47-B1C9-39ED9D293C98}"/>
              </a:ext>
            </a:extLst>
          </p:cNvPr>
          <p:cNvSpPr>
            <a:spLocks noGrp="1"/>
          </p:cNvSpPr>
          <p:nvPr>
            <p:ph type="dt" sz="half" idx="10"/>
          </p:nvPr>
        </p:nvSpPr>
        <p:spPr/>
        <p:txBody>
          <a:bodyPr/>
          <a:lstStyle/>
          <a:p>
            <a:fld id="{1D1D626E-8D76-1645-B7A4-B0AB9849FF6A}" type="datetimeFigureOut">
              <a:rPr lang="en-US" smtClean="0"/>
              <a:t>5/11/22</a:t>
            </a:fld>
            <a:endParaRPr lang="en-US"/>
          </a:p>
        </p:txBody>
      </p:sp>
      <p:sp>
        <p:nvSpPr>
          <p:cNvPr id="6" name="Footer Placeholder 5">
            <a:extLst>
              <a:ext uri="{FF2B5EF4-FFF2-40B4-BE49-F238E27FC236}">
                <a16:creationId xmlns:a16="http://schemas.microsoft.com/office/drawing/2014/main" id="{26997B46-3265-7D45-8589-1972B1391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9F65A-EC47-244D-8027-503E4FD49D1C}"/>
              </a:ext>
            </a:extLst>
          </p:cNvPr>
          <p:cNvSpPr>
            <a:spLocks noGrp="1"/>
          </p:cNvSpPr>
          <p:nvPr>
            <p:ph type="sldNum" sz="quarter" idx="12"/>
          </p:nvPr>
        </p:nvSpPr>
        <p:spPr/>
        <p:txBody>
          <a:bodyPr/>
          <a:lstStyle/>
          <a:p>
            <a:fld id="{B820D064-4A2E-EA45-AEF5-70C1E970D019}" type="slidenum">
              <a:rPr lang="en-US" smtClean="0"/>
              <a:t>‹#›</a:t>
            </a:fld>
            <a:endParaRPr lang="en-US"/>
          </a:p>
        </p:txBody>
      </p:sp>
    </p:spTree>
    <p:extLst>
      <p:ext uri="{BB962C8B-B14F-4D97-AF65-F5344CB8AC3E}">
        <p14:creationId xmlns:p14="http://schemas.microsoft.com/office/powerpoint/2010/main" val="348233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FE939-8955-164C-9950-FF918F776C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824D27-5FF4-A44C-94E9-619740A47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6E302-2803-6247-9108-DCB21F082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D626E-8D76-1645-B7A4-B0AB9849FF6A}" type="datetimeFigureOut">
              <a:rPr lang="en-US" smtClean="0"/>
              <a:t>5/11/22</a:t>
            </a:fld>
            <a:endParaRPr lang="en-US"/>
          </a:p>
        </p:txBody>
      </p:sp>
      <p:sp>
        <p:nvSpPr>
          <p:cNvPr id="5" name="Footer Placeholder 4">
            <a:extLst>
              <a:ext uri="{FF2B5EF4-FFF2-40B4-BE49-F238E27FC236}">
                <a16:creationId xmlns:a16="http://schemas.microsoft.com/office/drawing/2014/main" id="{15238E95-73C4-1743-B779-E9CEDA336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D7D88-89C8-3C4F-95E7-28F7C38BB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0D064-4A2E-EA45-AEF5-70C1E970D019}" type="slidenum">
              <a:rPr lang="en-US" smtClean="0"/>
              <a:t>‹#›</a:t>
            </a:fld>
            <a:endParaRPr lang="en-US"/>
          </a:p>
        </p:txBody>
      </p:sp>
    </p:spTree>
    <p:extLst>
      <p:ext uri="{BB962C8B-B14F-4D97-AF65-F5344CB8AC3E}">
        <p14:creationId xmlns:p14="http://schemas.microsoft.com/office/powerpoint/2010/main" val="138310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4.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35.png"/><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79.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80.png"/><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79.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_rels/slide3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image" Target="../media/image81.png"/><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79.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8.png"/><Relationship Id="rId21" Type="http://schemas.openxmlformats.org/officeDocument/2006/relationships/image" Target="../media/image75.png"/><Relationship Id="rId7" Type="http://schemas.openxmlformats.org/officeDocument/2006/relationships/image" Target="../media/image62.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image" Target="../media/image82.pn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4.xml"/><Relationship Id="rId6" Type="http://schemas.openxmlformats.org/officeDocument/2006/relationships/image" Target="../media/image61.png"/><Relationship Id="rId11" Type="http://schemas.openxmlformats.org/officeDocument/2006/relationships/image" Target="../media/image65.png"/><Relationship Id="rId24" Type="http://schemas.openxmlformats.org/officeDocument/2006/relationships/image" Target="../media/image78.png"/><Relationship Id="rId5" Type="http://schemas.openxmlformats.org/officeDocument/2006/relationships/image" Target="../media/image60.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83.png"/><Relationship Id="rId19" Type="http://schemas.openxmlformats.org/officeDocument/2006/relationships/image" Target="../media/image73.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8.png"/><Relationship Id="rId22"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58.png"/><Relationship Id="rId21" Type="http://schemas.openxmlformats.org/officeDocument/2006/relationships/image" Target="../media/image73.png"/><Relationship Id="rId7" Type="http://schemas.openxmlformats.org/officeDocument/2006/relationships/image" Target="../media/image60.png"/><Relationship Id="rId12" Type="http://schemas.openxmlformats.org/officeDocument/2006/relationships/image" Target="../media/image83.pn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image" Target="../media/image84.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86.png"/><Relationship Id="rId11" Type="http://schemas.openxmlformats.org/officeDocument/2006/relationships/image" Target="../media/image64.png"/><Relationship Id="rId24" Type="http://schemas.openxmlformats.org/officeDocument/2006/relationships/image" Target="../media/image76.png"/><Relationship Id="rId5" Type="http://schemas.openxmlformats.org/officeDocument/2006/relationships/image" Target="../media/image85.png"/><Relationship Id="rId15" Type="http://schemas.openxmlformats.org/officeDocument/2006/relationships/image" Target="../media/image67.png"/><Relationship Id="rId23" Type="http://schemas.openxmlformats.org/officeDocument/2006/relationships/image" Target="../media/image75.png"/><Relationship Id="rId10" Type="http://schemas.openxmlformats.org/officeDocument/2006/relationships/image" Target="../media/image63.png"/><Relationship Id="rId19" Type="http://schemas.openxmlformats.org/officeDocument/2006/relationships/image" Target="../media/image71.png"/><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50.png"/><Relationship Id="rId18" Type="http://schemas.openxmlformats.org/officeDocument/2006/relationships/image" Target="../media/image680.png"/><Relationship Id="rId3" Type="http://schemas.openxmlformats.org/officeDocument/2006/relationships/image" Target="../media/image59.png"/><Relationship Id="rId21" Type="http://schemas.openxmlformats.org/officeDocument/2006/relationships/image" Target="../media/image46.png"/><Relationship Id="rId7" Type="http://schemas.openxmlformats.org/officeDocument/2006/relationships/image" Target="../media/image38.png"/><Relationship Id="rId12" Type="http://schemas.openxmlformats.org/officeDocument/2006/relationships/image" Target="../media/image640.png"/><Relationship Id="rId17" Type="http://schemas.openxmlformats.org/officeDocument/2006/relationships/image" Target="../media/image670.png"/><Relationship Id="rId25" Type="http://schemas.openxmlformats.org/officeDocument/2006/relationships/image" Target="../media/image87.png"/><Relationship Id="rId2" Type="http://schemas.openxmlformats.org/officeDocument/2006/relationships/image" Target="../media/image58.png"/><Relationship Id="rId16" Type="http://schemas.openxmlformats.org/officeDocument/2006/relationships/image" Target="../media/image660.png"/><Relationship Id="rId20"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610.png"/><Relationship Id="rId11" Type="http://schemas.openxmlformats.org/officeDocument/2006/relationships/image" Target="../media/image40.png"/><Relationship Id="rId24" Type="http://schemas.openxmlformats.org/officeDocument/2006/relationships/image" Target="../media/image57.png"/><Relationship Id="rId5" Type="http://schemas.openxmlformats.org/officeDocument/2006/relationships/image" Target="../media/image600.png"/><Relationship Id="rId23" Type="http://schemas.openxmlformats.org/officeDocument/2006/relationships/image" Target="../media/image56.png"/><Relationship Id="rId10" Type="http://schemas.openxmlformats.org/officeDocument/2006/relationships/image" Target="../media/image39.png"/><Relationship Id="rId19" Type="http://schemas.openxmlformats.org/officeDocument/2006/relationships/image" Target="../media/image44.png"/><Relationship Id="rId9" Type="http://schemas.openxmlformats.org/officeDocument/2006/relationships/image" Target="../media/image630.png"/><Relationship Id="rId14" Type="http://schemas.openxmlformats.org/officeDocument/2006/relationships/image" Target="../media/image41.png"/><Relationship Id="rId22"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63.png"/><Relationship Id="rId18" Type="http://schemas.openxmlformats.org/officeDocument/2006/relationships/image" Target="../media/image66.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88.png"/><Relationship Id="rId12" Type="http://schemas.openxmlformats.org/officeDocument/2006/relationships/image" Target="../media/image91.png"/><Relationship Id="rId17" Type="http://schemas.openxmlformats.org/officeDocument/2006/relationships/image" Target="../media/image93.png"/><Relationship Id="rId2" Type="http://schemas.openxmlformats.org/officeDocument/2006/relationships/image" Target="../media/image58.png"/><Relationship Id="rId16" Type="http://schemas.openxmlformats.org/officeDocument/2006/relationships/image" Target="../media/image92.png"/><Relationship Id="rId20"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60.png"/><Relationship Id="rId11" Type="http://schemas.openxmlformats.org/officeDocument/2006/relationships/image" Target="../media/image90.png"/><Relationship Id="rId24" Type="http://schemas.openxmlformats.org/officeDocument/2006/relationships/image" Target="../media/image94.png"/><Relationship Id="rId5" Type="http://schemas.openxmlformats.org/officeDocument/2006/relationships/image" Target="../media/image86.png"/><Relationship Id="rId15" Type="http://schemas.openxmlformats.org/officeDocument/2006/relationships/image" Target="../media/image83.png"/><Relationship Id="rId23" Type="http://schemas.openxmlformats.org/officeDocument/2006/relationships/image" Target="../media/image79.png"/><Relationship Id="rId10" Type="http://schemas.openxmlformats.org/officeDocument/2006/relationships/image" Target="../media/image62.png"/><Relationship Id="rId19" Type="http://schemas.openxmlformats.org/officeDocument/2006/relationships/image" Target="../media/image67.png"/><Relationship Id="rId4" Type="http://schemas.openxmlformats.org/officeDocument/2006/relationships/image" Target="../media/image85.png"/><Relationship Id="rId9" Type="http://schemas.openxmlformats.org/officeDocument/2006/relationships/image" Target="../media/image61.png"/><Relationship Id="rId14" Type="http://schemas.openxmlformats.org/officeDocument/2006/relationships/image" Target="../media/image64.png"/><Relationship Id="rId22" Type="http://schemas.openxmlformats.org/officeDocument/2006/relationships/image" Target="../media/image78.png"/></Relationships>
</file>

<file path=ppt/slides/_rels/slide3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63.png"/><Relationship Id="rId18" Type="http://schemas.openxmlformats.org/officeDocument/2006/relationships/image" Target="../media/image66.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96.png"/><Relationship Id="rId12" Type="http://schemas.openxmlformats.org/officeDocument/2006/relationships/image" Target="../media/image91.png"/><Relationship Id="rId17" Type="http://schemas.openxmlformats.org/officeDocument/2006/relationships/image" Target="../media/image98.png"/><Relationship Id="rId2" Type="http://schemas.openxmlformats.org/officeDocument/2006/relationships/image" Target="../media/image58.png"/><Relationship Id="rId16" Type="http://schemas.openxmlformats.org/officeDocument/2006/relationships/image" Target="../media/image92.png"/><Relationship Id="rId20"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60.png"/><Relationship Id="rId11" Type="http://schemas.openxmlformats.org/officeDocument/2006/relationships/image" Target="../media/image90.png"/><Relationship Id="rId24" Type="http://schemas.openxmlformats.org/officeDocument/2006/relationships/image" Target="../media/image99.png"/><Relationship Id="rId5" Type="http://schemas.openxmlformats.org/officeDocument/2006/relationships/image" Target="../media/image95.png"/><Relationship Id="rId15" Type="http://schemas.openxmlformats.org/officeDocument/2006/relationships/image" Target="../media/image83.png"/><Relationship Id="rId23" Type="http://schemas.openxmlformats.org/officeDocument/2006/relationships/image" Target="../media/image79.png"/><Relationship Id="rId10" Type="http://schemas.openxmlformats.org/officeDocument/2006/relationships/image" Target="../media/image62.png"/><Relationship Id="rId19" Type="http://schemas.openxmlformats.org/officeDocument/2006/relationships/image" Target="../media/image67.png"/><Relationship Id="rId4" Type="http://schemas.openxmlformats.org/officeDocument/2006/relationships/image" Target="../media/image85.png"/><Relationship Id="rId9" Type="http://schemas.openxmlformats.org/officeDocument/2006/relationships/image" Target="../media/image61.png"/><Relationship Id="rId14" Type="http://schemas.openxmlformats.org/officeDocument/2006/relationships/image" Target="../media/image97.png"/><Relationship Id="rId22" Type="http://schemas.openxmlformats.org/officeDocument/2006/relationships/image" Target="../media/image78.png"/></Relationships>
</file>

<file path=ppt/slides/_rels/slide3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20.png"/><Relationship Id="rId13" Type="http://schemas.openxmlformats.org/officeDocument/2006/relationships/image" Target="../media/image650.png"/><Relationship Id="rId18" Type="http://schemas.openxmlformats.org/officeDocument/2006/relationships/image" Target="../media/image680.png"/><Relationship Id="rId3" Type="http://schemas.openxmlformats.org/officeDocument/2006/relationships/image" Target="../media/image59.png"/><Relationship Id="rId21" Type="http://schemas.openxmlformats.org/officeDocument/2006/relationships/image" Target="../media/image46.png"/><Relationship Id="rId7" Type="http://schemas.openxmlformats.org/officeDocument/2006/relationships/image" Target="../media/image38.png"/><Relationship Id="rId12" Type="http://schemas.openxmlformats.org/officeDocument/2006/relationships/image" Target="../media/image640.png"/><Relationship Id="rId17" Type="http://schemas.openxmlformats.org/officeDocument/2006/relationships/image" Target="../media/image670.png"/><Relationship Id="rId25" Type="http://schemas.openxmlformats.org/officeDocument/2006/relationships/image" Target="../media/image104.png"/><Relationship Id="rId2" Type="http://schemas.openxmlformats.org/officeDocument/2006/relationships/image" Target="../media/image58.png"/><Relationship Id="rId16" Type="http://schemas.openxmlformats.org/officeDocument/2006/relationships/image" Target="../media/image660.png"/><Relationship Id="rId20"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610.png"/><Relationship Id="rId11" Type="http://schemas.openxmlformats.org/officeDocument/2006/relationships/image" Target="../media/image40.png"/><Relationship Id="rId24" Type="http://schemas.openxmlformats.org/officeDocument/2006/relationships/image" Target="../media/image57.png"/><Relationship Id="rId5" Type="http://schemas.openxmlformats.org/officeDocument/2006/relationships/image" Target="../media/image600.png"/><Relationship Id="rId23" Type="http://schemas.openxmlformats.org/officeDocument/2006/relationships/image" Target="../media/image56.png"/><Relationship Id="rId10" Type="http://schemas.openxmlformats.org/officeDocument/2006/relationships/image" Target="../media/image39.png"/><Relationship Id="rId19" Type="http://schemas.openxmlformats.org/officeDocument/2006/relationships/image" Target="../media/image44.png"/><Relationship Id="rId9" Type="http://schemas.openxmlformats.org/officeDocument/2006/relationships/image" Target="../media/image630.png"/><Relationship Id="rId14" Type="http://schemas.openxmlformats.org/officeDocument/2006/relationships/image" Target="../media/image41.png"/><Relationship Id="rId22" Type="http://schemas.openxmlformats.org/officeDocument/2006/relationships/image" Target="../media/image55.png"/></Relationships>
</file>

<file path=ppt/slides/_rels/slide4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63.png"/><Relationship Id="rId18" Type="http://schemas.openxmlformats.org/officeDocument/2006/relationships/image" Target="../media/image66.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88.png"/><Relationship Id="rId12" Type="http://schemas.openxmlformats.org/officeDocument/2006/relationships/image" Target="../media/image91.png"/><Relationship Id="rId17" Type="http://schemas.openxmlformats.org/officeDocument/2006/relationships/image" Target="../media/image93.png"/><Relationship Id="rId2" Type="http://schemas.openxmlformats.org/officeDocument/2006/relationships/image" Target="../media/image58.png"/><Relationship Id="rId16" Type="http://schemas.openxmlformats.org/officeDocument/2006/relationships/image" Target="../media/image92.png"/><Relationship Id="rId20"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image" Target="../media/image60.png"/><Relationship Id="rId11" Type="http://schemas.openxmlformats.org/officeDocument/2006/relationships/image" Target="../media/image90.png"/><Relationship Id="rId24" Type="http://schemas.openxmlformats.org/officeDocument/2006/relationships/image" Target="../media/image105.png"/><Relationship Id="rId5" Type="http://schemas.openxmlformats.org/officeDocument/2006/relationships/image" Target="../media/image86.png"/><Relationship Id="rId15" Type="http://schemas.openxmlformats.org/officeDocument/2006/relationships/image" Target="../media/image83.png"/><Relationship Id="rId23" Type="http://schemas.openxmlformats.org/officeDocument/2006/relationships/image" Target="../media/image79.png"/><Relationship Id="rId10" Type="http://schemas.openxmlformats.org/officeDocument/2006/relationships/image" Target="../media/image62.png"/><Relationship Id="rId19" Type="http://schemas.openxmlformats.org/officeDocument/2006/relationships/image" Target="../media/image67.png"/><Relationship Id="rId4" Type="http://schemas.openxmlformats.org/officeDocument/2006/relationships/image" Target="../media/image85.png"/><Relationship Id="rId9" Type="http://schemas.openxmlformats.org/officeDocument/2006/relationships/image" Target="../media/image61.png"/><Relationship Id="rId14" Type="http://schemas.openxmlformats.org/officeDocument/2006/relationships/image" Target="../media/image64.png"/><Relationship Id="rId22"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3" Type="http://schemas.openxmlformats.org/officeDocument/2006/relationships/image" Target="../media/image109.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image" Target="../media/image108.png"/><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5" Type="http://schemas.openxmlformats.org/officeDocument/2006/relationships/image" Target="../media/image121.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s>
</file>

<file path=ppt/slides/_rels/slide48.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49.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106.png"/><Relationship Id="rId7" Type="http://schemas.openxmlformats.org/officeDocument/2006/relationships/image" Target="../media/image30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 Id="rId9" Type="http://schemas.openxmlformats.org/officeDocument/2006/relationships/image" Target="../media/image320.png"/></Relationships>
</file>

<file path=ppt/slides/_rels/slide53.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270.png"/><Relationship Id="rId7" Type="http://schemas.openxmlformats.org/officeDocument/2006/relationships/image" Target="../media/image3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54.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30.png"/><Relationship Id="rId7" Type="http://schemas.openxmlformats.org/officeDocument/2006/relationships/image" Target="../media/image30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 Id="rId9" Type="http://schemas.openxmlformats.org/officeDocument/2006/relationships/image" Target="../media/image320.png"/></Relationships>
</file>

<file path=ppt/slides/_rels/slide55.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142.png"/><Relationship Id="rId7" Type="http://schemas.openxmlformats.org/officeDocument/2006/relationships/image" Target="../media/image30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 Id="rId9" Type="http://schemas.openxmlformats.org/officeDocument/2006/relationships/image" Target="../media/image3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143.png"/><Relationship Id="rId7" Type="http://schemas.openxmlformats.org/officeDocument/2006/relationships/image" Target="../media/image30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 Id="rId9" Type="http://schemas.openxmlformats.org/officeDocument/2006/relationships/image" Target="../media/image320.png"/></Relationships>
</file>

<file path=ppt/slides/_rels/slide58.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390.png"/><Relationship Id="rId7" Type="http://schemas.openxmlformats.org/officeDocument/2006/relationships/image" Target="../media/image4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0.png"/><Relationship Id="rId10" Type="http://schemas.openxmlformats.org/officeDocument/2006/relationships/image" Target="../media/image460.png"/><Relationship Id="rId4" Type="http://schemas.openxmlformats.org/officeDocument/2006/relationships/image" Target="../media/image400.png"/><Relationship Id="rId9" Type="http://schemas.openxmlformats.org/officeDocument/2006/relationships/image" Target="../media/image450.png"/></Relationships>
</file>

<file path=ppt/slides/_rels/slide59.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470.png"/><Relationship Id="rId7" Type="http://schemas.openxmlformats.org/officeDocument/2006/relationships/image" Target="../media/image4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0.png"/><Relationship Id="rId10" Type="http://schemas.openxmlformats.org/officeDocument/2006/relationships/image" Target="../media/image460.png"/><Relationship Id="rId4" Type="http://schemas.openxmlformats.org/officeDocument/2006/relationships/image" Target="../media/image400.png"/><Relationship Id="rId9" Type="http://schemas.openxmlformats.org/officeDocument/2006/relationships/image" Target="../media/image45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480.png"/><Relationship Id="rId7" Type="http://schemas.openxmlformats.org/officeDocument/2006/relationships/image" Target="../media/image4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0.png"/><Relationship Id="rId10" Type="http://schemas.openxmlformats.org/officeDocument/2006/relationships/image" Target="../media/image460.png"/><Relationship Id="rId4" Type="http://schemas.openxmlformats.org/officeDocument/2006/relationships/image" Target="../media/image400.png"/><Relationship Id="rId9" Type="http://schemas.openxmlformats.org/officeDocument/2006/relationships/image" Target="../media/image450.png"/></Relationships>
</file>

<file path=ppt/slides/_rels/slide61.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490.png"/><Relationship Id="rId7" Type="http://schemas.openxmlformats.org/officeDocument/2006/relationships/image" Target="../media/image4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0.png"/><Relationship Id="rId5" Type="http://schemas.openxmlformats.org/officeDocument/2006/relationships/image" Target="../media/image410.png"/><Relationship Id="rId10" Type="http://schemas.openxmlformats.org/officeDocument/2006/relationships/image" Target="../media/image460.png"/><Relationship Id="rId4" Type="http://schemas.openxmlformats.org/officeDocument/2006/relationships/image" Target="../media/image400.png"/><Relationship Id="rId9" Type="http://schemas.openxmlformats.org/officeDocument/2006/relationships/image" Target="../media/image4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500.png"/><Relationship Id="rId7" Type="http://schemas.openxmlformats.org/officeDocument/2006/relationships/image" Target="../media/image30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10" Type="http://schemas.openxmlformats.org/officeDocument/2006/relationships/image" Target="../media/image144.png"/><Relationship Id="rId4" Type="http://schemas.openxmlformats.org/officeDocument/2006/relationships/image" Target="../media/image270.png"/><Relationship Id="rId9" Type="http://schemas.openxmlformats.org/officeDocument/2006/relationships/image" Target="../media/image320.png"/></Relationships>
</file>

<file path=ppt/slides/_rels/slide64.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5.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7.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9.xml.rels><?xml version="1.0" encoding="UTF-8" standalone="yes"?>
<Relationships xmlns="http://schemas.openxmlformats.org/package/2006/relationships"><Relationship Id="rId3" Type="http://schemas.openxmlformats.org/officeDocument/2006/relationships/image" Target="../media/image580.png"/><Relationship Id="rId7" Type="http://schemas.openxmlformats.org/officeDocument/2006/relationships/image" Target="../media/image621.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601.png"/><Relationship Id="rId4" Type="http://schemas.openxmlformats.org/officeDocument/2006/relationships/image" Target="../media/image59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4230-7F77-2141-BB93-A86BCBA5283F}"/>
              </a:ext>
            </a:extLst>
          </p:cNvPr>
          <p:cNvSpPr>
            <a:spLocks noGrp="1"/>
          </p:cNvSpPr>
          <p:nvPr>
            <p:ph type="ctrTitle"/>
          </p:nvPr>
        </p:nvSpPr>
        <p:spPr/>
        <p:txBody>
          <a:bodyPr>
            <a:normAutofit/>
          </a:bodyPr>
          <a:lstStyle/>
          <a:p>
            <a:r>
              <a:rPr lang="en-US" dirty="0"/>
              <a:t>Natural Language Processing with Neural Nets</a:t>
            </a:r>
          </a:p>
        </p:txBody>
      </p:sp>
      <p:sp>
        <p:nvSpPr>
          <p:cNvPr id="3" name="Subtitle 2">
            <a:extLst>
              <a:ext uri="{FF2B5EF4-FFF2-40B4-BE49-F238E27FC236}">
                <a16:creationId xmlns:a16="http://schemas.microsoft.com/office/drawing/2014/main" id="{E5929251-F9F1-8143-AAA7-2114740A6467}"/>
              </a:ext>
            </a:extLst>
          </p:cNvPr>
          <p:cNvSpPr>
            <a:spLocks noGrp="1"/>
          </p:cNvSpPr>
          <p:nvPr>
            <p:ph type="subTitle" idx="1"/>
          </p:nvPr>
        </p:nvSpPr>
        <p:spPr/>
        <p:txBody>
          <a:bodyPr/>
          <a:lstStyle/>
          <a:p>
            <a:r>
              <a:rPr lang="en-US" dirty="0"/>
              <a:t>CC-BY 4.0: copy at will, but cite the source</a:t>
            </a:r>
          </a:p>
          <a:p>
            <a:r>
              <a:rPr lang="en-US" dirty="0"/>
              <a:t>Mark Hasegawa-Johnson</a:t>
            </a:r>
          </a:p>
          <a:p>
            <a:r>
              <a:rPr lang="en-US" dirty="0"/>
              <a:t>5</a:t>
            </a:r>
            <a:r>
              <a:rPr lang="en-US"/>
              <a:t>/2022</a:t>
            </a:r>
            <a:endParaRPr lang="en-US" dirty="0"/>
          </a:p>
        </p:txBody>
      </p:sp>
    </p:spTree>
    <p:extLst>
      <p:ext uri="{BB962C8B-B14F-4D97-AF65-F5344CB8AC3E}">
        <p14:creationId xmlns:p14="http://schemas.microsoft.com/office/powerpoint/2010/main" val="92074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solidFill>
                  <a:schemeClr val="bg1">
                    <a:lumMod val="75000"/>
                  </a:schemeClr>
                </a:solidFill>
              </a:rPr>
              <a:t>Syntax and semantics</a:t>
            </a:r>
          </a:p>
          <a:p>
            <a:r>
              <a:rPr lang="en-US" dirty="0"/>
              <a:t>Part of speech tagging</a:t>
            </a:r>
          </a:p>
          <a:p>
            <a:r>
              <a:rPr lang="en-US" dirty="0"/>
              <a:t>An HMM for POS tagging</a:t>
            </a:r>
          </a:p>
          <a:p>
            <a:r>
              <a:rPr lang="en-US" dirty="0"/>
              <a:t>The Viterbi algorithm for POS tagging</a:t>
            </a:r>
          </a:p>
          <a:p>
            <a:r>
              <a:rPr lang="en-US" dirty="0"/>
              <a:t>From HMM to Neural Net</a:t>
            </a:r>
          </a:p>
          <a:p>
            <a:r>
              <a:rPr lang="en-US" dirty="0"/>
              <a:t>Recurrent neural networks</a:t>
            </a:r>
          </a:p>
          <a:p>
            <a:r>
              <a:rPr lang="en-US" dirty="0"/>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76473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323C-195F-0047-9A93-055C840CC0F6}"/>
              </a:ext>
            </a:extLst>
          </p:cNvPr>
          <p:cNvSpPr>
            <a:spLocks noGrp="1"/>
          </p:cNvSpPr>
          <p:nvPr>
            <p:ph type="title"/>
          </p:nvPr>
        </p:nvSpPr>
        <p:spPr>
          <a:xfrm>
            <a:off x="442782" y="192128"/>
            <a:ext cx="10515600" cy="1325563"/>
          </a:xfrm>
        </p:spPr>
        <p:txBody>
          <a:bodyPr/>
          <a:lstStyle/>
          <a:p>
            <a:r>
              <a:rPr lang="en-US" dirty="0"/>
              <a:t>Parts of speech</a:t>
            </a:r>
          </a:p>
        </p:txBody>
      </p:sp>
      <p:sp>
        <p:nvSpPr>
          <p:cNvPr id="3" name="Content Placeholder 2">
            <a:extLst>
              <a:ext uri="{FF2B5EF4-FFF2-40B4-BE49-F238E27FC236}">
                <a16:creationId xmlns:a16="http://schemas.microsoft.com/office/drawing/2014/main" id="{03D0F6F2-0444-0D4A-B400-0BA36FABBC1A}"/>
              </a:ext>
            </a:extLst>
          </p:cNvPr>
          <p:cNvSpPr>
            <a:spLocks noGrp="1"/>
          </p:cNvSpPr>
          <p:nvPr>
            <p:ph idx="1"/>
          </p:nvPr>
        </p:nvSpPr>
        <p:spPr>
          <a:xfrm>
            <a:off x="472895" y="1368422"/>
            <a:ext cx="5415454" cy="1603375"/>
          </a:xfrm>
        </p:spPr>
        <p:txBody>
          <a:bodyPr>
            <a:normAutofit lnSpcReduction="10000"/>
          </a:bodyPr>
          <a:lstStyle/>
          <a:p>
            <a:pPr marL="0" indent="0">
              <a:buNone/>
            </a:pPr>
            <a:r>
              <a:rPr lang="en-US" dirty="0"/>
              <a:t>Many grammars are written in terms of parts of speech, to make them a bit more general.  For example, this one…</a:t>
            </a:r>
          </a:p>
          <a:p>
            <a:pPr marL="0" indent="0">
              <a:buNone/>
            </a:pPr>
            <a:endParaRPr lang="en-US" dirty="0"/>
          </a:p>
          <a:p>
            <a:pPr marL="0" indent="0">
              <a:buNone/>
            </a:pPr>
            <a:endParaRPr lang="en-US" dirty="0"/>
          </a:p>
          <a:p>
            <a:pPr marL="0" indent="0">
              <a:buNone/>
            </a:pPr>
            <a:endParaRPr lang="en-US" dirty="0"/>
          </a:p>
        </p:txBody>
      </p:sp>
      <p:pic>
        <p:nvPicPr>
          <p:cNvPr id="2050" name="Picture 2">
            <a:extLst>
              <a:ext uri="{FF2B5EF4-FFF2-40B4-BE49-F238E27FC236}">
                <a16:creationId xmlns:a16="http://schemas.microsoft.com/office/drawing/2014/main" id="{287FFD2C-A344-4245-8E3D-2E6F30730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82" y="3110025"/>
            <a:ext cx="3191804" cy="31918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7A6886-EC06-1848-B195-E82AD78FF67E}"/>
              </a:ext>
            </a:extLst>
          </p:cNvPr>
          <p:cNvSpPr txBox="1"/>
          <p:nvPr/>
        </p:nvSpPr>
        <p:spPr>
          <a:xfrm>
            <a:off x="992216" y="6357091"/>
            <a:ext cx="3563006" cy="276999"/>
          </a:xfrm>
          <a:prstGeom prst="rect">
            <a:avLst/>
          </a:prstGeom>
          <a:noFill/>
        </p:spPr>
        <p:txBody>
          <a:bodyPr wrap="square">
            <a:spAutoFit/>
          </a:bodyPr>
          <a:lstStyle/>
          <a:p>
            <a:r>
              <a:rPr lang="en-US" sz="1200" dirty="0" err="1"/>
              <a:t>ParseTree.svg</a:t>
            </a:r>
            <a:r>
              <a:rPr lang="en-US" sz="1200" dirty="0"/>
              <a:t>.  Public domain image, </a:t>
            </a:r>
            <a:r>
              <a:rPr lang="en-US" sz="1200" dirty="0" err="1"/>
              <a:t>Stannered</a:t>
            </a:r>
            <a:r>
              <a:rPr lang="en-US" sz="1200" dirty="0"/>
              <a:t>, 2007</a:t>
            </a:r>
          </a:p>
        </p:txBody>
      </p:sp>
      <p:sp>
        <p:nvSpPr>
          <p:cNvPr id="7" name="Oval 6">
            <a:extLst>
              <a:ext uri="{FF2B5EF4-FFF2-40B4-BE49-F238E27FC236}">
                <a16:creationId xmlns:a16="http://schemas.microsoft.com/office/drawing/2014/main" id="{073EE8E5-96CD-DE47-9E50-B6966926D5C1}"/>
              </a:ext>
            </a:extLst>
          </p:cNvPr>
          <p:cNvSpPr/>
          <p:nvPr/>
        </p:nvSpPr>
        <p:spPr>
          <a:xfrm>
            <a:off x="6431338" y="2848303"/>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8" name="Oval 7">
            <a:extLst>
              <a:ext uri="{FF2B5EF4-FFF2-40B4-BE49-F238E27FC236}">
                <a16:creationId xmlns:a16="http://schemas.microsoft.com/office/drawing/2014/main" id="{E156FD8D-520A-114C-8D04-8357EC7133EE}"/>
              </a:ext>
            </a:extLst>
          </p:cNvPr>
          <p:cNvSpPr/>
          <p:nvPr/>
        </p:nvSpPr>
        <p:spPr>
          <a:xfrm>
            <a:off x="7781915" y="2864069"/>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VP</a:t>
            </a:r>
          </a:p>
        </p:txBody>
      </p:sp>
      <p:sp>
        <p:nvSpPr>
          <p:cNvPr id="9" name="Oval 8">
            <a:extLst>
              <a:ext uri="{FF2B5EF4-FFF2-40B4-BE49-F238E27FC236}">
                <a16:creationId xmlns:a16="http://schemas.microsoft.com/office/drawing/2014/main" id="{ACD30889-19AB-F340-94C0-4460F776A544}"/>
              </a:ext>
            </a:extLst>
          </p:cNvPr>
          <p:cNvSpPr/>
          <p:nvPr/>
        </p:nvSpPr>
        <p:spPr>
          <a:xfrm>
            <a:off x="9185042" y="2858814"/>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NP</a:t>
            </a:r>
          </a:p>
        </p:txBody>
      </p:sp>
      <p:sp>
        <p:nvSpPr>
          <p:cNvPr id="10" name="Oval 9">
            <a:extLst>
              <a:ext uri="{FF2B5EF4-FFF2-40B4-BE49-F238E27FC236}">
                <a16:creationId xmlns:a16="http://schemas.microsoft.com/office/drawing/2014/main" id="{49E09F09-C007-154F-A1CC-1100DDF0613B}"/>
              </a:ext>
            </a:extLst>
          </p:cNvPr>
          <p:cNvSpPr/>
          <p:nvPr/>
        </p:nvSpPr>
        <p:spPr>
          <a:xfrm>
            <a:off x="10577661" y="2874579"/>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NP</a:t>
            </a:r>
          </a:p>
        </p:txBody>
      </p:sp>
      <p:sp>
        <p:nvSpPr>
          <p:cNvPr id="11" name="TextBox 10">
            <a:extLst>
              <a:ext uri="{FF2B5EF4-FFF2-40B4-BE49-F238E27FC236}">
                <a16:creationId xmlns:a16="http://schemas.microsoft.com/office/drawing/2014/main" id="{7565E589-5D8D-6143-9932-CC1526B355C6}"/>
              </a:ext>
            </a:extLst>
          </p:cNvPr>
          <p:cNvSpPr txBox="1"/>
          <p:nvPr/>
        </p:nvSpPr>
        <p:spPr>
          <a:xfrm>
            <a:off x="6808289" y="4729656"/>
            <a:ext cx="449162" cy="584775"/>
          </a:xfrm>
          <a:prstGeom prst="rect">
            <a:avLst/>
          </a:prstGeom>
          <a:noFill/>
        </p:spPr>
        <p:txBody>
          <a:bodyPr wrap="none" rtlCol="0">
            <a:spAutoFit/>
          </a:bodyPr>
          <a:lstStyle/>
          <a:p>
            <a:r>
              <a:rPr lang="en-US" sz="3200" dirty="0"/>
              <a:t>N</a:t>
            </a:r>
          </a:p>
        </p:txBody>
      </p:sp>
      <p:sp>
        <p:nvSpPr>
          <p:cNvPr id="13" name="TextBox 12">
            <a:extLst>
              <a:ext uri="{FF2B5EF4-FFF2-40B4-BE49-F238E27FC236}">
                <a16:creationId xmlns:a16="http://schemas.microsoft.com/office/drawing/2014/main" id="{0818D413-C100-6A43-8281-DB58769B69B9}"/>
              </a:ext>
            </a:extLst>
          </p:cNvPr>
          <p:cNvSpPr txBox="1"/>
          <p:nvPr/>
        </p:nvSpPr>
        <p:spPr>
          <a:xfrm>
            <a:off x="9391556" y="4708636"/>
            <a:ext cx="777200" cy="584775"/>
          </a:xfrm>
          <a:prstGeom prst="rect">
            <a:avLst/>
          </a:prstGeom>
          <a:noFill/>
        </p:spPr>
        <p:txBody>
          <a:bodyPr wrap="none" rtlCol="0">
            <a:spAutoFit/>
          </a:bodyPr>
          <a:lstStyle/>
          <a:p>
            <a:r>
              <a:rPr lang="en-US" sz="3200" dirty="0"/>
              <a:t>Det</a:t>
            </a:r>
          </a:p>
        </p:txBody>
      </p:sp>
      <p:sp>
        <p:nvSpPr>
          <p:cNvPr id="14" name="TextBox 13">
            <a:extLst>
              <a:ext uri="{FF2B5EF4-FFF2-40B4-BE49-F238E27FC236}">
                <a16:creationId xmlns:a16="http://schemas.microsoft.com/office/drawing/2014/main" id="{30A41721-16E7-F749-9630-675DAC58B825}"/>
              </a:ext>
            </a:extLst>
          </p:cNvPr>
          <p:cNvSpPr txBox="1"/>
          <p:nvPr/>
        </p:nvSpPr>
        <p:spPr>
          <a:xfrm>
            <a:off x="10948507" y="4703381"/>
            <a:ext cx="449162" cy="584775"/>
          </a:xfrm>
          <a:prstGeom prst="rect">
            <a:avLst/>
          </a:prstGeom>
          <a:noFill/>
        </p:spPr>
        <p:txBody>
          <a:bodyPr wrap="none" rtlCol="0">
            <a:spAutoFit/>
          </a:bodyPr>
          <a:lstStyle/>
          <a:p>
            <a:r>
              <a:rPr lang="en-US" sz="3200" dirty="0"/>
              <a:t>N</a:t>
            </a:r>
          </a:p>
        </p:txBody>
      </p:sp>
      <p:cxnSp>
        <p:nvCxnSpPr>
          <p:cNvPr id="15" name="Straight Arrow Connector 14">
            <a:extLst>
              <a:ext uri="{FF2B5EF4-FFF2-40B4-BE49-F238E27FC236}">
                <a16:creationId xmlns:a16="http://schemas.microsoft.com/office/drawing/2014/main" id="{AA5FB989-C5B9-0B42-B7B8-7C996CE7759F}"/>
              </a:ext>
            </a:extLst>
          </p:cNvPr>
          <p:cNvCxnSpPr>
            <a:stCxn id="7" idx="4"/>
            <a:endCxn id="11" idx="0"/>
          </p:cNvCxnSpPr>
          <p:nvPr/>
        </p:nvCxnSpPr>
        <p:spPr>
          <a:xfrm>
            <a:off x="7025173" y="4014951"/>
            <a:ext cx="7697" cy="71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426E51-3F16-7546-AEED-9089C34B8481}"/>
              </a:ext>
            </a:extLst>
          </p:cNvPr>
          <p:cNvCxnSpPr>
            <a:cxnSpLocks/>
            <a:stCxn id="8" idx="4"/>
            <a:endCxn id="23" idx="0"/>
          </p:cNvCxnSpPr>
          <p:nvPr/>
        </p:nvCxnSpPr>
        <p:spPr>
          <a:xfrm flipH="1">
            <a:off x="8367847" y="4030717"/>
            <a:ext cx="7903" cy="71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332B432-D168-554C-9A3A-90A4F3B0FF32}"/>
              </a:ext>
            </a:extLst>
          </p:cNvPr>
          <p:cNvCxnSpPr>
            <a:stCxn id="9" idx="4"/>
            <a:endCxn id="13" idx="0"/>
          </p:cNvCxnSpPr>
          <p:nvPr/>
        </p:nvCxnSpPr>
        <p:spPr>
          <a:xfrm>
            <a:off x="9778877" y="4025462"/>
            <a:ext cx="1279" cy="68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2A8E825-4939-E642-AC83-E73BC2B5B16D}"/>
              </a:ext>
            </a:extLst>
          </p:cNvPr>
          <p:cNvCxnSpPr>
            <a:stCxn id="10" idx="4"/>
            <a:endCxn id="14" idx="0"/>
          </p:cNvCxnSpPr>
          <p:nvPr/>
        </p:nvCxnSpPr>
        <p:spPr>
          <a:xfrm>
            <a:off x="11171496" y="4041227"/>
            <a:ext cx="1592" cy="66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DC63A3A4-7B90-484F-A978-E7FCA42C8F44}"/>
              </a:ext>
            </a:extLst>
          </p:cNvPr>
          <p:cNvSpPr/>
          <p:nvPr/>
        </p:nvSpPr>
        <p:spPr>
          <a:xfrm>
            <a:off x="7251145" y="2493354"/>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CBE4D66C-6F9E-E34B-BDA3-7050BF048CA7}"/>
              </a:ext>
            </a:extLst>
          </p:cNvPr>
          <p:cNvSpPr/>
          <p:nvPr/>
        </p:nvSpPr>
        <p:spPr>
          <a:xfrm>
            <a:off x="8552722" y="2534541"/>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88F9AB0B-810C-0843-A54F-A8A84F89355B}"/>
              </a:ext>
            </a:extLst>
          </p:cNvPr>
          <p:cNvSpPr/>
          <p:nvPr/>
        </p:nvSpPr>
        <p:spPr>
          <a:xfrm>
            <a:off x="9953154" y="2538658"/>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7C4D20FC-4897-914C-AD55-0CCBAE8B80FF}"/>
              </a:ext>
            </a:extLst>
          </p:cNvPr>
          <p:cNvSpPr txBox="1">
            <a:spLocks/>
          </p:cNvSpPr>
          <p:nvPr/>
        </p:nvSpPr>
        <p:spPr>
          <a:xfrm>
            <a:off x="6383560" y="1693819"/>
            <a:ext cx="5415454" cy="484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…could be generalized like this…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23" name="TextBox 22">
            <a:extLst>
              <a:ext uri="{FF2B5EF4-FFF2-40B4-BE49-F238E27FC236}">
                <a16:creationId xmlns:a16="http://schemas.microsoft.com/office/drawing/2014/main" id="{BD5F5BBB-5E2C-9141-88E0-05ADD6557FC4}"/>
              </a:ext>
            </a:extLst>
          </p:cNvPr>
          <p:cNvSpPr txBox="1"/>
          <p:nvPr/>
        </p:nvSpPr>
        <p:spPr>
          <a:xfrm>
            <a:off x="8159296" y="4746129"/>
            <a:ext cx="417102" cy="584775"/>
          </a:xfrm>
          <a:prstGeom prst="rect">
            <a:avLst/>
          </a:prstGeom>
          <a:noFill/>
        </p:spPr>
        <p:txBody>
          <a:bodyPr wrap="none" rtlCol="0">
            <a:spAutoFit/>
          </a:bodyPr>
          <a:lstStyle/>
          <a:p>
            <a:r>
              <a:rPr lang="en-US" sz="3200" dirty="0"/>
              <a:t>V</a:t>
            </a:r>
          </a:p>
        </p:txBody>
      </p:sp>
    </p:spTree>
    <p:extLst>
      <p:ext uri="{BB962C8B-B14F-4D97-AF65-F5344CB8AC3E}">
        <p14:creationId xmlns:p14="http://schemas.microsoft.com/office/powerpoint/2010/main" val="377165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4D49-35AF-E945-856F-F56F280D3FD6}"/>
              </a:ext>
            </a:extLst>
          </p:cNvPr>
          <p:cNvSpPr>
            <a:spLocks noGrp="1"/>
          </p:cNvSpPr>
          <p:nvPr>
            <p:ph type="title"/>
          </p:nvPr>
        </p:nvSpPr>
        <p:spPr/>
        <p:txBody>
          <a:bodyPr/>
          <a:lstStyle/>
          <a:p>
            <a:r>
              <a:rPr lang="en-US" dirty="0"/>
              <a:t>Parts of speech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B18784-AA0B-E140-AEA7-2AE66F51A210}"/>
                  </a:ext>
                </a:extLst>
              </p:cNvPr>
              <p:cNvSpPr>
                <a:spLocks noGrp="1"/>
              </p:cNvSpPr>
              <p:nvPr>
                <p:ph idx="1"/>
              </p:nvPr>
            </p:nvSpPr>
            <p:spPr>
              <a:xfrm>
                <a:off x="504564" y="1825625"/>
                <a:ext cx="5661454" cy="4351338"/>
              </a:xfrm>
            </p:spPr>
            <p:txBody>
              <a:bodyPr/>
              <a:lstStyle/>
              <a:p>
                <a:pPr marL="0" indent="0">
                  <a:buNone/>
                </a:pPr>
                <a:r>
                  <a:rPr lang="en-US" dirty="0"/>
                  <a:t>For some reason, most of the part-of-speech (POS) systems proposed by philosophers have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𝑁</m:t>
                        </m:r>
                      </m:sup>
                    </m:sSup>
                  </m:oMath>
                </a14:m>
                <a:r>
                  <a:rPr lang="en-US" dirty="0"/>
                  <a:t> parts of speech, for some value of N.</a:t>
                </a:r>
              </a:p>
              <a:p>
                <a:r>
                  <a:rPr lang="en-US" dirty="0"/>
                  <a:t>Plato (350BC) proposed that there are 2 parts of speech: nouns and verbs.</a:t>
                </a:r>
              </a:p>
            </p:txBody>
          </p:sp>
        </mc:Choice>
        <mc:Fallback xmlns="">
          <p:sp>
            <p:nvSpPr>
              <p:cNvPr id="3" name="Content Placeholder 2">
                <a:extLst>
                  <a:ext uri="{FF2B5EF4-FFF2-40B4-BE49-F238E27FC236}">
                    <a16:creationId xmlns:a16="http://schemas.microsoft.com/office/drawing/2014/main" id="{46B18784-AA0B-E140-AEA7-2AE66F51A210}"/>
                  </a:ext>
                </a:extLst>
              </p:cNvPr>
              <p:cNvSpPr>
                <a:spLocks noGrp="1" noRot="1" noChangeAspect="1" noMove="1" noResize="1" noEditPoints="1" noAdjustHandles="1" noChangeArrowheads="1" noChangeShapeType="1" noTextEdit="1"/>
              </p:cNvSpPr>
              <p:nvPr>
                <p:ph idx="1"/>
              </p:nvPr>
            </p:nvSpPr>
            <p:spPr>
              <a:xfrm>
                <a:off x="504564" y="1825625"/>
                <a:ext cx="5661454" cy="4351338"/>
              </a:xfrm>
              <a:blipFill>
                <a:blip r:embed="rId2"/>
                <a:stretch>
                  <a:fillRect l="-2237" t="-2326" r="-1119"/>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C385C7FB-36BB-154A-9B3A-2BC5FF517651}"/>
              </a:ext>
            </a:extLst>
          </p:cNvPr>
          <p:cNvSpPr/>
          <p:nvPr/>
        </p:nvSpPr>
        <p:spPr>
          <a:xfrm>
            <a:off x="8464380" y="1433384"/>
            <a:ext cx="1396313"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POS</a:t>
            </a:r>
          </a:p>
        </p:txBody>
      </p:sp>
      <p:sp>
        <p:nvSpPr>
          <p:cNvPr id="5" name="Rounded Rectangle 4">
            <a:extLst>
              <a:ext uri="{FF2B5EF4-FFF2-40B4-BE49-F238E27FC236}">
                <a16:creationId xmlns:a16="http://schemas.microsoft.com/office/drawing/2014/main" id="{0C259B05-B31B-9648-BED8-45240D8CAE8F}"/>
              </a:ext>
            </a:extLst>
          </p:cNvPr>
          <p:cNvSpPr/>
          <p:nvPr/>
        </p:nvSpPr>
        <p:spPr>
          <a:xfrm>
            <a:off x="7294605" y="3043884"/>
            <a:ext cx="1396313"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Nouns</a:t>
            </a:r>
          </a:p>
        </p:txBody>
      </p:sp>
      <p:sp>
        <p:nvSpPr>
          <p:cNvPr id="6" name="Rounded Rectangle 5">
            <a:extLst>
              <a:ext uri="{FF2B5EF4-FFF2-40B4-BE49-F238E27FC236}">
                <a16:creationId xmlns:a16="http://schemas.microsoft.com/office/drawing/2014/main" id="{C0B59660-7411-8E46-BD05-E39EA632A664}"/>
              </a:ext>
            </a:extLst>
          </p:cNvPr>
          <p:cNvSpPr/>
          <p:nvPr/>
        </p:nvSpPr>
        <p:spPr>
          <a:xfrm>
            <a:off x="9671227" y="3048002"/>
            <a:ext cx="1396313"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Verbs</a:t>
            </a:r>
          </a:p>
        </p:txBody>
      </p:sp>
      <p:cxnSp>
        <p:nvCxnSpPr>
          <p:cNvPr id="8" name="Straight Arrow Connector 7">
            <a:extLst>
              <a:ext uri="{FF2B5EF4-FFF2-40B4-BE49-F238E27FC236}">
                <a16:creationId xmlns:a16="http://schemas.microsoft.com/office/drawing/2014/main" id="{710105F1-017E-9A44-B162-E1521058618A}"/>
              </a:ext>
            </a:extLst>
          </p:cNvPr>
          <p:cNvCxnSpPr>
            <a:stCxn id="4" idx="2"/>
            <a:endCxn id="5" idx="0"/>
          </p:cNvCxnSpPr>
          <p:nvPr/>
        </p:nvCxnSpPr>
        <p:spPr>
          <a:xfrm flipH="1">
            <a:off x="7992762" y="2199503"/>
            <a:ext cx="1169775" cy="844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F96798-EEF7-924F-862A-7E0E57346140}"/>
              </a:ext>
            </a:extLst>
          </p:cNvPr>
          <p:cNvCxnSpPr>
            <a:stCxn id="4" idx="2"/>
            <a:endCxn id="6" idx="0"/>
          </p:cNvCxnSpPr>
          <p:nvPr/>
        </p:nvCxnSpPr>
        <p:spPr>
          <a:xfrm>
            <a:off x="9162537" y="2199503"/>
            <a:ext cx="1206847" cy="84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9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4D49-35AF-E945-856F-F56F280D3FD6}"/>
              </a:ext>
            </a:extLst>
          </p:cNvPr>
          <p:cNvSpPr>
            <a:spLocks noGrp="1"/>
          </p:cNvSpPr>
          <p:nvPr>
            <p:ph type="title"/>
          </p:nvPr>
        </p:nvSpPr>
        <p:spPr/>
        <p:txBody>
          <a:bodyPr/>
          <a:lstStyle/>
          <a:p>
            <a:r>
              <a:rPr lang="en-US" dirty="0"/>
              <a:t>Parts of speech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B18784-AA0B-E140-AEA7-2AE66F51A210}"/>
                  </a:ext>
                </a:extLst>
              </p:cNvPr>
              <p:cNvSpPr>
                <a:spLocks noGrp="1"/>
              </p:cNvSpPr>
              <p:nvPr>
                <p:ph idx="1"/>
              </p:nvPr>
            </p:nvSpPr>
            <p:spPr>
              <a:xfrm>
                <a:off x="504564" y="1825625"/>
                <a:ext cx="5661454" cy="4351338"/>
              </a:xfrm>
            </p:spPr>
            <p:txBody>
              <a:bodyPr/>
              <a:lstStyle/>
              <a:p>
                <a:pPr marL="0" indent="0">
                  <a:buNone/>
                </a:pPr>
                <a:r>
                  <a:rPr lang="en-US" dirty="0"/>
                  <a:t>For some reason, most of the part-of-speech (POS) systems proposed by philosophers have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𝑁</m:t>
                        </m:r>
                      </m:sup>
                    </m:sSup>
                  </m:oMath>
                </a14:m>
                <a:r>
                  <a:rPr lang="en-US" dirty="0"/>
                  <a:t> parts of speech, for some value of N.</a:t>
                </a:r>
              </a:p>
              <a:p>
                <a:r>
                  <a:rPr lang="en-US" dirty="0"/>
                  <a:t>Plato (350BC) proposed that there are 2 parts of speech: nouns and verbs.</a:t>
                </a:r>
              </a:p>
              <a:p>
                <a:r>
                  <a:rPr lang="en-US" dirty="0" err="1"/>
                  <a:t>Yāska</a:t>
                </a:r>
                <a:r>
                  <a:rPr lang="en-US" dirty="0"/>
                  <a:t> (600BC) proposed that there are 4 parts of speech.</a:t>
                </a:r>
              </a:p>
              <a:p>
                <a:endParaRPr lang="en-US" dirty="0"/>
              </a:p>
            </p:txBody>
          </p:sp>
        </mc:Choice>
        <mc:Fallback xmlns="">
          <p:sp>
            <p:nvSpPr>
              <p:cNvPr id="3" name="Content Placeholder 2">
                <a:extLst>
                  <a:ext uri="{FF2B5EF4-FFF2-40B4-BE49-F238E27FC236}">
                    <a16:creationId xmlns:a16="http://schemas.microsoft.com/office/drawing/2014/main" id="{46B18784-AA0B-E140-AEA7-2AE66F51A210}"/>
                  </a:ext>
                </a:extLst>
              </p:cNvPr>
              <p:cNvSpPr>
                <a:spLocks noGrp="1" noRot="1" noChangeAspect="1" noMove="1" noResize="1" noEditPoints="1" noAdjustHandles="1" noChangeArrowheads="1" noChangeShapeType="1" noTextEdit="1"/>
              </p:cNvSpPr>
              <p:nvPr>
                <p:ph idx="1"/>
              </p:nvPr>
            </p:nvSpPr>
            <p:spPr>
              <a:xfrm>
                <a:off x="504564" y="1825625"/>
                <a:ext cx="5661454" cy="4351338"/>
              </a:xfrm>
              <a:blipFill>
                <a:blip r:embed="rId2"/>
                <a:stretch>
                  <a:fillRect l="-2237" t="-2326" r="-1119"/>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C385C7FB-36BB-154A-9B3A-2BC5FF517651}"/>
              </a:ext>
            </a:extLst>
          </p:cNvPr>
          <p:cNvSpPr/>
          <p:nvPr/>
        </p:nvSpPr>
        <p:spPr>
          <a:xfrm>
            <a:off x="8464380" y="1433384"/>
            <a:ext cx="1396313"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POS</a:t>
            </a:r>
          </a:p>
        </p:txBody>
      </p:sp>
      <p:sp>
        <p:nvSpPr>
          <p:cNvPr id="5" name="Rounded Rectangle 4">
            <a:extLst>
              <a:ext uri="{FF2B5EF4-FFF2-40B4-BE49-F238E27FC236}">
                <a16:creationId xmlns:a16="http://schemas.microsoft.com/office/drawing/2014/main" id="{0C259B05-B31B-9648-BED8-45240D8CAE8F}"/>
              </a:ext>
            </a:extLst>
          </p:cNvPr>
          <p:cNvSpPr/>
          <p:nvPr/>
        </p:nvSpPr>
        <p:spPr>
          <a:xfrm>
            <a:off x="6561438" y="3043884"/>
            <a:ext cx="2129481"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Inflectable</a:t>
            </a:r>
          </a:p>
        </p:txBody>
      </p:sp>
      <p:sp>
        <p:nvSpPr>
          <p:cNvPr id="6" name="Rounded Rectangle 5">
            <a:extLst>
              <a:ext uri="{FF2B5EF4-FFF2-40B4-BE49-F238E27FC236}">
                <a16:creationId xmlns:a16="http://schemas.microsoft.com/office/drawing/2014/main" id="{C0B59660-7411-8E46-BD05-E39EA632A664}"/>
              </a:ext>
            </a:extLst>
          </p:cNvPr>
          <p:cNvSpPr/>
          <p:nvPr/>
        </p:nvSpPr>
        <p:spPr>
          <a:xfrm>
            <a:off x="9292280" y="3048002"/>
            <a:ext cx="2557849"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Uninflectable</a:t>
            </a:r>
            <a:endParaRPr lang="en-US" sz="3200" dirty="0"/>
          </a:p>
        </p:txBody>
      </p:sp>
      <p:cxnSp>
        <p:nvCxnSpPr>
          <p:cNvPr id="8" name="Straight Arrow Connector 7">
            <a:extLst>
              <a:ext uri="{FF2B5EF4-FFF2-40B4-BE49-F238E27FC236}">
                <a16:creationId xmlns:a16="http://schemas.microsoft.com/office/drawing/2014/main" id="{CA03C561-FBCA-7F42-82BC-C1BB5021705B}"/>
              </a:ext>
            </a:extLst>
          </p:cNvPr>
          <p:cNvCxnSpPr>
            <a:cxnSpLocks/>
            <a:stCxn id="4" idx="2"/>
            <a:endCxn id="5" idx="0"/>
          </p:cNvCxnSpPr>
          <p:nvPr/>
        </p:nvCxnSpPr>
        <p:spPr>
          <a:xfrm flipH="1">
            <a:off x="7626179" y="2199503"/>
            <a:ext cx="1536358" cy="844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223555-F611-3344-BC6A-2E06D3C8FC9C}"/>
              </a:ext>
            </a:extLst>
          </p:cNvPr>
          <p:cNvCxnSpPr>
            <a:stCxn id="4" idx="2"/>
            <a:endCxn id="6" idx="0"/>
          </p:cNvCxnSpPr>
          <p:nvPr/>
        </p:nvCxnSpPr>
        <p:spPr>
          <a:xfrm>
            <a:off x="9162537" y="2199503"/>
            <a:ext cx="1408668" cy="84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C54A9E38-A4BD-E041-AF7A-D8373A9FA29F}"/>
              </a:ext>
            </a:extLst>
          </p:cNvPr>
          <p:cNvSpPr/>
          <p:nvPr/>
        </p:nvSpPr>
        <p:spPr>
          <a:xfrm>
            <a:off x="6087705" y="4456676"/>
            <a:ext cx="1227496"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Nouns</a:t>
            </a:r>
          </a:p>
        </p:txBody>
      </p:sp>
      <p:sp>
        <p:nvSpPr>
          <p:cNvPr id="13" name="Rounded Rectangle 12">
            <a:extLst>
              <a:ext uri="{FF2B5EF4-FFF2-40B4-BE49-F238E27FC236}">
                <a16:creationId xmlns:a16="http://schemas.microsoft.com/office/drawing/2014/main" id="{81FAD578-C681-CA43-9837-C2A036476782}"/>
              </a:ext>
            </a:extLst>
          </p:cNvPr>
          <p:cNvSpPr/>
          <p:nvPr/>
        </p:nvSpPr>
        <p:spPr>
          <a:xfrm>
            <a:off x="7574635" y="4460792"/>
            <a:ext cx="1227496"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Verbs</a:t>
            </a:r>
          </a:p>
        </p:txBody>
      </p:sp>
      <p:sp>
        <p:nvSpPr>
          <p:cNvPr id="14" name="Rounded Rectangle 13">
            <a:extLst>
              <a:ext uri="{FF2B5EF4-FFF2-40B4-BE49-F238E27FC236}">
                <a16:creationId xmlns:a16="http://schemas.microsoft.com/office/drawing/2014/main" id="{6A8347EA-D8E2-D64A-A12D-CDA4D85DCA3B}"/>
              </a:ext>
            </a:extLst>
          </p:cNvPr>
          <p:cNvSpPr/>
          <p:nvPr/>
        </p:nvSpPr>
        <p:spPr>
          <a:xfrm>
            <a:off x="9065783" y="4464908"/>
            <a:ext cx="1264464"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Pre-verbs</a:t>
            </a:r>
          </a:p>
        </p:txBody>
      </p:sp>
      <p:sp>
        <p:nvSpPr>
          <p:cNvPr id="15" name="Rounded Rectangle 14">
            <a:extLst>
              <a:ext uri="{FF2B5EF4-FFF2-40B4-BE49-F238E27FC236}">
                <a16:creationId xmlns:a16="http://schemas.microsoft.com/office/drawing/2014/main" id="{DA8230ED-BA54-6947-8399-BD6D00A9689B}"/>
              </a:ext>
            </a:extLst>
          </p:cNvPr>
          <p:cNvSpPr/>
          <p:nvPr/>
        </p:nvSpPr>
        <p:spPr>
          <a:xfrm>
            <a:off x="10663881" y="4469024"/>
            <a:ext cx="1480755"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Particles</a:t>
            </a:r>
          </a:p>
        </p:txBody>
      </p:sp>
      <p:cxnSp>
        <p:nvCxnSpPr>
          <p:cNvPr id="17" name="Straight Arrow Connector 16">
            <a:extLst>
              <a:ext uri="{FF2B5EF4-FFF2-40B4-BE49-F238E27FC236}">
                <a16:creationId xmlns:a16="http://schemas.microsoft.com/office/drawing/2014/main" id="{C63D0AC3-B7DF-6745-9EC4-47150DF7D6EE}"/>
              </a:ext>
            </a:extLst>
          </p:cNvPr>
          <p:cNvCxnSpPr>
            <a:stCxn id="5" idx="2"/>
            <a:endCxn id="12" idx="0"/>
          </p:cNvCxnSpPr>
          <p:nvPr/>
        </p:nvCxnSpPr>
        <p:spPr>
          <a:xfrm flipH="1">
            <a:off x="6701453" y="3810003"/>
            <a:ext cx="924726" cy="646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E7FF085-0F0A-5D42-BEB2-DD4366D5FE7F}"/>
              </a:ext>
            </a:extLst>
          </p:cNvPr>
          <p:cNvCxnSpPr>
            <a:stCxn id="5" idx="2"/>
            <a:endCxn id="13" idx="0"/>
          </p:cNvCxnSpPr>
          <p:nvPr/>
        </p:nvCxnSpPr>
        <p:spPr>
          <a:xfrm>
            <a:off x="7626179" y="3810003"/>
            <a:ext cx="562204" cy="650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0A4CF4-63DF-9248-B25E-A0BCDB16364B}"/>
              </a:ext>
            </a:extLst>
          </p:cNvPr>
          <p:cNvCxnSpPr>
            <a:stCxn id="6" idx="2"/>
            <a:endCxn id="14" idx="0"/>
          </p:cNvCxnSpPr>
          <p:nvPr/>
        </p:nvCxnSpPr>
        <p:spPr>
          <a:xfrm flipH="1">
            <a:off x="9698015" y="3814121"/>
            <a:ext cx="873190" cy="65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178073D-A01A-2A4F-937B-DE7FA660DCB7}"/>
              </a:ext>
            </a:extLst>
          </p:cNvPr>
          <p:cNvCxnSpPr>
            <a:stCxn id="6" idx="2"/>
            <a:endCxn id="15" idx="0"/>
          </p:cNvCxnSpPr>
          <p:nvPr/>
        </p:nvCxnSpPr>
        <p:spPr>
          <a:xfrm>
            <a:off x="10571205" y="3814121"/>
            <a:ext cx="833054" cy="654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49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4D49-35AF-E945-856F-F56F280D3FD6}"/>
              </a:ext>
            </a:extLst>
          </p:cNvPr>
          <p:cNvSpPr>
            <a:spLocks noGrp="1"/>
          </p:cNvSpPr>
          <p:nvPr>
            <p:ph type="title"/>
          </p:nvPr>
        </p:nvSpPr>
        <p:spPr/>
        <p:txBody>
          <a:bodyPr/>
          <a:lstStyle/>
          <a:p>
            <a:r>
              <a:rPr lang="en-US" dirty="0"/>
              <a:t>Parts of speech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B18784-AA0B-E140-AEA7-2AE66F51A210}"/>
                  </a:ext>
                </a:extLst>
              </p:cNvPr>
              <p:cNvSpPr>
                <a:spLocks noGrp="1"/>
              </p:cNvSpPr>
              <p:nvPr>
                <p:ph idx="1"/>
              </p:nvPr>
            </p:nvSpPr>
            <p:spPr>
              <a:xfrm>
                <a:off x="504564" y="1825625"/>
                <a:ext cx="5661454" cy="4351338"/>
              </a:xfrm>
            </p:spPr>
            <p:txBody>
              <a:bodyPr>
                <a:normAutofit lnSpcReduction="10000"/>
              </a:bodyPr>
              <a:lstStyle/>
              <a:p>
                <a:pPr marL="0" indent="0">
                  <a:buNone/>
                </a:pPr>
                <a:r>
                  <a:rPr lang="en-US" dirty="0"/>
                  <a:t>For some reason, most of the part-of-speech (POS) systems proposed by philosophers have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𝑁</m:t>
                        </m:r>
                      </m:sup>
                    </m:sSup>
                  </m:oMath>
                </a14:m>
                <a:r>
                  <a:rPr lang="en-US" dirty="0"/>
                  <a:t> parts of speech, for some value of N.</a:t>
                </a:r>
              </a:p>
              <a:p>
                <a:r>
                  <a:rPr lang="en-US" dirty="0"/>
                  <a:t>Plato (350BC) proposed that there are 2 parts of speech: nouns and verbs.</a:t>
                </a:r>
              </a:p>
              <a:p>
                <a:r>
                  <a:rPr lang="en-US" dirty="0" err="1"/>
                  <a:t>Yāska</a:t>
                </a:r>
                <a:r>
                  <a:rPr lang="en-US" dirty="0"/>
                  <a:t> (600BC) proposed that there are 4 parts of speech.</a:t>
                </a:r>
              </a:p>
              <a:p>
                <a:r>
                  <a:rPr lang="en-US" dirty="0"/>
                  <a:t>Dionysus </a:t>
                </a:r>
                <a:r>
                  <a:rPr lang="en-US" dirty="0" err="1"/>
                  <a:t>Thrax</a:t>
                </a:r>
                <a:r>
                  <a:rPr lang="en-US" dirty="0"/>
                  <a:t> (100BC) proposed 8 parts of speech.</a:t>
                </a:r>
              </a:p>
              <a:p>
                <a:endParaRPr lang="en-US" dirty="0"/>
              </a:p>
            </p:txBody>
          </p:sp>
        </mc:Choice>
        <mc:Fallback xmlns="">
          <p:sp>
            <p:nvSpPr>
              <p:cNvPr id="3" name="Content Placeholder 2">
                <a:extLst>
                  <a:ext uri="{FF2B5EF4-FFF2-40B4-BE49-F238E27FC236}">
                    <a16:creationId xmlns:a16="http://schemas.microsoft.com/office/drawing/2014/main" id="{46B18784-AA0B-E140-AEA7-2AE66F51A210}"/>
                  </a:ext>
                </a:extLst>
              </p:cNvPr>
              <p:cNvSpPr>
                <a:spLocks noGrp="1" noRot="1" noChangeAspect="1" noMove="1" noResize="1" noEditPoints="1" noAdjustHandles="1" noChangeArrowheads="1" noChangeShapeType="1" noTextEdit="1"/>
              </p:cNvSpPr>
              <p:nvPr>
                <p:ph idx="1"/>
              </p:nvPr>
            </p:nvSpPr>
            <p:spPr>
              <a:xfrm>
                <a:off x="504564" y="1825625"/>
                <a:ext cx="5661454" cy="4351338"/>
              </a:xfrm>
              <a:blipFill>
                <a:blip r:embed="rId2"/>
                <a:stretch>
                  <a:fillRect l="-2237" t="-3198" r="-1119" b="-1163"/>
                </a:stretch>
              </a:blipFill>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C385C7FB-36BB-154A-9B3A-2BC5FF517651}"/>
              </a:ext>
            </a:extLst>
          </p:cNvPr>
          <p:cNvSpPr/>
          <p:nvPr/>
        </p:nvSpPr>
        <p:spPr>
          <a:xfrm>
            <a:off x="8464380" y="1433384"/>
            <a:ext cx="1396313"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POS</a:t>
            </a:r>
          </a:p>
        </p:txBody>
      </p:sp>
      <p:sp>
        <p:nvSpPr>
          <p:cNvPr id="5" name="Rounded Rectangle 4">
            <a:extLst>
              <a:ext uri="{FF2B5EF4-FFF2-40B4-BE49-F238E27FC236}">
                <a16:creationId xmlns:a16="http://schemas.microsoft.com/office/drawing/2014/main" id="{0C259B05-B31B-9648-BED8-45240D8CAE8F}"/>
              </a:ext>
            </a:extLst>
          </p:cNvPr>
          <p:cNvSpPr/>
          <p:nvPr/>
        </p:nvSpPr>
        <p:spPr>
          <a:xfrm>
            <a:off x="6561438" y="3043884"/>
            <a:ext cx="2129481"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Inflectable</a:t>
            </a:r>
          </a:p>
        </p:txBody>
      </p:sp>
      <p:sp>
        <p:nvSpPr>
          <p:cNvPr id="6" name="Rounded Rectangle 5">
            <a:extLst>
              <a:ext uri="{FF2B5EF4-FFF2-40B4-BE49-F238E27FC236}">
                <a16:creationId xmlns:a16="http://schemas.microsoft.com/office/drawing/2014/main" id="{C0B59660-7411-8E46-BD05-E39EA632A664}"/>
              </a:ext>
            </a:extLst>
          </p:cNvPr>
          <p:cNvSpPr/>
          <p:nvPr/>
        </p:nvSpPr>
        <p:spPr>
          <a:xfrm>
            <a:off x="9292280" y="3048002"/>
            <a:ext cx="2557849" cy="766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Uninflectable</a:t>
            </a:r>
            <a:endParaRPr lang="en-US" sz="3200" dirty="0"/>
          </a:p>
        </p:txBody>
      </p:sp>
      <p:cxnSp>
        <p:nvCxnSpPr>
          <p:cNvPr id="8" name="Straight Arrow Connector 7">
            <a:extLst>
              <a:ext uri="{FF2B5EF4-FFF2-40B4-BE49-F238E27FC236}">
                <a16:creationId xmlns:a16="http://schemas.microsoft.com/office/drawing/2014/main" id="{CA03C561-FBCA-7F42-82BC-C1BB5021705B}"/>
              </a:ext>
            </a:extLst>
          </p:cNvPr>
          <p:cNvCxnSpPr>
            <a:cxnSpLocks/>
            <a:stCxn id="4" idx="2"/>
            <a:endCxn id="5" idx="0"/>
          </p:cNvCxnSpPr>
          <p:nvPr/>
        </p:nvCxnSpPr>
        <p:spPr>
          <a:xfrm flipH="1">
            <a:off x="7626179" y="2199503"/>
            <a:ext cx="1536358" cy="844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223555-F611-3344-BC6A-2E06D3C8FC9C}"/>
              </a:ext>
            </a:extLst>
          </p:cNvPr>
          <p:cNvCxnSpPr>
            <a:stCxn id="4" idx="2"/>
            <a:endCxn id="6" idx="0"/>
          </p:cNvCxnSpPr>
          <p:nvPr/>
        </p:nvCxnSpPr>
        <p:spPr>
          <a:xfrm>
            <a:off x="9162537" y="2199503"/>
            <a:ext cx="1408668" cy="84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C54A9E38-A4BD-E041-AF7A-D8373A9FA29F}"/>
              </a:ext>
            </a:extLst>
          </p:cNvPr>
          <p:cNvSpPr/>
          <p:nvPr/>
        </p:nvSpPr>
        <p:spPr>
          <a:xfrm>
            <a:off x="6631402" y="4283678"/>
            <a:ext cx="2005970" cy="2209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Nouns</a:t>
            </a:r>
          </a:p>
          <a:p>
            <a:pPr algn="ctr"/>
            <a:r>
              <a:rPr lang="en-US" sz="2400" dirty="0"/>
              <a:t>Verbs</a:t>
            </a:r>
          </a:p>
          <a:p>
            <a:pPr algn="ctr"/>
            <a:r>
              <a:rPr lang="en-US" sz="2400" dirty="0"/>
              <a:t>Participles</a:t>
            </a:r>
          </a:p>
          <a:p>
            <a:pPr algn="ctr"/>
            <a:r>
              <a:rPr lang="en-US" sz="2400" dirty="0"/>
              <a:t>Articles</a:t>
            </a:r>
          </a:p>
        </p:txBody>
      </p:sp>
      <p:sp>
        <p:nvSpPr>
          <p:cNvPr id="15" name="Rounded Rectangle 14">
            <a:extLst>
              <a:ext uri="{FF2B5EF4-FFF2-40B4-BE49-F238E27FC236}">
                <a16:creationId xmlns:a16="http://schemas.microsoft.com/office/drawing/2014/main" id="{DA8230ED-BA54-6947-8399-BD6D00A9689B}"/>
              </a:ext>
            </a:extLst>
          </p:cNvPr>
          <p:cNvSpPr/>
          <p:nvPr/>
        </p:nvSpPr>
        <p:spPr>
          <a:xfrm>
            <a:off x="9452914" y="4258957"/>
            <a:ext cx="2228369" cy="2233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Pronouns</a:t>
            </a:r>
          </a:p>
          <a:p>
            <a:pPr algn="ctr"/>
            <a:r>
              <a:rPr lang="en-US" sz="2400" dirty="0"/>
              <a:t>Prepositions</a:t>
            </a:r>
          </a:p>
          <a:p>
            <a:pPr algn="ctr"/>
            <a:r>
              <a:rPr lang="en-US" sz="2400" dirty="0"/>
              <a:t>Adverbs</a:t>
            </a:r>
          </a:p>
          <a:p>
            <a:pPr algn="ctr"/>
            <a:r>
              <a:rPr lang="en-US" sz="2400"/>
              <a:t>Conjunctions</a:t>
            </a:r>
            <a:endParaRPr lang="en-US" sz="2400" dirty="0"/>
          </a:p>
        </p:txBody>
      </p:sp>
      <p:cxnSp>
        <p:nvCxnSpPr>
          <p:cNvPr id="17" name="Straight Arrow Connector 16">
            <a:extLst>
              <a:ext uri="{FF2B5EF4-FFF2-40B4-BE49-F238E27FC236}">
                <a16:creationId xmlns:a16="http://schemas.microsoft.com/office/drawing/2014/main" id="{C63D0AC3-B7DF-6745-9EC4-47150DF7D6EE}"/>
              </a:ext>
            </a:extLst>
          </p:cNvPr>
          <p:cNvCxnSpPr>
            <a:cxnSpLocks/>
            <a:stCxn id="5" idx="2"/>
            <a:endCxn id="12" idx="0"/>
          </p:cNvCxnSpPr>
          <p:nvPr/>
        </p:nvCxnSpPr>
        <p:spPr>
          <a:xfrm>
            <a:off x="7626179" y="3810003"/>
            <a:ext cx="8208" cy="473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178073D-A01A-2A4F-937B-DE7FA660DCB7}"/>
              </a:ext>
            </a:extLst>
          </p:cNvPr>
          <p:cNvCxnSpPr>
            <a:cxnSpLocks/>
            <a:stCxn id="6" idx="2"/>
            <a:endCxn id="15" idx="0"/>
          </p:cNvCxnSpPr>
          <p:nvPr/>
        </p:nvCxnSpPr>
        <p:spPr>
          <a:xfrm flipH="1">
            <a:off x="10567099" y="3814121"/>
            <a:ext cx="4106" cy="444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51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954F-A102-BC4B-8BDF-5608FE84D222}"/>
              </a:ext>
            </a:extLst>
          </p:cNvPr>
          <p:cNvSpPr>
            <a:spLocks noGrp="1"/>
          </p:cNvSpPr>
          <p:nvPr>
            <p:ph type="title"/>
          </p:nvPr>
        </p:nvSpPr>
        <p:spPr/>
        <p:txBody>
          <a:bodyPr/>
          <a:lstStyle/>
          <a:p>
            <a:r>
              <a:rPr lang="en-US" dirty="0"/>
              <a:t>Parts of speech</a:t>
            </a:r>
          </a:p>
        </p:txBody>
      </p:sp>
      <p:sp>
        <p:nvSpPr>
          <p:cNvPr id="3" name="Content Placeholder 2">
            <a:extLst>
              <a:ext uri="{FF2B5EF4-FFF2-40B4-BE49-F238E27FC236}">
                <a16:creationId xmlns:a16="http://schemas.microsoft.com/office/drawing/2014/main" id="{5F887FD9-B64C-A549-841E-D9861705119B}"/>
              </a:ext>
            </a:extLst>
          </p:cNvPr>
          <p:cNvSpPr>
            <a:spLocks noGrp="1"/>
          </p:cNvSpPr>
          <p:nvPr>
            <p:ph idx="1"/>
          </p:nvPr>
        </p:nvSpPr>
        <p:spPr/>
        <p:txBody>
          <a:bodyPr/>
          <a:lstStyle/>
          <a:p>
            <a:pPr marL="0" indent="0">
              <a:buNone/>
            </a:pPr>
            <a:r>
              <a:rPr lang="en-US" dirty="0"/>
              <a:t>Most modern English dictionaries use these POS tags.</a:t>
            </a:r>
          </a:p>
          <a:p>
            <a:r>
              <a:rPr lang="en-US" b="1" dirty="0"/>
              <a:t>Open-class words</a:t>
            </a:r>
            <a:r>
              <a:rPr lang="en-US" dirty="0"/>
              <a:t> (anybody can make up a new word, in any of these classes, at any time): nouns, verbs, adjectives, adverbs, interjections</a:t>
            </a:r>
          </a:p>
          <a:p>
            <a:r>
              <a:rPr lang="en-US" b="1" dirty="0"/>
              <a:t>Closed-class words</a:t>
            </a:r>
            <a:r>
              <a:rPr lang="en-US" dirty="0"/>
              <a:t> (it’s hard to make up a new word in these classes): pronouns, prepositions, conjunctions, determiners</a:t>
            </a:r>
          </a:p>
          <a:p>
            <a:endParaRPr lang="en-US" dirty="0"/>
          </a:p>
          <a:p>
            <a:pPr marL="0" indent="0">
              <a:buNone/>
            </a:pPr>
            <a:r>
              <a:rPr lang="en-US" dirty="0"/>
              <a:t>Most published, tagged data use POS tags that are finer-grained than the nine tags listed above.  For example, the next few slides describe the Penn Treebank POS tag set.</a:t>
            </a:r>
          </a:p>
        </p:txBody>
      </p:sp>
    </p:spTree>
    <p:extLst>
      <p:ext uri="{BB962C8B-B14F-4D97-AF65-F5344CB8AC3E}">
        <p14:creationId xmlns:p14="http://schemas.microsoft.com/office/powerpoint/2010/main" val="290060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6276-DB7A-FE45-B75C-4CA2E14417DB}"/>
              </a:ext>
            </a:extLst>
          </p:cNvPr>
          <p:cNvSpPr>
            <a:spLocks noGrp="1"/>
          </p:cNvSpPr>
          <p:nvPr>
            <p:ph type="title"/>
          </p:nvPr>
        </p:nvSpPr>
        <p:spPr/>
        <p:txBody>
          <a:bodyPr/>
          <a:lstStyle/>
          <a:p>
            <a:r>
              <a:rPr lang="en-US" dirty="0"/>
              <a:t>Nouns</a:t>
            </a:r>
          </a:p>
        </p:txBody>
      </p:sp>
      <p:sp>
        <p:nvSpPr>
          <p:cNvPr id="3" name="Content Placeholder 2">
            <a:extLst>
              <a:ext uri="{FF2B5EF4-FFF2-40B4-BE49-F238E27FC236}">
                <a16:creationId xmlns:a16="http://schemas.microsoft.com/office/drawing/2014/main" id="{CC888A7C-73E4-C943-8246-5A65776B3724}"/>
              </a:ext>
            </a:extLst>
          </p:cNvPr>
          <p:cNvSpPr>
            <a:spLocks noGrp="1"/>
          </p:cNvSpPr>
          <p:nvPr>
            <p:ph idx="1"/>
          </p:nvPr>
        </p:nvSpPr>
        <p:spPr/>
        <p:txBody>
          <a:bodyPr/>
          <a:lstStyle/>
          <a:p>
            <a:pPr marL="0" indent="0">
              <a:buNone/>
            </a:pPr>
            <a:r>
              <a:rPr lang="en-US" dirty="0"/>
              <a:t>The Penn Treebank noun categories are:</a:t>
            </a:r>
          </a:p>
          <a:p>
            <a:r>
              <a:rPr lang="en-US" dirty="0"/>
              <a:t>NN (singular or mass common noun): llama, thought, communism</a:t>
            </a:r>
          </a:p>
          <a:p>
            <a:r>
              <a:rPr lang="en-US" dirty="0"/>
              <a:t>NNS (plural common noun): llamas, thoughts</a:t>
            </a:r>
          </a:p>
          <a:p>
            <a:r>
              <a:rPr lang="en-US" dirty="0"/>
              <a:t>NNP (singular proper noun): Jane, IBM, Mexico</a:t>
            </a:r>
          </a:p>
          <a:p>
            <a:r>
              <a:rPr lang="en-US" dirty="0"/>
              <a:t>NNPS (plural proper noun): </a:t>
            </a:r>
            <a:r>
              <a:rPr lang="en-US" dirty="0" err="1"/>
              <a:t>Osbournes</a:t>
            </a:r>
            <a:r>
              <a:rPr lang="en-US" dirty="0"/>
              <a:t>, Carolinas</a:t>
            </a:r>
          </a:p>
          <a:p>
            <a:r>
              <a:rPr lang="en-US" dirty="0"/>
              <a:t>VBG (gerund): eating</a:t>
            </a:r>
          </a:p>
        </p:txBody>
      </p:sp>
    </p:spTree>
    <p:extLst>
      <p:ext uri="{BB962C8B-B14F-4D97-AF65-F5344CB8AC3E}">
        <p14:creationId xmlns:p14="http://schemas.microsoft.com/office/powerpoint/2010/main" val="329488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0CF7-C9D8-3A45-8500-D7C2BD68A1DF}"/>
              </a:ext>
            </a:extLst>
          </p:cNvPr>
          <p:cNvSpPr>
            <a:spLocks noGrp="1"/>
          </p:cNvSpPr>
          <p:nvPr>
            <p:ph type="title"/>
          </p:nvPr>
        </p:nvSpPr>
        <p:spPr/>
        <p:txBody>
          <a:bodyPr/>
          <a:lstStyle/>
          <a:p>
            <a:r>
              <a:rPr lang="en-US" dirty="0"/>
              <a:t>Verbs</a:t>
            </a:r>
          </a:p>
        </p:txBody>
      </p:sp>
      <p:sp>
        <p:nvSpPr>
          <p:cNvPr id="3" name="Content Placeholder 2">
            <a:extLst>
              <a:ext uri="{FF2B5EF4-FFF2-40B4-BE49-F238E27FC236}">
                <a16:creationId xmlns:a16="http://schemas.microsoft.com/office/drawing/2014/main" id="{6168B2DA-7ED3-3740-B9A2-F43423BB8D2A}"/>
              </a:ext>
            </a:extLst>
          </p:cNvPr>
          <p:cNvSpPr>
            <a:spLocks noGrp="1"/>
          </p:cNvSpPr>
          <p:nvPr>
            <p:ph idx="1"/>
          </p:nvPr>
        </p:nvSpPr>
        <p:spPr/>
        <p:txBody>
          <a:bodyPr/>
          <a:lstStyle/>
          <a:p>
            <a:pPr marL="0" indent="0">
              <a:buNone/>
            </a:pPr>
            <a:r>
              <a:rPr lang="en-US" dirty="0"/>
              <a:t>The Penn Treebank verb categories are:</a:t>
            </a:r>
          </a:p>
          <a:p>
            <a:r>
              <a:rPr lang="en-US" dirty="0"/>
              <a:t>VB (verb base form): eat</a:t>
            </a:r>
          </a:p>
          <a:p>
            <a:r>
              <a:rPr lang="en-US" dirty="0"/>
              <a:t>VBD (verb past tense): ate</a:t>
            </a:r>
          </a:p>
          <a:p>
            <a:r>
              <a:rPr lang="en-US" dirty="0"/>
              <a:t>VBP (verb non-3sg present): eat</a:t>
            </a:r>
          </a:p>
          <a:p>
            <a:r>
              <a:rPr lang="en-US" dirty="0"/>
              <a:t>VBZ (verb 3sg present): eats</a:t>
            </a:r>
          </a:p>
          <a:p>
            <a:r>
              <a:rPr lang="en-US" dirty="0"/>
              <a:t>MD (modal): can as in “can lift”, should as in “should go”</a:t>
            </a:r>
          </a:p>
          <a:p>
            <a:r>
              <a:rPr lang="en-US" dirty="0"/>
              <a:t>RP (particle): up as in “get up,” off as in “take off”</a:t>
            </a:r>
          </a:p>
        </p:txBody>
      </p:sp>
    </p:spTree>
    <p:extLst>
      <p:ext uri="{BB962C8B-B14F-4D97-AF65-F5344CB8AC3E}">
        <p14:creationId xmlns:p14="http://schemas.microsoft.com/office/powerpoint/2010/main" val="1543473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0CF7-C9D8-3A45-8500-D7C2BD68A1DF}"/>
              </a:ext>
            </a:extLst>
          </p:cNvPr>
          <p:cNvSpPr>
            <a:spLocks noGrp="1"/>
          </p:cNvSpPr>
          <p:nvPr>
            <p:ph type="title"/>
          </p:nvPr>
        </p:nvSpPr>
        <p:spPr/>
        <p:txBody>
          <a:bodyPr/>
          <a:lstStyle/>
          <a:p>
            <a:r>
              <a:rPr lang="en-US" dirty="0"/>
              <a:t>Adjectives</a:t>
            </a:r>
          </a:p>
        </p:txBody>
      </p:sp>
      <p:sp>
        <p:nvSpPr>
          <p:cNvPr id="3" name="Content Placeholder 2">
            <a:extLst>
              <a:ext uri="{FF2B5EF4-FFF2-40B4-BE49-F238E27FC236}">
                <a16:creationId xmlns:a16="http://schemas.microsoft.com/office/drawing/2014/main" id="{6168B2DA-7ED3-3740-B9A2-F43423BB8D2A}"/>
              </a:ext>
            </a:extLst>
          </p:cNvPr>
          <p:cNvSpPr>
            <a:spLocks noGrp="1"/>
          </p:cNvSpPr>
          <p:nvPr>
            <p:ph idx="1"/>
          </p:nvPr>
        </p:nvSpPr>
        <p:spPr/>
        <p:txBody>
          <a:bodyPr>
            <a:normAutofit fontScale="92500" lnSpcReduction="10000"/>
          </a:bodyPr>
          <a:lstStyle/>
          <a:p>
            <a:pPr marL="0" indent="0">
              <a:buNone/>
            </a:pPr>
            <a:r>
              <a:rPr lang="en-US" dirty="0"/>
              <a:t>The Penn Treebank has several categories that might be considered types of adjectives:</a:t>
            </a:r>
          </a:p>
          <a:p>
            <a:r>
              <a:rPr lang="en-US" dirty="0"/>
              <a:t>CD (cardinal number --- use this tag regardless of whether the number is being used as a noun or adjective): one, two, twenty</a:t>
            </a:r>
          </a:p>
          <a:p>
            <a:r>
              <a:rPr lang="en-US" dirty="0"/>
              <a:t>JJ (adjective): yellow, exceptional, tall</a:t>
            </a:r>
          </a:p>
          <a:p>
            <a:r>
              <a:rPr lang="en-US" dirty="0"/>
              <a:t>JJR (comparative adjective): yellower, taller</a:t>
            </a:r>
          </a:p>
          <a:p>
            <a:r>
              <a:rPr lang="en-US" dirty="0"/>
              <a:t>JJS (superlative adjective): yellowest, tallest</a:t>
            </a:r>
          </a:p>
          <a:p>
            <a:r>
              <a:rPr lang="en-US" dirty="0"/>
              <a:t>PRP$ (possessive pronoun): your, one’s</a:t>
            </a:r>
          </a:p>
          <a:p>
            <a:r>
              <a:rPr lang="en-US" dirty="0"/>
              <a:t>VBN (verb past participle): eaten, compiled</a:t>
            </a:r>
          </a:p>
          <a:p>
            <a:r>
              <a:rPr lang="en-US" dirty="0"/>
              <a:t>WP$ (</a:t>
            </a:r>
            <a:r>
              <a:rPr lang="en-US" dirty="0" err="1"/>
              <a:t>wh</a:t>
            </a:r>
            <a:r>
              <a:rPr lang="en-US" dirty="0"/>
              <a:t>-possessive): whose</a:t>
            </a:r>
          </a:p>
        </p:txBody>
      </p:sp>
    </p:spTree>
    <p:extLst>
      <p:ext uri="{BB962C8B-B14F-4D97-AF65-F5344CB8AC3E}">
        <p14:creationId xmlns:p14="http://schemas.microsoft.com/office/powerpoint/2010/main" val="132973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0CF7-C9D8-3A45-8500-D7C2BD68A1DF}"/>
              </a:ext>
            </a:extLst>
          </p:cNvPr>
          <p:cNvSpPr>
            <a:spLocks noGrp="1"/>
          </p:cNvSpPr>
          <p:nvPr>
            <p:ph type="title"/>
          </p:nvPr>
        </p:nvSpPr>
        <p:spPr/>
        <p:txBody>
          <a:bodyPr/>
          <a:lstStyle/>
          <a:p>
            <a:r>
              <a:rPr lang="en-US" dirty="0"/>
              <a:t>Determiners, Prepositions and Conjunctions</a:t>
            </a:r>
          </a:p>
        </p:txBody>
      </p:sp>
      <p:sp>
        <p:nvSpPr>
          <p:cNvPr id="3" name="Content Placeholder 2">
            <a:extLst>
              <a:ext uri="{FF2B5EF4-FFF2-40B4-BE49-F238E27FC236}">
                <a16:creationId xmlns:a16="http://schemas.microsoft.com/office/drawing/2014/main" id="{6168B2DA-7ED3-3740-B9A2-F43423BB8D2A}"/>
              </a:ext>
            </a:extLst>
          </p:cNvPr>
          <p:cNvSpPr>
            <a:spLocks noGrp="1"/>
          </p:cNvSpPr>
          <p:nvPr>
            <p:ph idx="1"/>
          </p:nvPr>
        </p:nvSpPr>
        <p:spPr/>
        <p:txBody>
          <a:bodyPr>
            <a:normAutofit lnSpcReduction="10000"/>
          </a:bodyPr>
          <a:lstStyle/>
          <a:p>
            <a:pPr marL="0" indent="0">
              <a:buNone/>
            </a:pPr>
            <a:r>
              <a:rPr lang="en-US" dirty="0"/>
              <a:t>The Penn Treebank has a lot of things that look like determiners, prepositions, or conjunctions:</a:t>
            </a:r>
          </a:p>
          <a:p>
            <a:r>
              <a:rPr lang="en-US" dirty="0"/>
              <a:t>CC (coordinating conjunction): and, but, or</a:t>
            </a:r>
          </a:p>
          <a:p>
            <a:r>
              <a:rPr lang="en-US" dirty="0"/>
              <a:t>DT (determiner): a, the</a:t>
            </a:r>
          </a:p>
          <a:p>
            <a:r>
              <a:rPr lang="en-US" dirty="0"/>
              <a:t>IN (preposition or subordinating conjunction): of, in, by</a:t>
            </a:r>
          </a:p>
          <a:p>
            <a:r>
              <a:rPr lang="en-US" dirty="0"/>
              <a:t>PDT (predeterminer): all, both</a:t>
            </a:r>
          </a:p>
          <a:p>
            <a:r>
              <a:rPr lang="en-US" dirty="0"/>
              <a:t>POS (possessive ending): ‘s, as in “Bob’s dog”</a:t>
            </a:r>
          </a:p>
          <a:p>
            <a:r>
              <a:rPr lang="en-US" dirty="0"/>
              <a:t>TO (any use of the word “to”): to</a:t>
            </a:r>
          </a:p>
          <a:p>
            <a:r>
              <a:rPr lang="en-US" dirty="0"/>
              <a:t>WDT (</a:t>
            </a:r>
            <a:r>
              <a:rPr lang="en-US" dirty="0" err="1"/>
              <a:t>wh</a:t>
            </a:r>
            <a:r>
              <a:rPr lang="en-US" dirty="0"/>
              <a:t>-determiner): which, that</a:t>
            </a:r>
          </a:p>
        </p:txBody>
      </p:sp>
    </p:spTree>
    <p:extLst>
      <p:ext uri="{BB962C8B-B14F-4D97-AF65-F5344CB8AC3E}">
        <p14:creationId xmlns:p14="http://schemas.microsoft.com/office/powerpoint/2010/main" val="269462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t>Syntax and semantics</a:t>
            </a:r>
          </a:p>
          <a:p>
            <a:r>
              <a:rPr lang="en-US" dirty="0"/>
              <a:t>Part of speech tagging</a:t>
            </a:r>
          </a:p>
          <a:p>
            <a:r>
              <a:rPr lang="en-US" dirty="0"/>
              <a:t>An HMM for POS tagging</a:t>
            </a:r>
          </a:p>
          <a:p>
            <a:r>
              <a:rPr lang="en-US" dirty="0"/>
              <a:t>The Viterbi algorithm for POS tagging</a:t>
            </a:r>
          </a:p>
          <a:p>
            <a:r>
              <a:rPr lang="en-US" dirty="0"/>
              <a:t>From HMM to Neural Net</a:t>
            </a:r>
          </a:p>
          <a:p>
            <a:r>
              <a:rPr lang="en-US" dirty="0"/>
              <a:t>Recurrent neural networks</a:t>
            </a:r>
          </a:p>
          <a:p>
            <a:r>
              <a:rPr lang="en-US" dirty="0"/>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1040120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0C41-8B1A-4A41-8B67-551E5ABF2661}"/>
              </a:ext>
            </a:extLst>
          </p:cNvPr>
          <p:cNvSpPr>
            <a:spLocks noGrp="1"/>
          </p:cNvSpPr>
          <p:nvPr>
            <p:ph type="title"/>
          </p:nvPr>
        </p:nvSpPr>
        <p:spPr/>
        <p:txBody>
          <a:bodyPr/>
          <a:lstStyle/>
          <a:p>
            <a:r>
              <a:rPr lang="en-US" dirty="0"/>
              <a:t>Why do POS tagging?</a:t>
            </a:r>
          </a:p>
        </p:txBody>
      </p:sp>
      <p:sp>
        <p:nvSpPr>
          <p:cNvPr id="3" name="Content Placeholder 2">
            <a:extLst>
              <a:ext uri="{FF2B5EF4-FFF2-40B4-BE49-F238E27FC236}">
                <a16:creationId xmlns:a16="http://schemas.microsoft.com/office/drawing/2014/main" id="{3401FB65-2EB4-C345-BEEE-1C7A4B8D8FFC}"/>
              </a:ext>
            </a:extLst>
          </p:cNvPr>
          <p:cNvSpPr>
            <a:spLocks noGrp="1"/>
          </p:cNvSpPr>
          <p:nvPr>
            <p:ph idx="1"/>
          </p:nvPr>
        </p:nvSpPr>
        <p:spPr/>
        <p:txBody>
          <a:bodyPr/>
          <a:lstStyle/>
          <a:p>
            <a:r>
              <a:rPr lang="en-US" dirty="0"/>
              <a:t>Because it’s highly accurate, typically 97%.  That means you can run a POS tagger as a pre-processing step, before doing harder natural language understanding tasks.</a:t>
            </a:r>
          </a:p>
          <a:p>
            <a:r>
              <a:rPr lang="en-US" dirty="0"/>
              <a:t>Because it’s necessary, if you want to know what the words in the sentence mean.</a:t>
            </a:r>
          </a:p>
          <a:p>
            <a:endParaRPr lang="en-US" dirty="0"/>
          </a:p>
          <a:p>
            <a:pPr marL="0" indent="0" algn="ctr">
              <a:buNone/>
            </a:pPr>
            <a:r>
              <a:rPr lang="en-US" dirty="0"/>
              <a:t>Will Will ?  Will will .  Will will will Will ’s will to Will .</a:t>
            </a:r>
          </a:p>
          <a:p>
            <a:pPr marL="0" indent="0" algn="ctr">
              <a:buNone/>
            </a:pPr>
            <a:r>
              <a:rPr lang="en-US" dirty="0"/>
              <a:t>MD NNP SYM NNP MD SYM NNP MD VB NNP POS NN TO NNP SYM</a:t>
            </a:r>
          </a:p>
        </p:txBody>
      </p:sp>
    </p:spTree>
    <p:extLst>
      <p:ext uri="{BB962C8B-B14F-4D97-AF65-F5344CB8AC3E}">
        <p14:creationId xmlns:p14="http://schemas.microsoft.com/office/powerpoint/2010/main" val="141136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solidFill>
                  <a:schemeClr val="bg1">
                    <a:lumMod val="75000"/>
                  </a:schemeClr>
                </a:solidFill>
              </a:rPr>
              <a:t>Syntax and semantics</a:t>
            </a:r>
          </a:p>
          <a:p>
            <a:r>
              <a:rPr lang="en-US" dirty="0">
                <a:solidFill>
                  <a:schemeClr val="bg1">
                    <a:lumMod val="75000"/>
                  </a:schemeClr>
                </a:solidFill>
              </a:rPr>
              <a:t>Part of speech tagging</a:t>
            </a:r>
          </a:p>
          <a:p>
            <a:r>
              <a:rPr lang="en-US" dirty="0"/>
              <a:t>An HMM for POS tagging</a:t>
            </a:r>
          </a:p>
          <a:p>
            <a:r>
              <a:rPr lang="en-US" dirty="0"/>
              <a:t>The Viterbi algorithm for POS tagging</a:t>
            </a:r>
          </a:p>
          <a:p>
            <a:r>
              <a:rPr lang="en-US" dirty="0"/>
              <a:t>From HMM to Neural Net</a:t>
            </a:r>
          </a:p>
          <a:p>
            <a:r>
              <a:rPr lang="en-US" dirty="0"/>
              <a:t>Recurrent neural networks</a:t>
            </a:r>
          </a:p>
          <a:p>
            <a:r>
              <a:rPr lang="en-US" dirty="0"/>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422571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323C-195F-0047-9A93-055C840CC0F6}"/>
              </a:ext>
            </a:extLst>
          </p:cNvPr>
          <p:cNvSpPr>
            <a:spLocks noGrp="1"/>
          </p:cNvSpPr>
          <p:nvPr>
            <p:ph type="title"/>
          </p:nvPr>
        </p:nvSpPr>
        <p:spPr>
          <a:xfrm>
            <a:off x="442782" y="192128"/>
            <a:ext cx="10515600" cy="1325563"/>
          </a:xfrm>
        </p:spPr>
        <p:txBody>
          <a:bodyPr/>
          <a:lstStyle/>
          <a:p>
            <a:r>
              <a:rPr lang="en-US" dirty="0"/>
              <a:t>An HMM for POS tagging</a:t>
            </a:r>
          </a:p>
        </p:txBody>
      </p:sp>
      <p:sp>
        <p:nvSpPr>
          <p:cNvPr id="3" name="Content Placeholder 2">
            <a:extLst>
              <a:ext uri="{FF2B5EF4-FFF2-40B4-BE49-F238E27FC236}">
                <a16:creationId xmlns:a16="http://schemas.microsoft.com/office/drawing/2014/main" id="{03D0F6F2-0444-0D4A-B400-0BA36FABBC1A}"/>
              </a:ext>
            </a:extLst>
          </p:cNvPr>
          <p:cNvSpPr>
            <a:spLocks noGrp="1"/>
          </p:cNvSpPr>
          <p:nvPr>
            <p:ph idx="1"/>
          </p:nvPr>
        </p:nvSpPr>
        <p:spPr>
          <a:xfrm>
            <a:off x="472894" y="1368422"/>
            <a:ext cx="11276323" cy="1603375"/>
          </a:xfrm>
        </p:spPr>
        <p:txBody>
          <a:bodyPr>
            <a:normAutofit/>
          </a:bodyPr>
          <a:lstStyle/>
          <a:p>
            <a:pPr marL="0" indent="0">
              <a:buNone/>
            </a:pPr>
            <a:r>
              <a:rPr lang="en-US" dirty="0"/>
              <a:t>The basic idea of an HMM POS tagger is:</a:t>
            </a:r>
          </a:p>
          <a:p>
            <a:r>
              <a:rPr lang="en-US" dirty="0"/>
              <a:t>Treat the part of speech as the hidden state variable</a:t>
            </a:r>
          </a:p>
          <a:p>
            <a:r>
              <a:rPr lang="en-US" dirty="0"/>
              <a:t>Treat the word as observed</a:t>
            </a:r>
          </a:p>
          <a:p>
            <a:pPr marL="0" indent="0">
              <a:buNone/>
            </a:pPr>
            <a:endParaRPr lang="en-US" dirty="0"/>
          </a:p>
          <a:p>
            <a:pPr marL="0" indent="0">
              <a:buNone/>
            </a:pPr>
            <a:endParaRPr lang="en-US" dirty="0"/>
          </a:p>
        </p:txBody>
      </p:sp>
      <p:pic>
        <p:nvPicPr>
          <p:cNvPr id="2050" name="Picture 2">
            <a:extLst>
              <a:ext uri="{FF2B5EF4-FFF2-40B4-BE49-F238E27FC236}">
                <a16:creationId xmlns:a16="http://schemas.microsoft.com/office/drawing/2014/main" id="{287FFD2C-A344-4245-8E3D-2E6F30730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482" y="3110025"/>
            <a:ext cx="3191804" cy="31918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7A6886-EC06-1848-B195-E82AD78FF67E}"/>
              </a:ext>
            </a:extLst>
          </p:cNvPr>
          <p:cNvSpPr txBox="1"/>
          <p:nvPr/>
        </p:nvSpPr>
        <p:spPr>
          <a:xfrm>
            <a:off x="992216" y="6357091"/>
            <a:ext cx="3563006" cy="276999"/>
          </a:xfrm>
          <a:prstGeom prst="rect">
            <a:avLst/>
          </a:prstGeom>
          <a:noFill/>
        </p:spPr>
        <p:txBody>
          <a:bodyPr wrap="square">
            <a:spAutoFit/>
          </a:bodyPr>
          <a:lstStyle/>
          <a:p>
            <a:r>
              <a:rPr lang="en-US" sz="1200" dirty="0" err="1"/>
              <a:t>ParseTree.svg</a:t>
            </a:r>
            <a:r>
              <a:rPr lang="en-US" sz="1200" dirty="0"/>
              <a:t>.  Public domain image, </a:t>
            </a:r>
            <a:r>
              <a:rPr lang="en-US" sz="1200" dirty="0" err="1"/>
              <a:t>Stannered</a:t>
            </a:r>
            <a:r>
              <a:rPr lang="en-US" sz="1200" dirty="0"/>
              <a:t>, 2007</a:t>
            </a:r>
          </a:p>
        </p:txBody>
      </p:sp>
      <p:sp>
        <p:nvSpPr>
          <p:cNvPr id="7" name="Oval 6">
            <a:extLst>
              <a:ext uri="{FF2B5EF4-FFF2-40B4-BE49-F238E27FC236}">
                <a16:creationId xmlns:a16="http://schemas.microsoft.com/office/drawing/2014/main" id="{073EE8E5-96CD-DE47-9E50-B6966926D5C1}"/>
              </a:ext>
            </a:extLst>
          </p:cNvPr>
          <p:cNvSpPr/>
          <p:nvPr/>
        </p:nvSpPr>
        <p:spPr>
          <a:xfrm>
            <a:off x="6431338" y="2848303"/>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a:t>
            </a:r>
          </a:p>
        </p:txBody>
      </p:sp>
      <p:sp>
        <p:nvSpPr>
          <p:cNvPr id="8" name="Oval 7">
            <a:extLst>
              <a:ext uri="{FF2B5EF4-FFF2-40B4-BE49-F238E27FC236}">
                <a16:creationId xmlns:a16="http://schemas.microsoft.com/office/drawing/2014/main" id="{E156FD8D-520A-114C-8D04-8357EC7133EE}"/>
              </a:ext>
            </a:extLst>
          </p:cNvPr>
          <p:cNvSpPr/>
          <p:nvPr/>
        </p:nvSpPr>
        <p:spPr>
          <a:xfrm>
            <a:off x="7781915" y="2864069"/>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a:t>
            </a:r>
          </a:p>
        </p:txBody>
      </p:sp>
      <p:sp>
        <p:nvSpPr>
          <p:cNvPr id="9" name="Oval 8">
            <a:extLst>
              <a:ext uri="{FF2B5EF4-FFF2-40B4-BE49-F238E27FC236}">
                <a16:creationId xmlns:a16="http://schemas.microsoft.com/office/drawing/2014/main" id="{ACD30889-19AB-F340-94C0-4460F776A544}"/>
              </a:ext>
            </a:extLst>
          </p:cNvPr>
          <p:cNvSpPr/>
          <p:nvPr/>
        </p:nvSpPr>
        <p:spPr>
          <a:xfrm>
            <a:off x="9185042" y="2858814"/>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DT</a:t>
            </a:r>
          </a:p>
        </p:txBody>
      </p:sp>
      <p:sp>
        <p:nvSpPr>
          <p:cNvPr id="10" name="Oval 9">
            <a:extLst>
              <a:ext uri="{FF2B5EF4-FFF2-40B4-BE49-F238E27FC236}">
                <a16:creationId xmlns:a16="http://schemas.microsoft.com/office/drawing/2014/main" id="{49E09F09-C007-154F-A1CC-1100DDF0613B}"/>
              </a:ext>
            </a:extLst>
          </p:cNvPr>
          <p:cNvSpPr/>
          <p:nvPr/>
        </p:nvSpPr>
        <p:spPr>
          <a:xfrm>
            <a:off x="10577661" y="2874579"/>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a:t>
            </a:r>
          </a:p>
        </p:txBody>
      </p:sp>
      <p:sp>
        <p:nvSpPr>
          <p:cNvPr id="11" name="TextBox 10">
            <a:extLst>
              <a:ext uri="{FF2B5EF4-FFF2-40B4-BE49-F238E27FC236}">
                <a16:creationId xmlns:a16="http://schemas.microsoft.com/office/drawing/2014/main" id="{7565E589-5D8D-6143-9932-CC1526B355C6}"/>
              </a:ext>
            </a:extLst>
          </p:cNvPr>
          <p:cNvSpPr txBox="1"/>
          <p:nvPr/>
        </p:nvSpPr>
        <p:spPr>
          <a:xfrm>
            <a:off x="6545530" y="4729656"/>
            <a:ext cx="965329" cy="584775"/>
          </a:xfrm>
          <a:prstGeom prst="rect">
            <a:avLst/>
          </a:prstGeom>
          <a:noFill/>
        </p:spPr>
        <p:txBody>
          <a:bodyPr wrap="none" rtlCol="0">
            <a:spAutoFit/>
          </a:bodyPr>
          <a:lstStyle/>
          <a:p>
            <a:r>
              <a:rPr lang="en-US" sz="3200" dirty="0"/>
              <a:t>John</a:t>
            </a:r>
          </a:p>
        </p:txBody>
      </p:sp>
      <p:sp>
        <p:nvSpPr>
          <p:cNvPr id="13" name="TextBox 12">
            <a:extLst>
              <a:ext uri="{FF2B5EF4-FFF2-40B4-BE49-F238E27FC236}">
                <a16:creationId xmlns:a16="http://schemas.microsoft.com/office/drawing/2014/main" id="{0818D413-C100-6A43-8281-DB58769B69B9}"/>
              </a:ext>
            </a:extLst>
          </p:cNvPr>
          <p:cNvSpPr txBox="1"/>
          <p:nvPr/>
        </p:nvSpPr>
        <p:spPr>
          <a:xfrm>
            <a:off x="9412576" y="4708636"/>
            <a:ext cx="742511" cy="584775"/>
          </a:xfrm>
          <a:prstGeom prst="rect">
            <a:avLst/>
          </a:prstGeom>
          <a:noFill/>
        </p:spPr>
        <p:txBody>
          <a:bodyPr wrap="none" rtlCol="0">
            <a:spAutoFit/>
          </a:bodyPr>
          <a:lstStyle/>
          <a:p>
            <a:r>
              <a:rPr lang="en-US" sz="3200" dirty="0"/>
              <a:t>the</a:t>
            </a:r>
          </a:p>
        </p:txBody>
      </p:sp>
      <p:sp>
        <p:nvSpPr>
          <p:cNvPr id="14" name="TextBox 13">
            <a:extLst>
              <a:ext uri="{FF2B5EF4-FFF2-40B4-BE49-F238E27FC236}">
                <a16:creationId xmlns:a16="http://schemas.microsoft.com/office/drawing/2014/main" id="{30A41721-16E7-F749-9630-675DAC58B825}"/>
              </a:ext>
            </a:extLst>
          </p:cNvPr>
          <p:cNvSpPr txBox="1"/>
          <p:nvPr/>
        </p:nvSpPr>
        <p:spPr>
          <a:xfrm>
            <a:off x="10780340" y="4703381"/>
            <a:ext cx="787395" cy="584775"/>
          </a:xfrm>
          <a:prstGeom prst="rect">
            <a:avLst/>
          </a:prstGeom>
          <a:noFill/>
        </p:spPr>
        <p:txBody>
          <a:bodyPr wrap="none" rtlCol="0">
            <a:spAutoFit/>
          </a:bodyPr>
          <a:lstStyle/>
          <a:p>
            <a:r>
              <a:rPr lang="en-US" sz="3200" dirty="0"/>
              <a:t>ball</a:t>
            </a:r>
          </a:p>
        </p:txBody>
      </p:sp>
      <p:cxnSp>
        <p:nvCxnSpPr>
          <p:cNvPr id="15" name="Straight Arrow Connector 14">
            <a:extLst>
              <a:ext uri="{FF2B5EF4-FFF2-40B4-BE49-F238E27FC236}">
                <a16:creationId xmlns:a16="http://schemas.microsoft.com/office/drawing/2014/main" id="{AA5FB989-C5B9-0B42-B7B8-7C996CE7759F}"/>
              </a:ext>
            </a:extLst>
          </p:cNvPr>
          <p:cNvCxnSpPr>
            <a:stCxn id="7" idx="4"/>
            <a:endCxn id="11" idx="0"/>
          </p:cNvCxnSpPr>
          <p:nvPr/>
        </p:nvCxnSpPr>
        <p:spPr>
          <a:xfrm>
            <a:off x="7025173" y="4014951"/>
            <a:ext cx="3022" cy="71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4426E51-3F16-7546-AEED-9089C34B8481}"/>
              </a:ext>
            </a:extLst>
          </p:cNvPr>
          <p:cNvCxnSpPr>
            <a:cxnSpLocks/>
            <a:stCxn id="8" idx="4"/>
            <a:endCxn id="23" idx="0"/>
          </p:cNvCxnSpPr>
          <p:nvPr/>
        </p:nvCxnSpPr>
        <p:spPr>
          <a:xfrm>
            <a:off x="8375750" y="4030717"/>
            <a:ext cx="5705" cy="71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332B432-D168-554C-9A3A-90A4F3B0FF32}"/>
              </a:ext>
            </a:extLst>
          </p:cNvPr>
          <p:cNvCxnSpPr>
            <a:stCxn id="9" idx="4"/>
            <a:endCxn id="13" idx="0"/>
          </p:cNvCxnSpPr>
          <p:nvPr/>
        </p:nvCxnSpPr>
        <p:spPr>
          <a:xfrm>
            <a:off x="9778877" y="4025462"/>
            <a:ext cx="4955" cy="68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2A8E825-4939-E642-AC83-E73BC2B5B16D}"/>
              </a:ext>
            </a:extLst>
          </p:cNvPr>
          <p:cNvCxnSpPr>
            <a:stCxn id="10" idx="4"/>
            <a:endCxn id="14" idx="0"/>
          </p:cNvCxnSpPr>
          <p:nvPr/>
        </p:nvCxnSpPr>
        <p:spPr>
          <a:xfrm>
            <a:off x="11171496" y="4041227"/>
            <a:ext cx="2542" cy="66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reeform 18">
            <a:extLst>
              <a:ext uri="{FF2B5EF4-FFF2-40B4-BE49-F238E27FC236}">
                <a16:creationId xmlns:a16="http://schemas.microsoft.com/office/drawing/2014/main" id="{DC63A3A4-7B90-484F-A978-E7FCA42C8F44}"/>
              </a:ext>
            </a:extLst>
          </p:cNvPr>
          <p:cNvSpPr/>
          <p:nvPr/>
        </p:nvSpPr>
        <p:spPr>
          <a:xfrm>
            <a:off x="7251145" y="2493354"/>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CBE4D66C-6F9E-E34B-BDA3-7050BF048CA7}"/>
              </a:ext>
            </a:extLst>
          </p:cNvPr>
          <p:cNvSpPr/>
          <p:nvPr/>
        </p:nvSpPr>
        <p:spPr>
          <a:xfrm>
            <a:off x="8552722" y="2534541"/>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88F9AB0B-810C-0843-A54F-A8A84F89355B}"/>
              </a:ext>
            </a:extLst>
          </p:cNvPr>
          <p:cNvSpPr/>
          <p:nvPr/>
        </p:nvSpPr>
        <p:spPr>
          <a:xfrm>
            <a:off x="9953154" y="2538658"/>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5F5BBB-5E2C-9141-88E0-05ADD6557FC4}"/>
              </a:ext>
            </a:extLst>
          </p:cNvPr>
          <p:cNvSpPr txBox="1"/>
          <p:nvPr/>
        </p:nvSpPr>
        <p:spPr>
          <a:xfrm>
            <a:off x="8064701" y="4746129"/>
            <a:ext cx="633507" cy="584775"/>
          </a:xfrm>
          <a:prstGeom prst="rect">
            <a:avLst/>
          </a:prstGeom>
          <a:noFill/>
        </p:spPr>
        <p:txBody>
          <a:bodyPr wrap="none" rtlCol="0">
            <a:spAutoFit/>
          </a:bodyPr>
          <a:lstStyle/>
          <a:p>
            <a:r>
              <a:rPr lang="en-US" sz="3200" dirty="0"/>
              <a:t>hit</a:t>
            </a:r>
          </a:p>
        </p:txBody>
      </p:sp>
    </p:spTree>
    <p:extLst>
      <p:ext uri="{BB962C8B-B14F-4D97-AF65-F5344CB8AC3E}">
        <p14:creationId xmlns:p14="http://schemas.microsoft.com/office/powerpoint/2010/main" val="92065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Bayes Net</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an HMM as a Bayes Net.  You should remember the graph semantics of a Bayes net:</a:t>
            </a:r>
          </a:p>
          <a:p>
            <a:r>
              <a:rPr lang="en-US" dirty="0"/>
              <a:t>Nodes are random variables.</a:t>
            </a:r>
          </a:p>
          <a:p>
            <a:r>
              <a:rPr lang="en-US" dirty="0"/>
              <a:t>Edges denote stochastic dependence.</a:t>
            </a: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286CB088-AD99-BA4A-8299-37D03E798C5A}"/>
                  </a:ext>
                </a:extLst>
              </p:cNvPr>
              <p:cNvSpPr/>
              <p:nvPr/>
            </p:nvSpPr>
            <p:spPr>
              <a:xfrm>
                <a:off x="6431338" y="2848303"/>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r>
                            <a:rPr lang="en-US" sz="3600" b="0" i="1" dirty="0" smtClean="0">
                              <a:latin typeface="Cambria Math" panose="02040503050406030204" pitchFamily="18" charset="0"/>
                            </a:rPr>
                            <m:t>𝑌</m:t>
                          </m:r>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0" name="Oval 9">
                <a:extLst>
                  <a:ext uri="{FF2B5EF4-FFF2-40B4-BE49-F238E27FC236}">
                    <a16:creationId xmlns:a16="http://schemas.microsoft.com/office/drawing/2014/main" id="{286CB088-AD99-BA4A-8299-37D03E798C5A}"/>
                  </a:ext>
                </a:extLst>
              </p:cNvPr>
              <p:cNvSpPr>
                <a:spLocks noRot="1" noChangeAspect="1" noMove="1" noResize="1" noEditPoints="1" noAdjustHandles="1" noChangeArrowheads="1" noChangeShapeType="1" noTextEdit="1"/>
              </p:cNvSpPr>
              <p:nvPr/>
            </p:nvSpPr>
            <p:spPr>
              <a:xfrm>
                <a:off x="6431338" y="2848303"/>
                <a:ext cx="1187669" cy="1166648"/>
              </a:xfrm>
              <a:prstGeom prst="ellipse">
                <a:avLst/>
              </a:prstGeom>
              <a:blipFill>
                <a:blip r:embed="rId3"/>
                <a:stretch>
                  <a:fillRect l="-10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ACDD58BC-53F4-8049-A236-0443EE224A83}"/>
                  </a:ext>
                </a:extLst>
              </p:cNvPr>
              <p:cNvSpPr/>
              <p:nvPr/>
            </p:nvSpPr>
            <p:spPr>
              <a:xfrm>
                <a:off x="8317942" y="2853559"/>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𝑌</m:t>
                          </m:r>
                        </m:e>
                        <m:sub>
                          <m:r>
                            <a:rPr lang="en-US" sz="3600" i="1" dirty="0">
                              <a:latin typeface="Cambria Math" panose="02040503050406030204" pitchFamily="18" charset="0"/>
                            </a:rPr>
                            <m:t>𝑡</m:t>
                          </m:r>
                        </m:sub>
                      </m:sSub>
                    </m:oMath>
                  </m:oMathPara>
                </a14:m>
                <a:endParaRPr lang="en-US" sz="3600" dirty="0"/>
              </a:p>
            </p:txBody>
          </p:sp>
        </mc:Choice>
        <mc:Fallback xmlns="">
          <p:sp>
            <p:nvSpPr>
              <p:cNvPr id="15" name="Oval 14">
                <a:extLst>
                  <a:ext uri="{FF2B5EF4-FFF2-40B4-BE49-F238E27FC236}">
                    <a16:creationId xmlns:a16="http://schemas.microsoft.com/office/drawing/2014/main" id="{ACDD58BC-53F4-8049-A236-0443EE224A83}"/>
                  </a:ext>
                </a:extLst>
              </p:cNvPr>
              <p:cNvSpPr>
                <a:spLocks noRot="1" noChangeAspect="1" noMove="1" noResize="1" noEditPoints="1" noAdjustHandles="1" noChangeArrowheads="1" noChangeShapeType="1" noTextEdit="1"/>
              </p:cNvSpPr>
              <p:nvPr/>
            </p:nvSpPr>
            <p:spPr>
              <a:xfrm>
                <a:off x="8317942" y="2853559"/>
                <a:ext cx="1187669" cy="1166648"/>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C47F0864-E1FB-BD43-B7B1-D2D71E21E9B5}"/>
                  </a:ext>
                </a:extLst>
              </p:cNvPr>
              <p:cNvSpPr/>
              <p:nvPr/>
            </p:nvSpPr>
            <p:spPr>
              <a:xfrm>
                <a:off x="10204544" y="2858814"/>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r>
                            <a:rPr lang="en-US" sz="3600" i="1" dirty="0">
                              <a:latin typeface="Cambria Math" panose="02040503050406030204" pitchFamily="18" charset="0"/>
                            </a:rPr>
                            <m:t>𝑌</m:t>
                          </m:r>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16" name="Oval 15">
                <a:extLst>
                  <a:ext uri="{FF2B5EF4-FFF2-40B4-BE49-F238E27FC236}">
                    <a16:creationId xmlns:a16="http://schemas.microsoft.com/office/drawing/2014/main" id="{C47F0864-E1FB-BD43-B7B1-D2D71E21E9B5}"/>
                  </a:ext>
                </a:extLst>
              </p:cNvPr>
              <p:cNvSpPr>
                <a:spLocks noRot="1" noChangeAspect="1" noMove="1" noResize="1" noEditPoints="1" noAdjustHandles="1" noChangeArrowheads="1" noChangeShapeType="1" noTextEdit="1"/>
              </p:cNvSpPr>
              <p:nvPr/>
            </p:nvSpPr>
            <p:spPr>
              <a:xfrm>
                <a:off x="10204544" y="2858814"/>
                <a:ext cx="1187669" cy="1166648"/>
              </a:xfrm>
              <a:prstGeom prst="ellipse">
                <a:avLst/>
              </a:prstGeom>
              <a:blipFill>
                <a:blip r:embed="rId5"/>
                <a:stretch>
                  <a:fillRect l="-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53764DF-189D-2C44-AC50-328DEED072F3}"/>
                  </a:ext>
                </a:extLst>
              </p:cNvPr>
              <p:cNvSpPr txBox="1"/>
              <p:nvPr/>
            </p:nvSpPr>
            <p:spPr>
              <a:xfrm>
                <a:off x="6492980" y="4729656"/>
                <a:ext cx="107176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b="0" i="1" dirty="0" smtClean="0">
                              <a:latin typeface="Cambria Math" panose="02040503050406030204" pitchFamily="18" charset="0"/>
                            </a:rPr>
                            <m:t>𝑋</m:t>
                          </m:r>
                        </m:e>
                        <m:sub>
                          <m:r>
                            <a:rPr lang="en-US" sz="3200" b="0" i="1" dirty="0" smtClean="0">
                              <a:latin typeface="Cambria Math" panose="02040503050406030204" pitchFamily="18" charset="0"/>
                            </a:rPr>
                            <m:t>𝑡</m:t>
                          </m:r>
                          <m:r>
                            <a:rPr lang="en-US" sz="3200" b="0" i="1" dirty="0" smtClean="0">
                              <a:latin typeface="Cambria Math" panose="02040503050406030204" pitchFamily="18" charset="0"/>
                            </a:rPr>
                            <m:t>−1</m:t>
                          </m:r>
                        </m:sub>
                      </m:sSub>
                    </m:oMath>
                  </m:oMathPara>
                </a14:m>
                <a:endParaRPr lang="en-US" sz="3200" dirty="0"/>
              </a:p>
            </p:txBody>
          </p:sp>
        </mc:Choice>
        <mc:Fallback xmlns="">
          <p:sp>
            <p:nvSpPr>
              <p:cNvPr id="18" name="TextBox 17">
                <a:extLst>
                  <a:ext uri="{FF2B5EF4-FFF2-40B4-BE49-F238E27FC236}">
                    <a16:creationId xmlns:a16="http://schemas.microsoft.com/office/drawing/2014/main" id="{353764DF-189D-2C44-AC50-328DEED072F3}"/>
                  </a:ext>
                </a:extLst>
              </p:cNvPr>
              <p:cNvSpPr txBox="1">
                <a:spLocks noRot="1" noChangeAspect="1" noMove="1" noResize="1" noEditPoints="1" noAdjustHandles="1" noChangeArrowheads="1" noChangeShapeType="1" noTextEdit="1"/>
              </p:cNvSpPr>
              <p:nvPr/>
            </p:nvSpPr>
            <p:spPr>
              <a:xfrm>
                <a:off x="6492980" y="4729656"/>
                <a:ext cx="1071768" cy="584775"/>
              </a:xfrm>
              <a:prstGeom prst="rect">
                <a:avLst/>
              </a:prstGeom>
              <a:blipFill>
                <a:blip r:embed="rId6"/>
                <a:stretch>
                  <a:fillRect b="-6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063C259-640C-3B46-B54E-30A665B6EA9F}"/>
                  </a:ext>
                </a:extLst>
              </p:cNvPr>
              <p:cNvSpPr txBox="1"/>
              <p:nvPr/>
            </p:nvSpPr>
            <p:spPr>
              <a:xfrm>
                <a:off x="10263913" y="4708636"/>
                <a:ext cx="107176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smtClean="0">
                              <a:latin typeface="Cambria Math" panose="02040503050406030204" pitchFamily="18" charset="0"/>
                            </a:rPr>
                          </m:ctrlPr>
                        </m:sSubPr>
                        <m:e>
                          <m:r>
                            <a:rPr lang="en-US" sz="3200" i="1" dirty="0">
                              <a:latin typeface="Cambria Math" panose="02040503050406030204" pitchFamily="18" charset="0"/>
                            </a:rPr>
                            <m:t>𝑋</m:t>
                          </m:r>
                        </m:e>
                        <m:sub>
                          <m:r>
                            <a:rPr lang="en-US" sz="3200" i="1" dirty="0">
                              <a:latin typeface="Cambria Math" panose="02040503050406030204" pitchFamily="18" charset="0"/>
                            </a:rPr>
                            <m:t>𝑡</m:t>
                          </m:r>
                          <m:r>
                            <a:rPr lang="en-US" sz="3200" b="0" i="1" dirty="0" smtClean="0">
                              <a:latin typeface="Cambria Math" panose="02040503050406030204" pitchFamily="18" charset="0"/>
                            </a:rPr>
                            <m:t>+</m:t>
                          </m:r>
                          <m:r>
                            <a:rPr lang="en-US" sz="3200" i="1" dirty="0">
                              <a:latin typeface="Cambria Math" panose="02040503050406030204" pitchFamily="18" charset="0"/>
                            </a:rPr>
                            <m:t>1</m:t>
                          </m:r>
                        </m:sub>
                      </m:sSub>
                    </m:oMath>
                  </m:oMathPara>
                </a14:m>
                <a:endParaRPr lang="en-US" sz="3200" dirty="0"/>
              </a:p>
            </p:txBody>
          </p:sp>
        </mc:Choice>
        <mc:Fallback xmlns="">
          <p:sp>
            <p:nvSpPr>
              <p:cNvPr id="19" name="TextBox 18">
                <a:extLst>
                  <a:ext uri="{FF2B5EF4-FFF2-40B4-BE49-F238E27FC236}">
                    <a16:creationId xmlns:a16="http://schemas.microsoft.com/office/drawing/2014/main" id="{7063C259-640C-3B46-B54E-30A665B6EA9F}"/>
                  </a:ext>
                </a:extLst>
              </p:cNvPr>
              <p:cNvSpPr txBox="1">
                <a:spLocks noRot="1" noChangeAspect="1" noMove="1" noResize="1" noEditPoints="1" noAdjustHandles="1" noChangeArrowheads="1" noChangeShapeType="1" noTextEdit="1"/>
              </p:cNvSpPr>
              <p:nvPr/>
            </p:nvSpPr>
            <p:spPr>
              <a:xfrm>
                <a:off x="10263913" y="4708636"/>
                <a:ext cx="1071768" cy="584775"/>
              </a:xfrm>
              <a:prstGeom prst="rect">
                <a:avLst/>
              </a:prstGeom>
              <a:blipFill>
                <a:blip r:embed="rId7"/>
                <a:stretch>
                  <a:fillRect b="-6383"/>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2B890A33-5547-474F-931F-DF75C32B1BAF}"/>
              </a:ext>
            </a:extLst>
          </p:cNvPr>
          <p:cNvCxnSpPr>
            <a:stCxn id="10" idx="4"/>
            <a:endCxn id="18" idx="0"/>
          </p:cNvCxnSpPr>
          <p:nvPr/>
        </p:nvCxnSpPr>
        <p:spPr>
          <a:xfrm>
            <a:off x="7025173" y="4014951"/>
            <a:ext cx="3691" cy="71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030C5F3-C33C-C640-A83F-75ABBB8B67BF}"/>
              </a:ext>
            </a:extLst>
          </p:cNvPr>
          <p:cNvCxnSpPr>
            <a:cxnSpLocks/>
            <a:stCxn id="15" idx="4"/>
            <a:endCxn id="29" idx="0"/>
          </p:cNvCxnSpPr>
          <p:nvPr/>
        </p:nvCxnSpPr>
        <p:spPr>
          <a:xfrm>
            <a:off x="8911777" y="4020207"/>
            <a:ext cx="29269" cy="71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82784E-A918-C54B-A801-E50D3324EF17}"/>
              </a:ext>
            </a:extLst>
          </p:cNvPr>
          <p:cNvCxnSpPr>
            <a:stCxn id="16" idx="4"/>
            <a:endCxn id="19" idx="0"/>
          </p:cNvCxnSpPr>
          <p:nvPr/>
        </p:nvCxnSpPr>
        <p:spPr>
          <a:xfrm>
            <a:off x="10798379" y="4025462"/>
            <a:ext cx="1418" cy="68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A9F3D45-E7AD-F546-B03D-33C19D4F940C}"/>
                  </a:ext>
                </a:extLst>
              </p:cNvPr>
              <p:cNvSpPr txBox="1"/>
              <p:nvPr/>
            </p:nvSpPr>
            <p:spPr>
              <a:xfrm>
                <a:off x="8600728" y="4735619"/>
                <a:ext cx="68063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dirty="0">
                              <a:latin typeface="Cambria Math" panose="02040503050406030204" pitchFamily="18" charset="0"/>
                            </a:rPr>
                          </m:ctrlPr>
                        </m:sSubPr>
                        <m:e>
                          <m:r>
                            <a:rPr lang="en-US" sz="3200" i="1" dirty="0">
                              <a:latin typeface="Cambria Math" panose="02040503050406030204" pitchFamily="18" charset="0"/>
                            </a:rPr>
                            <m:t>𝑋</m:t>
                          </m:r>
                        </m:e>
                        <m:sub>
                          <m:r>
                            <a:rPr lang="en-US" sz="3200" i="1" dirty="0">
                              <a:latin typeface="Cambria Math" panose="02040503050406030204" pitchFamily="18" charset="0"/>
                            </a:rPr>
                            <m:t>𝑡</m:t>
                          </m:r>
                        </m:sub>
                      </m:sSub>
                    </m:oMath>
                  </m:oMathPara>
                </a14:m>
                <a:endParaRPr lang="en-US" sz="3200" dirty="0"/>
              </a:p>
            </p:txBody>
          </p:sp>
        </mc:Choice>
        <mc:Fallback xmlns="">
          <p:sp>
            <p:nvSpPr>
              <p:cNvPr id="29" name="TextBox 28">
                <a:extLst>
                  <a:ext uri="{FF2B5EF4-FFF2-40B4-BE49-F238E27FC236}">
                    <a16:creationId xmlns:a16="http://schemas.microsoft.com/office/drawing/2014/main" id="{EA9F3D45-E7AD-F546-B03D-33C19D4F940C}"/>
                  </a:ext>
                </a:extLst>
              </p:cNvPr>
              <p:cNvSpPr txBox="1">
                <a:spLocks noRot="1" noChangeAspect="1" noMove="1" noResize="1" noEditPoints="1" noAdjustHandles="1" noChangeArrowheads="1" noChangeShapeType="1" noTextEdit="1"/>
              </p:cNvSpPr>
              <p:nvPr/>
            </p:nvSpPr>
            <p:spPr>
              <a:xfrm>
                <a:off x="8600728" y="4735619"/>
                <a:ext cx="680636" cy="584775"/>
              </a:xfrm>
              <a:prstGeom prst="rect">
                <a:avLst/>
              </a:prstGeom>
              <a:blipFill>
                <a:blip r:embed="rId8"/>
                <a:stretch>
                  <a:fillRect b="-4167"/>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4CFED84-C055-7E44-81E4-2339F2A3F9FF}"/>
              </a:ext>
            </a:extLst>
          </p:cNvPr>
          <p:cNvCxnSpPr>
            <a:stCxn id="10" idx="6"/>
            <a:endCxn id="15" idx="2"/>
          </p:cNvCxnSpPr>
          <p:nvPr/>
        </p:nvCxnSpPr>
        <p:spPr>
          <a:xfrm>
            <a:off x="7619007" y="3431627"/>
            <a:ext cx="698935"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210D11E-F972-6749-96BC-81F75DCE2F5F}"/>
              </a:ext>
            </a:extLst>
          </p:cNvPr>
          <p:cNvCxnSpPr>
            <a:stCxn id="15" idx="6"/>
            <a:endCxn id="16" idx="2"/>
          </p:cNvCxnSpPr>
          <p:nvPr/>
        </p:nvCxnSpPr>
        <p:spPr>
          <a:xfrm>
            <a:off x="9505611" y="3436883"/>
            <a:ext cx="698933"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67E44A-54B1-E84D-83EC-8435C98F421E}"/>
              </a:ext>
            </a:extLst>
          </p:cNvPr>
          <p:cNvCxnSpPr>
            <a:endCxn id="10" idx="2"/>
          </p:cNvCxnSpPr>
          <p:nvPr/>
        </p:nvCxnSpPr>
        <p:spPr>
          <a:xfrm>
            <a:off x="6190593" y="3429000"/>
            <a:ext cx="240745" cy="2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958E65-A980-584C-9EB2-97BDC1E98632}"/>
              </a:ext>
            </a:extLst>
          </p:cNvPr>
          <p:cNvCxnSpPr>
            <a:stCxn id="16" idx="6"/>
          </p:cNvCxnSpPr>
          <p:nvPr/>
        </p:nvCxnSpPr>
        <p:spPr>
          <a:xfrm flipV="1">
            <a:off x="11392213" y="3436883"/>
            <a:ext cx="200697"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0520A12-5EF9-C84E-BB73-D73D5A14BE1E}"/>
              </a:ext>
            </a:extLst>
          </p:cNvPr>
          <p:cNvSpPr txBox="1"/>
          <p:nvPr/>
        </p:nvSpPr>
        <p:spPr>
          <a:xfrm>
            <a:off x="11582959" y="3032240"/>
            <a:ext cx="468398" cy="584775"/>
          </a:xfrm>
          <a:prstGeom prst="rect">
            <a:avLst/>
          </a:prstGeom>
          <a:noFill/>
        </p:spPr>
        <p:txBody>
          <a:bodyPr wrap="none" rtlCol="0">
            <a:spAutoFit/>
          </a:bodyPr>
          <a:lstStyle/>
          <a:p>
            <a:r>
              <a:rPr lang="en-US" sz="3200" dirty="0"/>
              <a:t>…</a:t>
            </a:r>
          </a:p>
        </p:txBody>
      </p:sp>
      <p:sp>
        <p:nvSpPr>
          <p:cNvPr id="35" name="TextBox 34">
            <a:extLst>
              <a:ext uri="{FF2B5EF4-FFF2-40B4-BE49-F238E27FC236}">
                <a16:creationId xmlns:a16="http://schemas.microsoft.com/office/drawing/2014/main" id="{20D19162-3067-DF4F-BF9E-041CB9609F30}"/>
              </a:ext>
            </a:extLst>
          </p:cNvPr>
          <p:cNvSpPr txBox="1"/>
          <p:nvPr/>
        </p:nvSpPr>
        <p:spPr>
          <a:xfrm>
            <a:off x="5691931" y="3026985"/>
            <a:ext cx="468398"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99875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Finite State Machine</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t>
            </a:r>
            <a:r>
              <a:rPr lang="en-US" b="1" i="1" u="sng" dirty="0"/>
              <a:t>exactly the same HMM, </a:t>
            </a:r>
            <a:r>
              <a:rPr lang="en-US" dirty="0"/>
              <a:t>viewed in a totally different way.  Here, we show it as a finite state machine:</a:t>
            </a:r>
          </a:p>
          <a:p>
            <a:r>
              <a:rPr lang="en-US" dirty="0"/>
              <a:t>Nodes denote states.</a:t>
            </a:r>
          </a:p>
          <a:p>
            <a:r>
              <a:rPr lang="en-US" dirty="0"/>
              <a:t>Edges denote possible transitions between the states.</a:t>
            </a:r>
          </a:p>
          <a:p>
            <a:pPr marL="0" indent="0">
              <a:buNone/>
            </a:pPr>
            <a:endParaRPr lang="en-US" dirty="0"/>
          </a:p>
        </p:txBody>
      </p:sp>
      <p:sp>
        <p:nvSpPr>
          <p:cNvPr id="10" name="Oval 4">
            <a:extLst>
              <a:ext uri="{FF2B5EF4-FFF2-40B4-BE49-F238E27FC236}">
                <a16:creationId xmlns:a16="http://schemas.microsoft.com/office/drawing/2014/main" id="{95F0D028-7B9B-9F49-93A2-DE6657569426}"/>
              </a:ext>
            </a:extLst>
          </p:cNvPr>
          <p:cNvSpPr>
            <a:spLocks noChangeArrowheads="1"/>
          </p:cNvSpPr>
          <p:nvPr/>
        </p:nvSpPr>
        <p:spPr bwMode="auto">
          <a:xfrm>
            <a:off x="7731512" y="3131053"/>
            <a:ext cx="1068274" cy="1052063"/>
          </a:xfrm>
          <a:prstGeom prst="ellipse">
            <a:avLst/>
          </a:prstGeom>
          <a:solidFill>
            <a:schemeClr val="accent1"/>
          </a:solidFill>
          <a:ln w="28575">
            <a:solidFill>
              <a:schemeClr val="tx1"/>
            </a:solidFill>
            <a:round/>
            <a:headEnd/>
            <a:tailEnd/>
          </a:ln>
        </p:spPr>
        <p:txBody>
          <a:bodyPr wrap="none" anchor="ctr"/>
          <a:lstStyle/>
          <a:p>
            <a:pPr algn="ctr"/>
            <a:r>
              <a:rPr lang="en-US" sz="3600" dirty="0">
                <a:solidFill>
                  <a:schemeClr val="bg1"/>
                </a:solidFill>
              </a:rPr>
              <a:t>N</a:t>
            </a:r>
          </a:p>
        </p:txBody>
      </p:sp>
      <p:sp>
        <p:nvSpPr>
          <p:cNvPr id="15" name="Oval 5">
            <a:extLst>
              <a:ext uri="{FF2B5EF4-FFF2-40B4-BE49-F238E27FC236}">
                <a16:creationId xmlns:a16="http://schemas.microsoft.com/office/drawing/2014/main" id="{0935C3EA-F8E4-0141-AD84-98EDC4370323}"/>
              </a:ext>
            </a:extLst>
          </p:cNvPr>
          <p:cNvSpPr>
            <a:spLocks noChangeArrowheads="1"/>
          </p:cNvSpPr>
          <p:nvPr/>
        </p:nvSpPr>
        <p:spPr bwMode="auto">
          <a:xfrm>
            <a:off x="9179312" y="3131053"/>
            <a:ext cx="1068274" cy="1052063"/>
          </a:xfrm>
          <a:prstGeom prst="ellipse">
            <a:avLst/>
          </a:prstGeom>
          <a:solidFill>
            <a:srgbClr val="FFCC00"/>
          </a:solidFill>
          <a:ln w="28575">
            <a:solidFill>
              <a:schemeClr val="tx1"/>
            </a:solidFill>
            <a:round/>
            <a:headEnd/>
            <a:tailEnd/>
          </a:ln>
        </p:spPr>
        <p:txBody>
          <a:bodyPr wrap="none" anchor="ctr"/>
          <a:lstStyle/>
          <a:p>
            <a:pPr algn="ctr"/>
            <a:r>
              <a:rPr lang="en-US" sz="3600" dirty="0"/>
              <a:t>V</a:t>
            </a:r>
          </a:p>
        </p:txBody>
      </p:sp>
      <p:cxnSp>
        <p:nvCxnSpPr>
          <p:cNvPr id="16" name="AutoShape 6">
            <a:extLst>
              <a:ext uri="{FF2B5EF4-FFF2-40B4-BE49-F238E27FC236}">
                <a16:creationId xmlns:a16="http://schemas.microsoft.com/office/drawing/2014/main" id="{7288C9C9-A0A0-4A46-8E9D-943ACA2AC254}"/>
              </a:ext>
            </a:extLst>
          </p:cNvPr>
          <p:cNvCxnSpPr>
            <a:cxnSpLocks noChangeShapeType="1"/>
            <a:stCxn id="10" idx="0"/>
            <a:endCxn id="15" idx="0"/>
          </p:cNvCxnSpPr>
          <p:nvPr/>
        </p:nvCxnSpPr>
        <p:spPr bwMode="auto">
          <a:xfrm rot="5400000" flipH="1" flipV="1">
            <a:off x="8989549" y="2407153"/>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7" name="AutoShape 7">
            <a:extLst>
              <a:ext uri="{FF2B5EF4-FFF2-40B4-BE49-F238E27FC236}">
                <a16:creationId xmlns:a16="http://schemas.microsoft.com/office/drawing/2014/main" id="{DF709E56-079E-3B46-9E84-EBD71DEDE15B}"/>
              </a:ext>
            </a:extLst>
          </p:cNvPr>
          <p:cNvCxnSpPr>
            <a:cxnSpLocks noChangeShapeType="1"/>
            <a:stCxn id="15" idx="4"/>
            <a:endCxn id="10" idx="4"/>
          </p:cNvCxnSpPr>
          <p:nvPr/>
        </p:nvCxnSpPr>
        <p:spPr bwMode="auto">
          <a:xfrm rot="5400000">
            <a:off x="8989549" y="3459216"/>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8">
            <a:extLst>
              <a:ext uri="{FF2B5EF4-FFF2-40B4-BE49-F238E27FC236}">
                <a16:creationId xmlns:a16="http://schemas.microsoft.com/office/drawing/2014/main" id="{D3DDAAD1-F2E8-844C-8C5D-CA3C45434A9C}"/>
              </a:ext>
            </a:extLst>
          </p:cNvPr>
          <p:cNvCxnSpPr>
            <a:cxnSpLocks noChangeShapeType="1"/>
            <a:stCxn id="15" idx="7"/>
            <a:endCxn id="15" idx="6"/>
          </p:cNvCxnSpPr>
          <p:nvPr/>
        </p:nvCxnSpPr>
        <p:spPr bwMode="auto">
          <a:xfrm rot="16200000" flipH="1">
            <a:off x="9983382" y="3392882"/>
            <a:ext cx="371961" cy="156445"/>
          </a:xfrm>
          <a:prstGeom prst="curvedConnector4">
            <a:avLst>
              <a:gd name="adj1" fmla="val -102879"/>
              <a:gd name="adj2" fmla="val 246122"/>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9">
            <a:extLst>
              <a:ext uri="{FF2B5EF4-FFF2-40B4-BE49-F238E27FC236}">
                <a16:creationId xmlns:a16="http://schemas.microsoft.com/office/drawing/2014/main" id="{3B11414F-B25F-2C4D-9E0D-94B4207F1257}"/>
              </a:ext>
            </a:extLst>
          </p:cNvPr>
          <p:cNvCxnSpPr>
            <a:cxnSpLocks noChangeShapeType="1"/>
            <a:stCxn id="10" idx="3"/>
            <a:endCxn id="10" idx="2"/>
          </p:cNvCxnSpPr>
          <p:nvPr/>
        </p:nvCxnSpPr>
        <p:spPr bwMode="auto">
          <a:xfrm rot="5400000" flipH="1">
            <a:off x="7623755" y="3764843"/>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mc:AlternateContent xmlns:mc="http://schemas.openxmlformats.org/markup-compatibility/2006" xmlns:a14="http://schemas.microsoft.com/office/drawing/2010/main">
        <mc:Choice Requires="a14">
          <p:sp>
            <p:nvSpPr>
              <p:cNvPr id="21" name="Text Box 11">
                <a:extLst>
                  <a:ext uri="{FF2B5EF4-FFF2-40B4-BE49-F238E27FC236}">
                    <a16:creationId xmlns:a16="http://schemas.microsoft.com/office/drawing/2014/main" id="{A93CC9FD-B5E0-5A40-A39E-C8CE2F8A7D1D}"/>
                  </a:ext>
                </a:extLst>
              </p:cNvPr>
              <p:cNvSpPr txBox="1">
                <a:spLocks noChangeArrowheads="1"/>
              </p:cNvSpPr>
              <p:nvPr/>
            </p:nvSpPr>
            <p:spPr bwMode="auto">
              <a:xfrm>
                <a:off x="5571744" y="3381943"/>
                <a:ext cx="2197443"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m:t>
                      </m:r>
                    </m:oMath>
                  </m:oMathPara>
                </a14:m>
                <a:endParaRPr lang="en-US" dirty="0"/>
              </a:p>
            </p:txBody>
          </p:sp>
        </mc:Choice>
        <mc:Fallback xmlns="">
          <p:sp>
            <p:nvSpPr>
              <p:cNvPr id="21" name="Text Box 11">
                <a:extLst>
                  <a:ext uri="{FF2B5EF4-FFF2-40B4-BE49-F238E27FC236}">
                    <a16:creationId xmlns:a16="http://schemas.microsoft.com/office/drawing/2014/main" id="{A93CC9FD-B5E0-5A40-A39E-C8CE2F8A7D1D}"/>
                  </a:ext>
                </a:extLst>
              </p:cNvPr>
              <p:cNvSpPr txBox="1">
                <a:spLocks noRot="1" noChangeAspect="1" noMove="1" noResize="1" noEditPoints="1" noAdjustHandles="1" noChangeArrowheads="1" noChangeShapeType="1" noTextEdit="1"/>
              </p:cNvSpPr>
              <p:nvPr/>
            </p:nvSpPr>
            <p:spPr bwMode="auto">
              <a:xfrm>
                <a:off x="5571744" y="3381943"/>
                <a:ext cx="2197443" cy="369332"/>
              </a:xfrm>
              <a:prstGeom prst="rect">
                <a:avLst/>
              </a:prstGeom>
              <a:blipFill>
                <a:blip r:embed="rId3"/>
                <a:stretch>
                  <a:fillRect b="-16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22" name="Oval 4">
            <a:extLst>
              <a:ext uri="{FF2B5EF4-FFF2-40B4-BE49-F238E27FC236}">
                <a16:creationId xmlns:a16="http://schemas.microsoft.com/office/drawing/2014/main" id="{13DC3814-D399-B342-9046-F9824BCA4D00}"/>
              </a:ext>
            </a:extLst>
          </p:cNvPr>
          <p:cNvSpPr>
            <a:spLocks noChangeArrowheads="1"/>
          </p:cNvSpPr>
          <p:nvPr/>
        </p:nvSpPr>
        <p:spPr bwMode="auto">
          <a:xfrm>
            <a:off x="8577595" y="5081140"/>
            <a:ext cx="1068274" cy="1052063"/>
          </a:xfrm>
          <a:prstGeom prst="ellipse">
            <a:avLst/>
          </a:prstGeom>
          <a:solidFill>
            <a:srgbClr val="FF0000"/>
          </a:solidFill>
          <a:ln w="28575">
            <a:solidFill>
              <a:schemeClr val="tx1"/>
            </a:solidFill>
            <a:round/>
            <a:headEnd/>
            <a:tailEnd/>
          </a:ln>
        </p:spPr>
        <p:txBody>
          <a:bodyPr wrap="none" anchor="ctr"/>
          <a:lstStyle/>
          <a:p>
            <a:pPr algn="ctr"/>
            <a:r>
              <a:rPr lang="en-US" sz="3600" dirty="0">
                <a:solidFill>
                  <a:schemeClr val="bg1"/>
                </a:solidFill>
              </a:rPr>
              <a:t>D</a:t>
            </a:r>
          </a:p>
        </p:txBody>
      </p:sp>
      <p:cxnSp>
        <p:nvCxnSpPr>
          <p:cNvPr id="33" name="AutoShape 9">
            <a:extLst>
              <a:ext uri="{FF2B5EF4-FFF2-40B4-BE49-F238E27FC236}">
                <a16:creationId xmlns:a16="http://schemas.microsoft.com/office/drawing/2014/main" id="{6715D8A1-09D1-A346-ACEA-4BC88C0ABCF7}"/>
              </a:ext>
            </a:extLst>
          </p:cNvPr>
          <p:cNvCxnSpPr>
            <a:cxnSpLocks noChangeShapeType="1"/>
            <a:stCxn id="22" idx="3"/>
            <a:endCxn id="22" idx="2"/>
          </p:cNvCxnSpPr>
          <p:nvPr/>
        </p:nvCxnSpPr>
        <p:spPr bwMode="auto">
          <a:xfrm rot="5400000" flipH="1">
            <a:off x="8469838" y="5714930"/>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mc:AlternateContent xmlns:mc="http://schemas.openxmlformats.org/markup-compatibility/2006" xmlns:a14="http://schemas.microsoft.com/office/drawing/2010/main">
        <mc:Choice Requires="a14">
          <p:sp>
            <p:nvSpPr>
              <p:cNvPr id="35" name="Text Box 11">
                <a:extLst>
                  <a:ext uri="{FF2B5EF4-FFF2-40B4-BE49-F238E27FC236}">
                    <a16:creationId xmlns:a16="http://schemas.microsoft.com/office/drawing/2014/main" id="{83001CF5-0FB9-6148-A0D0-B6614F327903}"/>
                  </a:ext>
                </a:extLst>
              </p:cNvPr>
              <p:cNvSpPr txBox="1">
                <a:spLocks noChangeArrowheads="1"/>
              </p:cNvSpPr>
              <p:nvPr/>
            </p:nvSpPr>
            <p:spPr bwMode="auto">
              <a:xfrm>
                <a:off x="7504176" y="6350695"/>
                <a:ext cx="2197443"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r>
                        <a:rPr lang="en-US" b="0" i="1" dirty="0" smtClean="0">
                          <a:latin typeface="Cambria Math" panose="02040503050406030204" pitchFamily="18" charset="0"/>
                        </a:rPr>
                        <m:t>𝐷</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0" i="1" dirty="0" smtClean="0">
                          <a:latin typeface="Cambria Math" panose="02040503050406030204" pitchFamily="18" charset="0"/>
                        </a:rPr>
                        <m:t>𝐷</m:t>
                      </m:r>
                      <m:r>
                        <a:rPr lang="en-US" i="1" dirty="0" smtClean="0">
                          <a:latin typeface="Cambria Math" panose="02040503050406030204" pitchFamily="18" charset="0"/>
                        </a:rPr>
                        <m:t>)</m:t>
                      </m:r>
                    </m:oMath>
                  </m:oMathPara>
                </a14:m>
                <a:endParaRPr lang="en-US" dirty="0"/>
              </a:p>
            </p:txBody>
          </p:sp>
        </mc:Choice>
        <mc:Fallback xmlns="">
          <p:sp>
            <p:nvSpPr>
              <p:cNvPr id="35" name="Text Box 11">
                <a:extLst>
                  <a:ext uri="{FF2B5EF4-FFF2-40B4-BE49-F238E27FC236}">
                    <a16:creationId xmlns:a16="http://schemas.microsoft.com/office/drawing/2014/main" id="{83001CF5-0FB9-6148-A0D0-B6614F327903}"/>
                  </a:ext>
                </a:extLst>
              </p:cNvPr>
              <p:cNvSpPr txBox="1">
                <a:spLocks noRot="1" noChangeAspect="1" noMove="1" noResize="1" noEditPoints="1" noAdjustHandles="1" noChangeArrowheads="1" noChangeShapeType="1" noTextEdit="1"/>
              </p:cNvSpPr>
              <p:nvPr/>
            </p:nvSpPr>
            <p:spPr bwMode="auto">
              <a:xfrm>
                <a:off x="7504176" y="6350695"/>
                <a:ext cx="2197443" cy="369332"/>
              </a:xfrm>
              <a:prstGeom prst="rect">
                <a:avLst/>
              </a:prstGeom>
              <a:blipFill>
                <a:blip r:embed="rId4"/>
                <a:stretch>
                  <a:fillRect b="-2069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cxnSp>
        <p:nvCxnSpPr>
          <p:cNvPr id="38" name="AutoShape 7">
            <a:extLst>
              <a:ext uri="{FF2B5EF4-FFF2-40B4-BE49-F238E27FC236}">
                <a16:creationId xmlns:a16="http://schemas.microsoft.com/office/drawing/2014/main" id="{95BC6C9B-296D-3641-A0CA-9056A513BCFF}"/>
              </a:ext>
            </a:extLst>
          </p:cNvPr>
          <p:cNvCxnSpPr>
            <a:cxnSpLocks noChangeShapeType="1"/>
          </p:cNvCxnSpPr>
          <p:nvPr/>
        </p:nvCxnSpPr>
        <p:spPr bwMode="auto">
          <a:xfrm rot="5400000">
            <a:off x="9885661" y="3843264"/>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 xmlns:a14="http://schemas.microsoft.com/office/drawing/2010/main">
                <a:noFill/>
              </a14:hiddenFill>
            </a:ext>
          </a:extLst>
        </p:spPr>
      </p:cxnSp>
      <p:cxnSp>
        <p:nvCxnSpPr>
          <p:cNvPr id="39" name="AutoShape 6">
            <a:extLst>
              <a:ext uri="{FF2B5EF4-FFF2-40B4-BE49-F238E27FC236}">
                <a16:creationId xmlns:a16="http://schemas.microsoft.com/office/drawing/2014/main" id="{DFA464D5-F104-B24E-89CB-83E57B48DD2D}"/>
              </a:ext>
            </a:extLst>
          </p:cNvPr>
          <p:cNvCxnSpPr>
            <a:cxnSpLocks noChangeShapeType="1"/>
          </p:cNvCxnSpPr>
          <p:nvPr/>
        </p:nvCxnSpPr>
        <p:spPr bwMode="auto">
          <a:xfrm rot="5400000" flipH="1" flipV="1">
            <a:off x="8922493" y="3998209"/>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 xmlns:a14="http://schemas.microsoft.com/office/drawing/2010/main">
                <a:noFill/>
              </a14:hiddenFill>
            </a:ext>
          </a:extLst>
        </p:spPr>
      </p:cxnSp>
      <p:cxnSp>
        <p:nvCxnSpPr>
          <p:cNvPr id="40" name="AutoShape 6">
            <a:extLst>
              <a:ext uri="{FF2B5EF4-FFF2-40B4-BE49-F238E27FC236}">
                <a16:creationId xmlns:a16="http://schemas.microsoft.com/office/drawing/2014/main" id="{9274FE14-2682-5043-8B1F-BBFEDC0BA462}"/>
              </a:ext>
            </a:extLst>
          </p:cNvPr>
          <p:cNvCxnSpPr>
            <a:cxnSpLocks noChangeShapeType="1"/>
          </p:cNvCxnSpPr>
          <p:nvPr/>
        </p:nvCxnSpPr>
        <p:spPr bwMode="auto">
          <a:xfrm rot="5400000" flipH="1" flipV="1">
            <a:off x="8184877" y="4053073"/>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 xmlns:a14="http://schemas.microsoft.com/office/drawing/2010/main">
                <a:noFill/>
              </a14:hiddenFill>
            </a:ext>
          </a:extLst>
        </p:spPr>
      </p:cxnSp>
      <p:cxnSp>
        <p:nvCxnSpPr>
          <p:cNvPr id="41" name="AutoShape 7">
            <a:extLst>
              <a:ext uri="{FF2B5EF4-FFF2-40B4-BE49-F238E27FC236}">
                <a16:creationId xmlns:a16="http://schemas.microsoft.com/office/drawing/2014/main" id="{0673C5D9-9E12-8342-82FA-A9545FD60B36}"/>
              </a:ext>
            </a:extLst>
          </p:cNvPr>
          <p:cNvCxnSpPr>
            <a:cxnSpLocks noChangeShapeType="1"/>
          </p:cNvCxnSpPr>
          <p:nvPr/>
        </p:nvCxnSpPr>
        <p:spPr bwMode="auto">
          <a:xfrm rot="5400000">
            <a:off x="9209005" y="3764016"/>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 xmlns:a14="http://schemas.microsoft.com/office/drawing/2010/main">
                <a:noFill/>
              </a14:hiddenFill>
            </a:ext>
          </a:extLst>
        </p:spPr>
      </p:cxnSp>
      <mc:AlternateContent xmlns:mc="http://schemas.openxmlformats.org/markup-compatibility/2006" xmlns:a14="http://schemas.microsoft.com/office/drawing/2010/main">
        <mc:Choice Requires="a14">
          <p:sp>
            <p:nvSpPr>
              <p:cNvPr id="42" name="Text Box 11">
                <a:extLst>
                  <a:ext uri="{FF2B5EF4-FFF2-40B4-BE49-F238E27FC236}">
                    <a16:creationId xmlns:a16="http://schemas.microsoft.com/office/drawing/2014/main" id="{ECEDC749-1485-264E-B043-196F11FA7EB9}"/>
                  </a:ext>
                </a:extLst>
              </p:cNvPr>
              <p:cNvSpPr txBox="1">
                <a:spLocks noChangeArrowheads="1"/>
              </p:cNvSpPr>
              <p:nvPr/>
            </p:nvSpPr>
            <p:spPr bwMode="auto">
              <a:xfrm>
                <a:off x="9302496" y="2479735"/>
                <a:ext cx="2197443"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r>
                        <a:rPr lang="en-US" b="0" i="1" dirty="0" smtClean="0">
                          <a:latin typeface="Cambria Math" panose="02040503050406030204" pitchFamily="18" charset="0"/>
                        </a:rPr>
                        <m:t>𝑉</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0"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n-US" dirty="0"/>
              </a:p>
            </p:txBody>
          </p:sp>
        </mc:Choice>
        <mc:Fallback xmlns="">
          <p:sp>
            <p:nvSpPr>
              <p:cNvPr id="42" name="Text Box 11">
                <a:extLst>
                  <a:ext uri="{FF2B5EF4-FFF2-40B4-BE49-F238E27FC236}">
                    <a16:creationId xmlns:a16="http://schemas.microsoft.com/office/drawing/2014/main" id="{ECEDC749-1485-264E-B043-196F11FA7EB9}"/>
                  </a:ext>
                </a:extLst>
              </p:cNvPr>
              <p:cNvSpPr txBox="1">
                <a:spLocks noRot="1" noChangeAspect="1" noMove="1" noResize="1" noEditPoints="1" noAdjustHandles="1" noChangeArrowheads="1" noChangeShapeType="1" noTextEdit="1"/>
              </p:cNvSpPr>
              <p:nvPr/>
            </p:nvSpPr>
            <p:spPr bwMode="auto">
              <a:xfrm>
                <a:off x="9302496" y="2479735"/>
                <a:ext cx="2197443" cy="369332"/>
              </a:xfrm>
              <a:prstGeom prst="rect">
                <a:avLst/>
              </a:prstGeom>
              <a:blipFill>
                <a:blip r:embed="rId5"/>
                <a:stretch>
                  <a:fillRect b="-16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 Box 11">
                <a:extLst>
                  <a:ext uri="{FF2B5EF4-FFF2-40B4-BE49-F238E27FC236}">
                    <a16:creationId xmlns:a16="http://schemas.microsoft.com/office/drawing/2014/main" id="{05426C2D-9A6C-714C-A2FA-DC5FD7AA6412}"/>
                  </a:ext>
                </a:extLst>
              </p:cNvPr>
              <p:cNvSpPr txBox="1">
                <a:spLocks noChangeArrowheads="1"/>
              </p:cNvSpPr>
              <p:nvPr/>
            </p:nvSpPr>
            <p:spPr bwMode="auto">
              <a:xfrm>
                <a:off x="7053072" y="2583367"/>
                <a:ext cx="2197443"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r>
                        <a:rPr lang="en-US" b="0" i="1" dirty="0" smtClean="0">
                          <a:latin typeface="Cambria Math" panose="02040503050406030204" pitchFamily="18" charset="0"/>
                        </a:rPr>
                        <m:t>𝑉</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m:t>
                      </m:r>
                    </m:oMath>
                  </m:oMathPara>
                </a14:m>
                <a:endParaRPr lang="en-US" dirty="0"/>
              </a:p>
            </p:txBody>
          </p:sp>
        </mc:Choice>
        <mc:Fallback xmlns="">
          <p:sp>
            <p:nvSpPr>
              <p:cNvPr id="43" name="Text Box 11">
                <a:extLst>
                  <a:ext uri="{FF2B5EF4-FFF2-40B4-BE49-F238E27FC236}">
                    <a16:creationId xmlns:a16="http://schemas.microsoft.com/office/drawing/2014/main" id="{05426C2D-9A6C-714C-A2FA-DC5FD7AA6412}"/>
                  </a:ext>
                </a:extLst>
              </p:cNvPr>
              <p:cNvSpPr txBox="1">
                <a:spLocks noRot="1" noChangeAspect="1" noMove="1" noResize="1" noEditPoints="1" noAdjustHandles="1" noChangeArrowheads="1" noChangeShapeType="1" noTextEdit="1"/>
              </p:cNvSpPr>
              <p:nvPr/>
            </p:nvSpPr>
            <p:spPr bwMode="auto">
              <a:xfrm>
                <a:off x="7053072" y="2583367"/>
                <a:ext cx="2197443" cy="369332"/>
              </a:xfrm>
              <a:prstGeom prst="rect">
                <a:avLst/>
              </a:prstGeom>
              <a:blipFill>
                <a:blip r:embed="rId6"/>
                <a:stretch>
                  <a:fillRect b="-16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 Box 11">
                <a:extLst>
                  <a:ext uri="{FF2B5EF4-FFF2-40B4-BE49-F238E27FC236}">
                    <a16:creationId xmlns:a16="http://schemas.microsoft.com/office/drawing/2014/main" id="{477106E1-DC4E-0A4F-AAD1-09B1AFEE7734}"/>
                  </a:ext>
                </a:extLst>
              </p:cNvPr>
              <p:cNvSpPr txBox="1">
                <a:spLocks noChangeArrowheads="1"/>
              </p:cNvSpPr>
              <p:nvPr/>
            </p:nvSpPr>
            <p:spPr bwMode="auto">
              <a:xfrm>
                <a:off x="9753600" y="4832791"/>
                <a:ext cx="2197443"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r>
                        <a:rPr lang="en-US" b="0" i="1" dirty="0" smtClean="0">
                          <a:latin typeface="Cambria Math" panose="02040503050406030204" pitchFamily="18" charset="0"/>
                        </a:rPr>
                        <m:t>𝐷</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0" i="1" dirty="0" smtClean="0">
                          <a:latin typeface="Cambria Math" panose="02040503050406030204" pitchFamily="18" charset="0"/>
                        </a:rPr>
                        <m:t>𝑉</m:t>
                      </m:r>
                      <m:r>
                        <a:rPr lang="en-US" i="1" dirty="0" smtClean="0">
                          <a:latin typeface="Cambria Math" panose="02040503050406030204" pitchFamily="18" charset="0"/>
                        </a:rPr>
                        <m:t>)</m:t>
                      </m:r>
                    </m:oMath>
                  </m:oMathPara>
                </a14:m>
                <a:endParaRPr lang="en-US" dirty="0"/>
              </a:p>
            </p:txBody>
          </p:sp>
        </mc:Choice>
        <mc:Fallback xmlns="">
          <p:sp>
            <p:nvSpPr>
              <p:cNvPr id="44" name="Text Box 11">
                <a:extLst>
                  <a:ext uri="{FF2B5EF4-FFF2-40B4-BE49-F238E27FC236}">
                    <a16:creationId xmlns:a16="http://schemas.microsoft.com/office/drawing/2014/main" id="{477106E1-DC4E-0A4F-AAD1-09B1AFEE7734}"/>
                  </a:ext>
                </a:extLst>
              </p:cNvPr>
              <p:cNvSpPr txBox="1">
                <a:spLocks noRot="1" noChangeAspect="1" noMove="1" noResize="1" noEditPoints="1" noAdjustHandles="1" noChangeArrowheads="1" noChangeShapeType="1" noTextEdit="1"/>
              </p:cNvSpPr>
              <p:nvPr/>
            </p:nvSpPr>
            <p:spPr bwMode="auto">
              <a:xfrm>
                <a:off x="9753600" y="4832791"/>
                <a:ext cx="2197443" cy="369332"/>
              </a:xfrm>
              <a:prstGeom prst="rect">
                <a:avLst/>
              </a:prstGeom>
              <a:blipFill>
                <a:blip r:embed="rId7"/>
                <a:stretch>
                  <a:fillRect b="-1666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 Box 11">
                <a:extLst>
                  <a:ext uri="{FF2B5EF4-FFF2-40B4-BE49-F238E27FC236}">
                    <a16:creationId xmlns:a16="http://schemas.microsoft.com/office/drawing/2014/main" id="{6B1A1938-4229-AE48-8467-9CD2B2EDA370}"/>
                  </a:ext>
                </a:extLst>
              </p:cNvPr>
              <p:cNvSpPr txBox="1">
                <a:spLocks noChangeArrowheads="1"/>
              </p:cNvSpPr>
              <p:nvPr/>
            </p:nvSpPr>
            <p:spPr bwMode="auto">
              <a:xfrm>
                <a:off x="6187440" y="4875463"/>
                <a:ext cx="2197443"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r>
                        <a:rPr lang="en-US" b="0" i="1" dirty="0" smtClean="0">
                          <a:latin typeface="Cambria Math" panose="02040503050406030204" pitchFamily="18" charset="0"/>
                        </a:rPr>
                        <m:t>𝑁</m:t>
                      </m:r>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0" i="1" dirty="0" smtClean="0">
                          <a:latin typeface="Cambria Math" panose="02040503050406030204" pitchFamily="18" charset="0"/>
                        </a:rPr>
                        <m:t>𝑁</m:t>
                      </m:r>
                      <m:r>
                        <a:rPr lang="en-US" i="1" dirty="0" smtClean="0">
                          <a:latin typeface="Cambria Math" panose="02040503050406030204" pitchFamily="18" charset="0"/>
                        </a:rPr>
                        <m:t>)</m:t>
                      </m:r>
                    </m:oMath>
                  </m:oMathPara>
                </a14:m>
                <a:endParaRPr lang="en-US" dirty="0"/>
              </a:p>
            </p:txBody>
          </p:sp>
        </mc:Choice>
        <mc:Fallback xmlns="">
          <p:sp>
            <p:nvSpPr>
              <p:cNvPr id="45" name="Text Box 11">
                <a:extLst>
                  <a:ext uri="{FF2B5EF4-FFF2-40B4-BE49-F238E27FC236}">
                    <a16:creationId xmlns:a16="http://schemas.microsoft.com/office/drawing/2014/main" id="{6B1A1938-4229-AE48-8467-9CD2B2EDA370}"/>
                  </a:ext>
                </a:extLst>
              </p:cNvPr>
              <p:cNvSpPr txBox="1">
                <a:spLocks noRot="1" noChangeAspect="1" noMove="1" noResize="1" noEditPoints="1" noAdjustHandles="1" noChangeArrowheads="1" noChangeShapeType="1" noTextEdit="1"/>
              </p:cNvSpPr>
              <p:nvPr/>
            </p:nvSpPr>
            <p:spPr bwMode="auto">
              <a:xfrm>
                <a:off x="6187440" y="4875463"/>
                <a:ext cx="2197443" cy="369332"/>
              </a:xfrm>
              <a:prstGeom prst="rect">
                <a:avLst/>
              </a:prstGeom>
              <a:blipFill>
                <a:blip r:embed="rId8"/>
                <a:stretch>
                  <a:fillRect b="-2069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6839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87A2-287B-604A-A313-508D6A6A3226}"/>
              </a:ext>
            </a:extLst>
          </p:cNvPr>
          <p:cNvSpPr>
            <a:spLocks noGrp="1"/>
          </p:cNvSpPr>
          <p:nvPr>
            <p:ph type="title"/>
          </p:nvPr>
        </p:nvSpPr>
        <p:spPr/>
        <p:txBody>
          <a:bodyPr/>
          <a:lstStyle/>
          <a:p>
            <a:r>
              <a:rPr lang="en-US" dirty="0"/>
              <a:t>Parameters of an HMM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807952-EFC5-9940-95CB-DA2EE39483AB}"/>
                  </a:ext>
                </a:extLst>
              </p:cNvPr>
              <p:cNvSpPr>
                <a:spLocks noGrp="1"/>
              </p:cNvSpPr>
              <p:nvPr>
                <p:ph idx="1"/>
              </p:nvPr>
            </p:nvSpPr>
            <p:spPr>
              <a:xfrm>
                <a:off x="155448" y="1825625"/>
                <a:ext cx="7732776" cy="4351338"/>
              </a:xfrm>
            </p:spPr>
            <p:txBody>
              <a:bodyPr/>
              <a:lstStyle/>
              <a:p>
                <a:pPr marL="0" indent="0">
                  <a:buNone/>
                </a:pPr>
                <a:r>
                  <a:rPr lang="en-US" dirty="0"/>
                  <a:t>Suppose that there are N distinct POS tags, and V distinct words.  Then the parameters of an HMM are:</a:t>
                </a:r>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There are </a:t>
                </a:r>
                <a14:m>
                  <m:oMath xmlns:m="http://schemas.openxmlformats.org/officeDocument/2006/math">
                    <m:r>
                      <a:rPr lang="en-US" i="1" dirty="0" smtClean="0">
                        <a:latin typeface="Cambria Math" panose="02040503050406030204" pitchFamily="18" charset="0"/>
                      </a:rPr>
                      <m:t>𝑁</m:t>
                    </m:r>
                  </m:oMath>
                </a14:m>
                <a:r>
                  <a:rPr lang="en-US" dirty="0"/>
                  <a:t> of these.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There are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rPr>
                          <m:t>2</m:t>
                        </m:r>
                      </m:sup>
                    </m:sSup>
                  </m:oMath>
                </a14:m>
                <a:r>
                  <a:rPr lang="en-US" dirty="0"/>
                  <a:t> of these.</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𝑗𝑘</m:t>
                        </m:r>
                      </m:sub>
                    </m:sSub>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There are </a:t>
                </a:r>
                <a14:m>
                  <m:oMath xmlns:m="http://schemas.openxmlformats.org/officeDocument/2006/math">
                    <m:r>
                      <a:rPr lang="en-US" i="1" dirty="0" smtClean="0">
                        <a:latin typeface="Cambria Math" panose="02040503050406030204" pitchFamily="18" charset="0"/>
                      </a:rPr>
                      <m:t>𝑁𝑉</m:t>
                    </m:r>
                  </m:oMath>
                </a14:m>
                <a:r>
                  <a:rPr lang="en-US" dirty="0"/>
                  <a:t> of these.</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1807952-EFC5-9940-95CB-DA2EE39483AB}"/>
                  </a:ext>
                </a:extLst>
              </p:cNvPr>
              <p:cNvSpPr>
                <a:spLocks noGrp="1" noRot="1" noChangeAspect="1" noMove="1" noResize="1" noEditPoints="1" noAdjustHandles="1" noChangeArrowheads="1" noChangeShapeType="1" noTextEdit="1"/>
              </p:cNvSpPr>
              <p:nvPr>
                <p:ph idx="1"/>
              </p:nvPr>
            </p:nvSpPr>
            <p:spPr>
              <a:xfrm>
                <a:off x="155448" y="1825625"/>
                <a:ext cx="7732776" cy="4351338"/>
              </a:xfrm>
              <a:blipFill>
                <a:blip r:embed="rId2"/>
                <a:stretch>
                  <a:fillRect l="-1639" t="-2326"/>
                </a:stretch>
              </a:blipFill>
            </p:spPr>
            <p:txBody>
              <a:bodyPr/>
              <a:lstStyle/>
              <a:p>
                <a:r>
                  <a:rPr lang="en-US">
                    <a:noFill/>
                  </a:rPr>
                  <a:t> </a:t>
                </a:r>
              </a:p>
            </p:txBody>
          </p:sp>
        </mc:Fallback>
      </mc:AlternateContent>
      <p:sp>
        <p:nvSpPr>
          <p:cNvPr id="4" name="Oval 4">
            <a:extLst>
              <a:ext uri="{FF2B5EF4-FFF2-40B4-BE49-F238E27FC236}">
                <a16:creationId xmlns:a16="http://schemas.microsoft.com/office/drawing/2014/main" id="{2522616A-2B1A-FE4B-8E0E-AF6E130ED526}"/>
              </a:ext>
            </a:extLst>
          </p:cNvPr>
          <p:cNvSpPr>
            <a:spLocks noChangeArrowheads="1"/>
          </p:cNvSpPr>
          <p:nvPr/>
        </p:nvSpPr>
        <p:spPr bwMode="auto">
          <a:xfrm>
            <a:off x="8975096" y="2484877"/>
            <a:ext cx="1068274" cy="1052063"/>
          </a:xfrm>
          <a:prstGeom prst="ellipse">
            <a:avLst/>
          </a:prstGeom>
          <a:solidFill>
            <a:schemeClr val="accent1"/>
          </a:solidFill>
          <a:ln w="28575">
            <a:solidFill>
              <a:schemeClr val="tx1"/>
            </a:solidFill>
            <a:round/>
            <a:headEnd/>
            <a:tailEnd/>
          </a:ln>
        </p:spPr>
        <p:txBody>
          <a:bodyPr wrap="none" anchor="ctr"/>
          <a:lstStyle/>
          <a:p>
            <a:pPr algn="ctr"/>
            <a:r>
              <a:rPr lang="en-US" sz="3600" dirty="0">
                <a:solidFill>
                  <a:schemeClr val="bg1"/>
                </a:solidFill>
              </a:rPr>
              <a:t>N</a:t>
            </a:r>
          </a:p>
        </p:txBody>
      </p:sp>
      <p:sp>
        <p:nvSpPr>
          <p:cNvPr id="5" name="Oval 5">
            <a:extLst>
              <a:ext uri="{FF2B5EF4-FFF2-40B4-BE49-F238E27FC236}">
                <a16:creationId xmlns:a16="http://schemas.microsoft.com/office/drawing/2014/main" id="{0A3DF6FB-B687-2D4C-A3AB-8FD9822484A9}"/>
              </a:ext>
            </a:extLst>
          </p:cNvPr>
          <p:cNvSpPr>
            <a:spLocks noChangeArrowheads="1"/>
          </p:cNvSpPr>
          <p:nvPr/>
        </p:nvSpPr>
        <p:spPr bwMode="auto">
          <a:xfrm>
            <a:off x="10422896" y="2484877"/>
            <a:ext cx="1068274" cy="1052063"/>
          </a:xfrm>
          <a:prstGeom prst="ellipse">
            <a:avLst/>
          </a:prstGeom>
          <a:solidFill>
            <a:srgbClr val="FFCC00"/>
          </a:solidFill>
          <a:ln w="28575">
            <a:solidFill>
              <a:schemeClr val="tx1"/>
            </a:solidFill>
            <a:round/>
            <a:headEnd/>
            <a:tailEnd/>
          </a:ln>
        </p:spPr>
        <p:txBody>
          <a:bodyPr wrap="none" anchor="ctr"/>
          <a:lstStyle/>
          <a:p>
            <a:pPr algn="ctr"/>
            <a:r>
              <a:rPr lang="en-US" sz="3600" dirty="0"/>
              <a:t>V</a:t>
            </a:r>
          </a:p>
        </p:txBody>
      </p:sp>
      <p:cxnSp>
        <p:nvCxnSpPr>
          <p:cNvPr id="6" name="AutoShape 6">
            <a:extLst>
              <a:ext uri="{FF2B5EF4-FFF2-40B4-BE49-F238E27FC236}">
                <a16:creationId xmlns:a16="http://schemas.microsoft.com/office/drawing/2014/main" id="{685025F5-6AF2-CD49-97C0-81A463F97679}"/>
              </a:ext>
            </a:extLst>
          </p:cNvPr>
          <p:cNvCxnSpPr>
            <a:cxnSpLocks noChangeShapeType="1"/>
            <a:stCxn id="4" idx="0"/>
            <a:endCxn id="5" idx="0"/>
          </p:cNvCxnSpPr>
          <p:nvPr/>
        </p:nvCxnSpPr>
        <p:spPr bwMode="auto">
          <a:xfrm rot="5400000" flipH="1" flipV="1">
            <a:off x="10233133" y="1760977"/>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7" name="AutoShape 7">
            <a:extLst>
              <a:ext uri="{FF2B5EF4-FFF2-40B4-BE49-F238E27FC236}">
                <a16:creationId xmlns:a16="http://schemas.microsoft.com/office/drawing/2014/main" id="{4545AF57-BC59-6E48-8416-6BF22C6ACDAC}"/>
              </a:ext>
            </a:extLst>
          </p:cNvPr>
          <p:cNvCxnSpPr>
            <a:cxnSpLocks noChangeShapeType="1"/>
            <a:stCxn id="5" idx="4"/>
            <a:endCxn id="4" idx="4"/>
          </p:cNvCxnSpPr>
          <p:nvPr/>
        </p:nvCxnSpPr>
        <p:spPr bwMode="auto">
          <a:xfrm rot="5400000">
            <a:off x="10233133" y="2813040"/>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 name="AutoShape 8">
            <a:extLst>
              <a:ext uri="{FF2B5EF4-FFF2-40B4-BE49-F238E27FC236}">
                <a16:creationId xmlns:a16="http://schemas.microsoft.com/office/drawing/2014/main" id="{BB344E55-5C94-8541-8DDC-46506F2D5D6F}"/>
              </a:ext>
            </a:extLst>
          </p:cNvPr>
          <p:cNvCxnSpPr>
            <a:cxnSpLocks noChangeShapeType="1"/>
            <a:stCxn id="5" idx="7"/>
            <a:endCxn id="5" idx="6"/>
          </p:cNvCxnSpPr>
          <p:nvPr/>
        </p:nvCxnSpPr>
        <p:spPr bwMode="auto">
          <a:xfrm rot="16200000" flipH="1">
            <a:off x="11226966" y="2746706"/>
            <a:ext cx="371961" cy="156445"/>
          </a:xfrm>
          <a:prstGeom prst="curvedConnector4">
            <a:avLst>
              <a:gd name="adj1" fmla="val -102879"/>
              <a:gd name="adj2" fmla="val 246122"/>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 name="AutoShape 9">
            <a:extLst>
              <a:ext uri="{FF2B5EF4-FFF2-40B4-BE49-F238E27FC236}">
                <a16:creationId xmlns:a16="http://schemas.microsoft.com/office/drawing/2014/main" id="{C23EC682-F0C6-464A-B759-526137BA040C}"/>
              </a:ext>
            </a:extLst>
          </p:cNvPr>
          <p:cNvCxnSpPr>
            <a:cxnSpLocks noChangeShapeType="1"/>
            <a:stCxn id="4" idx="3"/>
            <a:endCxn id="4" idx="2"/>
          </p:cNvCxnSpPr>
          <p:nvPr/>
        </p:nvCxnSpPr>
        <p:spPr bwMode="auto">
          <a:xfrm rot="5400000" flipH="1">
            <a:off x="8867339" y="3118667"/>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 name="Oval 4">
            <a:extLst>
              <a:ext uri="{FF2B5EF4-FFF2-40B4-BE49-F238E27FC236}">
                <a16:creationId xmlns:a16="http://schemas.microsoft.com/office/drawing/2014/main" id="{A9A821A2-B170-404A-89B2-270B6D34198E}"/>
              </a:ext>
            </a:extLst>
          </p:cNvPr>
          <p:cNvSpPr>
            <a:spLocks noChangeArrowheads="1"/>
          </p:cNvSpPr>
          <p:nvPr/>
        </p:nvSpPr>
        <p:spPr bwMode="auto">
          <a:xfrm>
            <a:off x="9821179" y="4434964"/>
            <a:ext cx="1068274" cy="1052063"/>
          </a:xfrm>
          <a:prstGeom prst="ellipse">
            <a:avLst/>
          </a:prstGeom>
          <a:solidFill>
            <a:srgbClr val="FF0000"/>
          </a:solidFill>
          <a:ln w="28575">
            <a:solidFill>
              <a:schemeClr val="tx1"/>
            </a:solidFill>
            <a:round/>
            <a:headEnd/>
            <a:tailEnd/>
          </a:ln>
        </p:spPr>
        <p:txBody>
          <a:bodyPr wrap="none" anchor="ctr"/>
          <a:lstStyle/>
          <a:p>
            <a:pPr algn="ctr"/>
            <a:r>
              <a:rPr lang="en-US" sz="3600" dirty="0">
                <a:solidFill>
                  <a:schemeClr val="bg1"/>
                </a:solidFill>
              </a:rPr>
              <a:t>D</a:t>
            </a:r>
          </a:p>
        </p:txBody>
      </p:sp>
      <p:cxnSp>
        <p:nvCxnSpPr>
          <p:cNvPr id="12" name="AutoShape 9">
            <a:extLst>
              <a:ext uri="{FF2B5EF4-FFF2-40B4-BE49-F238E27FC236}">
                <a16:creationId xmlns:a16="http://schemas.microsoft.com/office/drawing/2014/main" id="{51F1C3E5-32FC-734F-8129-C193A2F81E42}"/>
              </a:ext>
            </a:extLst>
          </p:cNvPr>
          <p:cNvCxnSpPr>
            <a:cxnSpLocks noChangeShapeType="1"/>
            <a:stCxn id="11" idx="3"/>
            <a:endCxn id="11" idx="2"/>
          </p:cNvCxnSpPr>
          <p:nvPr/>
        </p:nvCxnSpPr>
        <p:spPr bwMode="auto">
          <a:xfrm rot="5400000" flipH="1">
            <a:off x="9713422" y="5068754"/>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4" name="AutoShape 7">
            <a:extLst>
              <a:ext uri="{FF2B5EF4-FFF2-40B4-BE49-F238E27FC236}">
                <a16:creationId xmlns:a16="http://schemas.microsoft.com/office/drawing/2014/main" id="{AF1123D6-2438-524C-8592-EDFE7AE4BDDE}"/>
              </a:ext>
            </a:extLst>
          </p:cNvPr>
          <p:cNvCxnSpPr>
            <a:cxnSpLocks noChangeShapeType="1"/>
          </p:cNvCxnSpPr>
          <p:nvPr/>
        </p:nvCxnSpPr>
        <p:spPr bwMode="auto">
          <a:xfrm rot="5400000">
            <a:off x="11129245" y="3197088"/>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 xmlns:a14="http://schemas.microsoft.com/office/drawing/2010/main">
                <a:noFill/>
              </a14:hiddenFill>
            </a:ext>
          </a:extLst>
        </p:spPr>
      </p:cxnSp>
      <p:cxnSp>
        <p:nvCxnSpPr>
          <p:cNvPr id="15" name="AutoShape 6">
            <a:extLst>
              <a:ext uri="{FF2B5EF4-FFF2-40B4-BE49-F238E27FC236}">
                <a16:creationId xmlns:a16="http://schemas.microsoft.com/office/drawing/2014/main" id="{58074883-A198-AA4A-864B-B8F0C27E2463}"/>
              </a:ext>
            </a:extLst>
          </p:cNvPr>
          <p:cNvCxnSpPr>
            <a:cxnSpLocks noChangeShapeType="1"/>
          </p:cNvCxnSpPr>
          <p:nvPr/>
        </p:nvCxnSpPr>
        <p:spPr bwMode="auto">
          <a:xfrm rot="5400000" flipH="1" flipV="1">
            <a:off x="10166077" y="3352033"/>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 xmlns:a14="http://schemas.microsoft.com/office/drawing/2010/main">
                <a:noFill/>
              </a14:hiddenFill>
            </a:ext>
          </a:extLst>
        </p:spPr>
      </p:cxnSp>
      <p:cxnSp>
        <p:nvCxnSpPr>
          <p:cNvPr id="16" name="AutoShape 6">
            <a:extLst>
              <a:ext uri="{FF2B5EF4-FFF2-40B4-BE49-F238E27FC236}">
                <a16:creationId xmlns:a16="http://schemas.microsoft.com/office/drawing/2014/main" id="{F34BB257-D182-514B-ADAF-8EAFE26396DF}"/>
              </a:ext>
            </a:extLst>
          </p:cNvPr>
          <p:cNvCxnSpPr>
            <a:cxnSpLocks noChangeShapeType="1"/>
          </p:cNvCxnSpPr>
          <p:nvPr/>
        </p:nvCxnSpPr>
        <p:spPr bwMode="auto">
          <a:xfrm rot="5400000" flipH="1" flipV="1">
            <a:off x="9428461" y="3406897"/>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 xmlns:a14="http://schemas.microsoft.com/office/drawing/2010/main">
                <a:noFill/>
              </a14:hiddenFill>
            </a:ext>
          </a:extLst>
        </p:spPr>
      </p:cxnSp>
      <p:cxnSp>
        <p:nvCxnSpPr>
          <p:cNvPr id="17" name="AutoShape 7">
            <a:extLst>
              <a:ext uri="{FF2B5EF4-FFF2-40B4-BE49-F238E27FC236}">
                <a16:creationId xmlns:a16="http://schemas.microsoft.com/office/drawing/2014/main" id="{5E274E39-E68C-8940-99B1-AE07F1C75ED4}"/>
              </a:ext>
            </a:extLst>
          </p:cNvPr>
          <p:cNvCxnSpPr>
            <a:cxnSpLocks noChangeShapeType="1"/>
          </p:cNvCxnSpPr>
          <p:nvPr/>
        </p:nvCxnSpPr>
        <p:spPr bwMode="auto">
          <a:xfrm rot="5400000">
            <a:off x="10452589" y="3117840"/>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 xmlns:a14="http://schemas.microsoft.com/office/drawing/2010/main">
                <a:noFill/>
              </a14:hiddenFill>
            </a:ext>
          </a:extLst>
        </p:spPr>
      </p:cxnSp>
      <mc:AlternateContent xmlns:mc="http://schemas.openxmlformats.org/markup-compatibility/2006" xmlns:a14="http://schemas.microsoft.com/office/drawing/2010/main">
        <mc:Choice Requires="a14">
          <p:sp>
            <p:nvSpPr>
              <p:cNvPr id="20" name="Text Box 11">
                <a:extLst>
                  <a:ext uri="{FF2B5EF4-FFF2-40B4-BE49-F238E27FC236}">
                    <a16:creationId xmlns:a16="http://schemas.microsoft.com/office/drawing/2014/main" id="{2C1C98C5-1741-344E-A975-3C289A55ED0F}"/>
                  </a:ext>
                </a:extLst>
              </p:cNvPr>
              <p:cNvSpPr txBox="1">
                <a:spLocks noChangeArrowheads="1"/>
              </p:cNvSpPr>
              <p:nvPr/>
            </p:nvSpPr>
            <p:spPr bwMode="auto">
              <a:xfrm>
                <a:off x="11070336" y="4186615"/>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𝑉𝐷</m:t>
                          </m:r>
                        </m:sub>
                      </m:sSub>
                    </m:oMath>
                  </m:oMathPara>
                </a14:m>
                <a:endParaRPr lang="en-US" dirty="0"/>
              </a:p>
            </p:txBody>
          </p:sp>
        </mc:Choice>
        <mc:Fallback xmlns="">
          <p:sp>
            <p:nvSpPr>
              <p:cNvPr id="20" name="Text Box 11">
                <a:extLst>
                  <a:ext uri="{FF2B5EF4-FFF2-40B4-BE49-F238E27FC236}">
                    <a16:creationId xmlns:a16="http://schemas.microsoft.com/office/drawing/2014/main" id="{2C1C98C5-1741-344E-A975-3C289A55ED0F}"/>
                  </a:ext>
                </a:extLst>
              </p:cNvPr>
              <p:cNvSpPr txBox="1">
                <a:spLocks noRot="1" noChangeAspect="1" noMove="1" noResize="1" noEditPoints="1" noAdjustHandles="1" noChangeArrowheads="1" noChangeShapeType="1" noTextEdit="1"/>
              </p:cNvSpPr>
              <p:nvPr/>
            </p:nvSpPr>
            <p:spPr bwMode="auto">
              <a:xfrm>
                <a:off x="11070336" y="4186615"/>
                <a:ext cx="493985" cy="369332"/>
              </a:xfrm>
              <a:prstGeom prst="rect">
                <a:avLst/>
              </a:prstGeom>
              <a:blipFill>
                <a:blip r:embed="rId3"/>
                <a:stretch>
                  <a:fillRect r="-2500" b="-333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Box 11">
                <a:extLst>
                  <a:ext uri="{FF2B5EF4-FFF2-40B4-BE49-F238E27FC236}">
                    <a16:creationId xmlns:a16="http://schemas.microsoft.com/office/drawing/2014/main" id="{FD70D809-79DF-1546-95EF-ACF8F57FE5DC}"/>
                  </a:ext>
                </a:extLst>
              </p:cNvPr>
              <p:cNvSpPr txBox="1">
                <a:spLocks noChangeArrowheads="1"/>
              </p:cNvSpPr>
              <p:nvPr/>
            </p:nvSpPr>
            <p:spPr bwMode="auto">
              <a:xfrm>
                <a:off x="9564624" y="5704519"/>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𝐷𝐷</m:t>
                          </m:r>
                        </m:sub>
                      </m:sSub>
                    </m:oMath>
                  </m:oMathPara>
                </a14:m>
                <a:endParaRPr lang="en-US" dirty="0"/>
              </a:p>
            </p:txBody>
          </p:sp>
        </mc:Choice>
        <mc:Fallback xmlns="">
          <p:sp>
            <p:nvSpPr>
              <p:cNvPr id="22" name="Text Box 11">
                <a:extLst>
                  <a:ext uri="{FF2B5EF4-FFF2-40B4-BE49-F238E27FC236}">
                    <a16:creationId xmlns:a16="http://schemas.microsoft.com/office/drawing/2014/main" id="{FD70D809-79DF-1546-95EF-ACF8F57FE5DC}"/>
                  </a:ext>
                </a:extLst>
              </p:cNvPr>
              <p:cNvSpPr txBox="1">
                <a:spLocks noRot="1" noChangeAspect="1" noMove="1" noResize="1" noEditPoints="1" noAdjustHandles="1" noChangeArrowheads="1" noChangeShapeType="1" noTextEdit="1"/>
              </p:cNvSpPr>
              <p:nvPr/>
            </p:nvSpPr>
            <p:spPr bwMode="auto">
              <a:xfrm>
                <a:off x="9564624" y="5704519"/>
                <a:ext cx="493985" cy="369332"/>
              </a:xfrm>
              <a:prstGeom prst="rect">
                <a:avLst/>
              </a:prstGeom>
              <a:blipFill>
                <a:blip r:embed="rId4"/>
                <a:stretch>
                  <a:fillRect r="-512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Box 11">
                <a:extLst>
                  <a:ext uri="{FF2B5EF4-FFF2-40B4-BE49-F238E27FC236}">
                    <a16:creationId xmlns:a16="http://schemas.microsoft.com/office/drawing/2014/main" id="{95A5BAA7-F1AD-2B49-B5F9-28BA9333A3FA}"/>
                  </a:ext>
                </a:extLst>
              </p:cNvPr>
              <p:cNvSpPr txBox="1">
                <a:spLocks noChangeArrowheads="1"/>
              </p:cNvSpPr>
              <p:nvPr/>
            </p:nvSpPr>
            <p:spPr bwMode="auto">
              <a:xfrm>
                <a:off x="8863584" y="4076887"/>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𝐷𝑁</m:t>
                          </m:r>
                        </m:sub>
                      </m:sSub>
                    </m:oMath>
                  </m:oMathPara>
                </a14:m>
                <a:endParaRPr lang="en-US" dirty="0"/>
              </a:p>
            </p:txBody>
          </p:sp>
        </mc:Choice>
        <mc:Fallback xmlns="">
          <p:sp>
            <p:nvSpPr>
              <p:cNvPr id="23" name="Text Box 11">
                <a:extLst>
                  <a:ext uri="{FF2B5EF4-FFF2-40B4-BE49-F238E27FC236}">
                    <a16:creationId xmlns:a16="http://schemas.microsoft.com/office/drawing/2014/main" id="{95A5BAA7-F1AD-2B49-B5F9-28BA9333A3FA}"/>
                  </a:ext>
                </a:extLst>
              </p:cNvPr>
              <p:cNvSpPr txBox="1">
                <a:spLocks noRot="1" noChangeAspect="1" noMove="1" noResize="1" noEditPoints="1" noAdjustHandles="1" noChangeArrowheads="1" noChangeShapeType="1" noTextEdit="1"/>
              </p:cNvSpPr>
              <p:nvPr/>
            </p:nvSpPr>
            <p:spPr bwMode="auto">
              <a:xfrm>
                <a:off x="8863584" y="4076887"/>
                <a:ext cx="493985" cy="369332"/>
              </a:xfrm>
              <a:prstGeom prst="rect">
                <a:avLst/>
              </a:prstGeom>
              <a:blipFill>
                <a:blip r:embed="rId5"/>
                <a:stretch>
                  <a:fillRect r="-5000" b="-344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11">
                <a:extLst>
                  <a:ext uri="{FF2B5EF4-FFF2-40B4-BE49-F238E27FC236}">
                    <a16:creationId xmlns:a16="http://schemas.microsoft.com/office/drawing/2014/main" id="{491CB49B-7A2B-D34D-A7B0-B2F3F158469F}"/>
                  </a:ext>
                </a:extLst>
              </p:cNvPr>
              <p:cNvSpPr txBox="1">
                <a:spLocks noChangeArrowheads="1"/>
              </p:cNvSpPr>
              <p:nvPr/>
            </p:nvSpPr>
            <p:spPr bwMode="auto">
              <a:xfrm>
                <a:off x="8223504" y="3302695"/>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𝑁𝑁</m:t>
                          </m:r>
                        </m:sub>
                      </m:sSub>
                    </m:oMath>
                  </m:oMathPara>
                </a14:m>
                <a:endParaRPr lang="en-US" dirty="0"/>
              </a:p>
            </p:txBody>
          </p:sp>
        </mc:Choice>
        <mc:Fallback xmlns="">
          <p:sp>
            <p:nvSpPr>
              <p:cNvPr id="24" name="Text Box 11">
                <a:extLst>
                  <a:ext uri="{FF2B5EF4-FFF2-40B4-BE49-F238E27FC236}">
                    <a16:creationId xmlns:a16="http://schemas.microsoft.com/office/drawing/2014/main" id="{491CB49B-7A2B-D34D-A7B0-B2F3F158469F}"/>
                  </a:ext>
                </a:extLst>
              </p:cNvPr>
              <p:cNvSpPr txBox="1">
                <a:spLocks noRot="1" noChangeAspect="1" noMove="1" noResize="1" noEditPoints="1" noAdjustHandles="1" noChangeArrowheads="1" noChangeShapeType="1" noTextEdit="1"/>
              </p:cNvSpPr>
              <p:nvPr/>
            </p:nvSpPr>
            <p:spPr bwMode="auto">
              <a:xfrm>
                <a:off x="8223504" y="3302695"/>
                <a:ext cx="493985" cy="369332"/>
              </a:xfrm>
              <a:prstGeom prst="rect">
                <a:avLst/>
              </a:prstGeom>
              <a:blipFill>
                <a:blip r:embed="rId6"/>
                <a:stretch>
                  <a:fillRect r="-5000" b="-344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11">
                <a:extLst>
                  <a:ext uri="{FF2B5EF4-FFF2-40B4-BE49-F238E27FC236}">
                    <a16:creationId xmlns:a16="http://schemas.microsoft.com/office/drawing/2014/main" id="{327B7D00-3EE8-D94D-B692-F06AECA0057D}"/>
                  </a:ext>
                </a:extLst>
              </p:cNvPr>
              <p:cNvSpPr txBox="1">
                <a:spLocks noChangeArrowheads="1"/>
              </p:cNvSpPr>
              <p:nvPr/>
            </p:nvSpPr>
            <p:spPr bwMode="auto">
              <a:xfrm>
                <a:off x="9924288" y="1894519"/>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𝑁𝑉</m:t>
                          </m:r>
                        </m:sub>
                      </m:sSub>
                    </m:oMath>
                  </m:oMathPara>
                </a14:m>
                <a:endParaRPr lang="en-US" dirty="0"/>
              </a:p>
            </p:txBody>
          </p:sp>
        </mc:Choice>
        <mc:Fallback xmlns="">
          <p:sp>
            <p:nvSpPr>
              <p:cNvPr id="25" name="Text Box 11">
                <a:extLst>
                  <a:ext uri="{FF2B5EF4-FFF2-40B4-BE49-F238E27FC236}">
                    <a16:creationId xmlns:a16="http://schemas.microsoft.com/office/drawing/2014/main" id="{327B7D00-3EE8-D94D-B692-F06AECA0057D}"/>
                  </a:ext>
                </a:extLst>
              </p:cNvPr>
              <p:cNvSpPr txBox="1">
                <a:spLocks noRot="1" noChangeAspect="1" noMove="1" noResize="1" noEditPoints="1" noAdjustHandles="1" noChangeArrowheads="1" noChangeShapeType="1" noTextEdit="1"/>
              </p:cNvSpPr>
              <p:nvPr/>
            </p:nvSpPr>
            <p:spPr bwMode="auto">
              <a:xfrm>
                <a:off x="9924288" y="1894519"/>
                <a:ext cx="493985" cy="369332"/>
              </a:xfrm>
              <a:prstGeom prst="rect">
                <a:avLst/>
              </a:prstGeom>
              <a:blipFill>
                <a:blip r:embed="rId7"/>
                <a:stretch>
                  <a:fillRect r="-250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11">
                <a:extLst>
                  <a:ext uri="{FF2B5EF4-FFF2-40B4-BE49-F238E27FC236}">
                    <a16:creationId xmlns:a16="http://schemas.microsoft.com/office/drawing/2014/main" id="{06EC7602-B470-0B4D-BB6E-5BCEF2FDBB8A}"/>
                  </a:ext>
                </a:extLst>
              </p:cNvPr>
              <p:cNvSpPr txBox="1">
                <a:spLocks noChangeArrowheads="1"/>
              </p:cNvSpPr>
              <p:nvPr/>
            </p:nvSpPr>
            <p:spPr bwMode="auto">
              <a:xfrm>
                <a:off x="11271504" y="1815271"/>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𝑉𝑉</m:t>
                          </m:r>
                        </m:sub>
                      </m:sSub>
                    </m:oMath>
                  </m:oMathPara>
                </a14:m>
                <a:endParaRPr lang="en-US" dirty="0"/>
              </a:p>
            </p:txBody>
          </p:sp>
        </mc:Choice>
        <mc:Fallback xmlns="">
          <p:sp>
            <p:nvSpPr>
              <p:cNvPr id="26" name="Text Box 11">
                <a:extLst>
                  <a:ext uri="{FF2B5EF4-FFF2-40B4-BE49-F238E27FC236}">
                    <a16:creationId xmlns:a16="http://schemas.microsoft.com/office/drawing/2014/main" id="{06EC7602-B470-0B4D-BB6E-5BCEF2FDBB8A}"/>
                  </a:ext>
                </a:extLst>
              </p:cNvPr>
              <p:cNvSpPr txBox="1">
                <a:spLocks noRot="1" noChangeAspect="1" noMove="1" noResize="1" noEditPoints="1" noAdjustHandles="1" noChangeArrowheads="1" noChangeShapeType="1" noTextEdit="1"/>
              </p:cNvSpPr>
              <p:nvPr/>
            </p:nvSpPr>
            <p:spPr bwMode="auto">
              <a:xfrm>
                <a:off x="11271504" y="1815271"/>
                <a:ext cx="493985" cy="369332"/>
              </a:xfrm>
              <a:prstGeom prst="rect">
                <a:avLst/>
              </a:prstGeom>
              <a:blipFill>
                <a:blip r:embed="rId8"/>
                <a:stretch>
                  <a:fillRect b="-344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62742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87A2-287B-604A-A313-508D6A6A3226}"/>
              </a:ext>
            </a:extLst>
          </p:cNvPr>
          <p:cNvSpPr>
            <a:spLocks noGrp="1"/>
          </p:cNvSpPr>
          <p:nvPr>
            <p:ph type="title"/>
          </p:nvPr>
        </p:nvSpPr>
        <p:spPr/>
        <p:txBody>
          <a:bodyPr/>
          <a:lstStyle/>
          <a:p>
            <a:r>
              <a:rPr lang="en-US" dirty="0"/>
              <a:t>Estimating the Parameters of an HMM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807952-EFC5-9940-95CB-DA2EE39483AB}"/>
                  </a:ext>
                </a:extLst>
              </p:cNvPr>
              <p:cNvSpPr>
                <a:spLocks noGrp="1"/>
              </p:cNvSpPr>
              <p:nvPr>
                <p:ph idx="1"/>
              </p:nvPr>
            </p:nvSpPr>
            <p:spPr>
              <a:xfrm>
                <a:off x="155448" y="1825625"/>
                <a:ext cx="7732776" cy="4351338"/>
              </a:xfrm>
            </p:spPr>
            <p:txBody>
              <a:bodyPr>
                <a:normAutofit fontScale="85000" lnSpcReduction="10000"/>
              </a:bodyPr>
              <a:lstStyle/>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0" smtClean="0">
                                  <a:latin typeface="Cambria Math" panose="02040503050406030204" pitchFamily="18" charset="0"/>
                                </a:rPr>
                                <m:t>#</m:t>
                              </m:r>
                              <m:r>
                                <m:rPr>
                                  <m:sty m:val="p"/>
                                </m:rPr>
                                <a:rPr lang="en-US" b="0" i="0" smtClean="0">
                                  <a:latin typeface="Cambria Math" panose="02040503050406030204" pitchFamily="18" charset="0"/>
                                </a:rPr>
                                <m:t>sentences</m:t>
                              </m:r>
                              <m:r>
                                <a:rPr lang="en-US" b="0" i="0" smtClean="0">
                                  <a:latin typeface="Cambria Math" panose="02040503050406030204" pitchFamily="18" charset="0"/>
                                </a:rPr>
                                <m:t> </m:t>
                              </m:r>
                              <m:r>
                                <m:rPr>
                                  <m:sty m:val="p"/>
                                </m:rPr>
                                <a:rPr lang="en-US" b="0" i="0" smtClean="0">
                                  <a:latin typeface="Cambria Math" panose="02040503050406030204" pitchFamily="18" charset="0"/>
                                </a:rPr>
                                <m:t>that</m:t>
                              </m:r>
                              <m:r>
                                <a:rPr lang="en-US" b="0" i="0" smtClean="0">
                                  <a:latin typeface="Cambria Math" panose="02040503050406030204" pitchFamily="18" charset="0"/>
                                </a:rPr>
                                <m:t> </m:t>
                              </m:r>
                              <m:r>
                                <m:rPr>
                                  <m:sty m:val="p"/>
                                </m:rPr>
                                <a:rPr lang="en-US" b="0" i="0" smtClean="0">
                                  <a:latin typeface="Cambria Math" panose="02040503050406030204" pitchFamily="18" charset="0"/>
                                </a:rPr>
                                <m:t>start</m:t>
                              </m:r>
                              <m:r>
                                <a:rPr lang="en-US" b="0" i="0" smtClean="0">
                                  <a:latin typeface="Cambria Math" panose="02040503050406030204" pitchFamily="18" charset="0"/>
                                </a:rPr>
                                <m:t> </m:t>
                              </m:r>
                              <m:r>
                                <m:rPr>
                                  <m:sty m:val="p"/>
                                </m:rPr>
                                <a:rPr lang="en-US" b="0" i="0" smtClean="0">
                                  <a:latin typeface="Cambria Math" panose="02040503050406030204" pitchFamily="18" charset="0"/>
                                </a:rPr>
                                <m:t>with</m:t>
                              </m:r>
                              <m:r>
                                <a:rPr lang="en-US" b="0" i="0" smtClean="0">
                                  <a:latin typeface="Cambria Math" panose="02040503050406030204" pitchFamily="18" charset="0"/>
                                </a:rPr>
                                <m:t> </m:t>
                              </m:r>
                              <m:r>
                                <m:rPr>
                                  <m:sty m:val="p"/>
                                </m:rPr>
                                <a:rPr lang="en-US" b="0" i="0" smtClean="0">
                                  <a:latin typeface="Cambria Math" panose="02040503050406030204" pitchFamily="18" charset="0"/>
                                </a:rPr>
                                <m:t>POS</m:t>
                              </m:r>
                              <m:r>
                                <a:rPr lang="en-US" b="0" i="1" smtClean="0">
                                  <a:latin typeface="Cambria Math" panose="02040503050406030204" pitchFamily="18" charset="0"/>
                                </a:rPr>
                                <m:t> </m:t>
                              </m:r>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𝑘</m:t>
                          </m:r>
                        </m:num>
                        <m:den>
                          <m:d>
                            <m:dPr>
                              <m:ctrlPr>
                                <a:rPr lang="en-US" b="0" i="1" smtClean="0">
                                  <a:latin typeface="Cambria Math" panose="02040503050406030204" pitchFamily="18" charset="0"/>
                                </a:rPr>
                              </m:ctrlPr>
                            </m:dPr>
                            <m:e>
                              <m:r>
                                <a:rPr lang="en-US" b="0" i="0" smtClean="0">
                                  <a:latin typeface="Cambria Math" panose="02040503050406030204" pitchFamily="18" charset="0"/>
                                </a:rPr>
                                <m:t>#</m:t>
                              </m:r>
                              <m:r>
                                <m:rPr>
                                  <m:sty m:val="p"/>
                                </m:rPr>
                                <a:rPr lang="en-US" b="0" i="0" smtClean="0">
                                  <a:latin typeface="Cambria Math" panose="02040503050406030204" pitchFamily="18" charset="0"/>
                                </a:rPr>
                                <m:t>sentences</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training</m:t>
                              </m:r>
                              <m:r>
                                <a:rPr lang="en-US" b="0" i="0" smtClean="0">
                                  <a:latin typeface="Cambria Math" panose="02040503050406030204" pitchFamily="18" charset="0"/>
                                </a:rPr>
                                <m:t> </m:t>
                              </m:r>
                              <m:r>
                                <m:rPr>
                                  <m:sty m:val="p"/>
                                </m:rPr>
                                <a:rPr lang="en-US" b="0" i="0" smtClean="0">
                                  <a:latin typeface="Cambria Math" panose="02040503050406030204" pitchFamily="18" charset="0"/>
                                </a:rPr>
                                <m:t>corpus</m:t>
                              </m:r>
                            </m:e>
                          </m:d>
                          <m:r>
                            <a:rPr lang="en-US" b="0" i="1" smtClean="0">
                              <a:latin typeface="Cambria Math" panose="02040503050406030204" pitchFamily="18" charset="0"/>
                            </a:rPr>
                            <m:t>+</m:t>
                          </m:r>
                          <m:r>
                            <a:rPr lang="en-US" b="0" i="1" smtClean="0">
                              <a:latin typeface="Cambria Math" panose="02040503050406030204" pitchFamily="18" charset="0"/>
                            </a:rPr>
                            <m:t>𝑘𝑁</m:t>
                          </m:r>
                        </m:den>
                      </m:f>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f>
                        <m:fPr>
                          <m:ctrlPr>
                            <a:rPr lang="en-US" i="1">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m:t>
                              </m:r>
                              <m:r>
                                <m:rPr>
                                  <m:sty m:val="p"/>
                                </m:rPr>
                                <a:rPr lang="en-US" b="0" i="0" smtClean="0">
                                  <a:latin typeface="Cambria Math" panose="02040503050406030204" pitchFamily="18" charset="0"/>
                                </a:rPr>
                                <m:t>times</m:t>
                              </m:r>
                              <m:r>
                                <a:rPr lang="en-US" i="1">
                                  <a:latin typeface="Cambria Math" panose="02040503050406030204" pitchFamily="18" charset="0"/>
                                </a:rPr>
                                <m:t> </m:t>
                              </m:r>
                              <m:r>
                                <a:rPr lang="en-US" i="1">
                                  <a:latin typeface="Cambria Math" panose="02040503050406030204" pitchFamily="18" charset="0"/>
                                </a:rPr>
                                <m:t>𝑗</m:t>
                              </m:r>
                              <m:r>
                                <a:rPr lang="en-US" b="0" i="1" smtClean="0">
                                  <a:latin typeface="Cambria Math" panose="02040503050406030204" pitchFamily="18" charset="0"/>
                                </a:rPr>
                                <m:t> </m:t>
                              </m:r>
                              <m:r>
                                <m:rPr>
                                  <m:sty m:val="p"/>
                                </m:rPr>
                                <a:rPr lang="en-US" b="0" i="0" smtClean="0">
                                  <a:latin typeface="Cambria Math" panose="02040503050406030204" pitchFamily="18" charset="0"/>
                                </a:rPr>
                                <m:t>follows</m:t>
                              </m:r>
                              <m:r>
                                <a:rPr lang="en-US" b="0" i="1" smtClean="0">
                                  <a:latin typeface="Cambria Math" panose="02040503050406030204" pitchFamily="18" charset="0"/>
                                </a:rPr>
                                <m:t> </m:t>
                              </m:r>
                              <m:r>
                                <a:rPr lang="en-US" b="0" i="1" smtClean="0">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𝑘</m:t>
                          </m:r>
                        </m:num>
                        <m:den>
                          <m:d>
                            <m:dPr>
                              <m:ctrlPr>
                                <a:rPr lang="en-US" i="1">
                                  <a:latin typeface="Cambria Math" panose="02040503050406030204" pitchFamily="18" charset="0"/>
                                </a:rPr>
                              </m:ctrlPr>
                            </m:dPr>
                            <m:e>
                              <m:r>
                                <a:rPr lang="en-US">
                                  <a:latin typeface="Cambria Math" panose="02040503050406030204" pitchFamily="18" charset="0"/>
                                </a:rPr>
                                <m:t>#</m:t>
                              </m:r>
                              <m:r>
                                <m:rPr>
                                  <m:sty m:val="p"/>
                                </m:rPr>
                                <a:rPr lang="en-US" b="0" i="0" smtClean="0">
                                  <a:latin typeface="Cambria Math" panose="02040503050406030204" pitchFamily="18" charset="0"/>
                                </a:rPr>
                                <m:t>times</m:t>
                              </m:r>
                              <m:r>
                                <a:rPr lang="en-US" b="0" i="0" smtClean="0">
                                  <a:latin typeface="Cambria Math" panose="02040503050406030204" pitchFamily="18" charset="0"/>
                                </a:rPr>
                                <m:t> </m:t>
                              </m:r>
                              <m:r>
                                <m:rPr>
                                  <m:sty m:val="p"/>
                                </m:rPr>
                                <a:rPr lang="en-US" b="0" i="0" smtClean="0">
                                  <a:latin typeface="Cambria Math" panose="02040503050406030204" pitchFamily="18" charset="0"/>
                                </a:rPr>
                                <m:t>tag</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 </m:t>
                              </m:r>
                              <m:r>
                                <m:rPr>
                                  <m:sty m:val="p"/>
                                </m:rPr>
                                <a:rPr lang="en-US" b="0" i="0" smtClean="0">
                                  <a:latin typeface="Cambria Math" panose="02040503050406030204" pitchFamily="18" charset="0"/>
                                </a:rPr>
                                <m:t>occurs</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training</m:t>
                              </m:r>
                              <m:r>
                                <a:rPr lang="en-US" b="0" i="0" smtClean="0">
                                  <a:latin typeface="Cambria Math" panose="02040503050406030204" pitchFamily="18" charset="0"/>
                                </a:rPr>
                                <m:t> </m:t>
                              </m:r>
                              <m:r>
                                <m:rPr>
                                  <m:sty m:val="p"/>
                                </m:rPr>
                                <a:rPr lang="en-US" b="0" i="0" smtClean="0">
                                  <a:latin typeface="Cambria Math" panose="02040503050406030204" pitchFamily="18" charset="0"/>
                                </a:rPr>
                                <m:t>corpus</m:t>
                              </m:r>
                            </m:e>
                          </m:d>
                          <m:r>
                            <a:rPr lang="en-US" i="1">
                              <a:latin typeface="Cambria Math" panose="02040503050406030204" pitchFamily="18" charset="0"/>
                            </a:rPr>
                            <m:t>+</m:t>
                          </m:r>
                          <m:r>
                            <a:rPr lang="en-US" i="1">
                              <a:latin typeface="Cambria Math" panose="02040503050406030204" pitchFamily="18" charset="0"/>
                            </a:rPr>
                            <m:t>𝑘𝑁</m:t>
                          </m:r>
                        </m:den>
                      </m:f>
                    </m:oMath>
                  </m:oMathPara>
                </a14:m>
                <a:endParaRPr lang="en-US"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𝑗𝑘</m:t>
                          </m:r>
                        </m:sub>
                      </m:sSub>
                      <m:r>
                        <a:rPr lang="en-US" b="0" i="1" smtClean="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m:t>
                              </m:r>
                              <m:r>
                                <m:rPr>
                                  <m:sty m:val="p"/>
                                </m:rPr>
                                <a:rPr lang="en-US" b="0" i="0" smtClean="0">
                                  <a:latin typeface="Cambria Math" panose="02040503050406030204" pitchFamily="18" charset="0"/>
                                </a:rPr>
                                <m:t>times</m:t>
                              </m:r>
                              <m:r>
                                <a:rPr lang="en-US" i="1">
                                  <a:latin typeface="Cambria Math" panose="02040503050406030204" pitchFamily="18" charset="0"/>
                                </a:rPr>
                                <m:t> </m:t>
                              </m:r>
                              <m:r>
                                <m:rPr>
                                  <m:sty m:val="p"/>
                                </m:rPr>
                                <a:rPr lang="en-US" b="0" i="0" smtClean="0">
                                  <a:latin typeface="Cambria Math" panose="02040503050406030204" pitchFamily="18" charset="0"/>
                                </a:rPr>
                                <m:t>tag</m:t>
                              </m:r>
                              <m:r>
                                <a:rPr lang="en-US" b="0" i="0" smtClean="0">
                                  <a:latin typeface="Cambria Math" panose="02040503050406030204" pitchFamily="18" charset="0"/>
                                </a:rPr>
                                <m:t> </m:t>
                              </m:r>
                              <m:r>
                                <a:rPr lang="en-US" i="1">
                                  <a:latin typeface="Cambria Math" panose="02040503050406030204" pitchFamily="18" charset="0"/>
                                </a:rPr>
                                <m:t>𝑗</m:t>
                              </m:r>
                              <m:r>
                                <a:rPr lang="en-US" b="0" i="1"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matched</m:t>
                              </m:r>
                              <m:r>
                                <a:rPr lang="en-US" b="0" i="0" smtClean="0">
                                  <a:latin typeface="Cambria Math" panose="02040503050406030204" pitchFamily="18" charset="0"/>
                                </a:rPr>
                                <m:t> </m:t>
                              </m:r>
                              <m:r>
                                <m:rPr>
                                  <m:sty m:val="p"/>
                                </m:rPr>
                                <a:rPr lang="en-US" b="0" i="0" smtClean="0">
                                  <a:latin typeface="Cambria Math" panose="02040503050406030204" pitchFamily="18" charset="0"/>
                                </a:rPr>
                                <m:t>to</m:t>
                              </m:r>
                              <m:r>
                                <a:rPr lang="en-US" b="0" i="0" smtClean="0">
                                  <a:latin typeface="Cambria Math" panose="02040503050406030204" pitchFamily="18" charset="0"/>
                                </a:rPr>
                                <m:t> </m:t>
                              </m:r>
                              <m:r>
                                <m:rPr>
                                  <m:sty m:val="p"/>
                                </m:rPr>
                                <a:rPr lang="en-US" b="0" i="0" smtClean="0">
                                  <a:latin typeface="Cambria Math" panose="02040503050406030204" pitchFamily="18" charset="0"/>
                                </a:rPr>
                                <m:t>word</m:t>
                              </m:r>
                              <m:r>
                                <a:rPr lang="en-US" b="0" i="1" smtClean="0">
                                  <a:latin typeface="Cambria Math" panose="02040503050406030204" pitchFamily="18" charset="0"/>
                                </a:rPr>
                                <m:t> </m:t>
                              </m:r>
                              <m:r>
                                <a:rPr lang="en-US" b="0" i="1" smtClean="0">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𝑘</m:t>
                          </m:r>
                        </m:num>
                        <m:den>
                          <m:d>
                            <m:dPr>
                              <m:ctrlPr>
                                <a:rPr lang="en-US" i="1">
                                  <a:latin typeface="Cambria Math" panose="02040503050406030204" pitchFamily="18" charset="0"/>
                                </a:rPr>
                              </m:ctrlPr>
                            </m:dPr>
                            <m:e>
                              <m:r>
                                <a:rPr lang="en-US">
                                  <a:latin typeface="Cambria Math" panose="02040503050406030204" pitchFamily="18" charset="0"/>
                                </a:rPr>
                                <m:t>#</m:t>
                              </m:r>
                              <m:r>
                                <m:rPr>
                                  <m:sty m:val="p"/>
                                </m:rPr>
                                <a:rPr lang="en-US">
                                  <a:latin typeface="Cambria Math" panose="02040503050406030204" pitchFamily="18" charset="0"/>
                                </a:rPr>
                                <m:t>times</m:t>
                              </m:r>
                              <m:r>
                                <a:rPr lang="en-US">
                                  <a:latin typeface="Cambria Math" panose="02040503050406030204" pitchFamily="18" charset="0"/>
                                </a:rPr>
                                <m:t> </m:t>
                              </m:r>
                              <m:r>
                                <m:rPr>
                                  <m:sty m:val="p"/>
                                </m:rPr>
                                <a:rPr lang="en-US">
                                  <a:latin typeface="Cambria Math" panose="02040503050406030204" pitchFamily="18" charset="0"/>
                                </a:rPr>
                                <m:t>tag</m:t>
                              </m:r>
                              <m:r>
                                <a:rPr lang="en-US" i="1">
                                  <a:latin typeface="Cambria Math" panose="02040503050406030204" pitchFamily="18" charset="0"/>
                                </a:rPr>
                                <m:t> </m:t>
                              </m:r>
                              <m:r>
                                <a:rPr lang="en-US" b="0" i="1" smtClean="0">
                                  <a:latin typeface="Cambria Math" panose="02040503050406030204" pitchFamily="18" charset="0"/>
                                </a:rPr>
                                <m:t>𝑗</m:t>
                              </m:r>
                              <m:r>
                                <a:rPr lang="en-US" i="1">
                                  <a:latin typeface="Cambria Math" panose="02040503050406030204" pitchFamily="18" charset="0"/>
                                </a:rPr>
                                <m:t> </m:t>
                              </m:r>
                              <m:r>
                                <m:rPr>
                                  <m:sty m:val="p"/>
                                </m:rPr>
                                <a:rPr lang="en-US">
                                  <a:latin typeface="Cambria Math" panose="02040503050406030204" pitchFamily="18" charset="0"/>
                                </a:rPr>
                                <m:t>occurs</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training</m:t>
                              </m:r>
                              <m:r>
                                <a:rPr lang="en-US">
                                  <a:latin typeface="Cambria Math" panose="02040503050406030204" pitchFamily="18" charset="0"/>
                                </a:rPr>
                                <m:t> </m:t>
                              </m:r>
                              <m:r>
                                <m:rPr>
                                  <m:sty m:val="p"/>
                                </m:rPr>
                                <a:rPr lang="en-US">
                                  <a:latin typeface="Cambria Math" panose="02040503050406030204" pitchFamily="18" charset="0"/>
                                </a:rPr>
                                <m:t>corpus</m:t>
                              </m:r>
                            </m:e>
                          </m:d>
                          <m:r>
                            <a:rPr lang="en-US" i="1">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+1)</m:t>
                          </m:r>
                        </m:den>
                      </m:f>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1807952-EFC5-9940-95CB-DA2EE39483AB}"/>
                  </a:ext>
                </a:extLst>
              </p:cNvPr>
              <p:cNvSpPr>
                <a:spLocks noGrp="1" noRot="1" noChangeAspect="1" noMove="1" noResize="1" noEditPoints="1" noAdjustHandles="1" noChangeArrowheads="1" noChangeShapeType="1" noTextEdit="1"/>
              </p:cNvSpPr>
              <p:nvPr>
                <p:ph idx="1"/>
              </p:nvPr>
            </p:nvSpPr>
            <p:spPr>
              <a:xfrm>
                <a:off x="155448" y="1825625"/>
                <a:ext cx="7732776" cy="4351338"/>
              </a:xfrm>
              <a:blipFill>
                <a:blip r:embed="rId2"/>
                <a:stretch>
                  <a:fillRect/>
                </a:stretch>
              </a:blipFill>
            </p:spPr>
            <p:txBody>
              <a:bodyPr/>
              <a:lstStyle/>
              <a:p>
                <a:r>
                  <a:rPr lang="en-US">
                    <a:noFill/>
                  </a:rPr>
                  <a:t> </a:t>
                </a:r>
              </a:p>
            </p:txBody>
          </p:sp>
        </mc:Fallback>
      </mc:AlternateContent>
      <p:sp>
        <p:nvSpPr>
          <p:cNvPr id="4" name="Oval 4">
            <a:extLst>
              <a:ext uri="{FF2B5EF4-FFF2-40B4-BE49-F238E27FC236}">
                <a16:creationId xmlns:a16="http://schemas.microsoft.com/office/drawing/2014/main" id="{2522616A-2B1A-FE4B-8E0E-AF6E130ED526}"/>
              </a:ext>
            </a:extLst>
          </p:cNvPr>
          <p:cNvSpPr>
            <a:spLocks noChangeArrowheads="1"/>
          </p:cNvSpPr>
          <p:nvPr/>
        </p:nvSpPr>
        <p:spPr bwMode="auto">
          <a:xfrm>
            <a:off x="8975096" y="2484877"/>
            <a:ext cx="1068274" cy="1052063"/>
          </a:xfrm>
          <a:prstGeom prst="ellipse">
            <a:avLst/>
          </a:prstGeom>
          <a:solidFill>
            <a:schemeClr val="accent1"/>
          </a:solidFill>
          <a:ln w="28575">
            <a:solidFill>
              <a:schemeClr val="tx1"/>
            </a:solidFill>
            <a:round/>
            <a:headEnd/>
            <a:tailEnd/>
          </a:ln>
        </p:spPr>
        <p:txBody>
          <a:bodyPr wrap="none" anchor="ctr"/>
          <a:lstStyle/>
          <a:p>
            <a:pPr algn="ctr"/>
            <a:r>
              <a:rPr lang="en-US" sz="3600" dirty="0">
                <a:solidFill>
                  <a:schemeClr val="bg1"/>
                </a:solidFill>
              </a:rPr>
              <a:t>N</a:t>
            </a:r>
          </a:p>
        </p:txBody>
      </p:sp>
      <p:sp>
        <p:nvSpPr>
          <p:cNvPr id="5" name="Oval 5">
            <a:extLst>
              <a:ext uri="{FF2B5EF4-FFF2-40B4-BE49-F238E27FC236}">
                <a16:creationId xmlns:a16="http://schemas.microsoft.com/office/drawing/2014/main" id="{0A3DF6FB-B687-2D4C-A3AB-8FD9822484A9}"/>
              </a:ext>
            </a:extLst>
          </p:cNvPr>
          <p:cNvSpPr>
            <a:spLocks noChangeArrowheads="1"/>
          </p:cNvSpPr>
          <p:nvPr/>
        </p:nvSpPr>
        <p:spPr bwMode="auto">
          <a:xfrm>
            <a:off x="10422896" y="2484877"/>
            <a:ext cx="1068274" cy="1052063"/>
          </a:xfrm>
          <a:prstGeom prst="ellipse">
            <a:avLst/>
          </a:prstGeom>
          <a:solidFill>
            <a:srgbClr val="FFCC00"/>
          </a:solidFill>
          <a:ln w="28575">
            <a:solidFill>
              <a:schemeClr val="tx1"/>
            </a:solidFill>
            <a:round/>
            <a:headEnd/>
            <a:tailEnd/>
          </a:ln>
        </p:spPr>
        <p:txBody>
          <a:bodyPr wrap="none" anchor="ctr"/>
          <a:lstStyle/>
          <a:p>
            <a:pPr algn="ctr"/>
            <a:r>
              <a:rPr lang="en-US" sz="3600" dirty="0"/>
              <a:t>V</a:t>
            </a:r>
          </a:p>
        </p:txBody>
      </p:sp>
      <p:cxnSp>
        <p:nvCxnSpPr>
          <p:cNvPr id="6" name="AutoShape 6">
            <a:extLst>
              <a:ext uri="{FF2B5EF4-FFF2-40B4-BE49-F238E27FC236}">
                <a16:creationId xmlns:a16="http://schemas.microsoft.com/office/drawing/2014/main" id="{685025F5-6AF2-CD49-97C0-81A463F97679}"/>
              </a:ext>
            </a:extLst>
          </p:cNvPr>
          <p:cNvCxnSpPr>
            <a:cxnSpLocks noChangeShapeType="1"/>
            <a:stCxn id="4" idx="0"/>
            <a:endCxn id="5" idx="0"/>
          </p:cNvCxnSpPr>
          <p:nvPr/>
        </p:nvCxnSpPr>
        <p:spPr bwMode="auto">
          <a:xfrm rot="5400000" flipH="1" flipV="1">
            <a:off x="10233133" y="1760977"/>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 name="AutoShape 7">
            <a:extLst>
              <a:ext uri="{FF2B5EF4-FFF2-40B4-BE49-F238E27FC236}">
                <a16:creationId xmlns:a16="http://schemas.microsoft.com/office/drawing/2014/main" id="{4545AF57-BC59-6E48-8416-6BF22C6ACDAC}"/>
              </a:ext>
            </a:extLst>
          </p:cNvPr>
          <p:cNvCxnSpPr>
            <a:cxnSpLocks noChangeShapeType="1"/>
            <a:stCxn id="5" idx="4"/>
            <a:endCxn id="4" idx="4"/>
          </p:cNvCxnSpPr>
          <p:nvPr/>
        </p:nvCxnSpPr>
        <p:spPr bwMode="auto">
          <a:xfrm rot="5400000">
            <a:off x="10233133" y="2813040"/>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 name="AutoShape 8">
            <a:extLst>
              <a:ext uri="{FF2B5EF4-FFF2-40B4-BE49-F238E27FC236}">
                <a16:creationId xmlns:a16="http://schemas.microsoft.com/office/drawing/2014/main" id="{BB344E55-5C94-8541-8DDC-46506F2D5D6F}"/>
              </a:ext>
            </a:extLst>
          </p:cNvPr>
          <p:cNvCxnSpPr>
            <a:cxnSpLocks noChangeShapeType="1"/>
            <a:stCxn id="5" idx="7"/>
            <a:endCxn id="5" idx="6"/>
          </p:cNvCxnSpPr>
          <p:nvPr/>
        </p:nvCxnSpPr>
        <p:spPr bwMode="auto">
          <a:xfrm rot="16200000" flipH="1">
            <a:off x="11226966" y="2746706"/>
            <a:ext cx="371961" cy="156445"/>
          </a:xfrm>
          <a:prstGeom prst="curvedConnector4">
            <a:avLst>
              <a:gd name="adj1" fmla="val -102879"/>
              <a:gd name="adj2" fmla="val 246122"/>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9" name="AutoShape 9">
            <a:extLst>
              <a:ext uri="{FF2B5EF4-FFF2-40B4-BE49-F238E27FC236}">
                <a16:creationId xmlns:a16="http://schemas.microsoft.com/office/drawing/2014/main" id="{C23EC682-F0C6-464A-B759-526137BA040C}"/>
              </a:ext>
            </a:extLst>
          </p:cNvPr>
          <p:cNvCxnSpPr>
            <a:cxnSpLocks noChangeShapeType="1"/>
            <a:stCxn id="4" idx="3"/>
            <a:endCxn id="4" idx="2"/>
          </p:cNvCxnSpPr>
          <p:nvPr/>
        </p:nvCxnSpPr>
        <p:spPr bwMode="auto">
          <a:xfrm rot="5400000" flipH="1">
            <a:off x="8867339" y="3118667"/>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 name="Oval 4">
            <a:extLst>
              <a:ext uri="{FF2B5EF4-FFF2-40B4-BE49-F238E27FC236}">
                <a16:creationId xmlns:a16="http://schemas.microsoft.com/office/drawing/2014/main" id="{A9A821A2-B170-404A-89B2-270B6D34198E}"/>
              </a:ext>
            </a:extLst>
          </p:cNvPr>
          <p:cNvSpPr>
            <a:spLocks noChangeArrowheads="1"/>
          </p:cNvSpPr>
          <p:nvPr/>
        </p:nvSpPr>
        <p:spPr bwMode="auto">
          <a:xfrm>
            <a:off x="9821179" y="4434964"/>
            <a:ext cx="1068274" cy="1052063"/>
          </a:xfrm>
          <a:prstGeom prst="ellipse">
            <a:avLst/>
          </a:prstGeom>
          <a:solidFill>
            <a:srgbClr val="FF0000"/>
          </a:solidFill>
          <a:ln w="28575">
            <a:solidFill>
              <a:schemeClr val="tx1"/>
            </a:solidFill>
            <a:round/>
            <a:headEnd/>
            <a:tailEnd/>
          </a:ln>
        </p:spPr>
        <p:txBody>
          <a:bodyPr wrap="none" anchor="ctr"/>
          <a:lstStyle/>
          <a:p>
            <a:pPr algn="ctr"/>
            <a:r>
              <a:rPr lang="en-US" sz="3600" dirty="0">
                <a:solidFill>
                  <a:schemeClr val="bg1"/>
                </a:solidFill>
              </a:rPr>
              <a:t>D</a:t>
            </a:r>
          </a:p>
        </p:txBody>
      </p:sp>
      <p:cxnSp>
        <p:nvCxnSpPr>
          <p:cNvPr id="12" name="AutoShape 9">
            <a:extLst>
              <a:ext uri="{FF2B5EF4-FFF2-40B4-BE49-F238E27FC236}">
                <a16:creationId xmlns:a16="http://schemas.microsoft.com/office/drawing/2014/main" id="{51F1C3E5-32FC-734F-8129-C193A2F81E42}"/>
              </a:ext>
            </a:extLst>
          </p:cNvPr>
          <p:cNvCxnSpPr>
            <a:cxnSpLocks noChangeShapeType="1"/>
            <a:stCxn id="11" idx="3"/>
            <a:endCxn id="11" idx="2"/>
          </p:cNvCxnSpPr>
          <p:nvPr/>
        </p:nvCxnSpPr>
        <p:spPr bwMode="auto">
          <a:xfrm rot="5400000" flipH="1">
            <a:off x="9713422" y="5068754"/>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4" name="AutoShape 7">
            <a:extLst>
              <a:ext uri="{FF2B5EF4-FFF2-40B4-BE49-F238E27FC236}">
                <a16:creationId xmlns:a16="http://schemas.microsoft.com/office/drawing/2014/main" id="{AF1123D6-2438-524C-8592-EDFE7AE4BDDE}"/>
              </a:ext>
            </a:extLst>
          </p:cNvPr>
          <p:cNvCxnSpPr>
            <a:cxnSpLocks noChangeShapeType="1"/>
          </p:cNvCxnSpPr>
          <p:nvPr/>
        </p:nvCxnSpPr>
        <p:spPr bwMode="auto">
          <a:xfrm rot="5400000">
            <a:off x="11129245" y="3197088"/>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a14="http://schemas.microsoft.com/office/drawing/2010/main" xmlns="">
                <a:noFill/>
              </a14:hiddenFill>
            </a:ext>
          </a:extLst>
        </p:spPr>
      </p:cxnSp>
      <p:cxnSp>
        <p:nvCxnSpPr>
          <p:cNvPr id="15" name="AutoShape 6">
            <a:extLst>
              <a:ext uri="{FF2B5EF4-FFF2-40B4-BE49-F238E27FC236}">
                <a16:creationId xmlns:a16="http://schemas.microsoft.com/office/drawing/2014/main" id="{58074883-A198-AA4A-864B-B8F0C27E2463}"/>
              </a:ext>
            </a:extLst>
          </p:cNvPr>
          <p:cNvCxnSpPr>
            <a:cxnSpLocks noChangeShapeType="1"/>
          </p:cNvCxnSpPr>
          <p:nvPr/>
        </p:nvCxnSpPr>
        <p:spPr bwMode="auto">
          <a:xfrm rot="5400000" flipH="1" flipV="1">
            <a:off x="10166077" y="3352033"/>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a14="http://schemas.microsoft.com/office/drawing/2010/main" xmlns="">
                <a:noFill/>
              </a14:hiddenFill>
            </a:ext>
          </a:extLst>
        </p:spPr>
      </p:cxnSp>
      <p:cxnSp>
        <p:nvCxnSpPr>
          <p:cNvPr id="16" name="AutoShape 6">
            <a:extLst>
              <a:ext uri="{FF2B5EF4-FFF2-40B4-BE49-F238E27FC236}">
                <a16:creationId xmlns:a16="http://schemas.microsoft.com/office/drawing/2014/main" id="{F34BB257-D182-514B-ADAF-8EAFE26396DF}"/>
              </a:ext>
            </a:extLst>
          </p:cNvPr>
          <p:cNvCxnSpPr>
            <a:cxnSpLocks noChangeShapeType="1"/>
          </p:cNvCxnSpPr>
          <p:nvPr/>
        </p:nvCxnSpPr>
        <p:spPr bwMode="auto">
          <a:xfrm rot="5400000" flipH="1" flipV="1">
            <a:off x="9428461" y="3406897"/>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a14="http://schemas.microsoft.com/office/drawing/2010/main" xmlns="">
                <a:noFill/>
              </a14:hiddenFill>
            </a:ext>
          </a:extLst>
        </p:spPr>
      </p:cxnSp>
      <p:cxnSp>
        <p:nvCxnSpPr>
          <p:cNvPr id="17" name="AutoShape 7">
            <a:extLst>
              <a:ext uri="{FF2B5EF4-FFF2-40B4-BE49-F238E27FC236}">
                <a16:creationId xmlns:a16="http://schemas.microsoft.com/office/drawing/2014/main" id="{5E274E39-E68C-8940-99B1-AE07F1C75ED4}"/>
              </a:ext>
            </a:extLst>
          </p:cNvPr>
          <p:cNvCxnSpPr>
            <a:cxnSpLocks noChangeShapeType="1"/>
          </p:cNvCxnSpPr>
          <p:nvPr/>
        </p:nvCxnSpPr>
        <p:spPr bwMode="auto">
          <a:xfrm rot="5400000">
            <a:off x="10452589" y="3117840"/>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a14="http://schemas.microsoft.com/office/drawing/2010/main" xmlns="">
                <a:noFill/>
              </a14:hiddenFill>
            </a:ext>
          </a:extLst>
        </p:spPr>
      </p:cxnSp>
      <mc:AlternateContent xmlns:mc="http://schemas.openxmlformats.org/markup-compatibility/2006" xmlns:a14="http://schemas.microsoft.com/office/drawing/2010/main">
        <mc:Choice Requires="a14">
          <p:sp>
            <p:nvSpPr>
              <p:cNvPr id="20" name="Text Box 11">
                <a:extLst>
                  <a:ext uri="{FF2B5EF4-FFF2-40B4-BE49-F238E27FC236}">
                    <a16:creationId xmlns:a16="http://schemas.microsoft.com/office/drawing/2014/main" id="{2C1C98C5-1741-344E-A975-3C289A55ED0F}"/>
                  </a:ext>
                </a:extLst>
              </p:cNvPr>
              <p:cNvSpPr txBox="1">
                <a:spLocks noChangeArrowheads="1"/>
              </p:cNvSpPr>
              <p:nvPr/>
            </p:nvSpPr>
            <p:spPr bwMode="auto">
              <a:xfrm>
                <a:off x="11070336" y="4186615"/>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𝑉𝐷</m:t>
                          </m:r>
                        </m:sub>
                      </m:sSub>
                    </m:oMath>
                  </m:oMathPara>
                </a14:m>
                <a:endParaRPr lang="en-US" dirty="0"/>
              </a:p>
            </p:txBody>
          </p:sp>
        </mc:Choice>
        <mc:Fallback xmlns="">
          <p:sp>
            <p:nvSpPr>
              <p:cNvPr id="20" name="Text Box 11">
                <a:extLst>
                  <a:ext uri="{FF2B5EF4-FFF2-40B4-BE49-F238E27FC236}">
                    <a16:creationId xmlns:a16="http://schemas.microsoft.com/office/drawing/2014/main" id="{2C1C98C5-1741-344E-A975-3C289A55ED0F}"/>
                  </a:ext>
                </a:extLst>
              </p:cNvPr>
              <p:cNvSpPr txBox="1">
                <a:spLocks noRot="1" noChangeAspect="1" noMove="1" noResize="1" noEditPoints="1" noAdjustHandles="1" noChangeArrowheads="1" noChangeShapeType="1" noTextEdit="1"/>
              </p:cNvSpPr>
              <p:nvPr/>
            </p:nvSpPr>
            <p:spPr bwMode="auto">
              <a:xfrm>
                <a:off x="11070336" y="4186615"/>
                <a:ext cx="493985" cy="369332"/>
              </a:xfrm>
              <a:prstGeom prst="rect">
                <a:avLst/>
              </a:prstGeom>
              <a:blipFill>
                <a:blip r:embed="rId3"/>
                <a:stretch>
                  <a:fillRect r="-2500" b="-333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 Box 11">
                <a:extLst>
                  <a:ext uri="{FF2B5EF4-FFF2-40B4-BE49-F238E27FC236}">
                    <a16:creationId xmlns:a16="http://schemas.microsoft.com/office/drawing/2014/main" id="{FD70D809-79DF-1546-95EF-ACF8F57FE5DC}"/>
                  </a:ext>
                </a:extLst>
              </p:cNvPr>
              <p:cNvSpPr txBox="1">
                <a:spLocks noChangeArrowheads="1"/>
              </p:cNvSpPr>
              <p:nvPr/>
            </p:nvSpPr>
            <p:spPr bwMode="auto">
              <a:xfrm>
                <a:off x="9564624" y="5704519"/>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𝐷𝐷</m:t>
                          </m:r>
                        </m:sub>
                      </m:sSub>
                    </m:oMath>
                  </m:oMathPara>
                </a14:m>
                <a:endParaRPr lang="en-US" dirty="0"/>
              </a:p>
            </p:txBody>
          </p:sp>
        </mc:Choice>
        <mc:Fallback xmlns="">
          <p:sp>
            <p:nvSpPr>
              <p:cNvPr id="22" name="Text Box 11">
                <a:extLst>
                  <a:ext uri="{FF2B5EF4-FFF2-40B4-BE49-F238E27FC236}">
                    <a16:creationId xmlns:a16="http://schemas.microsoft.com/office/drawing/2014/main" id="{FD70D809-79DF-1546-95EF-ACF8F57FE5DC}"/>
                  </a:ext>
                </a:extLst>
              </p:cNvPr>
              <p:cNvSpPr txBox="1">
                <a:spLocks noRot="1" noChangeAspect="1" noMove="1" noResize="1" noEditPoints="1" noAdjustHandles="1" noChangeArrowheads="1" noChangeShapeType="1" noTextEdit="1"/>
              </p:cNvSpPr>
              <p:nvPr/>
            </p:nvSpPr>
            <p:spPr bwMode="auto">
              <a:xfrm>
                <a:off x="9564624" y="5704519"/>
                <a:ext cx="493985" cy="369332"/>
              </a:xfrm>
              <a:prstGeom prst="rect">
                <a:avLst/>
              </a:prstGeom>
              <a:blipFill>
                <a:blip r:embed="rId4"/>
                <a:stretch>
                  <a:fillRect r="-512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Box 11">
                <a:extLst>
                  <a:ext uri="{FF2B5EF4-FFF2-40B4-BE49-F238E27FC236}">
                    <a16:creationId xmlns:a16="http://schemas.microsoft.com/office/drawing/2014/main" id="{95A5BAA7-F1AD-2B49-B5F9-28BA9333A3FA}"/>
                  </a:ext>
                </a:extLst>
              </p:cNvPr>
              <p:cNvSpPr txBox="1">
                <a:spLocks noChangeArrowheads="1"/>
              </p:cNvSpPr>
              <p:nvPr/>
            </p:nvSpPr>
            <p:spPr bwMode="auto">
              <a:xfrm>
                <a:off x="8863584" y="4076887"/>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𝐷𝑁</m:t>
                          </m:r>
                        </m:sub>
                      </m:sSub>
                    </m:oMath>
                  </m:oMathPara>
                </a14:m>
                <a:endParaRPr lang="en-US" dirty="0"/>
              </a:p>
            </p:txBody>
          </p:sp>
        </mc:Choice>
        <mc:Fallback xmlns="">
          <p:sp>
            <p:nvSpPr>
              <p:cNvPr id="23" name="Text Box 11">
                <a:extLst>
                  <a:ext uri="{FF2B5EF4-FFF2-40B4-BE49-F238E27FC236}">
                    <a16:creationId xmlns:a16="http://schemas.microsoft.com/office/drawing/2014/main" id="{95A5BAA7-F1AD-2B49-B5F9-28BA9333A3FA}"/>
                  </a:ext>
                </a:extLst>
              </p:cNvPr>
              <p:cNvSpPr txBox="1">
                <a:spLocks noRot="1" noChangeAspect="1" noMove="1" noResize="1" noEditPoints="1" noAdjustHandles="1" noChangeArrowheads="1" noChangeShapeType="1" noTextEdit="1"/>
              </p:cNvSpPr>
              <p:nvPr/>
            </p:nvSpPr>
            <p:spPr bwMode="auto">
              <a:xfrm>
                <a:off x="8863584" y="4076887"/>
                <a:ext cx="493985" cy="369332"/>
              </a:xfrm>
              <a:prstGeom prst="rect">
                <a:avLst/>
              </a:prstGeom>
              <a:blipFill>
                <a:blip r:embed="rId5"/>
                <a:stretch>
                  <a:fillRect r="-5000" b="-34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11">
                <a:extLst>
                  <a:ext uri="{FF2B5EF4-FFF2-40B4-BE49-F238E27FC236}">
                    <a16:creationId xmlns:a16="http://schemas.microsoft.com/office/drawing/2014/main" id="{491CB49B-7A2B-D34D-A7B0-B2F3F158469F}"/>
                  </a:ext>
                </a:extLst>
              </p:cNvPr>
              <p:cNvSpPr txBox="1">
                <a:spLocks noChangeArrowheads="1"/>
              </p:cNvSpPr>
              <p:nvPr/>
            </p:nvSpPr>
            <p:spPr bwMode="auto">
              <a:xfrm>
                <a:off x="8223504" y="3302695"/>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𝑁𝑁</m:t>
                          </m:r>
                        </m:sub>
                      </m:sSub>
                    </m:oMath>
                  </m:oMathPara>
                </a14:m>
                <a:endParaRPr lang="en-US" dirty="0"/>
              </a:p>
            </p:txBody>
          </p:sp>
        </mc:Choice>
        <mc:Fallback xmlns="">
          <p:sp>
            <p:nvSpPr>
              <p:cNvPr id="24" name="Text Box 11">
                <a:extLst>
                  <a:ext uri="{FF2B5EF4-FFF2-40B4-BE49-F238E27FC236}">
                    <a16:creationId xmlns:a16="http://schemas.microsoft.com/office/drawing/2014/main" id="{491CB49B-7A2B-D34D-A7B0-B2F3F158469F}"/>
                  </a:ext>
                </a:extLst>
              </p:cNvPr>
              <p:cNvSpPr txBox="1">
                <a:spLocks noRot="1" noChangeAspect="1" noMove="1" noResize="1" noEditPoints="1" noAdjustHandles="1" noChangeArrowheads="1" noChangeShapeType="1" noTextEdit="1"/>
              </p:cNvSpPr>
              <p:nvPr/>
            </p:nvSpPr>
            <p:spPr bwMode="auto">
              <a:xfrm>
                <a:off x="8223504" y="3302695"/>
                <a:ext cx="493985" cy="369332"/>
              </a:xfrm>
              <a:prstGeom prst="rect">
                <a:avLst/>
              </a:prstGeom>
              <a:blipFill>
                <a:blip r:embed="rId6"/>
                <a:stretch>
                  <a:fillRect r="-5000" b="-34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11">
                <a:extLst>
                  <a:ext uri="{FF2B5EF4-FFF2-40B4-BE49-F238E27FC236}">
                    <a16:creationId xmlns:a16="http://schemas.microsoft.com/office/drawing/2014/main" id="{327B7D00-3EE8-D94D-B692-F06AECA0057D}"/>
                  </a:ext>
                </a:extLst>
              </p:cNvPr>
              <p:cNvSpPr txBox="1">
                <a:spLocks noChangeArrowheads="1"/>
              </p:cNvSpPr>
              <p:nvPr/>
            </p:nvSpPr>
            <p:spPr bwMode="auto">
              <a:xfrm>
                <a:off x="9924288" y="1894519"/>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𝑁𝑉</m:t>
                          </m:r>
                        </m:sub>
                      </m:sSub>
                    </m:oMath>
                  </m:oMathPara>
                </a14:m>
                <a:endParaRPr lang="en-US" dirty="0"/>
              </a:p>
            </p:txBody>
          </p:sp>
        </mc:Choice>
        <mc:Fallback xmlns="">
          <p:sp>
            <p:nvSpPr>
              <p:cNvPr id="25" name="Text Box 11">
                <a:extLst>
                  <a:ext uri="{FF2B5EF4-FFF2-40B4-BE49-F238E27FC236}">
                    <a16:creationId xmlns:a16="http://schemas.microsoft.com/office/drawing/2014/main" id="{327B7D00-3EE8-D94D-B692-F06AECA0057D}"/>
                  </a:ext>
                </a:extLst>
              </p:cNvPr>
              <p:cNvSpPr txBox="1">
                <a:spLocks noRot="1" noChangeAspect="1" noMove="1" noResize="1" noEditPoints="1" noAdjustHandles="1" noChangeArrowheads="1" noChangeShapeType="1" noTextEdit="1"/>
              </p:cNvSpPr>
              <p:nvPr/>
            </p:nvSpPr>
            <p:spPr bwMode="auto">
              <a:xfrm>
                <a:off x="9924288" y="1894519"/>
                <a:ext cx="493985" cy="369332"/>
              </a:xfrm>
              <a:prstGeom prst="rect">
                <a:avLst/>
              </a:prstGeom>
              <a:blipFill>
                <a:blip r:embed="rId7"/>
                <a:stretch>
                  <a:fillRect r="-25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 Box 11">
                <a:extLst>
                  <a:ext uri="{FF2B5EF4-FFF2-40B4-BE49-F238E27FC236}">
                    <a16:creationId xmlns:a16="http://schemas.microsoft.com/office/drawing/2014/main" id="{06EC7602-B470-0B4D-BB6E-5BCEF2FDBB8A}"/>
                  </a:ext>
                </a:extLst>
              </p:cNvPr>
              <p:cNvSpPr txBox="1">
                <a:spLocks noChangeArrowheads="1"/>
              </p:cNvSpPr>
              <p:nvPr/>
            </p:nvSpPr>
            <p:spPr bwMode="auto">
              <a:xfrm>
                <a:off x="11271504" y="1815271"/>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𝑉𝑉</m:t>
                          </m:r>
                        </m:sub>
                      </m:sSub>
                    </m:oMath>
                  </m:oMathPara>
                </a14:m>
                <a:endParaRPr lang="en-US" dirty="0"/>
              </a:p>
            </p:txBody>
          </p:sp>
        </mc:Choice>
        <mc:Fallback xmlns="">
          <p:sp>
            <p:nvSpPr>
              <p:cNvPr id="26" name="Text Box 11">
                <a:extLst>
                  <a:ext uri="{FF2B5EF4-FFF2-40B4-BE49-F238E27FC236}">
                    <a16:creationId xmlns:a16="http://schemas.microsoft.com/office/drawing/2014/main" id="{06EC7602-B470-0B4D-BB6E-5BCEF2FDBB8A}"/>
                  </a:ext>
                </a:extLst>
              </p:cNvPr>
              <p:cNvSpPr txBox="1">
                <a:spLocks noRot="1" noChangeAspect="1" noMove="1" noResize="1" noEditPoints="1" noAdjustHandles="1" noChangeArrowheads="1" noChangeShapeType="1" noTextEdit="1"/>
              </p:cNvSpPr>
              <p:nvPr/>
            </p:nvSpPr>
            <p:spPr bwMode="auto">
              <a:xfrm>
                <a:off x="11271504" y="1815271"/>
                <a:ext cx="493985" cy="369332"/>
              </a:xfrm>
              <a:prstGeom prst="rect">
                <a:avLst/>
              </a:prstGeom>
              <a:blipFill>
                <a:blip r:embed="rId8"/>
                <a:stretch>
                  <a:fillRect b="-34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64805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solidFill>
                  <a:schemeClr val="bg1">
                    <a:lumMod val="75000"/>
                  </a:schemeClr>
                </a:solidFill>
              </a:rPr>
              <a:t>Syntax and semantics</a:t>
            </a:r>
          </a:p>
          <a:p>
            <a:r>
              <a:rPr lang="en-US" dirty="0">
                <a:solidFill>
                  <a:schemeClr val="bg1">
                    <a:lumMod val="75000"/>
                  </a:schemeClr>
                </a:solidFill>
              </a:rPr>
              <a:t>Part of speech tagging</a:t>
            </a:r>
          </a:p>
          <a:p>
            <a:r>
              <a:rPr lang="en-US" dirty="0">
                <a:solidFill>
                  <a:schemeClr val="bg1">
                    <a:lumMod val="75000"/>
                  </a:schemeClr>
                </a:solidFill>
              </a:rPr>
              <a:t>An HMM for POS tagging</a:t>
            </a:r>
          </a:p>
          <a:p>
            <a:r>
              <a:rPr lang="en-US" dirty="0"/>
              <a:t>The Viterbi algorithm for POS tagging</a:t>
            </a:r>
          </a:p>
          <a:p>
            <a:r>
              <a:rPr lang="en-US" dirty="0"/>
              <a:t>From HMM to Neural Net</a:t>
            </a:r>
          </a:p>
          <a:p>
            <a:r>
              <a:rPr lang="en-US" dirty="0"/>
              <a:t>Recurrent neural networks</a:t>
            </a:r>
          </a:p>
          <a:p>
            <a:r>
              <a:rPr lang="en-US" dirty="0"/>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3112451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4325-F854-2B4D-81E8-5050DA1378D2}"/>
              </a:ext>
            </a:extLst>
          </p:cNvPr>
          <p:cNvSpPr>
            <a:spLocks noGrp="1"/>
          </p:cNvSpPr>
          <p:nvPr>
            <p:ph type="title"/>
          </p:nvPr>
        </p:nvSpPr>
        <p:spPr/>
        <p:txBody>
          <a:bodyPr/>
          <a:lstStyle/>
          <a:p>
            <a:r>
              <a:rPr lang="en-US" dirty="0"/>
              <a:t>Viterbi Algorithm: Key concepts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5971D7-315D-E047-A488-18A3D2860F12}"/>
                  </a:ext>
                </a:extLst>
              </p:cNvPr>
              <p:cNvSpPr>
                <a:spLocks noGrp="1"/>
              </p:cNvSpPr>
              <p:nvPr>
                <p:ph idx="1"/>
              </p:nvPr>
            </p:nvSpPr>
            <p:spPr>
              <a:xfrm>
                <a:off x="162232" y="1507569"/>
                <a:ext cx="11764722" cy="4853471"/>
              </a:xfrm>
            </p:spPr>
            <p:txBody>
              <a:bodyPr>
                <a:noAutofit/>
              </a:bodyPr>
              <a:lstStyle/>
              <a:p>
                <a:pPr marL="0" indent="0">
                  <a:lnSpc>
                    <a:spcPct val="100000"/>
                  </a:lnSpc>
                  <a:buNone/>
                </a:pPr>
                <a:r>
                  <a:rPr lang="en-US" dirty="0"/>
                  <a:t>Nodes and edges have numbers attached to them:</a:t>
                </a:r>
              </a:p>
              <a:p>
                <a:pPr>
                  <a:lnSpc>
                    <a:spcPct val="100000"/>
                  </a:lnSpc>
                </a:pPr>
                <a:r>
                  <a:rPr lang="en-US" b="1" u="sng" dirty="0"/>
                  <a:t>Edge Probability</a:t>
                </a:r>
                <a:r>
                  <a:rPr lang="en-US" dirty="0"/>
                  <a:t>: Probability of taking that transition, and then generating the next observed output</a:t>
                </a:r>
              </a:p>
              <a:p>
                <a:pPr marL="0" indent="0">
                  <a:lnSpc>
                    <a:spcPct val="100000"/>
                  </a:lnSpc>
                  <a:buNone/>
                </a:pPr>
                <a:endParaRPr lang="en-US"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r>
                            <a:rPr lang="en-US" b="0" i="1" dirty="0" smtClean="0">
                              <a:latin typeface="Cambria Math" panose="02040503050406030204" pitchFamily="18" charset="0"/>
                            </a:rPr>
                            <m:t>𝑘</m:t>
                          </m:r>
                        </m:sub>
                      </m:sSub>
                      <m:r>
                        <a:rPr lang="en-US" i="1" dirty="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𝑌</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a:latin typeface="Cambria Math" panose="02040503050406030204" pitchFamily="18" charset="0"/>
                            </a:rPr>
                            <m:t>𝑗</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𝑡</m:t>
                              </m:r>
                            </m:sub>
                          </m:sSub>
                          <m:r>
                            <a:rPr lang="en-US" i="1" dirty="0">
                              <a:latin typeface="Cambria Math" panose="02040503050406030204" pitchFamily="18" charset="0"/>
                            </a:rPr>
                            <m:t>=</m:t>
                          </m:r>
                          <m:r>
                            <a:rPr lang="en-US" i="1" dirty="0" smtClean="0">
                              <a:latin typeface="Cambria Math" panose="02040503050406030204" pitchFamily="18" charset="0"/>
                            </a:rPr>
                            <m:t>𝑘</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𝑌</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𝑖</m:t>
                          </m:r>
                        </m:e>
                      </m:d>
                    </m:oMath>
                  </m:oMathPara>
                </a14:m>
                <a:endParaRPr lang="en-US" dirty="0"/>
              </a:p>
              <a:p>
                <a:pPr marL="0" indent="0">
                  <a:lnSpc>
                    <a:spcPct val="100000"/>
                  </a:lnSpc>
                  <a:buNone/>
                </a:pPr>
                <a:endParaRPr lang="en-US" dirty="0"/>
              </a:p>
              <a:p>
                <a:pPr>
                  <a:lnSpc>
                    <a:spcPct val="100000"/>
                  </a:lnSpc>
                </a:pPr>
                <a:r>
                  <a:rPr lang="en-US" b="1" u="sng" dirty="0"/>
                  <a:t>Node Probability</a:t>
                </a:r>
                <a:r>
                  <a:rPr lang="en-US" dirty="0"/>
                  <a:t>: Probability of the best path until node j at time t</a:t>
                </a:r>
              </a:p>
              <a:p>
                <a:pPr marL="457200" lvl="1" indent="0">
                  <a:lnSpc>
                    <a:spcPct val="100000"/>
                  </a:lnSpc>
                  <a:buNone/>
                </a:pPr>
                <a:endParaRPr lang="en-US" sz="2800" dirty="0"/>
              </a:p>
              <a:p>
                <a:pPr marL="457200" lvl="1" indent="0">
                  <a:lnSpc>
                    <a:spcPct val="100000"/>
                  </a:lnSpc>
                  <a:buNone/>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𝑣</m:t>
                          </m:r>
                        </m:e>
                        <m:sub>
                          <m:r>
                            <a:rPr lang="en-US" sz="2800" i="1" dirty="0">
                              <a:latin typeface="Cambria Math" panose="02040503050406030204" pitchFamily="18" charset="0"/>
                            </a:rPr>
                            <m:t>𝑗</m:t>
                          </m:r>
                          <m:r>
                            <a:rPr lang="en-US" sz="2800" b="0" i="1" dirty="0" smtClean="0">
                              <a:latin typeface="Cambria Math" panose="02040503050406030204" pitchFamily="18" charset="0"/>
                            </a:rPr>
                            <m:t>,</m:t>
                          </m:r>
                          <m:r>
                            <a:rPr lang="en-US" sz="2800" i="1" dirty="0">
                              <a:latin typeface="Cambria Math" panose="02040503050406030204" pitchFamily="18" charset="0"/>
                            </a:rPr>
                            <m:t>𝑡</m:t>
                          </m:r>
                        </m:sub>
                      </m:sSub>
                      <m:r>
                        <a:rPr lang="en-US" sz="2800" b="0" i="1" dirty="0" smtClean="0">
                          <a:latin typeface="Cambria Math" panose="02040503050406030204" pitchFamily="18" charset="0"/>
                        </a:rPr>
                        <m:t>=</m:t>
                      </m:r>
                      <m:limLow>
                        <m:limLowPr>
                          <m:ctrlPr>
                            <a:rPr lang="en-US" sz="2800" i="1" dirty="0">
                              <a:latin typeface="Cambria Math" panose="02040503050406030204" pitchFamily="18" charset="0"/>
                            </a:rPr>
                          </m:ctrlPr>
                        </m:limLowPr>
                        <m:e>
                          <m:r>
                            <m:rPr>
                              <m:sty m:val="p"/>
                            </m:rPr>
                            <a:rPr lang="en-US" sz="2800" dirty="0">
                              <a:latin typeface="Cambria Math" panose="02040503050406030204" pitchFamily="18" charset="0"/>
                            </a:rPr>
                            <m:t>max</m:t>
                          </m:r>
                        </m:e>
                        <m:lim>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𝑦</m:t>
                              </m:r>
                            </m:e>
                            <m:sub>
                              <m:r>
                                <a:rPr lang="en-US" sz="2800" i="1" dirty="0">
                                  <a:latin typeface="Cambria Math" panose="02040503050406030204" pitchFamily="18" charset="0"/>
                                </a:rPr>
                                <m:t>1</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𝑦</m:t>
                              </m:r>
                            </m:e>
                            <m:sub>
                              <m:r>
                                <a:rPr lang="en-US" sz="2800" i="1" dirty="0">
                                  <a:latin typeface="Cambria Math" panose="02040503050406030204" pitchFamily="18" charset="0"/>
                                </a:rPr>
                                <m:t>𝑡</m:t>
                              </m:r>
                              <m:r>
                                <a:rPr lang="en-US" sz="2800" i="1" dirty="0">
                                  <a:latin typeface="Cambria Math" panose="02040503050406030204" pitchFamily="18" charset="0"/>
                                </a:rPr>
                                <m:t>−1</m:t>
                              </m:r>
                            </m:sub>
                          </m:sSub>
                          <m:r>
                            <a:rPr lang="en-US" sz="2800" b="0" i="1" dirty="0" smtClean="0">
                              <a:latin typeface="Cambria Math" panose="02040503050406030204" pitchFamily="18" charset="0"/>
                            </a:rPr>
                            <m:t> </m:t>
                          </m:r>
                        </m:lim>
                      </m:limLow>
                      <m:r>
                        <a:rPr lang="en-US" sz="2800" i="1" dirty="0">
                          <a:latin typeface="Cambria Math" panose="02040503050406030204" pitchFamily="18" charset="0"/>
                        </a:rPr>
                        <m:t>𝑃</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𝑋</m:t>
                              </m:r>
                            </m:e>
                            <m:sub>
                              <m:r>
                                <a:rPr lang="en-US" sz="2800" i="1" dirty="0">
                                  <a:latin typeface="Cambria Math" panose="02040503050406030204" pitchFamily="18" charset="0"/>
                                </a:rPr>
                                <m:t>1</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𝑥</m:t>
                              </m:r>
                            </m:e>
                            <m:sub>
                              <m:r>
                                <a:rPr lang="en-US" sz="2800" i="1" dirty="0">
                                  <a:latin typeface="Cambria Math" panose="02040503050406030204" pitchFamily="18" charset="0"/>
                                </a:rPr>
                                <m:t>1</m:t>
                              </m:r>
                            </m:sub>
                          </m:sSub>
                          <m:r>
                            <a:rPr lang="en-US" sz="2800" i="1" dirty="0">
                              <a:latin typeface="Cambria Math" panose="02040503050406030204" pitchFamily="18" charset="0"/>
                            </a:rPr>
                            <m:t>…, </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𝑋</m:t>
                              </m:r>
                            </m:e>
                            <m:sub>
                              <m:r>
                                <a:rPr lang="en-US" sz="2800" i="1" dirty="0">
                                  <a:latin typeface="Cambria Math" panose="02040503050406030204" pitchFamily="18" charset="0"/>
                                </a:rPr>
                                <m:t>𝑡</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𝑥</m:t>
                              </m:r>
                            </m:e>
                            <m:sub>
                              <m:r>
                                <a:rPr lang="en-US" sz="2800" i="1" dirty="0">
                                  <a:latin typeface="Cambria Math" panose="02040503050406030204" pitchFamily="18" charset="0"/>
                                </a:rPr>
                                <m:t>𝑡</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𝑌</m:t>
                              </m:r>
                            </m:e>
                            <m:sub>
                              <m:r>
                                <a:rPr lang="en-US" sz="2800" i="1" dirty="0">
                                  <a:latin typeface="Cambria Math" panose="02040503050406030204" pitchFamily="18" charset="0"/>
                                </a:rPr>
                                <m:t>1</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𝑦</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i="1" dirty="0" smtClean="0">
                              <a:latin typeface="Cambria Math" panose="02040503050406030204" pitchFamily="18" charset="0"/>
                            </a:rPr>
                            <m:t> </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𝑌</m:t>
                              </m:r>
                            </m:e>
                            <m:sub>
                              <m:r>
                                <a:rPr lang="en-US" sz="2800" i="1" dirty="0">
                                  <a:latin typeface="Cambria Math" panose="02040503050406030204" pitchFamily="18" charset="0"/>
                                </a:rPr>
                                <m:t>𝑡</m:t>
                              </m:r>
                            </m:sub>
                          </m:sSub>
                          <m:r>
                            <a:rPr lang="en-US" sz="2800" i="1" dirty="0">
                              <a:latin typeface="Cambria Math" panose="02040503050406030204" pitchFamily="18" charset="0"/>
                            </a:rPr>
                            <m:t>=</m:t>
                          </m:r>
                          <m:r>
                            <a:rPr lang="en-US" sz="2800" i="1" dirty="0">
                              <a:latin typeface="Cambria Math" panose="02040503050406030204" pitchFamily="18" charset="0"/>
                            </a:rPr>
                            <m:t>𝑗</m:t>
                          </m:r>
                        </m:e>
                      </m:d>
                    </m:oMath>
                  </m:oMathPara>
                </a14:m>
                <a:endParaRPr lang="en-US" sz="2800" b="1" u="sng" dirty="0"/>
              </a:p>
            </p:txBody>
          </p:sp>
        </mc:Choice>
        <mc:Fallback xmlns="">
          <p:sp>
            <p:nvSpPr>
              <p:cNvPr id="3" name="Content Placeholder 2">
                <a:extLst>
                  <a:ext uri="{FF2B5EF4-FFF2-40B4-BE49-F238E27FC236}">
                    <a16:creationId xmlns:a16="http://schemas.microsoft.com/office/drawing/2014/main" id="{985971D7-315D-E047-A488-18A3D2860F12}"/>
                  </a:ext>
                </a:extLst>
              </p:cNvPr>
              <p:cNvSpPr>
                <a:spLocks noGrp="1" noRot="1" noChangeAspect="1" noMove="1" noResize="1" noEditPoints="1" noAdjustHandles="1" noChangeArrowheads="1" noChangeShapeType="1" noTextEdit="1"/>
              </p:cNvSpPr>
              <p:nvPr>
                <p:ph idx="1"/>
              </p:nvPr>
            </p:nvSpPr>
            <p:spPr>
              <a:xfrm>
                <a:off x="162232" y="1507569"/>
                <a:ext cx="11764722" cy="4853471"/>
              </a:xfrm>
              <a:blipFill>
                <a:blip r:embed="rId2"/>
                <a:stretch>
                  <a:fillRect l="-1078" t="-1305" r="-970"/>
                </a:stretch>
              </a:blipFill>
            </p:spPr>
            <p:txBody>
              <a:bodyPr/>
              <a:lstStyle/>
              <a:p>
                <a:r>
                  <a:rPr lang="en-US">
                    <a:noFill/>
                  </a:rPr>
                  <a:t> </a:t>
                </a:r>
              </a:p>
            </p:txBody>
          </p:sp>
        </mc:Fallback>
      </mc:AlternateContent>
    </p:spTree>
    <p:extLst>
      <p:ext uri="{BB962C8B-B14F-4D97-AF65-F5344CB8AC3E}">
        <p14:creationId xmlns:p14="http://schemas.microsoft.com/office/powerpoint/2010/main" val="1363865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4325-F854-2B4D-81E8-5050DA1378D2}"/>
              </a:ext>
            </a:extLst>
          </p:cNvPr>
          <p:cNvSpPr>
            <a:spLocks noGrp="1"/>
          </p:cNvSpPr>
          <p:nvPr>
            <p:ph type="title"/>
          </p:nvPr>
        </p:nvSpPr>
        <p:spPr/>
        <p:txBody>
          <a:bodyPr/>
          <a:lstStyle/>
          <a:p>
            <a:r>
              <a:rPr lang="en-US" dirty="0"/>
              <a:t>Viterbi Algorithm for POS tagging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85971D7-315D-E047-A488-18A3D2860F12}"/>
                  </a:ext>
                </a:extLst>
              </p:cNvPr>
              <p:cNvSpPr>
                <a:spLocks noGrp="1"/>
              </p:cNvSpPr>
              <p:nvPr>
                <p:ph idx="1"/>
              </p:nvPr>
            </p:nvSpPr>
            <p:spPr>
              <a:xfrm>
                <a:off x="162232" y="1507569"/>
                <a:ext cx="7681746" cy="4853471"/>
              </a:xfrm>
            </p:spPr>
            <p:txBody>
              <a:bodyPr>
                <a:noAutofit/>
              </a:bodyPr>
              <a:lstStyle/>
              <a:p>
                <a:pPr marL="0" indent="0">
                  <a:lnSpc>
                    <a:spcPct val="100000"/>
                  </a:lnSpc>
                  <a:buNone/>
                </a:pPr>
                <a:r>
                  <a:rPr lang="en-US" b="1" u="sng" dirty="0"/>
                  <a:t>Initial Node Probability</a:t>
                </a:r>
                <a:r>
                  <a:rPr lang="en-US" dirty="0"/>
                  <a:t>: Probability of starting in a particular node:</a:t>
                </a:r>
                <a:endParaRPr lang="en-US" sz="2800" dirty="0"/>
              </a:p>
              <a:p>
                <a:pPr marL="457200" lvl="1" indent="0">
                  <a:lnSpc>
                    <a:spcPct val="100000"/>
                  </a:lnSpc>
                  <a:buNone/>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𝑣</m:t>
                          </m:r>
                        </m:e>
                        <m:sub>
                          <m:r>
                            <a:rPr lang="en-US" sz="2800" i="1" dirty="0">
                              <a:latin typeface="Cambria Math" panose="02040503050406030204" pitchFamily="18" charset="0"/>
                            </a:rPr>
                            <m:t>𝑗</m:t>
                          </m:r>
                          <m:r>
                            <a:rPr lang="en-US" sz="2800" b="0" i="1" dirty="0" smtClean="0">
                              <a:latin typeface="Cambria Math" panose="02040503050406030204" pitchFamily="18" charset="0"/>
                            </a:rPr>
                            <m:t>,1</m:t>
                          </m:r>
                        </m:sub>
                      </m:sSub>
                      <m:r>
                        <a:rPr lang="en-US" sz="2800" b="0" i="1" dirty="0" smtClean="0">
                          <a:latin typeface="Cambria Math" panose="02040503050406030204" pitchFamily="18" charset="0"/>
                        </a:rPr>
                        <m:t>=</m:t>
                      </m:r>
                      <m:r>
                        <a:rPr lang="en-US" sz="2800" i="1" dirty="0">
                          <a:latin typeface="Cambria Math" panose="02040503050406030204" pitchFamily="18" charset="0"/>
                        </a:rPr>
                        <m:t>𝑃</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𝑋</m:t>
                              </m:r>
                            </m:e>
                            <m:sub>
                              <m:r>
                                <a:rPr lang="en-US" sz="2800" i="1" dirty="0">
                                  <a:latin typeface="Cambria Math" panose="02040503050406030204" pitchFamily="18" charset="0"/>
                                </a:rPr>
                                <m:t>1</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𝑥</m:t>
                              </m:r>
                            </m:e>
                            <m:sub>
                              <m:r>
                                <a:rPr lang="en-US" sz="2800" i="1" dirty="0">
                                  <a:latin typeface="Cambria Math" panose="02040503050406030204" pitchFamily="18" charset="0"/>
                                </a:rPr>
                                <m:t>1</m:t>
                              </m:r>
                            </m:sub>
                          </m:sSub>
                          <m:r>
                            <a:rPr lang="en-US" sz="2800" b="0" i="1" dirty="0" smtClean="0">
                              <a:latin typeface="Cambria Math" panose="02040503050406030204" pitchFamily="18" charset="0"/>
                            </a:rPr>
                            <m:t>,</m:t>
                          </m:r>
                          <m:r>
                            <a:rPr lang="en-US" sz="2800" i="1" dirty="0" smtClean="0">
                              <a:latin typeface="Cambria Math" panose="02040503050406030204" pitchFamily="18" charset="0"/>
                            </a:rPr>
                            <m:t> </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𝑌</m:t>
                              </m:r>
                            </m:e>
                            <m:sub>
                              <m:r>
                                <a:rPr lang="en-US" sz="2800" i="1" dirty="0">
                                  <a:latin typeface="Cambria Math" panose="02040503050406030204" pitchFamily="18" charset="0"/>
                                </a:rPr>
                                <m:t>1</m:t>
                              </m:r>
                            </m:sub>
                          </m:sSub>
                          <m:r>
                            <a:rPr lang="en-US" sz="2800" i="1" dirty="0">
                              <a:latin typeface="Cambria Math" panose="02040503050406030204" pitchFamily="18" charset="0"/>
                            </a:rPr>
                            <m:t>=</m:t>
                          </m:r>
                          <m:r>
                            <a:rPr lang="en-US" sz="2800" b="0" i="1" dirty="0" smtClean="0">
                              <a:latin typeface="Cambria Math" panose="02040503050406030204" pitchFamily="18" charset="0"/>
                            </a:rPr>
                            <m:t>𝑗</m:t>
                          </m:r>
                        </m:e>
                      </m:d>
                    </m:oMath>
                  </m:oMathPara>
                </a14:m>
                <a:endParaRPr lang="en-US" sz="2800" b="1" u="sng"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b="0" i="1" dirty="0" smtClean="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𝑗</m:t>
                          </m:r>
                        </m:e>
                      </m:d>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a:latin typeface="Cambria Math" panose="02040503050406030204" pitchFamily="18" charset="0"/>
                            </a:rPr>
                            <m:t>𝑗</m:t>
                          </m:r>
                        </m:e>
                      </m:d>
                    </m:oMath>
                  </m:oMathPara>
                </a14:m>
                <a:endParaRPr lang="en-US" dirty="0"/>
              </a:p>
              <a:p>
                <a:pPr marL="0" indent="0">
                  <a:lnSpc>
                    <a:spcPct val="100000"/>
                  </a:lnSpc>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ub>
                      </m:sSub>
                    </m:oMath>
                  </m:oMathPara>
                </a14:m>
                <a:endParaRPr lang="en-US" sz="2800" b="1" u="sng" dirty="0"/>
              </a:p>
            </p:txBody>
          </p:sp>
        </mc:Choice>
        <mc:Fallback>
          <p:sp>
            <p:nvSpPr>
              <p:cNvPr id="3" name="Content Placeholder 2">
                <a:extLst>
                  <a:ext uri="{FF2B5EF4-FFF2-40B4-BE49-F238E27FC236}">
                    <a16:creationId xmlns:a16="http://schemas.microsoft.com/office/drawing/2014/main" id="{985971D7-315D-E047-A488-18A3D2860F12}"/>
                  </a:ext>
                </a:extLst>
              </p:cNvPr>
              <p:cNvSpPr>
                <a:spLocks noGrp="1" noRot="1" noChangeAspect="1" noMove="1" noResize="1" noEditPoints="1" noAdjustHandles="1" noChangeArrowheads="1" noChangeShapeType="1" noTextEdit="1"/>
              </p:cNvSpPr>
              <p:nvPr>
                <p:ph idx="1"/>
              </p:nvPr>
            </p:nvSpPr>
            <p:spPr>
              <a:xfrm>
                <a:off x="162232" y="1507569"/>
                <a:ext cx="7681746" cy="4853471"/>
              </a:xfrm>
              <a:blipFill>
                <a:blip r:embed="rId2"/>
                <a:stretch>
                  <a:fillRect l="-1650" t="-1305" r="-165"/>
                </a:stretch>
              </a:blipFill>
            </p:spPr>
            <p:txBody>
              <a:bodyPr/>
              <a:lstStyle/>
              <a:p>
                <a:r>
                  <a:rPr lang="en-US">
                    <a:noFill/>
                  </a:rPr>
                  <a:t> </a:t>
                </a:r>
              </a:p>
            </p:txBody>
          </p:sp>
        </mc:Fallback>
      </mc:AlternateContent>
      <p:sp>
        <p:nvSpPr>
          <p:cNvPr id="4" name="Oval 4">
            <a:extLst>
              <a:ext uri="{FF2B5EF4-FFF2-40B4-BE49-F238E27FC236}">
                <a16:creationId xmlns:a16="http://schemas.microsoft.com/office/drawing/2014/main" id="{ED94F6CA-5786-4642-A120-EA240E26336B}"/>
              </a:ext>
            </a:extLst>
          </p:cNvPr>
          <p:cNvSpPr>
            <a:spLocks noChangeArrowheads="1"/>
          </p:cNvSpPr>
          <p:nvPr/>
        </p:nvSpPr>
        <p:spPr bwMode="auto">
          <a:xfrm>
            <a:off x="8975096" y="2484877"/>
            <a:ext cx="1068274" cy="1052063"/>
          </a:xfrm>
          <a:prstGeom prst="ellipse">
            <a:avLst/>
          </a:prstGeom>
          <a:solidFill>
            <a:schemeClr val="accent1"/>
          </a:solidFill>
          <a:ln w="28575">
            <a:solidFill>
              <a:schemeClr val="tx1"/>
            </a:solidFill>
            <a:round/>
            <a:headEnd/>
            <a:tailEnd/>
          </a:ln>
        </p:spPr>
        <p:txBody>
          <a:bodyPr wrap="none" anchor="ctr"/>
          <a:lstStyle/>
          <a:p>
            <a:pPr algn="ctr"/>
            <a:r>
              <a:rPr lang="en-US" sz="3600" dirty="0">
                <a:solidFill>
                  <a:schemeClr val="bg1"/>
                </a:solidFill>
              </a:rPr>
              <a:t>N</a:t>
            </a:r>
          </a:p>
        </p:txBody>
      </p:sp>
      <p:sp>
        <p:nvSpPr>
          <p:cNvPr id="5" name="Oval 5">
            <a:extLst>
              <a:ext uri="{FF2B5EF4-FFF2-40B4-BE49-F238E27FC236}">
                <a16:creationId xmlns:a16="http://schemas.microsoft.com/office/drawing/2014/main" id="{6F5F8FF5-8690-E342-8863-BF003F036C21}"/>
              </a:ext>
            </a:extLst>
          </p:cNvPr>
          <p:cNvSpPr>
            <a:spLocks noChangeArrowheads="1"/>
          </p:cNvSpPr>
          <p:nvPr/>
        </p:nvSpPr>
        <p:spPr bwMode="auto">
          <a:xfrm>
            <a:off x="10422896" y="2484877"/>
            <a:ext cx="1068274" cy="1052063"/>
          </a:xfrm>
          <a:prstGeom prst="ellipse">
            <a:avLst/>
          </a:prstGeom>
          <a:solidFill>
            <a:srgbClr val="FFCC00"/>
          </a:solidFill>
          <a:ln w="28575">
            <a:solidFill>
              <a:schemeClr val="tx1"/>
            </a:solidFill>
            <a:round/>
            <a:headEnd/>
            <a:tailEnd/>
          </a:ln>
        </p:spPr>
        <p:txBody>
          <a:bodyPr wrap="none" anchor="ctr"/>
          <a:lstStyle/>
          <a:p>
            <a:pPr algn="ctr"/>
            <a:r>
              <a:rPr lang="en-US" sz="3600" dirty="0"/>
              <a:t>V</a:t>
            </a:r>
          </a:p>
        </p:txBody>
      </p:sp>
      <p:cxnSp>
        <p:nvCxnSpPr>
          <p:cNvPr id="6" name="AutoShape 6">
            <a:extLst>
              <a:ext uri="{FF2B5EF4-FFF2-40B4-BE49-F238E27FC236}">
                <a16:creationId xmlns:a16="http://schemas.microsoft.com/office/drawing/2014/main" id="{007D6F39-4255-9649-8E5E-457FA07E5B77}"/>
              </a:ext>
            </a:extLst>
          </p:cNvPr>
          <p:cNvCxnSpPr>
            <a:cxnSpLocks noChangeShapeType="1"/>
            <a:stCxn id="4" idx="0"/>
            <a:endCxn id="5" idx="0"/>
          </p:cNvCxnSpPr>
          <p:nvPr/>
        </p:nvCxnSpPr>
        <p:spPr bwMode="auto">
          <a:xfrm rot="5400000" flipH="1" flipV="1">
            <a:off x="10233133" y="1760977"/>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 name="AutoShape 7">
            <a:extLst>
              <a:ext uri="{FF2B5EF4-FFF2-40B4-BE49-F238E27FC236}">
                <a16:creationId xmlns:a16="http://schemas.microsoft.com/office/drawing/2014/main" id="{6A680C34-9EE7-354F-A6F7-99C2F8AB0FB0}"/>
              </a:ext>
            </a:extLst>
          </p:cNvPr>
          <p:cNvCxnSpPr>
            <a:cxnSpLocks noChangeShapeType="1"/>
            <a:stCxn id="5" idx="4"/>
            <a:endCxn id="4" idx="4"/>
          </p:cNvCxnSpPr>
          <p:nvPr/>
        </p:nvCxnSpPr>
        <p:spPr bwMode="auto">
          <a:xfrm rot="5400000">
            <a:off x="10233133" y="2813040"/>
            <a:ext cx="12700" cy="1447800"/>
          </a:xfrm>
          <a:prstGeom prst="curvedConnector3">
            <a:avLst>
              <a:gd name="adj1" fmla="val 1800000"/>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 name="AutoShape 8">
            <a:extLst>
              <a:ext uri="{FF2B5EF4-FFF2-40B4-BE49-F238E27FC236}">
                <a16:creationId xmlns:a16="http://schemas.microsoft.com/office/drawing/2014/main" id="{89904809-898C-8647-9CE3-E87696795AAA}"/>
              </a:ext>
            </a:extLst>
          </p:cNvPr>
          <p:cNvCxnSpPr>
            <a:cxnSpLocks noChangeShapeType="1"/>
            <a:stCxn id="5" idx="7"/>
            <a:endCxn id="5" idx="6"/>
          </p:cNvCxnSpPr>
          <p:nvPr/>
        </p:nvCxnSpPr>
        <p:spPr bwMode="auto">
          <a:xfrm rot="16200000" flipH="1">
            <a:off x="11226966" y="2746706"/>
            <a:ext cx="371961" cy="156445"/>
          </a:xfrm>
          <a:prstGeom prst="curvedConnector4">
            <a:avLst>
              <a:gd name="adj1" fmla="val -102879"/>
              <a:gd name="adj2" fmla="val 246122"/>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9" name="AutoShape 9">
            <a:extLst>
              <a:ext uri="{FF2B5EF4-FFF2-40B4-BE49-F238E27FC236}">
                <a16:creationId xmlns:a16="http://schemas.microsoft.com/office/drawing/2014/main" id="{BB2D3A5A-D417-2E47-9432-9E4AFB5C414C}"/>
              </a:ext>
            </a:extLst>
          </p:cNvPr>
          <p:cNvCxnSpPr>
            <a:cxnSpLocks noChangeShapeType="1"/>
            <a:stCxn id="4" idx="3"/>
            <a:endCxn id="4" idx="2"/>
          </p:cNvCxnSpPr>
          <p:nvPr/>
        </p:nvCxnSpPr>
        <p:spPr bwMode="auto">
          <a:xfrm rot="5400000" flipH="1">
            <a:off x="8867339" y="3118667"/>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0" name="Oval 4">
            <a:extLst>
              <a:ext uri="{FF2B5EF4-FFF2-40B4-BE49-F238E27FC236}">
                <a16:creationId xmlns:a16="http://schemas.microsoft.com/office/drawing/2014/main" id="{3D327BB4-1946-6E4B-BEBE-F208436A5029}"/>
              </a:ext>
            </a:extLst>
          </p:cNvPr>
          <p:cNvSpPr>
            <a:spLocks noChangeArrowheads="1"/>
          </p:cNvSpPr>
          <p:nvPr/>
        </p:nvSpPr>
        <p:spPr bwMode="auto">
          <a:xfrm>
            <a:off x="9821179" y="4434964"/>
            <a:ext cx="1068274" cy="1052063"/>
          </a:xfrm>
          <a:prstGeom prst="ellipse">
            <a:avLst/>
          </a:prstGeom>
          <a:solidFill>
            <a:srgbClr val="FF0000"/>
          </a:solidFill>
          <a:ln w="28575">
            <a:solidFill>
              <a:schemeClr val="tx1"/>
            </a:solidFill>
            <a:round/>
            <a:headEnd/>
            <a:tailEnd/>
          </a:ln>
        </p:spPr>
        <p:txBody>
          <a:bodyPr wrap="none" anchor="ctr"/>
          <a:lstStyle/>
          <a:p>
            <a:pPr algn="ctr"/>
            <a:r>
              <a:rPr lang="en-US" sz="3600" dirty="0">
                <a:solidFill>
                  <a:schemeClr val="bg1"/>
                </a:solidFill>
              </a:rPr>
              <a:t>D</a:t>
            </a:r>
          </a:p>
        </p:txBody>
      </p:sp>
      <p:cxnSp>
        <p:nvCxnSpPr>
          <p:cNvPr id="11" name="AutoShape 9">
            <a:extLst>
              <a:ext uri="{FF2B5EF4-FFF2-40B4-BE49-F238E27FC236}">
                <a16:creationId xmlns:a16="http://schemas.microsoft.com/office/drawing/2014/main" id="{98657DF8-5A36-1648-B8A6-29966986B1B2}"/>
              </a:ext>
            </a:extLst>
          </p:cNvPr>
          <p:cNvCxnSpPr>
            <a:cxnSpLocks noChangeShapeType="1"/>
            <a:stCxn id="10" idx="3"/>
            <a:endCxn id="10" idx="2"/>
          </p:cNvCxnSpPr>
          <p:nvPr/>
        </p:nvCxnSpPr>
        <p:spPr bwMode="auto">
          <a:xfrm rot="5400000" flipH="1">
            <a:off x="9713422" y="5068754"/>
            <a:ext cx="371960" cy="156445"/>
          </a:xfrm>
          <a:prstGeom prst="curvedConnector4">
            <a:avLst>
              <a:gd name="adj1" fmla="val -102880"/>
              <a:gd name="adj2" fmla="val 246122"/>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 name="AutoShape 7">
            <a:extLst>
              <a:ext uri="{FF2B5EF4-FFF2-40B4-BE49-F238E27FC236}">
                <a16:creationId xmlns:a16="http://schemas.microsoft.com/office/drawing/2014/main" id="{EAD5F354-BD00-0E43-8008-866A1C920B48}"/>
              </a:ext>
            </a:extLst>
          </p:cNvPr>
          <p:cNvCxnSpPr>
            <a:cxnSpLocks noChangeShapeType="1"/>
          </p:cNvCxnSpPr>
          <p:nvPr/>
        </p:nvCxnSpPr>
        <p:spPr bwMode="auto">
          <a:xfrm rot="5400000">
            <a:off x="11129245" y="3197088"/>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a14="http://schemas.microsoft.com/office/drawing/2010/main" xmlns="">
                <a:noFill/>
              </a14:hiddenFill>
            </a:ext>
          </a:extLst>
        </p:spPr>
      </p:cxnSp>
      <p:cxnSp>
        <p:nvCxnSpPr>
          <p:cNvPr id="13" name="AutoShape 6">
            <a:extLst>
              <a:ext uri="{FF2B5EF4-FFF2-40B4-BE49-F238E27FC236}">
                <a16:creationId xmlns:a16="http://schemas.microsoft.com/office/drawing/2014/main" id="{BE1D9782-D458-B64D-816B-345EF756C670}"/>
              </a:ext>
            </a:extLst>
          </p:cNvPr>
          <p:cNvCxnSpPr>
            <a:cxnSpLocks noChangeShapeType="1"/>
          </p:cNvCxnSpPr>
          <p:nvPr/>
        </p:nvCxnSpPr>
        <p:spPr bwMode="auto">
          <a:xfrm rot="5400000" flipH="1" flipV="1">
            <a:off x="10166077" y="3352033"/>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3600000"/>
            </a:camera>
            <a:lightRig rig="threePt" dir="t"/>
          </a:scene3d>
          <a:extLst>
            <a:ext uri="{909E8E84-426E-40dd-AFC4-6F175D3DCCD1}">
              <a14:hiddenFill xmlns:a14="http://schemas.microsoft.com/office/drawing/2010/main" xmlns="">
                <a:noFill/>
              </a14:hiddenFill>
            </a:ext>
          </a:extLst>
        </p:spPr>
      </p:cxnSp>
      <p:cxnSp>
        <p:nvCxnSpPr>
          <p:cNvPr id="14" name="AutoShape 6">
            <a:extLst>
              <a:ext uri="{FF2B5EF4-FFF2-40B4-BE49-F238E27FC236}">
                <a16:creationId xmlns:a16="http://schemas.microsoft.com/office/drawing/2014/main" id="{5652B8B0-1B8E-E943-9A46-D6E2EDC9A334}"/>
              </a:ext>
            </a:extLst>
          </p:cNvPr>
          <p:cNvCxnSpPr>
            <a:cxnSpLocks noChangeShapeType="1"/>
          </p:cNvCxnSpPr>
          <p:nvPr/>
        </p:nvCxnSpPr>
        <p:spPr bwMode="auto">
          <a:xfrm rot="5400000" flipH="1" flipV="1">
            <a:off x="9428461" y="3406897"/>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a14="http://schemas.microsoft.com/office/drawing/2010/main" xmlns="">
                <a:noFill/>
              </a14:hiddenFill>
            </a:ext>
          </a:extLst>
        </p:spPr>
      </p:cxnSp>
      <p:cxnSp>
        <p:nvCxnSpPr>
          <p:cNvPr id="15" name="AutoShape 7">
            <a:extLst>
              <a:ext uri="{FF2B5EF4-FFF2-40B4-BE49-F238E27FC236}">
                <a16:creationId xmlns:a16="http://schemas.microsoft.com/office/drawing/2014/main" id="{4795906A-A9F1-BB4C-B299-E2368BA7BD8F}"/>
              </a:ext>
            </a:extLst>
          </p:cNvPr>
          <p:cNvCxnSpPr>
            <a:cxnSpLocks noChangeShapeType="1"/>
          </p:cNvCxnSpPr>
          <p:nvPr/>
        </p:nvCxnSpPr>
        <p:spPr bwMode="auto">
          <a:xfrm rot="5400000">
            <a:off x="10452589" y="3117840"/>
            <a:ext cx="12700" cy="1447800"/>
          </a:xfrm>
          <a:prstGeom prst="curvedConnector3">
            <a:avLst>
              <a:gd name="adj1" fmla="val 1800000"/>
            </a:avLst>
          </a:prstGeom>
          <a:noFill/>
          <a:ln w="28575">
            <a:solidFill>
              <a:schemeClr val="tx1"/>
            </a:solidFill>
            <a:round/>
            <a:headEnd/>
            <a:tailEnd type="triangle" w="med" len="med"/>
          </a:ln>
          <a:scene3d>
            <a:camera prst="orthographicFront">
              <a:rot lat="0" lon="0" rev="7200000"/>
            </a:camera>
            <a:lightRig rig="threePt" dir="t"/>
          </a:scene3d>
          <a:extLst>
            <a:ext uri="{909E8E84-426E-40dd-AFC4-6F175D3DCCD1}">
              <a14:hiddenFill xmlns:a14="http://schemas.microsoft.com/office/drawing/2010/main" xmlns="">
                <a:noFill/>
              </a14:hiddenFill>
            </a:ext>
          </a:extLst>
        </p:spPr>
      </p:cxnSp>
      <mc:AlternateContent xmlns:mc="http://schemas.openxmlformats.org/markup-compatibility/2006" xmlns:a14="http://schemas.microsoft.com/office/drawing/2010/main">
        <mc:Choice Requires="a14">
          <p:sp>
            <p:nvSpPr>
              <p:cNvPr id="16" name="Text Box 11">
                <a:extLst>
                  <a:ext uri="{FF2B5EF4-FFF2-40B4-BE49-F238E27FC236}">
                    <a16:creationId xmlns:a16="http://schemas.microsoft.com/office/drawing/2014/main" id="{F960A341-B7B6-5443-8451-4E6717EEDA9F}"/>
                  </a:ext>
                </a:extLst>
              </p:cNvPr>
              <p:cNvSpPr txBox="1">
                <a:spLocks noChangeArrowheads="1"/>
              </p:cNvSpPr>
              <p:nvPr/>
            </p:nvSpPr>
            <p:spPr bwMode="auto">
              <a:xfrm>
                <a:off x="11070336" y="4186615"/>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𝑉𝐷</m:t>
                          </m:r>
                        </m:sub>
                      </m:sSub>
                    </m:oMath>
                  </m:oMathPara>
                </a14:m>
                <a:endParaRPr lang="en-US" dirty="0"/>
              </a:p>
            </p:txBody>
          </p:sp>
        </mc:Choice>
        <mc:Fallback xmlns="">
          <p:sp>
            <p:nvSpPr>
              <p:cNvPr id="16" name="Text Box 11">
                <a:extLst>
                  <a:ext uri="{FF2B5EF4-FFF2-40B4-BE49-F238E27FC236}">
                    <a16:creationId xmlns:a16="http://schemas.microsoft.com/office/drawing/2014/main" id="{F960A341-B7B6-5443-8451-4E6717EEDA9F}"/>
                  </a:ext>
                </a:extLst>
              </p:cNvPr>
              <p:cNvSpPr txBox="1">
                <a:spLocks noRot="1" noChangeAspect="1" noMove="1" noResize="1" noEditPoints="1" noAdjustHandles="1" noChangeArrowheads="1" noChangeShapeType="1" noTextEdit="1"/>
              </p:cNvSpPr>
              <p:nvPr/>
            </p:nvSpPr>
            <p:spPr bwMode="auto">
              <a:xfrm>
                <a:off x="11070336" y="4186615"/>
                <a:ext cx="493985" cy="369332"/>
              </a:xfrm>
              <a:prstGeom prst="rect">
                <a:avLst/>
              </a:prstGeom>
              <a:blipFill>
                <a:blip r:embed="rId3"/>
                <a:stretch>
                  <a:fillRect r="-2500" b="-333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11">
                <a:extLst>
                  <a:ext uri="{FF2B5EF4-FFF2-40B4-BE49-F238E27FC236}">
                    <a16:creationId xmlns:a16="http://schemas.microsoft.com/office/drawing/2014/main" id="{22674411-17FE-E242-82CF-109D937DD306}"/>
                  </a:ext>
                </a:extLst>
              </p:cNvPr>
              <p:cNvSpPr txBox="1">
                <a:spLocks noChangeArrowheads="1"/>
              </p:cNvSpPr>
              <p:nvPr/>
            </p:nvSpPr>
            <p:spPr bwMode="auto">
              <a:xfrm>
                <a:off x="9564624" y="5704519"/>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𝐷𝐷</m:t>
                          </m:r>
                        </m:sub>
                      </m:sSub>
                    </m:oMath>
                  </m:oMathPara>
                </a14:m>
                <a:endParaRPr lang="en-US" dirty="0"/>
              </a:p>
            </p:txBody>
          </p:sp>
        </mc:Choice>
        <mc:Fallback xmlns="">
          <p:sp>
            <p:nvSpPr>
              <p:cNvPr id="17" name="Text Box 11">
                <a:extLst>
                  <a:ext uri="{FF2B5EF4-FFF2-40B4-BE49-F238E27FC236}">
                    <a16:creationId xmlns:a16="http://schemas.microsoft.com/office/drawing/2014/main" id="{22674411-17FE-E242-82CF-109D937DD306}"/>
                  </a:ext>
                </a:extLst>
              </p:cNvPr>
              <p:cNvSpPr txBox="1">
                <a:spLocks noRot="1" noChangeAspect="1" noMove="1" noResize="1" noEditPoints="1" noAdjustHandles="1" noChangeArrowheads="1" noChangeShapeType="1" noTextEdit="1"/>
              </p:cNvSpPr>
              <p:nvPr/>
            </p:nvSpPr>
            <p:spPr bwMode="auto">
              <a:xfrm>
                <a:off x="9564624" y="5704519"/>
                <a:ext cx="493985" cy="369332"/>
              </a:xfrm>
              <a:prstGeom prst="rect">
                <a:avLst/>
              </a:prstGeom>
              <a:blipFill>
                <a:blip r:embed="rId4"/>
                <a:stretch>
                  <a:fillRect r="-512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Box 11">
                <a:extLst>
                  <a:ext uri="{FF2B5EF4-FFF2-40B4-BE49-F238E27FC236}">
                    <a16:creationId xmlns:a16="http://schemas.microsoft.com/office/drawing/2014/main" id="{04E4DFCA-FDA3-484D-B2C5-FF40988DADBB}"/>
                  </a:ext>
                </a:extLst>
              </p:cNvPr>
              <p:cNvSpPr txBox="1">
                <a:spLocks noChangeArrowheads="1"/>
              </p:cNvSpPr>
              <p:nvPr/>
            </p:nvSpPr>
            <p:spPr bwMode="auto">
              <a:xfrm>
                <a:off x="8863584" y="4076887"/>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𝐷𝑁</m:t>
                          </m:r>
                        </m:sub>
                      </m:sSub>
                    </m:oMath>
                  </m:oMathPara>
                </a14:m>
                <a:endParaRPr lang="en-US" dirty="0"/>
              </a:p>
            </p:txBody>
          </p:sp>
        </mc:Choice>
        <mc:Fallback xmlns="">
          <p:sp>
            <p:nvSpPr>
              <p:cNvPr id="18" name="Text Box 11">
                <a:extLst>
                  <a:ext uri="{FF2B5EF4-FFF2-40B4-BE49-F238E27FC236}">
                    <a16:creationId xmlns:a16="http://schemas.microsoft.com/office/drawing/2014/main" id="{04E4DFCA-FDA3-484D-B2C5-FF40988DADBB}"/>
                  </a:ext>
                </a:extLst>
              </p:cNvPr>
              <p:cNvSpPr txBox="1">
                <a:spLocks noRot="1" noChangeAspect="1" noMove="1" noResize="1" noEditPoints="1" noAdjustHandles="1" noChangeArrowheads="1" noChangeShapeType="1" noTextEdit="1"/>
              </p:cNvSpPr>
              <p:nvPr/>
            </p:nvSpPr>
            <p:spPr bwMode="auto">
              <a:xfrm>
                <a:off x="8863584" y="4076887"/>
                <a:ext cx="493985" cy="369332"/>
              </a:xfrm>
              <a:prstGeom prst="rect">
                <a:avLst/>
              </a:prstGeom>
              <a:blipFill>
                <a:blip r:embed="rId5"/>
                <a:stretch>
                  <a:fillRect r="-5000" b="-34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 Box 11">
                <a:extLst>
                  <a:ext uri="{FF2B5EF4-FFF2-40B4-BE49-F238E27FC236}">
                    <a16:creationId xmlns:a16="http://schemas.microsoft.com/office/drawing/2014/main" id="{52D14795-C7F6-8D44-B2AC-EE9F00A00448}"/>
                  </a:ext>
                </a:extLst>
              </p:cNvPr>
              <p:cNvSpPr txBox="1">
                <a:spLocks noChangeArrowheads="1"/>
              </p:cNvSpPr>
              <p:nvPr/>
            </p:nvSpPr>
            <p:spPr bwMode="auto">
              <a:xfrm>
                <a:off x="8223504" y="3302695"/>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𝑁𝑁</m:t>
                          </m:r>
                        </m:sub>
                      </m:sSub>
                    </m:oMath>
                  </m:oMathPara>
                </a14:m>
                <a:endParaRPr lang="en-US" dirty="0"/>
              </a:p>
            </p:txBody>
          </p:sp>
        </mc:Choice>
        <mc:Fallback xmlns="">
          <p:sp>
            <p:nvSpPr>
              <p:cNvPr id="19" name="Text Box 11">
                <a:extLst>
                  <a:ext uri="{FF2B5EF4-FFF2-40B4-BE49-F238E27FC236}">
                    <a16:creationId xmlns:a16="http://schemas.microsoft.com/office/drawing/2014/main" id="{52D14795-C7F6-8D44-B2AC-EE9F00A00448}"/>
                  </a:ext>
                </a:extLst>
              </p:cNvPr>
              <p:cNvSpPr txBox="1">
                <a:spLocks noRot="1" noChangeAspect="1" noMove="1" noResize="1" noEditPoints="1" noAdjustHandles="1" noChangeArrowheads="1" noChangeShapeType="1" noTextEdit="1"/>
              </p:cNvSpPr>
              <p:nvPr/>
            </p:nvSpPr>
            <p:spPr bwMode="auto">
              <a:xfrm>
                <a:off x="8223504" y="3302695"/>
                <a:ext cx="493985" cy="369332"/>
              </a:xfrm>
              <a:prstGeom prst="rect">
                <a:avLst/>
              </a:prstGeom>
              <a:blipFill>
                <a:blip r:embed="rId6"/>
                <a:stretch>
                  <a:fillRect r="-5000" b="-34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11">
                <a:extLst>
                  <a:ext uri="{FF2B5EF4-FFF2-40B4-BE49-F238E27FC236}">
                    <a16:creationId xmlns:a16="http://schemas.microsoft.com/office/drawing/2014/main" id="{ED10D937-EE5D-BC46-9913-56035F225F66}"/>
                  </a:ext>
                </a:extLst>
              </p:cNvPr>
              <p:cNvSpPr txBox="1">
                <a:spLocks noChangeArrowheads="1"/>
              </p:cNvSpPr>
              <p:nvPr/>
            </p:nvSpPr>
            <p:spPr bwMode="auto">
              <a:xfrm>
                <a:off x="9924288" y="1894519"/>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𝑁𝑉</m:t>
                          </m:r>
                        </m:sub>
                      </m:sSub>
                    </m:oMath>
                  </m:oMathPara>
                </a14:m>
                <a:endParaRPr lang="en-US" dirty="0"/>
              </a:p>
            </p:txBody>
          </p:sp>
        </mc:Choice>
        <mc:Fallback xmlns="">
          <p:sp>
            <p:nvSpPr>
              <p:cNvPr id="20" name="Text Box 11">
                <a:extLst>
                  <a:ext uri="{FF2B5EF4-FFF2-40B4-BE49-F238E27FC236}">
                    <a16:creationId xmlns:a16="http://schemas.microsoft.com/office/drawing/2014/main" id="{ED10D937-EE5D-BC46-9913-56035F225F66}"/>
                  </a:ext>
                </a:extLst>
              </p:cNvPr>
              <p:cNvSpPr txBox="1">
                <a:spLocks noRot="1" noChangeAspect="1" noMove="1" noResize="1" noEditPoints="1" noAdjustHandles="1" noChangeArrowheads="1" noChangeShapeType="1" noTextEdit="1"/>
              </p:cNvSpPr>
              <p:nvPr/>
            </p:nvSpPr>
            <p:spPr bwMode="auto">
              <a:xfrm>
                <a:off x="9924288" y="1894519"/>
                <a:ext cx="493985" cy="369332"/>
              </a:xfrm>
              <a:prstGeom prst="rect">
                <a:avLst/>
              </a:prstGeom>
              <a:blipFill>
                <a:blip r:embed="rId7"/>
                <a:stretch>
                  <a:fillRect r="-250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 Box 11">
                <a:extLst>
                  <a:ext uri="{FF2B5EF4-FFF2-40B4-BE49-F238E27FC236}">
                    <a16:creationId xmlns:a16="http://schemas.microsoft.com/office/drawing/2014/main" id="{7F194082-ABC7-9E4F-8BF0-793E37F6DD4F}"/>
                  </a:ext>
                </a:extLst>
              </p:cNvPr>
              <p:cNvSpPr txBox="1">
                <a:spLocks noChangeArrowheads="1"/>
              </p:cNvSpPr>
              <p:nvPr/>
            </p:nvSpPr>
            <p:spPr bwMode="auto">
              <a:xfrm>
                <a:off x="11271504" y="1815271"/>
                <a:ext cx="493985" cy="36933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𝑉𝑉</m:t>
                          </m:r>
                        </m:sub>
                      </m:sSub>
                    </m:oMath>
                  </m:oMathPara>
                </a14:m>
                <a:endParaRPr lang="en-US" dirty="0"/>
              </a:p>
            </p:txBody>
          </p:sp>
        </mc:Choice>
        <mc:Fallback xmlns="">
          <p:sp>
            <p:nvSpPr>
              <p:cNvPr id="21" name="Text Box 11">
                <a:extLst>
                  <a:ext uri="{FF2B5EF4-FFF2-40B4-BE49-F238E27FC236}">
                    <a16:creationId xmlns:a16="http://schemas.microsoft.com/office/drawing/2014/main" id="{7F194082-ABC7-9E4F-8BF0-793E37F6DD4F}"/>
                  </a:ext>
                </a:extLst>
              </p:cNvPr>
              <p:cNvSpPr txBox="1">
                <a:spLocks noRot="1" noChangeAspect="1" noMove="1" noResize="1" noEditPoints="1" noAdjustHandles="1" noChangeArrowheads="1" noChangeShapeType="1" noTextEdit="1"/>
              </p:cNvSpPr>
              <p:nvPr/>
            </p:nvSpPr>
            <p:spPr bwMode="auto">
              <a:xfrm>
                <a:off x="11271504" y="1815271"/>
                <a:ext cx="493985" cy="369332"/>
              </a:xfrm>
              <a:prstGeom prst="rect">
                <a:avLst/>
              </a:prstGeom>
              <a:blipFill>
                <a:blip r:embed="rId8"/>
                <a:stretch>
                  <a:fillRect b="-34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07862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1088-0C8E-E542-B9B7-0C2B7CB6DB5B}"/>
              </a:ext>
            </a:extLst>
          </p:cNvPr>
          <p:cNvSpPr>
            <a:spLocks noGrp="1"/>
          </p:cNvSpPr>
          <p:nvPr>
            <p:ph type="title"/>
          </p:nvPr>
        </p:nvSpPr>
        <p:spPr/>
        <p:txBody>
          <a:bodyPr/>
          <a:lstStyle/>
          <a:p>
            <a:r>
              <a:rPr lang="en-US" dirty="0"/>
              <a:t>Semantics: Montague grammar</a:t>
            </a:r>
          </a:p>
        </p:txBody>
      </p:sp>
      <p:sp>
        <p:nvSpPr>
          <p:cNvPr id="3" name="Content Placeholder 2">
            <a:extLst>
              <a:ext uri="{FF2B5EF4-FFF2-40B4-BE49-F238E27FC236}">
                <a16:creationId xmlns:a16="http://schemas.microsoft.com/office/drawing/2014/main" id="{631B8CD5-7F33-D244-BA4D-BC32C713372B}"/>
              </a:ext>
            </a:extLst>
          </p:cNvPr>
          <p:cNvSpPr>
            <a:spLocks noGrp="1"/>
          </p:cNvSpPr>
          <p:nvPr>
            <p:ph idx="1"/>
          </p:nvPr>
        </p:nvSpPr>
        <p:spPr>
          <a:xfrm>
            <a:off x="838200" y="1720522"/>
            <a:ext cx="10515600" cy="2620250"/>
          </a:xfrm>
        </p:spPr>
        <p:txBody>
          <a:bodyPr>
            <a:normAutofit/>
          </a:bodyPr>
          <a:lstStyle/>
          <a:p>
            <a:pPr marL="0" indent="0">
              <a:buNone/>
            </a:pPr>
            <a:r>
              <a:rPr lang="en-US" dirty="0"/>
              <a:t>Richard Montague defined formal semantics as follows:</a:t>
            </a:r>
          </a:p>
          <a:p>
            <a:r>
              <a:rPr lang="en-US" dirty="0"/>
              <a:t>”Understanding a sentence” means that you can specify the conditions under which the sentence would be true</a:t>
            </a:r>
          </a:p>
          <a:p>
            <a:r>
              <a:rPr lang="en-US" dirty="0"/>
              <a:t>The meaning of a sentence is composed of the meanings of its words. For example:</a:t>
            </a:r>
          </a:p>
          <a:p>
            <a:pPr marL="0" indent="0">
              <a:buNone/>
            </a:pPr>
            <a:endParaRPr lang="en-US" dirty="0"/>
          </a:p>
        </p:txBody>
      </p:sp>
      <p:pic>
        <p:nvPicPr>
          <p:cNvPr id="1026" name="Picture 2">
            <a:extLst>
              <a:ext uri="{FF2B5EF4-FFF2-40B4-BE49-F238E27FC236}">
                <a16:creationId xmlns:a16="http://schemas.microsoft.com/office/drawing/2014/main" id="{ECEDFB57-AB9A-874C-9A43-3715BBE54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8388" y="263525"/>
            <a:ext cx="1270000"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B6F3B2-5AC5-B946-A359-369E4ABD87A0}"/>
              </a:ext>
            </a:extLst>
          </p:cNvPr>
          <p:cNvSpPr txBox="1"/>
          <p:nvPr/>
        </p:nvSpPr>
        <p:spPr>
          <a:xfrm>
            <a:off x="9806138" y="1786761"/>
            <a:ext cx="2274662" cy="461665"/>
          </a:xfrm>
          <a:prstGeom prst="rect">
            <a:avLst/>
          </a:prstGeom>
          <a:noFill/>
        </p:spPr>
        <p:txBody>
          <a:bodyPr wrap="none" rtlCol="0">
            <a:spAutoFit/>
          </a:bodyPr>
          <a:lstStyle/>
          <a:p>
            <a:r>
              <a:rPr lang="en-US" sz="1200" dirty="0"/>
              <a:t>Richard Montague, 1930-1971</a:t>
            </a:r>
          </a:p>
          <a:p>
            <a:r>
              <a:rPr lang="en-US" sz="1200" dirty="0"/>
              <a:t>photograph © Richard Thomason</a:t>
            </a:r>
          </a:p>
        </p:txBody>
      </p:sp>
      <mc:AlternateContent xmlns:mc="http://schemas.openxmlformats.org/markup-compatibility/2006" xmlns:a14="http://schemas.microsoft.com/office/drawing/2010/main">
        <mc:Choice Requires="a14">
          <p:graphicFrame>
            <p:nvGraphicFramePr>
              <p:cNvPr id="10" name="Table 10">
                <a:extLst>
                  <a:ext uri="{FF2B5EF4-FFF2-40B4-BE49-F238E27FC236}">
                    <a16:creationId xmlns:a16="http://schemas.microsoft.com/office/drawing/2014/main" id="{85977E2C-2FD7-3743-9088-8CF475F8D805}"/>
                  </a:ext>
                </a:extLst>
              </p:cNvPr>
              <p:cNvGraphicFramePr>
                <a:graphicFrameLocks noGrp="1"/>
              </p:cNvGraphicFramePr>
              <p:nvPr/>
            </p:nvGraphicFramePr>
            <p:xfrm>
              <a:off x="493986" y="4093475"/>
              <a:ext cx="11340663" cy="2590800"/>
            </p:xfrm>
            <a:graphic>
              <a:graphicData uri="http://schemas.openxmlformats.org/drawingml/2006/table">
                <a:tbl>
                  <a:tblPr firstRow="1" bandRow="1">
                    <a:tableStyleId>{5C22544A-7EE6-4342-B048-85BDC9FD1C3A}</a:tableStyleId>
                  </a:tblPr>
                  <a:tblGrid>
                    <a:gridCol w="2196662">
                      <a:extLst>
                        <a:ext uri="{9D8B030D-6E8A-4147-A177-3AD203B41FA5}">
                          <a16:colId xmlns:a16="http://schemas.microsoft.com/office/drawing/2014/main" val="1878005928"/>
                        </a:ext>
                      </a:extLst>
                    </a:gridCol>
                    <a:gridCol w="3321269">
                      <a:extLst>
                        <a:ext uri="{9D8B030D-6E8A-4147-A177-3AD203B41FA5}">
                          <a16:colId xmlns:a16="http://schemas.microsoft.com/office/drawing/2014/main" val="1688090385"/>
                        </a:ext>
                      </a:extLst>
                    </a:gridCol>
                    <a:gridCol w="5822732">
                      <a:extLst>
                        <a:ext uri="{9D8B030D-6E8A-4147-A177-3AD203B41FA5}">
                          <a16:colId xmlns:a16="http://schemas.microsoft.com/office/drawing/2014/main" val="1877438263"/>
                        </a:ext>
                      </a:extLst>
                    </a:gridCol>
                  </a:tblGrid>
                  <a:tr h="370840">
                    <a:tc>
                      <a:txBody>
                        <a:bodyPr/>
                        <a:lstStyle/>
                        <a:p>
                          <a:r>
                            <a:rPr lang="en-US" sz="2800" dirty="0"/>
                            <a:t>Logical form</a:t>
                          </a:r>
                        </a:p>
                      </a:txBody>
                      <a:tcPr/>
                    </a:tc>
                    <a:tc>
                      <a:txBody>
                        <a:bodyPr/>
                        <a:lstStyle/>
                        <a:p>
                          <a:r>
                            <a:rPr lang="en-US" sz="2800" dirty="0"/>
                            <a:t>Example</a:t>
                          </a:r>
                        </a:p>
                      </a:txBody>
                      <a:tcPr/>
                    </a:tc>
                    <a:tc>
                      <a:txBody>
                        <a:bodyPr/>
                        <a:lstStyle/>
                        <a:p>
                          <a:r>
                            <a:rPr lang="en-US" sz="2800" dirty="0"/>
                            <a:t>Meaning</a:t>
                          </a:r>
                        </a:p>
                      </a:txBody>
                      <a:tcPr/>
                    </a:tc>
                    <a:extLst>
                      <a:ext uri="{0D108BD9-81ED-4DB2-BD59-A6C34878D82A}">
                        <a16:rowId xmlns:a16="http://schemas.microsoft.com/office/drawing/2014/main" val="502428749"/>
                      </a:ext>
                    </a:extLst>
                  </a:tr>
                  <a:tr h="370840">
                    <a:tc>
                      <a:txBody>
                        <a:bodyPr/>
                        <a:lstStyle/>
                        <a:p>
                          <a:r>
                            <a:rPr lang="en-US" sz="2800" dirty="0"/>
                            <a:t>some(P,Q)</a:t>
                          </a:r>
                        </a:p>
                      </a:txBody>
                      <a:tcPr/>
                    </a:tc>
                    <a:tc>
                      <a:txBody>
                        <a:bodyPr/>
                        <a:lstStyle/>
                        <a:p>
                          <a:r>
                            <a:rPr lang="en-US" sz="2800" dirty="0"/>
                            <a:t>“some people sing”</a:t>
                          </a:r>
                        </a:p>
                      </a:txBody>
                      <a:tcPr/>
                    </a:tc>
                    <a:tc>
                      <a:txBody>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𝑃𝑥</m:t>
                                    </m:r>
                                  </m:e>
                                </m:d>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𝑄𝑥</m:t>
                                    </m:r>
                                  </m:e>
                                </m:d>
                                <m:r>
                                  <a:rPr lang="en-US" sz="2800" b="0" i="1" smtClean="0">
                                    <a:latin typeface="Cambria Math" panose="02040503050406030204" pitchFamily="18" charset="0"/>
                                    <a:ea typeface="Cambria Math" panose="02040503050406030204" pitchFamily="18" charset="0"/>
                                  </a:rPr>
                                  <m:t>)</m:t>
                                </m:r>
                              </m:oMath>
                            </m:oMathPara>
                          </a14:m>
                          <a:endParaRPr lang="en-US" sz="2800" dirty="0"/>
                        </a:p>
                      </a:txBody>
                      <a:tcPr/>
                    </a:tc>
                    <a:extLst>
                      <a:ext uri="{0D108BD9-81ED-4DB2-BD59-A6C34878D82A}">
                        <a16:rowId xmlns:a16="http://schemas.microsoft.com/office/drawing/2014/main" val="2136178908"/>
                      </a:ext>
                    </a:extLst>
                  </a:tr>
                  <a:tr h="370840">
                    <a:tc>
                      <a:txBody>
                        <a:bodyPr/>
                        <a:lstStyle/>
                        <a:p>
                          <a:r>
                            <a:rPr lang="en-US" sz="2800" dirty="0"/>
                            <a:t>a(P,Q)</a:t>
                          </a:r>
                        </a:p>
                      </a:txBody>
                      <a:tcPr/>
                    </a:tc>
                    <a:tc>
                      <a:txBody>
                        <a:bodyPr/>
                        <a:lstStyle/>
                        <a:p>
                          <a:r>
                            <a:rPr lang="en-US" sz="2800" dirty="0"/>
                            <a:t>“a bird sings”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𝑃𝑥</m:t>
                                    </m:r>
                                  </m:e>
                                </m:d>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𝑄𝑥</m:t>
                                    </m:r>
                                  </m:e>
                                </m:d>
                                <m:r>
                                  <a:rPr lang="en-US" sz="2800" b="0" i="1" smtClean="0">
                                    <a:latin typeface="Cambria Math" panose="02040503050406030204" pitchFamily="18" charset="0"/>
                                    <a:ea typeface="Cambria Math" panose="02040503050406030204" pitchFamily="18" charset="0"/>
                                  </a:rPr>
                                  <m:t>)</m:t>
                                </m:r>
                              </m:oMath>
                            </m:oMathPara>
                          </a14:m>
                          <a:endParaRPr lang="en-US" sz="2800" dirty="0"/>
                        </a:p>
                      </a:txBody>
                      <a:tcPr/>
                    </a:tc>
                    <a:extLst>
                      <a:ext uri="{0D108BD9-81ED-4DB2-BD59-A6C34878D82A}">
                        <a16:rowId xmlns:a16="http://schemas.microsoft.com/office/drawing/2014/main" val="2571453713"/>
                      </a:ext>
                    </a:extLst>
                  </a:tr>
                  <a:tr h="370840">
                    <a:tc>
                      <a:txBody>
                        <a:bodyPr/>
                        <a:lstStyle/>
                        <a:p>
                          <a:r>
                            <a:rPr lang="en-US" sz="2800" dirty="0"/>
                            <a:t>every(P,Q)</a:t>
                          </a:r>
                        </a:p>
                      </a:txBody>
                      <a:tcPr/>
                    </a:tc>
                    <a:tc>
                      <a:txBody>
                        <a:bodyPr/>
                        <a:lstStyle/>
                        <a:p>
                          <a:r>
                            <a:rPr lang="en-US" sz="2800" dirty="0"/>
                            <a:t>“every bird sings”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𝑃𝑥</m:t>
                                    </m:r>
                                  </m:e>
                                </m:d>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𝑄𝑥</m:t>
                                    </m:r>
                                  </m:e>
                                </m:d>
                                <m:r>
                                  <a:rPr lang="en-US" sz="2800" b="0" i="1" smtClean="0">
                                    <a:latin typeface="Cambria Math" panose="02040503050406030204" pitchFamily="18" charset="0"/>
                                    <a:ea typeface="Cambria Math" panose="02040503050406030204" pitchFamily="18" charset="0"/>
                                  </a:rPr>
                                  <m:t>)</m:t>
                                </m:r>
                              </m:oMath>
                            </m:oMathPara>
                          </a14:m>
                          <a:endParaRPr lang="en-US" sz="2800" dirty="0"/>
                        </a:p>
                      </a:txBody>
                      <a:tcPr/>
                    </a:tc>
                    <a:extLst>
                      <a:ext uri="{0D108BD9-81ED-4DB2-BD59-A6C34878D82A}">
                        <a16:rowId xmlns:a16="http://schemas.microsoft.com/office/drawing/2014/main" val="2173100257"/>
                      </a:ext>
                    </a:extLst>
                  </a:tr>
                  <a:tr h="370840">
                    <a:tc>
                      <a:txBody>
                        <a:bodyPr/>
                        <a:lstStyle/>
                        <a:p>
                          <a:r>
                            <a:rPr lang="en-US" sz="2800" dirty="0"/>
                            <a:t>no(P,Q)</a:t>
                          </a:r>
                        </a:p>
                      </a:txBody>
                      <a:tcPr/>
                    </a:tc>
                    <a:tc>
                      <a:txBody>
                        <a:bodyPr/>
                        <a:lstStyle/>
                        <a:p>
                          <a:r>
                            <a:rPr lang="en-US" sz="2800" dirty="0"/>
                            <a:t>“no bird snores”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𝑃𝑥</m:t>
                                    </m:r>
                                  </m:e>
                                </m:d>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𝑄𝑥</m:t>
                                    </m:r>
                                  </m:e>
                                </m:d>
                                <m:r>
                                  <a:rPr lang="en-US" sz="2800" b="0" i="1" smtClean="0">
                                    <a:latin typeface="Cambria Math" panose="02040503050406030204" pitchFamily="18" charset="0"/>
                                    <a:ea typeface="Cambria Math" panose="02040503050406030204" pitchFamily="18" charset="0"/>
                                  </a:rPr>
                                  <m:t>)</m:t>
                                </m:r>
                              </m:oMath>
                            </m:oMathPara>
                          </a14:m>
                          <a:endParaRPr lang="en-US" sz="2800" dirty="0"/>
                        </a:p>
                      </a:txBody>
                      <a:tcPr/>
                    </a:tc>
                    <a:extLst>
                      <a:ext uri="{0D108BD9-81ED-4DB2-BD59-A6C34878D82A}">
                        <a16:rowId xmlns:a16="http://schemas.microsoft.com/office/drawing/2014/main" val="3153571950"/>
                      </a:ext>
                    </a:extLst>
                  </a:tr>
                </a:tbl>
              </a:graphicData>
            </a:graphic>
          </p:graphicFrame>
        </mc:Choice>
        <mc:Fallback xmlns="">
          <p:graphicFrame>
            <p:nvGraphicFramePr>
              <p:cNvPr id="10" name="Table 10">
                <a:extLst>
                  <a:ext uri="{FF2B5EF4-FFF2-40B4-BE49-F238E27FC236}">
                    <a16:creationId xmlns:a16="http://schemas.microsoft.com/office/drawing/2014/main" id="{85977E2C-2FD7-3743-9088-8CF475F8D805}"/>
                  </a:ext>
                </a:extLst>
              </p:cNvPr>
              <p:cNvGraphicFramePr>
                <a:graphicFrameLocks noGrp="1"/>
              </p:cNvGraphicFramePr>
              <p:nvPr>
                <p:extLst>
                  <p:ext uri="{D42A27DB-BD31-4B8C-83A1-F6EECF244321}">
                    <p14:modId xmlns:p14="http://schemas.microsoft.com/office/powerpoint/2010/main" val="1623803053"/>
                  </p:ext>
                </p:extLst>
              </p:nvPr>
            </p:nvGraphicFramePr>
            <p:xfrm>
              <a:off x="493986" y="4093475"/>
              <a:ext cx="11340663" cy="2590800"/>
            </p:xfrm>
            <a:graphic>
              <a:graphicData uri="http://schemas.openxmlformats.org/drawingml/2006/table">
                <a:tbl>
                  <a:tblPr firstRow="1" bandRow="1">
                    <a:tableStyleId>{5C22544A-7EE6-4342-B048-85BDC9FD1C3A}</a:tableStyleId>
                  </a:tblPr>
                  <a:tblGrid>
                    <a:gridCol w="2196662">
                      <a:extLst>
                        <a:ext uri="{9D8B030D-6E8A-4147-A177-3AD203B41FA5}">
                          <a16:colId xmlns:a16="http://schemas.microsoft.com/office/drawing/2014/main" val="1878005928"/>
                        </a:ext>
                      </a:extLst>
                    </a:gridCol>
                    <a:gridCol w="3321269">
                      <a:extLst>
                        <a:ext uri="{9D8B030D-6E8A-4147-A177-3AD203B41FA5}">
                          <a16:colId xmlns:a16="http://schemas.microsoft.com/office/drawing/2014/main" val="1688090385"/>
                        </a:ext>
                      </a:extLst>
                    </a:gridCol>
                    <a:gridCol w="5822732">
                      <a:extLst>
                        <a:ext uri="{9D8B030D-6E8A-4147-A177-3AD203B41FA5}">
                          <a16:colId xmlns:a16="http://schemas.microsoft.com/office/drawing/2014/main" val="1877438263"/>
                        </a:ext>
                      </a:extLst>
                    </a:gridCol>
                  </a:tblGrid>
                  <a:tr h="518160">
                    <a:tc>
                      <a:txBody>
                        <a:bodyPr/>
                        <a:lstStyle/>
                        <a:p>
                          <a:r>
                            <a:rPr lang="en-US" sz="2800" dirty="0"/>
                            <a:t>Logical form</a:t>
                          </a:r>
                        </a:p>
                      </a:txBody>
                      <a:tcPr/>
                    </a:tc>
                    <a:tc>
                      <a:txBody>
                        <a:bodyPr/>
                        <a:lstStyle/>
                        <a:p>
                          <a:r>
                            <a:rPr lang="en-US" sz="2800" dirty="0"/>
                            <a:t>Example</a:t>
                          </a:r>
                        </a:p>
                      </a:txBody>
                      <a:tcPr/>
                    </a:tc>
                    <a:tc>
                      <a:txBody>
                        <a:bodyPr/>
                        <a:lstStyle/>
                        <a:p>
                          <a:r>
                            <a:rPr lang="en-US" sz="2800" dirty="0"/>
                            <a:t>Meaning</a:t>
                          </a:r>
                        </a:p>
                      </a:txBody>
                      <a:tcPr/>
                    </a:tc>
                    <a:extLst>
                      <a:ext uri="{0D108BD9-81ED-4DB2-BD59-A6C34878D82A}">
                        <a16:rowId xmlns:a16="http://schemas.microsoft.com/office/drawing/2014/main" val="502428749"/>
                      </a:ext>
                    </a:extLst>
                  </a:tr>
                  <a:tr h="518160">
                    <a:tc>
                      <a:txBody>
                        <a:bodyPr/>
                        <a:lstStyle/>
                        <a:p>
                          <a:r>
                            <a:rPr lang="en-US" sz="2800" dirty="0"/>
                            <a:t>some(P,Q)</a:t>
                          </a:r>
                        </a:p>
                      </a:txBody>
                      <a:tcPr/>
                    </a:tc>
                    <a:tc>
                      <a:txBody>
                        <a:bodyPr/>
                        <a:lstStyle/>
                        <a:p>
                          <a:r>
                            <a:rPr lang="en-US" sz="2800" dirty="0"/>
                            <a:t>“some people sing”</a:t>
                          </a:r>
                        </a:p>
                      </a:txBody>
                      <a:tcPr/>
                    </a:tc>
                    <a:tc>
                      <a:txBody>
                        <a:bodyPr/>
                        <a:lstStyle/>
                        <a:p>
                          <a:endParaRPr lang="en-US"/>
                        </a:p>
                      </a:txBody>
                      <a:tcPr>
                        <a:blipFill>
                          <a:blip r:embed="rId3"/>
                          <a:stretch>
                            <a:fillRect l="-94989" t="-112195" r="-654" b="-331707"/>
                          </a:stretch>
                        </a:blipFill>
                      </a:tcPr>
                    </a:tc>
                    <a:extLst>
                      <a:ext uri="{0D108BD9-81ED-4DB2-BD59-A6C34878D82A}">
                        <a16:rowId xmlns:a16="http://schemas.microsoft.com/office/drawing/2014/main" val="2136178908"/>
                      </a:ext>
                    </a:extLst>
                  </a:tr>
                  <a:tr h="518160">
                    <a:tc>
                      <a:txBody>
                        <a:bodyPr/>
                        <a:lstStyle/>
                        <a:p>
                          <a:r>
                            <a:rPr lang="en-US" sz="2800" dirty="0"/>
                            <a:t>a(P,Q)</a:t>
                          </a:r>
                        </a:p>
                      </a:txBody>
                      <a:tcPr/>
                    </a:tc>
                    <a:tc>
                      <a:txBody>
                        <a:bodyPr/>
                        <a:lstStyle/>
                        <a:p>
                          <a:r>
                            <a:rPr lang="en-US" sz="2800" dirty="0"/>
                            <a:t>“a bird sings”</a:t>
                          </a:r>
                        </a:p>
                      </a:txBody>
                      <a:tcPr/>
                    </a:tc>
                    <a:tc>
                      <a:txBody>
                        <a:bodyPr/>
                        <a:lstStyle/>
                        <a:p>
                          <a:endParaRPr lang="en-US"/>
                        </a:p>
                      </a:txBody>
                      <a:tcPr>
                        <a:blipFill>
                          <a:blip r:embed="rId3"/>
                          <a:stretch>
                            <a:fillRect l="-94989" t="-212195" r="-654" b="-231707"/>
                          </a:stretch>
                        </a:blipFill>
                      </a:tcPr>
                    </a:tc>
                    <a:extLst>
                      <a:ext uri="{0D108BD9-81ED-4DB2-BD59-A6C34878D82A}">
                        <a16:rowId xmlns:a16="http://schemas.microsoft.com/office/drawing/2014/main" val="2571453713"/>
                      </a:ext>
                    </a:extLst>
                  </a:tr>
                  <a:tr h="518160">
                    <a:tc>
                      <a:txBody>
                        <a:bodyPr/>
                        <a:lstStyle/>
                        <a:p>
                          <a:r>
                            <a:rPr lang="en-US" sz="2800" dirty="0"/>
                            <a:t>every(P,Q)</a:t>
                          </a:r>
                        </a:p>
                      </a:txBody>
                      <a:tcPr/>
                    </a:tc>
                    <a:tc>
                      <a:txBody>
                        <a:bodyPr/>
                        <a:lstStyle/>
                        <a:p>
                          <a:r>
                            <a:rPr lang="en-US" sz="2800" dirty="0"/>
                            <a:t>“every bird sings”</a:t>
                          </a:r>
                        </a:p>
                      </a:txBody>
                      <a:tcPr/>
                    </a:tc>
                    <a:tc>
                      <a:txBody>
                        <a:bodyPr/>
                        <a:lstStyle/>
                        <a:p>
                          <a:endParaRPr lang="en-US"/>
                        </a:p>
                      </a:txBody>
                      <a:tcPr>
                        <a:blipFill>
                          <a:blip r:embed="rId3"/>
                          <a:stretch>
                            <a:fillRect l="-94989" t="-312195" r="-654" b="-131707"/>
                          </a:stretch>
                        </a:blipFill>
                      </a:tcPr>
                    </a:tc>
                    <a:extLst>
                      <a:ext uri="{0D108BD9-81ED-4DB2-BD59-A6C34878D82A}">
                        <a16:rowId xmlns:a16="http://schemas.microsoft.com/office/drawing/2014/main" val="2173100257"/>
                      </a:ext>
                    </a:extLst>
                  </a:tr>
                  <a:tr h="518160">
                    <a:tc>
                      <a:txBody>
                        <a:bodyPr/>
                        <a:lstStyle/>
                        <a:p>
                          <a:r>
                            <a:rPr lang="en-US" sz="2800" dirty="0"/>
                            <a:t>no(P,Q)</a:t>
                          </a:r>
                        </a:p>
                      </a:txBody>
                      <a:tcPr/>
                    </a:tc>
                    <a:tc>
                      <a:txBody>
                        <a:bodyPr/>
                        <a:lstStyle/>
                        <a:p>
                          <a:r>
                            <a:rPr lang="en-US" sz="2800" dirty="0"/>
                            <a:t>“no bird snores”</a:t>
                          </a:r>
                        </a:p>
                      </a:txBody>
                      <a:tcPr/>
                    </a:tc>
                    <a:tc>
                      <a:txBody>
                        <a:bodyPr/>
                        <a:lstStyle/>
                        <a:p>
                          <a:endParaRPr lang="en-US"/>
                        </a:p>
                      </a:txBody>
                      <a:tcPr>
                        <a:blipFill>
                          <a:blip r:embed="rId3"/>
                          <a:stretch>
                            <a:fillRect l="-94989" t="-412195" r="-654" b="-31707"/>
                          </a:stretch>
                        </a:blipFill>
                      </a:tcPr>
                    </a:tc>
                    <a:extLst>
                      <a:ext uri="{0D108BD9-81ED-4DB2-BD59-A6C34878D82A}">
                        <a16:rowId xmlns:a16="http://schemas.microsoft.com/office/drawing/2014/main" val="3153571950"/>
                      </a:ext>
                    </a:extLst>
                  </a:tr>
                </a:tbl>
              </a:graphicData>
            </a:graphic>
          </p:graphicFrame>
        </mc:Fallback>
      </mc:AlternateContent>
    </p:spTree>
    <p:extLst>
      <p:ext uri="{BB962C8B-B14F-4D97-AF65-F5344CB8AC3E}">
        <p14:creationId xmlns:p14="http://schemas.microsoft.com/office/powerpoint/2010/main" val="2385219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B3303E-90BF-1D4E-8B5F-519C1AD01E9C}"/>
                  </a:ext>
                </a:extLst>
              </p:cNvPr>
              <p:cNvSpPr>
                <a:spLocks noGrp="1"/>
              </p:cNvSpPr>
              <p:nvPr>
                <p:ph sz="half" idx="1"/>
              </p:nvPr>
            </p:nvSpPr>
            <p:spPr>
              <a:xfrm>
                <a:off x="114300" y="1825625"/>
                <a:ext cx="4512366" cy="4351338"/>
              </a:xfrm>
            </p:spPr>
            <p:txBody>
              <a:bodyPr>
                <a:normAutofit/>
              </a:bodyPr>
              <a:lstStyle/>
              <a:p>
                <a:pPr marL="0" indent="0">
                  <a:lnSpc>
                    <a:spcPct val="100000"/>
                  </a:lnSpc>
                  <a:buNone/>
                </a:pPr>
                <a:r>
                  <a:rPr lang="en-US" b="1" u="sng" dirty="0"/>
                  <a:t>Initial 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ub>
                      </m:sSub>
                    </m:oMath>
                  </m:oMathPara>
                </a14:m>
                <a:endParaRPr lang="en-US" b="1" u="sng" dirty="0"/>
              </a:p>
              <a:p>
                <a:pPr marL="0" indent="0">
                  <a:lnSpc>
                    <a:spcPct val="100000"/>
                  </a:lnSpc>
                  <a:buNone/>
                </a:pPr>
                <a:endParaRPr lang="en-US" i="1" dirty="0">
                  <a:latin typeface="Cambria Math" panose="02040503050406030204" pitchFamily="18" charset="0"/>
                </a:endParaRPr>
              </a:p>
              <a:p>
                <a:pPr marL="0" indent="0">
                  <a:lnSpc>
                    <a:spcPct val="100000"/>
                  </a:lnSpc>
                  <a:buNone/>
                </a:pPr>
                <a:r>
                  <a:rPr lang="en-US" b="1" u="sng" dirty="0"/>
                  <a:t>Edge Probability</a:t>
                </a:r>
                <a:r>
                  <a:rPr lang="en-US" dirty="0"/>
                  <a:t>:</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𝑡</m:t>
                              </m:r>
                            </m:sub>
                          </m:sSub>
                        </m:sub>
                      </m:sSub>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64B3303E-90BF-1D4E-8B5F-519C1AD01E9C}"/>
                  </a:ext>
                </a:extLst>
              </p:cNvPr>
              <p:cNvSpPr>
                <a:spLocks noGrp="1" noRot="1" noChangeAspect="1" noMove="1" noResize="1" noEditPoints="1" noAdjustHandles="1" noChangeArrowheads="1" noChangeShapeType="1" noTextEdit="1"/>
              </p:cNvSpPr>
              <p:nvPr>
                <p:ph sz="half" idx="1"/>
              </p:nvPr>
            </p:nvSpPr>
            <p:spPr>
              <a:xfrm>
                <a:off x="114300" y="1825625"/>
                <a:ext cx="4512366" cy="4351338"/>
              </a:xfrm>
              <a:blipFill>
                <a:blip r:embed="rId2"/>
                <a:stretch>
                  <a:fillRect l="-2809" t="-1453"/>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tx1"/>
                              </a:solidFill>
                              <a:latin typeface="Cambria Math" panose="02040503050406030204" pitchFamily="18" charset="0"/>
                            </a:rPr>
                          </m:ctrlPr>
                        </m:sSubPr>
                        <m:e>
                          <m:r>
                            <a:rPr lang="en-US" sz="2000" i="1" dirty="0">
                              <a:solidFill>
                                <a:schemeClr val="tx1"/>
                              </a:solidFill>
                              <a:latin typeface="Cambria Math" panose="02040503050406030204" pitchFamily="18" charset="0"/>
                              <a:ea typeface="Cambria Math" panose="02040503050406030204" pitchFamily="18" charset="0"/>
                            </a:rPr>
                            <m:t>𝜋</m:t>
                          </m:r>
                        </m:e>
                        <m:sub>
                          <m:r>
                            <a:rPr lang="en-US" sz="2000" b="0" i="1" dirty="0" smtClean="0">
                              <a:solidFill>
                                <a:schemeClr val="tx1"/>
                              </a:solidFill>
                              <a:latin typeface="Cambria Math" panose="02040503050406030204" pitchFamily="18" charset="0"/>
                            </a:rPr>
                            <m:t>𝑉</m:t>
                          </m:r>
                        </m:sub>
                      </m:sSub>
                      <m:sSub>
                        <m:sSubPr>
                          <m:ctrlPr>
                            <a:rPr lang="en-US" sz="2000" i="1" dirty="0">
                              <a:solidFill>
                                <a:schemeClr val="tx1"/>
                              </a:solidFill>
                              <a:latin typeface="Cambria Math" panose="02040503050406030204" pitchFamily="18" charset="0"/>
                            </a:rPr>
                          </m:ctrlPr>
                        </m:sSubPr>
                        <m:e>
                          <m:r>
                            <a:rPr lang="en-US" sz="2000" i="1" dirty="0">
                              <a:solidFill>
                                <a:schemeClr val="tx1"/>
                              </a:solidFill>
                              <a:latin typeface="Cambria Math" panose="02040503050406030204" pitchFamily="18" charset="0"/>
                            </a:rPr>
                            <m:t>𝑏</m:t>
                          </m:r>
                        </m:e>
                        <m:sub>
                          <m:r>
                            <a:rPr lang="en-US" sz="2000" b="0" i="1" dirty="0" smtClean="0">
                              <a:solidFill>
                                <a:schemeClr val="tx1"/>
                              </a:solidFill>
                              <a:latin typeface="Cambria Math" panose="02040503050406030204" pitchFamily="18" charset="0"/>
                            </a:rPr>
                            <m:t>𝑉</m:t>
                          </m:r>
                          <m:r>
                            <a:rPr lang="en-US" sz="2000" i="1" dirty="0">
                              <a:solidFill>
                                <a:schemeClr val="tx1"/>
                              </a:solidFill>
                              <a:latin typeface="Cambria Math" panose="02040503050406030204" pitchFamily="18" charset="0"/>
                            </a:rPr>
                            <m:t>,</m:t>
                          </m:r>
                          <m:r>
                            <m:rPr>
                              <m:sty m:val="p"/>
                            </m:rPr>
                            <a:rPr lang="en-US" sz="2000" dirty="0">
                              <a:solidFill>
                                <a:schemeClr val="tx1"/>
                              </a:solidFill>
                              <a:latin typeface="Cambria Math" panose="02040503050406030204" pitchFamily="18" charset="0"/>
                            </a:rPr>
                            <m:t>John</m:t>
                          </m:r>
                        </m:sub>
                      </m:sSub>
                    </m:oMath>
                  </m:oMathPara>
                </a14:m>
                <a:endParaRPr lang="en-US" sz="20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bg1"/>
                              </a:solidFill>
                              <a:latin typeface="Cambria Math" panose="02040503050406030204" pitchFamily="18" charset="0"/>
                            </a:rPr>
                          </m:ctrlPr>
                        </m:sSubPr>
                        <m:e>
                          <m:r>
                            <a:rPr lang="en-US" sz="2000" i="1" dirty="0">
                              <a:solidFill>
                                <a:schemeClr val="bg1"/>
                              </a:solidFill>
                              <a:latin typeface="Cambria Math" panose="02040503050406030204" pitchFamily="18" charset="0"/>
                              <a:ea typeface="Cambria Math" panose="02040503050406030204" pitchFamily="18" charset="0"/>
                            </a:rPr>
                            <m:t>𝜋</m:t>
                          </m:r>
                        </m:e>
                        <m:sub>
                          <m:r>
                            <a:rPr lang="en-US" sz="2000" b="0" i="1" dirty="0" smtClean="0">
                              <a:solidFill>
                                <a:schemeClr val="bg1"/>
                              </a:solidFill>
                              <a:latin typeface="Cambria Math" panose="02040503050406030204" pitchFamily="18" charset="0"/>
                            </a:rPr>
                            <m:t>𝐷</m:t>
                          </m:r>
                        </m:sub>
                      </m:sSub>
                      <m:sSub>
                        <m:sSubPr>
                          <m:ctrlPr>
                            <a:rPr lang="en-US" sz="2000" i="1" dirty="0">
                              <a:solidFill>
                                <a:schemeClr val="bg1"/>
                              </a:solidFill>
                              <a:latin typeface="Cambria Math" panose="02040503050406030204" pitchFamily="18" charset="0"/>
                            </a:rPr>
                          </m:ctrlPr>
                        </m:sSubPr>
                        <m:e>
                          <m:r>
                            <a:rPr lang="en-US" sz="2000" i="1" dirty="0">
                              <a:solidFill>
                                <a:schemeClr val="bg1"/>
                              </a:solidFill>
                              <a:latin typeface="Cambria Math" panose="02040503050406030204" pitchFamily="18" charset="0"/>
                            </a:rPr>
                            <m:t>𝑏</m:t>
                          </m:r>
                        </m:e>
                        <m:sub>
                          <m:r>
                            <a:rPr lang="en-US" sz="2000" b="0" i="1" dirty="0" smtClean="0">
                              <a:solidFill>
                                <a:schemeClr val="bg1"/>
                              </a:solidFill>
                              <a:latin typeface="Cambria Math" panose="02040503050406030204" pitchFamily="18" charset="0"/>
                            </a:rPr>
                            <m:t>𝐷</m:t>
                          </m:r>
                          <m:r>
                            <a:rPr lang="en-US" sz="2000" i="1" dirty="0">
                              <a:solidFill>
                                <a:schemeClr val="bg1"/>
                              </a:solidFill>
                              <a:latin typeface="Cambria Math" panose="02040503050406030204" pitchFamily="18" charset="0"/>
                            </a:rPr>
                            <m:t>,</m:t>
                          </m:r>
                          <m:r>
                            <m:rPr>
                              <m:sty m:val="p"/>
                            </m:rPr>
                            <a:rPr lang="en-US" sz="2000" dirty="0">
                              <a:solidFill>
                                <a:schemeClr val="bg1"/>
                              </a:solidFill>
                              <a:latin typeface="Cambria Math" panose="02040503050406030204" pitchFamily="18" charset="0"/>
                            </a:rPr>
                            <m:t>John</m:t>
                          </m:r>
                        </m:sub>
                      </m:sSub>
                    </m:oMath>
                  </m:oMathPara>
                </a14:m>
                <a:endParaRPr lang="en-US" sz="20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4"/>
                <a:stretch>
                  <a:fillRect/>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5"/>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7"/>
                <a:stretch>
                  <a:fillRect b="-2941"/>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8"/>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bg1"/>
                              </a:solidFill>
                              <a:latin typeface="Cambria Math" panose="02040503050406030204" pitchFamily="18" charset="0"/>
                            </a:rPr>
                          </m:ctrlPr>
                        </m:sSubPr>
                        <m:e>
                          <m:r>
                            <a:rPr lang="en-US" sz="2000" i="1" dirty="0" smtClean="0">
                              <a:solidFill>
                                <a:schemeClr val="bg1"/>
                              </a:solidFill>
                              <a:latin typeface="Cambria Math" panose="02040503050406030204" pitchFamily="18" charset="0"/>
                              <a:ea typeface="Cambria Math" panose="02040503050406030204" pitchFamily="18" charset="0"/>
                            </a:rPr>
                            <m:t>𝜋</m:t>
                          </m:r>
                        </m:e>
                        <m:sub>
                          <m:r>
                            <a:rPr lang="en-US" sz="2000" b="0" i="1" dirty="0" smtClean="0">
                              <a:solidFill>
                                <a:schemeClr val="bg1"/>
                              </a:solidFill>
                              <a:latin typeface="Cambria Math" panose="02040503050406030204" pitchFamily="18" charset="0"/>
                            </a:rPr>
                            <m:t>𝑁</m:t>
                          </m:r>
                        </m:sub>
                      </m:sSub>
                      <m:sSub>
                        <m:sSubPr>
                          <m:ctrlPr>
                            <a:rPr lang="en-US" sz="2000" i="1" dirty="0" smtClean="0">
                              <a:solidFill>
                                <a:schemeClr val="bg1"/>
                              </a:solidFill>
                              <a:latin typeface="Cambria Math" panose="02040503050406030204" pitchFamily="18" charset="0"/>
                            </a:rPr>
                          </m:ctrlPr>
                        </m:sSubPr>
                        <m:e>
                          <m:r>
                            <a:rPr lang="en-US" sz="2000" b="0" i="1" dirty="0" smtClean="0">
                              <a:solidFill>
                                <a:schemeClr val="bg1"/>
                              </a:solidFill>
                              <a:latin typeface="Cambria Math" panose="02040503050406030204" pitchFamily="18" charset="0"/>
                            </a:rPr>
                            <m:t>𝑏</m:t>
                          </m:r>
                        </m:e>
                        <m:sub>
                          <m:r>
                            <a:rPr lang="en-US" sz="2000" b="0" i="1" dirty="0" smtClean="0">
                              <a:solidFill>
                                <a:schemeClr val="bg1"/>
                              </a:solidFill>
                              <a:latin typeface="Cambria Math" panose="02040503050406030204" pitchFamily="18" charset="0"/>
                            </a:rPr>
                            <m:t>𝑁</m:t>
                          </m:r>
                          <m:r>
                            <a:rPr lang="en-US" sz="2000" b="0" i="1" dirty="0" smtClean="0">
                              <a:solidFill>
                                <a:schemeClr val="bg1"/>
                              </a:solidFill>
                              <a:latin typeface="Cambria Math" panose="02040503050406030204" pitchFamily="18" charset="0"/>
                            </a:rPr>
                            <m:t>,</m:t>
                          </m:r>
                          <m:r>
                            <m:rPr>
                              <m:sty m:val="p"/>
                            </m:rPr>
                            <a:rPr lang="en-US" sz="2000" b="0" i="0" dirty="0" smtClean="0">
                              <a:solidFill>
                                <a:schemeClr val="bg1"/>
                              </a:solidFill>
                              <a:latin typeface="Cambria Math" panose="02040503050406030204" pitchFamily="18" charset="0"/>
                            </a:rPr>
                            <m:t>John</m:t>
                          </m:r>
                        </m:sub>
                      </m:sSub>
                    </m:oMath>
                  </m:oMathPara>
                </a14:m>
                <a:endParaRPr lang="en-US" sz="20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9"/>
                <a:stretch>
                  <a:fillRect/>
                </a:stretch>
              </a:blipFill>
            </p:spPr>
            <p:txBody>
              <a:bodyPr/>
              <a:lstStyle/>
              <a:p>
                <a:r>
                  <a:rPr lang="en-US">
                    <a:noFill/>
                  </a:rPr>
                  <a:t> </a:t>
                </a:r>
              </a:p>
            </p:txBody>
          </p:sp>
        </mc:Fallback>
      </mc:AlternateContent>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9F6887-7F53-384D-8B88-5798ECCC659B}"/>
                  </a:ext>
                </a:extLst>
              </p:cNvPr>
              <p:cNvSpPr txBox="1">
                <a:spLocks/>
              </p:cNvSpPr>
              <p:nvPr/>
            </p:nvSpPr>
            <p:spPr>
              <a:xfrm rot="18298833">
                <a:off x="5757441" y="204785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82" name="Content Placeholder 2">
                <a:extLst>
                  <a:ext uri="{FF2B5EF4-FFF2-40B4-BE49-F238E27FC236}">
                    <a16:creationId xmlns:a16="http://schemas.microsoft.com/office/drawing/2014/main" id="{A89F6887-7F53-384D-8B88-5798ECCC659B}"/>
                  </a:ext>
                </a:extLst>
              </p:cNvPr>
              <p:cNvSpPr txBox="1">
                <a:spLocks noRot="1" noChangeAspect="1" noMove="1" noResize="1" noEditPoints="1" noAdjustHandles="1" noChangeArrowheads="1" noChangeShapeType="1" noTextEdit="1"/>
              </p:cNvSpPr>
              <p:nvPr/>
            </p:nvSpPr>
            <p:spPr>
              <a:xfrm rot="18298833">
                <a:off x="5757441" y="2047854"/>
                <a:ext cx="1528953" cy="531179"/>
              </a:xfrm>
              <a:prstGeom prst="rect">
                <a:avLst/>
              </a:prstGeom>
              <a:blipFill>
                <a:blip r:embed="rId10"/>
                <a:stretch>
                  <a:fillRect/>
                </a:stretch>
              </a:blipFill>
            </p:spPr>
            <p:txBody>
              <a:bodyPr/>
              <a:lstStyle/>
              <a:p>
                <a:r>
                  <a:rPr lang="en-US">
                    <a:noFill/>
                  </a:rPr>
                  <a:t> </a:t>
                </a:r>
              </a:p>
            </p:txBody>
          </p:sp>
        </mc:Fallback>
      </mc:AlternateContent>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1"/>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2"/>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13"/>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ontent Placeholder 2">
                <a:extLst>
                  <a:ext uri="{FF2B5EF4-FFF2-40B4-BE49-F238E27FC236}">
                    <a16:creationId xmlns:a16="http://schemas.microsoft.com/office/drawing/2014/main" id="{4D575E7A-7A87-624F-8959-4C77C1030CD8}"/>
                  </a:ext>
                </a:extLst>
              </p:cNvPr>
              <p:cNvSpPr txBox="1">
                <a:spLocks/>
              </p:cNvSpPr>
              <p:nvPr/>
            </p:nvSpPr>
            <p:spPr>
              <a:xfrm rot="18298833">
                <a:off x="7555761" y="204175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4" name="Content Placeholder 2">
                <a:extLst>
                  <a:ext uri="{FF2B5EF4-FFF2-40B4-BE49-F238E27FC236}">
                    <a16:creationId xmlns:a16="http://schemas.microsoft.com/office/drawing/2014/main" id="{4D575E7A-7A87-624F-8959-4C77C1030CD8}"/>
                  </a:ext>
                </a:extLst>
              </p:cNvPr>
              <p:cNvSpPr txBox="1">
                <a:spLocks noRot="1" noChangeAspect="1" noMove="1" noResize="1" noEditPoints="1" noAdjustHandles="1" noChangeArrowheads="1" noChangeShapeType="1" noTextEdit="1"/>
              </p:cNvSpPr>
              <p:nvPr/>
            </p:nvSpPr>
            <p:spPr>
              <a:xfrm rot="18298833">
                <a:off x="7555761" y="2041758"/>
                <a:ext cx="1528953" cy="531179"/>
              </a:xfrm>
              <a:prstGeom prst="rect">
                <a:avLst/>
              </a:prstGeom>
              <a:blipFill>
                <a:blip r:embed="rId14"/>
                <a:stretch>
                  <a:fillRect r="-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48250774-BD78-1645-80D3-CF470ACCEE65}"/>
                  </a:ext>
                </a:extLst>
              </p:cNvPr>
              <p:cNvSpPr txBox="1">
                <a:spLocks/>
              </p:cNvSpPr>
              <p:nvPr/>
            </p:nvSpPr>
            <p:spPr>
              <a:xfrm rot="18298833">
                <a:off x="9390657" y="212100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5" name="Content Placeholder 2">
                <a:extLst>
                  <a:ext uri="{FF2B5EF4-FFF2-40B4-BE49-F238E27FC236}">
                    <a16:creationId xmlns:a16="http://schemas.microsoft.com/office/drawing/2014/main" id="{48250774-BD78-1645-80D3-CF470ACCEE65}"/>
                  </a:ext>
                </a:extLst>
              </p:cNvPr>
              <p:cNvSpPr txBox="1">
                <a:spLocks noRot="1" noChangeAspect="1" noMove="1" noResize="1" noEditPoints="1" noAdjustHandles="1" noChangeArrowheads="1" noChangeShapeType="1" noTextEdit="1"/>
              </p:cNvSpPr>
              <p:nvPr/>
            </p:nvSpPr>
            <p:spPr>
              <a:xfrm rot="18298833">
                <a:off x="9390657" y="2121006"/>
                <a:ext cx="1528953" cy="531179"/>
              </a:xfrm>
              <a:prstGeom prst="rect">
                <a:avLst/>
              </a:prstGeom>
              <a:blipFill>
                <a:blip r:embed="rId15"/>
                <a:stretch>
                  <a:fillRect r="-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9F11869F-F96E-1B43-924D-D87C42683E44}"/>
                  </a:ext>
                </a:extLst>
              </p:cNvPr>
              <p:cNvSpPr txBox="1">
                <a:spLocks/>
              </p:cNvSpPr>
              <p:nvPr/>
            </p:nvSpPr>
            <p:spPr>
              <a:xfrm rot="18298833">
                <a:off x="9311409" y="41631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6" name="Content Placeholder 2">
                <a:extLst>
                  <a:ext uri="{FF2B5EF4-FFF2-40B4-BE49-F238E27FC236}">
                    <a16:creationId xmlns:a16="http://schemas.microsoft.com/office/drawing/2014/main" id="{9F11869F-F96E-1B43-924D-D87C42683E44}"/>
                  </a:ext>
                </a:extLst>
              </p:cNvPr>
              <p:cNvSpPr txBox="1">
                <a:spLocks noRot="1" noChangeAspect="1" noMove="1" noResize="1" noEditPoints="1" noAdjustHandles="1" noChangeArrowheads="1" noChangeShapeType="1" noTextEdit="1"/>
              </p:cNvSpPr>
              <p:nvPr/>
            </p:nvSpPr>
            <p:spPr>
              <a:xfrm rot="18298833">
                <a:off x="9311409" y="4163166"/>
                <a:ext cx="1528953" cy="531179"/>
              </a:xfrm>
              <a:prstGeom prst="rect">
                <a:avLst/>
              </a:prstGeom>
              <a:blipFill>
                <a:blip r:embed="rId16"/>
                <a:stretch>
                  <a:fillRect r="-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2C4A1614-3EB1-D947-9C1B-DAD8474A3E0A}"/>
                  </a:ext>
                </a:extLst>
              </p:cNvPr>
              <p:cNvSpPr txBox="1">
                <a:spLocks/>
              </p:cNvSpPr>
              <p:nvPr/>
            </p:nvSpPr>
            <p:spPr>
              <a:xfrm rot="18298833">
                <a:off x="7561857" y="415707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7" name="Content Placeholder 2">
                <a:extLst>
                  <a:ext uri="{FF2B5EF4-FFF2-40B4-BE49-F238E27FC236}">
                    <a16:creationId xmlns:a16="http://schemas.microsoft.com/office/drawing/2014/main" id="{2C4A1614-3EB1-D947-9C1B-DAD8474A3E0A}"/>
                  </a:ext>
                </a:extLst>
              </p:cNvPr>
              <p:cNvSpPr txBox="1">
                <a:spLocks noRot="1" noChangeAspect="1" noMove="1" noResize="1" noEditPoints="1" noAdjustHandles="1" noChangeArrowheads="1" noChangeShapeType="1" noTextEdit="1"/>
              </p:cNvSpPr>
              <p:nvPr/>
            </p:nvSpPr>
            <p:spPr>
              <a:xfrm rot="18298833">
                <a:off x="7561857" y="4157070"/>
                <a:ext cx="1528953" cy="531179"/>
              </a:xfrm>
              <a:prstGeom prst="rect">
                <a:avLst/>
              </a:prstGeom>
              <a:blipFill>
                <a:blip r:embed="rId17"/>
                <a:stretch>
                  <a:fillRect r="-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Content Placeholder 2">
                <a:extLst>
                  <a:ext uri="{FF2B5EF4-FFF2-40B4-BE49-F238E27FC236}">
                    <a16:creationId xmlns:a16="http://schemas.microsoft.com/office/drawing/2014/main" id="{D0930E38-D3AE-F145-9E90-0806C2DD4B93}"/>
                  </a:ext>
                </a:extLst>
              </p:cNvPr>
              <p:cNvSpPr txBox="1">
                <a:spLocks/>
              </p:cNvSpPr>
              <p:nvPr/>
            </p:nvSpPr>
            <p:spPr>
              <a:xfrm rot="18298833">
                <a:off x="5775729" y="412659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8" name="Content Placeholder 2">
                <a:extLst>
                  <a:ext uri="{FF2B5EF4-FFF2-40B4-BE49-F238E27FC236}">
                    <a16:creationId xmlns:a16="http://schemas.microsoft.com/office/drawing/2014/main" id="{D0930E38-D3AE-F145-9E90-0806C2DD4B93}"/>
                  </a:ext>
                </a:extLst>
              </p:cNvPr>
              <p:cNvSpPr txBox="1">
                <a:spLocks noRot="1" noChangeAspect="1" noMove="1" noResize="1" noEditPoints="1" noAdjustHandles="1" noChangeArrowheads="1" noChangeShapeType="1" noTextEdit="1"/>
              </p:cNvSpPr>
              <p:nvPr/>
            </p:nvSpPr>
            <p:spPr>
              <a:xfrm rot="18298833">
                <a:off x="5775729" y="4126590"/>
                <a:ext cx="1528953" cy="53117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Content Placeholder 2">
                <a:extLst>
                  <a:ext uri="{FF2B5EF4-FFF2-40B4-BE49-F238E27FC236}">
                    <a16:creationId xmlns:a16="http://schemas.microsoft.com/office/drawing/2014/main" id="{52A4283D-7C65-B344-8100-FEED0939AFF9}"/>
                  </a:ext>
                </a:extLst>
              </p:cNvPr>
              <p:cNvSpPr txBox="1">
                <a:spLocks/>
              </p:cNvSpPr>
              <p:nvPr/>
            </p:nvSpPr>
            <p:spPr>
              <a:xfrm>
                <a:off x="6007377" y="2007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9" name="Content Placeholder 2">
                <a:extLst>
                  <a:ext uri="{FF2B5EF4-FFF2-40B4-BE49-F238E27FC236}">
                    <a16:creationId xmlns:a16="http://schemas.microsoft.com/office/drawing/2014/main" id="{52A4283D-7C65-B344-8100-FEED0939AFF9}"/>
                  </a:ext>
                </a:extLst>
              </p:cNvPr>
              <p:cNvSpPr txBox="1">
                <a:spLocks noRot="1" noChangeAspect="1" noMove="1" noResize="1" noEditPoints="1" noAdjustHandles="1" noChangeArrowheads="1" noChangeShapeType="1" noTextEdit="1"/>
              </p:cNvSpPr>
              <p:nvPr/>
            </p:nvSpPr>
            <p:spPr>
              <a:xfrm>
                <a:off x="6007377" y="200766"/>
                <a:ext cx="1528953" cy="531179"/>
              </a:xfrm>
              <a:prstGeom prst="rect">
                <a:avLst/>
              </a:prstGeom>
              <a:blipFill>
                <a:blip r:embed="rId19"/>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24630252-4729-BD44-B31C-BA3AA9D3F4B8}"/>
                  </a:ext>
                </a:extLst>
              </p:cNvPr>
              <p:cNvSpPr txBox="1">
                <a:spLocks/>
              </p:cNvSpPr>
              <p:nvPr/>
            </p:nvSpPr>
            <p:spPr>
              <a:xfrm>
                <a:off x="7744737" y="25563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0" name="Content Placeholder 2">
                <a:extLst>
                  <a:ext uri="{FF2B5EF4-FFF2-40B4-BE49-F238E27FC236}">
                    <a16:creationId xmlns:a16="http://schemas.microsoft.com/office/drawing/2014/main" id="{24630252-4729-BD44-B31C-BA3AA9D3F4B8}"/>
                  </a:ext>
                </a:extLst>
              </p:cNvPr>
              <p:cNvSpPr txBox="1">
                <a:spLocks noRot="1" noChangeAspect="1" noMove="1" noResize="1" noEditPoints="1" noAdjustHandles="1" noChangeArrowheads="1" noChangeShapeType="1" noTextEdit="1"/>
              </p:cNvSpPr>
              <p:nvPr/>
            </p:nvSpPr>
            <p:spPr>
              <a:xfrm>
                <a:off x="7744737" y="255630"/>
                <a:ext cx="1528953" cy="531179"/>
              </a:xfrm>
              <a:prstGeom prst="rect">
                <a:avLst/>
              </a:prstGeom>
              <a:blipFill>
                <a:blip r:embed="rId20"/>
                <a:stretch>
                  <a:fillRect r="-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CA08D50A-6B60-D54D-8F7B-3E1EA077D934}"/>
                  </a:ext>
                </a:extLst>
              </p:cNvPr>
              <p:cNvSpPr txBox="1">
                <a:spLocks/>
              </p:cNvSpPr>
              <p:nvPr/>
            </p:nvSpPr>
            <p:spPr>
              <a:xfrm>
                <a:off x="9457713" y="28611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1" name="Content Placeholder 2">
                <a:extLst>
                  <a:ext uri="{FF2B5EF4-FFF2-40B4-BE49-F238E27FC236}">
                    <a16:creationId xmlns:a16="http://schemas.microsoft.com/office/drawing/2014/main" id="{CA08D50A-6B60-D54D-8F7B-3E1EA077D934}"/>
                  </a:ext>
                </a:extLst>
              </p:cNvPr>
              <p:cNvSpPr txBox="1">
                <a:spLocks noRot="1" noChangeAspect="1" noMove="1" noResize="1" noEditPoints="1" noAdjustHandles="1" noChangeArrowheads="1" noChangeShapeType="1" noTextEdit="1"/>
              </p:cNvSpPr>
              <p:nvPr/>
            </p:nvSpPr>
            <p:spPr>
              <a:xfrm>
                <a:off x="9457713" y="286110"/>
                <a:ext cx="1528953" cy="531179"/>
              </a:xfrm>
              <a:prstGeom prst="rect">
                <a:avLst/>
              </a:prstGeom>
              <a:blipFill>
                <a:blip r:embed="rId21"/>
                <a:stretch>
                  <a:fillRect r="-11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2"/>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3"/>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4"/>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0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B3303E-90BF-1D4E-8B5F-519C1AD01E9C}"/>
                  </a:ext>
                </a:extLst>
              </p:cNvPr>
              <p:cNvSpPr>
                <a:spLocks noGrp="1"/>
              </p:cNvSpPr>
              <p:nvPr>
                <p:ph sz="half" idx="1"/>
              </p:nvPr>
            </p:nvSpPr>
            <p:spPr>
              <a:xfrm>
                <a:off x="114300" y="1825625"/>
                <a:ext cx="4512366" cy="4351338"/>
              </a:xfrm>
            </p:spPr>
            <p:txBody>
              <a:bodyPr>
                <a:normAutofit/>
              </a:bodyPr>
              <a:lstStyle/>
              <a:p>
                <a:pPr marL="0" indent="0">
                  <a:lnSpc>
                    <a:spcPct val="100000"/>
                  </a:lnSpc>
                  <a:buNone/>
                </a:pPr>
                <a:r>
                  <a:rPr lang="en-US" b="1" u="sng" dirty="0"/>
                  <a:t>Initial 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ub>
                      </m:sSub>
                    </m:oMath>
                  </m:oMathPara>
                </a14:m>
                <a:endParaRPr lang="en-US" b="1" u="sng" dirty="0"/>
              </a:p>
              <a:p>
                <a:pPr marL="0" indent="0">
                  <a:lnSpc>
                    <a:spcPct val="100000"/>
                  </a:lnSpc>
                  <a:buNone/>
                </a:pPr>
                <a:endParaRPr lang="en-US" i="1" dirty="0">
                  <a:latin typeface="Cambria Math" panose="02040503050406030204" pitchFamily="18" charset="0"/>
                </a:endParaRPr>
              </a:p>
              <a:p>
                <a:pPr marL="0" indent="0">
                  <a:lnSpc>
                    <a:spcPct val="100000"/>
                  </a:lnSpc>
                  <a:buNone/>
                </a:pPr>
                <a:r>
                  <a:rPr lang="en-US" b="1" u="sng" dirty="0"/>
                  <a:t>Edge Probability</a:t>
                </a:r>
                <a:r>
                  <a:rPr lang="en-US" dirty="0"/>
                  <a:t>:</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b="0" i="1" dirty="0" smtClean="0">
                                  <a:latin typeface="Cambria Math" panose="02040503050406030204" pitchFamily="18" charset="0"/>
                                </a:rPr>
                                <m:t>𝑡</m:t>
                              </m:r>
                            </m:sub>
                          </m:sSub>
                        </m:sub>
                      </m:sSub>
                    </m:oMath>
                  </m:oMathPara>
                </a14:m>
                <a:endParaRPr lang="en-US" dirty="0"/>
              </a:p>
              <a:p>
                <a:pPr marL="0" indent="0">
                  <a:lnSpc>
                    <a:spcPct val="100000"/>
                  </a:lnSpc>
                  <a:buNone/>
                </a:pPr>
                <a:endParaRPr lang="en-US" dirty="0"/>
              </a:p>
              <a:p>
                <a:pPr marL="0" indent="0">
                  <a:lnSpc>
                    <a:spcPct val="100000"/>
                  </a:lnSpc>
                  <a:buNone/>
                </a:pPr>
                <a:r>
                  <a:rPr lang="en-US" b="1" u="sng" dirty="0"/>
                  <a:t>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64B3303E-90BF-1D4E-8B5F-519C1AD01E9C}"/>
                  </a:ext>
                </a:extLst>
              </p:cNvPr>
              <p:cNvSpPr>
                <a:spLocks noGrp="1" noRot="1" noChangeAspect="1" noMove="1" noResize="1" noEditPoints="1" noAdjustHandles="1" noChangeArrowheads="1" noChangeShapeType="1" noTextEdit="1"/>
              </p:cNvSpPr>
              <p:nvPr>
                <p:ph sz="half" idx="1"/>
              </p:nvPr>
            </p:nvSpPr>
            <p:spPr>
              <a:xfrm>
                <a:off x="114300" y="1825625"/>
                <a:ext cx="4512366" cy="4351338"/>
              </a:xfrm>
              <a:blipFill>
                <a:blip r:embed="rId2"/>
                <a:stretch>
                  <a:fillRect l="-2809" t="-1453" b="-291"/>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4"/>
                <a:stretch>
                  <a:fillRect/>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5"/>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7"/>
                <a:stretch>
                  <a:fillRect b="-2941"/>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8"/>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9"/>
                <a:stretch>
                  <a:fillRect/>
                </a:stretch>
              </a:blipFill>
            </p:spPr>
            <p:txBody>
              <a:bodyPr/>
              <a:lstStyle/>
              <a:p>
                <a:r>
                  <a:rPr lang="en-US">
                    <a:noFill/>
                  </a:rPr>
                  <a:t> </a:t>
                </a:r>
              </a:p>
            </p:txBody>
          </p:sp>
        </mc:Fallback>
      </mc:AlternateContent>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9F6887-7F53-384D-8B88-5798ECCC659B}"/>
                  </a:ext>
                </a:extLst>
              </p:cNvPr>
              <p:cNvSpPr txBox="1">
                <a:spLocks/>
              </p:cNvSpPr>
              <p:nvPr/>
            </p:nvSpPr>
            <p:spPr>
              <a:xfrm rot="18298833">
                <a:off x="5757441" y="204785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82" name="Content Placeholder 2">
                <a:extLst>
                  <a:ext uri="{FF2B5EF4-FFF2-40B4-BE49-F238E27FC236}">
                    <a16:creationId xmlns:a16="http://schemas.microsoft.com/office/drawing/2014/main" id="{A89F6887-7F53-384D-8B88-5798ECCC659B}"/>
                  </a:ext>
                </a:extLst>
              </p:cNvPr>
              <p:cNvSpPr txBox="1">
                <a:spLocks noRot="1" noChangeAspect="1" noMove="1" noResize="1" noEditPoints="1" noAdjustHandles="1" noChangeArrowheads="1" noChangeShapeType="1" noTextEdit="1"/>
              </p:cNvSpPr>
              <p:nvPr/>
            </p:nvSpPr>
            <p:spPr>
              <a:xfrm rot="18298833">
                <a:off x="5757441" y="2047854"/>
                <a:ext cx="1528953" cy="531179"/>
              </a:xfrm>
              <a:prstGeom prst="rect">
                <a:avLst/>
              </a:prstGeom>
              <a:blipFill>
                <a:blip r:embed="rId10"/>
                <a:stretch>
                  <a:fillRect/>
                </a:stretch>
              </a:blipFill>
            </p:spPr>
            <p:txBody>
              <a:bodyPr/>
              <a:lstStyle/>
              <a:p>
                <a:r>
                  <a:rPr lang="en-US">
                    <a:noFill/>
                  </a:rPr>
                  <a:t> </a:t>
                </a:r>
              </a:p>
            </p:txBody>
          </p:sp>
        </mc:Fallback>
      </mc:AlternateContent>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1"/>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2"/>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13"/>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ontent Placeholder 2">
                <a:extLst>
                  <a:ext uri="{FF2B5EF4-FFF2-40B4-BE49-F238E27FC236}">
                    <a16:creationId xmlns:a16="http://schemas.microsoft.com/office/drawing/2014/main" id="{4D575E7A-7A87-624F-8959-4C77C1030CD8}"/>
                  </a:ext>
                </a:extLst>
              </p:cNvPr>
              <p:cNvSpPr txBox="1">
                <a:spLocks/>
              </p:cNvSpPr>
              <p:nvPr/>
            </p:nvSpPr>
            <p:spPr>
              <a:xfrm rot="18298833">
                <a:off x="7555761" y="204175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4" name="Content Placeholder 2">
                <a:extLst>
                  <a:ext uri="{FF2B5EF4-FFF2-40B4-BE49-F238E27FC236}">
                    <a16:creationId xmlns:a16="http://schemas.microsoft.com/office/drawing/2014/main" id="{4D575E7A-7A87-624F-8959-4C77C1030CD8}"/>
                  </a:ext>
                </a:extLst>
              </p:cNvPr>
              <p:cNvSpPr txBox="1">
                <a:spLocks noRot="1" noChangeAspect="1" noMove="1" noResize="1" noEditPoints="1" noAdjustHandles="1" noChangeArrowheads="1" noChangeShapeType="1" noTextEdit="1"/>
              </p:cNvSpPr>
              <p:nvPr/>
            </p:nvSpPr>
            <p:spPr>
              <a:xfrm rot="18298833">
                <a:off x="7555761" y="2041758"/>
                <a:ext cx="1528953" cy="531179"/>
              </a:xfrm>
              <a:prstGeom prst="rect">
                <a:avLst/>
              </a:prstGeom>
              <a:blipFill>
                <a:blip r:embed="rId14"/>
                <a:stretch>
                  <a:fillRect r="-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48250774-BD78-1645-80D3-CF470ACCEE65}"/>
                  </a:ext>
                </a:extLst>
              </p:cNvPr>
              <p:cNvSpPr txBox="1">
                <a:spLocks/>
              </p:cNvSpPr>
              <p:nvPr/>
            </p:nvSpPr>
            <p:spPr>
              <a:xfrm rot="18298833">
                <a:off x="9390657" y="212100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5" name="Content Placeholder 2">
                <a:extLst>
                  <a:ext uri="{FF2B5EF4-FFF2-40B4-BE49-F238E27FC236}">
                    <a16:creationId xmlns:a16="http://schemas.microsoft.com/office/drawing/2014/main" id="{48250774-BD78-1645-80D3-CF470ACCEE65}"/>
                  </a:ext>
                </a:extLst>
              </p:cNvPr>
              <p:cNvSpPr txBox="1">
                <a:spLocks noRot="1" noChangeAspect="1" noMove="1" noResize="1" noEditPoints="1" noAdjustHandles="1" noChangeArrowheads="1" noChangeShapeType="1" noTextEdit="1"/>
              </p:cNvSpPr>
              <p:nvPr/>
            </p:nvSpPr>
            <p:spPr>
              <a:xfrm rot="18298833">
                <a:off x="9390657" y="2121006"/>
                <a:ext cx="1528953" cy="531179"/>
              </a:xfrm>
              <a:prstGeom prst="rect">
                <a:avLst/>
              </a:prstGeom>
              <a:blipFill>
                <a:blip r:embed="rId15"/>
                <a:stretch>
                  <a:fillRect r="-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9F11869F-F96E-1B43-924D-D87C42683E44}"/>
                  </a:ext>
                </a:extLst>
              </p:cNvPr>
              <p:cNvSpPr txBox="1">
                <a:spLocks/>
              </p:cNvSpPr>
              <p:nvPr/>
            </p:nvSpPr>
            <p:spPr>
              <a:xfrm rot="18298833">
                <a:off x="9311409" y="41631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6" name="Content Placeholder 2">
                <a:extLst>
                  <a:ext uri="{FF2B5EF4-FFF2-40B4-BE49-F238E27FC236}">
                    <a16:creationId xmlns:a16="http://schemas.microsoft.com/office/drawing/2014/main" id="{9F11869F-F96E-1B43-924D-D87C42683E44}"/>
                  </a:ext>
                </a:extLst>
              </p:cNvPr>
              <p:cNvSpPr txBox="1">
                <a:spLocks noRot="1" noChangeAspect="1" noMove="1" noResize="1" noEditPoints="1" noAdjustHandles="1" noChangeArrowheads="1" noChangeShapeType="1" noTextEdit="1"/>
              </p:cNvSpPr>
              <p:nvPr/>
            </p:nvSpPr>
            <p:spPr>
              <a:xfrm rot="18298833">
                <a:off x="9311409" y="4163166"/>
                <a:ext cx="1528953" cy="531179"/>
              </a:xfrm>
              <a:prstGeom prst="rect">
                <a:avLst/>
              </a:prstGeom>
              <a:blipFill>
                <a:blip r:embed="rId16"/>
                <a:stretch>
                  <a:fillRect r="-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2C4A1614-3EB1-D947-9C1B-DAD8474A3E0A}"/>
                  </a:ext>
                </a:extLst>
              </p:cNvPr>
              <p:cNvSpPr txBox="1">
                <a:spLocks/>
              </p:cNvSpPr>
              <p:nvPr/>
            </p:nvSpPr>
            <p:spPr>
              <a:xfrm rot="18298833">
                <a:off x="7561857" y="415707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7" name="Content Placeholder 2">
                <a:extLst>
                  <a:ext uri="{FF2B5EF4-FFF2-40B4-BE49-F238E27FC236}">
                    <a16:creationId xmlns:a16="http://schemas.microsoft.com/office/drawing/2014/main" id="{2C4A1614-3EB1-D947-9C1B-DAD8474A3E0A}"/>
                  </a:ext>
                </a:extLst>
              </p:cNvPr>
              <p:cNvSpPr txBox="1">
                <a:spLocks noRot="1" noChangeAspect="1" noMove="1" noResize="1" noEditPoints="1" noAdjustHandles="1" noChangeArrowheads="1" noChangeShapeType="1" noTextEdit="1"/>
              </p:cNvSpPr>
              <p:nvPr/>
            </p:nvSpPr>
            <p:spPr>
              <a:xfrm rot="18298833">
                <a:off x="7561857" y="4157070"/>
                <a:ext cx="1528953" cy="531179"/>
              </a:xfrm>
              <a:prstGeom prst="rect">
                <a:avLst/>
              </a:prstGeom>
              <a:blipFill>
                <a:blip r:embed="rId17"/>
                <a:stretch>
                  <a:fillRect r="-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Content Placeholder 2">
                <a:extLst>
                  <a:ext uri="{FF2B5EF4-FFF2-40B4-BE49-F238E27FC236}">
                    <a16:creationId xmlns:a16="http://schemas.microsoft.com/office/drawing/2014/main" id="{D0930E38-D3AE-F145-9E90-0806C2DD4B93}"/>
                  </a:ext>
                </a:extLst>
              </p:cNvPr>
              <p:cNvSpPr txBox="1">
                <a:spLocks/>
              </p:cNvSpPr>
              <p:nvPr/>
            </p:nvSpPr>
            <p:spPr>
              <a:xfrm rot="18298833">
                <a:off x="5775729" y="412659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8" name="Content Placeholder 2">
                <a:extLst>
                  <a:ext uri="{FF2B5EF4-FFF2-40B4-BE49-F238E27FC236}">
                    <a16:creationId xmlns:a16="http://schemas.microsoft.com/office/drawing/2014/main" id="{D0930E38-D3AE-F145-9E90-0806C2DD4B93}"/>
                  </a:ext>
                </a:extLst>
              </p:cNvPr>
              <p:cNvSpPr txBox="1">
                <a:spLocks noRot="1" noChangeAspect="1" noMove="1" noResize="1" noEditPoints="1" noAdjustHandles="1" noChangeArrowheads="1" noChangeShapeType="1" noTextEdit="1"/>
              </p:cNvSpPr>
              <p:nvPr/>
            </p:nvSpPr>
            <p:spPr>
              <a:xfrm rot="18298833">
                <a:off x="5775729" y="4126590"/>
                <a:ext cx="1528953" cy="53117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Content Placeholder 2">
                <a:extLst>
                  <a:ext uri="{FF2B5EF4-FFF2-40B4-BE49-F238E27FC236}">
                    <a16:creationId xmlns:a16="http://schemas.microsoft.com/office/drawing/2014/main" id="{52A4283D-7C65-B344-8100-FEED0939AFF9}"/>
                  </a:ext>
                </a:extLst>
              </p:cNvPr>
              <p:cNvSpPr txBox="1">
                <a:spLocks/>
              </p:cNvSpPr>
              <p:nvPr/>
            </p:nvSpPr>
            <p:spPr>
              <a:xfrm>
                <a:off x="6007377" y="2007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9" name="Content Placeholder 2">
                <a:extLst>
                  <a:ext uri="{FF2B5EF4-FFF2-40B4-BE49-F238E27FC236}">
                    <a16:creationId xmlns:a16="http://schemas.microsoft.com/office/drawing/2014/main" id="{52A4283D-7C65-B344-8100-FEED0939AFF9}"/>
                  </a:ext>
                </a:extLst>
              </p:cNvPr>
              <p:cNvSpPr txBox="1">
                <a:spLocks noRot="1" noChangeAspect="1" noMove="1" noResize="1" noEditPoints="1" noAdjustHandles="1" noChangeArrowheads="1" noChangeShapeType="1" noTextEdit="1"/>
              </p:cNvSpPr>
              <p:nvPr/>
            </p:nvSpPr>
            <p:spPr>
              <a:xfrm>
                <a:off x="6007377" y="200766"/>
                <a:ext cx="1528953" cy="531179"/>
              </a:xfrm>
              <a:prstGeom prst="rect">
                <a:avLst/>
              </a:prstGeom>
              <a:blipFill>
                <a:blip r:embed="rId19"/>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24630252-4729-BD44-B31C-BA3AA9D3F4B8}"/>
                  </a:ext>
                </a:extLst>
              </p:cNvPr>
              <p:cNvSpPr txBox="1">
                <a:spLocks/>
              </p:cNvSpPr>
              <p:nvPr/>
            </p:nvSpPr>
            <p:spPr>
              <a:xfrm>
                <a:off x="7744737" y="25563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0" name="Content Placeholder 2">
                <a:extLst>
                  <a:ext uri="{FF2B5EF4-FFF2-40B4-BE49-F238E27FC236}">
                    <a16:creationId xmlns:a16="http://schemas.microsoft.com/office/drawing/2014/main" id="{24630252-4729-BD44-B31C-BA3AA9D3F4B8}"/>
                  </a:ext>
                </a:extLst>
              </p:cNvPr>
              <p:cNvSpPr txBox="1">
                <a:spLocks noRot="1" noChangeAspect="1" noMove="1" noResize="1" noEditPoints="1" noAdjustHandles="1" noChangeArrowheads="1" noChangeShapeType="1" noTextEdit="1"/>
              </p:cNvSpPr>
              <p:nvPr/>
            </p:nvSpPr>
            <p:spPr>
              <a:xfrm>
                <a:off x="7744737" y="255630"/>
                <a:ext cx="1528953" cy="531179"/>
              </a:xfrm>
              <a:prstGeom prst="rect">
                <a:avLst/>
              </a:prstGeom>
              <a:blipFill>
                <a:blip r:embed="rId20"/>
                <a:stretch>
                  <a:fillRect r="-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CA08D50A-6B60-D54D-8F7B-3E1EA077D934}"/>
                  </a:ext>
                </a:extLst>
              </p:cNvPr>
              <p:cNvSpPr txBox="1">
                <a:spLocks/>
              </p:cNvSpPr>
              <p:nvPr/>
            </p:nvSpPr>
            <p:spPr>
              <a:xfrm>
                <a:off x="9457713" y="28611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1" name="Content Placeholder 2">
                <a:extLst>
                  <a:ext uri="{FF2B5EF4-FFF2-40B4-BE49-F238E27FC236}">
                    <a16:creationId xmlns:a16="http://schemas.microsoft.com/office/drawing/2014/main" id="{CA08D50A-6B60-D54D-8F7B-3E1EA077D934}"/>
                  </a:ext>
                </a:extLst>
              </p:cNvPr>
              <p:cNvSpPr txBox="1">
                <a:spLocks noRot="1" noChangeAspect="1" noMove="1" noResize="1" noEditPoints="1" noAdjustHandles="1" noChangeArrowheads="1" noChangeShapeType="1" noTextEdit="1"/>
              </p:cNvSpPr>
              <p:nvPr/>
            </p:nvSpPr>
            <p:spPr>
              <a:xfrm>
                <a:off x="9457713" y="286110"/>
                <a:ext cx="1528953" cy="531179"/>
              </a:xfrm>
              <a:prstGeom prst="rect">
                <a:avLst/>
              </a:prstGeom>
              <a:blipFill>
                <a:blip r:embed="rId21"/>
                <a:stretch>
                  <a:fillRect r="-11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2"/>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3"/>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4"/>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260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B3303E-90BF-1D4E-8B5F-519C1AD01E9C}"/>
                  </a:ext>
                </a:extLst>
              </p:cNvPr>
              <p:cNvSpPr>
                <a:spLocks noGrp="1"/>
              </p:cNvSpPr>
              <p:nvPr>
                <p:ph sz="half" idx="1"/>
              </p:nvPr>
            </p:nvSpPr>
            <p:spPr>
              <a:xfrm>
                <a:off x="114300" y="4948897"/>
                <a:ext cx="4512366" cy="1097435"/>
              </a:xfrm>
            </p:spPr>
            <p:txBody>
              <a:bodyPr>
                <a:normAutofit/>
              </a:bodyPr>
              <a:lstStyle/>
              <a:p>
                <a:pPr marL="0" indent="0">
                  <a:lnSpc>
                    <a:spcPct val="100000"/>
                  </a:lnSpc>
                  <a:buNone/>
                </a:pPr>
                <a:r>
                  <a:rPr lang="en-US" b="1" u="sng" dirty="0"/>
                  <a:t>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64B3303E-90BF-1D4E-8B5F-519C1AD01E9C}"/>
                  </a:ext>
                </a:extLst>
              </p:cNvPr>
              <p:cNvSpPr>
                <a:spLocks noGrp="1" noRot="1" noChangeAspect="1" noMove="1" noResize="1" noEditPoints="1" noAdjustHandles="1" noChangeArrowheads="1" noChangeShapeType="1" noTextEdit="1"/>
              </p:cNvSpPr>
              <p:nvPr>
                <p:ph sz="half" idx="1"/>
              </p:nvPr>
            </p:nvSpPr>
            <p:spPr>
              <a:xfrm>
                <a:off x="114300" y="4948897"/>
                <a:ext cx="4512366" cy="1097435"/>
              </a:xfrm>
              <a:blipFill>
                <a:blip r:embed="rId2"/>
                <a:stretch>
                  <a:fillRect l="-2809" t="-5682" b="-10227"/>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4"/>
                <a:stretch>
                  <a:fillRect/>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5"/>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7"/>
                <a:stretch>
                  <a:fillRect b="-2941"/>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8"/>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9"/>
                <a:stretch>
                  <a:fillRect/>
                </a:stretch>
              </a:blipFill>
            </p:spPr>
            <p:txBody>
              <a:bodyPr/>
              <a:lstStyle/>
              <a:p>
                <a:r>
                  <a:rPr lang="en-US">
                    <a:noFill/>
                  </a:rPr>
                  <a:t> </a:t>
                </a:r>
              </a:p>
            </p:txBody>
          </p:sp>
        </mc:Fallback>
      </mc:AlternateContent>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9F6887-7F53-384D-8B88-5798ECCC659B}"/>
                  </a:ext>
                </a:extLst>
              </p:cNvPr>
              <p:cNvSpPr txBox="1">
                <a:spLocks/>
              </p:cNvSpPr>
              <p:nvPr/>
            </p:nvSpPr>
            <p:spPr>
              <a:xfrm rot="18298833">
                <a:off x="5757441" y="204785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82" name="Content Placeholder 2">
                <a:extLst>
                  <a:ext uri="{FF2B5EF4-FFF2-40B4-BE49-F238E27FC236}">
                    <a16:creationId xmlns:a16="http://schemas.microsoft.com/office/drawing/2014/main" id="{A89F6887-7F53-384D-8B88-5798ECCC659B}"/>
                  </a:ext>
                </a:extLst>
              </p:cNvPr>
              <p:cNvSpPr txBox="1">
                <a:spLocks noRot="1" noChangeAspect="1" noMove="1" noResize="1" noEditPoints="1" noAdjustHandles="1" noChangeArrowheads="1" noChangeShapeType="1" noTextEdit="1"/>
              </p:cNvSpPr>
              <p:nvPr/>
            </p:nvSpPr>
            <p:spPr>
              <a:xfrm rot="18298833">
                <a:off x="5757441" y="2047854"/>
                <a:ext cx="1528953" cy="531179"/>
              </a:xfrm>
              <a:prstGeom prst="rect">
                <a:avLst/>
              </a:prstGeom>
              <a:blipFill>
                <a:blip r:embed="rId10"/>
                <a:stretch>
                  <a:fillRect/>
                </a:stretch>
              </a:blipFill>
            </p:spPr>
            <p:txBody>
              <a:bodyPr/>
              <a:lstStyle/>
              <a:p>
                <a:r>
                  <a:rPr lang="en-US">
                    <a:noFill/>
                  </a:rPr>
                  <a:t> </a:t>
                </a:r>
              </a:p>
            </p:txBody>
          </p:sp>
        </mc:Fallback>
      </mc:AlternateContent>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1"/>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2"/>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13"/>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ontent Placeholder 2">
                <a:extLst>
                  <a:ext uri="{FF2B5EF4-FFF2-40B4-BE49-F238E27FC236}">
                    <a16:creationId xmlns:a16="http://schemas.microsoft.com/office/drawing/2014/main" id="{4D575E7A-7A87-624F-8959-4C77C1030CD8}"/>
                  </a:ext>
                </a:extLst>
              </p:cNvPr>
              <p:cNvSpPr txBox="1">
                <a:spLocks/>
              </p:cNvSpPr>
              <p:nvPr/>
            </p:nvSpPr>
            <p:spPr>
              <a:xfrm rot="18298833">
                <a:off x="7555761" y="204175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4" name="Content Placeholder 2">
                <a:extLst>
                  <a:ext uri="{FF2B5EF4-FFF2-40B4-BE49-F238E27FC236}">
                    <a16:creationId xmlns:a16="http://schemas.microsoft.com/office/drawing/2014/main" id="{4D575E7A-7A87-624F-8959-4C77C1030CD8}"/>
                  </a:ext>
                </a:extLst>
              </p:cNvPr>
              <p:cNvSpPr txBox="1">
                <a:spLocks noRot="1" noChangeAspect="1" noMove="1" noResize="1" noEditPoints="1" noAdjustHandles="1" noChangeArrowheads="1" noChangeShapeType="1" noTextEdit="1"/>
              </p:cNvSpPr>
              <p:nvPr/>
            </p:nvSpPr>
            <p:spPr>
              <a:xfrm rot="18298833">
                <a:off x="7555761" y="2041758"/>
                <a:ext cx="1528953" cy="531179"/>
              </a:xfrm>
              <a:prstGeom prst="rect">
                <a:avLst/>
              </a:prstGeom>
              <a:blipFill>
                <a:blip r:embed="rId14"/>
                <a:stretch>
                  <a:fillRect r="-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48250774-BD78-1645-80D3-CF470ACCEE65}"/>
                  </a:ext>
                </a:extLst>
              </p:cNvPr>
              <p:cNvSpPr txBox="1">
                <a:spLocks/>
              </p:cNvSpPr>
              <p:nvPr/>
            </p:nvSpPr>
            <p:spPr>
              <a:xfrm rot="18298833">
                <a:off x="9390657" y="212100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5" name="Content Placeholder 2">
                <a:extLst>
                  <a:ext uri="{FF2B5EF4-FFF2-40B4-BE49-F238E27FC236}">
                    <a16:creationId xmlns:a16="http://schemas.microsoft.com/office/drawing/2014/main" id="{48250774-BD78-1645-80D3-CF470ACCEE65}"/>
                  </a:ext>
                </a:extLst>
              </p:cNvPr>
              <p:cNvSpPr txBox="1">
                <a:spLocks noRot="1" noChangeAspect="1" noMove="1" noResize="1" noEditPoints="1" noAdjustHandles="1" noChangeArrowheads="1" noChangeShapeType="1" noTextEdit="1"/>
              </p:cNvSpPr>
              <p:nvPr/>
            </p:nvSpPr>
            <p:spPr>
              <a:xfrm rot="18298833">
                <a:off x="9390657" y="2121006"/>
                <a:ext cx="1528953" cy="531179"/>
              </a:xfrm>
              <a:prstGeom prst="rect">
                <a:avLst/>
              </a:prstGeom>
              <a:blipFill>
                <a:blip r:embed="rId15"/>
                <a:stretch>
                  <a:fillRect r="-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9F11869F-F96E-1B43-924D-D87C42683E44}"/>
                  </a:ext>
                </a:extLst>
              </p:cNvPr>
              <p:cNvSpPr txBox="1">
                <a:spLocks/>
              </p:cNvSpPr>
              <p:nvPr/>
            </p:nvSpPr>
            <p:spPr>
              <a:xfrm rot="18298833">
                <a:off x="9311409" y="41631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6" name="Content Placeholder 2">
                <a:extLst>
                  <a:ext uri="{FF2B5EF4-FFF2-40B4-BE49-F238E27FC236}">
                    <a16:creationId xmlns:a16="http://schemas.microsoft.com/office/drawing/2014/main" id="{9F11869F-F96E-1B43-924D-D87C42683E44}"/>
                  </a:ext>
                </a:extLst>
              </p:cNvPr>
              <p:cNvSpPr txBox="1">
                <a:spLocks noRot="1" noChangeAspect="1" noMove="1" noResize="1" noEditPoints="1" noAdjustHandles="1" noChangeArrowheads="1" noChangeShapeType="1" noTextEdit="1"/>
              </p:cNvSpPr>
              <p:nvPr/>
            </p:nvSpPr>
            <p:spPr>
              <a:xfrm rot="18298833">
                <a:off x="9311409" y="4163166"/>
                <a:ext cx="1528953" cy="531179"/>
              </a:xfrm>
              <a:prstGeom prst="rect">
                <a:avLst/>
              </a:prstGeom>
              <a:blipFill>
                <a:blip r:embed="rId16"/>
                <a:stretch>
                  <a:fillRect r="-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2C4A1614-3EB1-D947-9C1B-DAD8474A3E0A}"/>
                  </a:ext>
                </a:extLst>
              </p:cNvPr>
              <p:cNvSpPr txBox="1">
                <a:spLocks/>
              </p:cNvSpPr>
              <p:nvPr/>
            </p:nvSpPr>
            <p:spPr>
              <a:xfrm rot="18298833">
                <a:off x="7561857" y="415707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7" name="Content Placeholder 2">
                <a:extLst>
                  <a:ext uri="{FF2B5EF4-FFF2-40B4-BE49-F238E27FC236}">
                    <a16:creationId xmlns:a16="http://schemas.microsoft.com/office/drawing/2014/main" id="{2C4A1614-3EB1-D947-9C1B-DAD8474A3E0A}"/>
                  </a:ext>
                </a:extLst>
              </p:cNvPr>
              <p:cNvSpPr txBox="1">
                <a:spLocks noRot="1" noChangeAspect="1" noMove="1" noResize="1" noEditPoints="1" noAdjustHandles="1" noChangeArrowheads="1" noChangeShapeType="1" noTextEdit="1"/>
              </p:cNvSpPr>
              <p:nvPr/>
            </p:nvSpPr>
            <p:spPr>
              <a:xfrm rot="18298833">
                <a:off x="7561857" y="4157070"/>
                <a:ext cx="1528953" cy="531179"/>
              </a:xfrm>
              <a:prstGeom prst="rect">
                <a:avLst/>
              </a:prstGeom>
              <a:blipFill>
                <a:blip r:embed="rId17"/>
                <a:stretch>
                  <a:fillRect r="-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Content Placeholder 2">
                <a:extLst>
                  <a:ext uri="{FF2B5EF4-FFF2-40B4-BE49-F238E27FC236}">
                    <a16:creationId xmlns:a16="http://schemas.microsoft.com/office/drawing/2014/main" id="{D0930E38-D3AE-F145-9E90-0806C2DD4B93}"/>
                  </a:ext>
                </a:extLst>
              </p:cNvPr>
              <p:cNvSpPr txBox="1">
                <a:spLocks/>
              </p:cNvSpPr>
              <p:nvPr/>
            </p:nvSpPr>
            <p:spPr>
              <a:xfrm rot="18298833">
                <a:off x="5775729" y="412659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8" name="Content Placeholder 2">
                <a:extLst>
                  <a:ext uri="{FF2B5EF4-FFF2-40B4-BE49-F238E27FC236}">
                    <a16:creationId xmlns:a16="http://schemas.microsoft.com/office/drawing/2014/main" id="{D0930E38-D3AE-F145-9E90-0806C2DD4B93}"/>
                  </a:ext>
                </a:extLst>
              </p:cNvPr>
              <p:cNvSpPr txBox="1">
                <a:spLocks noRot="1" noChangeAspect="1" noMove="1" noResize="1" noEditPoints="1" noAdjustHandles="1" noChangeArrowheads="1" noChangeShapeType="1" noTextEdit="1"/>
              </p:cNvSpPr>
              <p:nvPr/>
            </p:nvSpPr>
            <p:spPr>
              <a:xfrm rot="18298833">
                <a:off x="5775729" y="4126590"/>
                <a:ext cx="1528953" cy="53117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Content Placeholder 2">
                <a:extLst>
                  <a:ext uri="{FF2B5EF4-FFF2-40B4-BE49-F238E27FC236}">
                    <a16:creationId xmlns:a16="http://schemas.microsoft.com/office/drawing/2014/main" id="{52A4283D-7C65-B344-8100-FEED0939AFF9}"/>
                  </a:ext>
                </a:extLst>
              </p:cNvPr>
              <p:cNvSpPr txBox="1">
                <a:spLocks/>
              </p:cNvSpPr>
              <p:nvPr/>
            </p:nvSpPr>
            <p:spPr>
              <a:xfrm>
                <a:off x="6007377" y="2007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9" name="Content Placeholder 2">
                <a:extLst>
                  <a:ext uri="{FF2B5EF4-FFF2-40B4-BE49-F238E27FC236}">
                    <a16:creationId xmlns:a16="http://schemas.microsoft.com/office/drawing/2014/main" id="{52A4283D-7C65-B344-8100-FEED0939AFF9}"/>
                  </a:ext>
                </a:extLst>
              </p:cNvPr>
              <p:cNvSpPr txBox="1">
                <a:spLocks noRot="1" noChangeAspect="1" noMove="1" noResize="1" noEditPoints="1" noAdjustHandles="1" noChangeArrowheads="1" noChangeShapeType="1" noTextEdit="1"/>
              </p:cNvSpPr>
              <p:nvPr/>
            </p:nvSpPr>
            <p:spPr>
              <a:xfrm>
                <a:off x="6007377" y="200766"/>
                <a:ext cx="1528953" cy="531179"/>
              </a:xfrm>
              <a:prstGeom prst="rect">
                <a:avLst/>
              </a:prstGeom>
              <a:blipFill>
                <a:blip r:embed="rId19"/>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24630252-4729-BD44-B31C-BA3AA9D3F4B8}"/>
                  </a:ext>
                </a:extLst>
              </p:cNvPr>
              <p:cNvSpPr txBox="1">
                <a:spLocks/>
              </p:cNvSpPr>
              <p:nvPr/>
            </p:nvSpPr>
            <p:spPr>
              <a:xfrm>
                <a:off x="7744737" y="25563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0" name="Content Placeholder 2">
                <a:extLst>
                  <a:ext uri="{FF2B5EF4-FFF2-40B4-BE49-F238E27FC236}">
                    <a16:creationId xmlns:a16="http://schemas.microsoft.com/office/drawing/2014/main" id="{24630252-4729-BD44-B31C-BA3AA9D3F4B8}"/>
                  </a:ext>
                </a:extLst>
              </p:cNvPr>
              <p:cNvSpPr txBox="1">
                <a:spLocks noRot="1" noChangeAspect="1" noMove="1" noResize="1" noEditPoints="1" noAdjustHandles="1" noChangeArrowheads="1" noChangeShapeType="1" noTextEdit="1"/>
              </p:cNvSpPr>
              <p:nvPr/>
            </p:nvSpPr>
            <p:spPr>
              <a:xfrm>
                <a:off x="7744737" y="255630"/>
                <a:ext cx="1528953" cy="531179"/>
              </a:xfrm>
              <a:prstGeom prst="rect">
                <a:avLst/>
              </a:prstGeom>
              <a:blipFill>
                <a:blip r:embed="rId20"/>
                <a:stretch>
                  <a:fillRect r="-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CA08D50A-6B60-D54D-8F7B-3E1EA077D934}"/>
                  </a:ext>
                </a:extLst>
              </p:cNvPr>
              <p:cNvSpPr txBox="1">
                <a:spLocks/>
              </p:cNvSpPr>
              <p:nvPr/>
            </p:nvSpPr>
            <p:spPr>
              <a:xfrm>
                <a:off x="9457713" y="28611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1" name="Content Placeholder 2">
                <a:extLst>
                  <a:ext uri="{FF2B5EF4-FFF2-40B4-BE49-F238E27FC236}">
                    <a16:creationId xmlns:a16="http://schemas.microsoft.com/office/drawing/2014/main" id="{CA08D50A-6B60-D54D-8F7B-3E1EA077D934}"/>
                  </a:ext>
                </a:extLst>
              </p:cNvPr>
              <p:cNvSpPr txBox="1">
                <a:spLocks noRot="1" noChangeAspect="1" noMove="1" noResize="1" noEditPoints="1" noAdjustHandles="1" noChangeArrowheads="1" noChangeShapeType="1" noTextEdit="1"/>
              </p:cNvSpPr>
              <p:nvPr/>
            </p:nvSpPr>
            <p:spPr>
              <a:xfrm>
                <a:off x="9457713" y="286110"/>
                <a:ext cx="1528953" cy="531179"/>
              </a:xfrm>
              <a:prstGeom prst="rect">
                <a:avLst/>
              </a:prstGeom>
              <a:blipFill>
                <a:blip r:embed="rId21"/>
                <a:stretch>
                  <a:fillRect r="-11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2"/>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3"/>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4"/>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2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 -0.5662 " pathEditMode="relative" ptsTypes="AA">
                                      <p:cBhvr>
                                        <p:cTn id="6" dur="2000" fill="hold"/>
                                        <p:tgtEl>
                                          <p:spTgt spid="3">
                                            <p:txEl>
                                              <p:pRg st="0" end="0"/>
                                            </p:txEl>
                                          </p:spTgt>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5662 " pathEditMode="relative" ptsTypes="AA">
                                      <p:cBhvr>
                                        <p:cTn id="8"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B3303E-90BF-1D4E-8B5F-519C1AD01E9C}"/>
                  </a:ext>
                </a:extLst>
              </p:cNvPr>
              <p:cNvSpPr>
                <a:spLocks noGrp="1"/>
              </p:cNvSpPr>
              <p:nvPr>
                <p:ph sz="half" idx="1"/>
              </p:nvPr>
            </p:nvSpPr>
            <p:spPr>
              <a:xfrm>
                <a:off x="114300" y="1054914"/>
                <a:ext cx="4512366" cy="5395562"/>
              </a:xfrm>
            </p:spPr>
            <p:txBody>
              <a:bodyPr>
                <a:normAutofit/>
              </a:bodyPr>
              <a:lstStyle/>
              <a:p>
                <a:pPr marL="0" indent="0">
                  <a:lnSpc>
                    <a:spcPct val="100000"/>
                  </a:lnSpc>
                  <a:buNone/>
                </a:pPr>
                <a:r>
                  <a:rPr lang="en-US" b="1" u="sng" dirty="0"/>
                  <a:t>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dirty="0"/>
              </a:p>
              <a:p>
                <a:pPr marL="0" indent="0">
                  <a:lnSpc>
                    <a:spcPct val="100000"/>
                  </a:lnSpc>
                  <a:buNone/>
                </a:pPr>
                <a:endParaRPr lang="en-US" dirty="0"/>
              </a:p>
              <a:p>
                <a:pPr marL="0" indent="0">
                  <a:lnSpc>
                    <a:spcPct val="100000"/>
                  </a:lnSpc>
                  <a:buNone/>
                </a:pPr>
                <a:r>
                  <a:rPr lang="en-US" dirty="0"/>
                  <a:t>For example, suppose</a:t>
                </a:r>
              </a:p>
              <a:p>
                <a:pPr marL="0" indent="0">
                  <a:buNone/>
                </a:pPr>
                <a14:m>
                  <m:oMathPara xmlns:m="http://schemas.openxmlformats.org/officeDocument/2006/math">
                    <m:oMathParaPr>
                      <m:jc m:val="centerGroup"/>
                    </m:oMathParaPr>
                    <m:oMath xmlns:m="http://schemas.openxmlformats.org/officeDocument/2006/math">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b="0" i="1" dirty="0" smtClean="0">
                              <a:latin typeface="Cambria Math" panose="02040503050406030204" pitchFamily="18" charset="0"/>
                            </a:rPr>
                            <m:t>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i="1" dirty="0">
                              <a:latin typeface="Cambria Math" panose="02040503050406030204" pitchFamily="18" charset="0"/>
                            </a:rPr>
                            <m:t>,</m:t>
                          </m:r>
                          <m:r>
                            <m:rPr>
                              <m:sty m:val="p"/>
                            </m:rPr>
                            <a:rPr lang="en-US" b="0" i="0" dirty="0" smtClean="0">
                              <a:latin typeface="Cambria Math" panose="02040503050406030204" pitchFamily="18" charset="0"/>
                            </a:rPr>
                            <m:t>hit</m:t>
                          </m:r>
                        </m:sub>
                      </m:sSub>
                      <m:r>
                        <a:rPr lang="en-US" b="0" i="1" dirty="0" smtClean="0">
                          <a:latin typeface="Cambria Math" panose="02040503050406030204" pitchFamily="18" charset="0"/>
                        </a:rPr>
                        <m:t>=</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𝑉</m:t>
                          </m:r>
                          <m:r>
                            <a:rPr lang="en-US" i="1" dirty="0">
                              <a:latin typeface="Cambria Math" panose="02040503050406030204" pitchFamily="18" charset="0"/>
                            </a:rPr>
                            <m:t>,</m:t>
                          </m:r>
                          <m:r>
                            <a:rPr lang="en-US" b="0" i="1" dirty="0" smtClean="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m:t>
                          </m:r>
                          <m:r>
                            <a:rPr lang="en-US" i="1" dirty="0">
                              <a:latin typeface="Cambria Math" panose="02040503050406030204" pitchFamily="18" charset="0"/>
                            </a:rPr>
                            <m:t>,</m:t>
                          </m:r>
                          <m:r>
                            <a:rPr lang="en-US" b="0" i="1" dirty="0" smtClean="0">
                              <a:latin typeface="Cambria Math" panose="02040503050406030204" pitchFamily="18" charset="0"/>
                            </a:rPr>
                            <m:t>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i="1" dirty="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64B3303E-90BF-1D4E-8B5F-519C1AD01E9C}"/>
                  </a:ext>
                </a:extLst>
              </p:cNvPr>
              <p:cNvSpPr>
                <a:spLocks noGrp="1" noRot="1" noChangeAspect="1" noMove="1" noResize="1" noEditPoints="1" noAdjustHandles="1" noChangeArrowheads="1" noChangeShapeType="1" noTextEdit="1"/>
              </p:cNvSpPr>
              <p:nvPr>
                <p:ph sz="half" idx="1"/>
              </p:nvPr>
            </p:nvSpPr>
            <p:spPr>
              <a:xfrm>
                <a:off x="114300" y="1054914"/>
                <a:ext cx="4512366" cy="5395562"/>
              </a:xfrm>
              <a:blipFill>
                <a:blip r:embed="rId2"/>
                <a:stretch>
                  <a:fillRect l="-2809" t="-1412"/>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4"/>
                <a:stretch>
                  <a:fillRect/>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5"/>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7"/>
                <a:stretch>
                  <a:fillRect b="-2941"/>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8"/>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9"/>
                <a:stretch>
                  <a:fillRect/>
                </a:stretch>
              </a:blipFill>
            </p:spPr>
            <p:txBody>
              <a:bodyPr/>
              <a:lstStyle/>
              <a:p>
                <a:r>
                  <a:rPr lang="en-US">
                    <a:noFill/>
                  </a:rPr>
                  <a:t> </a:t>
                </a:r>
              </a:p>
            </p:txBody>
          </p:sp>
        </mc:Fallback>
      </mc:AlternateContent>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9F6887-7F53-384D-8B88-5798ECCC659B}"/>
                  </a:ext>
                </a:extLst>
              </p:cNvPr>
              <p:cNvSpPr txBox="1">
                <a:spLocks/>
              </p:cNvSpPr>
              <p:nvPr/>
            </p:nvSpPr>
            <p:spPr>
              <a:xfrm rot="18298833">
                <a:off x="5757441" y="204785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82" name="Content Placeholder 2">
                <a:extLst>
                  <a:ext uri="{FF2B5EF4-FFF2-40B4-BE49-F238E27FC236}">
                    <a16:creationId xmlns:a16="http://schemas.microsoft.com/office/drawing/2014/main" id="{A89F6887-7F53-384D-8B88-5798ECCC659B}"/>
                  </a:ext>
                </a:extLst>
              </p:cNvPr>
              <p:cNvSpPr txBox="1">
                <a:spLocks noRot="1" noChangeAspect="1" noMove="1" noResize="1" noEditPoints="1" noAdjustHandles="1" noChangeArrowheads="1" noChangeShapeType="1" noTextEdit="1"/>
              </p:cNvSpPr>
              <p:nvPr/>
            </p:nvSpPr>
            <p:spPr>
              <a:xfrm rot="18298833">
                <a:off x="5757441" y="2047854"/>
                <a:ext cx="1528953" cy="531179"/>
              </a:xfrm>
              <a:prstGeom prst="rect">
                <a:avLst/>
              </a:prstGeom>
              <a:blipFill>
                <a:blip r:embed="rId10"/>
                <a:stretch>
                  <a:fillRect/>
                </a:stretch>
              </a:blipFill>
            </p:spPr>
            <p:txBody>
              <a:bodyPr/>
              <a:lstStyle/>
              <a:p>
                <a:r>
                  <a:rPr lang="en-US">
                    <a:noFill/>
                  </a:rPr>
                  <a:t> </a:t>
                </a:r>
              </a:p>
            </p:txBody>
          </p:sp>
        </mc:Fallback>
      </mc:AlternateContent>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1"/>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2"/>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13"/>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ontent Placeholder 2">
                <a:extLst>
                  <a:ext uri="{FF2B5EF4-FFF2-40B4-BE49-F238E27FC236}">
                    <a16:creationId xmlns:a16="http://schemas.microsoft.com/office/drawing/2014/main" id="{4D575E7A-7A87-624F-8959-4C77C1030CD8}"/>
                  </a:ext>
                </a:extLst>
              </p:cNvPr>
              <p:cNvSpPr txBox="1">
                <a:spLocks/>
              </p:cNvSpPr>
              <p:nvPr/>
            </p:nvSpPr>
            <p:spPr>
              <a:xfrm rot="18298833">
                <a:off x="7555761" y="204175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4" name="Content Placeholder 2">
                <a:extLst>
                  <a:ext uri="{FF2B5EF4-FFF2-40B4-BE49-F238E27FC236}">
                    <a16:creationId xmlns:a16="http://schemas.microsoft.com/office/drawing/2014/main" id="{4D575E7A-7A87-624F-8959-4C77C1030CD8}"/>
                  </a:ext>
                </a:extLst>
              </p:cNvPr>
              <p:cNvSpPr txBox="1">
                <a:spLocks noRot="1" noChangeAspect="1" noMove="1" noResize="1" noEditPoints="1" noAdjustHandles="1" noChangeArrowheads="1" noChangeShapeType="1" noTextEdit="1"/>
              </p:cNvSpPr>
              <p:nvPr/>
            </p:nvSpPr>
            <p:spPr>
              <a:xfrm rot="18298833">
                <a:off x="7555761" y="2041758"/>
                <a:ext cx="1528953" cy="531179"/>
              </a:xfrm>
              <a:prstGeom prst="rect">
                <a:avLst/>
              </a:prstGeom>
              <a:blipFill>
                <a:blip r:embed="rId14"/>
                <a:stretch>
                  <a:fillRect r="-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48250774-BD78-1645-80D3-CF470ACCEE65}"/>
                  </a:ext>
                </a:extLst>
              </p:cNvPr>
              <p:cNvSpPr txBox="1">
                <a:spLocks/>
              </p:cNvSpPr>
              <p:nvPr/>
            </p:nvSpPr>
            <p:spPr>
              <a:xfrm rot="18298833">
                <a:off x="9390657" y="212100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5" name="Content Placeholder 2">
                <a:extLst>
                  <a:ext uri="{FF2B5EF4-FFF2-40B4-BE49-F238E27FC236}">
                    <a16:creationId xmlns:a16="http://schemas.microsoft.com/office/drawing/2014/main" id="{48250774-BD78-1645-80D3-CF470ACCEE65}"/>
                  </a:ext>
                </a:extLst>
              </p:cNvPr>
              <p:cNvSpPr txBox="1">
                <a:spLocks noRot="1" noChangeAspect="1" noMove="1" noResize="1" noEditPoints="1" noAdjustHandles="1" noChangeArrowheads="1" noChangeShapeType="1" noTextEdit="1"/>
              </p:cNvSpPr>
              <p:nvPr/>
            </p:nvSpPr>
            <p:spPr>
              <a:xfrm rot="18298833">
                <a:off x="9390657" y="2121006"/>
                <a:ext cx="1528953" cy="531179"/>
              </a:xfrm>
              <a:prstGeom prst="rect">
                <a:avLst/>
              </a:prstGeom>
              <a:blipFill>
                <a:blip r:embed="rId15"/>
                <a:stretch>
                  <a:fillRect r="-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9F11869F-F96E-1B43-924D-D87C42683E44}"/>
                  </a:ext>
                </a:extLst>
              </p:cNvPr>
              <p:cNvSpPr txBox="1">
                <a:spLocks/>
              </p:cNvSpPr>
              <p:nvPr/>
            </p:nvSpPr>
            <p:spPr>
              <a:xfrm rot="18298833">
                <a:off x="9311409" y="41631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6" name="Content Placeholder 2">
                <a:extLst>
                  <a:ext uri="{FF2B5EF4-FFF2-40B4-BE49-F238E27FC236}">
                    <a16:creationId xmlns:a16="http://schemas.microsoft.com/office/drawing/2014/main" id="{9F11869F-F96E-1B43-924D-D87C42683E44}"/>
                  </a:ext>
                </a:extLst>
              </p:cNvPr>
              <p:cNvSpPr txBox="1">
                <a:spLocks noRot="1" noChangeAspect="1" noMove="1" noResize="1" noEditPoints="1" noAdjustHandles="1" noChangeArrowheads="1" noChangeShapeType="1" noTextEdit="1"/>
              </p:cNvSpPr>
              <p:nvPr/>
            </p:nvSpPr>
            <p:spPr>
              <a:xfrm rot="18298833">
                <a:off x="9311409" y="4163166"/>
                <a:ext cx="1528953" cy="531179"/>
              </a:xfrm>
              <a:prstGeom prst="rect">
                <a:avLst/>
              </a:prstGeom>
              <a:blipFill>
                <a:blip r:embed="rId16"/>
                <a:stretch>
                  <a:fillRect r="-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2C4A1614-3EB1-D947-9C1B-DAD8474A3E0A}"/>
                  </a:ext>
                </a:extLst>
              </p:cNvPr>
              <p:cNvSpPr txBox="1">
                <a:spLocks/>
              </p:cNvSpPr>
              <p:nvPr/>
            </p:nvSpPr>
            <p:spPr>
              <a:xfrm rot="18298833">
                <a:off x="7561857" y="415707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7" name="Content Placeholder 2">
                <a:extLst>
                  <a:ext uri="{FF2B5EF4-FFF2-40B4-BE49-F238E27FC236}">
                    <a16:creationId xmlns:a16="http://schemas.microsoft.com/office/drawing/2014/main" id="{2C4A1614-3EB1-D947-9C1B-DAD8474A3E0A}"/>
                  </a:ext>
                </a:extLst>
              </p:cNvPr>
              <p:cNvSpPr txBox="1">
                <a:spLocks noRot="1" noChangeAspect="1" noMove="1" noResize="1" noEditPoints="1" noAdjustHandles="1" noChangeArrowheads="1" noChangeShapeType="1" noTextEdit="1"/>
              </p:cNvSpPr>
              <p:nvPr/>
            </p:nvSpPr>
            <p:spPr>
              <a:xfrm rot="18298833">
                <a:off x="7561857" y="4157070"/>
                <a:ext cx="1528953" cy="531179"/>
              </a:xfrm>
              <a:prstGeom prst="rect">
                <a:avLst/>
              </a:prstGeom>
              <a:blipFill>
                <a:blip r:embed="rId17"/>
                <a:stretch>
                  <a:fillRect r="-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Content Placeholder 2">
                <a:extLst>
                  <a:ext uri="{FF2B5EF4-FFF2-40B4-BE49-F238E27FC236}">
                    <a16:creationId xmlns:a16="http://schemas.microsoft.com/office/drawing/2014/main" id="{D0930E38-D3AE-F145-9E90-0806C2DD4B93}"/>
                  </a:ext>
                </a:extLst>
              </p:cNvPr>
              <p:cNvSpPr txBox="1">
                <a:spLocks/>
              </p:cNvSpPr>
              <p:nvPr/>
            </p:nvSpPr>
            <p:spPr>
              <a:xfrm rot="18298833">
                <a:off x="5775729" y="412659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8" name="Content Placeholder 2">
                <a:extLst>
                  <a:ext uri="{FF2B5EF4-FFF2-40B4-BE49-F238E27FC236}">
                    <a16:creationId xmlns:a16="http://schemas.microsoft.com/office/drawing/2014/main" id="{D0930E38-D3AE-F145-9E90-0806C2DD4B93}"/>
                  </a:ext>
                </a:extLst>
              </p:cNvPr>
              <p:cNvSpPr txBox="1">
                <a:spLocks noRot="1" noChangeAspect="1" noMove="1" noResize="1" noEditPoints="1" noAdjustHandles="1" noChangeArrowheads="1" noChangeShapeType="1" noTextEdit="1"/>
              </p:cNvSpPr>
              <p:nvPr/>
            </p:nvSpPr>
            <p:spPr>
              <a:xfrm rot="18298833">
                <a:off x="5775729" y="4126590"/>
                <a:ext cx="1528953" cy="53117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Content Placeholder 2">
                <a:extLst>
                  <a:ext uri="{FF2B5EF4-FFF2-40B4-BE49-F238E27FC236}">
                    <a16:creationId xmlns:a16="http://schemas.microsoft.com/office/drawing/2014/main" id="{52A4283D-7C65-B344-8100-FEED0939AFF9}"/>
                  </a:ext>
                </a:extLst>
              </p:cNvPr>
              <p:cNvSpPr txBox="1">
                <a:spLocks/>
              </p:cNvSpPr>
              <p:nvPr/>
            </p:nvSpPr>
            <p:spPr>
              <a:xfrm>
                <a:off x="6007377" y="2007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9" name="Content Placeholder 2">
                <a:extLst>
                  <a:ext uri="{FF2B5EF4-FFF2-40B4-BE49-F238E27FC236}">
                    <a16:creationId xmlns:a16="http://schemas.microsoft.com/office/drawing/2014/main" id="{52A4283D-7C65-B344-8100-FEED0939AFF9}"/>
                  </a:ext>
                </a:extLst>
              </p:cNvPr>
              <p:cNvSpPr txBox="1">
                <a:spLocks noRot="1" noChangeAspect="1" noMove="1" noResize="1" noEditPoints="1" noAdjustHandles="1" noChangeArrowheads="1" noChangeShapeType="1" noTextEdit="1"/>
              </p:cNvSpPr>
              <p:nvPr/>
            </p:nvSpPr>
            <p:spPr>
              <a:xfrm>
                <a:off x="6007377" y="200766"/>
                <a:ext cx="1528953" cy="531179"/>
              </a:xfrm>
              <a:prstGeom prst="rect">
                <a:avLst/>
              </a:prstGeom>
              <a:blipFill>
                <a:blip r:embed="rId19"/>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24630252-4729-BD44-B31C-BA3AA9D3F4B8}"/>
                  </a:ext>
                </a:extLst>
              </p:cNvPr>
              <p:cNvSpPr txBox="1">
                <a:spLocks/>
              </p:cNvSpPr>
              <p:nvPr/>
            </p:nvSpPr>
            <p:spPr>
              <a:xfrm>
                <a:off x="7744737" y="25563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0" name="Content Placeholder 2">
                <a:extLst>
                  <a:ext uri="{FF2B5EF4-FFF2-40B4-BE49-F238E27FC236}">
                    <a16:creationId xmlns:a16="http://schemas.microsoft.com/office/drawing/2014/main" id="{24630252-4729-BD44-B31C-BA3AA9D3F4B8}"/>
                  </a:ext>
                </a:extLst>
              </p:cNvPr>
              <p:cNvSpPr txBox="1">
                <a:spLocks noRot="1" noChangeAspect="1" noMove="1" noResize="1" noEditPoints="1" noAdjustHandles="1" noChangeArrowheads="1" noChangeShapeType="1" noTextEdit="1"/>
              </p:cNvSpPr>
              <p:nvPr/>
            </p:nvSpPr>
            <p:spPr>
              <a:xfrm>
                <a:off x="7744737" y="255630"/>
                <a:ext cx="1528953" cy="531179"/>
              </a:xfrm>
              <a:prstGeom prst="rect">
                <a:avLst/>
              </a:prstGeom>
              <a:blipFill>
                <a:blip r:embed="rId20"/>
                <a:stretch>
                  <a:fillRect r="-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CA08D50A-6B60-D54D-8F7B-3E1EA077D934}"/>
                  </a:ext>
                </a:extLst>
              </p:cNvPr>
              <p:cNvSpPr txBox="1">
                <a:spLocks/>
              </p:cNvSpPr>
              <p:nvPr/>
            </p:nvSpPr>
            <p:spPr>
              <a:xfrm>
                <a:off x="9457713" y="28611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1" name="Content Placeholder 2">
                <a:extLst>
                  <a:ext uri="{FF2B5EF4-FFF2-40B4-BE49-F238E27FC236}">
                    <a16:creationId xmlns:a16="http://schemas.microsoft.com/office/drawing/2014/main" id="{CA08D50A-6B60-D54D-8F7B-3E1EA077D934}"/>
                  </a:ext>
                </a:extLst>
              </p:cNvPr>
              <p:cNvSpPr txBox="1">
                <a:spLocks noRot="1" noChangeAspect="1" noMove="1" noResize="1" noEditPoints="1" noAdjustHandles="1" noChangeArrowheads="1" noChangeShapeType="1" noTextEdit="1"/>
              </p:cNvSpPr>
              <p:nvPr/>
            </p:nvSpPr>
            <p:spPr>
              <a:xfrm>
                <a:off x="9457713" y="286110"/>
                <a:ext cx="1528953" cy="531179"/>
              </a:xfrm>
              <a:prstGeom prst="rect">
                <a:avLst/>
              </a:prstGeom>
              <a:blipFill>
                <a:blip r:embed="rId21"/>
                <a:stretch>
                  <a:fillRect r="-11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2"/>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3"/>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4"/>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375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B3303E-90BF-1D4E-8B5F-519C1AD01E9C}"/>
                  </a:ext>
                </a:extLst>
              </p:cNvPr>
              <p:cNvSpPr>
                <a:spLocks noGrp="1"/>
              </p:cNvSpPr>
              <p:nvPr>
                <p:ph sz="half" idx="1"/>
              </p:nvPr>
            </p:nvSpPr>
            <p:spPr>
              <a:xfrm>
                <a:off x="114300" y="1054914"/>
                <a:ext cx="4512366" cy="5395562"/>
              </a:xfrm>
            </p:spPr>
            <p:txBody>
              <a:bodyPr>
                <a:normAutofit/>
              </a:bodyPr>
              <a:lstStyle/>
              <a:p>
                <a:pPr marL="0" indent="0">
                  <a:lnSpc>
                    <a:spcPct val="100000"/>
                  </a:lnSpc>
                  <a:buNone/>
                </a:pPr>
                <a:r>
                  <a:rPr lang="en-US" b="1" u="sng" dirty="0"/>
                  <a:t>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dirty="0"/>
              </a:p>
              <a:p>
                <a:pPr marL="0" indent="0">
                  <a:lnSpc>
                    <a:spcPct val="100000"/>
                  </a:lnSpc>
                  <a:buNone/>
                </a:pPr>
                <a:endParaRPr lang="en-US" dirty="0"/>
              </a:p>
              <a:p>
                <a:pPr marL="0" indent="0">
                  <a:lnSpc>
                    <a:spcPct val="100000"/>
                  </a:lnSpc>
                  <a:buNone/>
                </a:pPr>
                <a:r>
                  <a:rPr lang="en-US" dirty="0"/>
                  <a:t>For example, suppose</a:t>
                </a:r>
              </a:p>
              <a:p>
                <a:pPr marL="0" indent="0">
                  <a:buNone/>
                </a:pPr>
                <a14:m>
                  <m:oMathPara xmlns:m="http://schemas.openxmlformats.org/officeDocument/2006/math">
                    <m:oMathParaPr>
                      <m:jc m:val="centerGroup"/>
                    </m:oMathParaPr>
                    <m:oMath xmlns:m="http://schemas.openxmlformats.org/officeDocument/2006/math">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b="0" i="1" dirty="0" smtClean="0">
                              <a:latin typeface="Cambria Math" panose="02040503050406030204" pitchFamily="18" charset="0"/>
                            </a:rPr>
                            <m:t>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i="1" dirty="0">
                              <a:latin typeface="Cambria Math" panose="02040503050406030204" pitchFamily="18" charset="0"/>
                            </a:rPr>
                            <m:t>,</m:t>
                          </m:r>
                          <m:r>
                            <m:rPr>
                              <m:sty m:val="p"/>
                            </m:rPr>
                            <a:rPr lang="en-US" b="0" i="0" dirty="0" smtClean="0">
                              <a:latin typeface="Cambria Math" panose="02040503050406030204" pitchFamily="18" charset="0"/>
                            </a:rPr>
                            <m:t>hit</m:t>
                          </m:r>
                        </m:sub>
                      </m:sSub>
                      <m:r>
                        <a:rPr lang="en-US" b="0" i="1" dirty="0" smtClean="0">
                          <a:latin typeface="Cambria Math" panose="02040503050406030204" pitchFamily="18" charset="0"/>
                        </a:rPr>
                        <m:t>=</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𝑉</m:t>
                          </m:r>
                          <m:r>
                            <a:rPr lang="en-US" i="1" dirty="0">
                              <a:latin typeface="Cambria Math" panose="02040503050406030204" pitchFamily="18" charset="0"/>
                            </a:rPr>
                            <m:t>,</m:t>
                          </m:r>
                          <m:r>
                            <a:rPr lang="en-US" b="0" i="1" dirty="0" smtClean="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m:t>
                          </m:r>
                          <m:r>
                            <a:rPr lang="en-US" i="1" dirty="0">
                              <a:latin typeface="Cambria Math" panose="02040503050406030204" pitchFamily="18" charset="0"/>
                            </a:rPr>
                            <m:t>,</m:t>
                          </m:r>
                          <m:r>
                            <a:rPr lang="en-US" b="0" i="1" dirty="0" smtClean="0">
                              <a:latin typeface="Cambria Math" panose="02040503050406030204" pitchFamily="18" charset="0"/>
                            </a:rPr>
                            <m:t>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i="1" dirty="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a:p>
                <a:pPr marL="0" indent="0">
                  <a:buNone/>
                </a:pPr>
                <a:endParaRPr lang="en-US" dirty="0"/>
              </a:p>
              <a:p>
                <a:pPr marL="0" indent="0">
                  <a:buNone/>
                </a:pPr>
                <a:r>
                  <a:rPr lang="en-US" dirty="0"/>
                  <a:t>Therefore</a:t>
                </a: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𝑁</m:t>
                          </m:r>
                          <m:r>
                            <a:rPr lang="en-US" i="1" dirty="0">
                              <a:latin typeface="Cambria Math" panose="02040503050406030204" pitchFamily="18" charset="0"/>
                            </a:rPr>
                            <m:t>,</m:t>
                          </m:r>
                          <m:r>
                            <a:rPr lang="en-US" b="0" i="1" dirty="0" smtClean="0">
                              <a:latin typeface="Cambria Math" panose="02040503050406030204" pitchFamily="18" charset="0"/>
                            </a:rPr>
                            <m:t>2</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𝑉</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m:t>
                          </m:r>
                          <m:r>
                            <a:rPr lang="en-US" i="1" dirty="0">
                              <a:latin typeface="Cambria Math" panose="02040503050406030204" pitchFamily="18" charset="0"/>
                            </a:rPr>
                            <m:t>,</m:t>
                          </m:r>
                          <m:r>
                            <a:rPr lang="en-US" i="1" dirty="0">
                              <a:latin typeface="Cambria Math" panose="02040503050406030204" pitchFamily="18" charset="0"/>
                            </a:rPr>
                            <m:t>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𝑁</m:t>
                          </m:r>
                          <m:r>
                            <a:rPr lang="en-US" i="1" dirty="0">
                              <a:latin typeface="Cambria Math" panose="02040503050406030204" pitchFamily="18" charset="0"/>
                            </a:rPr>
                            <m:t>,</m:t>
                          </m:r>
                          <m:r>
                            <m:rPr>
                              <m:sty m:val="p"/>
                            </m:rPr>
                            <a:rPr lang="en-US" dirty="0">
                              <a:latin typeface="Cambria Math" panose="02040503050406030204" pitchFamily="18" charset="0"/>
                            </a:rPr>
                            <m:t>hit</m:t>
                          </m:r>
                        </m:sub>
                      </m:sSub>
                    </m:oMath>
                  </m:oMathPara>
                </a14:m>
                <a:endParaRPr lang="en-US" dirty="0"/>
              </a:p>
            </p:txBody>
          </p:sp>
        </mc:Choice>
        <mc:Fallback>
          <p:sp>
            <p:nvSpPr>
              <p:cNvPr id="3" name="Content Placeholder 2">
                <a:extLst>
                  <a:ext uri="{FF2B5EF4-FFF2-40B4-BE49-F238E27FC236}">
                    <a16:creationId xmlns:a16="http://schemas.microsoft.com/office/drawing/2014/main" id="{64B3303E-90BF-1D4E-8B5F-519C1AD01E9C}"/>
                  </a:ext>
                </a:extLst>
              </p:cNvPr>
              <p:cNvSpPr>
                <a:spLocks noGrp="1" noRot="1" noChangeAspect="1" noMove="1" noResize="1" noEditPoints="1" noAdjustHandles="1" noChangeArrowheads="1" noChangeShapeType="1" noTextEdit="1"/>
              </p:cNvSpPr>
              <p:nvPr>
                <p:ph sz="half" idx="1"/>
              </p:nvPr>
            </p:nvSpPr>
            <p:spPr>
              <a:xfrm>
                <a:off x="114300" y="1054914"/>
                <a:ext cx="4512366" cy="5395562"/>
              </a:xfrm>
              <a:blipFill>
                <a:blip r:embed="rId2"/>
                <a:stretch>
                  <a:fillRect l="-2809" t="-1412"/>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4"/>
                <a:stretch>
                  <a:fillRect/>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5"/>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7"/>
                <a:stretch>
                  <a:fillRect b="-2941"/>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8"/>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57" name="Oval 56">
                <a:extLst>
                  <a:ext uri="{FF2B5EF4-FFF2-40B4-BE49-F238E27FC236}">
                    <a16:creationId xmlns:a16="http://schemas.microsoft.com/office/drawing/2014/main" id="{0A0C1691-EA05-D144-A770-FDBC790296B1}"/>
                  </a:ext>
                </a:extLst>
              </p:cNvPr>
              <p:cNvSpPr>
                <a:spLocks noRot="1" noChangeAspect="1" noMove="1" noResize="1" noEditPoints="1" noAdjustHandles="1" noChangeArrowheads="1" noChangeShapeType="1" noTextEdit="1"/>
              </p:cNvSpPr>
              <p:nvPr/>
            </p:nvSpPr>
            <p:spPr>
              <a:xfrm>
                <a:off x="7020881" y="740286"/>
                <a:ext cx="1219093" cy="1107591"/>
              </a:xfrm>
              <a:prstGeom prst="ellipse">
                <a:avLst/>
              </a:prstGeom>
              <a:blipFill>
                <a:blip r:embed="rId10"/>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9F6887-7F53-384D-8B88-5798ECCC659B}"/>
                  </a:ext>
                </a:extLst>
              </p:cNvPr>
              <p:cNvSpPr txBox="1">
                <a:spLocks/>
              </p:cNvSpPr>
              <p:nvPr/>
            </p:nvSpPr>
            <p:spPr>
              <a:xfrm rot="18298833">
                <a:off x="5757441" y="204785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82" name="Content Placeholder 2">
                <a:extLst>
                  <a:ext uri="{FF2B5EF4-FFF2-40B4-BE49-F238E27FC236}">
                    <a16:creationId xmlns:a16="http://schemas.microsoft.com/office/drawing/2014/main" id="{A89F6887-7F53-384D-8B88-5798ECCC659B}"/>
                  </a:ext>
                </a:extLst>
              </p:cNvPr>
              <p:cNvSpPr txBox="1">
                <a:spLocks noRot="1" noChangeAspect="1" noMove="1" noResize="1" noEditPoints="1" noAdjustHandles="1" noChangeArrowheads="1" noChangeShapeType="1" noTextEdit="1"/>
              </p:cNvSpPr>
              <p:nvPr/>
            </p:nvSpPr>
            <p:spPr>
              <a:xfrm rot="18298833">
                <a:off x="5757441" y="2047854"/>
                <a:ext cx="1528953" cy="531179"/>
              </a:xfrm>
              <a:prstGeom prst="rect">
                <a:avLst/>
              </a:prstGeom>
              <a:blipFill>
                <a:blip r:embed="rId11"/>
                <a:stretch>
                  <a:fillRect/>
                </a:stretch>
              </a:blipFill>
            </p:spPr>
            <p:txBody>
              <a:bodyPr/>
              <a:lstStyle/>
              <a:p>
                <a:r>
                  <a:rPr lang="en-US">
                    <a:noFill/>
                  </a:rPr>
                  <a:t> </a:t>
                </a:r>
              </a:p>
            </p:txBody>
          </p:sp>
        </mc:Fallback>
      </mc:AlternateContent>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2"/>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3"/>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14"/>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ontent Placeholder 2">
                <a:extLst>
                  <a:ext uri="{FF2B5EF4-FFF2-40B4-BE49-F238E27FC236}">
                    <a16:creationId xmlns:a16="http://schemas.microsoft.com/office/drawing/2014/main" id="{4D575E7A-7A87-624F-8959-4C77C1030CD8}"/>
                  </a:ext>
                </a:extLst>
              </p:cNvPr>
              <p:cNvSpPr txBox="1">
                <a:spLocks/>
              </p:cNvSpPr>
              <p:nvPr/>
            </p:nvSpPr>
            <p:spPr>
              <a:xfrm rot="18298833">
                <a:off x="7555761" y="204175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4" name="Content Placeholder 2">
                <a:extLst>
                  <a:ext uri="{FF2B5EF4-FFF2-40B4-BE49-F238E27FC236}">
                    <a16:creationId xmlns:a16="http://schemas.microsoft.com/office/drawing/2014/main" id="{4D575E7A-7A87-624F-8959-4C77C1030CD8}"/>
                  </a:ext>
                </a:extLst>
              </p:cNvPr>
              <p:cNvSpPr txBox="1">
                <a:spLocks noRot="1" noChangeAspect="1" noMove="1" noResize="1" noEditPoints="1" noAdjustHandles="1" noChangeArrowheads="1" noChangeShapeType="1" noTextEdit="1"/>
              </p:cNvSpPr>
              <p:nvPr/>
            </p:nvSpPr>
            <p:spPr>
              <a:xfrm rot="18298833">
                <a:off x="7555761" y="2041758"/>
                <a:ext cx="1528953" cy="531179"/>
              </a:xfrm>
              <a:prstGeom prst="rect">
                <a:avLst/>
              </a:prstGeom>
              <a:blipFill>
                <a:blip r:embed="rId15"/>
                <a:stretch>
                  <a:fillRect r="-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48250774-BD78-1645-80D3-CF470ACCEE65}"/>
                  </a:ext>
                </a:extLst>
              </p:cNvPr>
              <p:cNvSpPr txBox="1">
                <a:spLocks/>
              </p:cNvSpPr>
              <p:nvPr/>
            </p:nvSpPr>
            <p:spPr>
              <a:xfrm rot="18298833">
                <a:off x="9390657" y="212100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5" name="Content Placeholder 2">
                <a:extLst>
                  <a:ext uri="{FF2B5EF4-FFF2-40B4-BE49-F238E27FC236}">
                    <a16:creationId xmlns:a16="http://schemas.microsoft.com/office/drawing/2014/main" id="{48250774-BD78-1645-80D3-CF470ACCEE65}"/>
                  </a:ext>
                </a:extLst>
              </p:cNvPr>
              <p:cNvSpPr txBox="1">
                <a:spLocks noRot="1" noChangeAspect="1" noMove="1" noResize="1" noEditPoints="1" noAdjustHandles="1" noChangeArrowheads="1" noChangeShapeType="1" noTextEdit="1"/>
              </p:cNvSpPr>
              <p:nvPr/>
            </p:nvSpPr>
            <p:spPr>
              <a:xfrm rot="18298833">
                <a:off x="9390657" y="2121006"/>
                <a:ext cx="1528953" cy="531179"/>
              </a:xfrm>
              <a:prstGeom prst="rect">
                <a:avLst/>
              </a:prstGeom>
              <a:blipFill>
                <a:blip r:embed="rId16"/>
                <a:stretch>
                  <a:fillRect r="-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9F11869F-F96E-1B43-924D-D87C42683E44}"/>
                  </a:ext>
                </a:extLst>
              </p:cNvPr>
              <p:cNvSpPr txBox="1">
                <a:spLocks/>
              </p:cNvSpPr>
              <p:nvPr/>
            </p:nvSpPr>
            <p:spPr>
              <a:xfrm rot="18298833">
                <a:off x="9311409" y="41631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6" name="Content Placeholder 2">
                <a:extLst>
                  <a:ext uri="{FF2B5EF4-FFF2-40B4-BE49-F238E27FC236}">
                    <a16:creationId xmlns:a16="http://schemas.microsoft.com/office/drawing/2014/main" id="{9F11869F-F96E-1B43-924D-D87C42683E44}"/>
                  </a:ext>
                </a:extLst>
              </p:cNvPr>
              <p:cNvSpPr txBox="1">
                <a:spLocks noRot="1" noChangeAspect="1" noMove="1" noResize="1" noEditPoints="1" noAdjustHandles="1" noChangeArrowheads="1" noChangeShapeType="1" noTextEdit="1"/>
              </p:cNvSpPr>
              <p:nvPr/>
            </p:nvSpPr>
            <p:spPr>
              <a:xfrm rot="18298833">
                <a:off x="9311409" y="4163166"/>
                <a:ext cx="1528953" cy="531179"/>
              </a:xfrm>
              <a:prstGeom prst="rect">
                <a:avLst/>
              </a:prstGeom>
              <a:blipFill>
                <a:blip r:embed="rId17"/>
                <a:stretch>
                  <a:fillRect r="-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2C4A1614-3EB1-D947-9C1B-DAD8474A3E0A}"/>
                  </a:ext>
                </a:extLst>
              </p:cNvPr>
              <p:cNvSpPr txBox="1">
                <a:spLocks/>
              </p:cNvSpPr>
              <p:nvPr/>
            </p:nvSpPr>
            <p:spPr>
              <a:xfrm rot="18298833">
                <a:off x="7561857" y="415707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7" name="Content Placeholder 2">
                <a:extLst>
                  <a:ext uri="{FF2B5EF4-FFF2-40B4-BE49-F238E27FC236}">
                    <a16:creationId xmlns:a16="http://schemas.microsoft.com/office/drawing/2014/main" id="{2C4A1614-3EB1-D947-9C1B-DAD8474A3E0A}"/>
                  </a:ext>
                </a:extLst>
              </p:cNvPr>
              <p:cNvSpPr txBox="1">
                <a:spLocks noRot="1" noChangeAspect="1" noMove="1" noResize="1" noEditPoints="1" noAdjustHandles="1" noChangeArrowheads="1" noChangeShapeType="1" noTextEdit="1"/>
              </p:cNvSpPr>
              <p:nvPr/>
            </p:nvSpPr>
            <p:spPr>
              <a:xfrm rot="18298833">
                <a:off x="7561857" y="4157070"/>
                <a:ext cx="1528953" cy="531179"/>
              </a:xfrm>
              <a:prstGeom prst="rect">
                <a:avLst/>
              </a:prstGeom>
              <a:blipFill>
                <a:blip r:embed="rId18"/>
                <a:stretch>
                  <a:fillRect r="-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Content Placeholder 2">
                <a:extLst>
                  <a:ext uri="{FF2B5EF4-FFF2-40B4-BE49-F238E27FC236}">
                    <a16:creationId xmlns:a16="http://schemas.microsoft.com/office/drawing/2014/main" id="{D0930E38-D3AE-F145-9E90-0806C2DD4B93}"/>
                  </a:ext>
                </a:extLst>
              </p:cNvPr>
              <p:cNvSpPr txBox="1">
                <a:spLocks/>
              </p:cNvSpPr>
              <p:nvPr/>
            </p:nvSpPr>
            <p:spPr>
              <a:xfrm rot="18298833">
                <a:off x="5775729" y="412659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8" name="Content Placeholder 2">
                <a:extLst>
                  <a:ext uri="{FF2B5EF4-FFF2-40B4-BE49-F238E27FC236}">
                    <a16:creationId xmlns:a16="http://schemas.microsoft.com/office/drawing/2014/main" id="{D0930E38-D3AE-F145-9E90-0806C2DD4B93}"/>
                  </a:ext>
                </a:extLst>
              </p:cNvPr>
              <p:cNvSpPr txBox="1">
                <a:spLocks noRot="1" noChangeAspect="1" noMove="1" noResize="1" noEditPoints="1" noAdjustHandles="1" noChangeArrowheads="1" noChangeShapeType="1" noTextEdit="1"/>
              </p:cNvSpPr>
              <p:nvPr/>
            </p:nvSpPr>
            <p:spPr>
              <a:xfrm rot="18298833">
                <a:off x="5775729" y="4126590"/>
                <a:ext cx="1528953" cy="53117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Content Placeholder 2">
                <a:extLst>
                  <a:ext uri="{FF2B5EF4-FFF2-40B4-BE49-F238E27FC236}">
                    <a16:creationId xmlns:a16="http://schemas.microsoft.com/office/drawing/2014/main" id="{52A4283D-7C65-B344-8100-FEED0939AFF9}"/>
                  </a:ext>
                </a:extLst>
              </p:cNvPr>
              <p:cNvSpPr txBox="1">
                <a:spLocks/>
              </p:cNvSpPr>
              <p:nvPr/>
            </p:nvSpPr>
            <p:spPr>
              <a:xfrm>
                <a:off x="6007377" y="2007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9" name="Content Placeholder 2">
                <a:extLst>
                  <a:ext uri="{FF2B5EF4-FFF2-40B4-BE49-F238E27FC236}">
                    <a16:creationId xmlns:a16="http://schemas.microsoft.com/office/drawing/2014/main" id="{52A4283D-7C65-B344-8100-FEED0939AFF9}"/>
                  </a:ext>
                </a:extLst>
              </p:cNvPr>
              <p:cNvSpPr txBox="1">
                <a:spLocks noRot="1" noChangeAspect="1" noMove="1" noResize="1" noEditPoints="1" noAdjustHandles="1" noChangeArrowheads="1" noChangeShapeType="1" noTextEdit="1"/>
              </p:cNvSpPr>
              <p:nvPr/>
            </p:nvSpPr>
            <p:spPr>
              <a:xfrm>
                <a:off x="6007377" y="200766"/>
                <a:ext cx="1528953" cy="531179"/>
              </a:xfrm>
              <a:prstGeom prst="rect">
                <a:avLst/>
              </a:prstGeom>
              <a:blipFill>
                <a:blip r:embed="rId20"/>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24630252-4729-BD44-B31C-BA3AA9D3F4B8}"/>
                  </a:ext>
                </a:extLst>
              </p:cNvPr>
              <p:cNvSpPr txBox="1">
                <a:spLocks/>
              </p:cNvSpPr>
              <p:nvPr/>
            </p:nvSpPr>
            <p:spPr>
              <a:xfrm>
                <a:off x="7744737" y="25563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0" name="Content Placeholder 2">
                <a:extLst>
                  <a:ext uri="{FF2B5EF4-FFF2-40B4-BE49-F238E27FC236}">
                    <a16:creationId xmlns:a16="http://schemas.microsoft.com/office/drawing/2014/main" id="{24630252-4729-BD44-B31C-BA3AA9D3F4B8}"/>
                  </a:ext>
                </a:extLst>
              </p:cNvPr>
              <p:cNvSpPr txBox="1">
                <a:spLocks noRot="1" noChangeAspect="1" noMove="1" noResize="1" noEditPoints="1" noAdjustHandles="1" noChangeArrowheads="1" noChangeShapeType="1" noTextEdit="1"/>
              </p:cNvSpPr>
              <p:nvPr/>
            </p:nvSpPr>
            <p:spPr>
              <a:xfrm>
                <a:off x="7744737" y="255630"/>
                <a:ext cx="1528953" cy="531179"/>
              </a:xfrm>
              <a:prstGeom prst="rect">
                <a:avLst/>
              </a:prstGeom>
              <a:blipFill>
                <a:blip r:embed="rId21"/>
                <a:stretch>
                  <a:fillRect r="-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CA08D50A-6B60-D54D-8F7B-3E1EA077D934}"/>
                  </a:ext>
                </a:extLst>
              </p:cNvPr>
              <p:cNvSpPr txBox="1">
                <a:spLocks/>
              </p:cNvSpPr>
              <p:nvPr/>
            </p:nvSpPr>
            <p:spPr>
              <a:xfrm>
                <a:off x="9457713" y="28611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1" name="Content Placeholder 2">
                <a:extLst>
                  <a:ext uri="{FF2B5EF4-FFF2-40B4-BE49-F238E27FC236}">
                    <a16:creationId xmlns:a16="http://schemas.microsoft.com/office/drawing/2014/main" id="{CA08D50A-6B60-D54D-8F7B-3E1EA077D934}"/>
                  </a:ext>
                </a:extLst>
              </p:cNvPr>
              <p:cNvSpPr txBox="1">
                <a:spLocks noRot="1" noChangeAspect="1" noMove="1" noResize="1" noEditPoints="1" noAdjustHandles="1" noChangeArrowheads="1" noChangeShapeType="1" noTextEdit="1"/>
              </p:cNvSpPr>
              <p:nvPr/>
            </p:nvSpPr>
            <p:spPr>
              <a:xfrm>
                <a:off x="9457713" y="286110"/>
                <a:ext cx="1528953" cy="531179"/>
              </a:xfrm>
              <a:prstGeom prst="rect">
                <a:avLst/>
              </a:prstGeom>
              <a:blipFill>
                <a:blip r:embed="rId22"/>
                <a:stretch>
                  <a:fillRect r="-11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3"/>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4"/>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5"/>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058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B3303E-90BF-1D4E-8B5F-519C1AD01E9C}"/>
                  </a:ext>
                </a:extLst>
              </p:cNvPr>
              <p:cNvSpPr>
                <a:spLocks noGrp="1"/>
              </p:cNvSpPr>
              <p:nvPr>
                <p:ph sz="half" idx="1"/>
              </p:nvPr>
            </p:nvSpPr>
            <p:spPr>
              <a:xfrm>
                <a:off x="114300" y="1054914"/>
                <a:ext cx="4512366" cy="5395562"/>
              </a:xfrm>
            </p:spPr>
            <p:txBody>
              <a:bodyPr>
                <a:normAutofit/>
              </a:bodyPr>
              <a:lstStyle/>
              <a:p>
                <a:pPr marL="0" indent="0">
                  <a:lnSpc>
                    <a:spcPct val="100000"/>
                  </a:lnSpc>
                  <a:buNone/>
                </a:pPr>
                <a:r>
                  <a:rPr lang="en-US" b="1" u="sng" dirty="0"/>
                  <a:t>Node Probability</a:t>
                </a:r>
                <a:r>
                  <a:rPr lang="en-US" dirty="0"/>
                  <a:t>: </a:t>
                </a:r>
              </a:p>
              <a:p>
                <a:pPr marL="0" indent="0">
                  <a:lnSpc>
                    <a:spcPct val="100000"/>
                  </a:lnSpc>
                  <a:buNone/>
                </a:pPr>
                <a:r>
                  <a:rPr lang="en-US" dirty="0"/>
                  <a:t>Similarly, we calculate</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,2</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 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r>
                            <m:rPr>
                              <m:sty m:val="p"/>
                            </m:rPr>
                            <a:rPr lang="en-US" i="0" dirty="0" smtClean="0">
                              <a:latin typeface="Cambria Math" panose="02040503050406030204" pitchFamily="18" charset="0"/>
                            </a:rPr>
                            <m:t>h</m:t>
                          </m:r>
                          <m:r>
                            <m:rPr>
                              <m:sty m:val="p"/>
                            </m:rPr>
                            <a:rPr lang="en-US" b="0" i="0" dirty="0" smtClean="0">
                              <a:latin typeface="Cambria Math" panose="02040503050406030204" pitchFamily="18" charset="0"/>
                            </a:rPr>
                            <m:t>it</m:t>
                          </m:r>
                        </m:sub>
                      </m:sSub>
                    </m:oMath>
                  </m:oMathPara>
                </a14:m>
                <a:endParaRPr lang="en-US" dirty="0"/>
              </a:p>
              <a:p>
                <a:pPr marL="0" indent="0">
                  <a:lnSpc>
                    <a:spcPct val="100000"/>
                  </a:lnSpc>
                  <a:buNone/>
                </a:pPr>
                <a:r>
                  <a:rPr lang="en-US" dirty="0"/>
                  <a:t>…for all of the other nodes at time 2.</a:t>
                </a:r>
              </a:p>
            </p:txBody>
          </p:sp>
        </mc:Choice>
        <mc:Fallback xmlns="">
          <p:sp>
            <p:nvSpPr>
              <p:cNvPr id="3" name="Content Placeholder 2">
                <a:extLst>
                  <a:ext uri="{FF2B5EF4-FFF2-40B4-BE49-F238E27FC236}">
                    <a16:creationId xmlns:a16="http://schemas.microsoft.com/office/drawing/2014/main" id="{64B3303E-90BF-1D4E-8B5F-519C1AD01E9C}"/>
                  </a:ext>
                </a:extLst>
              </p:cNvPr>
              <p:cNvSpPr>
                <a:spLocks noGrp="1" noRot="1" noChangeAspect="1" noMove="1" noResize="1" noEditPoints="1" noAdjustHandles="1" noChangeArrowheads="1" noChangeShapeType="1" noTextEdit="1"/>
              </p:cNvSpPr>
              <p:nvPr>
                <p:ph sz="half" idx="1"/>
              </p:nvPr>
            </p:nvSpPr>
            <p:spPr>
              <a:xfrm>
                <a:off x="114300" y="1054914"/>
                <a:ext cx="4512366" cy="5395562"/>
              </a:xfrm>
              <a:blipFill>
                <a:blip r:embed="rId2"/>
                <a:stretch>
                  <a:fillRect l="-2809" t="-1412" r="-1966"/>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0" name="Oval 29">
                <a:extLst>
                  <a:ext uri="{FF2B5EF4-FFF2-40B4-BE49-F238E27FC236}">
                    <a16:creationId xmlns:a16="http://schemas.microsoft.com/office/drawing/2014/main" id="{86E32E53-69E5-3449-9F46-DBE4308F6DDA}"/>
                  </a:ext>
                </a:extLst>
              </p:cNvPr>
              <p:cNvSpPr>
                <a:spLocks noRot="1" noChangeAspect="1" noMove="1" noResize="1" noEditPoints="1" noAdjustHandles="1" noChangeArrowheads="1" noChangeShapeType="1" noTextEdit="1"/>
              </p:cNvSpPr>
              <p:nvPr/>
            </p:nvSpPr>
            <p:spPr>
              <a:xfrm>
                <a:off x="6981653" y="4936986"/>
                <a:ext cx="1219093" cy="1107591"/>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1" name="Oval 30">
                <a:extLst>
                  <a:ext uri="{FF2B5EF4-FFF2-40B4-BE49-F238E27FC236}">
                    <a16:creationId xmlns:a16="http://schemas.microsoft.com/office/drawing/2014/main" id="{3F8FA0D3-8FEE-4145-80F6-48BB507F6286}"/>
                  </a:ext>
                </a:extLst>
              </p:cNvPr>
              <p:cNvSpPr>
                <a:spLocks noRot="1" noChangeAspect="1" noMove="1" noResize="1" noEditPoints="1" noAdjustHandles="1" noChangeArrowheads="1" noChangeShapeType="1" noTextEdit="1"/>
              </p:cNvSpPr>
              <p:nvPr/>
            </p:nvSpPr>
            <p:spPr>
              <a:xfrm>
                <a:off x="7014785" y="2843406"/>
                <a:ext cx="1219093" cy="1107591"/>
              </a:xfrm>
              <a:prstGeom prst="ellipse">
                <a:avLst/>
              </a:prstGeom>
              <a:blipFill>
                <a:blip r:embed="rId6"/>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7"/>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8"/>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9"/>
                <a:stretch>
                  <a:fillRect b="-2941"/>
                </a:stretch>
              </a:blipFill>
            </p:spPr>
            <p:txBody>
              <a:bodyPr/>
              <a:lstStyle/>
              <a:p>
                <a:r>
                  <a:rPr lang="en-US">
                    <a:noFill/>
                  </a:rPr>
                  <a:t> </a:t>
                </a:r>
              </a:p>
            </p:txBody>
          </p:sp>
        </mc:Fallback>
      </mc:AlternateContent>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10"/>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57" name="Oval 56">
                <a:extLst>
                  <a:ext uri="{FF2B5EF4-FFF2-40B4-BE49-F238E27FC236}">
                    <a16:creationId xmlns:a16="http://schemas.microsoft.com/office/drawing/2014/main" id="{0A0C1691-EA05-D144-A770-FDBC790296B1}"/>
                  </a:ext>
                </a:extLst>
              </p:cNvPr>
              <p:cNvSpPr>
                <a:spLocks noRot="1" noChangeAspect="1" noMove="1" noResize="1" noEditPoints="1" noAdjustHandles="1" noChangeArrowheads="1" noChangeShapeType="1" noTextEdit="1"/>
              </p:cNvSpPr>
              <p:nvPr/>
            </p:nvSpPr>
            <p:spPr>
              <a:xfrm>
                <a:off x="7020881" y="740286"/>
                <a:ext cx="1219093" cy="1107591"/>
              </a:xfrm>
              <a:prstGeom prst="ellipse">
                <a:avLst/>
              </a:prstGeom>
              <a:blipFill>
                <a:blip r:embed="rId12"/>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Content Placeholder 2">
                <a:extLst>
                  <a:ext uri="{FF2B5EF4-FFF2-40B4-BE49-F238E27FC236}">
                    <a16:creationId xmlns:a16="http://schemas.microsoft.com/office/drawing/2014/main" id="{A89F6887-7F53-384D-8B88-5798ECCC659B}"/>
                  </a:ext>
                </a:extLst>
              </p:cNvPr>
              <p:cNvSpPr txBox="1">
                <a:spLocks/>
              </p:cNvSpPr>
              <p:nvPr/>
            </p:nvSpPr>
            <p:spPr>
              <a:xfrm rot="18298833">
                <a:off x="5757441" y="204785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82" name="Content Placeholder 2">
                <a:extLst>
                  <a:ext uri="{FF2B5EF4-FFF2-40B4-BE49-F238E27FC236}">
                    <a16:creationId xmlns:a16="http://schemas.microsoft.com/office/drawing/2014/main" id="{A89F6887-7F53-384D-8B88-5798ECCC659B}"/>
                  </a:ext>
                </a:extLst>
              </p:cNvPr>
              <p:cNvSpPr txBox="1">
                <a:spLocks noRot="1" noChangeAspect="1" noMove="1" noResize="1" noEditPoints="1" noAdjustHandles="1" noChangeArrowheads="1" noChangeShapeType="1" noTextEdit="1"/>
              </p:cNvSpPr>
              <p:nvPr/>
            </p:nvSpPr>
            <p:spPr>
              <a:xfrm rot="18298833">
                <a:off x="5757441" y="2047854"/>
                <a:ext cx="1528953" cy="531179"/>
              </a:xfrm>
              <a:prstGeom prst="rect">
                <a:avLst/>
              </a:prstGeom>
              <a:blipFill>
                <a:blip r:embed="rId13"/>
                <a:stretch>
                  <a:fillRect/>
                </a:stretch>
              </a:blipFill>
            </p:spPr>
            <p:txBody>
              <a:bodyPr/>
              <a:lstStyle/>
              <a:p>
                <a:r>
                  <a:rPr lang="en-US">
                    <a:noFill/>
                  </a:rPr>
                  <a:t> </a:t>
                </a:r>
              </a:p>
            </p:txBody>
          </p:sp>
        </mc:Fallback>
      </mc:AlternateContent>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4"/>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5"/>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16"/>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Content Placeholder 2">
                <a:extLst>
                  <a:ext uri="{FF2B5EF4-FFF2-40B4-BE49-F238E27FC236}">
                    <a16:creationId xmlns:a16="http://schemas.microsoft.com/office/drawing/2014/main" id="{4D575E7A-7A87-624F-8959-4C77C1030CD8}"/>
                  </a:ext>
                </a:extLst>
              </p:cNvPr>
              <p:cNvSpPr txBox="1">
                <a:spLocks/>
              </p:cNvSpPr>
              <p:nvPr/>
            </p:nvSpPr>
            <p:spPr>
              <a:xfrm rot="18298833">
                <a:off x="7555761" y="204175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4" name="Content Placeholder 2">
                <a:extLst>
                  <a:ext uri="{FF2B5EF4-FFF2-40B4-BE49-F238E27FC236}">
                    <a16:creationId xmlns:a16="http://schemas.microsoft.com/office/drawing/2014/main" id="{4D575E7A-7A87-624F-8959-4C77C1030CD8}"/>
                  </a:ext>
                </a:extLst>
              </p:cNvPr>
              <p:cNvSpPr txBox="1">
                <a:spLocks noRot="1" noChangeAspect="1" noMove="1" noResize="1" noEditPoints="1" noAdjustHandles="1" noChangeArrowheads="1" noChangeShapeType="1" noTextEdit="1"/>
              </p:cNvSpPr>
              <p:nvPr/>
            </p:nvSpPr>
            <p:spPr>
              <a:xfrm rot="18298833">
                <a:off x="7555761" y="2041758"/>
                <a:ext cx="1528953" cy="531179"/>
              </a:xfrm>
              <a:prstGeom prst="rect">
                <a:avLst/>
              </a:prstGeom>
              <a:blipFill>
                <a:blip r:embed="rId17"/>
                <a:stretch>
                  <a:fillRect r="-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Content Placeholder 2">
                <a:extLst>
                  <a:ext uri="{FF2B5EF4-FFF2-40B4-BE49-F238E27FC236}">
                    <a16:creationId xmlns:a16="http://schemas.microsoft.com/office/drawing/2014/main" id="{48250774-BD78-1645-80D3-CF470ACCEE65}"/>
                  </a:ext>
                </a:extLst>
              </p:cNvPr>
              <p:cNvSpPr txBox="1">
                <a:spLocks/>
              </p:cNvSpPr>
              <p:nvPr/>
            </p:nvSpPr>
            <p:spPr>
              <a:xfrm rot="18298833">
                <a:off x="9390657" y="212100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𝑉𝑁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5" name="Content Placeholder 2">
                <a:extLst>
                  <a:ext uri="{FF2B5EF4-FFF2-40B4-BE49-F238E27FC236}">
                    <a16:creationId xmlns:a16="http://schemas.microsoft.com/office/drawing/2014/main" id="{48250774-BD78-1645-80D3-CF470ACCEE65}"/>
                  </a:ext>
                </a:extLst>
              </p:cNvPr>
              <p:cNvSpPr txBox="1">
                <a:spLocks noRot="1" noChangeAspect="1" noMove="1" noResize="1" noEditPoints="1" noAdjustHandles="1" noChangeArrowheads="1" noChangeShapeType="1" noTextEdit="1"/>
              </p:cNvSpPr>
              <p:nvPr/>
            </p:nvSpPr>
            <p:spPr>
              <a:xfrm rot="18298833">
                <a:off x="9390657" y="2121006"/>
                <a:ext cx="1528953" cy="531179"/>
              </a:xfrm>
              <a:prstGeom prst="rect">
                <a:avLst/>
              </a:prstGeom>
              <a:blipFill>
                <a:blip r:embed="rId18"/>
                <a:stretch>
                  <a:fillRect r="-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9F11869F-F96E-1B43-924D-D87C42683E44}"/>
                  </a:ext>
                </a:extLst>
              </p:cNvPr>
              <p:cNvSpPr txBox="1">
                <a:spLocks/>
              </p:cNvSpPr>
              <p:nvPr/>
            </p:nvSpPr>
            <p:spPr>
              <a:xfrm rot="18298833">
                <a:off x="9311409" y="41631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06" name="Content Placeholder 2">
                <a:extLst>
                  <a:ext uri="{FF2B5EF4-FFF2-40B4-BE49-F238E27FC236}">
                    <a16:creationId xmlns:a16="http://schemas.microsoft.com/office/drawing/2014/main" id="{9F11869F-F96E-1B43-924D-D87C42683E44}"/>
                  </a:ext>
                </a:extLst>
              </p:cNvPr>
              <p:cNvSpPr txBox="1">
                <a:spLocks noRot="1" noChangeAspect="1" noMove="1" noResize="1" noEditPoints="1" noAdjustHandles="1" noChangeArrowheads="1" noChangeShapeType="1" noTextEdit="1"/>
              </p:cNvSpPr>
              <p:nvPr/>
            </p:nvSpPr>
            <p:spPr>
              <a:xfrm rot="18298833">
                <a:off x="9311409" y="4163166"/>
                <a:ext cx="1528953" cy="531179"/>
              </a:xfrm>
              <a:prstGeom prst="rect">
                <a:avLst/>
              </a:prstGeom>
              <a:blipFill>
                <a:blip r:embed="rId19"/>
                <a:stretch>
                  <a:fillRect r="-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Content Placeholder 2">
                <a:extLst>
                  <a:ext uri="{FF2B5EF4-FFF2-40B4-BE49-F238E27FC236}">
                    <a16:creationId xmlns:a16="http://schemas.microsoft.com/office/drawing/2014/main" id="{2C4A1614-3EB1-D947-9C1B-DAD8474A3E0A}"/>
                  </a:ext>
                </a:extLst>
              </p:cNvPr>
              <p:cNvSpPr txBox="1">
                <a:spLocks/>
              </p:cNvSpPr>
              <p:nvPr/>
            </p:nvSpPr>
            <p:spPr>
              <a:xfrm rot="18298833">
                <a:off x="7561857" y="415707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07" name="Content Placeholder 2">
                <a:extLst>
                  <a:ext uri="{FF2B5EF4-FFF2-40B4-BE49-F238E27FC236}">
                    <a16:creationId xmlns:a16="http://schemas.microsoft.com/office/drawing/2014/main" id="{2C4A1614-3EB1-D947-9C1B-DAD8474A3E0A}"/>
                  </a:ext>
                </a:extLst>
              </p:cNvPr>
              <p:cNvSpPr txBox="1">
                <a:spLocks noRot="1" noChangeAspect="1" noMove="1" noResize="1" noEditPoints="1" noAdjustHandles="1" noChangeArrowheads="1" noChangeShapeType="1" noTextEdit="1"/>
              </p:cNvSpPr>
              <p:nvPr/>
            </p:nvSpPr>
            <p:spPr>
              <a:xfrm rot="18298833">
                <a:off x="7561857" y="4157070"/>
                <a:ext cx="1528953" cy="531179"/>
              </a:xfrm>
              <a:prstGeom prst="rect">
                <a:avLst/>
              </a:prstGeom>
              <a:blipFill>
                <a:blip r:embed="rId20"/>
                <a:stretch>
                  <a:fillRect r="-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Content Placeholder 2">
                <a:extLst>
                  <a:ext uri="{FF2B5EF4-FFF2-40B4-BE49-F238E27FC236}">
                    <a16:creationId xmlns:a16="http://schemas.microsoft.com/office/drawing/2014/main" id="{D0930E38-D3AE-F145-9E90-0806C2DD4B93}"/>
                  </a:ext>
                </a:extLst>
              </p:cNvPr>
              <p:cNvSpPr txBox="1">
                <a:spLocks/>
              </p:cNvSpPr>
              <p:nvPr/>
            </p:nvSpPr>
            <p:spPr>
              <a:xfrm rot="18298833">
                <a:off x="5775729" y="412659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𝐷𝑉</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𝑉</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8" name="Content Placeholder 2">
                <a:extLst>
                  <a:ext uri="{FF2B5EF4-FFF2-40B4-BE49-F238E27FC236}">
                    <a16:creationId xmlns:a16="http://schemas.microsoft.com/office/drawing/2014/main" id="{D0930E38-D3AE-F145-9E90-0806C2DD4B93}"/>
                  </a:ext>
                </a:extLst>
              </p:cNvPr>
              <p:cNvSpPr txBox="1">
                <a:spLocks noRot="1" noChangeAspect="1" noMove="1" noResize="1" noEditPoints="1" noAdjustHandles="1" noChangeArrowheads="1" noChangeShapeType="1" noTextEdit="1"/>
              </p:cNvSpPr>
              <p:nvPr/>
            </p:nvSpPr>
            <p:spPr>
              <a:xfrm rot="18298833">
                <a:off x="5775729" y="4126590"/>
                <a:ext cx="1528953" cy="53117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Content Placeholder 2">
                <a:extLst>
                  <a:ext uri="{FF2B5EF4-FFF2-40B4-BE49-F238E27FC236}">
                    <a16:creationId xmlns:a16="http://schemas.microsoft.com/office/drawing/2014/main" id="{52A4283D-7C65-B344-8100-FEED0939AFF9}"/>
                  </a:ext>
                </a:extLst>
              </p:cNvPr>
              <p:cNvSpPr txBox="1">
                <a:spLocks/>
              </p:cNvSpPr>
              <p:nvPr/>
            </p:nvSpPr>
            <p:spPr>
              <a:xfrm>
                <a:off x="6007377" y="200766"/>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09" name="Content Placeholder 2">
                <a:extLst>
                  <a:ext uri="{FF2B5EF4-FFF2-40B4-BE49-F238E27FC236}">
                    <a16:creationId xmlns:a16="http://schemas.microsoft.com/office/drawing/2014/main" id="{52A4283D-7C65-B344-8100-FEED0939AFF9}"/>
                  </a:ext>
                </a:extLst>
              </p:cNvPr>
              <p:cNvSpPr txBox="1">
                <a:spLocks noRot="1" noChangeAspect="1" noMove="1" noResize="1" noEditPoints="1" noAdjustHandles="1" noChangeArrowheads="1" noChangeShapeType="1" noTextEdit="1"/>
              </p:cNvSpPr>
              <p:nvPr/>
            </p:nvSpPr>
            <p:spPr>
              <a:xfrm>
                <a:off x="6007377" y="200766"/>
                <a:ext cx="1528953" cy="531179"/>
              </a:xfrm>
              <a:prstGeom prst="rect">
                <a:avLst/>
              </a:prstGeom>
              <a:blipFill>
                <a:blip r:embed="rId22"/>
                <a:stretch>
                  <a:fillRect r="-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Content Placeholder 2">
                <a:extLst>
                  <a:ext uri="{FF2B5EF4-FFF2-40B4-BE49-F238E27FC236}">
                    <a16:creationId xmlns:a16="http://schemas.microsoft.com/office/drawing/2014/main" id="{24630252-4729-BD44-B31C-BA3AA9D3F4B8}"/>
                  </a:ext>
                </a:extLst>
              </p:cNvPr>
              <p:cNvSpPr txBox="1">
                <a:spLocks/>
              </p:cNvSpPr>
              <p:nvPr/>
            </p:nvSpPr>
            <p:spPr>
              <a:xfrm>
                <a:off x="7744737" y="25563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0" name="Content Placeholder 2">
                <a:extLst>
                  <a:ext uri="{FF2B5EF4-FFF2-40B4-BE49-F238E27FC236}">
                    <a16:creationId xmlns:a16="http://schemas.microsoft.com/office/drawing/2014/main" id="{24630252-4729-BD44-B31C-BA3AA9D3F4B8}"/>
                  </a:ext>
                </a:extLst>
              </p:cNvPr>
              <p:cNvSpPr txBox="1">
                <a:spLocks noRot="1" noChangeAspect="1" noMove="1" noResize="1" noEditPoints="1" noAdjustHandles="1" noChangeArrowheads="1" noChangeShapeType="1" noTextEdit="1"/>
              </p:cNvSpPr>
              <p:nvPr/>
            </p:nvSpPr>
            <p:spPr>
              <a:xfrm>
                <a:off x="7744737" y="255630"/>
                <a:ext cx="1528953" cy="531179"/>
              </a:xfrm>
              <a:prstGeom prst="rect">
                <a:avLst/>
              </a:prstGeom>
              <a:blipFill>
                <a:blip r:embed="rId23"/>
                <a:stretch>
                  <a:fillRect r="-7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Content Placeholder 2">
                <a:extLst>
                  <a:ext uri="{FF2B5EF4-FFF2-40B4-BE49-F238E27FC236}">
                    <a16:creationId xmlns:a16="http://schemas.microsoft.com/office/drawing/2014/main" id="{CA08D50A-6B60-D54D-8F7B-3E1EA077D934}"/>
                  </a:ext>
                </a:extLst>
              </p:cNvPr>
              <p:cNvSpPr txBox="1">
                <a:spLocks/>
              </p:cNvSpPr>
              <p:nvPr/>
            </p:nvSpPr>
            <p:spPr>
              <a:xfrm>
                <a:off x="9457713" y="286110"/>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𝑁𝑁</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1" name="Content Placeholder 2">
                <a:extLst>
                  <a:ext uri="{FF2B5EF4-FFF2-40B4-BE49-F238E27FC236}">
                    <a16:creationId xmlns:a16="http://schemas.microsoft.com/office/drawing/2014/main" id="{CA08D50A-6B60-D54D-8F7B-3E1EA077D934}"/>
                  </a:ext>
                </a:extLst>
              </p:cNvPr>
              <p:cNvSpPr txBox="1">
                <a:spLocks noRot="1" noChangeAspect="1" noMove="1" noResize="1" noEditPoints="1" noAdjustHandles="1" noChangeArrowheads="1" noChangeShapeType="1" noTextEdit="1"/>
              </p:cNvSpPr>
              <p:nvPr/>
            </p:nvSpPr>
            <p:spPr>
              <a:xfrm>
                <a:off x="9457713" y="286110"/>
                <a:ext cx="1528953" cy="531179"/>
              </a:xfrm>
              <a:prstGeom prst="rect">
                <a:avLst/>
              </a:prstGeom>
              <a:blipFill>
                <a:blip r:embed="rId24"/>
                <a:stretch>
                  <a:fillRect r="-11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5"/>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6"/>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7"/>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90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dirty="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b="0" i="1" dirty="0" smtClean="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0" name="Oval 29">
                <a:extLst>
                  <a:ext uri="{FF2B5EF4-FFF2-40B4-BE49-F238E27FC236}">
                    <a16:creationId xmlns:a16="http://schemas.microsoft.com/office/drawing/2014/main" id="{86E32E53-69E5-3449-9F46-DBE4308F6DDA}"/>
                  </a:ext>
                </a:extLst>
              </p:cNvPr>
              <p:cNvSpPr>
                <a:spLocks noRot="1" noChangeAspect="1" noMove="1" noResize="1" noEditPoints="1" noAdjustHandles="1" noChangeArrowheads="1" noChangeShapeType="1" noTextEdit="1"/>
              </p:cNvSpPr>
              <p:nvPr/>
            </p:nvSpPr>
            <p:spPr>
              <a:xfrm>
                <a:off x="6981653" y="4936986"/>
                <a:ext cx="1219093" cy="1107591"/>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1" name="Oval 30">
                <a:extLst>
                  <a:ext uri="{FF2B5EF4-FFF2-40B4-BE49-F238E27FC236}">
                    <a16:creationId xmlns:a16="http://schemas.microsoft.com/office/drawing/2014/main" id="{3F8FA0D3-8FEE-4145-80F6-48BB507F6286}"/>
                  </a:ext>
                </a:extLst>
              </p:cNvPr>
              <p:cNvSpPr>
                <a:spLocks noRot="1" noChangeAspect="1" noMove="1" noResize="1" noEditPoints="1" noAdjustHandles="1" noChangeArrowheads="1" noChangeShapeType="1" noTextEdit="1"/>
              </p:cNvSpPr>
              <p:nvPr/>
            </p:nvSpPr>
            <p:spPr>
              <a:xfrm>
                <a:off x="7014785" y="2843406"/>
                <a:ext cx="1219093" cy="1107591"/>
              </a:xfrm>
              <a:prstGeom prst="ellipse">
                <a:avLst/>
              </a:prstGeom>
              <a:blipFill>
                <a:blip r:embed="rId6"/>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7"/>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3" name="Oval 32">
                <a:extLst>
                  <a:ext uri="{FF2B5EF4-FFF2-40B4-BE49-F238E27FC236}">
                    <a16:creationId xmlns:a16="http://schemas.microsoft.com/office/drawing/2014/main" id="{0DB59089-EAAB-4B4B-BC4E-F33452777047}"/>
                  </a:ext>
                </a:extLst>
              </p:cNvPr>
              <p:cNvSpPr>
                <a:spLocks noRot="1" noChangeAspect="1" noMove="1" noResize="1" noEditPoints="1" noAdjustHandles="1" noChangeArrowheads="1" noChangeShapeType="1" noTextEdit="1"/>
              </p:cNvSpPr>
              <p:nvPr/>
            </p:nvSpPr>
            <p:spPr>
              <a:xfrm>
                <a:off x="8815371" y="4941903"/>
                <a:ext cx="1219093" cy="1107591"/>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4" name="Oval 33">
                <a:extLst>
                  <a:ext uri="{FF2B5EF4-FFF2-40B4-BE49-F238E27FC236}">
                    <a16:creationId xmlns:a16="http://schemas.microsoft.com/office/drawing/2014/main" id="{340E85DD-9DA6-9049-8820-782112DBC748}"/>
                  </a:ext>
                </a:extLst>
              </p:cNvPr>
              <p:cNvSpPr>
                <a:spLocks noRot="1" noChangeAspect="1" noMove="1" noResize="1" noEditPoints="1" noAdjustHandles="1" noChangeArrowheads="1" noChangeShapeType="1" noTextEdit="1"/>
              </p:cNvSpPr>
              <p:nvPr/>
            </p:nvSpPr>
            <p:spPr>
              <a:xfrm>
                <a:off x="8848503" y="2848323"/>
                <a:ext cx="1219093" cy="1107591"/>
              </a:xfrm>
              <a:prstGeom prst="ellipse">
                <a:avLst/>
              </a:prstGeom>
              <a:blipFill>
                <a:blip r:embed="rId9"/>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w="88900">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10"/>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11"/>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3" name="Oval 52">
                <a:extLst>
                  <a:ext uri="{FF2B5EF4-FFF2-40B4-BE49-F238E27FC236}">
                    <a16:creationId xmlns:a16="http://schemas.microsoft.com/office/drawing/2014/main" id="{A3783CF4-DCE9-E04D-9666-9101521AA2E3}"/>
                  </a:ext>
                </a:extLst>
              </p:cNvPr>
              <p:cNvSpPr>
                <a:spLocks noRot="1" noChangeAspect="1" noMove="1" noResize="1" noEditPoints="1" noAdjustHandles="1" noChangeArrowheads="1" noChangeShapeType="1" noTextEdit="1"/>
              </p:cNvSpPr>
              <p:nvPr/>
            </p:nvSpPr>
            <p:spPr>
              <a:xfrm>
                <a:off x="10501606" y="4917325"/>
                <a:ext cx="1219093" cy="1107591"/>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6" name="Oval 55">
                <a:extLst>
                  <a:ext uri="{FF2B5EF4-FFF2-40B4-BE49-F238E27FC236}">
                    <a16:creationId xmlns:a16="http://schemas.microsoft.com/office/drawing/2014/main" id="{7BD009CE-95C1-DE4C-95D6-AE3D5D795EBB}"/>
                  </a:ext>
                </a:extLst>
              </p:cNvPr>
              <p:cNvSpPr>
                <a:spLocks noRot="1" noChangeAspect="1" noMove="1" noResize="1" noEditPoints="1" noAdjustHandles="1" noChangeArrowheads="1" noChangeShapeType="1" noTextEdit="1"/>
              </p:cNvSpPr>
              <p:nvPr/>
            </p:nvSpPr>
            <p:spPr>
              <a:xfrm>
                <a:off x="10534738" y="2823745"/>
                <a:ext cx="1219093" cy="1107591"/>
              </a:xfrm>
              <a:prstGeom prst="ellipse">
                <a:avLst/>
              </a:prstGeom>
              <a:blipFill>
                <a:blip r:embed="rId13"/>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14"/>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57" name="Oval 56">
                <a:extLst>
                  <a:ext uri="{FF2B5EF4-FFF2-40B4-BE49-F238E27FC236}">
                    <a16:creationId xmlns:a16="http://schemas.microsoft.com/office/drawing/2014/main" id="{0A0C1691-EA05-D144-A770-FDBC790296B1}"/>
                  </a:ext>
                </a:extLst>
              </p:cNvPr>
              <p:cNvSpPr>
                <a:spLocks noRot="1" noChangeAspect="1" noMove="1" noResize="1" noEditPoints="1" noAdjustHandles="1" noChangeArrowheads="1" noChangeShapeType="1" noTextEdit="1"/>
              </p:cNvSpPr>
              <p:nvPr/>
            </p:nvSpPr>
            <p:spPr>
              <a:xfrm>
                <a:off x="7020881" y="740286"/>
                <a:ext cx="1219093" cy="1107591"/>
              </a:xfrm>
              <a:prstGeom prst="ellipse">
                <a:avLst/>
              </a:prstGeom>
              <a:blipFill>
                <a:blip r:embed="rId16"/>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w="635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84" name="Oval 83">
                <a:extLst>
                  <a:ext uri="{FF2B5EF4-FFF2-40B4-BE49-F238E27FC236}">
                    <a16:creationId xmlns:a16="http://schemas.microsoft.com/office/drawing/2014/main" id="{F5338889-E5D6-564C-8D48-67B39CF025C5}"/>
                  </a:ext>
                </a:extLst>
              </p:cNvPr>
              <p:cNvSpPr>
                <a:spLocks noRot="1" noChangeAspect="1" noMove="1" noResize="1" noEditPoints="1" noAdjustHandles="1" noChangeArrowheads="1" noChangeShapeType="1" noTextEdit="1"/>
              </p:cNvSpPr>
              <p:nvPr/>
            </p:nvSpPr>
            <p:spPr>
              <a:xfrm>
                <a:off x="8854599" y="745203"/>
                <a:ext cx="1219093" cy="1107591"/>
              </a:xfrm>
              <a:prstGeom prst="ellipse">
                <a:avLst/>
              </a:prstGeom>
              <a:blipFill>
                <a:blip r:embed="rId17"/>
                <a:stretch>
                  <a:fillRect/>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92" name="Oval 91">
                <a:extLst>
                  <a:ext uri="{FF2B5EF4-FFF2-40B4-BE49-F238E27FC236}">
                    <a16:creationId xmlns:a16="http://schemas.microsoft.com/office/drawing/2014/main" id="{F93F539F-AD78-4647-AA2E-7CF16CF5B903}"/>
                  </a:ext>
                </a:extLst>
              </p:cNvPr>
              <p:cNvSpPr>
                <a:spLocks noRot="1" noChangeAspect="1" noMove="1" noResize="1" noEditPoints="1" noAdjustHandles="1" noChangeArrowheads="1" noChangeShapeType="1" noTextEdit="1"/>
              </p:cNvSpPr>
              <p:nvPr/>
            </p:nvSpPr>
            <p:spPr>
              <a:xfrm>
                <a:off x="10540834" y="720625"/>
                <a:ext cx="1219093" cy="1107591"/>
              </a:xfrm>
              <a:prstGeom prst="ellipse">
                <a:avLst/>
              </a:prstGeom>
              <a:blipFill>
                <a:blip r:embed="rId18"/>
                <a:stretch>
                  <a:fillRect/>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9"/>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20"/>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21"/>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2"/>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3"/>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4"/>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3AF39F6D-2604-BEE7-A9C6-29D6161A728A}"/>
                  </a:ext>
                </a:extLst>
              </p:cNvPr>
              <p:cNvSpPr>
                <a:spLocks noGrp="1"/>
              </p:cNvSpPr>
              <p:nvPr>
                <p:ph sz="half" idx="1"/>
              </p:nvPr>
            </p:nvSpPr>
            <p:spPr>
              <a:xfrm>
                <a:off x="114300" y="1054914"/>
                <a:ext cx="4512366" cy="5395562"/>
              </a:xfrm>
            </p:spPr>
            <p:txBody>
              <a:bodyPr>
                <a:normAutofit/>
              </a:bodyPr>
              <a:lstStyle/>
              <a:p>
                <a:pPr marL="0" indent="0">
                  <a:lnSpc>
                    <a:spcPct val="100000"/>
                  </a:lnSpc>
                  <a:buNone/>
                </a:pPr>
                <a:r>
                  <a:rPr lang="en-US" b="1" u="sng" dirty="0"/>
                  <a:t>Node Probability</a:t>
                </a:r>
                <a:r>
                  <a:rPr lang="en-US" dirty="0"/>
                  <a:t>: </a:t>
                </a:r>
              </a:p>
              <a:p>
                <a:pPr marL="0" indent="0">
                  <a:lnSpc>
                    <a:spcPct val="100000"/>
                  </a:lnSpc>
                  <a:buNone/>
                </a:pPr>
                <a:r>
                  <a:rPr lang="en-US" dirty="0"/>
                  <a:t>Similarly, we calculate</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,2</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 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r>
                            <m:rPr>
                              <m:sty m:val="p"/>
                            </m:rPr>
                            <a:rPr lang="en-US" i="0" dirty="0" smtClean="0">
                              <a:latin typeface="Cambria Math" panose="02040503050406030204" pitchFamily="18" charset="0"/>
                            </a:rPr>
                            <m:t>h</m:t>
                          </m:r>
                          <m:r>
                            <m:rPr>
                              <m:sty m:val="p"/>
                            </m:rPr>
                            <a:rPr lang="en-US" b="0" i="0" dirty="0" smtClean="0">
                              <a:latin typeface="Cambria Math" panose="02040503050406030204" pitchFamily="18" charset="0"/>
                            </a:rPr>
                            <m:t>it</m:t>
                          </m:r>
                        </m:sub>
                      </m:sSub>
                    </m:oMath>
                  </m:oMathPara>
                </a14:m>
                <a:endParaRPr lang="en-US" dirty="0"/>
              </a:p>
              <a:p>
                <a:pPr marL="0" indent="0">
                  <a:lnSpc>
                    <a:spcPct val="100000"/>
                  </a:lnSpc>
                  <a:buNone/>
                </a:pPr>
                <a:r>
                  <a:rPr lang="en-US" dirty="0"/>
                  <a:t>…for all of the other nodes at time 2.</a:t>
                </a:r>
              </a:p>
              <a:p>
                <a:pPr marL="0" indent="0">
                  <a:lnSpc>
                    <a:spcPct val="100000"/>
                  </a:lnSpc>
                  <a:buNone/>
                </a:pPr>
                <a:endParaRPr lang="en-US" dirty="0"/>
              </a:p>
              <a:p>
                <a:pPr marL="0" indent="0">
                  <a:lnSpc>
                    <a:spcPct val="100000"/>
                  </a:lnSpc>
                  <a:buNone/>
                </a:pPr>
                <a:r>
                  <a:rPr lang="en-US" dirty="0"/>
                  <a:t>…and then calculate</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dirty="0"/>
              </a:p>
              <a:p>
                <a:pPr marL="0" indent="0">
                  <a:lnSpc>
                    <a:spcPct val="100000"/>
                  </a:lnSpc>
                  <a:buNone/>
                </a:pPr>
                <a:r>
                  <a:rPr lang="en-US" dirty="0"/>
                  <a:t>…for every other time step.</a:t>
                </a:r>
              </a:p>
            </p:txBody>
          </p:sp>
        </mc:Choice>
        <mc:Fallback xmlns="">
          <p:sp>
            <p:nvSpPr>
              <p:cNvPr id="64" name="Content Placeholder 2">
                <a:extLst>
                  <a:ext uri="{FF2B5EF4-FFF2-40B4-BE49-F238E27FC236}">
                    <a16:creationId xmlns:a16="http://schemas.microsoft.com/office/drawing/2014/main" id="{3AF39F6D-2604-BEE7-A9C6-29D6161A728A}"/>
                  </a:ext>
                </a:extLst>
              </p:cNvPr>
              <p:cNvSpPr>
                <a:spLocks noGrp="1" noRot="1" noChangeAspect="1" noMove="1" noResize="1" noEditPoints="1" noAdjustHandles="1" noChangeArrowheads="1" noChangeShapeType="1" noTextEdit="1"/>
              </p:cNvSpPr>
              <p:nvPr>
                <p:ph sz="half" idx="1"/>
              </p:nvPr>
            </p:nvSpPr>
            <p:spPr>
              <a:xfrm>
                <a:off x="114300" y="1054914"/>
                <a:ext cx="4512366" cy="5395562"/>
              </a:xfrm>
              <a:blipFill>
                <a:blip r:embed="rId25"/>
                <a:stretch>
                  <a:fillRect l="-2809" t="-1412" r="-1966"/>
                </a:stretch>
              </a:blipFill>
            </p:spPr>
            <p:txBody>
              <a:bodyPr/>
              <a:lstStyle/>
              <a:p>
                <a:r>
                  <a:rPr lang="en-US">
                    <a:noFill/>
                  </a:rPr>
                  <a:t> </a:t>
                </a:r>
              </a:p>
            </p:txBody>
          </p:sp>
        </mc:Fallback>
      </mc:AlternateContent>
    </p:spTree>
    <p:extLst>
      <p:ext uri="{BB962C8B-B14F-4D97-AF65-F5344CB8AC3E}">
        <p14:creationId xmlns:p14="http://schemas.microsoft.com/office/powerpoint/2010/main" val="2701687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a:t>Trellis</a:t>
            </a:r>
          </a:p>
        </p:txBody>
      </p:sp>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dirty="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b="0" i="1" dirty="0" smtClean="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0" name="Oval 29">
                <a:extLst>
                  <a:ext uri="{FF2B5EF4-FFF2-40B4-BE49-F238E27FC236}">
                    <a16:creationId xmlns:a16="http://schemas.microsoft.com/office/drawing/2014/main" id="{86E32E53-69E5-3449-9F46-DBE4308F6DDA}"/>
                  </a:ext>
                </a:extLst>
              </p:cNvPr>
              <p:cNvSpPr>
                <a:spLocks noRot="1" noChangeAspect="1" noMove="1" noResize="1" noEditPoints="1" noAdjustHandles="1" noChangeArrowheads="1" noChangeShapeType="1" noTextEdit="1"/>
              </p:cNvSpPr>
              <p:nvPr/>
            </p:nvSpPr>
            <p:spPr>
              <a:xfrm>
                <a:off x="6981653" y="4936986"/>
                <a:ext cx="1219093" cy="110759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1" name="Oval 30">
                <a:extLst>
                  <a:ext uri="{FF2B5EF4-FFF2-40B4-BE49-F238E27FC236}">
                    <a16:creationId xmlns:a16="http://schemas.microsoft.com/office/drawing/2014/main" id="{3F8FA0D3-8FEE-4145-80F6-48BB507F6286}"/>
                  </a:ext>
                </a:extLst>
              </p:cNvPr>
              <p:cNvSpPr>
                <a:spLocks noRot="1" noChangeAspect="1" noMove="1" noResize="1" noEditPoints="1" noAdjustHandles="1" noChangeArrowheads="1" noChangeShapeType="1" noTextEdit="1"/>
              </p:cNvSpPr>
              <p:nvPr/>
            </p:nvSpPr>
            <p:spPr>
              <a:xfrm>
                <a:off x="7014785" y="2843406"/>
                <a:ext cx="1219093" cy="1107591"/>
              </a:xfrm>
              <a:prstGeom prst="ellipse">
                <a:avLst/>
              </a:prstGeom>
              <a:blipFill>
                <a:blip r:embed="rId5"/>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6"/>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3" name="Oval 32">
                <a:extLst>
                  <a:ext uri="{FF2B5EF4-FFF2-40B4-BE49-F238E27FC236}">
                    <a16:creationId xmlns:a16="http://schemas.microsoft.com/office/drawing/2014/main" id="{0DB59089-EAAB-4B4B-BC4E-F33452777047}"/>
                  </a:ext>
                </a:extLst>
              </p:cNvPr>
              <p:cNvSpPr>
                <a:spLocks noRot="1" noChangeAspect="1" noMove="1" noResize="1" noEditPoints="1" noAdjustHandles="1" noChangeArrowheads="1" noChangeShapeType="1" noTextEdit="1"/>
              </p:cNvSpPr>
              <p:nvPr/>
            </p:nvSpPr>
            <p:spPr>
              <a:xfrm>
                <a:off x="8815371" y="4941903"/>
                <a:ext cx="1219093" cy="1107591"/>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4" name="Oval 33">
                <a:extLst>
                  <a:ext uri="{FF2B5EF4-FFF2-40B4-BE49-F238E27FC236}">
                    <a16:creationId xmlns:a16="http://schemas.microsoft.com/office/drawing/2014/main" id="{340E85DD-9DA6-9049-8820-782112DBC748}"/>
                  </a:ext>
                </a:extLst>
              </p:cNvPr>
              <p:cNvSpPr>
                <a:spLocks noRot="1" noChangeAspect="1" noMove="1" noResize="1" noEditPoints="1" noAdjustHandles="1" noChangeArrowheads="1" noChangeShapeType="1" noTextEdit="1"/>
              </p:cNvSpPr>
              <p:nvPr/>
            </p:nvSpPr>
            <p:spPr>
              <a:xfrm>
                <a:off x="8848503" y="2848323"/>
                <a:ext cx="1219093" cy="1107591"/>
              </a:xfrm>
              <a:prstGeom prst="ellipse">
                <a:avLst/>
              </a:prstGeom>
              <a:blipFill>
                <a:blip r:embed="rId8"/>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w="88900">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9"/>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10"/>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3" name="Oval 52">
                <a:extLst>
                  <a:ext uri="{FF2B5EF4-FFF2-40B4-BE49-F238E27FC236}">
                    <a16:creationId xmlns:a16="http://schemas.microsoft.com/office/drawing/2014/main" id="{A3783CF4-DCE9-E04D-9666-9101521AA2E3}"/>
                  </a:ext>
                </a:extLst>
              </p:cNvPr>
              <p:cNvSpPr>
                <a:spLocks noRot="1" noChangeAspect="1" noMove="1" noResize="1" noEditPoints="1" noAdjustHandles="1" noChangeArrowheads="1" noChangeShapeType="1" noTextEdit="1"/>
              </p:cNvSpPr>
              <p:nvPr/>
            </p:nvSpPr>
            <p:spPr>
              <a:xfrm>
                <a:off x="10501606" y="4917325"/>
                <a:ext cx="1219093" cy="1107591"/>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6" name="Oval 55">
                <a:extLst>
                  <a:ext uri="{FF2B5EF4-FFF2-40B4-BE49-F238E27FC236}">
                    <a16:creationId xmlns:a16="http://schemas.microsoft.com/office/drawing/2014/main" id="{7BD009CE-95C1-DE4C-95D6-AE3D5D795EBB}"/>
                  </a:ext>
                </a:extLst>
              </p:cNvPr>
              <p:cNvSpPr>
                <a:spLocks noRot="1" noChangeAspect="1" noMove="1" noResize="1" noEditPoints="1" noAdjustHandles="1" noChangeArrowheads="1" noChangeShapeType="1" noTextEdit="1"/>
              </p:cNvSpPr>
              <p:nvPr/>
            </p:nvSpPr>
            <p:spPr>
              <a:xfrm>
                <a:off x="10534738" y="2823745"/>
                <a:ext cx="1219093" cy="1107591"/>
              </a:xfrm>
              <a:prstGeom prst="ellipse">
                <a:avLst/>
              </a:prstGeom>
              <a:blipFill>
                <a:blip r:embed="rId12"/>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13"/>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57" name="Oval 56">
                <a:extLst>
                  <a:ext uri="{FF2B5EF4-FFF2-40B4-BE49-F238E27FC236}">
                    <a16:creationId xmlns:a16="http://schemas.microsoft.com/office/drawing/2014/main" id="{0A0C1691-EA05-D144-A770-FDBC790296B1}"/>
                  </a:ext>
                </a:extLst>
              </p:cNvPr>
              <p:cNvSpPr>
                <a:spLocks noRot="1" noChangeAspect="1" noMove="1" noResize="1" noEditPoints="1" noAdjustHandles="1" noChangeArrowheads="1" noChangeShapeType="1" noTextEdit="1"/>
              </p:cNvSpPr>
              <p:nvPr/>
            </p:nvSpPr>
            <p:spPr>
              <a:xfrm>
                <a:off x="7020881" y="740286"/>
                <a:ext cx="1219093" cy="1107591"/>
              </a:xfrm>
              <a:prstGeom prst="ellipse">
                <a:avLst/>
              </a:prstGeom>
              <a:blipFill>
                <a:blip r:embed="rId15"/>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w="635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84" name="Oval 83">
                <a:extLst>
                  <a:ext uri="{FF2B5EF4-FFF2-40B4-BE49-F238E27FC236}">
                    <a16:creationId xmlns:a16="http://schemas.microsoft.com/office/drawing/2014/main" id="{F5338889-E5D6-564C-8D48-67B39CF025C5}"/>
                  </a:ext>
                </a:extLst>
              </p:cNvPr>
              <p:cNvSpPr>
                <a:spLocks noRot="1" noChangeAspect="1" noMove="1" noResize="1" noEditPoints="1" noAdjustHandles="1" noChangeArrowheads="1" noChangeShapeType="1" noTextEdit="1"/>
              </p:cNvSpPr>
              <p:nvPr/>
            </p:nvSpPr>
            <p:spPr>
              <a:xfrm>
                <a:off x="8854599" y="745203"/>
                <a:ext cx="1219093" cy="1107591"/>
              </a:xfrm>
              <a:prstGeom prst="ellipse">
                <a:avLst/>
              </a:prstGeom>
              <a:blipFill>
                <a:blip r:embed="rId16"/>
                <a:stretch>
                  <a:fillRect/>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92" name="Oval 91">
                <a:extLst>
                  <a:ext uri="{FF2B5EF4-FFF2-40B4-BE49-F238E27FC236}">
                    <a16:creationId xmlns:a16="http://schemas.microsoft.com/office/drawing/2014/main" id="{F93F539F-AD78-4647-AA2E-7CF16CF5B903}"/>
                  </a:ext>
                </a:extLst>
              </p:cNvPr>
              <p:cNvSpPr>
                <a:spLocks noRot="1" noChangeAspect="1" noMove="1" noResize="1" noEditPoints="1" noAdjustHandles="1" noChangeArrowheads="1" noChangeShapeType="1" noTextEdit="1"/>
              </p:cNvSpPr>
              <p:nvPr/>
            </p:nvSpPr>
            <p:spPr>
              <a:xfrm>
                <a:off x="10540834" y="720625"/>
                <a:ext cx="1219093" cy="1107591"/>
              </a:xfrm>
              <a:prstGeom prst="ellipse">
                <a:avLst/>
              </a:prstGeom>
              <a:blipFill>
                <a:blip r:embed="rId17"/>
                <a:stretch>
                  <a:fillRect/>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8"/>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9"/>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20"/>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1"/>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2"/>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3"/>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3AF39F6D-2604-BEE7-A9C6-29D6161A728A}"/>
                  </a:ext>
                </a:extLst>
              </p:cNvPr>
              <p:cNvSpPr>
                <a:spLocks noGrp="1"/>
              </p:cNvSpPr>
              <p:nvPr>
                <p:ph sz="half" idx="1"/>
              </p:nvPr>
            </p:nvSpPr>
            <p:spPr>
              <a:xfrm>
                <a:off x="114300" y="1054914"/>
                <a:ext cx="4512366" cy="5395562"/>
              </a:xfrm>
            </p:spPr>
            <p:txBody>
              <a:bodyPr>
                <a:normAutofit/>
              </a:bodyPr>
              <a:lstStyle/>
              <a:p>
                <a:pPr marL="0" indent="0">
                  <a:lnSpc>
                    <a:spcPct val="100000"/>
                  </a:lnSpc>
                  <a:buNone/>
                </a:pPr>
                <a:r>
                  <a:rPr lang="en-US" b="1" u="sng" dirty="0"/>
                  <a:t>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b="1" u="sng" dirty="0"/>
              </a:p>
              <a:p>
                <a:pPr marL="0" indent="0">
                  <a:lnSpc>
                    <a:spcPct val="100000"/>
                  </a:lnSpc>
                  <a:buNone/>
                </a:pPr>
                <a:endParaRPr lang="en-US" i="1" dirty="0">
                  <a:latin typeface="Cambria Math" panose="02040503050406030204" pitchFamily="18" charset="0"/>
                </a:endParaRPr>
              </a:p>
              <a:p>
                <a:pPr marL="0" indent="0">
                  <a:lnSpc>
                    <a:spcPct val="100000"/>
                  </a:lnSpc>
                  <a:buNone/>
                </a:pPr>
                <a:r>
                  <a:rPr lang="en-US" b="1" u="sng" dirty="0" err="1"/>
                  <a:t>Backpointer</a:t>
                </a:r>
                <a:r>
                  <a:rPr lang="en-US" dirty="0"/>
                  <a:t>:</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𝑖</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up>
                          <m:r>
                            <a:rPr lang="en-US" i="1" dirty="0">
                              <a:latin typeface="Cambria Math" panose="02040503050406030204" pitchFamily="18" charset="0"/>
                            </a:rPr>
                            <m:t>∗</m:t>
                          </m:r>
                        </m:sup>
                      </m:sSubSup>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argmax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b="1" u="sng" dirty="0"/>
              </a:p>
              <a:p>
                <a:pPr marL="0" indent="0">
                  <a:lnSpc>
                    <a:spcPct val="100000"/>
                  </a:lnSpc>
                  <a:buNone/>
                </a:pPr>
                <a:endParaRPr lang="en-US" b="1" u="sng" dirty="0"/>
              </a:p>
              <a:p>
                <a:pPr marL="0" indent="0">
                  <a:lnSpc>
                    <a:spcPct val="100000"/>
                  </a:lnSpc>
                  <a:buNone/>
                </a:pPr>
                <a:r>
                  <a:rPr lang="en-US" dirty="0"/>
                  <a:t>Shown: possible </a:t>
                </a:r>
                <a:r>
                  <a:rPr lang="en-US" dirty="0" err="1"/>
                  <a:t>backpointers</a:t>
                </a:r>
                <a:r>
                  <a:rPr lang="en-US" dirty="0"/>
                  <a:t>.  Actual </a:t>
                </a:r>
                <a:r>
                  <a:rPr lang="en-US" dirty="0" err="1"/>
                  <a:t>backpointers</a:t>
                </a:r>
                <a:r>
                  <a:rPr lang="en-US" dirty="0"/>
                  <a:t> depend on model parameters!</a:t>
                </a:r>
              </a:p>
            </p:txBody>
          </p:sp>
        </mc:Choice>
        <mc:Fallback xmlns="">
          <p:sp>
            <p:nvSpPr>
              <p:cNvPr id="64" name="Content Placeholder 2">
                <a:extLst>
                  <a:ext uri="{FF2B5EF4-FFF2-40B4-BE49-F238E27FC236}">
                    <a16:creationId xmlns:a16="http://schemas.microsoft.com/office/drawing/2014/main" id="{3AF39F6D-2604-BEE7-A9C6-29D6161A728A}"/>
                  </a:ext>
                </a:extLst>
              </p:cNvPr>
              <p:cNvSpPr>
                <a:spLocks noGrp="1" noRot="1" noChangeAspect="1" noMove="1" noResize="1" noEditPoints="1" noAdjustHandles="1" noChangeArrowheads="1" noChangeShapeType="1" noTextEdit="1"/>
              </p:cNvSpPr>
              <p:nvPr>
                <p:ph sz="half" idx="1"/>
              </p:nvPr>
            </p:nvSpPr>
            <p:spPr>
              <a:xfrm>
                <a:off x="114300" y="1054914"/>
                <a:ext cx="4512366" cy="5395562"/>
              </a:xfrm>
              <a:blipFill>
                <a:blip r:embed="rId24"/>
                <a:stretch>
                  <a:fillRect l="-2809" t="-1412"/>
                </a:stretch>
              </a:blipFill>
            </p:spPr>
            <p:txBody>
              <a:bodyPr/>
              <a:lstStyle/>
              <a:p>
                <a:r>
                  <a:rPr lang="en-US">
                    <a:noFill/>
                  </a:rPr>
                  <a:t> </a:t>
                </a:r>
              </a:p>
            </p:txBody>
          </p:sp>
        </mc:Fallback>
      </mc:AlternateContent>
    </p:spTree>
    <p:extLst>
      <p:ext uri="{BB962C8B-B14F-4D97-AF65-F5344CB8AC3E}">
        <p14:creationId xmlns:p14="http://schemas.microsoft.com/office/powerpoint/2010/main" val="90930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381000" y="173397"/>
            <a:ext cx="2425629" cy="1325563"/>
          </a:xfrm>
        </p:spPr>
        <p:txBody>
          <a:bodyPr/>
          <a:lstStyle/>
          <a:p>
            <a:r>
              <a:rPr lang="en-US" dirty="0" err="1"/>
              <a:t>Backtrace</a:t>
            </a:r>
            <a:endParaRPr lang="en-US" dirty="0"/>
          </a:p>
        </p:txBody>
      </p:sp>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dirty="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b="0" i="1" dirty="0" smtClean="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0" name="Oval 29">
                <a:extLst>
                  <a:ext uri="{FF2B5EF4-FFF2-40B4-BE49-F238E27FC236}">
                    <a16:creationId xmlns:a16="http://schemas.microsoft.com/office/drawing/2014/main" id="{86E32E53-69E5-3449-9F46-DBE4308F6DDA}"/>
                  </a:ext>
                </a:extLst>
              </p:cNvPr>
              <p:cNvSpPr>
                <a:spLocks noRot="1" noChangeAspect="1" noMove="1" noResize="1" noEditPoints="1" noAdjustHandles="1" noChangeArrowheads="1" noChangeShapeType="1" noTextEdit="1"/>
              </p:cNvSpPr>
              <p:nvPr/>
            </p:nvSpPr>
            <p:spPr>
              <a:xfrm>
                <a:off x="6981653" y="4936986"/>
                <a:ext cx="1219093" cy="110759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1" name="Oval 30">
                <a:extLst>
                  <a:ext uri="{FF2B5EF4-FFF2-40B4-BE49-F238E27FC236}">
                    <a16:creationId xmlns:a16="http://schemas.microsoft.com/office/drawing/2014/main" id="{3F8FA0D3-8FEE-4145-80F6-48BB507F6286}"/>
                  </a:ext>
                </a:extLst>
              </p:cNvPr>
              <p:cNvSpPr>
                <a:spLocks noRot="1" noChangeAspect="1" noMove="1" noResize="1" noEditPoints="1" noAdjustHandles="1" noChangeArrowheads="1" noChangeShapeType="1" noTextEdit="1"/>
              </p:cNvSpPr>
              <p:nvPr/>
            </p:nvSpPr>
            <p:spPr>
              <a:xfrm>
                <a:off x="7014785" y="2843406"/>
                <a:ext cx="1219093" cy="1107591"/>
              </a:xfrm>
              <a:prstGeom prst="ellipse">
                <a:avLst/>
              </a:prstGeom>
              <a:blipFill>
                <a:blip r:embed="rId5"/>
                <a:stretch>
                  <a:fillRect/>
                </a:stretch>
              </a:blipFill>
              <a:ln w="88900">
                <a:solidFill>
                  <a:srgbClr val="FFC000"/>
                </a:solidFill>
              </a:ln>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6"/>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3" name="Oval 32">
                <a:extLst>
                  <a:ext uri="{FF2B5EF4-FFF2-40B4-BE49-F238E27FC236}">
                    <a16:creationId xmlns:a16="http://schemas.microsoft.com/office/drawing/2014/main" id="{0DB59089-EAAB-4B4B-BC4E-F33452777047}"/>
                  </a:ext>
                </a:extLst>
              </p:cNvPr>
              <p:cNvSpPr>
                <a:spLocks noRot="1" noChangeAspect="1" noMove="1" noResize="1" noEditPoints="1" noAdjustHandles="1" noChangeArrowheads="1" noChangeShapeType="1" noTextEdit="1"/>
              </p:cNvSpPr>
              <p:nvPr/>
            </p:nvSpPr>
            <p:spPr>
              <a:xfrm>
                <a:off x="8815371" y="4941903"/>
                <a:ext cx="1219093" cy="1107591"/>
              </a:xfrm>
              <a:prstGeom prst="ellipse">
                <a:avLst/>
              </a:prstGeom>
              <a:blipFill>
                <a:blip r:embed="rId7"/>
                <a:stretch>
                  <a:fillRect/>
                </a:stretch>
              </a:blipFill>
              <a:ln w="88900">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4" name="Oval 33">
                <a:extLst>
                  <a:ext uri="{FF2B5EF4-FFF2-40B4-BE49-F238E27FC236}">
                    <a16:creationId xmlns:a16="http://schemas.microsoft.com/office/drawing/2014/main" id="{340E85DD-9DA6-9049-8820-782112DBC748}"/>
                  </a:ext>
                </a:extLst>
              </p:cNvPr>
              <p:cNvSpPr>
                <a:spLocks noRot="1" noChangeAspect="1" noMove="1" noResize="1" noEditPoints="1" noAdjustHandles="1" noChangeArrowheads="1" noChangeShapeType="1" noTextEdit="1"/>
              </p:cNvSpPr>
              <p:nvPr/>
            </p:nvSpPr>
            <p:spPr>
              <a:xfrm>
                <a:off x="8848503" y="2848323"/>
                <a:ext cx="1219093" cy="1107591"/>
              </a:xfrm>
              <a:prstGeom prst="ellipse">
                <a:avLst/>
              </a:prstGeom>
              <a:blipFill>
                <a:blip r:embed="rId8"/>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w="8890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w="88900">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9"/>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10"/>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3" name="Oval 52">
                <a:extLst>
                  <a:ext uri="{FF2B5EF4-FFF2-40B4-BE49-F238E27FC236}">
                    <a16:creationId xmlns:a16="http://schemas.microsoft.com/office/drawing/2014/main" id="{A3783CF4-DCE9-E04D-9666-9101521AA2E3}"/>
                  </a:ext>
                </a:extLst>
              </p:cNvPr>
              <p:cNvSpPr>
                <a:spLocks noRot="1" noChangeAspect="1" noMove="1" noResize="1" noEditPoints="1" noAdjustHandles="1" noChangeArrowheads="1" noChangeShapeType="1" noTextEdit="1"/>
              </p:cNvSpPr>
              <p:nvPr/>
            </p:nvSpPr>
            <p:spPr>
              <a:xfrm>
                <a:off x="10501606" y="4917325"/>
                <a:ext cx="1219093" cy="1107591"/>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6" name="Oval 55">
                <a:extLst>
                  <a:ext uri="{FF2B5EF4-FFF2-40B4-BE49-F238E27FC236}">
                    <a16:creationId xmlns:a16="http://schemas.microsoft.com/office/drawing/2014/main" id="{7BD009CE-95C1-DE4C-95D6-AE3D5D795EBB}"/>
                  </a:ext>
                </a:extLst>
              </p:cNvPr>
              <p:cNvSpPr>
                <a:spLocks noRot="1" noChangeAspect="1" noMove="1" noResize="1" noEditPoints="1" noAdjustHandles="1" noChangeArrowheads="1" noChangeShapeType="1" noTextEdit="1"/>
              </p:cNvSpPr>
              <p:nvPr/>
            </p:nvSpPr>
            <p:spPr>
              <a:xfrm>
                <a:off x="10534738" y="2823745"/>
                <a:ext cx="1219093" cy="1107591"/>
              </a:xfrm>
              <a:prstGeom prst="ellipse">
                <a:avLst/>
              </a:prstGeom>
              <a:blipFill>
                <a:blip r:embed="rId12"/>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13"/>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14"/>
                <a:stretch>
                  <a:fillRect/>
                </a:stretch>
              </a:blipFill>
              <a:ln w="88900">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57" name="Oval 56">
                <a:extLst>
                  <a:ext uri="{FF2B5EF4-FFF2-40B4-BE49-F238E27FC236}">
                    <a16:creationId xmlns:a16="http://schemas.microsoft.com/office/drawing/2014/main" id="{0A0C1691-EA05-D144-A770-FDBC790296B1}"/>
                  </a:ext>
                </a:extLst>
              </p:cNvPr>
              <p:cNvSpPr>
                <a:spLocks noRot="1" noChangeAspect="1" noMove="1" noResize="1" noEditPoints="1" noAdjustHandles="1" noChangeArrowheads="1" noChangeShapeType="1" noTextEdit="1"/>
              </p:cNvSpPr>
              <p:nvPr/>
            </p:nvSpPr>
            <p:spPr>
              <a:xfrm>
                <a:off x="7020881" y="740286"/>
                <a:ext cx="1219093" cy="1107591"/>
              </a:xfrm>
              <a:prstGeom prst="ellipse">
                <a:avLst/>
              </a:prstGeom>
              <a:blipFill>
                <a:blip r:embed="rId15"/>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w="635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w="8890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84" name="Oval 83">
                <a:extLst>
                  <a:ext uri="{FF2B5EF4-FFF2-40B4-BE49-F238E27FC236}">
                    <a16:creationId xmlns:a16="http://schemas.microsoft.com/office/drawing/2014/main" id="{F5338889-E5D6-564C-8D48-67B39CF025C5}"/>
                  </a:ext>
                </a:extLst>
              </p:cNvPr>
              <p:cNvSpPr>
                <a:spLocks noRot="1" noChangeAspect="1" noMove="1" noResize="1" noEditPoints="1" noAdjustHandles="1" noChangeArrowheads="1" noChangeShapeType="1" noTextEdit="1"/>
              </p:cNvSpPr>
              <p:nvPr/>
            </p:nvSpPr>
            <p:spPr>
              <a:xfrm>
                <a:off x="8854599" y="745203"/>
                <a:ext cx="1219093" cy="1107591"/>
              </a:xfrm>
              <a:prstGeom prst="ellipse">
                <a:avLst/>
              </a:prstGeom>
              <a:blipFill>
                <a:blip r:embed="rId16"/>
                <a:stretch>
                  <a:fillRect/>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a:ln w="889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92" name="Oval 91">
                <a:extLst>
                  <a:ext uri="{FF2B5EF4-FFF2-40B4-BE49-F238E27FC236}">
                    <a16:creationId xmlns:a16="http://schemas.microsoft.com/office/drawing/2014/main" id="{F93F539F-AD78-4647-AA2E-7CF16CF5B903}"/>
                  </a:ext>
                </a:extLst>
              </p:cNvPr>
              <p:cNvSpPr>
                <a:spLocks noRot="1" noChangeAspect="1" noMove="1" noResize="1" noEditPoints="1" noAdjustHandles="1" noChangeArrowheads="1" noChangeShapeType="1" noTextEdit="1"/>
              </p:cNvSpPr>
              <p:nvPr/>
            </p:nvSpPr>
            <p:spPr>
              <a:xfrm>
                <a:off x="10540834" y="720625"/>
                <a:ext cx="1219093" cy="1107591"/>
              </a:xfrm>
              <a:prstGeom prst="ellipse">
                <a:avLst/>
              </a:prstGeom>
              <a:blipFill>
                <a:blip r:embed="rId17"/>
                <a:stretch>
                  <a:fillRect/>
                </a:stretch>
              </a:blipFill>
              <a:ln w="88900">
                <a:solidFill>
                  <a:srgbClr val="FFC000"/>
                </a:solidFill>
              </a:ln>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8"/>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9"/>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20"/>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1"/>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2"/>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3"/>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w="8890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3AF39F6D-2604-BEE7-A9C6-29D6161A728A}"/>
                  </a:ext>
                </a:extLst>
              </p:cNvPr>
              <p:cNvSpPr>
                <a:spLocks noGrp="1"/>
              </p:cNvSpPr>
              <p:nvPr>
                <p:ph sz="half" idx="1"/>
              </p:nvPr>
            </p:nvSpPr>
            <p:spPr>
              <a:xfrm>
                <a:off x="114300" y="1494034"/>
                <a:ext cx="4512366" cy="4956441"/>
              </a:xfrm>
            </p:spPr>
            <p:txBody>
              <a:bodyPr>
                <a:normAutofit/>
              </a:bodyPr>
              <a:lstStyle/>
              <a:p>
                <a:pPr marL="0" indent="0">
                  <a:lnSpc>
                    <a:spcPct val="100000"/>
                  </a:lnSpc>
                  <a:buNone/>
                </a:pPr>
                <a:r>
                  <a:rPr lang="en-US" dirty="0"/>
                  <a:t>Find the node with the highest value of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𝑇</m:t>
                        </m:r>
                      </m:sub>
                    </m:sSub>
                  </m:oMath>
                </a14:m>
                <a:r>
                  <a:rPr lang="en-US" dirty="0"/>
                  <a:t> at the end, and follow the </a:t>
                </a:r>
                <a:r>
                  <a:rPr lang="en-US" dirty="0" err="1"/>
                  <a:t>backpointers</a:t>
                </a:r>
                <a:r>
                  <a:rPr lang="en-US" dirty="0"/>
                  <a:t>!</a:t>
                </a:r>
              </a:p>
              <a:p>
                <a:pPr marL="0" indent="0">
                  <a:lnSpc>
                    <a:spcPct val="100000"/>
                  </a:lnSpc>
                  <a:buNone/>
                </a:pPr>
                <a:endParaRPr lang="en-US" i="1" dirty="0">
                  <a:latin typeface="Cambria Math" panose="02040503050406030204" pitchFamily="18" charset="0"/>
                </a:endParaRPr>
              </a:p>
              <a:p>
                <a:pPr marL="0" indent="0">
                  <a:lnSpc>
                    <a:spcPct val="100000"/>
                  </a:lnSpc>
                  <a:buNone/>
                </a:pPr>
                <a:r>
                  <a:rPr lang="en-US" dirty="0"/>
                  <a:t>Shown: possible </a:t>
                </a:r>
                <a:r>
                  <a:rPr lang="en-US" dirty="0" err="1"/>
                  <a:t>backtrace</a:t>
                </a:r>
                <a:r>
                  <a:rPr lang="en-US" dirty="0"/>
                  <a:t>.  Actual </a:t>
                </a:r>
                <a:r>
                  <a:rPr lang="en-US" dirty="0" err="1"/>
                  <a:t>backtrace</a:t>
                </a:r>
                <a:r>
                  <a:rPr lang="en-US" dirty="0"/>
                  <a:t> depends on model parameters!</a:t>
                </a:r>
              </a:p>
            </p:txBody>
          </p:sp>
        </mc:Choice>
        <mc:Fallback xmlns="">
          <p:sp>
            <p:nvSpPr>
              <p:cNvPr id="64" name="Content Placeholder 2">
                <a:extLst>
                  <a:ext uri="{FF2B5EF4-FFF2-40B4-BE49-F238E27FC236}">
                    <a16:creationId xmlns:a16="http://schemas.microsoft.com/office/drawing/2014/main" id="{3AF39F6D-2604-BEE7-A9C6-29D6161A728A}"/>
                  </a:ext>
                </a:extLst>
              </p:cNvPr>
              <p:cNvSpPr>
                <a:spLocks noGrp="1" noRot="1" noChangeAspect="1" noMove="1" noResize="1" noEditPoints="1" noAdjustHandles="1" noChangeArrowheads="1" noChangeShapeType="1" noTextEdit="1"/>
              </p:cNvSpPr>
              <p:nvPr>
                <p:ph sz="half" idx="1"/>
              </p:nvPr>
            </p:nvSpPr>
            <p:spPr>
              <a:xfrm>
                <a:off x="114300" y="1494034"/>
                <a:ext cx="4512366" cy="4956441"/>
              </a:xfrm>
              <a:blipFill>
                <a:blip r:embed="rId24"/>
                <a:stretch>
                  <a:fillRect l="-2809" t="-1279" r="-1124"/>
                </a:stretch>
              </a:blipFill>
            </p:spPr>
            <p:txBody>
              <a:bodyPr/>
              <a:lstStyle/>
              <a:p>
                <a:r>
                  <a:rPr lang="en-US">
                    <a:noFill/>
                  </a:rPr>
                  <a:t> </a:t>
                </a:r>
              </a:p>
            </p:txBody>
          </p:sp>
        </mc:Fallback>
      </mc:AlternateContent>
    </p:spTree>
    <p:extLst>
      <p:ext uri="{BB962C8B-B14F-4D97-AF65-F5344CB8AC3E}">
        <p14:creationId xmlns:p14="http://schemas.microsoft.com/office/powerpoint/2010/main" val="2485760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7B9E-3136-A242-A20F-63CE55AC850D}"/>
              </a:ext>
            </a:extLst>
          </p:cNvPr>
          <p:cNvSpPr>
            <a:spLocks noGrp="1"/>
          </p:cNvSpPr>
          <p:nvPr>
            <p:ph type="title"/>
          </p:nvPr>
        </p:nvSpPr>
        <p:spPr/>
        <p:txBody>
          <a:bodyPr/>
          <a:lstStyle/>
          <a:p>
            <a:r>
              <a:rPr lang="en-US" dirty="0"/>
              <a:t>Viterbi algorithm key formulas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E06A29-2CF1-2E49-91FD-81D696A28D9A}"/>
                  </a:ext>
                </a:extLst>
              </p:cNvPr>
              <p:cNvSpPr>
                <a:spLocks noGrp="1"/>
              </p:cNvSpPr>
              <p:nvPr>
                <p:ph idx="1"/>
              </p:nvPr>
            </p:nvSpPr>
            <p:spPr/>
            <p:txBody>
              <a:bodyPr>
                <a:normAutofit/>
              </a:bodyPr>
              <a:lstStyle/>
              <a:p>
                <a:pPr marL="0" indent="0">
                  <a:lnSpc>
                    <a:spcPct val="100000"/>
                  </a:lnSpc>
                  <a:buNone/>
                </a:pPr>
                <a:r>
                  <a:rPr lang="en-US" b="1" u="sng" dirty="0"/>
                  <a:t>Initial 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,1</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ub>
                      </m:sSub>
                    </m:oMath>
                  </m:oMathPara>
                </a14:m>
                <a:endParaRPr lang="en-US" i="1" dirty="0">
                  <a:latin typeface="Cambria Math" panose="02040503050406030204" pitchFamily="18" charset="0"/>
                </a:endParaRPr>
              </a:p>
              <a:p>
                <a:pPr marL="0" indent="0">
                  <a:lnSpc>
                    <a:spcPct val="100000"/>
                  </a:lnSpc>
                  <a:buNone/>
                </a:pPr>
                <a:r>
                  <a:rPr lang="en-US" b="1" u="sng" dirty="0"/>
                  <a:t>Edge Probability</a:t>
                </a:r>
                <a:r>
                  <a:rPr lang="en-US" dirty="0"/>
                  <a:t>:</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dirty="0"/>
              </a:p>
              <a:p>
                <a:pPr marL="0" indent="0">
                  <a:lnSpc>
                    <a:spcPct val="100000"/>
                  </a:lnSpc>
                  <a:buNone/>
                </a:pPr>
                <a:r>
                  <a:rPr lang="en-US" b="1" u="sng" dirty="0"/>
                  <a:t>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i="1" dirty="0">
                  <a:latin typeface="Cambria Math" panose="02040503050406030204" pitchFamily="18" charset="0"/>
                </a:endParaRPr>
              </a:p>
              <a:p>
                <a:pPr marL="0" indent="0">
                  <a:lnSpc>
                    <a:spcPct val="100000"/>
                  </a:lnSpc>
                  <a:buNone/>
                </a:pPr>
                <a:r>
                  <a:rPr lang="en-US" b="1" u="sng" dirty="0" err="1"/>
                  <a:t>Backpointer</a:t>
                </a:r>
                <a:r>
                  <a:rPr lang="en-US" dirty="0"/>
                  <a:t>:</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𝑖</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up>
                          <m:r>
                            <a:rPr lang="en-US" i="1" dirty="0">
                              <a:latin typeface="Cambria Math" panose="02040503050406030204" pitchFamily="18" charset="0"/>
                            </a:rPr>
                            <m:t>∗</m:t>
                          </m:r>
                        </m:sup>
                      </m:sSubSup>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argmax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m:oMathPara>
                </a14:m>
                <a:endParaRPr lang="en-US" dirty="0"/>
              </a:p>
            </p:txBody>
          </p:sp>
        </mc:Choice>
        <mc:Fallback>
          <p:sp>
            <p:nvSpPr>
              <p:cNvPr id="3" name="Content Placeholder 2">
                <a:extLst>
                  <a:ext uri="{FF2B5EF4-FFF2-40B4-BE49-F238E27FC236}">
                    <a16:creationId xmlns:a16="http://schemas.microsoft.com/office/drawing/2014/main" id="{F9E06A29-2CF1-2E49-91FD-81D696A28D9A}"/>
                  </a:ext>
                </a:extLst>
              </p:cNvPr>
              <p:cNvSpPr>
                <a:spLocks noGrp="1" noRot="1" noChangeAspect="1" noMove="1" noResize="1" noEditPoints="1" noAdjustHandles="1" noChangeArrowheads="1" noChangeShapeType="1" noTextEdit="1"/>
              </p:cNvSpPr>
              <p:nvPr>
                <p:ph idx="1"/>
              </p:nvPr>
            </p:nvSpPr>
            <p:spPr>
              <a:blipFill>
                <a:blip r:embed="rId2"/>
                <a:stretch>
                  <a:fillRect l="-1206" t="-1453" b="-1744"/>
                </a:stretch>
              </a:blipFill>
            </p:spPr>
            <p:txBody>
              <a:bodyPr/>
              <a:lstStyle/>
              <a:p>
                <a:r>
                  <a:rPr lang="en-US">
                    <a:noFill/>
                  </a:rPr>
                  <a:t> </a:t>
                </a:r>
              </a:p>
            </p:txBody>
          </p:sp>
        </mc:Fallback>
      </mc:AlternateContent>
    </p:spTree>
    <p:extLst>
      <p:ext uri="{BB962C8B-B14F-4D97-AF65-F5344CB8AC3E}">
        <p14:creationId xmlns:p14="http://schemas.microsoft.com/office/powerpoint/2010/main" val="315342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323C-195F-0047-9A93-055C840CC0F6}"/>
              </a:ext>
            </a:extLst>
          </p:cNvPr>
          <p:cNvSpPr>
            <a:spLocks noGrp="1"/>
          </p:cNvSpPr>
          <p:nvPr>
            <p:ph type="title"/>
          </p:nvPr>
        </p:nvSpPr>
        <p:spPr/>
        <p:txBody>
          <a:bodyPr/>
          <a:lstStyle/>
          <a:p>
            <a:r>
              <a:rPr lang="en-US" dirty="0"/>
              <a:t>Syntax</a:t>
            </a:r>
          </a:p>
        </p:txBody>
      </p:sp>
      <p:sp>
        <p:nvSpPr>
          <p:cNvPr id="3" name="Content Placeholder 2">
            <a:extLst>
              <a:ext uri="{FF2B5EF4-FFF2-40B4-BE49-F238E27FC236}">
                <a16:creationId xmlns:a16="http://schemas.microsoft.com/office/drawing/2014/main" id="{03D0F6F2-0444-0D4A-B400-0BA36FABBC1A}"/>
              </a:ext>
            </a:extLst>
          </p:cNvPr>
          <p:cNvSpPr>
            <a:spLocks noGrp="1"/>
          </p:cNvSpPr>
          <p:nvPr>
            <p:ph idx="1"/>
          </p:nvPr>
        </p:nvSpPr>
        <p:spPr>
          <a:xfrm>
            <a:off x="596463" y="1825625"/>
            <a:ext cx="5415454" cy="4351338"/>
          </a:xfrm>
        </p:spPr>
        <p:txBody>
          <a:bodyPr/>
          <a:lstStyle/>
          <a:p>
            <a:pPr marL="0" indent="0">
              <a:buNone/>
            </a:pPr>
            <a:r>
              <a:rPr lang="en-US" dirty="0"/>
              <a:t>Syntax is the study of how words combine.</a:t>
            </a:r>
          </a:p>
          <a:p>
            <a:r>
              <a:rPr lang="en-US" dirty="0"/>
              <a:t>Syntax is a descriptive science: it simply describes how words combine when people are using them naturally.</a:t>
            </a:r>
          </a:p>
          <a:p>
            <a:r>
              <a:rPr lang="en-US" dirty="0"/>
              <a:t>Compositional semantics studies the meanings of those combinations.</a:t>
            </a:r>
          </a:p>
        </p:txBody>
      </p:sp>
      <p:pic>
        <p:nvPicPr>
          <p:cNvPr id="2050" name="Picture 2">
            <a:extLst>
              <a:ext uri="{FF2B5EF4-FFF2-40B4-BE49-F238E27FC236}">
                <a16:creationId xmlns:a16="http://schemas.microsoft.com/office/drawing/2014/main" id="{287FFD2C-A344-4245-8E3D-2E6F30730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7022" y="984657"/>
            <a:ext cx="4806778" cy="4806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7A6886-EC06-1848-B195-E82AD78FF67E}"/>
              </a:ext>
            </a:extLst>
          </p:cNvPr>
          <p:cNvSpPr txBox="1"/>
          <p:nvPr/>
        </p:nvSpPr>
        <p:spPr>
          <a:xfrm>
            <a:off x="7294180" y="6134671"/>
            <a:ext cx="3563006" cy="276999"/>
          </a:xfrm>
          <a:prstGeom prst="rect">
            <a:avLst/>
          </a:prstGeom>
          <a:noFill/>
        </p:spPr>
        <p:txBody>
          <a:bodyPr wrap="square">
            <a:spAutoFit/>
          </a:bodyPr>
          <a:lstStyle/>
          <a:p>
            <a:r>
              <a:rPr lang="en-US" sz="1200" dirty="0" err="1"/>
              <a:t>ParseTree.svg</a:t>
            </a:r>
            <a:r>
              <a:rPr lang="en-US" sz="1200" dirty="0"/>
              <a:t>.  Public domain image, </a:t>
            </a:r>
            <a:r>
              <a:rPr lang="en-US" sz="1200" dirty="0" err="1"/>
              <a:t>Stannered</a:t>
            </a:r>
            <a:r>
              <a:rPr lang="en-US" sz="1200" dirty="0"/>
              <a:t>, 2007</a:t>
            </a:r>
          </a:p>
        </p:txBody>
      </p:sp>
    </p:spTree>
    <p:extLst>
      <p:ext uri="{BB962C8B-B14F-4D97-AF65-F5344CB8AC3E}">
        <p14:creationId xmlns:p14="http://schemas.microsoft.com/office/powerpoint/2010/main" val="2429417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7B9E-3136-A242-A20F-63CE55AC850D}"/>
              </a:ext>
            </a:extLst>
          </p:cNvPr>
          <p:cNvSpPr>
            <a:spLocks noGrp="1"/>
          </p:cNvSpPr>
          <p:nvPr>
            <p:ph type="title"/>
          </p:nvPr>
        </p:nvSpPr>
        <p:spPr/>
        <p:txBody>
          <a:bodyPr/>
          <a:lstStyle/>
          <a:p>
            <a:r>
              <a:rPr lang="en-US" dirty="0"/>
              <a:t>Viterbi algorithm key formulas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E06A29-2CF1-2E49-91FD-81D696A28D9A}"/>
                  </a:ext>
                </a:extLst>
              </p:cNvPr>
              <p:cNvSpPr>
                <a:spLocks noGrp="1"/>
              </p:cNvSpPr>
              <p:nvPr>
                <p:ph idx="1"/>
              </p:nvPr>
            </p:nvSpPr>
            <p:spPr/>
            <p:txBody>
              <a:bodyPr>
                <a:normAutofit lnSpcReduction="10000"/>
              </a:bodyPr>
              <a:lstStyle/>
              <a:p>
                <a:pPr marL="0" indent="0">
                  <a:lnSpc>
                    <a:spcPct val="100000"/>
                  </a:lnSpc>
                  <a:buNone/>
                </a:pPr>
                <a:r>
                  <a:rPr lang="en-US" b="1" u="sng" dirty="0"/>
                  <a:t>Initial 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,1</m:t>
                              </m:r>
                            </m:sub>
                          </m:sSub>
                        </m:e>
                      </m:func>
                      <m:r>
                        <a:rPr lang="en-US" i="1" dirty="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sSub>
                            <m:sSubPr>
                              <m:ctrlPr>
                                <a:rPr lang="en-US" i="1" dirty="0">
                                  <a:latin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𝜋</m:t>
                              </m:r>
                            </m:e>
                            <m:sub>
                              <m:r>
                                <a:rPr lang="en-US" b="0" i="1" dirty="0" smtClean="0">
                                  <a:latin typeface="Cambria Math" panose="02040503050406030204" pitchFamily="18" charset="0"/>
                                </a:rPr>
                                <m:t>𝑗</m:t>
                              </m:r>
                            </m:sub>
                          </m:sSub>
                        </m:e>
                      </m:fun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log</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1</m:t>
                                  </m:r>
                                </m:sub>
                              </m:sSub>
                            </m:sub>
                          </m:sSub>
                        </m:e>
                      </m:func>
                    </m:oMath>
                  </m:oMathPara>
                </a14:m>
                <a:endParaRPr lang="en-US" i="1" dirty="0">
                  <a:latin typeface="Cambria Math" panose="02040503050406030204" pitchFamily="18" charset="0"/>
                </a:endParaRPr>
              </a:p>
              <a:p>
                <a:pPr marL="0" indent="0">
                  <a:lnSpc>
                    <a:spcPct val="100000"/>
                  </a:lnSpc>
                  <a:buNone/>
                </a:pPr>
                <a:r>
                  <a:rPr lang="en-US" b="1" u="sng" dirty="0"/>
                  <a:t>Edge Probability</a:t>
                </a:r>
                <a:r>
                  <a:rPr lang="en-US" dirty="0"/>
                  <a:t>:</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log</m:t>
                          </m:r>
                        </m:fName>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e>
                      </m:fun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log</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func>
                    </m:oMath>
                  </m:oMathPara>
                </a14:m>
                <a:endParaRPr lang="en-US" dirty="0"/>
              </a:p>
              <a:p>
                <a:pPr marL="0" indent="0">
                  <a:lnSpc>
                    <a:spcPct val="100000"/>
                  </a:lnSpc>
                  <a:buNone/>
                </a:pPr>
                <a:r>
                  <a:rPr lang="en-US" b="1" u="sng" dirty="0"/>
                  <a:t>Node Probability</a:t>
                </a:r>
                <a:r>
                  <a:rPr lang="en-US" dirty="0"/>
                  <a:t>: </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e>
                      </m:func>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d>
                        <m:dPr>
                          <m:ctrlPr>
                            <a:rPr lang="en-US" i="1" dirty="0" smtClean="0">
                              <a:latin typeface="Cambria Math" panose="02040503050406030204" pitchFamily="18" charset="0"/>
                            </a:rPr>
                          </m:ctrlPr>
                        </m:dPr>
                        <m:e>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func>
                        </m:e>
                      </m:d>
                    </m:oMath>
                  </m:oMathPara>
                </a14:m>
                <a:endParaRPr lang="en-US" b="1" u="sng" dirty="0"/>
              </a:p>
              <a:p>
                <a:pPr marL="0" indent="0">
                  <a:lnSpc>
                    <a:spcPct val="100000"/>
                  </a:lnSpc>
                  <a:buNone/>
                </a:pPr>
                <a:r>
                  <a:rPr lang="en-US" b="1" u="sng" dirty="0"/>
                  <a:t>Backpointer</a:t>
                </a:r>
                <a:r>
                  <a:rPr lang="en-US" dirty="0"/>
                  <a:t>:</a:t>
                </a: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𝑖</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up>
                          <m:r>
                            <a:rPr lang="en-US" i="1" dirty="0">
                              <a:latin typeface="Cambria Math" panose="02040503050406030204" pitchFamily="18" charset="0"/>
                            </a:rPr>
                            <m:t>∗</m:t>
                          </m:r>
                        </m:sup>
                      </m:sSubSup>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argmax</m:t>
                          </m:r>
                        </m:e>
                        <m:lim>
                          <m:r>
                            <a:rPr lang="en-US" i="1" dirty="0">
                              <a:latin typeface="Cambria Math" panose="02040503050406030204" pitchFamily="18" charset="0"/>
                            </a:rPr>
                            <m:t>𝑖</m:t>
                          </m:r>
                          <m:r>
                            <a:rPr lang="en-US" i="1" dirty="0">
                              <a:latin typeface="Cambria Math" panose="02040503050406030204" pitchFamily="18" charset="0"/>
                            </a:rPr>
                            <m:t> </m:t>
                          </m:r>
                        </m:lim>
                      </m:limLow>
                      <m:d>
                        <m:dPr>
                          <m:ctrlPr>
                            <a:rPr lang="en-US" i="1" dirty="0" smtClean="0">
                              <a:latin typeface="Cambria Math" panose="02040503050406030204" pitchFamily="18" charset="0"/>
                            </a:rPr>
                          </m:ctrlPr>
                        </m:dPr>
                        <m:e>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func>
                        </m:e>
                      </m:d>
                    </m:oMath>
                  </m:oMathPara>
                </a14:m>
                <a:endParaRPr lang="en-US" dirty="0"/>
              </a:p>
            </p:txBody>
          </p:sp>
        </mc:Choice>
        <mc:Fallback>
          <p:sp>
            <p:nvSpPr>
              <p:cNvPr id="3" name="Content Placeholder 2">
                <a:extLst>
                  <a:ext uri="{FF2B5EF4-FFF2-40B4-BE49-F238E27FC236}">
                    <a16:creationId xmlns:a16="http://schemas.microsoft.com/office/drawing/2014/main" id="{F9E06A29-2CF1-2E49-91FD-81D696A28D9A}"/>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Tree>
    <p:extLst>
      <p:ext uri="{BB962C8B-B14F-4D97-AF65-F5344CB8AC3E}">
        <p14:creationId xmlns:p14="http://schemas.microsoft.com/office/powerpoint/2010/main" val="762558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5BCF-FC65-A84B-937D-923BEEFFC444}"/>
              </a:ext>
            </a:extLst>
          </p:cNvPr>
          <p:cNvSpPr>
            <a:spLocks noGrp="1"/>
          </p:cNvSpPr>
          <p:nvPr>
            <p:ph type="title"/>
          </p:nvPr>
        </p:nvSpPr>
        <p:spPr/>
        <p:txBody>
          <a:bodyPr/>
          <a:lstStyle/>
          <a:p>
            <a:r>
              <a:rPr lang="en-US" dirty="0"/>
              <a:t>Example from </a:t>
            </a:r>
            <a:r>
              <a:rPr lang="en-US" dirty="0" err="1"/>
              <a:t>Jurafsky</a:t>
            </a:r>
            <a:r>
              <a:rPr lang="en-US" dirty="0"/>
              <a:t> &amp; Martin</a:t>
            </a:r>
          </a:p>
        </p:txBody>
      </p:sp>
      <p:pic>
        <p:nvPicPr>
          <p:cNvPr id="5" name="Picture 4" descr="Diagram&#10;&#10;Description automatically generated">
            <a:extLst>
              <a:ext uri="{FF2B5EF4-FFF2-40B4-BE49-F238E27FC236}">
                <a16:creationId xmlns:a16="http://schemas.microsoft.com/office/drawing/2014/main" id="{0161ACA3-EA3D-6649-A3B0-80768414DCCC}"/>
              </a:ext>
            </a:extLst>
          </p:cNvPr>
          <p:cNvPicPr>
            <a:picLocks noChangeAspect="1"/>
          </p:cNvPicPr>
          <p:nvPr/>
        </p:nvPicPr>
        <p:blipFill>
          <a:blip r:embed="rId2"/>
          <a:stretch>
            <a:fillRect/>
          </a:stretch>
        </p:blipFill>
        <p:spPr>
          <a:xfrm>
            <a:off x="1748546" y="1341120"/>
            <a:ext cx="8694907" cy="4989019"/>
          </a:xfrm>
          <a:prstGeom prst="rect">
            <a:avLst/>
          </a:prstGeom>
        </p:spPr>
      </p:pic>
      <p:sp>
        <p:nvSpPr>
          <p:cNvPr id="7" name="TextBox 6">
            <a:extLst>
              <a:ext uri="{FF2B5EF4-FFF2-40B4-BE49-F238E27FC236}">
                <a16:creationId xmlns:a16="http://schemas.microsoft.com/office/drawing/2014/main" id="{4CE2B1FF-2B28-E04A-BF75-B853396012E4}"/>
              </a:ext>
            </a:extLst>
          </p:cNvPr>
          <p:cNvSpPr txBox="1"/>
          <p:nvPr/>
        </p:nvSpPr>
        <p:spPr>
          <a:xfrm>
            <a:off x="7888224" y="6331958"/>
            <a:ext cx="4181856" cy="369332"/>
          </a:xfrm>
          <a:prstGeom prst="rect">
            <a:avLst/>
          </a:prstGeom>
          <a:noFill/>
        </p:spPr>
        <p:txBody>
          <a:bodyPr wrap="square">
            <a:spAutoFit/>
          </a:bodyPr>
          <a:lstStyle/>
          <a:p>
            <a:r>
              <a:rPr lang="en-US" dirty="0"/>
              <a:t>© Daniel </a:t>
            </a:r>
            <a:r>
              <a:rPr lang="en-US" dirty="0" err="1"/>
              <a:t>Jurafsky</a:t>
            </a:r>
            <a:r>
              <a:rPr lang="en-US" dirty="0"/>
              <a:t> &amp; James H. Martin, 2021</a:t>
            </a:r>
          </a:p>
        </p:txBody>
      </p:sp>
    </p:spTree>
    <p:extLst>
      <p:ext uri="{BB962C8B-B14F-4D97-AF65-F5344CB8AC3E}">
        <p14:creationId xmlns:p14="http://schemas.microsoft.com/office/powerpoint/2010/main" val="1470810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solidFill>
                  <a:schemeClr val="bg1">
                    <a:lumMod val="75000"/>
                  </a:schemeClr>
                </a:solidFill>
              </a:rPr>
              <a:t>Syntax and semantics</a:t>
            </a:r>
          </a:p>
          <a:p>
            <a:r>
              <a:rPr lang="en-US" dirty="0">
                <a:solidFill>
                  <a:schemeClr val="bg1">
                    <a:lumMod val="75000"/>
                  </a:schemeClr>
                </a:solidFill>
              </a:rPr>
              <a:t>Part of speech tagging</a:t>
            </a:r>
          </a:p>
          <a:p>
            <a:r>
              <a:rPr lang="en-US" dirty="0">
                <a:solidFill>
                  <a:schemeClr val="bg1">
                    <a:lumMod val="75000"/>
                  </a:schemeClr>
                </a:solidFill>
              </a:rPr>
              <a:t>An HMM for POS tagging</a:t>
            </a:r>
          </a:p>
          <a:p>
            <a:r>
              <a:rPr lang="en-US" dirty="0">
                <a:solidFill>
                  <a:schemeClr val="bg1">
                    <a:lumMod val="75000"/>
                  </a:schemeClr>
                </a:solidFill>
              </a:rPr>
              <a:t>The Viterbi algorithm for POS tagging</a:t>
            </a:r>
          </a:p>
          <a:p>
            <a:r>
              <a:rPr lang="en-US" dirty="0"/>
              <a:t>From HMM to Neural Net</a:t>
            </a:r>
          </a:p>
          <a:p>
            <a:r>
              <a:rPr lang="en-US" dirty="0"/>
              <a:t>Recurrent neural networks</a:t>
            </a:r>
          </a:p>
          <a:p>
            <a:r>
              <a:rPr lang="en-US" dirty="0"/>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1574198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41362" y="95020"/>
            <a:ext cx="4530121" cy="767130"/>
          </a:xfrm>
        </p:spPr>
        <p:txBody>
          <a:bodyPr>
            <a:noAutofit/>
          </a:bodyPr>
          <a:lstStyle/>
          <a:p>
            <a:r>
              <a:rPr lang="en-US" sz="3200" dirty="0"/>
              <a:t>From HMM to Neural Net</a:t>
            </a:r>
          </a:p>
        </p:txBody>
      </p:sp>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dirty="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b="0" i="1" dirty="0" smtClean="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0" name="Oval 29">
                <a:extLst>
                  <a:ext uri="{FF2B5EF4-FFF2-40B4-BE49-F238E27FC236}">
                    <a16:creationId xmlns:a16="http://schemas.microsoft.com/office/drawing/2014/main" id="{86E32E53-69E5-3449-9F46-DBE4308F6DDA}"/>
                  </a:ext>
                </a:extLst>
              </p:cNvPr>
              <p:cNvSpPr>
                <a:spLocks noRot="1" noChangeAspect="1" noMove="1" noResize="1" noEditPoints="1" noAdjustHandles="1" noChangeArrowheads="1" noChangeShapeType="1" noTextEdit="1"/>
              </p:cNvSpPr>
              <p:nvPr/>
            </p:nvSpPr>
            <p:spPr>
              <a:xfrm>
                <a:off x="6981653" y="4936986"/>
                <a:ext cx="1219093" cy="1107591"/>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1" name="Oval 30">
                <a:extLst>
                  <a:ext uri="{FF2B5EF4-FFF2-40B4-BE49-F238E27FC236}">
                    <a16:creationId xmlns:a16="http://schemas.microsoft.com/office/drawing/2014/main" id="{3F8FA0D3-8FEE-4145-80F6-48BB507F6286}"/>
                  </a:ext>
                </a:extLst>
              </p:cNvPr>
              <p:cNvSpPr>
                <a:spLocks noRot="1" noChangeAspect="1" noMove="1" noResize="1" noEditPoints="1" noAdjustHandles="1" noChangeArrowheads="1" noChangeShapeType="1" noTextEdit="1"/>
              </p:cNvSpPr>
              <p:nvPr/>
            </p:nvSpPr>
            <p:spPr>
              <a:xfrm>
                <a:off x="7014785" y="2843406"/>
                <a:ext cx="1219093" cy="1107591"/>
              </a:xfrm>
              <a:prstGeom prst="ellipse">
                <a:avLst/>
              </a:prstGeom>
              <a:blipFill>
                <a:blip r:embed="rId6"/>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7"/>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3" name="Oval 32">
                <a:extLst>
                  <a:ext uri="{FF2B5EF4-FFF2-40B4-BE49-F238E27FC236}">
                    <a16:creationId xmlns:a16="http://schemas.microsoft.com/office/drawing/2014/main" id="{0DB59089-EAAB-4B4B-BC4E-F33452777047}"/>
                  </a:ext>
                </a:extLst>
              </p:cNvPr>
              <p:cNvSpPr>
                <a:spLocks noRot="1" noChangeAspect="1" noMove="1" noResize="1" noEditPoints="1" noAdjustHandles="1" noChangeArrowheads="1" noChangeShapeType="1" noTextEdit="1"/>
              </p:cNvSpPr>
              <p:nvPr/>
            </p:nvSpPr>
            <p:spPr>
              <a:xfrm>
                <a:off x="8815371" y="4941903"/>
                <a:ext cx="1219093" cy="1107591"/>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4" name="Oval 33">
                <a:extLst>
                  <a:ext uri="{FF2B5EF4-FFF2-40B4-BE49-F238E27FC236}">
                    <a16:creationId xmlns:a16="http://schemas.microsoft.com/office/drawing/2014/main" id="{340E85DD-9DA6-9049-8820-782112DBC748}"/>
                  </a:ext>
                </a:extLst>
              </p:cNvPr>
              <p:cNvSpPr>
                <a:spLocks noRot="1" noChangeAspect="1" noMove="1" noResize="1" noEditPoints="1" noAdjustHandles="1" noChangeArrowheads="1" noChangeShapeType="1" noTextEdit="1"/>
              </p:cNvSpPr>
              <p:nvPr/>
            </p:nvSpPr>
            <p:spPr>
              <a:xfrm>
                <a:off x="8848503" y="2848323"/>
                <a:ext cx="1219093" cy="1107591"/>
              </a:xfrm>
              <a:prstGeom prst="ellipse">
                <a:avLst/>
              </a:prstGeom>
              <a:blipFill>
                <a:blip r:embed="rId9"/>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w="88900">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10"/>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11"/>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3" name="Oval 52">
                <a:extLst>
                  <a:ext uri="{FF2B5EF4-FFF2-40B4-BE49-F238E27FC236}">
                    <a16:creationId xmlns:a16="http://schemas.microsoft.com/office/drawing/2014/main" id="{A3783CF4-DCE9-E04D-9666-9101521AA2E3}"/>
                  </a:ext>
                </a:extLst>
              </p:cNvPr>
              <p:cNvSpPr>
                <a:spLocks noRot="1" noChangeAspect="1" noMove="1" noResize="1" noEditPoints="1" noAdjustHandles="1" noChangeArrowheads="1" noChangeShapeType="1" noTextEdit="1"/>
              </p:cNvSpPr>
              <p:nvPr/>
            </p:nvSpPr>
            <p:spPr>
              <a:xfrm>
                <a:off x="10501606" y="4917325"/>
                <a:ext cx="1219093" cy="1107591"/>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6" name="Oval 55">
                <a:extLst>
                  <a:ext uri="{FF2B5EF4-FFF2-40B4-BE49-F238E27FC236}">
                    <a16:creationId xmlns:a16="http://schemas.microsoft.com/office/drawing/2014/main" id="{7BD009CE-95C1-DE4C-95D6-AE3D5D795EBB}"/>
                  </a:ext>
                </a:extLst>
              </p:cNvPr>
              <p:cNvSpPr>
                <a:spLocks noRot="1" noChangeAspect="1" noMove="1" noResize="1" noEditPoints="1" noAdjustHandles="1" noChangeArrowheads="1" noChangeShapeType="1" noTextEdit="1"/>
              </p:cNvSpPr>
              <p:nvPr/>
            </p:nvSpPr>
            <p:spPr>
              <a:xfrm>
                <a:off x="10534738" y="2823745"/>
                <a:ext cx="1219093" cy="1107591"/>
              </a:xfrm>
              <a:prstGeom prst="ellipse">
                <a:avLst/>
              </a:prstGeom>
              <a:blipFill>
                <a:blip r:embed="rId13"/>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14"/>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57" name="Oval 56">
                <a:extLst>
                  <a:ext uri="{FF2B5EF4-FFF2-40B4-BE49-F238E27FC236}">
                    <a16:creationId xmlns:a16="http://schemas.microsoft.com/office/drawing/2014/main" id="{0A0C1691-EA05-D144-A770-FDBC790296B1}"/>
                  </a:ext>
                </a:extLst>
              </p:cNvPr>
              <p:cNvSpPr>
                <a:spLocks noRot="1" noChangeAspect="1" noMove="1" noResize="1" noEditPoints="1" noAdjustHandles="1" noChangeArrowheads="1" noChangeShapeType="1" noTextEdit="1"/>
              </p:cNvSpPr>
              <p:nvPr/>
            </p:nvSpPr>
            <p:spPr>
              <a:xfrm>
                <a:off x="7020881" y="740286"/>
                <a:ext cx="1219093" cy="1107591"/>
              </a:xfrm>
              <a:prstGeom prst="ellipse">
                <a:avLst/>
              </a:prstGeom>
              <a:blipFill>
                <a:blip r:embed="rId16"/>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w="6350">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84" name="Oval 83">
                <a:extLst>
                  <a:ext uri="{FF2B5EF4-FFF2-40B4-BE49-F238E27FC236}">
                    <a16:creationId xmlns:a16="http://schemas.microsoft.com/office/drawing/2014/main" id="{F5338889-E5D6-564C-8D48-67B39CF025C5}"/>
                  </a:ext>
                </a:extLst>
              </p:cNvPr>
              <p:cNvSpPr>
                <a:spLocks noRot="1" noChangeAspect="1" noMove="1" noResize="1" noEditPoints="1" noAdjustHandles="1" noChangeArrowheads="1" noChangeShapeType="1" noTextEdit="1"/>
              </p:cNvSpPr>
              <p:nvPr/>
            </p:nvSpPr>
            <p:spPr>
              <a:xfrm>
                <a:off x="8854599" y="745203"/>
                <a:ext cx="1219093" cy="1107591"/>
              </a:xfrm>
              <a:prstGeom prst="ellipse">
                <a:avLst/>
              </a:prstGeom>
              <a:blipFill>
                <a:blip r:embed="rId17"/>
                <a:stretch>
                  <a:fillRect/>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92" name="Oval 91">
                <a:extLst>
                  <a:ext uri="{FF2B5EF4-FFF2-40B4-BE49-F238E27FC236}">
                    <a16:creationId xmlns:a16="http://schemas.microsoft.com/office/drawing/2014/main" id="{F93F539F-AD78-4647-AA2E-7CF16CF5B903}"/>
                  </a:ext>
                </a:extLst>
              </p:cNvPr>
              <p:cNvSpPr>
                <a:spLocks noRot="1" noChangeAspect="1" noMove="1" noResize="1" noEditPoints="1" noAdjustHandles="1" noChangeArrowheads="1" noChangeShapeType="1" noTextEdit="1"/>
              </p:cNvSpPr>
              <p:nvPr/>
            </p:nvSpPr>
            <p:spPr>
              <a:xfrm>
                <a:off x="10540834" y="720625"/>
                <a:ext cx="1219093" cy="1107591"/>
              </a:xfrm>
              <a:prstGeom prst="ellipse">
                <a:avLst/>
              </a:prstGeom>
              <a:blipFill>
                <a:blip r:embed="rId18"/>
                <a:stretch>
                  <a:fillRect/>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9"/>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20"/>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21"/>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2"/>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3"/>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4"/>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3AF39F6D-2604-BEE7-A9C6-29D6161A728A}"/>
                  </a:ext>
                </a:extLst>
              </p:cNvPr>
              <p:cNvSpPr>
                <a:spLocks noGrp="1"/>
              </p:cNvSpPr>
              <p:nvPr>
                <p:ph sz="half" idx="1"/>
              </p:nvPr>
            </p:nvSpPr>
            <p:spPr>
              <a:xfrm>
                <a:off x="114300" y="1054914"/>
                <a:ext cx="4512366" cy="5395562"/>
              </a:xfrm>
            </p:spPr>
            <p:txBody>
              <a:bodyPr>
                <a:normAutofit/>
              </a:bodyPr>
              <a:lstStyle/>
              <a:p>
                <a:pPr marL="0" indent="0">
                  <a:lnSpc>
                    <a:spcPct val="100000"/>
                  </a:lnSpc>
                  <a:buNone/>
                </a:pPr>
                <a:r>
                  <a:rPr lang="en-US" dirty="0"/>
                  <a:t>Viterbi algorithm:</a:t>
                </a:r>
              </a:p>
              <a:p>
                <a:pPr marL="0" indent="0">
                  <a:lnSpc>
                    <a:spcPct val="100000"/>
                  </a:lnSpc>
                  <a:buNone/>
                </a:pP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r>
                        <a:rPr lang="en-US" i="1" dirty="0">
                          <a:latin typeface="Cambria Math" panose="02040503050406030204" pitchFamily="18" charset="0"/>
                        </a:rPr>
                        <m:t> </m:t>
                      </m:r>
                    </m:oMath>
                  </m:oMathPara>
                </a14:m>
                <a:endParaRPr lang="en-US" i="1" dirty="0">
                  <a:latin typeface="Cambria Math" panose="02040503050406030204" pitchFamily="18" charset="0"/>
                </a:endParaRPr>
              </a:p>
              <a:p>
                <a:pPr marL="0" indent="0">
                  <a:lnSpc>
                    <a:spcPct val="100000"/>
                  </a:lnSpc>
                  <a:buNone/>
                </a:pPr>
                <a:endParaRPr lang="en-US" i="1" dirty="0">
                  <a:latin typeface="Cambria Math" panose="02040503050406030204" pitchFamily="18" charset="0"/>
                </a:endParaRPr>
              </a:p>
              <a:p>
                <a:pPr marL="0" indent="0">
                  <a:lnSpc>
                    <a:spcPct val="100000"/>
                  </a:lnSpc>
                  <a:buNone/>
                </a:pPr>
                <a:endParaRPr lang="en-US" b="1" u="sng" dirty="0"/>
              </a:p>
            </p:txBody>
          </p:sp>
        </mc:Choice>
        <mc:Fallback xmlns="">
          <p:sp>
            <p:nvSpPr>
              <p:cNvPr id="64" name="Content Placeholder 2">
                <a:extLst>
                  <a:ext uri="{FF2B5EF4-FFF2-40B4-BE49-F238E27FC236}">
                    <a16:creationId xmlns:a16="http://schemas.microsoft.com/office/drawing/2014/main" id="{3AF39F6D-2604-BEE7-A9C6-29D6161A728A}"/>
                  </a:ext>
                </a:extLst>
              </p:cNvPr>
              <p:cNvSpPr>
                <a:spLocks noGrp="1" noRot="1" noChangeAspect="1" noMove="1" noResize="1" noEditPoints="1" noAdjustHandles="1" noChangeArrowheads="1" noChangeShapeType="1" noTextEdit="1"/>
              </p:cNvSpPr>
              <p:nvPr>
                <p:ph sz="half" idx="1"/>
              </p:nvPr>
            </p:nvSpPr>
            <p:spPr>
              <a:xfrm>
                <a:off x="114300" y="1054914"/>
                <a:ext cx="4512366" cy="5395562"/>
              </a:xfrm>
              <a:blipFill>
                <a:blip r:embed="rId25"/>
                <a:stretch>
                  <a:fillRect l="-2809" t="-1412"/>
                </a:stretch>
              </a:blipFill>
            </p:spPr>
            <p:txBody>
              <a:bodyPr/>
              <a:lstStyle/>
              <a:p>
                <a:r>
                  <a:rPr lang="en-US">
                    <a:noFill/>
                  </a:rPr>
                  <a:t> </a:t>
                </a:r>
              </a:p>
            </p:txBody>
          </p:sp>
        </mc:Fallback>
      </mc:AlternateContent>
    </p:spTree>
    <p:extLst>
      <p:ext uri="{BB962C8B-B14F-4D97-AF65-F5344CB8AC3E}">
        <p14:creationId xmlns:p14="http://schemas.microsoft.com/office/powerpoint/2010/main" val="3340421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F0D3-3FCD-5C48-9353-AB1856627BB3}"/>
              </a:ext>
            </a:extLst>
          </p:cNvPr>
          <p:cNvSpPr>
            <a:spLocks noGrp="1"/>
          </p:cNvSpPr>
          <p:nvPr>
            <p:ph type="title"/>
          </p:nvPr>
        </p:nvSpPr>
        <p:spPr>
          <a:xfrm>
            <a:off x="41362" y="95020"/>
            <a:ext cx="4530121" cy="767130"/>
          </a:xfrm>
        </p:spPr>
        <p:txBody>
          <a:bodyPr>
            <a:noAutofit/>
          </a:bodyPr>
          <a:lstStyle/>
          <a:p>
            <a:r>
              <a:rPr lang="en-US" sz="3200" dirty="0"/>
              <a:t>From HMM to Neural Net</a:t>
            </a:r>
          </a:p>
        </p:txBody>
      </p:sp>
      <p:cxnSp>
        <p:nvCxnSpPr>
          <p:cNvPr id="6" name="Straight Arrow Connector 5">
            <a:extLst>
              <a:ext uri="{FF2B5EF4-FFF2-40B4-BE49-F238E27FC236}">
                <a16:creationId xmlns:a16="http://schemas.microsoft.com/office/drawing/2014/main" id="{FDFDCDD2-BBE3-214A-8923-97AF7B71EBB2}"/>
              </a:ext>
            </a:extLst>
          </p:cNvPr>
          <p:cNvCxnSpPr>
            <a:cxnSpLocks/>
          </p:cNvCxnSpPr>
          <p:nvPr/>
        </p:nvCxnSpPr>
        <p:spPr>
          <a:xfrm>
            <a:off x="5029005" y="341376"/>
            <a:ext cx="20073" cy="6317841"/>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AACBC9-F259-A340-881A-4E4FE537C654}"/>
              </a:ext>
            </a:extLst>
          </p:cNvPr>
          <p:cNvCxnSpPr>
            <a:cxnSpLocks/>
          </p:cNvCxnSpPr>
          <p:nvPr/>
        </p:nvCxnSpPr>
        <p:spPr>
          <a:xfrm flipH="1">
            <a:off x="4870175" y="6316170"/>
            <a:ext cx="7287860" cy="24995"/>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val 27">
                <a:extLst>
                  <a:ext uri="{FF2B5EF4-FFF2-40B4-BE49-F238E27FC236}">
                    <a16:creationId xmlns:a16="http://schemas.microsoft.com/office/drawing/2014/main" id="{27911784-EC0A-E54E-9FEA-4207C588D8A0}"/>
                  </a:ext>
                </a:extLst>
              </p:cNvPr>
              <p:cNvSpPr/>
              <p:nvPr/>
            </p:nvSpPr>
            <p:spPr>
              <a:xfrm>
                <a:off x="5167413" y="2843407"/>
                <a:ext cx="1256890"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dirty="0">
                              <a:solidFill>
                                <a:schemeClr val="tx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8" name="Oval 27">
                <a:extLst>
                  <a:ext uri="{FF2B5EF4-FFF2-40B4-BE49-F238E27FC236}">
                    <a16:creationId xmlns:a16="http://schemas.microsoft.com/office/drawing/2014/main" id="{27911784-EC0A-E54E-9FEA-4207C588D8A0}"/>
                  </a:ext>
                </a:extLst>
              </p:cNvPr>
              <p:cNvSpPr>
                <a:spLocks noRot="1" noChangeAspect="1" noMove="1" noResize="1" noEditPoints="1" noAdjustHandles="1" noChangeArrowheads="1" noChangeShapeType="1" noTextEdit="1"/>
              </p:cNvSpPr>
              <p:nvPr/>
            </p:nvSpPr>
            <p:spPr>
              <a:xfrm>
                <a:off x="5167413" y="2843407"/>
                <a:ext cx="1256890" cy="1107591"/>
              </a:xfrm>
              <a:prstGeom prst="ellipse">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FC96809-3CEC-074E-8624-A9D8B935A4F4}"/>
                  </a:ext>
                </a:extLst>
              </p:cNvPr>
              <p:cNvSpPr/>
              <p:nvPr/>
            </p:nvSpPr>
            <p:spPr>
              <a:xfrm>
                <a:off x="5218462" y="4923734"/>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29" name="Oval 28">
                <a:extLst>
                  <a:ext uri="{FF2B5EF4-FFF2-40B4-BE49-F238E27FC236}">
                    <a16:creationId xmlns:a16="http://schemas.microsoft.com/office/drawing/2014/main" id="{4FC96809-3CEC-074E-8624-A9D8B935A4F4}"/>
                  </a:ext>
                </a:extLst>
              </p:cNvPr>
              <p:cNvSpPr>
                <a:spLocks noRot="1" noChangeAspect="1" noMove="1" noResize="1" noEditPoints="1" noAdjustHandles="1" noChangeArrowheads="1" noChangeShapeType="1" noTextEdit="1"/>
              </p:cNvSpPr>
              <p:nvPr/>
            </p:nvSpPr>
            <p:spPr>
              <a:xfrm>
                <a:off x="5218462" y="4923734"/>
                <a:ext cx="1219093" cy="1107591"/>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86E32E53-69E5-3449-9F46-DBE4308F6DDA}"/>
                  </a:ext>
                </a:extLst>
              </p:cNvPr>
              <p:cNvSpPr/>
              <p:nvPr/>
            </p:nvSpPr>
            <p:spPr>
              <a:xfrm>
                <a:off x="6981653" y="4936986"/>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b="0" i="1" dirty="0" smtClean="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0" name="Oval 29">
                <a:extLst>
                  <a:ext uri="{FF2B5EF4-FFF2-40B4-BE49-F238E27FC236}">
                    <a16:creationId xmlns:a16="http://schemas.microsoft.com/office/drawing/2014/main" id="{86E32E53-69E5-3449-9F46-DBE4308F6DDA}"/>
                  </a:ext>
                </a:extLst>
              </p:cNvPr>
              <p:cNvSpPr>
                <a:spLocks noRot="1" noChangeAspect="1" noMove="1" noResize="1" noEditPoints="1" noAdjustHandles="1" noChangeArrowheads="1" noChangeShapeType="1" noTextEdit="1"/>
              </p:cNvSpPr>
              <p:nvPr/>
            </p:nvSpPr>
            <p:spPr>
              <a:xfrm>
                <a:off x="6981653" y="4936986"/>
                <a:ext cx="1219093" cy="1107591"/>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3F8FA0D3-8FEE-4145-80F6-48BB507F6286}"/>
                  </a:ext>
                </a:extLst>
              </p:cNvPr>
              <p:cNvSpPr/>
              <p:nvPr/>
            </p:nvSpPr>
            <p:spPr>
              <a:xfrm>
                <a:off x="7014785" y="2843406"/>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b="0" i="1" dirty="0" smtClean="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31" name="Oval 30">
                <a:extLst>
                  <a:ext uri="{FF2B5EF4-FFF2-40B4-BE49-F238E27FC236}">
                    <a16:creationId xmlns:a16="http://schemas.microsoft.com/office/drawing/2014/main" id="{3F8FA0D3-8FEE-4145-80F6-48BB507F6286}"/>
                  </a:ext>
                </a:extLst>
              </p:cNvPr>
              <p:cNvSpPr>
                <a:spLocks noRot="1" noChangeAspect="1" noMove="1" noResize="1" noEditPoints="1" noAdjustHandles="1" noChangeArrowheads="1" noChangeShapeType="1" noTextEdit="1"/>
              </p:cNvSpPr>
              <p:nvPr/>
            </p:nvSpPr>
            <p:spPr>
              <a:xfrm>
                <a:off x="7014785" y="2843406"/>
                <a:ext cx="1219093" cy="1107591"/>
              </a:xfrm>
              <a:prstGeom prst="ellipse">
                <a:avLst/>
              </a:prstGeom>
              <a:blipFill>
                <a:blip r:embed="rId5"/>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A5B47E15-5D8C-E641-98B7-CE3B1309BD0C}"/>
              </a:ext>
            </a:extLst>
          </p:cNvPr>
          <p:cNvCxnSpPr>
            <a:cxnSpLocks/>
            <a:stCxn id="28" idx="6"/>
            <a:endCxn id="31" idx="2"/>
          </p:cNvCxnSpPr>
          <p:nvPr/>
        </p:nvCxnSpPr>
        <p:spPr>
          <a:xfrm flipV="1">
            <a:off x="6424303" y="3397202"/>
            <a:ext cx="590482" cy="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67162C-715A-FC41-99DD-3859BF067DA8}"/>
              </a:ext>
            </a:extLst>
          </p:cNvPr>
          <p:cNvCxnSpPr>
            <a:cxnSpLocks/>
            <a:stCxn id="28" idx="5"/>
            <a:endCxn id="30" idx="1"/>
          </p:cNvCxnSpPr>
          <p:nvPr/>
        </p:nvCxnSpPr>
        <p:spPr>
          <a:xfrm>
            <a:off x="6240236" y="3788795"/>
            <a:ext cx="919949" cy="131039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96C056A-50B4-1E44-AFE9-27A3B5ECDACF}"/>
              </a:ext>
            </a:extLst>
          </p:cNvPr>
          <p:cNvCxnSpPr>
            <a:cxnSpLocks/>
            <a:stCxn id="29" idx="6"/>
            <a:endCxn id="30" idx="2"/>
          </p:cNvCxnSpPr>
          <p:nvPr/>
        </p:nvCxnSpPr>
        <p:spPr>
          <a:xfrm>
            <a:off x="6437555" y="5477530"/>
            <a:ext cx="544098" cy="1325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871A6FE-B8F7-D648-89CF-3D2B0138499D}"/>
              </a:ext>
            </a:extLst>
          </p:cNvPr>
          <p:cNvCxnSpPr>
            <a:cxnSpLocks/>
            <a:stCxn id="29" idx="7"/>
            <a:endCxn id="31" idx="3"/>
          </p:cNvCxnSpPr>
          <p:nvPr/>
        </p:nvCxnSpPr>
        <p:spPr>
          <a:xfrm flipV="1">
            <a:off x="6259023" y="3788794"/>
            <a:ext cx="934294" cy="1297143"/>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4C369DF4-CDAC-0149-A806-58AECA3E36CF}"/>
                  </a:ext>
                </a:extLst>
              </p:cNvPr>
              <p:cNvSpPr txBox="1">
                <a:spLocks/>
              </p:cNvSpPr>
              <p:nvPr/>
            </p:nvSpPr>
            <p:spPr>
              <a:xfrm>
                <a:off x="5138733" y="6459912"/>
                <a:ext cx="1500046" cy="3661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1</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John</m:t>
                      </m:r>
                    </m:oMath>
                  </m:oMathPara>
                </a14:m>
                <a:endParaRPr lang="en-US" sz="2400" dirty="0"/>
              </a:p>
            </p:txBody>
          </p:sp>
        </mc:Choice>
        <mc:Fallback xmlns="">
          <p:sp>
            <p:nvSpPr>
              <p:cNvPr id="37" name="Content Placeholder 2">
                <a:extLst>
                  <a:ext uri="{FF2B5EF4-FFF2-40B4-BE49-F238E27FC236}">
                    <a16:creationId xmlns:a16="http://schemas.microsoft.com/office/drawing/2014/main" id="{4C369DF4-CDAC-0149-A806-58AECA3E36CF}"/>
                  </a:ext>
                </a:extLst>
              </p:cNvPr>
              <p:cNvSpPr txBox="1">
                <a:spLocks noRot="1" noChangeAspect="1" noMove="1" noResize="1" noEditPoints="1" noAdjustHandles="1" noChangeArrowheads="1" noChangeShapeType="1" noTextEdit="1"/>
              </p:cNvSpPr>
              <p:nvPr/>
            </p:nvSpPr>
            <p:spPr>
              <a:xfrm>
                <a:off x="5138733" y="6459912"/>
                <a:ext cx="1500046" cy="366143"/>
              </a:xfrm>
              <a:prstGeom prst="rect">
                <a:avLst/>
              </a:prstGeom>
              <a:blipFill>
                <a:blip r:embed="rId6"/>
                <a:stretch>
                  <a:fillRect l="-840" r="-3361" b="-36667"/>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7BF48604-22E3-BF47-85A6-C14D12BBB0F1}"/>
              </a:ext>
            </a:extLst>
          </p:cNvPr>
          <p:cNvCxnSpPr>
            <a:cxnSpLocks/>
          </p:cNvCxnSpPr>
          <p:nvPr/>
        </p:nvCxnSpPr>
        <p:spPr>
          <a:xfrm>
            <a:off x="5821356" y="6180644"/>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60DD9AE-E25D-624B-BC5F-A3E4CA7D7505}"/>
              </a:ext>
            </a:extLst>
          </p:cNvPr>
          <p:cNvCxnSpPr>
            <a:cxnSpLocks/>
          </p:cNvCxnSpPr>
          <p:nvPr/>
        </p:nvCxnSpPr>
        <p:spPr>
          <a:xfrm>
            <a:off x="7584543" y="6184280"/>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0DB59089-EAAB-4B4B-BC4E-F33452777047}"/>
                  </a:ext>
                </a:extLst>
              </p:cNvPr>
              <p:cNvSpPr/>
              <p:nvPr/>
            </p:nvSpPr>
            <p:spPr>
              <a:xfrm>
                <a:off x="8815371" y="4941903"/>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3" name="Oval 32">
                <a:extLst>
                  <a:ext uri="{FF2B5EF4-FFF2-40B4-BE49-F238E27FC236}">
                    <a16:creationId xmlns:a16="http://schemas.microsoft.com/office/drawing/2014/main" id="{0DB59089-EAAB-4B4B-BC4E-F33452777047}"/>
                  </a:ext>
                </a:extLst>
              </p:cNvPr>
              <p:cNvSpPr>
                <a:spLocks noRot="1" noChangeAspect="1" noMove="1" noResize="1" noEditPoints="1" noAdjustHandles="1" noChangeArrowheads="1" noChangeShapeType="1" noTextEdit="1"/>
              </p:cNvSpPr>
              <p:nvPr/>
            </p:nvSpPr>
            <p:spPr>
              <a:xfrm>
                <a:off x="8815371" y="4941903"/>
                <a:ext cx="1219093" cy="1107591"/>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340E85DD-9DA6-9049-8820-782112DBC748}"/>
                  </a:ext>
                </a:extLst>
              </p:cNvPr>
              <p:cNvSpPr/>
              <p:nvPr/>
            </p:nvSpPr>
            <p:spPr>
              <a:xfrm>
                <a:off x="8848503" y="2848323"/>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34" name="Oval 33">
                <a:extLst>
                  <a:ext uri="{FF2B5EF4-FFF2-40B4-BE49-F238E27FC236}">
                    <a16:creationId xmlns:a16="http://schemas.microsoft.com/office/drawing/2014/main" id="{340E85DD-9DA6-9049-8820-782112DBC748}"/>
                  </a:ext>
                </a:extLst>
              </p:cNvPr>
              <p:cNvSpPr>
                <a:spLocks noRot="1" noChangeAspect="1" noMove="1" noResize="1" noEditPoints="1" noAdjustHandles="1" noChangeArrowheads="1" noChangeShapeType="1" noTextEdit="1"/>
              </p:cNvSpPr>
              <p:nvPr/>
            </p:nvSpPr>
            <p:spPr>
              <a:xfrm>
                <a:off x="8848503" y="2848323"/>
                <a:ext cx="1219093" cy="1107591"/>
              </a:xfrm>
              <a:prstGeom prst="ellipse">
                <a:avLst/>
              </a:prstGeom>
              <a:blipFill>
                <a:blip r:embed="rId8"/>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D1BC36B-C99D-3441-8981-74109C700C17}"/>
              </a:ext>
            </a:extLst>
          </p:cNvPr>
          <p:cNvCxnSpPr>
            <a:cxnSpLocks/>
            <a:stCxn id="31" idx="6"/>
            <a:endCxn id="34" idx="2"/>
          </p:cNvCxnSpPr>
          <p:nvPr/>
        </p:nvCxnSpPr>
        <p:spPr>
          <a:xfrm>
            <a:off x="8233878" y="3397202"/>
            <a:ext cx="614625" cy="491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FD644D8-17FC-224D-ABD5-5EAE13DDF601}"/>
              </a:ext>
            </a:extLst>
          </p:cNvPr>
          <p:cNvCxnSpPr>
            <a:cxnSpLocks/>
            <a:stCxn id="31" idx="5"/>
            <a:endCxn id="33" idx="1"/>
          </p:cNvCxnSpPr>
          <p:nvPr/>
        </p:nvCxnSpPr>
        <p:spPr>
          <a:xfrm>
            <a:off x="8055346" y="378879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EE4D-F806-A441-B152-861BE7D60276}"/>
              </a:ext>
            </a:extLst>
          </p:cNvPr>
          <p:cNvCxnSpPr>
            <a:cxnSpLocks/>
            <a:stCxn id="30" idx="6"/>
            <a:endCxn id="33" idx="2"/>
          </p:cNvCxnSpPr>
          <p:nvPr/>
        </p:nvCxnSpPr>
        <p:spPr>
          <a:xfrm>
            <a:off x="8200746" y="5490782"/>
            <a:ext cx="614625" cy="4917"/>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EF43440-E3C2-1949-8838-04D2DE79A5CA}"/>
              </a:ext>
            </a:extLst>
          </p:cNvPr>
          <p:cNvCxnSpPr>
            <a:cxnSpLocks/>
            <a:stCxn id="30" idx="7"/>
            <a:endCxn id="34" idx="3"/>
          </p:cNvCxnSpPr>
          <p:nvPr/>
        </p:nvCxnSpPr>
        <p:spPr>
          <a:xfrm flipV="1">
            <a:off x="8022214" y="3793711"/>
            <a:ext cx="1004821" cy="1305478"/>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2E5A37-340C-B541-8C54-0A6A784DE220}"/>
              </a:ext>
            </a:extLst>
          </p:cNvPr>
          <p:cNvCxnSpPr>
            <a:cxnSpLocks/>
            <a:stCxn id="33" idx="6"/>
          </p:cNvCxnSpPr>
          <p:nvPr/>
        </p:nvCxnSpPr>
        <p:spPr>
          <a:xfrm>
            <a:off x="10034464" y="5495699"/>
            <a:ext cx="437336" cy="0"/>
          </a:xfrm>
          <a:prstGeom prst="straightConnector1">
            <a:avLst/>
          </a:prstGeom>
          <a:ln w="88900">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04D62DF-6898-E545-A551-AA2DB5CD8F5B}"/>
              </a:ext>
            </a:extLst>
          </p:cNvPr>
          <p:cNvCxnSpPr>
            <a:cxnSpLocks/>
            <a:stCxn id="34" idx="6"/>
          </p:cNvCxnSpPr>
          <p:nvPr/>
        </p:nvCxnSpPr>
        <p:spPr>
          <a:xfrm>
            <a:off x="10067596" y="3402119"/>
            <a:ext cx="404204"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069A69F-0E3F-5947-94A4-447B3AA99BA8}"/>
              </a:ext>
            </a:extLst>
          </p:cNvPr>
          <p:cNvCxnSpPr>
            <a:cxnSpLocks/>
          </p:cNvCxnSpPr>
          <p:nvPr/>
        </p:nvCxnSpPr>
        <p:spPr>
          <a:xfrm>
            <a:off x="9418261" y="6189197"/>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Content Placeholder 2">
                <a:extLst>
                  <a:ext uri="{FF2B5EF4-FFF2-40B4-BE49-F238E27FC236}">
                    <a16:creationId xmlns:a16="http://schemas.microsoft.com/office/drawing/2014/main" id="{57875EB3-B2E0-0D41-AF0A-2CE10BD340A3}"/>
                  </a:ext>
                </a:extLst>
              </p:cNvPr>
              <p:cNvSpPr txBox="1">
                <a:spLocks/>
              </p:cNvSpPr>
              <p:nvPr/>
            </p:nvSpPr>
            <p:spPr>
              <a:xfrm>
                <a:off x="6835199" y="6457751"/>
                <a:ext cx="1500046" cy="401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2</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hit</m:t>
                      </m:r>
                    </m:oMath>
                  </m:oMathPara>
                </a14:m>
                <a:endParaRPr lang="en-US" sz="2400" dirty="0"/>
              </a:p>
            </p:txBody>
          </p:sp>
        </mc:Choice>
        <mc:Fallback xmlns="">
          <p:sp>
            <p:nvSpPr>
              <p:cNvPr id="67" name="Content Placeholder 2">
                <a:extLst>
                  <a:ext uri="{FF2B5EF4-FFF2-40B4-BE49-F238E27FC236}">
                    <a16:creationId xmlns:a16="http://schemas.microsoft.com/office/drawing/2014/main" id="{57875EB3-B2E0-0D41-AF0A-2CE10BD340A3}"/>
                  </a:ext>
                </a:extLst>
              </p:cNvPr>
              <p:cNvSpPr txBox="1">
                <a:spLocks noRot="1" noChangeAspect="1" noMove="1" noResize="1" noEditPoints="1" noAdjustHandles="1" noChangeArrowheads="1" noChangeShapeType="1" noTextEdit="1"/>
              </p:cNvSpPr>
              <p:nvPr/>
            </p:nvSpPr>
            <p:spPr>
              <a:xfrm>
                <a:off x="6835199" y="6457751"/>
                <a:ext cx="1500046" cy="401534"/>
              </a:xfrm>
              <a:prstGeom prst="rect">
                <a:avLst/>
              </a:prstGeom>
              <a:blipFill>
                <a:blip r:embed="rId9"/>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Content Placeholder 2">
                <a:extLst>
                  <a:ext uri="{FF2B5EF4-FFF2-40B4-BE49-F238E27FC236}">
                    <a16:creationId xmlns:a16="http://schemas.microsoft.com/office/drawing/2014/main" id="{2B9E9406-AF15-B44E-BFD8-D37009FF9D5A}"/>
                  </a:ext>
                </a:extLst>
              </p:cNvPr>
              <p:cNvSpPr txBox="1">
                <a:spLocks/>
              </p:cNvSpPr>
              <p:nvPr/>
            </p:nvSpPr>
            <p:spPr>
              <a:xfrm>
                <a:off x="8703526" y="6450476"/>
                <a:ext cx="1500046" cy="41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3</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the</m:t>
                      </m:r>
                    </m:oMath>
                  </m:oMathPara>
                </a14:m>
                <a:endParaRPr lang="en-US" sz="2400" dirty="0"/>
              </a:p>
            </p:txBody>
          </p:sp>
        </mc:Choice>
        <mc:Fallback xmlns="">
          <p:sp>
            <p:nvSpPr>
              <p:cNvPr id="68" name="Content Placeholder 2">
                <a:extLst>
                  <a:ext uri="{FF2B5EF4-FFF2-40B4-BE49-F238E27FC236}">
                    <a16:creationId xmlns:a16="http://schemas.microsoft.com/office/drawing/2014/main" id="{2B9E9406-AF15-B44E-BFD8-D37009FF9D5A}"/>
                  </a:ext>
                </a:extLst>
              </p:cNvPr>
              <p:cNvSpPr txBox="1">
                <a:spLocks noRot="1" noChangeAspect="1" noMove="1" noResize="1" noEditPoints="1" noAdjustHandles="1" noChangeArrowheads="1" noChangeShapeType="1" noTextEdit="1"/>
              </p:cNvSpPr>
              <p:nvPr/>
            </p:nvSpPr>
            <p:spPr>
              <a:xfrm>
                <a:off x="8703526" y="6450476"/>
                <a:ext cx="1500046" cy="417999"/>
              </a:xfrm>
              <a:prstGeom prst="rect">
                <a:avLst/>
              </a:prstGeom>
              <a:blipFill>
                <a:blip r:embed="rId10"/>
                <a:stretch>
                  <a:fillRect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A3783CF4-DCE9-E04D-9666-9101521AA2E3}"/>
                  </a:ext>
                </a:extLst>
              </p:cNvPr>
              <p:cNvSpPr/>
              <p:nvPr/>
            </p:nvSpPr>
            <p:spPr>
              <a:xfrm>
                <a:off x="10501606" y="4917325"/>
                <a:ext cx="1219093" cy="11075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𝐷</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3" name="Oval 52">
                <a:extLst>
                  <a:ext uri="{FF2B5EF4-FFF2-40B4-BE49-F238E27FC236}">
                    <a16:creationId xmlns:a16="http://schemas.microsoft.com/office/drawing/2014/main" id="{A3783CF4-DCE9-E04D-9666-9101521AA2E3}"/>
                  </a:ext>
                </a:extLst>
              </p:cNvPr>
              <p:cNvSpPr>
                <a:spLocks noRot="1" noChangeAspect="1" noMove="1" noResize="1" noEditPoints="1" noAdjustHandles="1" noChangeArrowheads="1" noChangeShapeType="1" noTextEdit="1"/>
              </p:cNvSpPr>
              <p:nvPr/>
            </p:nvSpPr>
            <p:spPr>
              <a:xfrm>
                <a:off x="10501606" y="4917325"/>
                <a:ext cx="1219093" cy="1107591"/>
              </a:xfrm>
              <a:prstGeom prst="ellipse">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7BD009CE-95C1-DE4C-95D6-AE3D5D795EBB}"/>
                  </a:ext>
                </a:extLst>
              </p:cNvPr>
              <p:cNvSpPr/>
              <p:nvPr/>
            </p:nvSpPr>
            <p:spPr>
              <a:xfrm>
                <a:off x="10534738" y="2823745"/>
                <a:ext cx="1219093" cy="110759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r>
                            <a:rPr lang="en-US" sz="3600" i="1" dirty="0">
                              <a:solidFill>
                                <a:schemeClr val="tx1"/>
                              </a:solidFill>
                              <a:latin typeface="Cambria Math" panose="02040503050406030204" pitchFamily="18" charset="0"/>
                            </a:rPr>
                            <m:t>𝑣</m:t>
                          </m:r>
                        </m:e>
                        <m:sub>
                          <m:r>
                            <a:rPr lang="en-US" sz="3600" i="1" dirty="0">
                              <a:solidFill>
                                <a:schemeClr val="tx1"/>
                              </a:solidFill>
                              <a:latin typeface="Cambria Math" panose="02040503050406030204" pitchFamily="18" charset="0"/>
                            </a:rPr>
                            <m:t>𝑉</m:t>
                          </m:r>
                          <m:r>
                            <a:rPr lang="en-US" sz="3600" i="1" dirty="0">
                              <a:solidFill>
                                <a:schemeClr val="tx1"/>
                              </a:solidFill>
                              <a:latin typeface="Cambria Math" panose="02040503050406030204" pitchFamily="18" charset="0"/>
                            </a:rPr>
                            <m:t>,</m:t>
                          </m:r>
                          <m:r>
                            <a:rPr lang="en-US" sz="3600" b="0" i="0" dirty="0" smtClean="0">
                              <a:solidFill>
                                <a:schemeClr val="tx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56" name="Oval 55">
                <a:extLst>
                  <a:ext uri="{FF2B5EF4-FFF2-40B4-BE49-F238E27FC236}">
                    <a16:creationId xmlns:a16="http://schemas.microsoft.com/office/drawing/2014/main" id="{7BD009CE-95C1-DE4C-95D6-AE3D5D795EBB}"/>
                  </a:ext>
                </a:extLst>
              </p:cNvPr>
              <p:cNvSpPr>
                <a:spLocks noRot="1" noChangeAspect="1" noMove="1" noResize="1" noEditPoints="1" noAdjustHandles="1" noChangeArrowheads="1" noChangeShapeType="1" noTextEdit="1"/>
              </p:cNvSpPr>
              <p:nvPr/>
            </p:nvSpPr>
            <p:spPr>
              <a:xfrm>
                <a:off x="10534738" y="2823745"/>
                <a:ext cx="1219093" cy="1107591"/>
              </a:xfrm>
              <a:prstGeom prst="ellipse">
                <a:avLst/>
              </a:prstGeom>
              <a:blipFill>
                <a:blip r:embed="rId12"/>
                <a:stretch>
                  <a:fillRect/>
                </a:stretch>
              </a:blipFill>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3472345F-F6F9-C140-80E5-1216FBB1F4B1}"/>
              </a:ext>
            </a:extLst>
          </p:cNvPr>
          <p:cNvCxnSpPr>
            <a:cxnSpLocks/>
            <a:stCxn id="34" idx="5"/>
            <a:endCxn id="53" idx="1"/>
          </p:cNvCxnSpPr>
          <p:nvPr/>
        </p:nvCxnSpPr>
        <p:spPr>
          <a:xfrm>
            <a:off x="9889064" y="3793711"/>
            <a:ext cx="791074" cy="1285817"/>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E6B7CFD-506B-E044-8E4C-CFEBD487A756}"/>
              </a:ext>
            </a:extLst>
          </p:cNvPr>
          <p:cNvCxnSpPr>
            <a:cxnSpLocks/>
            <a:stCxn id="33" idx="7"/>
          </p:cNvCxnSpPr>
          <p:nvPr/>
        </p:nvCxnSpPr>
        <p:spPr>
          <a:xfrm flipV="1">
            <a:off x="9855932" y="3812325"/>
            <a:ext cx="875837" cy="129178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398D97C-56CD-474B-912F-EF70339F29D4}"/>
              </a:ext>
            </a:extLst>
          </p:cNvPr>
          <p:cNvCxnSpPr>
            <a:cxnSpLocks/>
          </p:cNvCxnSpPr>
          <p:nvPr/>
        </p:nvCxnSpPr>
        <p:spPr>
          <a:xfrm>
            <a:off x="11104496" y="6164619"/>
            <a:ext cx="0" cy="278296"/>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Content Placeholder 2">
                <a:extLst>
                  <a:ext uri="{FF2B5EF4-FFF2-40B4-BE49-F238E27FC236}">
                    <a16:creationId xmlns:a16="http://schemas.microsoft.com/office/drawing/2014/main" id="{E6E70762-BDEC-134B-9A6D-5BAB7A5D9813}"/>
                  </a:ext>
                </a:extLst>
              </p:cNvPr>
              <p:cNvSpPr txBox="1">
                <a:spLocks/>
              </p:cNvSpPr>
              <p:nvPr/>
            </p:nvSpPr>
            <p:spPr>
              <a:xfrm>
                <a:off x="10438529" y="6438090"/>
                <a:ext cx="1500046" cy="3954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4</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ball</m:t>
                      </m:r>
                    </m:oMath>
                  </m:oMathPara>
                </a14:m>
                <a:endParaRPr lang="en-US" sz="2400" dirty="0"/>
              </a:p>
            </p:txBody>
          </p:sp>
        </mc:Choice>
        <mc:Fallback xmlns="">
          <p:sp>
            <p:nvSpPr>
              <p:cNvPr id="77" name="Content Placeholder 2">
                <a:extLst>
                  <a:ext uri="{FF2B5EF4-FFF2-40B4-BE49-F238E27FC236}">
                    <a16:creationId xmlns:a16="http://schemas.microsoft.com/office/drawing/2014/main" id="{E6E70762-BDEC-134B-9A6D-5BAB7A5D9813}"/>
                  </a:ext>
                </a:extLst>
              </p:cNvPr>
              <p:cNvSpPr txBox="1">
                <a:spLocks noRot="1" noChangeAspect="1" noMove="1" noResize="1" noEditPoints="1" noAdjustHandles="1" noChangeArrowheads="1" noChangeShapeType="1" noTextEdit="1"/>
              </p:cNvSpPr>
              <p:nvPr/>
            </p:nvSpPr>
            <p:spPr>
              <a:xfrm>
                <a:off x="10438529" y="6438090"/>
                <a:ext cx="1500046" cy="395438"/>
              </a:xfrm>
              <a:prstGeom prst="rect">
                <a:avLst/>
              </a:prstGeom>
              <a:blipFill>
                <a:blip r:embed="rId13"/>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0A2BBD7D-C39B-6A42-8FB0-F764B1FB1BEE}"/>
                  </a:ext>
                </a:extLst>
              </p:cNvPr>
              <p:cNvSpPr/>
              <p:nvPr/>
            </p:nvSpPr>
            <p:spPr>
              <a:xfrm>
                <a:off x="5186108" y="740287"/>
                <a:ext cx="1244290"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dirty="0">
                              <a:solidFill>
                                <a:schemeClr val="bg1"/>
                              </a:solidFill>
                              <a:latin typeface="Cambria Math" panose="02040503050406030204" pitchFamily="18" charset="0"/>
                            </a:rPr>
                            <m:t>1</m:t>
                          </m:r>
                        </m:sub>
                      </m:sSub>
                    </m:oMath>
                  </m:oMathPara>
                </a14:m>
                <a:endParaRPr lang="en-US" sz="3600" dirty="0">
                  <a:solidFill>
                    <a:schemeClr val="bg1"/>
                  </a:solidFill>
                </a:endParaRPr>
              </a:p>
            </p:txBody>
          </p:sp>
        </mc:Choice>
        <mc:Fallback xmlns="">
          <p:sp>
            <p:nvSpPr>
              <p:cNvPr id="55" name="Oval 54">
                <a:extLst>
                  <a:ext uri="{FF2B5EF4-FFF2-40B4-BE49-F238E27FC236}">
                    <a16:creationId xmlns:a16="http://schemas.microsoft.com/office/drawing/2014/main" id="{0A2BBD7D-C39B-6A42-8FB0-F764B1FB1BEE}"/>
                  </a:ext>
                </a:extLst>
              </p:cNvPr>
              <p:cNvSpPr>
                <a:spLocks noRot="1" noChangeAspect="1" noMove="1" noResize="1" noEditPoints="1" noAdjustHandles="1" noChangeArrowheads="1" noChangeShapeType="1" noTextEdit="1"/>
              </p:cNvSpPr>
              <p:nvPr/>
            </p:nvSpPr>
            <p:spPr>
              <a:xfrm>
                <a:off x="5186108" y="740287"/>
                <a:ext cx="1244290" cy="1107591"/>
              </a:xfrm>
              <a:prstGeom prst="ellipse">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Oval 56">
                <a:extLst>
                  <a:ext uri="{FF2B5EF4-FFF2-40B4-BE49-F238E27FC236}">
                    <a16:creationId xmlns:a16="http://schemas.microsoft.com/office/drawing/2014/main" id="{0A0C1691-EA05-D144-A770-FDBC790296B1}"/>
                  </a:ext>
                </a:extLst>
              </p:cNvPr>
              <p:cNvSpPr/>
              <p:nvPr/>
            </p:nvSpPr>
            <p:spPr>
              <a:xfrm>
                <a:off x="7020881" y="740286"/>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2</m:t>
                          </m:r>
                        </m:sub>
                      </m:sSub>
                    </m:oMath>
                  </m:oMathPara>
                </a14:m>
                <a:endParaRPr lang="en-US" sz="3600" dirty="0">
                  <a:solidFill>
                    <a:schemeClr val="bg1"/>
                  </a:solidFill>
                </a:endParaRPr>
              </a:p>
            </p:txBody>
          </p:sp>
        </mc:Choice>
        <mc:Fallback xmlns="">
          <p:sp>
            <p:nvSpPr>
              <p:cNvPr id="57" name="Oval 56">
                <a:extLst>
                  <a:ext uri="{FF2B5EF4-FFF2-40B4-BE49-F238E27FC236}">
                    <a16:creationId xmlns:a16="http://schemas.microsoft.com/office/drawing/2014/main" id="{0A0C1691-EA05-D144-A770-FDBC790296B1}"/>
                  </a:ext>
                </a:extLst>
              </p:cNvPr>
              <p:cNvSpPr>
                <a:spLocks noRot="1" noChangeAspect="1" noMove="1" noResize="1" noEditPoints="1" noAdjustHandles="1" noChangeArrowheads="1" noChangeShapeType="1" noTextEdit="1"/>
              </p:cNvSpPr>
              <p:nvPr/>
            </p:nvSpPr>
            <p:spPr>
              <a:xfrm>
                <a:off x="7020881" y="740286"/>
                <a:ext cx="1219093" cy="1107591"/>
              </a:xfrm>
              <a:prstGeom prst="ellipse">
                <a:avLst/>
              </a:prstGeom>
              <a:blipFill>
                <a:blip r:embed="rId15"/>
                <a:stretch>
                  <a:fillRect/>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E5460F7-3A5F-8A4C-9AC0-9850969A135E}"/>
              </a:ext>
            </a:extLst>
          </p:cNvPr>
          <p:cNvCxnSpPr>
            <a:cxnSpLocks/>
            <a:stCxn id="55" idx="6"/>
            <a:endCxn id="57" idx="2"/>
          </p:cNvCxnSpPr>
          <p:nvPr/>
        </p:nvCxnSpPr>
        <p:spPr>
          <a:xfrm flipV="1">
            <a:off x="6430398" y="1294082"/>
            <a:ext cx="590483" cy="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446ACE-5B5F-154D-912F-68082D38CAB4}"/>
              </a:ext>
            </a:extLst>
          </p:cNvPr>
          <p:cNvCxnSpPr>
            <a:cxnSpLocks/>
            <a:stCxn id="55" idx="5"/>
          </p:cNvCxnSpPr>
          <p:nvPr/>
        </p:nvCxnSpPr>
        <p:spPr>
          <a:xfrm>
            <a:off x="6248176" y="1685675"/>
            <a:ext cx="918105" cy="131039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9B85B0-A340-BC46-91BF-DA3FDD3F1A2D}"/>
              </a:ext>
            </a:extLst>
          </p:cNvPr>
          <p:cNvCxnSpPr>
            <a:cxnSpLocks/>
            <a:stCxn id="28" idx="7"/>
            <a:endCxn id="57" idx="3"/>
          </p:cNvCxnSpPr>
          <p:nvPr/>
        </p:nvCxnSpPr>
        <p:spPr>
          <a:xfrm flipV="1">
            <a:off x="6240236" y="1685674"/>
            <a:ext cx="959177" cy="1319936"/>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Oval 83">
                <a:extLst>
                  <a:ext uri="{FF2B5EF4-FFF2-40B4-BE49-F238E27FC236}">
                    <a16:creationId xmlns:a16="http://schemas.microsoft.com/office/drawing/2014/main" id="{F5338889-E5D6-564C-8D48-67B39CF025C5}"/>
                  </a:ext>
                </a:extLst>
              </p:cNvPr>
              <p:cNvSpPr/>
              <p:nvPr/>
            </p:nvSpPr>
            <p:spPr>
              <a:xfrm>
                <a:off x="8854599" y="745203"/>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i="1" dirty="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3</m:t>
                          </m:r>
                        </m:sub>
                      </m:sSub>
                    </m:oMath>
                  </m:oMathPara>
                </a14:m>
                <a:endParaRPr lang="en-US" sz="3600" dirty="0">
                  <a:solidFill>
                    <a:schemeClr val="bg1"/>
                  </a:solidFill>
                </a:endParaRPr>
              </a:p>
            </p:txBody>
          </p:sp>
        </mc:Choice>
        <mc:Fallback xmlns="">
          <p:sp>
            <p:nvSpPr>
              <p:cNvPr id="84" name="Oval 83">
                <a:extLst>
                  <a:ext uri="{FF2B5EF4-FFF2-40B4-BE49-F238E27FC236}">
                    <a16:creationId xmlns:a16="http://schemas.microsoft.com/office/drawing/2014/main" id="{F5338889-E5D6-564C-8D48-67B39CF025C5}"/>
                  </a:ext>
                </a:extLst>
              </p:cNvPr>
              <p:cNvSpPr>
                <a:spLocks noRot="1" noChangeAspect="1" noMove="1" noResize="1" noEditPoints="1" noAdjustHandles="1" noChangeArrowheads="1" noChangeShapeType="1" noTextEdit="1"/>
              </p:cNvSpPr>
              <p:nvPr/>
            </p:nvSpPr>
            <p:spPr>
              <a:xfrm>
                <a:off x="8854599" y="745203"/>
                <a:ext cx="1219093" cy="1107591"/>
              </a:xfrm>
              <a:prstGeom prst="ellipse">
                <a:avLst/>
              </a:prstGeom>
              <a:blipFill>
                <a:blip r:embed="rId16"/>
                <a:stretch>
                  <a:fillRect/>
                </a:stretch>
              </a:blipFill>
            </p:spPr>
            <p:txBody>
              <a:bodyPr/>
              <a:lstStyle/>
              <a:p>
                <a:r>
                  <a:rPr lang="en-US">
                    <a:noFill/>
                  </a:rPr>
                  <a:t> </a:t>
                </a:r>
              </a:p>
            </p:txBody>
          </p:sp>
        </mc:Fallback>
      </mc:AlternateContent>
      <p:cxnSp>
        <p:nvCxnSpPr>
          <p:cNvPr id="85" name="Straight Arrow Connector 84">
            <a:extLst>
              <a:ext uri="{FF2B5EF4-FFF2-40B4-BE49-F238E27FC236}">
                <a16:creationId xmlns:a16="http://schemas.microsoft.com/office/drawing/2014/main" id="{2F29E4E7-D813-9347-9C0A-039A25DCA26A}"/>
              </a:ext>
            </a:extLst>
          </p:cNvPr>
          <p:cNvCxnSpPr>
            <a:cxnSpLocks/>
            <a:endCxn id="84" idx="2"/>
          </p:cNvCxnSpPr>
          <p:nvPr/>
        </p:nvCxnSpPr>
        <p:spPr>
          <a:xfrm flipV="1">
            <a:off x="7747931" y="1298999"/>
            <a:ext cx="1106668" cy="1"/>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7ABEB57-4C0A-6E42-A837-24468CE2733D}"/>
              </a:ext>
            </a:extLst>
          </p:cNvPr>
          <p:cNvCxnSpPr>
            <a:cxnSpLocks/>
            <a:stCxn id="57" idx="5"/>
          </p:cNvCxnSpPr>
          <p:nvPr/>
        </p:nvCxnSpPr>
        <p:spPr>
          <a:xfrm>
            <a:off x="8061442" y="1685674"/>
            <a:ext cx="938557" cy="131531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80878B1-1541-6846-940C-272E20B5DAB2}"/>
              </a:ext>
            </a:extLst>
          </p:cNvPr>
          <p:cNvCxnSpPr>
            <a:cxnSpLocks/>
            <a:endCxn id="84" idx="3"/>
          </p:cNvCxnSpPr>
          <p:nvPr/>
        </p:nvCxnSpPr>
        <p:spPr>
          <a:xfrm flipV="1">
            <a:off x="8028310" y="1690591"/>
            <a:ext cx="1004821" cy="1305478"/>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03BFDA4-7D78-9E4D-BD33-AED6D72581B9}"/>
              </a:ext>
            </a:extLst>
          </p:cNvPr>
          <p:cNvCxnSpPr>
            <a:cxnSpLocks/>
            <a:stCxn id="84" idx="6"/>
          </p:cNvCxnSpPr>
          <p:nvPr/>
        </p:nvCxnSpPr>
        <p:spPr>
          <a:xfrm>
            <a:off x="10073692" y="1298999"/>
            <a:ext cx="404204" cy="0"/>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Oval 91">
                <a:extLst>
                  <a:ext uri="{FF2B5EF4-FFF2-40B4-BE49-F238E27FC236}">
                    <a16:creationId xmlns:a16="http://schemas.microsoft.com/office/drawing/2014/main" id="{F93F539F-AD78-4647-AA2E-7CF16CF5B903}"/>
                  </a:ext>
                </a:extLst>
              </p:cNvPr>
              <p:cNvSpPr/>
              <p:nvPr/>
            </p:nvSpPr>
            <p:spPr>
              <a:xfrm>
                <a:off x="10540834" y="720625"/>
                <a:ext cx="1219093" cy="11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bg1"/>
                              </a:solidFill>
                              <a:latin typeface="Cambria Math" panose="02040503050406030204" pitchFamily="18" charset="0"/>
                            </a:rPr>
                          </m:ctrlPr>
                        </m:sSubPr>
                        <m:e>
                          <m:r>
                            <a:rPr lang="en-US" sz="3600" i="1" dirty="0">
                              <a:solidFill>
                                <a:schemeClr val="bg1"/>
                              </a:solidFill>
                              <a:latin typeface="Cambria Math" panose="02040503050406030204" pitchFamily="18" charset="0"/>
                            </a:rPr>
                            <m:t>𝑣</m:t>
                          </m:r>
                        </m:e>
                        <m:sub>
                          <m:r>
                            <a:rPr lang="en-US" sz="3600" b="0" i="1" dirty="0" smtClean="0">
                              <a:solidFill>
                                <a:schemeClr val="bg1"/>
                              </a:solidFill>
                              <a:latin typeface="Cambria Math" panose="02040503050406030204" pitchFamily="18" charset="0"/>
                            </a:rPr>
                            <m:t>𝑁</m:t>
                          </m:r>
                          <m:r>
                            <a:rPr lang="en-US" sz="3600" i="1" dirty="0">
                              <a:solidFill>
                                <a:schemeClr val="bg1"/>
                              </a:solidFill>
                              <a:latin typeface="Cambria Math" panose="02040503050406030204" pitchFamily="18" charset="0"/>
                            </a:rPr>
                            <m:t>,</m:t>
                          </m:r>
                          <m:r>
                            <a:rPr lang="en-US" sz="3600" b="0" i="0" dirty="0" smtClean="0">
                              <a:solidFill>
                                <a:schemeClr val="bg1"/>
                              </a:solidFill>
                              <a:latin typeface="Cambria Math" panose="02040503050406030204" pitchFamily="18" charset="0"/>
                            </a:rPr>
                            <m:t>4</m:t>
                          </m:r>
                        </m:sub>
                      </m:sSub>
                    </m:oMath>
                  </m:oMathPara>
                </a14:m>
                <a:endParaRPr lang="en-US" sz="3600" dirty="0">
                  <a:solidFill>
                    <a:schemeClr val="bg1"/>
                  </a:solidFill>
                </a:endParaRPr>
              </a:p>
            </p:txBody>
          </p:sp>
        </mc:Choice>
        <mc:Fallback xmlns="">
          <p:sp>
            <p:nvSpPr>
              <p:cNvPr id="92" name="Oval 91">
                <a:extLst>
                  <a:ext uri="{FF2B5EF4-FFF2-40B4-BE49-F238E27FC236}">
                    <a16:creationId xmlns:a16="http://schemas.microsoft.com/office/drawing/2014/main" id="{F93F539F-AD78-4647-AA2E-7CF16CF5B903}"/>
                  </a:ext>
                </a:extLst>
              </p:cNvPr>
              <p:cNvSpPr>
                <a:spLocks noRot="1" noChangeAspect="1" noMove="1" noResize="1" noEditPoints="1" noAdjustHandles="1" noChangeArrowheads="1" noChangeShapeType="1" noTextEdit="1"/>
              </p:cNvSpPr>
              <p:nvPr/>
            </p:nvSpPr>
            <p:spPr>
              <a:xfrm>
                <a:off x="10540834" y="720625"/>
                <a:ext cx="1219093" cy="1107591"/>
              </a:xfrm>
              <a:prstGeom prst="ellipse">
                <a:avLst/>
              </a:prstGeom>
              <a:blipFill>
                <a:blip r:embed="rId17"/>
                <a:stretch>
                  <a:fillRect/>
                </a:stretch>
              </a:blipFill>
            </p:spPr>
            <p:txBody>
              <a:bodyPr/>
              <a:lstStyle/>
              <a:p>
                <a:r>
                  <a:rPr lang="en-US">
                    <a:noFill/>
                  </a:rPr>
                  <a:t> </a:t>
                </a:r>
              </a:p>
            </p:txBody>
          </p:sp>
        </mc:Fallback>
      </mc:AlternateContent>
      <p:cxnSp>
        <p:nvCxnSpPr>
          <p:cNvPr id="93" name="Straight Arrow Connector 92">
            <a:extLst>
              <a:ext uri="{FF2B5EF4-FFF2-40B4-BE49-F238E27FC236}">
                <a16:creationId xmlns:a16="http://schemas.microsoft.com/office/drawing/2014/main" id="{F061270C-73D1-884E-8E8D-ABD9C9059D44}"/>
              </a:ext>
            </a:extLst>
          </p:cNvPr>
          <p:cNvCxnSpPr>
            <a:cxnSpLocks/>
          </p:cNvCxnSpPr>
          <p:nvPr/>
        </p:nvCxnSpPr>
        <p:spPr>
          <a:xfrm>
            <a:off x="9677562" y="1283144"/>
            <a:ext cx="1008672" cy="169326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E2E8085-80B1-934C-8B2B-8DFDBDF34BC1}"/>
              </a:ext>
            </a:extLst>
          </p:cNvPr>
          <p:cNvCxnSpPr>
            <a:cxnSpLocks/>
            <a:stCxn id="34" idx="7"/>
          </p:cNvCxnSpPr>
          <p:nvPr/>
        </p:nvCxnSpPr>
        <p:spPr>
          <a:xfrm flipV="1">
            <a:off x="9889064" y="1775741"/>
            <a:ext cx="976606" cy="1234785"/>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67836397-A3E4-C241-BFD8-D387AE14D4A2}"/>
              </a:ext>
            </a:extLst>
          </p:cNvPr>
          <p:cNvCxnSpPr>
            <a:cxnSpLocks/>
          </p:cNvCxnSpPr>
          <p:nvPr/>
        </p:nvCxnSpPr>
        <p:spPr>
          <a:xfrm flipH="1">
            <a:off x="4918943" y="128333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2FC9F34C-4DAB-7042-8579-1BDB14CE7FC2}"/>
              </a:ext>
            </a:extLst>
          </p:cNvPr>
          <p:cNvCxnSpPr>
            <a:cxnSpLocks/>
          </p:cNvCxnSpPr>
          <p:nvPr/>
        </p:nvCxnSpPr>
        <p:spPr>
          <a:xfrm flipH="1">
            <a:off x="4925039" y="3386458"/>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D6AF9DA-68C4-F846-A2AF-68A6D40A9061}"/>
              </a:ext>
            </a:extLst>
          </p:cNvPr>
          <p:cNvCxnSpPr>
            <a:cxnSpLocks/>
          </p:cNvCxnSpPr>
          <p:nvPr/>
        </p:nvCxnSpPr>
        <p:spPr>
          <a:xfrm flipH="1">
            <a:off x="4931135" y="5465194"/>
            <a:ext cx="230182" cy="0"/>
          </a:xfrm>
          <a:prstGeom prst="straightConnector1">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Content Placeholder 2">
                <a:extLst>
                  <a:ext uri="{FF2B5EF4-FFF2-40B4-BE49-F238E27FC236}">
                    <a16:creationId xmlns:a16="http://schemas.microsoft.com/office/drawing/2014/main" id="{57658AEC-9F6F-CB43-A6D0-3CF4C667400B}"/>
                  </a:ext>
                </a:extLst>
              </p:cNvPr>
              <p:cNvSpPr txBox="1">
                <a:spLocks/>
              </p:cNvSpPr>
              <p:nvPr/>
            </p:nvSpPr>
            <p:spPr>
              <a:xfrm rot="16200000">
                <a:off x="4201500" y="110331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N</m:t>
                      </m:r>
                    </m:oMath>
                  </m:oMathPara>
                </a14:m>
                <a:endParaRPr lang="en-US" sz="2400" dirty="0"/>
              </a:p>
            </p:txBody>
          </p:sp>
        </mc:Choice>
        <mc:Fallback xmlns="">
          <p:sp>
            <p:nvSpPr>
              <p:cNvPr id="101" name="Content Placeholder 2">
                <a:extLst>
                  <a:ext uri="{FF2B5EF4-FFF2-40B4-BE49-F238E27FC236}">
                    <a16:creationId xmlns:a16="http://schemas.microsoft.com/office/drawing/2014/main" id="{57658AEC-9F6F-CB43-A6D0-3CF4C667400B}"/>
                  </a:ext>
                </a:extLst>
              </p:cNvPr>
              <p:cNvSpPr txBox="1">
                <a:spLocks noRot="1" noChangeAspect="1" noMove="1" noResize="1" noEditPoints="1" noAdjustHandles="1" noChangeArrowheads="1" noChangeShapeType="1" noTextEdit="1"/>
              </p:cNvSpPr>
              <p:nvPr/>
            </p:nvSpPr>
            <p:spPr>
              <a:xfrm rot="16200000">
                <a:off x="4201500" y="1103319"/>
                <a:ext cx="1219403" cy="411222"/>
              </a:xfrm>
              <a:prstGeom prst="rect">
                <a:avLst/>
              </a:prstGeom>
              <a:blipFill>
                <a:blip r:embed="rId18"/>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Content Placeholder 2">
                <a:extLst>
                  <a:ext uri="{FF2B5EF4-FFF2-40B4-BE49-F238E27FC236}">
                    <a16:creationId xmlns:a16="http://schemas.microsoft.com/office/drawing/2014/main" id="{9605D7CB-BE15-334E-A907-ABE703B6DE6F}"/>
                  </a:ext>
                </a:extLst>
              </p:cNvPr>
              <p:cNvSpPr txBox="1">
                <a:spLocks/>
              </p:cNvSpPr>
              <p:nvPr/>
            </p:nvSpPr>
            <p:spPr>
              <a:xfrm rot="16200000">
                <a:off x="4195404" y="3206439"/>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V</m:t>
                      </m:r>
                    </m:oMath>
                  </m:oMathPara>
                </a14:m>
                <a:endParaRPr lang="en-US" sz="2400" dirty="0"/>
              </a:p>
            </p:txBody>
          </p:sp>
        </mc:Choice>
        <mc:Fallback xmlns="">
          <p:sp>
            <p:nvSpPr>
              <p:cNvPr id="102" name="Content Placeholder 2">
                <a:extLst>
                  <a:ext uri="{FF2B5EF4-FFF2-40B4-BE49-F238E27FC236}">
                    <a16:creationId xmlns:a16="http://schemas.microsoft.com/office/drawing/2014/main" id="{9605D7CB-BE15-334E-A907-ABE703B6DE6F}"/>
                  </a:ext>
                </a:extLst>
              </p:cNvPr>
              <p:cNvSpPr txBox="1">
                <a:spLocks noRot="1" noChangeAspect="1" noMove="1" noResize="1" noEditPoints="1" noAdjustHandles="1" noChangeArrowheads="1" noChangeShapeType="1" noTextEdit="1"/>
              </p:cNvSpPr>
              <p:nvPr/>
            </p:nvSpPr>
            <p:spPr>
              <a:xfrm rot="16200000">
                <a:off x="4195404" y="3206439"/>
                <a:ext cx="1219403" cy="411222"/>
              </a:xfrm>
              <a:prstGeom prst="rect">
                <a:avLst/>
              </a:prstGeom>
              <a:blipFill>
                <a:blip r:embed="rId19"/>
                <a:stretch>
                  <a:fillRect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Content Placeholder 2">
                <a:extLst>
                  <a:ext uri="{FF2B5EF4-FFF2-40B4-BE49-F238E27FC236}">
                    <a16:creationId xmlns:a16="http://schemas.microsoft.com/office/drawing/2014/main" id="{BA42B99D-B4A2-874E-8B5B-66AF7F62EC6F}"/>
                  </a:ext>
                </a:extLst>
              </p:cNvPr>
              <p:cNvSpPr txBox="1">
                <a:spLocks/>
              </p:cNvSpPr>
              <p:nvPr/>
            </p:nvSpPr>
            <p:spPr>
              <a:xfrm rot="16200000">
                <a:off x="4201500" y="5297367"/>
                <a:ext cx="1219403" cy="4112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𝑌</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m:rPr>
                          <m:sty m:val="p"/>
                        </m:rPr>
                        <a:rPr lang="en-US" sz="2400" b="0" i="0" dirty="0" smtClean="0">
                          <a:latin typeface="Cambria Math" panose="02040503050406030204" pitchFamily="18" charset="0"/>
                        </a:rPr>
                        <m:t>D</m:t>
                      </m:r>
                    </m:oMath>
                  </m:oMathPara>
                </a14:m>
                <a:endParaRPr lang="en-US" sz="2400" dirty="0"/>
              </a:p>
            </p:txBody>
          </p:sp>
        </mc:Choice>
        <mc:Fallback xmlns="">
          <p:sp>
            <p:nvSpPr>
              <p:cNvPr id="103" name="Content Placeholder 2">
                <a:extLst>
                  <a:ext uri="{FF2B5EF4-FFF2-40B4-BE49-F238E27FC236}">
                    <a16:creationId xmlns:a16="http://schemas.microsoft.com/office/drawing/2014/main" id="{BA42B99D-B4A2-874E-8B5B-66AF7F62EC6F}"/>
                  </a:ext>
                </a:extLst>
              </p:cNvPr>
              <p:cNvSpPr txBox="1">
                <a:spLocks noRot="1" noChangeAspect="1" noMove="1" noResize="1" noEditPoints="1" noAdjustHandles="1" noChangeArrowheads="1" noChangeShapeType="1" noTextEdit="1"/>
              </p:cNvSpPr>
              <p:nvPr/>
            </p:nvSpPr>
            <p:spPr>
              <a:xfrm rot="16200000">
                <a:off x="4201500" y="5297367"/>
                <a:ext cx="1219403" cy="411222"/>
              </a:xfrm>
              <a:prstGeom prst="rect">
                <a:avLst/>
              </a:prstGeom>
              <a:blipFill>
                <a:blip r:embed="rId20"/>
                <a:stretch>
                  <a:fillRect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Content Placeholder 2">
                <a:extLst>
                  <a:ext uri="{FF2B5EF4-FFF2-40B4-BE49-F238E27FC236}">
                    <a16:creationId xmlns:a16="http://schemas.microsoft.com/office/drawing/2014/main" id="{AFE2882E-FD0E-7A40-AA64-26848639448B}"/>
                  </a:ext>
                </a:extLst>
              </p:cNvPr>
              <p:cNvSpPr txBox="1">
                <a:spLocks/>
              </p:cNvSpPr>
              <p:nvPr/>
            </p:nvSpPr>
            <p:spPr>
              <a:xfrm>
                <a:off x="958572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ball</m:t>
                          </m:r>
                        </m:sub>
                      </m:sSub>
                    </m:oMath>
                  </m:oMathPara>
                </a14:m>
                <a:endParaRPr lang="en-US" dirty="0"/>
              </a:p>
            </p:txBody>
          </p:sp>
        </mc:Choice>
        <mc:Fallback xmlns="">
          <p:sp>
            <p:nvSpPr>
              <p:cNvPr id="112" name="Content Placeholder 2">
                <a:extLst>
                  <a:ext uri="{FF2B5EF4-FFF2-40B4-BE49-F238E27FC236}">
                    <a16:creationId xmlns:a16="http://schemas.microsoft.com/office/drawing/2014/main" id="{AFE2882E-FD0E-7A40-AA64-26848639448B}"/>
                  </a:ext>
                </a:extLst>
              </p:cNvPr>
              <p:cNvSpPr txBox="1">
                <a:spLocks noRot="1" noChangeAspect="1" noMove="1" noResize="1" noEditPoints="1" noAdjustHandles="1" noChangeArrowheads="1" noChangeShapeType="1" noTextEdit="1"/>
              </p:cNvSpPr>
              <p:nvPr/>
            </p:nvSpPr>
            <p:spPr>
              <a:xfrm>
                <a:off x="9585729" y="5790798"/>
                <a:ext cx="1528953" cy="531179"/>
              </a:xfrm>
              <a:prstGeom prst="rect">
                <a:avLst/>
              </a:prstGeom>
              <a:blipFill>
                <a:blip r:embed="rId21"/>
                <a:stretch>
                  <a:fillRect r="-9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Content Placeholder 2">
                <a:extLst>
                  <a:ext uri="{FF2B5EF4-FFF2-40B4-BE49-F238E27FC236}">
                    <a16:creationId xmlns:a16="http://schemas.microsoft.com/office/drawing/2014/main" id="{3A72A8F7-81F2-B047-BDF4-ECB16CFA6156}"/>
                  </a:ext>
                </a:extLst>
              </p:cNvPr>
              <p:cNvSpPr txBox="1">
                <a:spLocks/>
              </p:cNvSpPr>
              <p:nvPr/>
            </p:nvSpPr>
            <p:spPr>
              <a:xfrm>
                <a:off x="7763025" y="5796894"/>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the</m:t>
                          </m:r>
                        </m:sub>
                      </m:sSub>
                    </m:oMath>
                  </m:oMathPara>
                </a14:m>
                <a:endParaRPr lang="en-US" dirty="0"/>
              </a:p>
            </p:txBody>
          </p:sp>
        </mc:Choice>
        <mc:Fallback xmlns="">
          <p:sp>
            <p:nvSpPr>
              <p:cNvPr id="113" name="Content Placeholder 2">
                <a:extLst>
                  <a:ext uri="{FF2B5EF4-FFF2-40B4-BE49-F238E27FC236}">
                    <a16:creationId xmlns:a16="http://schemas.microsoft.com/office/drawing/2014/main" id="{3A72A8F7-81F2-B047-BDF4-ECB16CFA6156}"/>
                  </a:ext>
                </a:extLst>
              </p:cNvPr>
              <p:cNvSpPr txBox="1">
                <a:spLocks noRot="1" noChangeAspect="1" noMove="1" noResize="1" noEditPoints="1" noAdjustHandles="1" noChangeArrowheads="1" noChangeShapeType="1" noTextEdit="1"/>
              </p:cNvSpPr>
              <p:nvPr/>
            </p:nvSpPr>
            <p:spPr>
              <a:xfrm>
                <a:off x="7763025" y="5796894"/>
                <a:ext cx="1528953" cy="531179"/>
              </a:xfrm>
              <a:prstGeom prst="rect">
                <a:avLst/>
              </a:prstGeom>
              <a:blipFill>
                <a:blip r:embed="rId22"/>
                <a:stretch>
                  <a:fillRect r="-4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Content Placeholder 2">
                <a:extLst>
                  <a:ext uri="{FF2B5EF4-FFF2-40B4-BE49-F238E27FC236}">
                    <a16:creationId xmlns:a16="http://schemas.microsoft.com/office/drawing/2014/main" id="{6E70EB21-8B15-E647-8E42-9CB6FE1F4652}"/>
                  </a:ext>
                </a:extLst>
              </p:cNvPr>
              <p:cNvSpPr txBox="1">
                <a:spLocks/>
              </p:cNvSpPr>
              <p:nvPr/>
            </p:nvSpPr>
            <p:spPr>
              <a:xfrm>
                <a:off x="5989089" y="5790798"/>
                <a:ext cx="1528953" cy="5311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𝑎</m:t>
                          </m:r>
                        </m:e>
                        <m:sub>
                          <m:r>
                            <a:rPr lang="en-US" b="0" i="1" dirty="0" smtClean="0">
                              <a:latin typeface="Cambria Math" panose="02040503050406030204" pitchFamily="18" charset="0"/>
                            </a:rPr>
                            <m:t>𝐷𝐷</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𝐷</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hit</m:t>
                          </m:r>
                        </m:sub>
                      </m:sSub>
                    </m:oMath>
                  </m:oMathPara>
                </a14:m>
                <a:endParaRPr lang="en-US" dirty="0"/>
              </a:p>
            </p:txBody>
          </p:sp>
        </mc:Choice>
        <mc:Fallback xmlns="">
          <p:sp>
            <p:nvSpPr>
              <p:cNvPr id="114" name="Content Placeholder 2">
                <a:extLst>
                  <a:ext uri="{FF2B5EF4-FFF2-40B4-BE49-F238E27FC236}">
                    <a16:creationId xmlns:a16="http://schemas.microsoft.com/office/drawing/2014/main" id="{6E70EB21-8B15-E647-8E42-9CB6FE1F4652}"/>
                  </a:ext>
                </a:extLst>
              </p:cNvPr>
              <p:cNvSpPr txBox="1">
                <a:spLocks noRot="1" noChangeAspect="1" noMove="1" noResize="1" noEditPoints="1" noAdjustHandles="1" noChangeArrowheads="1" noChangeShapeType="1" noTextEdit="1"/>
              </p:cNvSpPr>
              <p:nvPr/>
            </p:nvSpPr>
            <p:spPr>
              <a:xfrm>
                <a:off x="5989089" y="5790798"/>
                <a:ext cx="1528953" cy="531179"/>
              </a:xfrm>
              <a:prstGeom prst="rect">
                <a:avLst/>
              </a:prstGeom>
              <a:blipFill>
                <a:blip r:embed="rId23"/>
                <a:stretch>
                  <a:fillRect r="-1653"/>
                </a:stretch>
              </a:blipFill>
            </p:spPr>
            <p:txBody>
              <a:bodyPr/>
              <a:lstStyle/>
              <a:p>
                <a:r>
                  <a:rPr lang="en-US">
                    <a:noFill/>
                  </a:rPr>
                  <a:t> </a:t>
                </a:r>
              </a:p>
            </p:txBody>
          </p:sp>
        </mc:Fallback>
      </mc:AlternateContent>
      <p:cxnSp>
        <p:nvCxnSpPr>
          <p:cNvPr id="121" name="Straight Arrow Connector 120">
            <a:extLst>
              <a:ext uri="{FF2B5EF4-FFF2-40B4-BE49-F238E27FC236}">
                <a16:creationId xmlns:a16="http://schemas.microsoft.com/office/drawing/2014/main" id="{21398976-9651-1E41-9DC8-ECB6716A0273}"/>
              </a:ext>
            </a:extLst>
          </p:cNvPr>
          <p:cNvCxnSpPr>
            <a:cxnSpLocks/>
            <a:stCxn id="55" idx="5"/>
            <a:endCxn id="30" idx="1"/>
          </p:cNvCxnSpPr>
          <p:nvPr/>
        </p:nvCxnSpPr>
        <p:spPr>
          <a:xfrm>
            <a:off x="6248176" y="1685675"/>
            <a:ext cx="912009" cy="3413514"/>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873098C-05A8-9545-9A1A-72173D500F0F}"/>
              </a:ext>
            </a:extLst>
          </p:cNvPr>
          <p:cNvCxnSpPr>
            <a:cxnSpLocks/>
            <a:stCxn id="29" idx="7"/>
            <a:endCxn id="57" idx="3"/>
          </p:cNvCxnSpPr>
          <p:nvPr/>
        </p:nvCxnSpPr>
        <p:spPr>
          <a:xfrm flipV="1">
            <a:off x="6259023" y="1685674"/>
            <a:ext cx="940390" cy="3400263"/>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C7FB116F-49A4-3B48-B2E9-63CFDC9C831B}"/>
              </a:ext>
            </a:extLst>
          </p:cNvPr>
          <p:cNvCxnSpPr>
            <a:cxnSpLocks/>
            <a:stCxn id="57" idx="5"/>
            <a:endCxn id="33" idx="1"/>
          </p:cNvCxnSpPr>
          <p:nvPr/>
        </p:nvCxnSpPr>
        <p:spPr>
          <a:xfrm>
            <a:off x="8061442" y="1685674"/>
            <a:ext cx="932461" cy="3418432"/>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77D7DC1-8318-0E49-A261-ED2ADC8A8CC3}"/>
              </a:ext>
            </a:extLst>
          </p:cNvPr>
          <p:cNvCxnSpPr>
            <a:cxnSpLocks/>
            <a:stCxn id="30" idx="7"/>
            <a:endCxn id="84" idx="3"/>
          </p:cNvCxnSpPr>
          <p:nvPr/>
        </p:nvCxnSpPr>
        <p:spPr>
          <a:xfrm flipV="1">
            <a:off x="8022214" y="1690591"/>
            <a:ext cx="1010917" cy="3408598"/>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99D06EA3-5F64-9841-8E2E-2F4355774C8A}"/>
              </a:ext>
            </a:extLst>
          </p:cNvPr>
          <p:cNvCxnSpPr>
            <a:cxnSpLocks/>
            <a:stCxn id="33" idx="7"/>
          </p:cNvCxnSpPr>
          <p:nvPr/>
        </p:nvCxnSpPr>
        <p:spPr>
          <a:xfrm flipV="1">
            <a:off x="9855932" y="1766903"/>
            <a:ext cx="998725" cy="3337203"/>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DC432D80-8672-FA4A-B528-C0C611797E2D}"/>
              </a:ext>
            </a:extLst>
          </p:cNvPr>
          <p:cNvCxnSpPr>
            <a:cxnSpLocks/>
            <a:stCxn id="84" idx="5"/>
            <a:endCxn id="53" idx="1"/>
          </p:cNvCxnSpPr>
          <p:nvPr/>
        </p:nvCxnSpPr>
        <p:spPr>
          <a:xfrm>
            <a:off x="9895160" y="1690591"/>
            <a:ext cx="784978" cy="3388937"/>
          </a:xfrm>
          <a:prstGeom prst="straightConnector1">
            <a:avLst/>
          </a:prstGeom>
          <a:ln w="88900">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Content Placeholder 2">
                <a:extLst>
                  <a:ext uri="{FF2B5EF4-FFF2-40B4-BE49-F238E27FC236}">
                    <a16:creationId xmlns:a16="http://schemas.microsoft.com/office/drawing/2014/main" id="{3AF39F6D-2604-BEE7-A9C6-29D6161A728A}"/>
                  </a:ext>
                </a:extLst>
              </p:cNvPr>
              <p:cNvSpPr>
                <a:spLocks noGrp="1"/>
              </p:cNvSpPr>
              <p:nvPr>
                <p:ph sz="half" idx="1"/>
              </p:nvPr>
            </p:nvSpPr>
            <p:spPr>
              <a:xfrm>
                <a:off x="114300" y="1054914"/>
                <a:ext cx="4512366" cy="5395562"/>
              </a:xfrm>
            </p:spPr>
            <p:txBody>
              <a:bodyPr>
                <a:normAutofit fontScale="92500" lnSpcReduction="10000"/>
              </a:bodyPr>
              <a:lstStyle/>
              <a:p>
                <a:pPr marL="0" indent="0">
                  <a:lnSpc>
                    <a:spcPct val="100000"/>
                  </a:lnSpc>
                  <a:buNone/>
                </a:pPr>
                <a:r>
                  <a:rPr lang="en-US" dirty="0"/>
                  <a:t>Viterbi algorithm:</a:t>
                </a:r>
              </a:p>
              <a:p>
                <a:pPr marL="0" indent="0">
                  <a:lnSpc>
                    <a:spcPct val="100000"/>
                  </a:lnSpc>
                  <a:buNone/>
                </a:pPr>
                <a:endParaRPr lang="en-US" i="1" dirty="0">
                  <a:latin typeface="Cambria Math" panose="020405030504060302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r>
                        <a:rPr lang="en-US" i="1" dirty="0">
                          <a:latin typeface="Cambria Math" panose="02040503050406030204" pitchFamily="18" charset="0"/>
                        </a:rPr>
                        <m:t> </m:t>
                      </m:r>
                    </m:oMath>
                  </m:oMathPara>
                </a14:m>
                <a:endParaRPr lang="en-US" i="1" dirty="0">
                  <a:latin typeface="Cambria Math" panose="02040503050406030204" pitchFamily="18" charset="0"/>
                </a:endParaRPr>
              </a:p>
              <a:p>
                <a:pPr marL="0" indent="0">
                  <a:lnSpc>
                    <a:spcPct val="100000"/>
                  </a:lnSpc>
                  <a:buNone/>
                </a:pPr>
                <a:endParaRPr lang="en-US" i="1" dirty="0">
                  <a:latin typeface="Cambria Math" panose="02040503050406030204" pitchFamily="18" charset="0"/>
                </a:endParaRPr>
              </a:p>
              <a:p>
                <a:pPr marL="0" indent="0">
                  <a:lnSpc>
                    <a:spcPct val="100000"/>
                  </a:lnSpc>
                  <a:buNone/>
                </a:pPr>
                <a:r>
                  <a:rPr lang="en-US" dirty="0"/>
                  <a:t>Suppose we want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 </m:t>
                    </m:r>
                  </m:oMath>
                </a14:m>
                <a:r>
                  <a:rPr lang="en-US" dirty="0"/>
                  <a:t>to add over all previous paths, instead of being the maximum.  We get this using the belief propagation equation:</a:t>
                </a:r>
              </a:p>
              <a:p>
                <a:pPr marL="0" indent="0">
                  <a:lnSpc>
                    <a:spcPct val="100000"/>
                  </a:lnSpc>
                  <a:buNone/>
                </a:pPr>
                <a:endParaRPr lang="en-US"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nary>
                        <m:naryPr>
                          <m:chr m:val="∑"/>
                          <m:supHide m:val="on"/>
                          <m:ctrlPr>
                            <a:rPr lang="en-US" i="1" dirty="0" smtClean="0">
                              <a:latin typeface="Cambria Math" panose="02040503050406030204" pitchFamily="18" charset="0"/>
                            </a:rPr>
                          </m:ctrlPr>
                        </m:naryPr>
                        <m:sub>
                          <m:r>
                            <m:rPr>
                              <m:brk m:alnAt="7"/>
                            </m:rPr>
                            <a:rPr lang="en-US" b="0" i="1" dirty="0" smtClean="0">
                              <a:latin typeface="Cambria Math" panose="02040503050406030204" pitchFamily="18" charset="0"/>
                            </a:rPr>
                            <m:t>𝑖</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b="0" i="1" dirty="0" smtClean="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nary>
                    </m:oMath>
                  </m:oMathPara>
                </a14:m>
                <a:endParaRPr lang="en-US" b="1" u="sng" dirty="0"/>
              </a:p>
            </p:txBody>
          </p:sp>
        </mc:Choice>
        <mc:Fallback xmlns="">
          <p:sp>
            <p:nvSpPr>
              <p:cNvPr id="64" name="Content Placeholder 2">
                <a:extLst>
                  <a:ext uri="{FF2B5EF4-FFF2-40B4-BE49-F238E27FC236}">
                    <a16:creationId xmlns:a16="http://schemas.microsoft.com/office/drawing/2014/main" id="{3AF39F6D-2604-BEE7-A9C6-29D6161A728A}"/>
                  </a:ext>
                </a:extLst>
              </p:cNvPr>
              <p:cNvSpPr>
                <a:spLocks noGrp="1" noRot="1" noChangeAspect="1" noMove="1" noResize="1" noEditPoints="1" noAdjustHandles="1" noChangeArrowheads="1" noChangeShapeType="1" noTextEdit="1"/>
              </p:cNvSpPr>
              <p:nvPr>
                <p:ph sz="half" idx="1"/>
              </p:nvPr>
            </p:nvSpPr>
            <p:spPr>
              <a:xfrm>
                <a:off x="114300" y="1054914"/>
                <a:ext cx="4512366" cy="5395562"/>
              </a:xfrm>
              <a:blipFill>
                <a:blip r:embed="rId24"/>
                <a:stretch>
                  <a:fillRect l="-2528" t="-1882" r="-3933" b="-35529"/>
                </a:stretch>
              </a:blipFill>
            </p:spPr>
            <p:txBody>
              <a:bodyPr/>
              <a:lstStyle/>
              <a:p>
                <a:r>
                  <a:rPr lang="en-US">
                    <a:noFill/>
                  </a:rPr>
                  <a:t> </a:t>
                </a:r>
              </a:p>
            </p:txBody>
          </p:sp>
        </mc:Fallback>
      </mc:AlternateContent>
    </p:spTree>
    <p:extLst>
      <p:ext uri="{BB962C8B-B14F-4D97-AF65-F5344CB8AC3E}">
        <p14:creationId xmlns:p14="http://schemas.microsoft.com/office/powerpoint/2010/main" val="2996285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5E1D-FF15-C214-A38B-28942DBB3443}"/>
              </a:ext>
            </a:extLst>
          </p:cNvPr>
          <p:cNvSpPr>
            <a:spLocks noGrp="1"/>
          </p:cNvSpPr>
          <p:nvPr>
            <p:ph type="title"/>
          </p:nvPr>
        </p:nvSpPr>
        <p:spPr>
          <a:xfrm>
            <a:off x="80556" y="182243"/>
            <a:ext cx="6895011" cy="614589"/>
          </a:xfrm>
        </p:spPr>
        <p:txBody>
          <a:bodyPr>
            <a:normAutofit fontScale="90000"/>
          </a:bodyPr>
          <a:lstStyle/>
          <a:p>
            <a:r>
              <a:rPr lang="en-US" dirty="0"/>
              <a:t>From HMM to Neural Net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DD1A3-FAEC-D75C-0460-452B8603DE3B}"/>
                  </a:ext>
                </a:extLst>
              </p:cNvPr>
              <p:cNvSpPr>
                <a:spLocks noGrp="1"/>
              </p:cNvSpPr>
              <p:nvPr>
                <p:ph idx="1"/>
              </p:nvPr>
            </p:nvSpPr>
            <p:spPr>
              <a:xfrm>
                <a:off x="315309" y="1436914"/>
                <a:ext cx="11719035" cy="4740049"/>
              </a:xfrm>
            </p:spPr>
            <p:txBody>
              <a:bodyPr>
                <a:normAutofit fontScale="92500" lnSpcReduction="10000"/>
              </a:bodyPr>
              <a:lstStyle/>
              <a:p>
                <a:pPr marL="0" indent="0">
                  <a:buNone/>
                </a:pPr>
                <a:r>
                  <a:rPr lang="en-US" dirty="0"/>
                  <a:t>Here’s a weird way to write the belief propagation equation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𝑖</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nary>
                  </m:oMath>
                </a14:m>
                <a:r>
                  <a:rPr lang="en-US" dirty="0"/>
                  <a:t>):</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fun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𝑖</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e>
                              </m:nary>
                            </m:e>
                          </m:func>
                        </m:sup>
                      </m:sSup>
                    </m:oMath>
                  </m:oMathPara>
                </a14:m>
                <a:endParaRPr lang="en-US" b="1" u="sng" dirty="0"/>
              </a:p>
              <a:p>
                <a:pPr marL="0" indent="0">
                  <a:buNone/>
                </a:pPr>
                <a:endParaRPr lang="en-US" b="1" u="sng" dirty="0"/>
              </a:p>
              <a:p>
                <a:pPr marL="0" indent="0">
                  <a:buNone/>
                </a:pPr>
                <a:r>
                  <a:rPr lang="en-US" dirty="0"/>
                  <a:t>Suppose that we define an input one-hot vector, </a:t>
                </a:r>
                <a14:m>
                  <m:oMath xmlns:m="http://schemas.openxmlformats.org/officeDocument/2006/math">
                    <m:sSub>
                      <m:sSubPr>
                        <m:ctrlPr>
                          <a:rPr lang="en-US" i="1" dirty="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𝑧</m:t>
                            </m:r>
                          </m:e>
                        </m:acc>
                      </m:e>
                      <m:sub>
                        <m:r>
                          <a:rPr lang="en-US" i="1" dirty="0">
                            <a:latin typeface="Cambria Math" panose="02040503050406030204" pitchFamily="18" charset="0"/>
                          </a:rPr>
                          <m:t>𝑡</m:t>
                        </m:r>
                      </m:sub>
                    </m:sSub>
                  </m:oMath>
                </a14:m>
                <a:r>
                  <a:rPr lang="en-US" dirty="0"/>
                  <a:t>, such that</a:t>
                </a:r>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𝑧</m:t>
                          </m:r>
                        </m:e>
                        <m:sub>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i="1" dirty="0">
                              <a:latin typeface="Cambria Math" panose="02040503050406030204" pitchFamily="18" charset="0"/>
                            </a:rPr>
                            <m:t>𝑡</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2"/>
                                    <m:mcJc m:val="center"/>
                                  </m:mcPr>
                                </m:mc>
                              </m:mcs>
                              <m:ctrlPr>
                                <a:rPr lang="en-US" b="0"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e>
                              <m:e>
                                <m:r>
                                  <a:rPr lang="en-US" b="0" i="1" dirty="0" smtClean="0">
                                    <a:latin typeface="Cambria Math" panose="02040503050406030204" pitchFamily="18" charset="0"/>
                                  </a:rPr>
                                  <m:t>𝑘</m:t>
                                </m:r>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e>
                            </m:mr>
                            <m:mr>
                              <m:e>
                                <m:r>
                                  <a:rPr lang="en-US" b="0" i="1" dirty="0" smtClean="0">
                                    <a:latin typeface="Cambria Math" panose="02040503050406030204" pitchFamily="18" charset="0"/>
                                  </a:rPr>
                                  <m:t>0</m:t>
                                </m:r>
                              </m:e>
                              <m:e>
                                <m:r>
                                  <m:rPr>
                                    <m:sty m:val="p"/>
                                  </m:rPr>
                                  <a:rPr lang="en-US" b="0" i="0" dirty="0" smtClean="0">
                                    <a:latin typeface="Cambria Math" panose="02040503050406030204" pitchFamily="18" charset="0"/>
                                  </a:rPr>
                                  <m:t>otherwise</m:t>
                                </m:r>
                              </m:e>
                            </m:mr>
                          </m:m>
                        </m:e>
                      </m:d>
                    </m:oMath>
                  </m:oMathPara>
                </a14:m>
                <a:endParaRPr lang="en-US" dirty="0"/>
              </a:p>
              <a:p>
                <a:pPr marL="0" indent="0">
                  <a:buNone/>
                </a:pPr>
                <a:r>
                  <a:rPr lang="en-US" dirty="0"/>
                  <a:t>…and suppose we define a matrix B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1</m:t>
                                    </m:r>
                                    <m:r>
                                      <a:rPr lang="en-US" i="1" dirty="0">
                                        <a:latin typeface="Cambria Math" panose="02040503050406030204" pitchFamily="18" charset="0"/>
                                      </a:rPr>
                                      <m:t>,</m:t>
                                    </m:r>
                                    <m:r>
                                      <a:rPr lang="en-US" b="0" i="1" dirty="0" smtClean="0">
                                        <a:latin typeface="Cambria Math" panose="02040503050406030204" pitchFamily="18" charset="0"/>
                                      </a:rPr>
                                      <m:t>1</m:t>
                                    </m:r>
                                  </m:sub>
                                </m:sSub>
                              </m:e>
                              <m:e>
                                <m:r>
                                  <a:rPr lang="en-US" b="0" i="1" smtClean="0">
                                    <a:latin typeface="Cambria Math" panose="02040503050406030204" pitchFamily="18" charset="0"/>
                                    <a:ea typeface="Cambria Math" panose="02040503050406030204" pitchFamily="18" charset="0"/>
                                  </a:rPr>
                                  <m:t>⋯</m:t>
                                </m:r>
                              </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1</m:t>
                                    </m:r>
                                    <m:r>
                                      <a:rPr lang="en-US" i="1" dirty="0">
                                        <a:latin typeface="Cambria Math" panose="02040503050406030204" pitchFamily="18" charset="0"/>
                                      </a:rPr>
                                      <m:t>,</m:t>
                                    </m:r>
                                    <m:r>
                                      <a:rPr lang="en-US" b="0" i="1" dirty="0" smtClean="0">
                                        <a:latin typeface="Cambria Math" panose="02040503050406030204" pitchFamily="18" charset="0"/>
                                      </a:rPr>
                                      <m:t>|</m:t>
                                    </m:r>
                                    <m:r>
                                      <a:rPr lang="en-US" b="0" i="1" dirty="0" smtClean="0">
                                        <a:latin typeface="Cambria Math" panose="02040503050406030204" pitchFamily="18" charset="0"/>
                                      </a:rPr>
                                      <m:t>𝑉</m:t>
                                    </m:r>
                                    <m:r>
                                      <a:rPr lang="en-US" b="0" i="1" dirty="0" smtClean="0">
                                        <a:latin typeface="Cambria Math" panose="02040503050406030204" pitchFamily="18" charset="0"/>
                                      </a:rPr>
                                      <m:t>|</m:t>
                                    </m:r>
                                  </m:sub>
                                </m:sSub>
                              </m:e>
                            </m:mr>
                            <m:mr>
                              <m:e>
                                <m:r>
                                  <a:rPr lang="en-US" b="0" i="1" smtClean="0">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ea typeface="Cambria Math" panose="02040503050406030204" pitchFamily="18" charset="0"/>
                                  </a:rPr>
                                  <m:t>⋮</m:t>
                                </m:r>
                              </m:e>
                            </m:mr>
                            <m:mr>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b="0" i="1" dirty="0" smtClean="0">
                                        <a:latin typeface="Cambria Math" panose="02040503050406030204" pitchFamily="18" charset="0"/>
                                      </a:rPr>
                                      <m:t>𝑁</m:t>
                                    </m:r>
                                    <m:r>
                                      <a:rPr lang="en-US" i="1" dirty="0">
                                        <a:latin typeface="Cambria Math" panose="02040503050406030204" pitchFamily="18" charset="0"/>
                                      </a:rPr>
                                      <m:t>,1</m:t>
                                    </m:r>
                                  </m:sub>
                                </m:sSub>
                              </m:e>
                              <m:e>
                                <m:r>
                                  <a:rPr lang="en-US" b="0" i="1" smtClean="0">
                                    <a:latin typeface="Cambria Math" panose="02040503050406030204" pitchFamily="18" charset="0"/>
                                    <a:ea typeface="Cambria Math" panose="02040503050406030204" pitchFamily="18" charset="0"/>
                                  </a:rPr>
                                  <m:t>⋯</m:t>
                                </m:r>
                              </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𝑁</m:t>
                                    </m:r>
                                    <m:r>
                                      <a:rPr lang="en-US" i="1" dirty="0">
                                        <a:latin typeface="Cambria Math" panose="02040503050406030204" pitchFamily="18" charset="0"/>
                                      </a:rPr>
                                      <m:t>,|</m:t>
                                    </m:r>
                                    <m:r>
                                      <a:rPr lang="en-US" b="0" i="1" dirty="0" smtClean="0">
                                        <a:latin typeface="Cambria Math" panose="02040503050406030204" pitchFamily="18" charset="0"/>
                                      </a:rPr>
                                      <m:t>𝑉</m:t>
                                    </m:r>
                                    <m:r>
                                      <a:rPr lang="en-US" b="0" i="1" dirty="0" smtClean="0">
                                        <a:latin typeface="Cambria Math" panose="02040503050406030204" pitchFamily="18" charset="0"/>
                                      </a:rPr>
                                      <m:t>|</m:t>
                                    </m:r>
                                  </m:sub>
                                </m:sSub>
                              </m:e>
                            </m:mr>
                          </m:m>
                        </m:e>
                      </m:d>
                    </m:oMath>
                  </m:oMathPara>
                </a14:m>
                <a:endParaRPr lang="en-US" dirty="0"/>
              </a:p>
              <a:p>
                <a:pPr marL="0" indent="0">
                  <a:buNone/>
                </a:pPr>
                <a:r>
                  <a:rPr lang="en-US" dirty="0"/>
                  <a:t>…then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oMath>
                </a14:m>
                <a:r>
                  <a:rPr lang="en-US" dirty="0"/>
                  <a:t> is the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𝑗</m:t>
                        </m:r>
                      </m:e>
                      <m:sup>
                        <m:r>
                          <m:rPr>
                            <m:sty m:val="p"/>
                          </m:rPr>
                          <a:rPr lang="en-US" b="0" i="0" dirty="0" smtClean="0">
                            <a:latin typeface="Cambria Math" panose="02040503050406030204" pitchFamily="18" charset="0"/>
                          </a:rPr>
                          <m:t>th</m:t>
                        </m:r>
                      </m:sup>
                    </m:sSup>
                  </m:oMath>
                </a14:m>
                <a:r>
                  <a:rPr lang="en-US" dirty="0"/>
                  <a:t> element of the vector </a:t>
                </a:r>
                <a14:m>
                  <m:oMath xmlns:m="http://schemas.openxmlformats.org/officeDocument/2006/math">
                    <m:r>
                      <a:rPr lang="en-US" i="1">
                        <a:latin typeface="Cambria Math" panose="02040503050406030204" pitchFamily="18" charset="0"/>
                      </a:rPr>
                      <m:t>𝐵</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𝑧</m:t>
                            </m:r>
                          </m:e>
                        </m:acc>
                      </m:e>
                      <m:sub>
                        <m:r>
                          <a:rPr lang="en-US" i="1" dirty="0">
                            <a:latin typeface="Cambria Math" panose="02040503050406030204" pitchFamily="18" charset="0"/>
                          </a:rPr>
                          <m:t>𝑡</m:t>
                        </m:r>
                      </m:sub>
                    </m:sSub>
                  </m:oMath>
                </a14:m>
                <a:r>
                  <a:rPr lang="en-US" dirty="0"/>
                  <a:t>.</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AFDD1A3-FAEC-D75C-0460-452B8603DE3B}"/>
                  </a:ext>
                </a:extLst>
              </p:cNvPr>
              <p:cNvSpPr>
                <a:spLocks noGrp="1" noRot="1" noChangeAspect="1" noMove="1" noResize="1" noEditPoints="1" noAdjustHandles="1" noChangeArrowheads="1" noChangeShapeType="1" noTextEdit="1"/>
              </p:cNvSpPr>
              <p:nvPr>
                <p:ph idx="1"/>
              </p:nvPr>
            </p:nvSpPr>
            <p:spPr>
              <a:xfrm>
                <a:off x="315309" y="1436914"/>
                <a:ext cx="11719035" cy="4740049"/>
              </a:xfrm>
              <a:blipFill>
                <a:blip r:embed="rId2"/>
                <a:stretch>
                  <a:fillRect l="-866" t="-14973" b="-15241"/>
                </a:stretch>
              </a:blipFill>
            </p:spPr>
            <p:txBody>
              <a:bodyPr/>
              <a:lstStyle/>
              <a:p>
                <a:r>
                  <a:rPr lang="en-US">
                    <a:noFill/>
                  </a:rPr>
                  <a:t> </a:t>
                </a:r>
              </a:p>
            </p:txBody>
          </p:sp>
        </mc:Fallback>
      </mc:AlternateContent>
    </p:spTree>
    <p:extLst>
      <p:ext uri="{BB962C8B-B14F-4D97-AF65-F5344CB8AC3E}">
        <p14:creationId xmlns:p14="http://schemas.microsoft.com/office/powerpoint/2010/main" val="1135579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5E1D-FF15-C214-A38B-28942DBB3443}"/>
              </a:ext>
            </a:extLst>
          </p:cNvPr>
          <p:cNvSpPr>
            <a:spLocks noGrp="1"/>
          </p:cNvSpPr>
          <p:nvPr>
            <p:ph type="title"/>
          </p:nvPr>
        </p:nvSpPr>
        <p:spPr>
          <a:xfrm>
            <a:off x="80556" y="182243"/>
            <a:ext cx="6895011" cy="614589"/>
          </a:xfrm>
        </p:spPr>
        <p:txBody>
          <a:bodyPr>
            <a:normAutofit fontScale="90000"/>
          </a:bodyPr>
          <a:lstStyle/>
          <a:p>
            <a:r>
              <a:rPr lang="en-US" dirty="0"/>
              <a:t>From HMM to Neural Net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DD1A3-FAEC-D75C-0460-452B8603DE3B}"/>
                  </a:ext>
                </a:extLst>
              </p:cNvPr>
              <p:cNvSpPr>
                <a:spLocks noGrp="1"/>
              </p:cNvSpPr>
              <p:nvPr>
                <p:ph idx="1"/>
              </p:nvPr>
            </p:nvSpPr>
            <p:spPr>
              <a:xfrm>
                <a:off x="838200" y="1436914"/>
                <a:ext cx="10515600" cy="4740049"/>
              </a:xfrm>
            </p:spPr>
            <p:txBody>
              <a:bodyPr/>
              <a:lstStyle/>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fun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𝑖</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e>
                              </m:nary>
                            </m:e>
                          </m:func>
                        </m:sup>
                      </m:sSup>
                    </m:oMath>
                  </m:oMathPara>
                </a14:m>
                <a:endParaRPr lang="en-US" b="1" u="sng" dirty="0"/>
              </a:p>
              <a:p>
                <a:pPr marL="0" indent="0">
                  <a:lnSpc>
                    <a:spcPct val="100000"/>
                  </a:lnSpc>
                  <a:buNone/>
                </a:pPr>
                <a:endParaRPr lang="en-US" dirty="0"/>
              </a:p>
              <a:p>
                <a:pPr marL="0" indent="0">
                  <a:lnSpc>
                    <a:spcPct val="100000"/>
                  </a:lnSpc>
                  <a:buNone/>
                </a:pPr>
                <a:r>
                  <a:rPr lang="en-US" dirty="0"/>
                  <a:t>Similarly, define the vector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𝑡</m:t>
                        </m:r>
                      </m:sub>
                    </m:sSub>
                  </m:oMath>
                </a14:m>
                <a:r>
                  <a:rPr lang="en-US" dirty="0"/>
                  <a:t> and the matrix A to be:</a:t>
                </a:r>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sub>
                      </m:sSub>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m>
                            <m:mPr>
                              <m:mcs>
                                <m:mc>
                                  <m:mcPr>
                                    <m:count m:val="1"/>
                                    <m:mcJc m:val="center"/>
                                  </m:mcPr>
                                </m:mc>
                              </m:mcs>
                              <m:ctrlPr>
                                <a:rPr lang="en-US" b="0" i="1" dirty="0" smtClean="0">
                                  <a:latin typeface="Cambria Math" panose="02040503050406030204" pitchFamily="18" charset="0"/>
                                </a:rPr>
                              </m:ctrlPr>
                            </m:mPr>
                            <m:mr>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1</m:t>
                                    </m:r>
                                    <m:r>
                                      <a:rPr lang="en-US" i="1" dirty="0">
                                        <a:latin typeface="Cambria Math" panose="02040503050406030204" pitchFamily="18" charset="0"/>
                                      </a:rPr>
                                      <m:t>,</m:t>
                                    </m:r>
                                    <m:r>
                                      <a:rPr lang="en-US" i="1" dirty="0">
                                        <a:latin typeface="Cambria Math" panose="02040503050406030204" pitchFamily="18" charset="0"/>
                                      </a:rPr>
                                      <m:t>𝑡</m:t>
                                    </m:r>
                                  </m:sub>
                                </m:sSub>
                              </m:e>
                            </m:mr>
                            <m:mr>
                              <m:e>
                                <m:r>
                                  <a:rPr lang="en-US" b="0" i="1" dirty="0" smtClean="0">
                                    <a:latin typeface="Cambria Math" panose="02040503050406030204" pitchFamily="18" charset="0"/>
                                    <a:ea typeface="Cambria Math" panose="02040503050406030204" pitchFamily="18" charset="0"/>
                                  </a:rPr>
                                  <m:t>⋮</m:t>
                                </m:r>
                              </m:e>
                            </m:mr>
                            <m:mr>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𝑁</m:t>
                                    </m:r>
                                    <m:r>
                                      <a:rPr lang="en-US" i="1" dirty="0">
                                        <a:latin typeface="Cambria Math" panose="02040503050406030204" pitchFamily="18" charset="0"/>
                                      </a:rPr>
                                      <m:t>,</m:t>
                                    </m:r>
                                    <m:r>
                                      <a:rPr lang="en-US" i="1" dirty="0">
                                        <a:latin typeface="Cambria Math" panose="02040503050406030204" pitchFamily="18" charset="0"/>
                                      </a:rPr>
                                      <m:t>𝑡</m:t>
                                    </m:r>
                                  </m:sub>
                                </m:sSub>
                              </m:e>
                            </m:mr>
                          </m:m>
                        </m:e>
                      </m:d>
                      <m:r>
                        <a:rPr lang="en-US" b="0" i="1" dirty="0"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1</m:t>
                                    </m:r>
                                    <m:r>
                                      <a:rPr lang="en-US" i="1" dirty="0">
                                        <a:latin typeface="Cambria Math" panose="02040503050406030204" pitchFamily="18" charset="0"/>
                                      </a:rPr>
                                      <m:t>,</m:t>
                                    </m:r>
                                    <m:r>
                                      <a:rPr lang="en-US" b="0" i="1" dirty="0" smtClean="0">
                                        <a:latin typeface="Cambria Math" panose="02040503050406030204" pitchFamily="18" charset="0"/>
                                      </a:rPr>
                                      <m:t>1</m:t>
                                    </m:r>
                                  </m:sub>
                                </m:sSub>
                              </m:e>
                              <m:e>
                                <m:r>
                                  <a:rPr lang="en-US" b="0" i="1" smtClean="0">
                                    <a:latin typeface="Cambria Math" panose="02040503050406030204" pitchFamily="18" charset="0"/>
                                    <a:ea typeface="Cambria Math" panose="02040503050406030204" pitchFamily="18" charset="0"/>
                                  </a:rPr>
                                  <m:t>⋯</m:t>
                                </m:r>
                              </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1</m:t>
                                    </m:r>
                                    <m:r>
                                      <a:rPr lang="en-US" i="1" dirty="0">
                                        <a:latin typeface="Cambria Math" panose="02040503050406030204" pitchFamily="18" charset="0"/>
                                      </a:rPr>
                                      <m:t>,</m:t>
                                    </m:r>
                                    <m:r>
                                      <a:rPr lang="en-US" b="0" i="1" dirty="0" smtClean="0">
                                        <a:latin typeface="Cambria Math" panose="02040503050406030204" pitchFamily="18" charset="0"/>
                                      </a:rPr>
                                      <m:t>𝑁</m:t>
                                    </m:r>
                                  </m:sub>
                                </m:sSub>
                              </m:e>
                            </m:mr>
                            <m:mr>
                              <m:e>
                                <m:r>
                                  <a:rPr lang="en-US" b="0" i="1" smtClean="0">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ea typeface="Cambria Math" panose="02040503050406030204" pitchFamily="18" charset="0"/>
                                  </a:rPr>
                                  <m:t>⋱</m:t>
                                </m:r>
                              </m:e>
                              <m:e>
                                <m:r>
                                  <a:rPr lang="en-US" b="0" i="1" smtClean="0">
                                    <a:latin typeface="Cambria Math" panose="02040503050406030204" pitchFamily="18" charset="0"/>
                                    <a:ea typeface="Cambria Math" panose="02040503050406030204" pitchFamily="18" charset="0"/>
                                  </a:rPr>
                                  <m:t>⋮</m:t>
                                </m:r>
                              </m:e>
                            </m:mr>
                            <m:m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𝑎</m:t>
                                    </m:r>
                                  </m:e>
                                  <m:sub>
                                    <m:r>
                                      <a:rPr lang="en-US" b="0" i="1" dirty="0" smtClean="0">
                                        <a:latin typeface="Cambria Math" panose="02040503050406030204" pitchFamily="18" charset="0"/>
                                      </a:rPr>
                                      <m:t>𝑁</m:t>
                                    </m:r>
                                    <m:r>
                                      <a:rPr lang="en-US" i="1" dirty="0">
                                        <a:latin typeface="Cambria Math" panose="02040503050406030204" pitchFamily="18" charset="0"/>
                                      </a:rPr>
                                      <m:t>,1</m:t>
                                    </m:r>
                                  </m:sub>
                                </m:sSub>
                              </m:e>
                              <m:e>
                                <m:r>
                                  <a:rPr lang="en-US" b="0" i="1" smtClean="0">
                                    <a:latin typeface="Cambria Math" panose="02040503050406030204" pitchFamily="18" charset="0"/>
                                    <a:ea typeface="Cambria Math" panose="02040503050406030204" pitchFamily="18" charset="0"/>
                                  </a:rPr>
                                  <m:t>⋯</m:t>
                                </m:r>
                              </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𝑎</m:t>
                                    </m:r>
                                  </m:e>
                                  <m:sub>
                                    <m:r>
                                      <a:rPr lang="en-US" i="1" dirty="0">
                                        <a:latin typeface="Cambria Math" panose="02040503050406030204" pitchFamily="18" charset="0"/>
                                      </a:rPr>
                                      <m:t>𝑁</m:t>
                                    </m:r>
                                    <m:r>
                                      <a:rPr lang="en-US" i="1" dirty="0">
                                        <a:latin typeface="Cambria Math" panose="02040503050406030204" pitchFamily="18" charset="0"/>
                                      </a:rPr>
                                      <m:t>,</m:t>
                                    </m:r>
                                    <m:r>
                                      <a:rPr lang="en-US" b="0" i="1" dirty="0" smtClean="0">
                                        <a:latin typeface="Cambria Math" panose="02040503050406030204" pitchFamily="18" charset="0"/>
                                      </a:rPr>
                                      <m:t>𝑁</m:t>
                                    </m:r>
                                  </m:sub>
                                </m:sSub>
                              </m:e>
                            </m:mr>
                          </m:m>
                        </m:e>
                      </m:d>
                    </m:oMath>
                  </m:oMathPara>
                </a14:m>
                <a:endParaRPr lang="en-US" dirty="0"/>
              </a:p>
              <a:p>
                <a:pPr marL="0" indent="0">
                  <a:lnSpc>
                    <a:spcPct val="100000"/>
                  </a:lnSpc>
                  <a:buNone/>
                </a:pPr>
                <a:r>
                  <a:rPr lang="en-US" dirty="0"/>
                  <a:t>…then </a:t>
                </a:r>
                <a14:m>
                  <m:oMath xmlns:m="http://schemas.openxmlformats.org/officeDocument/2006/math">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𝑖</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e>
                    </m:nary>
                  </m:oMath>
                </a14:m>
                <a:r>
                  <a:rPr lang="en-US" dirty="0"/>
                  <a:t> is the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𝑗</m:t>
                        </m:r>
                      </m:e>
                      <m:sup>
                        <m:r>
                          <m:rPr>
                            <m:sty m:val="p"/>
                          </m:rPr>
                          <a:rPr lang="en-US" b="0" i="0" dirty="0" smtClean="0">
                            <a:latin typeface="Cambria Math" panose="02040503050406030204" pitchFamily="18" charset="0"/>
                          </a:rPr>
                          <m:t>th</m:t>
                        </m:r>
                      </m:sup>
                    </m:sSup>
                  </m:oMath>
                </a14:m>
                <a:r>
                  <a:rPr lang="en-US" dirty="0"/>
                  <a:t> element of the vector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𝑡</m:t>
                        </m:r>
                        <m:r>
                          <a:rPr lang="en-US" b="0" i="1" dirty="0" smtClean="0">
                            <a:latin typeface="Cambria Math" panose="02040503050406030204" pitchFamily="18" charset="0"/>
                          </a:rPr>
                          <m:t>−1</m:t>
                        </m:r>
                      </m:sub>
                    </m:sSub>
                  </m:oMath>
                </a14:m>
                <a:r>
                  <a:rPr lang="en-US" dirty="0"/>
                  <a:t>.</a:t>
                </a:r>
              </a:p>
              <a:p>
                <a:pPr marL="0" indent="0">
                  <a:lnSpc>
                    <a:spcPct val="100000"/>
                  </a:lnSpc>
                  <a:buNone/>
                </a:pPr>
                <a:endParaRPr lang="en-US" dirty="0"/>
              </a:p>
              <a:p>
                <a:pPr marL="0" indent="0">
                  <a:lnSpc>
                    <a:spcPct val="100000"/>
                  </a:lnSpc>
                  <a:buNone/>
                </a:pPr>
                <a:endParaRPr lang="en-US" dirty="0"/>
              </a:p>
            </p:txBody>
          </p:sp>
        </mc:Choice>
        <mc:Fallback xmlns="">
          <p:sp>
            <p:nvSpPr>
              <p:cNvPr id="3" name="Content Placeholder 2">
                <a:extLst>
                  <a:ext uri="{FF2B5EF4-FFF2-40B4-BE49-F238E27FC236}">
                    <a16:creationId xmlns:a16="http://schemas.microsoft.com/office/drawing/2014/main" id="{9AFDD1A3-FAEC-D75C-0460-452B8603DE3B}"/>
                  </a:ext>
                </a:extLst>
              </p:cNvPr>
              <p:cNvSpPr>
                <a:spLocks noGrp="1" noRot="1" noChangeAspect="1" noMove="1" noResize="1" noEditPoints="1" noAdjustHandles="1" noChangeArrowheads="1" noChangeShapeType="1" noTextEdit="1"/>
              </p:cNvSpPr>
              <p:nvPr>
                <p:ph idx="1"/>
              </p:nvPr>
            </p:nvSpPr>
            <p:spPr>
              <a:xfrm>
                <a:off x="838200" y="1436914"/>
                <a:ext cx="10515600" cy="4740049"/>
              </a:xfrm>
              <a:blipFill>
                <a:blip r:embed="rId2"/>
                <a:stretch>
                  <a:fillRect l="-1206" t="-10160"/>
                </a:stretch>
              </a:blipFill>
            </p:spPr>
            <p:txBody>
              <a:bodyPr/>
              <a:lstStyle/>
              <a:p>
                <a:r>
                  <a:rPr lang="en-US">
                    <a:noFill/>
                  </a:rPr>
                  <a:t> </a:t>
                </a:r>
              </a:p>
            </p:txBody>
          </p:sp>
        </mc:Fallback>
      </mc:AlternateContent>
    </p:spTree>
    <p:extLst>
      <p:ext uri="{BB962C8B-B14F-4D97-AF65-F5344CB8AC3E}">
        <p14:creationId xmlns:p14="http://schemas.microsoft.com/office/powerpoint/2010/main" val="1376923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5E1D-FF15-C214-A38B-28942DBB3443}"/>
              </a:ext>
            </a:extLst>
          </p:cNvPr>
          <p:cNvSpPr>
            <a:spLocks noGrp="1"/>
          </p:cNvSpPr>
          <p:nvPr>
            <p:ph type="title"/>
          </p:nvPr>
        </p:nvSpPr>
        <p:spPr>
          <a:xfrm>
            <a:off x="80556" y="182243"/>
            <a:ext cx="6895011" cy="614589"/>
          </a:xfrm>
        </p:spPr>
        <p:txBody>
          <a:bodyPr>
            <a:normAutofit fontScale="90000"/>
          </a:bodyPr>
          <a:lstStyle/>
          <a:p>
            <a:r>
              <a:rPr lang="en-US" dirty="0"/>
              <a:t>From HMM to Neural Net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DD1A3-FAEC-D75C-0460-452B8603DE3B}"/>
                  </a:ext>
                </a:extLst>
              </p:cNvPr>
              <p:cNvSpPr>
                <a:spLocks noGrp="1"/>
              </p:cNvSpPr>
              <p:nvPr>
                <p:ph idx="1"/>
              </p:nvPr>
            </p:nvSpPr>
            <p:spPr>
              <a:xfrm>
                <a:off x="838200" y="901336"/>
                <a:ext cx="10515600" cy="1436915"/>
              </a:xfrm>
            </p:spPr>
            <p:txBody>
              <a:bodyPr>
                <a:normAutofit/>
              </a:bodyPr>
              <a:lstStyle/>
              <a:p>
                <a:pPr marL="0" indent="0">
                  <a:buNone/>
                </a:pPr>
                <a:r>
                  <a:rPr lang="en-US" dirty="0"/>
                  <a:t>With those definitions, the belief propagation equation can be implemented using the following neural network:</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fun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nary>
                                <m:naryPr>
                                  <m:chr m:val="∑"/>
                                  <m:supHide m:val="on"/>
                                  <m:ctrlPr>
                                    <a:rPr lang="en-US" i="1" dirty="0">
                                      <a:latin typeface="Cambria Math" panose="02040503050406030204" pitchFamily="18" charset="0"/>
                                    </a:rPr>
                                  </m:ctrlPr>
                                </m:naryPr>
                                <m:sub>
                                  <m:r>
                                    <m:rPr>
                                      <m:brk m:alnAt="7"/>
                                    </m:rPr>
                                    <a:rPr lang="en-US" i="1" dirty="0">
                                      <a:latin typeface="Cambria Math" panose="02040503050406030204" pitchFamily="18" charset="0"/>
                                    </a:rPr>
                                    <m:t>𝑖</m:t>
                                  </m:r>
                                </m:sub>
                                <m:sup/>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𝑗</m:t>
                                      </m:r>
                                    </m:sub>
                                  </m:sSub>
                                </m:e>
                              </m:nary>
                            </m:e>
                          </m:func>
                        </m:sup>
                      </m:sSup>
                    </m:oMath>
                  </m:oMathPara>
                </a14:m>
                <a:endParaRPr lang="en-US" b="1" u="sng"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AFDD1A3-FAEC-D75C-0460-452B8603DE3B}"/>
                  </a:ext>
                </a:extLst>
              </p:cNvPr>
              <p:cNvSpPr>
                <a:spLocks noGrp="1" noRot="1" noChangeAspect="1" noMove="1" noResize="1" noEditPoints="1" noAdjustHandles="1" noChangeArrowheads="1" noChangeShapeType="1" noTextEdit="1"/>
              </p:cNvSpPr>
              <p:nvPr>
                <p:ph idx="1"/>
              </p:nvPr>
            </p:nvSpPr>
            <p:spPr>
              <a:xfrm>
                <a:off x="838200" y="901336"/>
                <a:ext cx="10515600" cy="1436915"/>
              </a:xfrm>
              <a:blipFill>
                <a:blip r:embed="rId2"/>
                <a:stretch>
                  <a:fillRect l="-1206" t="-7895" b="-28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F0CCC3EE-4343-7D57-200F-00798E179F47}"/>
                  </a:ext>
                </a:extLst>
              </p:cNvPr>
              <p:cNvSpPr/>
              <p:nvPr/>
            </p:nvSpPr>
            <p:spPr>
              <a:xfrm>
                <a:off x="1436914" y="2451521"/>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bg1"/>
                              </a:solidFill>
                              <a:latin typeface="Cambria Math" panose="02040503050406030204" pitchFamily="18" charset="0"/>
                            </a:rPr>
                          </m:ctrlPr>
                        </m:sSubPr>
                        <m:e>
                          <m:r>
                            <a:rPr lang="en-US" sz="2400" i="1" dirty="0">
                              <a:solidFill>
                                <a:schemeClr val="bg1"/>
                              </a:solidFill>
                              <a:latin typeface="Cambria Math" panose="02040503050406030204" pitchFamily="18" charset="0"/>
                            </a:rPr>
                            <m:t>𝑣</m:t>
                          </m:r>
                        </m:e>
                        <m:sub>
                          <m:r>
                            <a:rPr lang="en-US" sz="2400" b="0" i="1" dirty="0" smtClean="0">
                              <a:solidFill>
                                <a:schemeClr val="bg1"/>
                              </a:solidFill>
                              <a:latin typeface="Cambria Math" panose="02040503050406030204" pitchFamily="18" charset="0"/>
                            </a:rPr>
                            <m:t>1</m:t>
                          </m:r>
                          <m:r>
                            <a:rPr lang="en-US" sz="2400" i="1" dirty="0">
                              <a:solidFill>
                                <a:schemeClr val="bg1"/>
                              </a:solidFill>
                              <a:latin typeface="Cambria Math" panose="02040503050406030204" pitchFamily="18" charset="0"/>
                            </a:rPr>
                            <m:t>,</m:t>
                          </m:r>
                          <m:r>
                            <m:rPr>
                              <m:sty m:val="p"/>
                            </m:rPr>
                            <a:rPr lang="en-US" sz="2400" b="0" i="0" dirty="0" smtClean="0">
                              <a:solidFill>
                                <a:schemeClr val="bg1"/>
                              </a:solidFill>
                              <a:latin typeface="Cambria Math" panose="02040503050406030204" pitchFamily="18" charset="0"/>
                            </a:rPr>
                            <m:t>t</m:t>
                          </m:r>
                          <m:r>
                            <a:rPr lang="en-US" sz="2400" b="0" i="0" dirty="0" smtClean="0">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4" name="Oval 3">
                <a:extLst>
                  <a:ext uri="{FF2B5EF4-FFF2-40B4-BE49-F238E27FC236}">
                    <a16:creationId xmlns:a16="http://schemas.microsoft.com/office/drawing/2014/main" id="{F0CCC3EE-4343-7D57-200F-00798E179F47}"/>
                  </a:ext>
                </a:extLst>
              </p:cNvPr>
              <p:cNvSpPr>
                <a:spLocks noRot="1" noChangeAspect="1" noMove="1" noResize="1" noEditPoints="1" noAdjustHandles="1" noChangeArrowheads="1" noChangeShapeType="1" noTextEdit="1"/>
              </p:cNvSpPr>
              <p:nvPr/>
            </p:nvSpPr>
            <p:spPr>
              <a:xfrm>
                <a:off x="1436914" y="2451521"/>
                <a:ext cx="875212" cy="761939"/>
              </a:xfrm>
              <a:prstGeom prst="ellipse">
                <a:avLst/>
              </a:prstGeom>
              <a:blipFill>
                <a:blip r:embed="rId3"/>
                <a:stretch>
                  <a:fillRect l="-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1E48269-55B9-331F-9A58-969A7E144AB6}"/>
                  </a:ext>
                </a:extLst>
              </p:cNvPr>
              <p:cNvSpPr/>
              <p:nvPr/>
            </p:nvSpPr>
            <p:spPr>
              <a:xfrm>
                <a:off x="1432558" y="3727324"/>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bg1"/>
                              </a:solidFill>
                              <a:latin typeface="Cambria Math" panose="02040503050406030204" pitchFamily="18" charset="0"/>
                            </a:rPr>
                          </m:ctrlPr>
                        </m:sSubPr>
                        <m:e>
                          <m:r>
                            <a:rPr lang="en-US" sz="2400" i="1" dirty="0">
                              <a:solidFill>
                                <a:schemeClr val="bg1"/>
                              </a:solidFill>
                              <a:latin typeface="Cambria Math" panose="02040503050406030204" pitchFamily="18" charset="0"/>
                            </a:rPr>
                            <m:t>𝑣</m:t>
                          </m:r>
                        </m:e>
                        <m:sub>
                          <m:r>
                            <a:rPr lang="en-US" sz="2400" b="0" i="1" dirty="0" smtClean="0">
                              <a:solidFill>
                                <a:schemeClr val="bg1"/>
                              </a:solidFill>
                              <a:latin typeface="Cambria Math" panose="02040503050406030204" pitchFamily="18" charset="0"/>
                            </a:rPr>
                            <m:t>𝑁</m:t>
                          </m:r>
                          <m:r>
                            <a:rPr lang="en-US" sz="2400" i="1" dirty="0">
                              <a:solidFill>
                                <a:schemeClr val="bg1"/>
                              </a:solidFill>
                              <a:latin typeface="Cambria Math" panose="02040503050406030204" pitchFamily="18" charset="0"/>
                            </a:rPr>
                            <m:t>,</m:t>
                          </m:r>
                          <m:r>
                            <m:rPr>
                              <m:sty m:val="p"/>
                            </m:rPr>
                            <a:rPr lang="en-US" sz="2400" b="0" i="0" dirty="0" smtClean="0">
                              <a:solidFill>
                                <a:schemeClr val="bg1"/>
                              </a:solidFill>
                              <a:latin typeface="Cambria Math" panose="02040503050406030204" pitchFamily="18" charset="0"/>
                            </a:rPr>
                            <m:t>t</m:t>
                          </m:r>
                          <m:r>
                            <a:rPr lang="en-US" sz="2400" b="0" i="0" dirty="0" smtClean="0">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5" name="Oval 4">
                <a:extLst>
                  <a:ext uri="{FF2B5EF4-FFF2-40B4-BE49-F238E27FC236}">
                    <a16:creationId xmlns:a16="http://schemas.microsoft.com/office/drawing/2014/main" id="{D1E48269-55B9-331F-9A58-969A7E144AB6}"/>
                  </a:ext>
                </a:extLst>
              </p:cNvPr>
              <p:cNvSpPr>
                <a:spLocks noRot="1" noChangeAspect="1" noMove="1" noResize="1" noEditPoints="1" noAdjustHandles="1" noChangeArrowheads="1" noChangeShapeType="1" noTextEdit="1"/>
              </p:cNvSpPr>
              <p:nvPr/>
            </p:nvSpPr>
            <p:spPr>
              <a:xfrm>
                <a:off x="1432558" y="3727324"/>
                <a:ext cx="875212" cy="761939"/>
              </a:xfrm>
              <a:prstGeom prst="ellipse">
                <a:avLst/>
              </a:prstGeom>
              <a:blipFill>
                <a:blip r:embed="rId4"/>
                <a:stretch>
                  <a:fillRect l="-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EB7DB0-4D75-3ACB-6C6C-84A0E779F80B}"/>
                  </a:ext>
                </a:extLst>
              </p:cNvPr>
              <p:cNvSpPr txBox="1"/>
              <p:nvPr/>
            </p:nvSpPr>
            <p:spPr>
              <a:xfrm>
                <a:off x="1675313" y="3139832"/>
                <a:ext cx="42780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7" name="TextBox 6">
                <a:extLst>
                  <a:ext uri="{FF2B5EF4-FFF2-40B4-BE49-F238E27FC236}">
                    <a16:creationId xmlns:a16="http://schemas.microsoft.com/office/drawing/2014/main" id="{E3EB7DB0-4D75-3ACB-6C6C-84A0E779F80B}"/>
                  </a:ext>
                </a:extLst>
              </p:cNvPr>
              <p:cNvSpPr txBox="1">
                <a:spLocks noRot="1" noChangeAspect="1" noMove="1" noResize="1" noEditPoints="1" noAdjustHandles="1" noChangeArrowheads="1" noChangeShapeType="1" noTextEdit="1"/>
              </p:cNvSpPr>
              <p:nvPr/>
            </p:nvSpPr>
            <p:spPr>
              <a:xfrm>
                <a:off x="1675313" y="3139832"/>
                <a:ext cx="427808" cy="646331"/>
              </a:xfrm>
              <a:prstGeom prst="rect">
                <a:avLst/>
              </a:prstGeom>
              <a:blipFill>
                <a:blip r:embed="rId5"/>
                <a:stretch>
                  <a:fillRect l="-2941" r="-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CC18E9BF-A3CE-A210-33BC-4E8D8FEE9967}"/>
                  </a:ext>
                </a:extLst>
              </p:cNvPr>
              <p:cNvSpPr/>
              <p:nvPr/>
            </p:nvSpPr>
            <p:spPr>
              <a:xfrm>
                <a:off x="3287485" y="4772361"/>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bg1"/>
                              </a:solidFill>
                              <a:latin typeface="Cambria Math" panose="02040503050406030204" pitchFamily="18" charset="0"/>
                            </a:rPr>
                          </m:ctrlPr>
                        </m:sSubPr>
                        <m:e>
                          <m:r>
                            <a:rPr lang="en-US" sz="2400" b="0" i="1" dirty="0" smtClean="0">
                              <a:solidFill>
                                <a:schemeClr val="bg1"/>
                              </a:solidFill>
                              <a:latin typeface="Cambria Math" panose="02040503050406030204" pitchFamily="18" charset="0"/>
                            </a:rPr>
                            <m:t>𝑧</m:t>
                          </m:r>
                        </m:e>
                        <m:sub>
                          <m:r>
                            <a:rPr lang="en-US" sz="2400" b="0" i="1" dirty="0" smtClean="0">
                              <a:solidFill>
                                <a:schemeClr val="bg1"/>
                              </a:solidFill>
                              <a:latin typeface="Cambria Math" panose="02040503050406030204" pitchFamily="18" charset="0"/>
                            </a:rPr>
                            <m:t>1</m:t>
                          </m:r>
                          <m:r>
                            <a:rPr lang="en-US" sz="2400" i="1" dirty="0">
                              <a:solidFill>
                                <a:schemeClr val="bg1"/>
                              </a:solidFill>
                              <a:latin typeface="Cambria Math" panose="02040503050406030204" pitchFamily="18" charset="0"/>
                            </a:rPr>
                            <m:t>,</m:t>
                          </m:r>
                          <m:r>
                            <m:rPr>
                              <m:sty m:val="p"/>
                            </m:rPr>
                            <a:rPr lang="en-US" sz="2400" b="0" i="0" dirty="0" smtClean="0">
                              <a:solidFill>
                                <a:schemeClr val="bg1"/>
                              </a:solidFill>
                              <a:latin typeface="Cambria Math" panose="02040503050406030204" pitchFamily="18" charset="0"/>
                            </a:rPr>
                            <m:t>t</m:t>
                          </m:r>
                        </m:sub>
                      </m:sSub>
                    </m:oMath>
                  </m:oMathPara>
                </a14:m>
                <a:endParaRPr lang="en-US" sz="2400" dirty="0">
                  <a:solidFill>
                    <a:schemeClr val="bg1"/>
                  </a:solidFill>
                </a:endParaRPr>
              </a:p>
            </p:txBody>
          </p:sp>
        </mc:Choice>
        <mc:Fallback xmlns="">
          <p:sp>
            <p:nvSpPr>
              <p:cNvPr id="11" name="Oval 10">
                <a:extLst>
                  <a:ext uri="{FF2B5EF4-FFF2-40B4-BE49-F238E27FC236}">
                    <a16:creationId xmlns:a16="http://schemas.microsoft.com/office/drawing/2014/main" id="{CC18E9BF-A3CE-A210-33BC-4E8D8FEE9967}"/>
                  </a:ext>
                </a:extLst>
              </p:cNvPr>
              <p:cNvSpPr>
                <a:spLocks noRot="1" noChangeAspect="1" noMove="1" noResize="1" noEditPoints="1" noAdjustHandles="1" noChangeArrowheads="1" noChangeShapeType="1" noTextEdit="1"/>
              </p:cNvSpPr>
              <p:nvPr/>
            </p:nvSpPr>
            <p:spPr>
              <a:xfrm>
                <a:off x="3287485" y="4772361"/>
                <a:ext cx="875212" cy="761939"/>
              </a:xfrm>
              <a:prstGeom prst="ellipse">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3C11C5C2-4AE8-2B8E-98FA-D8ADC711CFB6}"/>
                  </a:ext>
                </a:extLst>
              </p:cNvPr>
              <p:cNvSpPr/>
              <p:nvPr/>
            </p:nvSpPr>
            <p:spPr>
              <a:xfrm>
                <a:off x="3283129" y="6048164"/>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bg1"/>
                              </a:solidFill>
                              <a:latin typeface="Cambria Math" panose="02040503050406030204" pitchFamily="18" charset="0"/>
                            </a:rPr>
                          </m:ctrlPr>
                        </m:sSubPr>
                        <m:e>
                          <m:r>
                            <a:rPr lang="en-US" sz="2400" b="0" i="1" dirty="0" smtClean="0">
                              <a:solidFill>
                                <a:schemeClr val="bg1"/>
                              </a:solidFill>
                              <a:latin typeface="Cambria Math" panose="02040503050406030204" pitchFamily="18" charset="0"/>
                            </a:rPr>
                            <m:t>𝑧</m:t>
                          </m:r>
                        </m:e>
                        <m:sub>
                          <m:r>
                            <a:rPr lang="en-US" sz="2400" b="0" i="1" dirty="0" smtClean="0">
                              <a:solidFill>
                                <a:schemeClr val="bg1"/>
                              </a:solidFill>
                              <a:latin typeface="Cambria Math" panose="02040503050406030204" pitchFamily="18" charset="0"/>
                            </a:rPr>
                            <m:t>|</m:t>
                          </m:r>
                          <m:r>
                            <a:rPr lang="en-US" sz="2400" b="0" i="1" dirty="0" smtClean="0">
                              <a:solidFill>
                                <a:schemeClr val="bg1"/>
                              </a:solidFill>
                              <a:latin typeface="Cambria Math" panose="02040503050406030204" pitchFamily="18" charset="0"/>
                            </a:rPr>
                            <m:t>𝑉</m:t>
                          </m:r>
                          <m:r>
                            <a:rPr lang="en-US" sz="2400" b="0" i="1" dirty="0" smtClean="0">
                              <a:solidFill>
                                <a:schemeClr val="bg1"/>
                              </a:solidFill>
                              <a:latin typeface="Cambria Math" panose="02040503050406030204" pitchFamily="18" charset="0"/>
                            </a:rPr>
                            <m:t>|,</m:t>
                          </m:r>
                          <m:r>
                            <m:rPr>
                              <m:sty m:val="p"/>
                            </m:rPr>
                            <a:rPr lang="en-US" sz="2400" b="0" i="0" dirty="0" smtClean="0">
                              <a:solidFill>
                                <a:schemeClr val="bg1"/>
                              </a:solidFill>
                              <a:latin typeface="Cambria Math" panose="02040503050406030204" pitchFamily="18" charset="0"/>
                            </a:rPr>
                            <m:t>t</m:t>
                          </m:r>
                        </m:sub>
                      </m:sSub>
                    </m:oMath>
                  </m:oMathPara>
                </a14:m>
                <a:endParaRPr lang="en-US" sz="2400" dirty="0">
                  <a:solidFill>
                    <a:schemeClr val="bg1"/>
                  </a:solidFill>
                </a:endParaRPr>
              </a:p>
            </p:txBody>
          </p:sp>
        </mc:Choice>
        <mc:Fallback xmlns="">
          <p:sp>
            <p:nvSpPr>
              <p:cNvPr id="12" name="Oval 11">
                <a:extLst>
                  <a:ext uri="{FF2B5EF4-FFF2-40B4-BE49-F238E27FC236}">
                    <a16:creationId xmlns:a16="http://schemas.microsoft.com/office/drawing/2014/main" id="{3C11C5C2-4AE8-2B8E-98FA-D8ADC711CFB6}"/>
                  </a:ext>
                </a:extLst>
              </p:cNvPr>
              <p:cNvSpPr>
                <a:spLocks noRot="1" noChangeAspect="1" noMove="1" noResize="1" noEditPoints="1" noAdjustHandles="1" noChangeArrowheads="1" noChangeShapeType="1" noTextEdit="1"/>
              </p:cNvSpPr>
              <p:nvPr/>
            </p:nvSpPr>
            <p:spPr>
              <a:xfrm>
                <a:off x="3283129" y="6048164"/>
                <a:ext cx="875212" cy="761939"/>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B94483-0368-B49B-FE72-C18191ED0DAB}"/>
                  </a:ext>
                </a:extLst>
              </p:cNvPr>
              <p:cNvSpPr txBox="1"/>
              <p:nvPr/>
            </p:nvSpPr>
            <p:spPr>
              <a:xfrm>
                <a:off x="3525884" y="5460672"/>
                <a:ext cx="42780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13" name="TextBox 12">
                <a:extLst>
                  <a:ext uri="{FF2B5EF4-FFF2-40B4-BE49-F238E27FC236}">
                    <a16:creationId xmlns:a16="http://schemas.microsoft.com/office/drawing/2014/main" id="{7BB94483-0368-B49B-FE72-C18191ED0DAB}"/>
                  </a:ext>
                </a:extLst>
              </p:cNvPr>
              <p:cNvSpPr txBox="1">
                <a:spLocks noRot="1" noChangeAspect="1" noMove="1" noResize="1" noEditPoints="1" noAdjustHandles="1" noChangeArrowheads="1" noChangeShapeType="1" noTextEdit="1"/>
              </p:cNvSpPr>
              <p:nvPr/>
            </p:nvSpPr>
            <p:spPr>
              <a:xfrm>
                <a:off x="3525884" y="5460672"/>
                <a:ext cx="427808" cy="646331"/>
              </a:xfrm>
              <a:prstGeom prst="rect">
                <a:avLst/>
              </a:prstGeom>
              <a:blipFill>
                <a:blip r:embed="rId8"/>
                <a:stretch>
                  <a:fillRect l="-2857"/>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ED08BA8B-9DF8-DD1D-CDAD-1EE13D5D92CF}"/>
              </a:ext>
            </a:extLst>
          </p:cNvPr>
          <p:cNvSpPr/>
          <p:nvPr/>
        </p:nvSpPr>
        <p:spPr>
          <a:xfrm>
            <a:off x="3143798" y="2447165"/>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ln</a:t>
            </a:r>
          </a:p>
        </p:txBody>
      </p:sp>
      <p:sp>
        <p:nvSpPr>
          <p:cNvPr id="15" name="Oval 14">
            <a:extLst>
              <a:ext uri="{FF2B5EF4-FFF2-40B4-BE49-F238E27FC236}">
                <a16:creationId xmlns:a16="http://schemas.microsoft.com/office/drawing/2014/main" id="{2EF3EDFD-0B31-7FD6-E56F-31E4863DD458}"/>
              </a:ext>
            </a:extLst>
          </p:cNvPr>
          <p:cNvSpPr/>
          <p:nvPr/>
        </p:nvSpPr>
        <p:spPr>
          <a:xfrm>
            <a:off x="3139442" y="3722968"/>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1D5E05-C34F-DFF1-8648-175DF286777C}"/>
                  </a:ext>
                </a:extLst>
              </p:cNvPr>
              <p:cNvSpPr txBox="1"/>
              <p:nvPr/>
            </p:nvSpPr>
            <p:spPr>
              <a:xfrm>
                <a:off x="3382197" y="3135476"/>
                <a:ext cx="42780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16" name="TextBox 15">
                <a:extLst>
                  <a:ext uri="{FF2B5EF4-FFF2-40B4-BE49-F238E27FC236}">
                    <a16:creationId xmlns:a16="http://schemas.microsoft.com/office/drawing/2014/main" id="{9D1D5E05-C34F-DFF1-8648-175DF286777C}"/>
                  </a:ext>
                </a:extLst>
              </p:cNvPr>
              <p:cNvSpPr txBox="1">
                <a:spLocks noRot="1" noChangeAspect="1" noMove="1" noResize="1" noEditPoints="1" noAdjustHandles="1" noChangeArrowheads="1" noChangeShapeType="1" noTextEdit="1"/>
              </p:cNvSpPr>
              <p:nvPr/>
            </p:nvSpPr>
            <p:spPr>
              <a:xfrm>
                <a:off x="3382197" y="3135476"/>
                <a:ext cx="427808" cy="646331"/>
              </a:xfrm>
              <a:prstGeom prst="rect">
                <a:avLst/>
              </a:prstGeom>
              <a:blipFill>
                <a:blip r:embed="rId9"/>
                <a:stretch>
                  <a:fillRect l="-2941" r="-2941"/>
                </a:stretch>
              </a:blipFill>
            </p:spPr>
            <p:txBody>
              <a:bodyPr/>
              <a:lstStyle/>
              <a:p>
                <a:r>
                  <a:rPr lang="en-US">
                    <a:noFill/>
                  </a:rPr>
                  <a:t> </a:t>
                </a:r>
              </a:p>
            </p:txBody>
          </p:sp>
        </mc:Fallback>
      </mc:AlternateContent>
      <p:sp>
        <p:nvSpPr>
          <p:cNvPr id="17" name="Oval 16">
            <a:extLst>
              <a:ext uri="{FF2B5EF4-FFF2-40B4-BE49-F238E27FC236}">
                <a16:creationId xmlns:a16="http://schemas.microsoft.com/office/drawing/2014/main" id="{61CC7752-8DB4-5D8C-E595-515968261D28}"/>
              </a:ext>
            </a:extLst>
          </p:cNvPr>
          <p:cNvSpPr/>
          <p:nvPr/>
        </p:nvSpPr>
        <p:spPr>
          <a:xfrm>
            <a:off x="5255626" y="4768001"/>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ln</a:t>
            </a:r>
          </a:p>
        </p:txBody>
      </p:sp>
      <p:sp>
        <p:nvSpPr>
          <p:cNvPr id="18" name="Oval 17">
            <a:extLst>
              <a:ext uri="{FF2B5EF4-FFF2-40B4-BE49-F238E27FC236}">
                <a16:creationId xmlns:a16="http://schemas.microsoft.com/office/drawing/2014/main" id="{40443980-27B7-57FD-D9E6-3C3DD1570F63}"/>
              </a:ext>
            </a:extLst>
          </p:cNvPr>
          <p:cNvSpPr/>
          <p:nvPr/>
        </p:nvSpPr>
        <p:spPr>
          <a:xfrm>
            <a:off x="5251270" y="6043804"/>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ln</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8920D9-60BA-5B0D-EA78-4CF86E1103D5}"/>
                  </a:ext>
                </a:extLst>
              </p:cNvPr>
              <p:cNvSpPr txBox="1"/>
              <p:nvPr/>
            </p:nvSpPr>
            <p:spPr>
              <a:xfrm>
                <a:off x="5494025" y="5456312"/>
                <a:ext cx="42780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19" name="TextBox 18">
                <a:extLst>
                  <a:ext uri="{FF2B5EF4-FFF2-40B4-BE49-F238E27FC236}">
                    <a16:creationId xmlns:a16="http://schemas.microsoft.com/office/drawing/2014/main" id="{DC8920D9-60BA-5B0D-EA78-4CF86E1103D5}"/>
                  </a:ext>
                </a:extLst>
              </p:cNvPr>
              <p:cNvSpPr txBox="1">
                <a:spLocks noRot="1" noChangeAspect="1" noMove="1" noResize="1" noEditPoints="1" noAdjustHandles="1" noChangeArrowheads="1" noChangeShapeType="1" noTextEdit="1"/>
              </p:cNvSpPr>
              <p:nvPr/>
            </p:nvSpPr>
            <p:spPr>
              <a:xfrm>
                <a:off x="5494025" y="5456312"/>
                <a:ext cx="427808" cy="646331"/>
              </a:xfrm>
              <a:prstGeom prst="rect">
                <a:avLst/>
              </a:prstGeom>
              <a:blipFill>
                <a:blip r:embed="rId10"/>
                <a:stretch>
                  <a:fillRect/>
                </a:stretch>
              </a:blipFill>
            </p:spPr>
            <p:txBody>
              <a:bodyPr/>
              <a:lstStyle/>
              <a:p>
                <a:r>
                  <a:rPr lang="en-US">
                    <a:noFill/>
                  </a:rPr>
                  <a:t> </a:t>
                </a:r>
              </a:p>
            </p:txBody>
          </p:sp>
        </mc:Fallback>
      </mc:AlternateContent>
      <p:sp>
        <p:nvSpPr>
          <p:cNvPr id="20" name="Oval 19">
            <a:extLst>
              <a:ext uri="{FF2B5EF4-FFF2-40B4-BE49-F238E27FC236}">
                <a16:creationId xmlns:a16="http://schemas.microsoft.com/office/drawing/2014/main" id="{2C5EF774-E457-1CBC-975E-50F543D9CE96}"/>
              </a:ext>
            </a:extLst>
          </p:cNvPr>
          <p:cNvSpPr/>
          <p:nvPr/>
        </p:nvSpPr>
        <p:spPr>
          <a:xfrm>
            <a:off x="7093137" y="2464580"/>
            <a:ext cx="1040668"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exp</a:t>
            </a:r>
          </a:p>
        </p:txBody>
      </p:sp>
      <p:sp>
        <p:nvSpPr>
          <p:cNvPr id="21" name="Oval 20">
            <a:extLst>
              <a:ext uri="{FF2B5EF4-FFF2-40B4-BE49-F238E27FC236}">
                <a16:creationId xmlns:a16="http://schemas.microsoft.com/office/drawing/2014/main" id="{2F5FDC8C-9D21-5953-8499-C321331AEB24}"/>
              </a:ext>
            </a:extLst>
          </p:cNvPr>
          <p:cNvSpPr/>
          <p:nvPr/>
        </p:nvSpPr>
        <p:spPr>
          <a:xfrm>
            <a:off x="7088781" y="3740383"/>
            <a:ext cx="1045024"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exp</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8ACC3B7-8524-1997-377D-DDADCB4E5C8B}"/>
                  </a:ext>
                </a:extLst>
              </p:cNvPr>
              <p:cNvSpPr txBox="1"/>
              <p:nvPr/>
            </p:nvSpPr>
            <p:spPr>
              <a:xfrm>
                <a:off x="7331536" y="3152891"/>
                <a:ext cx="427808"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22" name="TextBox 21">
                <a:extLst>
                  <a:ext uri="{FF2B5EF4-FFF2-40B4-BE49-F238E27FC236}">
                    <a16:creationId xmlns:a16="http://schemas.microsoft.com/office/drawing/2014/main" id="{F8ACC3B7-8524-1997-377D-DDADCB4E5C8B}"/>
                  </a:ext>
                </a:extLst>
              </p:cNvPr>
              <p:cNvSpPr txBox="1">
                <a:spLocks noRot="1" noChangeAspect="1" noMove="1" noResize="1" noEditPoints="1" noAdjustHandles="1" noChangeArrowheads="1" noChangeShapeType="1" noTextEdit="1"/>
              </p:cNvSpPr>
              <p:nvPr/>
            </p:nvSpPr>
            <p:spPr>
              <a:xfrm>
                <a:off x="7331536" y="3152891"/>
                <a:ext cx="427808" cy="646331"/>
              </a:xfrm>
              <a:prstGeom prst="rect">
                <a:avLst/>
              </a:prstGeom>
              <a:blipFill>
                <a:blip r:embed="rId11"/>
                <a:stretch>
                  <a:fillRect l="-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5AB3958-324F-3D1B-1DF0-29BF394A6441}"/>
                  </a:ext>
                </a:extLst>
              </p:cNvPr>
              <p:cNvSpPr txBox="1"/>
              <p:nvPr/>
            </p:nvSpPr>
            <p:spPr>
              <a:xfrm>
                <a:off x="8690081" y="2593098"/>
                <a:ext cx="732607"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𝑣</m:t>
                          </m:r>
                        </m:e>
                        <m:sub>
                          <m:r>
                            <a:rPr lang="en-US" sz="2400" b="0" i="1" dirty="0" smtClean="0">
                              <a:latin typeface="Cambria Math" panose="02040503050406030204" pitchFamily="18" charset="0"/>
                            </a:rPr>
                            <m:t>1</m:t>
                          </m:r>
                          <m:r>
                            <a:rPr lang="en-US" sz="2400" i="1" dirty="0">
                              <a:latin typeface="Cambria Math" panose="02040503050406030204" pitchFamily="18" charset="0"/>
                            </a:rPr>
                            <m:t>,</m:t>
                          </m:r>
                          <m:r>
                            <a:rPr lang="en-US" sz="2400" i="1" dirty="0">
                              <a:latin typeface="Cambria Math" panose="02040503050406030204" pitchFamily="18" charset="0"/>
                            </a:rPr>
                            <m:t>𝑡</m:t>
                          </m:r>
                        </m:sub>
                      </m:sSub>
                    </m:oMath>
                  </m:oMathPara>
                </a14:m>
                <a:endParaRPr lang="en-US" sz="2400" dirty="0"/>
              </a:p>
            </p:txBody>
          </p:sp>
        </mc:Choice>
        <mc:Fallback xmlns="">
          <p:sp>
            <p:nvSpPr>
              <p:cNvPr id="27" name="TextBox 26">
                <a:extLst>
                  <a:ext uri="{FF2B5EF4-FFF2-40B4-BE49-F238E27FC236}">
                    <a16:creationId xmlns:a16="http://schemas.microsoft.com/office/drawing/2014/main" id="{D5AB3958-324F-3D1B-1DF0-29BF394A6441}"/>
                  </a:ext>
                </a:extLst>
              </p:cNvPr>
              <p:cNvSpPr txBox="1">
                <a:spLocks noRot="1" noChangeAspect="1" noMove="1" noResize="1" noEditPoints="1" noAdjustHandles="1" noChangeArrowheads="1" noChangeShapeType="1" noTextEdit="1"/>
              </p:cNvSpPr>
              <p:nvPr/>
            </p:nvSpPr>
            <p:spPr>
              <a:xfrm>
                <a:off x="8690081" y="2593098"/>
                <a:ext cx="732607" cy="49141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FD253B3-9426-C171-E54E-16197CC14E27}"/>
                  </a:ext>
                </a:extLst>
              </p:cNvPr>
              <p:cNvSpPr txBox="1"/>
              <p:nvPr/>
            </p:nvSpPr>
            <p:spPr>
              <a:xfrm>
                <a:off x="8711851" y="3868904"/>
                <a:ext cx="732607"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𝑣</m:t>
                          </m:r>
                        </m:e>
                        <m:sub>
                          <m:r>
                            <a:rPr lang="en-US" sz="2400" b="0" i="1" dirty="0" smtClean="0">
                              <a:latin typeface="Cambria Math" panose="02040503050406030204" pitchFamily="18" charset="0"/>
                            </a:rPr>
                            <m:t>𝑁</m:t>
                          </m:r>
                          <m:r>
                            <a:rPr lang="en-US" sz="2400" i="1" dirty="0">
                              <a:latin typeface="Cambria Math" panose="02040503050406030204" pitchFamily="18" charset="0"/>
                            </a:rPr>
                            <m:t>,</m:t>
                          </m:r>
                          <m:r>
                            <a:rPr lang="en-US" sz="2400" i="1" dirty="0">
                              <a:latin typeface="Cambria Math" panose="02040503050406030204" pitchFamily="18" charset="0"/>
                            </a:rPr>
                            <m:t>𝑡</m:t>
                          </m:r>
                        </m:sub>
                      </m:sSub>
                    </m:oMath>
                  </m:oMathPara>
                </a14:m>
                <a:endParaRPr lang="en-US" sz="2400" dirty="0"/>
              </a:p>
            </p:txBody>
          </p:sp>
        </mc:Choice>
        <mc:Fallback xmlns="">
          <p:sp>
            <p:nvSpPr>
              <p:cNvPr id="28" name="TextBox 27">
                <a:extLst>
                  <a:ext uri="{FF2B5EF4-FFF2-40B4-BE49-F238E27FC236}">
                    <a16:creationId xmlns:a16="http://schemas.microsoft.com/office/drawing/2014/main" id="{FFD253B3-9426-C171-E54E-16197CC14E27}"/>
                  </a:ext>
                </a:extLst>
              </p:cNvPr>
              <p:cNvSpPr txBox="1">
                <a:spLocks noRot="1" noChangeAspect="1" noMove="1" noResize="1" noEditPoints="1" noAdjustHandles="1" noChangeArrowheads="1" noChangeShapeType="1" noTextEdit="1"/>
              </p:cNvSpPr>
              <p:nvPr/>
            </p:nvSpPr>
            <p:spPr>
              <a:xfrm>
                <a:off x="8711851" y="3868904"/>
                <a:ext cx="732607" cy="491417"/>
              </a:xfrm>
              <a:prstGeom prst="rect">
                <a:avLst/>
              </a:prstGeom>
              <a:blipFill>
                <a:blip r:embed="rId13"/>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87F85DC9-A529-BB8F-8FED-5478A8B53B74}"/>
              </a:ext>
            </a:extLst>
          </p:cNvPr>
          <p:cNvCxnSpPr>
            <a:stCxn id="4" idx="6"/>
            <a:endCxn id="14" idx="2"/>
          </p:cNvCxnSpPr>
          <p:nvPr/>
        </p:nvCxnSpPr>
        <p:spPr>
          <a:xfrm flipV="1">
            <a:off x="2312126" y="2828135"/>
            <a:ext cx="831672" cy="4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87A521-73E9-DE64-1A76-C1CC390601E6}"/>
              </a:ext>
            </a:extLst>
          </p:cNvPr>
          <p:cNvCxnSpPr>
            <a:cxnSpLocks/>
            <a:stCxn id="4" idx="5"/>
            <a:endCxn id="15" idx="1"/>
          </p:cNvCxnSpPr>
          <p:nvPr/>
        </p:nvCxnSpPr>
        <p:spPr>
          <a:xfrm>
            <a:off x="2183954" y="3101877"/>
            <a:ext cx="1083660" cy="732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7E81E31-C41E-E459-0FD9-1ACEC0130692}"/>
              </a:ext>
            </a:extLst>
          </p:cNvPr>
          <p:cNvCxnSpPr>
            <a:cxnSpLocks/>
            <a:stCxn id="5" idx="7"/>
            <a:endCxn id="14" idx="3"/>
          </p:cNvCxnSpPr>
          <p:nvPr/>
        </p:nvCxnSpPr>
        <p:spPr>
          <a:xfrm flipV="1">
            <a:off x="2179598" y="3097521"/>
            <a:ext cx="1092372" cy="741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358B83B-C2DE-5237-49FD-2D8B9606AE0D}"/>
              </a:ext>
            </a:extLst>
          </p:cNvPr>
          <p:cNvCxnSpPr>
            <a:stCxn id="5" idx="6"/>
            <a:endCxn id="15" idx="2"/>
          </p:cNvCxnSpPr>
          <p:nvPr/>
        </p:nvCxnSpPr>
        <p:spPr>
          <a:xfrm flipV="1">
            <a:off x="2307770" y="4103938"/>
            <a:ext cx="831672" cy="4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3BED62D-41E2-1583-6C9B-F4CE409AE5C0}"/>
              </a:ext>
            </a:extLst>
          </p:cNvPr>
          <p:cNvCxnSpPr>
            <a:cxnSpLocks/>
            <a:stCxn id="11" idx="6"/>
            <a:endCxn id="17" idx="2"/>
          </p:cNvCxnSpPr>
          <p:nvPr/>
        </p:nvCxnSpPr>
        <p:spPr>
          <a:xfrm flipV="1">
            <a:off x="4162697" y="5148971"/>
            <a:ext cx="1092929" cy="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526242F-9FB8-85EA-3409-E41566D9FC10}"/>
              </a:ext>
            </a:extLst>
          </p:cNvPr>
          <p:cNvCxnSpPr>
            <a:stCxn id="12" idx="6"/>
            <a:endCxn id="18" idx="2"/>
          </p:cNvCxnSpPr>
          <p:nvPr/>
        </p:nvCxnSpPr>
        <p:spPr>
          <a:xfrm flipV="1">
            <a:off x="4158341" y="6424774"/>
            <a:ext cx="1092929" cy="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40CFC0E-BCA4-6550-35D7-A16F2FE4C0D0}"/>
              </a:ext>
            </a:extLst>
          </p:cNvPr>
          <p:cNvCxnSpPr>
            <a:stCxn id="12" idx="7"/>
            <a:endCxn id="17" idx="3"/>
          </p:cNvCxnSpPr>
          <p:nvPr/>
        </p:nvCxnSpPr>
        <p:spPr>
          <a:xfrm flipV="1">
            <a:off x="4030169" y="5418357"/>
            <a:ext cx="1353629" cy="741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D6CB75D-1486-3DA8-287B-101AEB94F27B}"/>
              </a:ext>
            </a:extLst>
          </p:cNvPr>
          <p:cNvCxnSpPr>
            <a:stCxn id="11" idx="5"/>
            <a:endCxn id="18" idx="1"/>
          </p:cNvCxnSpPr>
          <p:nvPr/>
        </p:nvCxnSpPr>
        <p:spPr>
          <a:xfrm>
            <a:off x="4034525" y="5422717"/>
            <a:ext cx="1344917" cy="732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F788F5-01F7-3DE9-2D1A-75684A4EC769}"/>
              </a:ext>
            </a:extLst>
          </p:cNvPr>
          <p:cNvCxnSpPr>
            <a:cxnSpLocks/>
            <a:stCxn id="17" idx="7"/>
            <a:endCxn id="20" idx="3"/>
          </p:cNvCxnSpPr>
          <p:nvPr/>
        </p:nvCxnSpPr>
        <p:spPr>
          <a:xfrm flipV="1">
            <a:off x="6002666" y="3114936"/>
            <a:ext cx="1242873" cy="1764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FF44976-DB28-7887-6960-AC2CB3FD7BA0}"/>
              </a:ext>
            </a:extLst>
          </p:cNvPr>
          <p:cNvCxnSpPr>
            <a:stCxn id="18" idx="7"/>
            <a:endCxn id="21" idx="3"/>
          </p:cNvCxnSpPr>
          <p:nvPr/>
        </p:nvCxnSpPr>
        <p:spPr>
          <a:xfrm flipV="1">
            <a:off x="5998310" y="4390739"/>
            <a:ext cx="1243511" cy="1764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97D9EB3-245B-44F8-E599-84B190019B69}"/>
              </a:ext>
            </a:extLst>
          </p:cNvPr>
          <p:cNvCxnSpPr>
            <a:stCxn id="14" idx="6"/>
            <a:endCxn id="20" idx="2"/>
          </p:cNvCxnSpPr>
          <p:nvPr/>
        </p:nvCxnSpPr>
        <p:spPr>
          <a:xfrm>
            <a:off x="4019010" y="2828135"/>
            <a:ext cx="3074127" cy="17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269AEF6-F03B-4185-9DAC-0D4F797AA902}"/>
              </a:ext>
            </a:extLst>
          </p:cNvPr>
          <p:cNvCxnSpPr>
            <a:stCxn id="15" idx="6"/>
            <a:endCxn id="21" idx="2"/>
          </p:cNvCxnSpPr>
          <p:nvPr/>
        </p:nvCxnSpPr>
        <p:spPr>
          <a:xfrm>
            <a:off x="4014654" y="4103938"/>
            <a:ext cx="3074127" cy="17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6291E81-EA2E-B0AD-F338-57C2EAEF9D46}"/>
              </a:ext>
            </a:extLst>
          </p:cNvPr>
          <p:cNvCxnSpPr>
            <a:cxnSpLocks/>
            <a:endCxn id="27" idx="1"/>
          </p:cNvCxnSpPr>
          <p:nvPr/>
        </p:nvCxnSpPr>
        <p:spPr>
          <a:xfrm flipV="1">
            <a:off x="8133805" y="2838807"/>
            <a:ext cx="556276" cy="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4E20771-1145-AE58-36B6-6C4B237C1EBC}"/>
              </a:ext>
            </a:extLst>
          </p:cNvPr>
          <p:cNvCxnSpPr>
            <a:stCxn id="21" idx="6"/>
            <a:endCxn id="28" idx="1"/>
          </p:cNvCxnSpPr>
          <p:nvPr/>
        </p:nvCxnSpPr>
        <p:spPr>
          <a:xfrm flipV="1">
            <a:off x="8133805" y="4114613"/>
            <a:ext cx="578046" cy="6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1EF3E36-21A6-87B4-80E7-8C006C5E8DD2}"/>
                  </a:ext>
                </a:extLst>
              </p:cNvPr>
              <p:cNvSpPr txBox="1"/>
              <p:nvPr/>
            </p:nvSpPr>
            <p:spPr>
              <a:xfrm>
                <a:off x="2263140" y="2397156"/>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𝑎</m:t>
                          </m:r>
                        </m:e>
                        <m:sub>
                          <m:r>
                            <a:rPr lang="en-US" sz="2400" b="0" i="1" dirty="0" smtClean="0">
                              <a:latin typeface="Cambria Math" panose="02040503050406030204" pitchFamily="18" charset="0"/>
                            </a:rPr>
                            <m:t>1</m:t>
                          </m:r>
                          <m:r>
                            <a:rPr lang="en-US" sz="2400" i="1" dirty="0">
                              <a:latin typeface="Cambria Math" panose="02040503050406030204" pitchFamily="18" charset="0"/>
                            </a:rPr>
                            <m:t>,</m:t>
                          </m:r>
                          <m:r>
                            <a:rPr lang="en-US" sz="2400" b="0" i="1" dirty="0" smtClean="0">
                              <a:latin typeface="Cambria Math" panose="02040503050406030204" pitchFamily="18" charset="0"/>
                            </a:rPr>
                            <m:t>1</m:t>
                          </m:r>
                        </m:sub>
                      </m:sSub>
                    </m:oMath>
                  </m:oMathPara>
                </a14:m>
                <a:endParaRPr lang="en-US" sz="2400" dirty="0"/>
              </a:p>
            </p:txBody>
          </p:sp>
        </mc:Choice>
        <mc:Fallback xmlns="">
          <p:sp>
            <p:nvSpPr>
              <p:cNvPr id="63" name="TextBox 62">
                <a:extLst>
                  <a:ext uri="{FF2B5EF4-FFF2-40B4-BE49-F238E27FC236}">
                    <a16:creationId xmlns:a16="http://schemas.microsoft.com/office/drawing/2014/main" id="{81EF3E36-21A6-87B4-80E7-8C006C5E8DD2}"/>
                  </a:ext>
                </a:extLst>
              </p:cNvPr>
              <p:cNvSpPr txBox="1">
                <a:spLocks noRot="1" noChangeAspect="1" noMove="1" noResize="1" noEditPoints="1" noAdjustHandles="1" noChangeArrowheads="1" noChangeShapeType="1" noTextEdit="1"/>
              </p:cNvSpPr>
              <p:nvPr/>
            </p:nvSpPr>
            <p:spPr>
              <a:xfrm>
                <a:off x="2263140" y="2397156"/>
                <a:ext cx="875213" cy="49141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375670E-673A-F601-15CB-233E80C3131D}"/>
                  </a:ext>
                </a:extLst>
              </p:cNvPr>
              <p:cNvSpPr txBox="1"/>
              <p:nvPr/>
            </p:nvSpPr>
            <p:spPr>
              <a:xfrm>
                <a:off x="2154280" y="2889192"/>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𝑎</m:t>
                          </m:r>
                        </m:e>
                        <m:sub>
                          <m:r>
                            <a:rPr lang="en-US" sz="2400" b="0" i="1" dirty="0" smtClean="0">
                              <a:latin typeface="Cambria Math" panose="02040503050406030204" pitchFamily="18" charset="0"/>
                            </a:rPr>
                            <m:t>1</m:t>
                          </m:r>
                          <m:r>
                            <a:rPr lang="en-US" sz="2400" i="1" dirty="0">
                              <a:latin typeface="Cambria Math" panose="02040503050406030204" pitchFamily="18" charset="0"/>
                            </a:rPr>
                            <m:t>,</m:t>
                          </m:r>
                          <m:r>
                            <a:rPr lang="en-US" sz="2400" b="0" i="1" dirty="0" smtClean="0">
                              <a:latin typeface="Cambria Math" panose="02040503050406030204" pitchFamily="18" charset="0"/>
                            </a:rPr>
                            <m:t>𝑁</m:t>
                          </m:r>
                        </m:sub>
                      </m:sSub>
                    </m:oMath>
                  </m:oMathPara>
                </a14:m>
                <a:endParaRPr lang="en-US" sz="2400" dirty="0"/>
              </a:p>
            </p:txBody>
          </p:sp>
        </mc:Choice>
        <mc:Fallback xmlns="">
          <p:sp>
            <p:nvSpPr>
              <p:cNvPr id="64" name="TextBox 63">
                <a:extLst>
                  <a:ext uri="{FF2B5EF4-FFF2-40B4-BE49-F238E27FC236}">
                    <a16:creationId xmlns:a16="http://schemas.microsoft.com/office/drawing/2014/main" id="{6375670E-673A-F601-15CB-233E80C3131D}"/>
                  </a:ext>
                </a:extLst>
              </p:cNvPr>
              <p:cNvSpPr txBox="1">
                <a:spLocks noRot="1" noChangeAspect="1" noMove="1" noResize="1" noEditPoints="1" noAdjustHandles="1" noChangeArrowheads="1" noChangeShapeType="1" noTextEdit="1"/>
              </p:cNvSpPr>
              <p:nvPr/>
            </p:nvSpPr>
            <p:spPr>
              <a:xfrm>
                <a:off x="2154280" y="2889192"/>
                <a:ext cx="875213" cy="49141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7237FDD-D1FF-CCDB-1BAA-B33B12984E2B}"/>
                  </a:ext>
                </a:extLst>
              </p:cNvPr>
              <p:cNvSpPr txBox="1"/>
              <p:nvPr/>
            </p:nvSpPr>
            <p:spPr>
              <a:xfrm>
                <a:off x="2115092" y="3529271"/>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𝑎</m:t>
                          </m:r>
                        </m:e>
                        <m:sub>
                          <m:r>
                            <a:rPr lang="en-US" sz="2400" b="0" i="1" dirty="0" smtClean="0">
                              <a:latin typeface="Cambria Math" panose="02040503050406030204" pitchFamily="18" charset="0"/>
                            </a:rPr>
                            <m:t>𝑁</m:t>
                          </m:r>
                          <m:r>
                            <a:rPr lang="en-US" sz="2400" i="1" dirty="0">
                              <a:latin typeface="Cambria Math" panose="02040503050406030204" pitchFamily="18" charset="0"/>
                            </a:rPr>
                            <m:t>,</m:t>
                          </m:r>
                          <m:r>
                            <a:rPr lang="en-US" sz="2400" b="0" i="1" dirty="0" smtClean="0">
                              <a:latin typeface="Cambria Math" panose="02040503050406030204" pitchFamily="18" charset="0"/>
                            </a:rPr>
                            <m:t>1</m:t>
                          </m:r>
                        </m:sub>
                      </m:sSub>
                    </m:oMath>
                  </m:oMathPara>
                </a14:m>
                <a:endParaRPr lang="en-US" sz="2400" dirty="0"/>
              </a:p>
            </p:txBody>
          </p:sp>
        </mc:Choice>
        <mc:Fallback xmlns="">
          <p:sp>
            <p:nvSpPr>
              <p:cNvPr id="65" name="TextBox 64">
                <a:extLst>
                  <a:ext uri="{FF2B5EF4-FFF2-40B4-BE49-F238E27FC236}">
                    <a16:creationId xmlns:a16="http://schemas.microsoft.com/office/drawing/2014/main" id="{07237FDD-D1FF-CCDB-1BAA-B33B12984E2B}"/>
                  </a:ext>
                </a:extLst>
              </p:cNvPr>
              <p:cNvSpPr txBox="1">
                <a:spLocks noRot="1" noChangeAspect="1" noMove="1" noResize="1" noEditPoints="1" noAdjustHandles="1" noChangeArrowheads="1" noChangeShapeType="1" noTextEdit="1"/>
              </p:cNvSpPr>
              <p:nvPr/>
            </p:nvSpPr>
            <p:spPr>
              <a:xfrm>
                <a:off x="2115092" y="3529271"/>
                <a:ext cx="875213" cy="49141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A84E3C51-BA02-96B3-AAB3-607029BE83BE}"/>
                  </a:ext>
                </a:extLst>
              </p:cNvPr>
              <p:cNvSpPr txBox="1"/>
              <p:nvPr/>
            </p:nvSpPr>
            <p:spPr>
              <a:xfrm>
                <a:off x="2193469" y="3960343"/>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i="1" dirty="0">
                              <a:latin typeface="Cambria Math" panose="02040503050406030204" pitchFamily="18" charset="0"/>
                            </a:rPr>
                            <m:t>𝑎</m:t>
                          </m:r>
                        </m:e>
                        <m:sub>
                          <m:r>
                            <a:rPr lang="en-US" sz="2400" b="0" i="1" dirty="0" smtClean="0">
                              <a:latin typeface="Cambria Math" panose="02040503050406030204" pitchFamily="18" charset="0"/>
                            </a:rPr>
                            <m:t>𝑁</m:t>
                          </m:r>
                          <m:r>
                            <a:rPr lang="en-US" sz="2400" i="1" dirty="0">
                              <a:latin typeface="Cambria Math" panose="02040503050406030204" pitchFamily="18" charset="0"/>
                            </a:rPr>
                            <m:t>,</m:t>
                          </m:r>
                          <m:r>
                            <a:rPr lang="en-US" sz="2400" b="0" i="1" dirty="0" smtClean="0">
                              <a:latin typeface="Cambria Math" panose="02040503050406030204" pitchFamily="18" charset="0"/>
                            </a:rPr>
                            <m:t>𝑁</m:t>
                          </m:r>
                        </m:sub>
                      </m:sSub>
                    </m:oMath>
                  </m:oMathPara>
                </a14:m>
                <a:endParaRPr lang="en-US" sz="2400" dirty="0"/>
              </a:p>
            </p:txBody>
          </p:sp>
        </mc:Choice>
        <mc:Fallback xmlns="">
          <p:sp>
            <p:nvSpPr>
              <p:cNvPr id="66" name="TextBox 65">
                <a:extLst>
                  <a:ext uri="{FF2B5EF4-FFF2-40B4-BE49-F238E27FC236}">
                    <a16:creationId xmlns:a16="http://schemas.microsoft.com/office/drawing/2014/main" id="{A84E3C51-BA02-96B3-AAB3-607029BE83BE}"/>
                  </a:ext>
                </a:extLst>
              </p:cNvPr>
              <p:cNvSpPr txBox="1">
                <a:spLocks noRot="1" noChangeAspect="1" noMove="1" noResize="1" noEditPoints="1" noAdjustHandles="1" noChangeArrowheads="1" noChangeShapeType="1" noTextEdit="1"/>
              </p:cNvSpPr>
              <p:nvPr/>
            </p:nvSpPr>
            <p:spPr>
              <a:xfrm>
                <a:off x="2193469" y="3960343"/>
                <a:ext cx="875213" cy="49141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8EAD972-35C0-B0FC-5418-C505FA7BB706}"/>
                  </a:ext>
                </a:extLst>
              </p:cNvPr>
              <p:cNvSpPr txBox="1"/>
              <p:nvPr/>
            </p:nvSpPr>
            <p:spPr>
              <a:xfrm>
                <a:off x="4244341" y="4731055"/>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𝑏</m:t>
                          </m:r>
                        </m:e>
                        <m:sub>
                          <m:r>
                            <a:rPr lang="en-US" sz="2400" b="0" i="1" dirty="0" smtClean="0">
                              <a:latin typeface="Cambria Math" panose="02040503050406030204" pitchFamily="18" charset="0"/>
                            </a:rPr>
                            <m:t>1</m:t>
                          </m:r>
                          <m:r>
                            <a:rPr lang="en-US" sz="2400" i="1" dirty="0">
                              <a:latin typeface="Cambria Math" panose="02040503050406030204" pitchFamily="18" charset="0"/>
                            </a:rPr>
                            <m:t>,</m:t>
                          </m:r>
                          <m:r>
                            <a:rPr lang="en-US" sz="2400" b="0" i="1" dirty="0" smtClean="0">
                              <a:latin typeface="Cambria Math" panose="02040503050406030204" pitchFamily="18" charset="0"/>
                            </a:rPr>
                            <m:t>1</m:t>
                          </m:r>
                        </m:sub>
                      </m:sSub>
                    </m:oMath>
                  </m:oMathPara>
                </a14:m>
                <a:endParaRPr lang="en-US" sz="2400" dirty="0"/>
              </a:p>
            </p:txBody>
          </p:sp>
        </mc:Choice>
        <mc:Fallback xmlns="">
          <p:sp>
            <p:nvSpPr>
              <p:cNvPr id="67" name="TextBox 66">
                <a:extLst>
                  <a:ext uri="{FF2B5EF4-FFF2-40B4-BE49-F238E27FC236}">
                    <a16:creationId xmlns:a16="http://schemas.microsoft.com/office/drawing/2014/main" id="{D8EAD972-35C0-B0FC-5418-C505FA7BB706}"/>
                  </a:ext>
                </a:extLst>
              </p:cNvPr>
              <p:cNvSpPr txBox="1">
                <a:spLocks noRot="1" noChangeAspect="1" noMove="1" noResize="1" noEditPoints="1" noAdjustHandles="1" noChangeArrowheads="1" noChangeShapeType="1" noTextEdit="1"/>
              </p:cNvSpPr>
              <p:nvPr/>
            </p:nvSpPr>
            <p:spPr>
              <a:xfrm>
                <a:off x="4244341" y="4731055"/>
                <a:ext cx="875213" cy="49141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D75C4FE-3DD6-5D34-D0C7-8B8896F1CC20}"/>
                  </a:ext>
                </a:extLst>
              </p:cNvPr>
              <p:cNvSpPr txBox="1"/>
              <p:nvPr/>
            </p:nvSpPr>
            <p:spPr>
              <a:xfrm>
                <a:off x="3965663" y="5157778"/>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𝑏</m:t>
                          </m:r>
                        </m:e>
                        <m:sub>
                          <m:r>
                            <a:rPr lang="en-US" sz="2400" b="0" i="1" dirty="0" smtClean="0">
                              <a:latin typeface="Cambria Math" panose="02040503050406030204" pitchFamily="18" charset="0"/>
                            </a:rPr>
                            <m:t>𝑁</m:t>
                          </m:r>
                          <m:r>
                            <a:rPr lang="en-US" sz="2400" i="1" dirty="0">
                              <a:latin typeface="Cambria Math" panose="02040503050406030204" pitchFamily="18" charset="0"/>
                            </a:rPr>
                            <m:t>,</m:t>
                          </m:r>
                          <m:r>
                            <a:rPr lang="en-US" sz="2400" b="0" i="1" dirty="0" smtClean="0">
                              <a:latin typeface="Cambria Math" panose="02040503050406030204" pitchFamily="18" charset="0"/>
                            </a:rPr>
                            <m:t>1</m:t>
                          </m:r>
                        </m:sub>
                      </m:sSub>
                    </m:oMath>
                  </m:oMathPara>
                </a14:m>
                <a:endParaRPr lang="en-US" sz="2400" dirty="0"/>
              </a:p>
            </p:txBody>
          </p:sp>
        </mc:Choice>
        <mc:Fallback xmlns="">
          <p:sp>
            <p:nvSpPr>
              <p:cNvPr id="68" name="TextBox 67">
                <a:extLst>
                  <a:ext uri="{FF2B5EF4-FFF2-40B4-BE49-F238E27FC236}">
                    <a16:creationId xmlns:a16="http://schemas.microsoft.com/office/drawing/2014/main" id="{ED75C4FE-3DD6-5D34-D0C7-8B8896F1CC20}"/>
                  </a:ext>
                </a:extLst>
              </p:cNvPr>
              <p:cNvSpPr txBox="1">
                <a:spLocks noRot="1" noChangeAspect="1" noMove="1" noResize="1" noEditPoints="1" noAdjustHandles="1" noChangeArrowheads="1" noChangeShapeType="1" noTextEdit="1"/>
              </p:cNvSpPr>
              <p:nvPr/>
            </p:nvSpPr>
            <p:spPr>
              <a:xfrm>
                <a:off x="3965663" y="5157778"/>
                <a:ext cx="875213" cy="49141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D49BEB5-E863-F7B6-4D85-B988FBD2DA2B}"/>
                  </a:ext>
                </a:extLst>
              </p:cNvPr>
              <p:cNvSpPr txBox="1"/>
              <p:nvPr/>
            </p:nvSpPr>
            <p:spPr>
              <a:xfrm>
                <a:off x="4078874" y="5898006"/>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𝑏</m:t>
                          </m:r>
                        </m:e>
                        <m:sub>
                          <m:r>
                            <a:rPr lang="en-US" sz="2400" b="0" i="1" dirty="0" smtClean="0">
                              <a:latin typeface="Cambria Math" panose="02040503050406030204" pitchFamily="18" charset="0"/>
                            </a:rPr>
                            <m:t>1</m:t>
                          </m:r>
                          <m:r>
                            <a:rPr lang="en-US" sz="2400" i="1" dirty="0">
                              <a:latin typeface="Cambria Math" panose="02040503050406030204" pitchFamily="18" charset="0"/>
                            </a:rPr>
                            <m:t>,</m:t>
                          </m:r>
                          <m:r>
                            <a:rPr lang="en-US" sz="2400" b="0" i="1" dirty="0" smtClean="0">
                              <a:latin typeface="Cambria Math" panose="02040503050406030204" pitchFamily="18" charset="0"/>
                            </a:rPr>
                            <m:t>|</m:t>
                          </m:r>
                          <m:r>
                            <a:rPr lang="en-US" sz="2400" b="0" i="1" dirty="0" smtClean="0">
                              <a:latin typeface="Cambria Math" panose="02040503050406030204" pitchFamily="18" charset="0"/>
                            </a:rPr>
                            <m:t>𝑉</m:t>
                          </m:r>
                          <m:r>
                            <a:rPr lang="en-US" sz="2400" b="0" i="1" dirty="0" smtClean="0">
                              <a:latin typeface="Cambria Math" panose="02040503050406030204" pitchFamily="18" charset="0"/>
                            </a:rPr>
                            <m:t>|</m:t>
                          </m:r>
                        </m:sub>
                      </m:sSub>
                    </m:oMath>
                  </m:oMathPara>
                </a14:m>
                <a:endParaRPr lang="en-US" sz="2400" dirty="0"/>
              </a:p>
            </p:txBody>
          </p:sp>
        </mc:Choice>
        <mc:Fallback xmlns="">
          <p:sp>
            <p:nvSpPr>
              <p:cNvPr id="69" name="TextBox 68">
                <a:extLst>
                  <a:ext uri="{FF2B5EF4-FFF2-40B4-BE49-F238E27FC236}">
                    <a16:creationId xmlns:a16="http://schemas.microsoft.com/office/drawing/2014/main" id="{BD49BEB5-E863-F7B6-4D85-B988FBD2DA2B}"/>
                  </a:ext>
                </a:extLst>
              </p:cNvPr>
              <p:cNvSpPr txBox="1">
                <a:spLocks noRot="1" noChangeAspect="1" noMove="1" noResize="1" noEditPoints="1" noAdjustHandles="1" noChangeArrowheads="1" noChangeShapeType="1" noTextEdit="1"/>
              </p:cNvSpPr>
              <p:nvPr/>
            </p:nvSpPr>
            <p:spPr>
              <a:xfrm>
                <a:off x="4078874" y="5898006"/>
                <a:ext cx="875213" cy="491417"/>
              </a:xfrm>
              <a:prstGeom prst="rect">
                <a:avLst/>
              </a:prstGeom>
              <a:blipFill>
                <a:blip r:embed="rId20"/>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6319D42-0CD2-575F-66B5-E68D69E7B0B3}"/>
                  </a:ext>
                </a:extLst>
              </p:cNvPr>
              <p:cNvSpPr txBox="1"/>
              <p:nvPr/>
            </p:nvSpPr>
            <p:spPr>
              <a:xfrm>
                <a:off x="4231274" y="6324729"/>
                <a:ext cx="875213" cy="4914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𝑏</m:t>
                          </m:r>
                        </m:e>
                        <m:sub>
                          <m:r>
                            <a:rPr lang="en-US" sz="2400" b="0" i="1" dirty="0" smtClean="0">
                              <a:latin typeface="Cambria Math" panose="02040503050406030204" pitchFamily="18" charset="0"/>
                            </a:rPr>
                            <m:t>𝑁</m:t>
                          </m:r>
                          <m:r>
                            <a:rPr lang="en-US" sz="2400" i="1" dirty="0">
                              <a:latin typeface="Cambria Math" panose="02040503050406030204" pitchFamily="18" charset="0"/>
                            </a:rPr>
                            <m:t>,</m:t>
                          </m:r>
                          <m:r>
                            <a:rPr lang="en-US" sz="2400" b="0" i="1" dirty="0" smtClean="0">
                              <a:latin typeface="Cambria Math" panose="02040503050406030204" pitchFamily="18" charset="0"/>
                            </a:rPr>
                            <m:t>|</m:t>
                          </m:r>
                          <m:r>
                            <a:rPr lang="en-US" sz="2400" b="0" i="1" dirty="0" smtClean="0">
                              <a:latin typeface="Cambria Math" panose="02040503050406030204" pitchFamily="18" charset="0"/>
                            </a:rPr>
                            <m:t>𝑉</m:t>
                          </m:r>
                          <m:r>
                            <a:rPr lang="en-US" sz="2400" b="0" i="1" dirty="0" smtClean="0">
                              <a:latin typeface="Cambria Math" panose="02040503050406030204" pitchFamily="18" charset="0"/>
                            </a:rPr>
                            <m:t>|</m:t>
                          </m:r>
                        </m:sub>
                      </m:sSub>
                    </m:oMath>
                  </m:oMathPara>
                </a14:m>
                <a:endParaRPr lang="en-US" sz="2400" dirty="0"/>
              </a:p>
            </p:txBody>
          </p:sp>
        </mc:Choice>
        <mc:Fallback xmlns="">
          <p:sp>
            <p:nvSpPr>
              <p:cNvPr id="70" name="TextBox 69">
                <a:extLst>
                  <a:ext uri="{FF2B5EF4-FFF2-40B4-BE49-F238E27FC236}">
                    <a16:creationId xmlns:a16="http://schemas.microsoft.com/office/drawing/2014/main" id="{66319D42-0CD2-575F-66B5-E68D69E7B0B3}"/>
                  </a:ext>
                </a:extLst>
              </p:cNvPr>
              <p:cNvSpPr txBox="1">
                <a:spLocks noRot="1" noChangeAspect="1" noMove="1" noResize="1" noEditPoints="1" noAdjustHandles="1" noChangeArrowheads="1" noChangeShapeType="1" noTextEdit="1"/>
              </p:cNvSpPr>
              <p:nvPr/>
            </p:nvSpPr>
            <p:spPr>
              <a:xfrm>
                <a:off x="4231274" y="6324729"/>
                <a:ext cx="875213" cy="491417"/>
              </a:xfrm>
              <a:prstGeom prst="rect">
                <a:avLst/>
              </a:prstGeom>
              <a:blipFill>
                <a:blip r:embed="rId21"/>
                <a:stretch>
                  <a:fillRect l="-1429" b="-12821"/>
                </a:stretch>
              </a:blipFill>
            </p:spPr>
            <p:txBody>
              <a:bodyPr/>
              <a:lstStyle/>
              <a:p>
                <a:r>
                  <a:rPr lang="en-US">
                    <a:noFill/>
                  </a:rPr>
                  <a:t> </a:t>
                </a:r>
              </a:p>
            </p:txBody>
          </p:sp>
        </mc:Fallback>
      </mc:AlternateContent>
    </p:spTree>
    <p:extLst>
      <p:ext uri="{BB962C8B-B14F-4D97-AF65-F5344CB8AC3E}">
        <p14:creationId xmlns:p14="http://schemas.microsoft.com/office/powerpoint/2010/main" val="1748337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5E1D-FF15-C214-A38B-28942DBB3443}"/>
              </a:ext>
            </a:extLst>
          </p:cNvPr>
          <p:cNvSpPr>
            <a:spLocks noGrp="1"/>
          </p:cNvSpPr>
          <p:nvPr>
            <p:ph type="title"/>
          </p:nvPr>
        </p:nvSpPr>
        <p:spPr>
          <a:xfrm>
            <a:off x="80556" y="182243"/>
            <a:ext cx="6895011" cy="614589"/>
          </a:xfrm>
        </p:spPr>
        <p:txBody>
          <a:bodyPr>
            <a:normAutofit fontScale="90000"/>
          </a:bodyPr>
          <a:lstStyle/>
          <a:p>
            <a:r>
              <a:rPr lang="en-US" dirty="0"/>
              <a:t>From HMM to Neural Net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DD1A3-FAEC-D75C-0460-452B8603DE3B}"/>
                  </a:ext>
                </a:extLst>
              </p:cNvPr>
              <p:cNvSpPr>
                <a:spLocks noGrp="1"/>
              </p:cNvSpPr>
              <p:nvPr>
                <p:ph idx="1"/>
              </p:nvPr>
            </p:nvSpPr>
            <p:spPr>
              <a:xfrm>
                <a:off x="838200" y="901336"/>
                <a:ext cx="10515600" cy="1436915"/>
              </a:xfrm>
            </p:spPr>
            <p:txBody>
              <a:bodyPr>
                <a:normAutofit/>
              </a:bodyPr>
              <a:lstStyle/>
              <a:p>
                <a:pPr marL="0" indent="0">
                  <a:buNone/>
                </a:pPr>
                <a:r>
                  <a:rPr lang="en-US" dirty="0"/>
                  <a:t>Using scalar nonlinearities applied after matrix transforms, we can write it as:</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r>
                                <a:rPr lang="en-US" b="0" i="1" dirty="0" smtClean="0">
                                  <a:latin typeface="Cambria Math" panose="02040503050406030204" pitchFamily="18" charset="0"/>
                                </a:rPr>
                                <m:t>𝐵</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𝑧</m:t>
                                      </m:r>
                                    </m:e>
                                  </m:acc>
                                </m:e>
                                <m:sub>
                                  <m:r>
                                    <a:rPr lang="en-US" i="1" dirty="0">
                                      <a:latin typeface="Cambria Math" panose="02040503050406030204" pitchFamily="18" charset="0"/>
                                    </a:rPr>
                                    <m:t>𝑡</m:t>
                                  </m:r>
                                </m:sub>
                              </m:sSub>
                            </m:e>
                          </m:fun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𝐴</m:t>
                                  </m:r>
                                </m:e>
                                <m:sup>
                                  <m:r>
                                    <a:rPr lang="en-US" b="0" i="1" dirty="0" smtClean="0">
                                      <a:latin typeface="Cambria Math" panose="02040503050406030204" pitchFamily="18" charset="0"/>
                                    </a:rPr>
                                    <m:t>𝑇</m:t>
                                  </m:r>
                                </m:sup>
                              </m:sSup>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r>
                                    <a:rPr lang="en-US" i="1" dirty="0">
                                      <a:latin typeface="Cambria Math" panose="02040503050406030204" pitchFamily="18" charset="0"/>
                                    </a:rPr>
                                    <m:t>−1</m:t>
                                  </m:r>
                                </m:sub>
                              </m:sSub>
                            </m:e>
                          </m:func>
                        </m:sup>
                      </m:sSup>
                    </m:oMath>
                  </m:oMathPara>
                </a14:m>
                <a:endParaRPr lang="en-US" b="1" u="sng"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AFDD1A3-FAEC-D75C-0460-452B8603DE3B}"/>
                  </a:ext>
                </a:extLst>
              </p:cNvPr>
              <p:cNvSpPr>
                <a:spLocks noGrp="1" noRot="1" noChangeAspect="1" noMove="1" noResize="1" noEditPoints="1" noAdjustHandles="1" noChangeArrowheads="1" noChangeShapeType="1" noTextEdit="1"/>
              </p:cNvSpPr>
              <p:nvPr>
                <p:ph idx="1"/>
              </p:nvPr>
            </p:nvSpPr>
            <p:spPr>
              <a:xfrm>
                <a:off x="838200" y="901336"/>
                <a:ext cx="10515600" cy="1436915"/>
              </a:xfrm>
              <a:blipFill>
                <a:blip r:embed="rId2"/>
                <a:stretch>
                  <a:fillRect l="-1206" t="-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F0CCC3EE-4343-7D57-200F-00798E179F47}"/>
                  </a:ext>
                </a:extLst>
              </p:cNvPr>
              <p:cNvSpPr/>
              <p:nvPr/>
            </p:nvSpPr>
            <p:spPr>
              <a:xfrm>
                <a:off x="1436914" y="2451521"/>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𝑣</m:t>
                              </m:r>
                            </m:e>
                          </m:acc>
                        </m:e>
                        <m:sub>
                          <m:r>
                            <a:rPr lang="en-US" sz="2400" i="1" dirty="0">
                              <a:latin typeface="Cambria Math" panose="02040503050406030204" pitchFamily="18" charset="0"/>
                            </a:rPr>
                            <m:t>𝑡</m:t>
                          </m:r>
                          <m:r>
                            <a:rPr lang="en-US" sz="2400" i="1" dirty="0">
                              <a:latin typeface="Cambria Math" panose="02040503050406030204" pitchFamily="18" charset="0"/>
                            </a:rPr>
                            <m:t>−1</m:t>
                          </m:r>
                        </m:sub>
                      </m:sSub>
                    </m:oMath>
                  </m:oMathPara>
                </a14:m>
                <a:endParaRPr lang="en-US" sz="2400" dirty="0">
                  <a:solidFill>
                    <a:schemeClr val="bg1"/>
                  </a:solidFill>
                </a:endParaRPr>
              </a:p>
            </p:txBody>
          </p:sp>
        </mc:Choice>
        <mc:Fallback xmlns="">
          <p:sp>
            <p:nvSpPr>
              <p:cNvPr id="4" name="Oval 3">
                <a:extLst>
                  <a:ext uri="{FF2B5EF4-FFF2-40B4-BE49-F238E27FC236}">
                    <a16:creationId xmlns:a16="http://schemas.microsoft.com/office/drawing/2014/main" id="{F0CCC3EE-4343-7D57-200F-00798E179F47}"/>
                  </a:ext>
                </a:extLst>
              </p:cNvPr>
              <p:cNvSpPr>
                <a:spLocks noRot="1" noChangeAspect="1" noMove="1" noResize="1" noEditPoints="1" noAdjustHandles="1" noChangeArrowheads="1" noChangeShapeType="1" noTextEdit="1"/>
              </p:cNvSpPr>
              <p:nvPr/>
            </p:nvSpPr>
            <p:spPr>
              <a:xfrm>
                <a:off x="1436914" y="2451521"/>
                <a:ext cx="875212" cy="761939"/>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CC18E9BF-A3CE-A210-33BC-4E8D8FEE9967}"/>
                  </a:ext>
                </a:extLst>
              </p:cNvPr>
              <p:cNvSpPr/>
              <p:nvPr/>
            </p:nvSpPr>
            <p:spPr>
              <a:xfrm>
                <a:off x="3287485" y="4772361"/>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𝑧</m:t>
                              </m:r>
                            </m:e>
                          </m:acc>
                        </m:e>
                        <m:sub>
                          <m:r>
                            <a:rPr lang="en-US" sz="2400" i="1" dirty="0">
                              <a:latin typeface="Cambria Math" panose="02040503050406030204" pitchFamily="18" charset="0"/>
                            </a:rPr>
                            <m:t>𝑡</m:t>
                          </m:r>
                        </m:sub>
                      </m:sSub>
                    </m:oMath>
                  </m:oMathPara>
                </a14:m>
                <a:endParaRPr lang="en-US" sz="2400" dirty="0">
                  <a:solidFill>
                    <a:schemeClr val="bg1"/>
                  </a:solidFill>
                </a:endParaRPr>
              </a:p>
            </p:txBody>
          </p:sp>
        </mc:Choice>
        <mc:Fallback xmlns="">
          <p:sp>
            <p:nvSpPr>
              <p:cNvPr id="11" name="Oval 10">
                <a:extLst>
                  <a:ext uri="{FF2B5EF4-FFF2-40B4-BE49-F238E27FC236}">
                    <a16:creationId xmlns:a16="http://schemas.microsoft.com/office/drawing/2014/main" id="{CC18E9BF-A3CE-A210-33BC-4E8D8FEE9967}"/>
                  </a:ext>
                </a:extLst>
              </p:cNvPr>
              <p:cNvSpPr>
                <a:spLocks noRot="1" noChangeAspect="1" noMove="1" noResize="1" noEditPoints="1" noAdjustHandles="1" noChangeArrowheads="1" noChangeShapeType="1" noTextEdit="1"/>
              </p:cNvSpPr>
              <p:nvPr/>
            </p:nvSpPr>
            <p:spPr>
              <a:xfrm>
                <a:off x="3287485" y="4772361"/>
                <a:ext cx="875212" cy="761939"/>
              </a:xfrm>
              <a:prstGeom prst="ellipse">
                <a:avLst/>
              </a:prstGeom>
              <a:blipFill>
                <a:blip r:embed="rId4"/>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ED08BA8B-9DF8-DD1D-CDAD-1EE13D5D92CF}"/>
              </a:ext>
            </a:extLst>
          </p:cNvPr>
          <p:cNvSpPr/>
          <p:nvPr/>
        </p:nvSpPr>
        <p:spPr>
          <a:xfrm>
            <a:off x="3143798" y="2447165"/>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ln</a:t>
            </a:r>
          </a:p>
        </p:txBody>
      </p:sp>
      <p:sp>
        <p:nvSpPr>
          <p:cNvPr id="17" name="Oval 16">
            <a:extLst>
              <a:ext uri="{FF2B5EF4-FFF2-40B4-BE49-F238E27FC236}">
                <a16:creationId xmlns:a16="http://schemas.microsoft.com/office/drawing/2014/main" id="{61CC7752-8DB4-5D8C-E595-515968261D28}"/>
              </a:ext>
            </a:extLst>
          </p:cNvPr>
          <p:cNvSpPr/>
          <p:nvPr/>
        </p:nvSpPr>
        <p:spPr>
          <a:xfrm>
            <a:off x="5255626" y="4768001"/>
            <a:ext cx="875212"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ln</a:t>
            </a:r>
          </a:p>
        </p:txBody>
      </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2C5EF774-E457-1CBC-975E-50F543D9CE96}"/>
                  </a:ext>
                </a:extLst>
              </p:cNvPr>
              <p:cNvSpPr/>
              <p:nvPr/>
            </p:nvSpPr>
            <p:spPr>
              <a:xfrm>
                <a:off x="7093137" y="2464580"/>
                <a:ext cx="1040668" cy="761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𝑣</m:t>
                              </m:r>
                            </m:e>
                          </m:acc>
                        </m:e>
                        <m:sub>
                          <m:r>
                            <a:rPr lang="en-US" sz="2400" i="1" dirty="0">
                              <a:latin typeface="Cambria Math" panose="02040503050406030204" pitchFamily="18" charset="0"/>
                            </a:rPr>
                            <m:t>𝑡</m:t>
                          </m:r>
                          <m:r>
                            <a:rPr lang="en-US" sz="2400" i="1" dirty="0">
                              <a:latin typeface="Cambria Math" panose="02040503050406030204" pitchFamily="18" charset="0"/>
                            </a:rPr>
                            <m:t>−1</m:t>
                          </m:r>
                        </m:sub>
                      </m:sSub>
                    </m:oMath>
                  </m:oMathPara>
                </a14:m>
                <a:endParaRPr lang="en-US" sz="2400" dirty="0">
                  <a:solidFill>
                    <a:schemeClr val="bg1"/>
                  </a:solidFill>
                </a:endParaRPr>
              </a:p>
            </p:txBody>
          </p:sp>
        </mc:Choice>
        <mc:Fallback xmlns="">
          <p:sp>
            <p:nvSpPr>
              <p:cNvPr id="20" name="Oval 19">
                <a:extLst>
                  <a:ext uri="{FF2B5EF4-FFF2-40B4-BE49-F238E27FC236}">
                    <a16:creationId xmlns:a16="http://schemas.microsoft.com/office/drawing/2014/main" id="{2C5EF774-E457-1CBC-975E-50F543D9CE96}"/>
                  </a:ext>
                </a:extLst>
              </p:cNvPr>
              <p:cNvSpPr>
                <a:spLocks noRot="1" noChangeAspect="1" noMove="1" noResize="1" noEditPoints="1" noAdjustHandles="1" noChangeArrowheads="1" noChangeShapeType="1" noTextEdit="1"/>
              </p:cNvSpPr>
              <p:nvPr/>
            </p:nvSpPr>
            <p:spPr>
              <a:xfrm>
                <a:off x="7093137" y="2464580"/>
                <a:ext cx="1040668" cy="761939"/>
              </a:xfrm>
              <a:prstGeom prst="ellipse">
                <a:avLst/>
              </a:prstGeom>
              <a:blipFill>
                <a:blip r:embed="rId5"/>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87F85DC9-A529-BB8F-8FED-5478A8B53B74}"/>
              </a:ext>
            </a:extLst>
          </p:cNvPr>
          <p:cNvCxnSpPr>
            <a:stCxn id="4" idx="6"/>
            <a:endCxn id="14" idx="2"/>
          </p:cNvCxnSpPr>
          <p:nvPr/>
        </p:nvCxnSpPr>
        <p:spPr>
          <a:xfrm flipV="1">
            <a:off x="2312126" y="2828135"/>
            <a:ext cx="831672" cy="4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3BED62D-41E2-1583-6C9B-F4CE409AE5C0}"/>
              </a:ext>
            </a:extLst>
          </p:cNvPr>
          <p:cNvCxnSpPr>
            <a:cxnSpLocks/>
            <a:stCxn id="11" idx="6"/>
            <a:endCxn id="17" idx="2"/>
          </p:cNvCxnSpPr>
          <p:nvPr/>
        </p:nvCxnSpPr>
        <p:spPr>
          <a:xfrm flipV="1">
            <a:off x="4162697" y="5148971"/>
            <a:ext cx="1092929" cy="4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6F788F5-01F7-3DE9-2D1A-75684A4EC769}"/>
              </a:ext>
            </a:extLst>
          </p:cNvPr>
          <p:cNvCxnSpPr>
            <a:cxnSpLocks/>
            <a:stCxn id="17" idx="7"/>
            <a:endCxn id="20" idx="3"/>
          </p:cNvCxnSpPr>
          <p:nvPr/>
        </p:nvCxnSpPr>
        <p:spPr>
          <a:xfrm flipV="1">
            <a:off x="6002666" y="3114936"/>
            <a:ext cx="1242873" cy="1764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97D9EB3-245B-44F8-E599-84B190019B69}"/>
              </a:ext>
            </a:extLst>
          </p:cNvPr>
          <p:cNvCxnSpPr>
            <a:stCxn id="14" idx="6"/>
            <a:endCxn id="20" idx="2"/>
          </p:cNvCxnSpPr>
          <p:nvPr/>
        </p:nvCxnSpPr>
        <p:spPr>
          <a:xfrm>
            <a:off x="4019010" y="2828135"/>
            <a:ext cx="3074127" cy="17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81EF3E36-21A6-87B4-80E7-8C006C5E8DD2}"/>
                  </a:ext>
                </a:extLst>
              </p:cNvPr>
              <p:cNvSpPr txBox="1"/>
              <p:nvPr/>
            </p:nvSpPr>
            <p:spPr>
              <a:xfrm>
                <a:off x="2263140" y="2397156"/>
                <a:ext cx="87521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𝐴</m:t>
                          </m:r>
                        </m:e>
                        <m:sup>
                          <m:r>
                            <a:rPr lang="en-US" sz="2400" b="0" i="1" dirty="0" smtClean="0">
                              <a:latin typeface="Cambria Math" panose="02040503050406030204" pitchFamily="18" charset="0"/>
                            </a:rPr>
                            <m:t>𝑇</m:t>
                          </m:r>
                        </m:sup>
                      </m:sSup>
                    </m:oMath>
                  </m:oMathPara>
                </a14:m>
                <a:endParaRPr lang="en-US" sz="2400" dirty="0"/>
              </a:p>
            </p:txBody>
          </p:sp>
        </mc:Choice>
        <mc:Fallback xmlns="">
          <p:sp>
            <p:nvSpPr>
              <p:cNvPr id="63" name="TextBox 62">
                <a:extLst>
                  <a:ext uri="{FF2B5EF4-FFF2-40B4-BE49-F238E27FC236}">
                    <a16:creationId xmlns:a16="http://schemas.microsoft.com/office/drawing/2014/main" id="{81EF3E36-21A6-87B4-80E7-8C006C5E8DD2}"/>
                  </a:ext>
                </a:extLst>
              </p:cNvPr>
              <p:cNvSpPr txBox="1">
                <a:spLocks noRot="1" noChangeAspect="1" noMove="1" noResize="1" noEditPoints="1" noAdjustHandles="1" noChangeArrowheads="1" noChangeShapeType="1" noTextEdit="1"/>
              </p:cNvSpPr>
              <p:nvPr/>
            </p:nvSpPr>
            <p:spPr>
              <a:xfrm>
                <a:off x="2263140" y="2397156"/>
                <a:ext cx="87521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D8EAD972-35C0-B0FC-5418-C505FA7BB706}"/>
                  </a:ext>
                </a:extLst>
              </p:cNvPr>
              <p:cNvSpPr txBox="1"/>
              <p:nvPr/>
            </p:nvSpPr>
            <p:spPr>
              <a:xfrm>
                <a:off x="4244341" y="4731055"/>
                <a:ext cx="87521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𝐵</m:t>
                      </m:r>
                    </m:oMath>
                  </m:oMathPara>
                </a14:m>
                <a:endParaRPr lang="en-US" sz="2400" dirty="0"/>
              </a:p>
            </p:txBody>
          </p:sp>
        </mc:Choice>
        <mc:Fallback xmlns="">
          <p:sp>
            <p:nvSpPr>
              <p:cNvPr id="67" name="TextBox 66">
                <a:extLst>
                  <a:ext uri="{FF2B5EF4-FFF2-40B4-BE49-F238E27FC236}">
                    <a16:creationId xmlns:a16="http://schemas.microsoft.com/office/drawing/2014/main" id="{D8EAD972-35C0-B0FC-5418-C505FA7BB706}"/>
                  </a:ext>
                </a:extLst>
              </p:cNvPr>
              <p:cNvSpPr txBox="1">
                <a:spLocks noRot="1" noChangeAspect="1" noMove="1" noResize="1" noEditPoints="1" noAdjustHandles="1" noChangeArrowheads="1" noChangeShapeType="1" noTextEdit="1"/>
              </p:cNvSpPr>
              <p:nvPr/>
            </p:nvSpPr>
            <p:spPr>
              <a:xfrm>
                <a:off x="4244341" y="4731055"/>
                <a:ext cx="875213" cy="461665"/>
              </a:xfrm>
              <a:prstGeom prst="rect">
                <a:avLst/>
              </a:prstGeom>
              <a:blipFill>
                <a:blip r:embed="rId7"/>
                <a:stretch>
                  <a:fillRect/>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318EF366-CC34-8C09-E8B5-FA56950A7729}"/>
              </a:ext>
            </a:extLst>
          </p:cNvPr>
          <p:cNvSpPr txBox="1"/>
          <p:nvPr/>
        </p:nvSpPr>
        <p:spPr>
          <a:xfrm>
            <a:off x="7941136" y="4472242"/>
            <a:ext cx="3412664" cy="461665"/>
          </a:xfrm>
          <a:prstGeom prst="rect">
            <a:avLst/>
          </a:prstGeom>
          <a:noFill/>
        </p:spPr>
        <p:txBody>
          <a:bodyPr wrap="square">
            <a:spAutoFit/>
          </a:bodyPr>
          <a:lstStyle/>
          <a:p>
            <a:r>
              <a:rPr lang="en-US" sz="2400" dirty="0"/>
              <a:t>The “exp” is implied here.</a:t>
            </a:r>
          </a:p>
        </p:txBody>
      </p:sp>
      <p:cxnSp>
        <p:nvCxnSpPr>
          <p:cNvPr id="47" name="Straight Arrow Connector 46">
            <a:extLst>
              <a:ext uri="{FF2B5EF4-FFF2-40B4-BE49-F238E27FC236}">
                <a16:creationId xmlns:a16="http://schemas.microsoft.com/office/drawing/2014/main" id="{1AD8618F-0839-2794-3606-CDC5093E548D}"/>
              </a:ext>
            </a:extLst>
          </p:cNvPr>
          <p:cNvCxnSpPr>
            <a:cxnSpLocks/>
          </p:cNvCxnSpPr>
          <p:nvPr/>
        </p:nvCxnSpPr>
        <p:spPr>
          <a:xfrm flipH="1" flipV="1">
            <a:off x="7941136" y="3352848"/>
            <a:ext cx="471344" cy="1119394"/>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83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5E1D-FF15-C214-A38B-28942DBB3443}"/>
              </a:ext>
            </a:extLst>
          </p:cNvPr>
          <p:cNvSpPr>
            <a:spLocks noGrp="1"/>
          </p:cNvSpPr>
          <p:nvPr>
            <p:ph type="title"/>
          </p:nvPr>
        </p:nvSpPr>
        <p:spPr>
          <a:xfrm>
            <a:off x="80556" y="182243"/>
            <a:ext cx="11728267" cy="614589"/>
          </a:xfrm>
        </p:spPr>
        <p:txBody>
          <a:bodyPr>
            <a:normAutofit fontScale="90000"/>
          </a:bodyPr>
          <a:lstStyle/>
          <a:p>
            <a:r>
              <a:rPr lang="en-US" dirty="0"/>
              <a:t>From HMM to Neural Net: Implementation Hack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DD1A3-FAEC-D75C-0460-452B8603DE3B}"/>
                  </a:ext>
                </a:extLst>
              </p:cNvPr>
              <p:cNvSpPr>
                <a:spLocks noGrp="1"/>
              </p:cNvSpPr>
              <p:nvPr>
                <p:ph idx="1"/>
              </p:nvPr>
            </p:nvSpPr>
            <p:spPr>
              <a:xfrm>
                <a:off x="838200" y="901336"/>
                <a:ext cx="10515600" cy="5264333"/>
              </a:xfrm>
            </p:spPr>
            <p:txBody>
              <a:bodyPr>
                <a:normAutofit/>
              </a:bodyPr>
              <a:lstStyle/>
              <a:p>
                <a:pPr marL="0" indent="0">
                  <a:buNone/>
                </a:pPr>
                <a:r>
                  <a:rPr lang="en-US" dirty="0"/>
                  <a:t>If we want to implement belief propagation exactly, then we need to use these nonlinearities:</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𝑒</m:t>
                          </m:r>
                        </m:e>
                        <m:sup>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ln</m:t>
                              </m:r>
                            </m:fName>
                            <m:e>
                              <m:r>
                                <a:rPr lang="en-US" b="0" i="1" dirty="0" smtClean="0">
                                  <a:latin typeface="Cambria Math" panose="02040503050406030204" pitchFamily="18" charset="0"/>
                                </a:rPr>
                                <m:t>𝐵</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rPr>
                                        <m:t>𝑧</m:t>
                                      </m:r>
                                    </m:e>
                                  </m:acc>
                                </m:e>
                                <m:sub>
                                  <m:r>
                                    <a:rPr lang="en-US" i="1" dirty="0">
                                      <a:latin typeface="Cambria Math" panose="02040503050406030204" pitchFamily="18" charset="0"/>
                                    </a:rPr>
                                    <m:t>𝑡</m:t>
                                  </m:r>
                                </m:sub>
                              </m:sSub>
                            </m:e>
                          </m:func>
                          <m:r>
                            <a:rPr lang="en-US" b="0" i="1" dirty="0" smtClean="0">
                              <a:latin typeface="Cambria Math" panose="02040503050406030204" pitchFamily="18" charset="0"/>
                            </a:rPr>
                            <m:t>+</m:t>
                          </m:r>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ln</m:t>
                              </m:r>
                            </m:fName>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𝐴</m:t>
                                  </m:r>
                                </m:e>
                                <m:sup>
                                  <m:r>
                                    <a:rPr lang="en-US" b="0" i="1" dirty="0" smtClean="0">
                                      <a:latin typeface="Cambria Math" panose="02040503050406030204" pitchFamily="18" charset="0"/>
                                    </a:rPr>
                                    <m:t>𝑇</m:t>
                                  </m:r>
                                </m:sup>
                              </m:sSup>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r>
                                    <a:rPr lang="en-US" i="1" dirty="0">
                                      <a:latin typeface="Cambria Math" panose="02040503050406030204" pitchFamily="18" charset="0"/>
                                    </a:rPr>
                                    <m:t>−1</m:t>
                                  </m:r>
                                </m:sub>
                              </m:sSub>
                            </m:e>
                          </m:func>
                        </m:sup>
                      </m:sSup>
                    </m:oMath>
                  </m:oMathPara>
                </a14:m>
                <a:endParaRPr lang="en-US" b="1" u="sng" dirty="0"/>
              </a:p>
              <a:p>
                <a:pPr marL="0" indent="0">
                  <a:buNone/>
                </a:pPr>
                <a:endParaRPr lang="en-US" dirty="0"/>
              </a:p>
              <a:p>
                <a:pPr marL="0" indent="0">
                  <a:buNone/>
                </a:pPr>
                <a:r>
                  <a:rPr lang="en-US" dirty="0"/>
                  <a:t>In a neural network, though, the parameters will be learned from data, in order to minimize some loss function.  The exact form of the nonlinearity is therefore not too important, so we usually choose some nonlinearity that’s easily available in </a:t>
                </a:r>
                <a:r>
                  <a:rPr lang="en-US" dirty="0" err="1"/>
                  <a:t>pytorch</a:t>
                </a:r>
                <a:r>
                  <a:rPr lang="en-US" dirty="0"/>
                  <a:t>.  For example, a common one in recurrent neural networks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sub>
                      </m:sSub>
                      <m:r>
                        <a:rPr lang="en-US" i="1" dirty="0">
                          <a:latin typeface="Cambria Math" panose="02040503050406030204" pitchFamily="18" charset="0"/>
                        </a:rPr>
                        <m:t>=</m:t>
                      </m:r>
                      <m:func>
                        <m:funcPr>
                          <m:ctrlPr>
                            <a:rPr lang="en-US" i="1" dirty="0" smtClean="0">
                              <a:latin typeface="Cambria Math" panose="02040503050406030204" pitchFamily="18" charset="0"/>
                            </a:rPr>
                          </m:ctrlPr>
                        </m:funcPr>
                        <m:fName>
                          <m:r>
                            <m:rPr>
                              <m:sty m:val="p"/>
                            </m:rPr>
                            <a:rPr lang="en-US" i="0" dirty="0" smtClean="0">
                              <a:latin typeface="Cambria Math" panose="02040503050406030204" pitchFamily="18" charset="0"/>
                            </a:rPr>
                            <m:t>ta</m:t>
                          </m:r>
                          <m:r>
                            <m:rPr>
                              <m:sty m:val="p"/>
                            </m:rPr>
                            <a:rPr lang="en-US" b="0" i="0" dirty="0" smtClean="0">
                              <a:latin typeface="Cambria Math" panose="02040503050406030204" pitchFamily="18" charset="0"/>
                            </a:rPr>
                            <m:t>nh</m:t>
                          </m:r>
                        </m:fName>
                        <m:e>
                          <m:d>
                            <m:dPr>
                              <m:ctrlPr>
                                <a:rPr lang="en-US" i="1" dirty="0" smtClean="0">
                                  <a:latin typeface="Cambria Math" panose="02040503050406030204" pitchFamily="18" charset="0"/>
                                </a:rPr>
                              </m:ctrlPr>
                            </m:dPr>
                            <m:e>
                              <m:r>
                                <a:rPr lang="en-US" i="1" dirty="0">
                                  <a:latin typeface="Cambria Math" panose="02040503050406030204" pitchFamily="18" charset="0"/>
                                </a:rPr>
                                <m:t>𝐵</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𝑧</m:t>
                                      </m:r>
                                    </m:e>
                                  </m:acc>
                                </m:e>
                                <m:sub>
                                  <m:r>
                                    <a:rPr lang="en-US" i="1" dirty="0">
                                      <a:latin typeface="Cambria Math" panose="02040503050406030204" pitchFamily="18" charset="0"/>
                                    </a:rPr>
                                    <m:t>𝑡</m:t>
                                  </m:r>
                                </m:sub>
                              </m:sSub>
                              <m:r>
                                <a:rPr lang="en-US" b="0" i="1" dirty="0" smtClean="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𝐴</m:t>
                                  </m:r>
                                </m:e>
                                <m:sup>
                                  <m:r>
                                    <a:rPr lang="en-US" i="1" dirty="0">
                                      <a:latin typeface="Cambria Math" panose="02040503050406030204" pitchFamily="18" charset="0"/>
                                    </a:rPr>
                                    <m:t>𝑇</m:t>
                                  </m:r>
                                </m:sup>
                              </m:sSup>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r>
                                    <a:rPr lang="en-US" i="1" dirty="0">
                                      <a:latin typeface="Cambria Math" panose="02040503050406030204" pitchFamily="18" charset="0"/>
                                    </a:rPr>
                                    <m:t>−1</m:t>
                                  </m:r>
                                </m:sub>
                              </m:sSub>
                            </m:e>
                          </m:d>
                        </m:e>
                      </m:func>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b="0" i="1" dirty="0" smtClean="0">
                                  <a:latin typeface="Cambria Math" panose="02040503050406030204" pitchFamily="18" charset="0"/>
                                </a:rPr>
                                <m:t>−2</m:t>
                              </m:r>
                              <m:d>
                                <m:dPr>
                                  <m:ctrlPr>
                                    <a:rPr lang="en-US" i="1" dirty="0">
                                      <a:latin typeface="Cambria Math" panose="02040503050406030204" pitchFamily="18" charset="0"/>
                                    </a:rPr>
                                  </m:ctrlPr>
                                </m:dPr>
                                <m:e>
                                  <m:r>
                                    <a:rPr lang="en-US" i="1" dirty="0">
                                      <a:latin typeface="Cambria Math" panose="02040503050406030204" pitchFamily="18" charset="0"/>
                                    </a:rPr>
                                    <m:t>𝐵</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𝑧</m:t>
                                          </m:r>
                                        </m:e>
                                      </m:acc>
                                    </m:e>
                                    <m:sub>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𝐴</m:t>
                                      </m:r>
                                    </m:e>
                                    <m:sup>
                                      <m:r>
                                        <a:rPr lang="en-US" i="1" dirty="0">
                                          <a:latin typeface="Cambria Math" panose="02040503050406030204" pitchFamily="18" charset="0"/>
                                        </a:rPr>
                                        <m:t>𝑇</m:t>
                                      </m:r>
                                    </m:sup>
                                  </m:sSup>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r>
                                        <a:rPr lang="en-US" i="1" dirty="0">
                                          <a:latin typeface="Cambria Math" panose="02040503050406030204" pitchFamily="18" charset="0"/>
                                        </a:rPr>
                                        <m:t>−1</m:t>
                                      </m:r>
                                    </m:sub>
                                  </m:sSub>
                                </m:e>
                              </m:d>
                            </m:sup>
                          </m:sSup>
                        </m:num>
                        <m:den>
                          <m:r>
                            <a:rPr lang="en-US" b="0" i="1" dirty="0" smtClean="0">
                              <a:latin typeface="Cambria Math" panose="02040503050406030204" pitchFamily="18" charset="0"/>
                            </a:rPr>
                            <m:t>1+</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b="0" i="1" dirty="0" smtClean="0">
                                  <a:latin typeface="Cambria Math" panose="02040503050406030204" pitchFamily="18" charset="0"/>
                                </a:rPr>
                                <m:t>−2</m:t>
                              </m:r>
                              <m:d>
                                <m:dPr>
                                  <m:ctrlPr>
                                    <a:rPr lang="en-US" i="1" dirty="0">
                                      <a:latin typeface="Cambria Math" panose="02040503050406030204" pitchFamily="18" charset="0"/>
                                    </a:rPr>
                                  </m:ctrlPr>
                                </m:dPr>
                                <m:e>
                                  <m:r>
                                    <a:rPr lang="en-US" i="1" dirty="0">
                                      <a:latin typeface="Cambria Math" panose="02040503050406030204" pitchFamily="18" charset="0"/>
                                    </a:rPr>
                                    <m:t>𝐵</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𝑧</m:t>
                                          </m:r>
                                        </m:e>
                                      </m:acc>
                                    </m:e>
                                    <m:sub>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𝐴</m:t>
                                      </m:r>
                                    </m:e>
                                    <m:sup>
                                      <m:r>
                                        <a:rPr lang="en-US" i="1" dirty="0">
                                          <a:latin typeface="Cambria Math" panose="02040503050406030204" pitchFamily="18" charset="0"/>
                                        </a:rPr>
                                        <m:t>𝑇</m:t>
                                      </m:r>
                                    </m:sup>
                                  </m:sSup>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r>
                                        <a:rPr lang="en-US" i="1" dirty="0">
                                          <a:latin typeface="Cambria Math" panose="02040503050406030204" pitchFamily="18" charset="0"/>
                                        </a:rPr>
                                        <m:t>−1</m:t>
                                      </m:r>
                                    </m:sub>
                                  </m:sSub>
                                </m:e>
                              </m:d>
                            </m:sup>
                          </m:sSup>
                        </m:den>
                      </m:f>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AFDD1A3-FAEC-D75C-0460-452B8603DE3B}"/>
                  </a:ext>
                </a:extLst>
              </p:cNvPr>
              <p:cNvSpPr>
                <a:spLocks noGrp="1" noRot="1" noChangeAspect="1" noMove="1" noResize="1" noEditPoints="1" noAdjustHandles="1" noChangeArrowheads="1" noChangeShapeType="1" noTextEdit="1"/>
              </p:cNvSpPr>
              <p:nvPr>
                <p:ph idx="1"/>
              </p:nvPr>
            </p:nvSpPr>
            <p:spPr>
              <a:xfrm>
                <a:off x="838200" y="901336"/>
                <a:ext cx="10515600" cy="5264333"/>
              </a:xfrm>
              <a:blipFill>
                <a:blip r:embed="rId2"/>
                <a:stretch>
                  <a:fillRect l="-1206" t="-2169" r="-965" b="-1687"/>
                </a:stretch>
              </a:blipFill>
            </p:spPr>
            <p:txBody>
              <a:bodyPr/>
              <a:lstStyle/>
              <a:p>
                <a:r>
                  <a:rPr lang="en-US">
                    <a:noFill/>
                  </a:rPr>
                  <a:t> </a:t>
                </a:r>
              </a:p>
            </p:txBody>
          </p:sp>
        </mc:Fallback>
      </mc:AlternateContent>
    </p:spTree>
    <p:extLst>
      <p:ext uri="{BB962C8B-B14F-4D97-AF65-F5344CB8AC3E}">
        <p14:creationId xmlns:p14="http://schemas.microsoft.com/office/powerpoint/2010/main" val="380145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323C-195F-0047-9A93-055C840CC0F6}"/>
              </a:ext>
            </a:extLst>
          </p:cNvPr>
          <p:cNvSpPr>
            <a:spLocks noGrp="1"/>
          </p:cNvSpPr>
          <p:nvPr>
            <p:ph type="title"/>
          </p:nvPr>
        </p:nvSpPr>
        <p:spPr/>
        <p:txBody>
          <a:bodyPr/>
          <a:lstStyle/>
          <a:p>
            <a:r>
              <a:rPr lang="en-US" dirty="0"/>
              <a:t>Grammar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D0F6F2-0444-0D4A-B400-0BA36FABBC1A}"/>
                  </a:ext>
                </a:extLst>
              </p:cNvPr>
              <p:cNvSpPr>
                <a:spLocks noGrp="1"/>
              </p:cNvSpPr>
              <p:nvPr>
                <p:ph idx="1"/>
              </p:nvPr>
            </p:nvSpPr>
            <p:spPr>
              <a:xfrm>
                <a:off x="273269" y="1442563"/>
                <a:ext cx="6770082" cy="5050311"/>
              </a:xfrm>
            </p:spPr>
            <p:txBody>
              <a:bodyPr>
                <a:normAutofit fontScale="92500" lnSpcReduction="10000"/>
              </a:bodyPr>
              <a:lstStyle/>
              <a:p>
                <a:pPr marL="0" indent="0">
                  <a:buNone/>
                </a:pPr>
                <a:r>
                  <a:rPr lang="en-US" dirty="0"/>
                  <a:t>A </a:t>
                </a:r>
                <a:r>
                  <a:rPr lang="en-US" b="1" dirty="0"/>
                  <a:t>grammar</a:t>
                </a:r>
                <a:r>
                  <a:rPr lang="en-US" dirty="0"/>
                  <a:t> is a mathematical specification of the set of all word sequences that form valid sentences in a language (e.g., English).</a:t>
                </a:r>
              </a:p>
              <a:p>
                <a:r>
                  <a:rPr lang="en-US" b="1" dirty="0"/>
                  <a:t>Recursively enumerable</a:t>
                </a:r>
                <a:r>
                  <a:rPr lang="en-US" dirty="0"/>
                  <a:t>: any grammar that can be decided by a Turing machine</a:t>
                </a:r>
              </a:p>
              <a:p>
                <a:r>
                  <a:rPr lang="en-US" b="1" dirty="0"/>
                  <a:t>Context-sensitive</a:t>
                </a:r>
                <a:r>
                  <a:rPr lang="en-US" dirty="0"/>
                  <a:t>: phrase A is expanded into phrases B and C using rules of the form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𝐴</m:t>
                    </m:r>
                    <m:r>
                      <a:rPr lang="en-US" i="1" dirty="0" smtClean="0">
                        <a:latin typeface="Cambria Math" panose="02040503050406030204" pitchFamily="18" charset="0"/>
                        <a:ea typeface="Cambria Math" panose="02040503050406030204" pitchFamily="18" charset="0"/>
                      </a:rPr>
                      <m:t>𝛽</m:t>
                    </m:r>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𝛼</m:t>
                    </m:r>
                    <m:r>
                      <a:rPr lang="en-US" i="1" dirty="0" err="1" smtClean="0">
                        <a:latin typeface="Cambria Math" panose="02040503050406030204" pitchFamily="18" charset="0"/>
                      </a:rPr>
                      <m:t>𝐵𝐶</m:t>
                    </m:r>
                    <m:r>
                      <a:rPr lang="en-US" i="1" dirty="0" smtClean="0">
                        <a:latin typeface="Cambria Math" panose="02040503050406030204" pitchFamily="18" charset="0"/>
                        <a:ea typeface="Cambria Math" panose="02040503050406030204" pitchFamily="18" charset="0"/>
                      </a:rPr>
                      <m:t>𝛽</m:t>
                    </m:r>
                  </m:oMath>
                </a14:m>
                <a:r>
                  <a:rPr lang="en-US" dirty="0"/>
                  <a:t> for specified contexts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oMath>
                </a14:m>
                <a:r>
                  <a:rPr lang="en-US" dirty="0"/>
                  <a:t> and </a:t>
                </a:r>
                <a14:m>
                  <m:oMath xmlns:m="http://schemas.openxmlformats.org/officeDocument/2006/math">
                    <m:r>
                      <a:rPr lang="en-US" i="1" dirty="0" smtClean="0">
                        <a:latin typeface="Cambria Math" panose="02040503050406030204" pitchFamily="18" charset="0"/>
                        <a:ea typeface="Cambria Math" panose="02040503050406030204" pitchFamily="18" charset="0"/>
                      </a:rPr>
                      <m:t>𝛽</m:t>
                    </m:r>
                  </m:oMath>
                </a14:m>
                <a:r>
                  <a:rPr lang="en-US" dirty="0"/>
                  <a:t>.</a:t>
                </a:r>
              </a:p>
              <a:p>
                <a:r>
                  <a:rPr lang="en-US" b="1" dirty="0"/>
                  <a:t>Context-free</a:t>
                </a:r>
                <a:r>
                  <a:rPr lang="en-US" dirty="0"/>
                  <a:t>: phrase A is expanded into phrases B and C using context-free rules: </a:t>
                </a:r>
                <a14:m>
                  <m:oMath xmlns:m="http://schemas.openxmlformats.org/officeDocument/2006/math">
                    <m:r>
                      <a:rPr lang="en-US" i="1" dirty="0" smtClean="0">
                        <a:latin typeface="Cambria Math" panose="02040503050406030204" pitchFamily="18" charset="0"/>
                      </a:rPr>
                      <m:t>𝐴</m:t>
                    </m:r>
                    <m:r>
                      <a:rPr lang="en-US" i="1" dirty="0">
                        <a:latin typeface="Cambria Math" panose="02040503050406030204" pitchFamily="18" charset="0"/>
                      </a:rPr>
                      <m:t>→</m:t>
                    </m:r>
                    <m:r>
                      <a:rPr lang="en-US" i="1" dirty="0" err="1" smtClean="0">
                        <a:latin typeface="Cambria Math" panose="02040503050406030204" pitchFamily="18" charset="0"/>
                      </a:rPr>
                      <m:t>𝐵𝐶</m:t>
                    </m:r>
                  </m:oMath>
                </a14:m>
                <a:r>
                  <a:rPr lang="en-US" dirty="0"/>
                  <a:t>.</a:t>
                </a:r>
              </a:p>
              <a:p>
                <a:r>
                  <a:rPr lang="en-US" b="1" dirty="0"/>
                  <a:t>Regular</a:t>
                </a:r>
                <a:r>
                  <a:rPr lang="en-US" dirty="0"/>
                  <a:t>: phrase A can only be expanded into a word followed by another phrase: </a:t>
                </a:r>
                <a14:m>
                  <m:oMath xmlns:m="http://schemas.openxmlformats.org/officeDocument/2006/math">
                    <m:r>
                      <a:rPr lang="en-US" i="1" dirty="0" smtClean="0">
                        <a:latin typeface="Cambria Math" panose="02040503050406030204" pitchFamily="18" charset="0"/>
                      </a:rPr>
                      <m:t>𝐴</m:t>
                    </m:r>
                    <m:r>
                      <a:rPr lang="en-US" i="1" dirty="0">
                        <a:latin typeface="Cambria Math" panose="02040503050406030204" pitchFamily="18" charset="0"/>
                      </a:rPr>
                      <m:t>→</m:t>
                    </m:r>
                    <m:r>
                      <a:rPr lang="en-US" b="0" i="1" dirty="0" smtClean="0">
                        <a:latin typeface="Cambria Math" panose="02040503050406030204" pitchFamily="18" charset="0"/>
                      </a:rPr>
                      <m:t>𝑎𝐵</m:t>
                    </m:r>
                  </m:oMath>
                </a14:m>
                <a:r>
                  <a:rPr lang="en-US" dirty="0"/>
                  <a:t>.</a:t>
                </a:r>
              </a:p>
            </p:txBody>
          </p:sp>
        </mc:Choice>
        <mc:Fallback xmlns="">
          <p:sp>
            <p:nvSpPr>
              <p:cNvPr id="3" name="Content Placeholder 2">
                <a:extLst>
                  <a:ext uri="{FF2B5EF4-FFF2-40B4-BE49-F238E27FC236}">
                    <a16:creationId xmlns:a16="http://schemas.microsoft.com/office/drawing/2014/main" id="{03D0F6F2-0444-0D4A-B400-0BA36FABBC1A}"/>
                  </a:ext>
                </a:extLst>
              </p:cNvPr>
              <p:cNvSpPr>
                <a:spLocks noGrp="1" noRot="1" noChangeAspect="1" noMove="1" noResize="1" noEditPoints="1" noAdjustHandles="1" noChangeArrowheads="1" noChangeShapeType="1" noTextEdit="1"/>
              </p:cNvSpPr>
              <p:nvPr>
                <p:ph idx="1"/>
              </p:nvPr>
            </p:nvSpPr>
            <p:spPr>
              <a:xfrm>
                <a:off x="273269" y="1442563"/>
                <a:ext cx="6770082" cy="5050311"/>
              </a:xfrm>
              <a:blipFill>
                <a:blip r:embed="rId2"/>
                <a:stretch>
                  <a:fillRect l="-1685" t="-2256" r="-262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DB7A6886-EC06-1848-B195-E82AD78FF67E}"/>
              </a:ext>
            </a:extLst>
          </p:cNvPr>
          <p:cNvSpPr txBox="1"/>
          <p:nvPr/>
        </p:nvSpPr>
        <p:spPr>
          <a:xfrm>
            <a:off x="7973803" y="5010201"/>
            <a:ext cx="3563006" cy="276999"/>
          </a:xfrm>
          <a:prstGeom prst="rect">
            <a:avLst/>
          </a:prstGeom>
          <a:noFill/>
        </p:spPr>
        <p:txBody>
          <a:bodyPr wrap="square">
            <a:spAutoFit/>
          </a:bodyPr>
          <a:lstStyle/>
          <a:p>
            <a:r>
              <a:rPr lang="en-US" sz="1200" dirty="0"/>
              <a:t>Chomsky-</a:t>
            </a:r>
            <a:r>
              <a:rPr lang="en-US" sz="1200" dirty="0" err="1"/>
              <a:t>hierarchy.svg</a:t>
            </a:r>
            <a:r>
              <a:rPr lang="en-US" sz="1200" dirty="0"/>
              <a:t>.  CC-SA 3.0, J. Finkelstein, 2010</a:t>
            </a:r>
          </a:p>
        </p:txBody>
      </p:sp>
      <p:pic>
        <p:nvPicPr>
          <p:cNvPr id="4100" name="Picture 4">
            <a:extLst>
              <a:ext uri="{FF2B5EF4-FFF2-40B4-BE49-F238E27FC236}">
                <a16:creationId xmlns:a16="http://schemas.microsoft.com/office/drawing/2014/main" id="{BD9FBF90-5215-FE46-9749-65A8DA867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435" y="1797521"/>
            <a:ext cx="4308245" cy="310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D5E1D-FF15-C214-A38B-28942DBB3443}"/>
              </a:ext>
            </a:extLst>
          </p:cNvPr>
          <p:cNvSpPr>
            <a:spLocks noGrp="1"/>
          </p:cNvSpPr>
          <p:nvPr>
            <p:ph type="title"/>
          </p:nvPr>
        </p:nvSpPr>
        <p:spPr>
          <a:xfrm>
            <a:off x="80556" y="182243"/>
            <a:ext cx="11009810" cy="614589"/>
          </a:xfrm>
        </p:spPr>
        <p:txBody>
          <a:bodyPr>
            <a:normAutofit fontScale="90000"/>
          </a:bodyPr>
          <a:lstStyle/>
          <a:p>
            <a:r>
              <a:rPr lang="en-US" dirty="0"/>
              <a:t>From HMM to Neural Net: Implementation Hack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FDD1A3-FAEC-D75C-0460-452B8603DE3B}"/>
                  </a:ext>
                </a:extLst>
              </p:cNvPr>
              <p:cNvSpPr>
                <a:spLocks noGrp="1"/>
              </p:cNvSpPr>
              <p:nvPr>
                <p:ph idx="1"/>
              </p:nvPr>
            </p:nvSpPr>
            <p:spPr>
              <a:xfrm>
                <a:off x="838200" y="901336"/>
                <a:ext cx="10515600" cy="1436915"/>
              </a:xfrm>
            </p:spPr>
            <p:txBody>
              <a:bodyPr>
                <a:normAutofit/>
              </a:bodyPr>
              <a:lstStyle/>
              <a:p>
                <a:pPr marL="0" indent="0">
                  <a:buNone/>
                </a:pPr>
                <a:r>
                  <a:rPr lang="en-US" dirty="0"/>
                  <a:t>Using the implementation hack, the network simplifies to:</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𝑣</m:t>
                              </m:r>
                            </m:e>
                          </m:acc>
                        </m:e>
                        <m:sub>
                          <m:r>
                            <a:rPr lang="en-US" i="1" dirty="0">
                              <a:latin typeface="Cambria Math" panose="02040503050406030204" pitchFamily="18" charset="0"/>
                            </a:rPr>
                            <m:t>𝑡</m:t>
                          </m:r>
                        </m:sub>
                      </m:sSub>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tanh</m:t>
                          </m:r>
                        </m:fName>
                        <m:e>
                          <m:d>
                            <m:dPr>
                              <m:ctrlPr>
                                <a:rPr lang="en-US" i="1" dirty="0">
                                  <a:latin typeface="Cambria Math" panose="02040503050406030204" pitchFamily="18" charset="0"/>
                                </a:rPr>
                              </m:ctrlPr>
                            </m:dPr>
                            <m:e>
                              <m:r>
                                <a:rPr lang="en-US" i="1" dirty="0">
                                  <a:latin typeface="Cambria Math" panose="02040503050406030204" pitchFamily="18" charset="0"/>
                                </a:rPr>
                                <m:t>𝐵</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𝑧</m:t>
                                      </m:r>
                                    </m:e>
                                  </m:acc>
                                </m:e>
                                <m:sub>
                                  <m:r>
                                    <a:rPr lang="en-US" i="1" dirty="0">
                                      <a:latin typeface="Cambria Math" panose="02040503050406030204" pitchFamily="18" charset="0"/>
                                    </a:rPr>
                                    <m:t>𝑡</m:t>
                                  </m:r>
                                </m:sub>
                              </m:sSub>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𝐴</m:t>
                                  </m:r>
                                </m:e>
                                <m:sup>
                                  <m:r>
                                    <a:rPr lang="en-US" i="1" dirty="0">
                                      <a:latin typeface="Cambria Math" panose="02040503050406030204" pitchFamily="18" charset="0"/>
                                    </a:rPr>
                                    <m:t>𝑇</m:t>
                                  </m:r>
                                </m:sup>
                              </m:sSup>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𝑣</m:t>
                                      </m:r>
                                    </m:e>
                                  </m:acc>
                                </m:e>
                                <m:sub>
                                  <m:r>
                                    <a:rPr lang="en-US" i="1" dirty="0">
                                      <a:latin typeface="Cambria Math" panose="02040503050406030204" pitchFamily="18" charset="0"/>
                                    </a:rPr>
                                    <m:t>𝑡</m:t>
                                  </m:r>
                                  <m:r>
                                    <a:rPr lang="en-US" i="1" dirty="0">
                                      <a:latin typeface="Cambria Math" panose="02040503050406030204" pitchFamily="18" charset="0"/>
                                    </a:rPr>
                                    <m:t>−1</m:t>
                                  </m:r>
                                </m:sub>
                              </m:sSub>
                            </m:e>
                          </m:d>
                        </m:e>
                      </m:func>
                    </m:oMath>
                  </m:oMathPara>
                </a14:m>
                <a:endParaRPr lang="en-US" b="1" u="sng"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AFDD1A3-FAEC-D75C-0460-452B8603DE3B}"/>
                  </a:ext>
                </a:extLst>
              </p:cNvPr>
              <p:cNvSpPr>
                <a:spLocks noGrp="1" noRot="1" noChangeAspect="1" noMove="1" noResize="1" noEditPoints="1" noAdjustHandles="1" noChangeArrowheads="1" noChangeShapeType="1" noTextEdit="1"/>
              </p:cNvSpPr>
              <p:nvPr>
                <p:ph idx="1"/>
              </p:nvPr>
            </p:nvSpPr>
            <p:spPr>
              <a:xfrm>
                <a:off x="838200" y="901336"/>
                <a:ext cx="10515600" cy="1436915"/>
              </a:xfrm>
              <a:blipFill>
                <a:blip r:embed="rId2"/>
                <a:stretch>
                  <a:fillRect l="-1206" t="-7895"/>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318EF366-CC34-8C09-E8B5-FA56950A7729}"/>
              </a:ext>
            </a:extLst>
          </p:cNvPr>
          <p:cNvSpPr txBox="1"/>
          <p:nvPr/>
        </p:nvSpPr>
        <p:spPr>
          <a:xfrm>
            <a:off x="7928073" y="5151511"/>
            <a:ext cx="3919938" cy="461665"/>
          </a:xfrm>
          <a:prstGeom prst="rect">
            <a:avLst/>
          </a:prstGeom>
          <a:noFill/>
        </p:spPr>
        <p:txBody>
          <a:bodyPr wrap="square">
            <a:spAutoFit/>
          </a:bodyPr>
          <a:lstStyle/>
          <a:p>
            <a:r>
              <a:rPr lang="en-US" sz="2400" dirty="0"/>
              <a:t>The “tanh” is implied here.</a:t>
            </a:r>
          </a:p>
        </p:txBody>
      </p:sp>
      <p:cxnSp>
        <p:nvCxnSpPr>
          <p:cNvPr id="47" name="Straight Arrow Connector 46">
            <a:extLst>
              <a:ext uri="{FF2B5EF4-FFF2-40B4-BE49-F238E27FC236}">
                <a16:creationId xmlns:a16="http://schemas.microsoft.com/office/drawing/2014/main" id="{1AD8618F-0839-2794-3606-CDC5093E548D}"/>
              </a:ext>
            </a:extLst>
          </p:cNvPr>
          <p:cNvCxnSpPr>
            <a:cxnSpLocks/>
          </p:cNvCxnSpPr>
          <p:nvPr/>
        </p:nvCxnSpPr>
        <p:spPr>
          <a:xfrm flipH="1" flipV="1">
            <a:off x="6713225" y="3026273"/>
            <a:ext cx="1141436" cy="2290310"/>
          </a:xfrm>
          <a:prstGeom prst="straightConnector1">
            <a:avLst/>
          </a:prstGeom>
          <a:ln w="635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a:extLst>
                  <a:ext uri="{FF2B5EF4-FFF2-40B4-BE49-F238E27FC236}">
                    <a16:creationId xmlns:a16="http://schemas.microsoft.com/office/drawing/2014/main" id="{DEBEA9C8-69C7-1218-F22B-96A95D448CD1}"/>
                  </a:ext>
                </a:extLst>
              </p:cNvPr>
              <p:cNvSpPr/>
              <p:nvPr/>
            </p:nvSpPr>
            <p:spPr>
              <a:xfrm>
                <a:off x="3480359" y="2060165"/>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𝑣</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21" name="Oval 20">
                <a:extLst>
                  <a:ext uri="{FF2B5EF4-FFF2-40B4-BE49-F238E27FC236}">
                    <a16:creationId xmlns:a16="http://schemas.microsoft.com/office/drawing/2014/main" id="{DEBEA9C8-69C7-1218-F22B-96A95D448CD1}"/>
                  </a:ext>
                </a:extLst>
              </p:cNvPr>
              <p:cNvSpPr>
                <a:spLocks noRot="1" noChangeAspect="1" noMove="1" noResize="1" noEditPoints="1" noAdjustHandles="1" noChangeArrowheads="1" noChangeShapeType="1" noTextEdit="1"/>
              </p:cNvSpPr>
              <p:nvPr/>
            </p:nvSpPr>
            <p:spPr>
              <a:xfrm>
                <a:off x="3480359" y="2060165"/>
                <a:ext cx="1061686" cy="1052326"/>
              </a:xfrm>
              <a:prstGeom prst="ellipse">
                <a:avLst/>
              </a:prstGeom>
              <a:blipFill>
                <a:blip r:embed="rId3"/>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5E70F6C1-0084-1A09-BF2B-1867D81F951F}"/>
                  </a:ext>
                </a:extLst>
              </p:cNvPr>
              <p:cNvSpPr/>
              <p:nvPr/>
            </p:nvSpPr>
            <p:spPr>
              <a:xfrm>
                <a:off x="5762384" y="2065421"/>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𝑣</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2" name="Oval 21">
                <a:extLst>
                  <a:ext uri="{FF2B5EF4-FFF2-40B4-BE49-F238E27FC236}">
                    <a16:creationId xmlns:a16="http://schemas.microsoft.com/office/drawing/2014/main" id="{5E70F6C1-0084-1A09-BF2B-1867D81F951F}"/>
                  </a:ext>
                </a:extLst>
              </p:cNvPr>
              <p:cNvSpPr>
                <a:spLocks noRot="1" noChangeAspect="1" noMove="1" noResize="1" noEditPoints="1" noAdjustHandles="1" noChangeArrowheads="1" noChangeShapeType="1" noTextEdit="1"/>
              </p:cNvSpPr>
              <p:nvPr/>
            </p:nvSpPr>
            <p:spPr>
              <a:xfrm>
                <a:off x="5762384" y="2065421"/>
                <a:ext cx="1061686" cy="1052326"/>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3D9148CA-EDC4-232D-BEAE-6EFA726D01F6}"/>
                  </a:ext>
                </a:extLst>
              </p:cNvPr>
              <p:cNvSpPr/>
              <p:nvPr/>
            </p:nvSpPr>
            <p:spPr>
              <a:xfrm>
                <a:off x="7859054" y="2070676"/>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𝑣</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3" name="Oval 22">
                <a:extLst>
                  <a:ext uri="{FF2B5EF4-FFF2-40B4-BE49-F238E27FC236}">
                    <a16:creationId xmlns:a16="http://schemas.microsoft.com/office/drawing/2014/main" id="{3D9148CA-EDC4-232D-BEAE-6EFA726D01F6}"/>
                  </a:ext>
                </a:extLst>
              </p:cNvPr>
              <p:cNvSpPr>
                <a:spLocks noRot="1" noChangeAspect="1" noMove="1" noResize="1" noEditPoints="1" noAdjustHandles="1" noChangeArrowheads="1" noChangeShapeType="1" noTextEdit="1"/>
              </p:cNvSpPr>
              <p:nvPr/>
            </p:nvSpPr>
            <p:spPr>
              <a:xfrm>
                <a:off x="7859054" y="2070676"/>
                <a:ext cx="1061686" cy="1052326"/>
              </a:xfrm>
              <a:prstGeom prst="ellipse">
                <a:avLst/>
              </a:prstGeom>
              <a:blipFill>
                <a:blip r:embed="rId5"/>
                <a:stretch>
                  <a:fillRect l="-9412"/>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51ACA49D-E110-89F5-B42A-8C95B76F0840}"/>
              </a:ext>
            </a:extLst>
          </p:cNvPr>
          <p:cNvCxnSpPr>
            <a:cxnSpLocks/>
            <a:stCxn id="21" idx="4"/>
            <a:endCxn id="29" idx="0"/>
          </p:cNvCxnSpPr>
          <p:nvPr/>
        </p:nvCxnSpPr>
        <p:spPr>
          <a:xfrm>
            <a:off x="4011202" y="3112491"/>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1EACB41-18E1-939D-84C4-CE2DDB80A1EA}"/>
              </a:ext>
            </a:extLst>
          </p:cNvPr>
          <p:cNvCxnSpPr>
            <a:cxnSpLocks/>
            <a:stCxn id="22" idx="4"/>
            <a:endCxn id="31" idx="0"/>
          </p:cNvCxnSpPr>
          <p:nvPr/>
        </p:nvCxnSpPr>
        <p:spPr>
          <a:xfrm flipH="1">
            <a:off x="6293086" y="3117747"/>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4D6B887-3EF9-0FD0-C7D9-FB4AF07CFFB5}"/>
              </a:ext>
            </a:extLst>
          </p:cNvPr>
          <p:cNvCxnSpPr>
            <a:cxnSpLocks/>
            <a:stCxn id="23" idx="4"/>
            <a:endCxn id="32" idx="0"/>
          </p:cNvCxnSpPr>
          <p:nvPr/>
        </p:nvCxnSpPr>
        <p:spPr>
          <a:xfrm flipH="1">
            <a:off x="8385504" y="3123002"/>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B18A553-68F1-5B96-C4D0-27FEE119F837}"/>
              </a:ext>
            </a:extLst>
          </p:cNvPr>
          <p:cNvCxnSpPr>
            <a:stCxn id="21" idx="6"/>
            <a:endCxn id="22" idx="2"/>
          </p:cNvCxnSpPr>
          <p:nvPr/>
        </p:nvCxnSpPr>
        <p:spPr>
          <a:xfrm>
            <a:off x="4542045" y="2586328"/>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09E565-4EB6-F44C-F63A-D44A40080734}"/>
              </a:ext>
            </a:extLst>
          </p:cNvPr>
          <p:cNvCxnSpPr>
            <a:stCxn id="22" idx="6"/>
            <a:endCxn id="23" idx="2"/>
          </p:cNvCxnSpPr>
          <p:nvPr/>
        </p:nvCxnSpPr>
        <p:spPr>
          <a:xfrm>
            <a:off x="6824070" y="2591584"/>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0A4A7B05-7F4D-5D7E-BDB1-3ADFEAA9A27C}"/>
                  </a:ext>
                </a:extLst>
              </p:cNvPr>
              <p:cNvSpPr/>
              <p:nvPr/>
            </p:nvSpPr>
            <p:spPr>
              <a:xfrm>
                <a:off x="3484476" y="3460588"/>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𝑧</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29" name="Oval 28">
                <a:extLst>
                  <a:ext uri="{FF2B5EF4-FFF2-40B4-BE49-F238E27FC236}">
                    <a16:creationId xmlns:a16="http://schemas.microsoft.com/office/drawing/2014/main" id="{0A4A7B05-7F4D-5D7E-BDB1-3ADFEAA9A27C}"/>
                  </a:ext>
                </a:extLst>
              </p:cNvPr>
              <p:cNvSpPr>
                <a:spLocks noRot="1" noChangeAspect="1" noMove="1" noResize="1" noEditPoints="1" noAdjustHandles="1" noChangeArrowheads="1" noChangeShapeType="1" noTextEdit="1"/>
              </p:cNvSpPr>
              <p:nvPr/>
            </p:nvSpPr>
            <p:spPr>
              <a:xfrm>
                <a:off x="3484476" y="3460588"/>
                <a:ext cx="1061686" cy="1052326"/>
              </a:xfrm>
              <a:prstGeom prst="ellipse">
                <a:avLst/>
              </a:prstGeom>
              <a:blipFill>
                <a:blip r:embed="rId6"/>
                <a:stretch>
                  <a:fillRect l="-9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Oval 30">
                <a:extLst>
                  <a:ext uri="{FF2B5EF4-FFF2-40B4-BE49-F238E27FC236}">
                    <a16:creationId xmlns:a16="http://schemas.microsoft.com/office/drawing/2014/main" id="{E3DF17DD-8164-85F4-6943-67B4C3015FFA}"/>
                  </a:ext>
                </a:extLst>
              </p:cNvPr>
              <p:cNvSpPr/>
              <p:nvPr/>
            </p:nvSpPr>
            <p:spPr>
              <a:xfrm>
                <a:off x="5762243" y="3489418"/>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𝑧</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1" name="Oval 30">
                <a:extLst>
                  <a:ext uri="{FF2B5EF4-FFF2-40B4-BE49-F238E27FC236}">
                    <a16:creationId xmlns:a16="http://schemas.microsoft.com/office/drawing/2014/main" id="{E3DF17DD-8164-85F4-6943-67B4C3015FFA}"/>
                  </a:ext>
                </a:extLst>
              </p:cNvPr>
              <p:cNvSpPr>
                <a:spLocks noRot="1" noChangeAspect="1" noMove="1" noResize="1" noEditPoints="1" noAdjustHandles="1" noChangeArrowheads="1" noChangeShapeType="1" noTextEdit="1"/>
              </p:cNvSpPr>
              <p:nvPr/>
            </p:nvSpPr>
            <p:spPr>
              <a:xfrm>
                <a:off x="5762243" y="3489418"/>
                <a:ext cx="1061686" cy="1052326"/>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a:extLst>
                  <a:ext uri="{FF2B5EF4-FFF2-40B4-BE49-F238E27FC236}">
                    <a16:creationId xmlns:a16="http://schemas.microsoft.com/office/drawing/2014/main" id="{E938DC36-403D-72C9-9AE4-F30C21F02E8F}"/>
                  </a:ext>
                </a:extLst>
              </p:cNvPr>
              <p:cNvSpPr/>
              <p:nvPr/>
            </p:nvSpPr>
            <p:spPr>
              <a:xfrm>
                <a:off x="7854661" y="3444109"/>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𝑧</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2" name="Oval 31">
                <a:extLst>
                  <a:ext uri="{FF2B5EF4-FFF2-40B4-BE49-F238E27FC236}">
                    <a16:creationId xmlns:a16="http://schemas.microsoft.com/office/drawing/2014/main" id="{E938DC36-403D-72C9-9AE4-F30C21F02E8F}"/>
                  </a:ext>
                </a:extLst>
              </p:cNvPr>
              <p:cNvSpPr>
                <a:spLocks noRot="1" noChangeAspect="1" noMove="1" noResize="1" noEditPoints="1" noAdjustHandles="1" noChangeArrowheads="1" noChangeShapeType="1" noTextEdit="1"/>
              </p:cNvSpPr>
              <p:nvPr/>
            </p:nvSpPr>
            <p:spPr>
              <a:xfrm>
                <a:off x="7854661" y="3444109"/>
                <a:ext cx="1061686" cy="1052326"/>
              </a:xfrm>
              <a:prstGeom prst="ellipse">
                <a:avLst/>
              </a:prstGeom>
              <a:blipFill>
                <a:blip r:embed="rId8"/>
                <a:stretch>
                  <a:fillRect l="-6977"/>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16C88737-5726-DCCE-CACC-A47FA99E9D7D}"/>
              </a:ext>
            </a:extLst>
          </p:cNvPr>
          <p:cNvCxnSpPr>
            <a:cxnSpLocks/>
          </p:cNvCxnSpPr>
          <p:nvPr/>
        </p:nvCxnSpPr>
        <p:spPr>
          <a:xfrm flipV="1">
            <a:off x="3061647" y="2586328"/>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18793F9-1FA8-E869-E88E-E4CF4E667DFE}"/>
              </a:ext>
            </a:extLst>
          </p:cNvPr>
          <p:cNvSpPr txBox="1"/>
          <p:nvPr/>
        </p:nvSpPr>
        <p:spPr>
          <a:xfrm>
            <a:off x="2664655" y="2189418"/>
            <a:ext cx="418712" cy="584775"/>
          </a:xfrm>
          <a:prstGeom prst="rect">
            <a:avLst/>
          </a:prstGeom>
          <a:noFill/>
        </p:spPr>
        <p:txBody>
          <a:bodyPr wrap="square" rtlCol="0">
            <a:spAutoFit/>
          </a:bodyPr>
          <a:lstStyle/>
          <a:p>
            <a:r>
              <a:rPr lang="en-US" sz="3200" dirty="0"/>
              <a:t>…</a:t>
            </a:r>
          </a:p>
        </p:txBody>
      </p:sp>
      <p:cxnSp>
        <p:nvCxnSpPr>
          <p:cNvPr id="35" name="Straight Arrow Connector 34">
            <a:extLst>
              <a:ext uri="{FF2B5EF4-FFF2-40B4-BE49-F238E27FC236}">
                <a16:creationId xmlns:a16="http://schemas.microsoft.com/office/drawing/2014/main" id="{FEBFC9A2-893E-AAFA-029E-584A14088CFF}"/>
              </a:ext>
            </a:extLst>
          </p:cNvPr>
          <p:cNvCxnSpPr>
            <a:cxnSpLocks/>
          </p:cNvCxnSpPr>
          <p:nvPr/>
        </p:nvCxnSpPr>
        <p:spPr>
          <a:xfrm>
            <a:off x="8920740" y="2596839"/>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26172F5-5F94-9256-55F2-62801E2AEEF0}"/>
              </a:ext>
            </a:extLst>
          </p:cNvPr>
          <p:cNvSpPr txBox="1"/>
          <p:nvPr/>
        </p:nvSpPr>
        <p:spPr>
          <a:xfrm>
            <a:off x="9161172" y="2194676"/>
            <a:ext cx="4187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1823855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solidFill>
                  <a:schemeClr val="bg1">
                    <a:lumMod val="75000"/>
                  </a:schemeClr>
                </a:solidFill>
              </a:rPr>
              <a:t>Syntax and semantics</a:t>
            </a:r>
          </a:p>
          <a:p>
            <a:r>
              <a:rPr lang="en-US" dirty="0">
                <a:solidFill>
                  <a:schemeClr val="bg1">
                    <a:lumMod val="75000"/>
                  </a:schemeClr>
                </a:solidFill>
              </a:rPr>
              <a:t>Part of speech tagging</a:t>
            </a:r>
          </a:p>
          <a:p>
            <a:r>
              <a:rPr lang="en-US" dirty="0">
                <a:solidFill>
                  <a:schemeClr val="bg1">
                    <a:lumMod val="75000"/>
                  </a:schemeClr>
                </a:solidFill>
              </a:rPr>
              <a:t>An HMM for POS tagging</a:t>
            </a:r>
          </a:p>
          <a:p>
            <a:r>
              <a:rPr lang="en-US" dirty="0">
                <a:solidFill>
                  <a:schemeClr val="bg1">
                    <a:lumMod val="75000"/>
                  </a:schemeClr>
                </a:solidFill>
              </a:rPr>
              <a:t>The Viterbi algorithm for POS tagging</a:t>
            </a:r>
          </a:p>
          <a:p>
            <a:r>
              <a:rPr lang="en-US" dirty="0">
                <a:solidFill>
                  <a:schemeClr val="bg1">
                    <a:lumMod val="75000"/>
                  </a:schemeClr>
                </a:solidFill>
              </a:rPr>
              <a:t>From HMM to Neural Net</a:t>
            </a:r>
          </a:p>
          <a:p>
            <a:r>
              <a:rPr lang="en-US" dirty="0"/>
              <a:t>Recurrent neural networks</a:t>
            </a:r>
          </a:p>
          <a:p>
            <a:r>
              <a:rPr lang="en-US" dirty="0"/>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2956172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3"/>
            <a:ext cx="4772766" cy="1519345"/>
          </a:xfrm>
        </p:spPr>
        <p:txBody>
          <a:bodyPr>
            <a:normAutofit/>
          </a:bodyPr>
          <a:lstStyle/>
          <a:p>
            <a:r>
              <a:rPr lang="en-US" dirty="0"/>
              <a:t>Recurrent neural network (RNN)</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331573" y="2897352"/>
                <a:ext cx="11345562" cy="3713519"/>
              </a:xfrm>
            </p:spPr>
            <p:txBody>
              <a:bodyPr>
                <a:normAutofit/>
              </a:bodyPr>
              <a:lstStyle/>
              <a:p>
                <a:pPr marL="0" indent="0">
                  <a:buNone/>
                </a:pPr>
                <a:r>
                  <a:rPr lang="en-US" sz="2400" dirty="0"/>
                  <a:t>A recurrent neural network (RNN) is a network in which the hidden nodes at time t depend on the input at time t, and on the hidden nodes at time t-1:</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rPr>
                            <m:t>𝑔</m:t>
                          </m:r>
                        </m:fName>
                        <m:e>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𝑇</m:t>
                                  </m:r>
                                </m:sup>
                              </m:sSup>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𝐵</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buNone/>
                </a:pPr>
                <a:endParaRPr lang="en-US" sz="2400" dirty="0"/>
              </a:p>
              <a:p>
                <a:pPr marL="0" indent="0">
                  <a:buNone/>
                </a:pPr>
                <a:r>
                  <a:rPr lang="en-US" sz="2400" dirty="0"/>
                  <a:t>...where A and B are weight matrices, and g() is some kind of scalar nonlinearity.</a:t>
                </a:r>
              </a:p>
              <a:p>
                <a:pPr marL="0" indent="0">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331573" y="2897352"/>
                <a:ext cx="11345562" cy="3713519"/>
              </a:xfrm>
              <a:blipFill>
                <a:blip r:embed="rId3"/>
                <a:stretch>
                  <a:fillRect l="-782" t="-2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5749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57490"/>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62746"/>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62746"/>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68001"/>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68001"/>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1309816"/>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1315072"/>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1320327"/>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783653"/>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788909"/>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165791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1657913"/>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168674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1686743"/>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164143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1641434"/>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783653"/>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386743"/>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794164"/>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392001"/>
            <a:ext cx="4187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384319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3"/>
            <a:ext cx="4772766" cy="1519345"/>
          </a:xfrm>
        </p:spPr>
        <p:txBody>
          <a:bodyPr>
            <a:normAutofit/>
          </a:bodyPr>
          <a:lstStyle/>
          <a:p>
            <a:r>
              <a:rPr lang="en-US" dirty="0"/>
              <a:t>Recurrent neural network (RNN)</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331573" y="2897352"/>
            <a:ext cx="11345562" cy="3713519"/>
          </a:xfrm>
        </p:spPr>
        <p:txBody>
          <a:bodyPr>
            <a:normAutofit/>
          </a:bodyPr>
          <a:lstStyle/>
          <a:p>
            <a:pPr marL="0" indent="0">
              <a:buNone/>
            </a:pPr>
            <a:r>
              <a:rPr lang="en-US" sz="2400" dirty="0"/>
              <a:t>For example, suppose that we have the sentence</a:t>
            </a:r>
          </a:p>
          <a:p>
            <a:pPr marL="0" indent="0">
              <a:buNone/>
            </a:pPr>
            <a:endParaRPr lang="en-US" sz="2400" dirty="0"/>
          </a:p>
          <a:p>
            <a:pPr marL="0" indent="0" algn="ctr">
              <a:buNone/>
            </a:pPr>
            <a:r>
              <a:rPr lang="en-US" sz="2400" dirty="0"/>
              <a:t>“John hit the ball”</a:t>
            </a:r>
          </a:p>
          <a:p>
            <a:pPr marL="0" indent="0" algn="ctr">
              <a:buNone/>
            </a:pPr>
            <a:endParaRPr lang="en-US" sz="2400" dirty="0"/>
          </a:p>
          <a:p>
            <a:pPr marL="0" indent="0">
              <a:buNone/>
            </a:pPr>
            <a:r>
              <a:rPr lang="en-US" sz="2400" dirty="0"/>
              <a:t>... and we want to find each word’s part of speech.</a:t>
            </a:r>
          </a:p>
          <a:p>
            <a:pPr marL="0" indent="0">
              <a:buNone/>
            </a:pPr>
            <a:endParaRPr lang="en-US" sz="2400" dirty="0"/>
          </a:p>
        </p:txBody>
      </p:sp>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5749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57490"/>
                <a:ext cx="1061686" cy="1052326"/>
              </a:xfrm>
              <a:prstGeom prst="ellipse">
                <a:avLst/>
              </a:prstGeom>
              <a:blipFill>
                <a:blip r:embed="rId3"/>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62746"/>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62746"/>
                <a:ext cx="1061686" cy="1052326"/>
              </a:xfrm>
              <a:prstGeom prst="ellipse">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68001"/>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68001"/>
                <a:ext cx="1061686" cy="1052326"/>
              </a:xfrm>
              <a:prstGeom prst="ellipse">
                <a:avLst/>
              </a:prstGeom>
              <a:blipFill>
                <a:blip r:embed="rId5"/>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1309816"/>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1315072"/>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1320327"/>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783653"/>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788909"/>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165791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1657913"/>
                <a:ext cx="1061686" cy="1052326"/>
              </a:xfrm>
              <a:prstGeom prst="ellipse">
                <a:avLst/>
              </a:prstGeom>
              <a:blipFill>
                <a:blip r:embed="rId6"/>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168674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1686743"/>
                <a:ext cx="1061686" cy="1052326"/>
              </a:xfrm>
              <a:prstGeom prst="ellipse">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164143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1641434"/>
                <a:ext cx="1061686" cy="1052326"/>
              </a:xfrm>
              <a:prstGeom prst="ellipse">
                <a:avLst/>
              </a:prstGeom>
              <a:blipFill>
                <a:blip r:embed="rId8"/>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783653"/>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386743"/>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794164"/>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392001"/>
            <a:ext cx="4187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1510042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3"/>
            <a:ext cx="4772766" cy="1519345"/>
          </a:xfrm>
        </p:spPr>
        <p:txBody>
          <a:bodyPr>
            <a:normAutofit/>
          </a:bodyPr>
          <a:lstStyle/>
          <a:p>
            <a:r>
              <a:rPr lang="en-US" dirty="0"/>
              <a:t>Recurrent neural network (RNN)</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331573" y="2897352"/>
                <a:ext cx="11345562" cy="3713519"/>
              </a:xfrm>
            </p:spPr>
            <p:txBody>
              <a:bodyPr>
                <a:normAutofit/>
              </a:bodyPr>
              <a:lstStyle/>
              <a:p>
                <a:pPr marL="0" indent="0">
                  <a:buNone/>
                </a:pPr>
                <a:r>
                  <a:rPr lang="en-US" sz="2400" dirty="0"/>
                  <a:t>Let’s define</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 </m:t>
                                      </m:r>
                                      <m:r>
                                        <m:rPr>
                                          <m:sty m:val="p"/>
                                          <m:brk m:alnAt="7"/>
                                        </m:rPr>
                                        <a:rPr lang="en-US" sz="2400" b="0" i="0" smtClean="0">
                                          <a:latin typeface="Cambria Math" panose="02040503050406030204" pitchFamily="18" charset="0"/>
                                        </a:rPr>
                                        <m:t>i</m:t>
                                      </m:r>
                                      <m:r>
                                        <m:rPr>
                                          <m:sty m:val="p"/>
                                        </m:rPr>
                                        <a:rPr lang="en-US" sz="2400" b="0" i="0" smtClean="0">
                                          <a:latin typeface="Cambria Math" panose="02040503050406030204" pitchFamily="18" charset="0"/>
                                        </a:rPr>
                                        <m:t>f</m:t>
                                      </m:r>
                                      <m:r>
                                        <m:rPr>
                                          <m:brk m:alnAt="7"/>
                                        </m:rP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r>
                                        <m:rPr>
                                          <m:brk m:alnAt="7"/>
                                        </m:rPr>
                                        <a:rPr lang="en-US" sz="2400" b="0" i="1" smtClean="0">
                                          <a:latin typeface="Cambria Math" panose="02040503050406030204" pitchFamily="18" charset="0"/>
                                        </a:rPr>
                                        <m:t>=</m:t>
                                      </m:r>
                                      <m:r>
                                        <m:rPr>
                                          <m:sty m:val="p"/>
                                        </m:rPr>
                                        <a:rPr lang="en-US" sz="2400" b="0" i="0" smtClean="0">
                                          <a:latin typeface="Cambria Math" panose="02040503050406030204" pitchFamily="18" charset="0"/>
                                        </a:rPr>
                                        <m:t>ball</m:t>
                                      </m:r>
                                    </m:e>
                                  </m:m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 </m:t>
                                      </m:r>
                                      <m:r>
                                        <m:rPr>
                                          <m:sty m:val="p"/>
                                          <m:brk m:alnAt="7"/>
                                        </m:rPr>
                                        <a:rPr lang="en-US" sz="2400" b="0" i="0" smtClean="0">
                                          <a:latin typeface="Cambria Math" panose="02040503050406030204" pitchFamily="18" charset="0"/>
                                        </a:rPr>
                                        <m:t>i</m:t>
                                      </m:r>
                                      <m:r>
                                        <m:rPr>
                                          <m:sty m:val="p"/>
                                        </m:rPr>
                                        <a:rPr lang="en-US" sz="2400" b="0" i="0" smtClean="0">
                                          <a:latin typeface="Cambria Math" panose="02040503050406030204" pitchFamily="18" charset="0"/>
                                        </a:rPr>
                                        <m:t>f</m:t>
                                      </m:r>
                                      <m:r>
                                        <m:rPr>
                                          <m:brk m:alnAt="7"/>
                                        </m:rP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r>
                                        <m:rPr>
                                          <m:brk m:alnAt="7"/>
                                        </m:rPr>
                                        <a:rPr lang="en-US" sz="2400" b="0" i="1" smtClean="0">
                                          <a:latin typeface="Cambria Math" panose="02040503050406030204" pitchFamily="18" charset="0"/>
                                        </a:rPr>
                                        <m:t>=</m:t>
                                      </m:r>
                                      <m:r>
                                        <m:rPr>
                                          <m:sty m:val="p"/>
                                          <m:brk m:alnAt="7"/>
                                        </m:rPr>
                                        <a:rPr lang="en-US" sz="2400" b="0" i="0" smtClean="0">
                                          <a:latin typeface="Cambria Math" panose="02040503050406030204" pitchFamily="18" charset="0"/>
                                        </a:rPr>
                                        <m:t>h</m:t>
                                      </m:r>
                                      <m:r>
                                        <m:rPr>
                                          <m:sty m:val="p"/>
                                        </m:rPr>
                                        <a:rPr lang="en-US" sz="2400" b="0" i="0" smtClean="0">
                                          <a:latin typeface="Cambria Math" panose="02040503050406030204" pitchFamily="18" charset="0"/>
                                        </a:rPr>
                                        <m:t>it</m:t>
                                      </m:r>
                                    </m:e>
                                  </m:mr>
                                </m:m>
                              </m:e>
                            </m:mr>
                            <m:m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 </m:t>
                                      </m:r>
                                      <m:r>
                                        <m:rPr>
                                          <m:sty m:val="p"/>
                                          <m:brk m:alnAt="7"/>
                                        </m:rPr>
                                        <a:rPr lang="en-US" sz="2400" b="0" i="0" smtClean="0">
                                          <a:latin typeface="Cambria Math" panose="02040503050406030204" pitchFamily="18" charset="0"/>
                                        </a:rPr>
                                        <m:t>i</m:t>
                                      </m:r>
                                      <m:r>
                                        <m:rPr>
                                          <m:sty m:val="p"/>
                                        </m:rPr>
                                        <a:rPr lang="en-US" sz="2400" b="0" i="0" smtClean="0">
                                          <a:latin typeface="Cambria Math" panose="02040503050406030204" pitchFamily="18" charset="0"/>
                                        </a:rPr>
                                        <m:t>f</m:t>
                                      </m:r>
                                      <m:r>
                                        <m:rPr>
                                          <m:brk m:alnAt="7"/>
                                        </m:rP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r>
                                        <m:rPr>
                                          <m:brk m:alnAt="7"/>
                                        </m:rPr>
                                        <a:rPr lang="en-US" sz="2400" b="0" i="1" smtClean="0">
                                          <a:latin typeface="Cambria Math" panose="02040503050406030204" pitchFamily="18" charset="0"/>
                                        </a:rPr>
                                        <m:t>=</m:t>
                                      </m:r>
                                      <m:r>
                                        <m:rPr>
                                          <m:sty m:val="p"/>
                                        </m:rPr>
                                        <a:rPr lang="en-US" sz="2400" b="0" i="0" smtClean="0">
                                          <a:latin typeface="Cambria Math" panose="02040503050406030204" pitchFamily="18" charset="0"/>
                                        </a:rPr>
                                        <m:t>John</m:t>
                                      </m:r>
                                    </m:e>
                                  </m:mr>
                                  <m:mr>
                                    <m:e>
                                      <m:r>
                                        <m:rPr>
                                          <m:brk m:alnAt="7"/>
                                        </m:rPr>
                                        <a:rPr lang="en-US" sz="2400" b="0" i="1" smtClean="0">
                                          <a:latin typeface="Cambria Math" panose="02040503050406030204" pitchFamily="18" charset="0"/>
                                        </a:rPr>
                                        <m:t>1</m:t>
                                      </m:r>
                                      <m:r>
                                        <a:rPr lang="en-US" sz="2400" b="0" i="1" smtClean="0">
                                          <a:latin typeface="Cambria Math" panose="02040503050406030204" pitchFamily="18" charset="0"/>
                                        </a:rPr>
                                        <m:t> </m:t>
                                      </m:r>
                                      <m:r>
                                        <m:rPr>
                                          <m:sty m:val="p"/>
                                          <m:brk m:alnAt="7"/>
                                        </m:rPr>
                                        <a:rPr lang="en-US" sz="2400" b="0" i="0" smtClean="0">
                                          <a:latin typeface="Cambria Math" panose="02040503050406030204" pitchFamily="18" charset="0"/>
                                        </a:rPr>
                                        <m:t>i</m:t>
                                      </m:r>
                                      <m:r>
                                        <m:rPr>
                                          <m:sty m:val="p"/>
                                        </m:rPr>
                                        <a:rPr lang="en-US" sz="2400" b="0" i="0" smtClean="0">
                                          <a:latin typeface="Cambria Math" panose="02040503050406030204" pitchFamily="18" charset="0"/>
                                        </a:rPr>
                                        <m:t>f</m:t>
                                      </m:r>
                                      <m:r>
                                        <m:rPr>
                                          <m:brk m:alnAt="7"/>
                                        </m:rP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r>
                                        <m:rPr>
                                          <m:brk m:alnAt="7"/>
                                        </m:rPr>
                                        <a:rPr lang="en-US" sz="2400" b="0" i="1" smtClean="0">
                                          <a:latin typeface="Cambria Math" panose="02040503050406030204" pitchFamily="18" charset="0"/>
                                        </a:rPr>
                                        <m:t>=</m:t>
                                      </m:r>
                                      <m:r>
                                        <m:rPr>
                                          <m:sty m:val="p"/>
                                        </m:rPr>
                                        <a:rPr lang="en-US" sz="2400" b="0" i="0" smtClean="0">
                                          <a:latin typeface="Cambria Math" panose="02040503050406030204" pitchFamily="18" charset="0"/>
                                        </a:rPr>
                                        <m:t>the</m:t>
                                      </m:r>
                                    </m:e>
                                  </m:mr>
                                </m:m>
                              </m:e>
                            </m:mr>
                          </m:m>
                        </m:e>
                      </m:d>
                    </m:oMath>
                  </m:oMathPara>
                </a14:m>
                <a:endParaRPr lang="en-US" sz="2400" dirty="0"/>
              </a:p>
              <a:p>
                <a:pPr marL="0" indent="0">
                  <a:buNone/>
                </a:pPr>
                <a:r>
                  <a:rPr lang="en-US" sz="2400" dirty="0"/>
                  <a:t>…so the observation sequence is…</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mr>
                                </m:m>
                              </m:e>
                            </m:mr>
                            <m:mr>
                              <m:e>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mr>
                          </m:m>
                        </m:e>
                      </m:d>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mr>
                                </m:m>
                              </m:e>
                            </m:m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mr>
                                </m:m>
                              </m:e>
                            </m:mr>
                          </m:m>
                        </m:e>
                      </m:d>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mr>
                                </m:m>
                              </m:e>
                            </m:m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0</m:t>
                                      </m:r>
                                    </m:e>
                                  </m:mr>
                                  <m:mr>
                                    <m:e>
                                      <m:r>
                                        <a:rPr lang="en-US" sz="2400" b="0" i="1" smtClean="0">
                                          <a:latin typeface="Cambria Math" panose="02040503050406030204" pitchFamily="18" charset="0"/>
                                        </a:rPr>
                                        <m:t>1</m:t>
                                      </m:r>
                                    </m:e>
                                  </m:mr>
                                </m:m>
                              </m:e>
                            </m:mr>
                          </m:m>
                        </m:e>
                      </m:d>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1</m:t>
                                      </m:r>
                                    </m:e>
                                  </m:mr>
                                  <m:mr>
                                    <m:e>
                                      <m:r>
                                        <a:rPr lang="en-US" sz="2400" b="0" i="1" smtClean="0">
                                          <a:latin typeface="Cambria Math" panose="02040503050406030204" pitchFamily="18" charset="0"/>
                                        </a:rPr>
                                        <m:t>0</m:t>
                                      </m:r>
                                    </m:e>
                                  </m:mr>
                                </m:m>
                              </m:e>
                            </m:m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mr>
                                </m:m>
                              </m:e>
                            </m:mr>
                          </m:m>
                        </m:e>
                      </m:d>
                    </m:oMath>
                  </m:oMathPara>
                </a14:m>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331573" y="2897352"/>
                <a:ext cx="11345562" cy="3713519"/>
              </a:xfrm>
              <a:blipFill>
                <a:blip r:embed="rId3"/>
                <a:stretch>
                  <a:fillRect l="-782" t="-2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5749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57490"/>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62746"/>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62746"/>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68001"/>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68001"/>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1309816"/>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1315072"/>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1320327"/>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783653"/>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788909"/>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165791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1657913"/>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168674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1686743"/>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164143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1641434"/>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783653"/>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386743"/>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794164"/>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392001"/>
            <a:ext cx="4187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703220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3"/>
            <a:ext cx="4772766" cy="1519345"/>
          </a:xfrm>
        </p:spPr>
        <p:txBody>
          <a:bodyPr>
            <a:normAutofit/>
          </a:bodyPr>
          <a:lstStyle/>
          <a:p>
            <a:r>
              <a:rPr lang="en-US" dirty="0"/>
              <a:t>Recurrent neural network (RNN)</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331573" y="2897352"/>
                <a:ext cx="11345562" cy="3713519"/>
              </a:xfrm>
            </p:spPr>
            <p:txBody>
              <a:bodyPr>
                <a:normAutofit fontScale="92500"/>
              </a:bodyPr>
              <a:lstStyle/>
              <a:p>
                <a:pPr marL="0" indent="0">
                  <a:buNone/>
                </a:pPr>
                <a:r>
                  <a:rPr lang="en-US" sz="2400" dirty="0"/>
                  <a:t>Let’s define</a:t>
                </a: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rPr>
                            <m:t>𝑔</m:t>
                          </m:r>
                        </m:fName>
                        <m:e>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𝐴</m:t>
                                  </m:r>
                                </m:e>
                                <m:sup>
                                  <m:r>
                                    <a:rPr lang="en-US" sz="2400" i="1">
                                      <a:latin typeface="Cambria Math" panose="02040503050406030204" pitchFamily="18" charset="0"/>
                                    </a:rPr>
                                    <m:t>𝑇</m:t>
                                  </m:r>
                                </m:sup>
                              </m:sSup>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𝐵</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b="0" i="1" smtClean="0">
                                  <a:latin typeface="Cambria Math" panose="02040503050406030204" pitchFamily="18" charset="0"/>
                                </a:rPr>
                              </m:ctrlPr>
                            </m:mPr>
                            <m:mr>
                              <m:e>
                                <m:m>
                                  <m:mPr>
                                    <m:mcs>
                                      <m:mc>
                                        <m:mcPr>
                                          <m:count m:val="1"/>
                                          <m:mcJc m:val="center"/>
                                        </m:mcPr>
                                      </m:mc>
                                    </m:mcs>
                                    <m:ctrlPr>
                                      <a:rPr lang="en-US" sz="2400" b="0" i="1" smtClean="0">
                                        <a:latin typeface="Cambria Math" panose="02040503050406030204" pitchFamily="18" charset="0"/>
                                      </a:rPr>
                                    </m:ctrlPr>
                                  </m:mPr>
                                  <m:m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Det</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e>
                                      </m:d>
                                    </m:e>
                                  </m:mr>
                                  <m:m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Noun</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e>
                                      </m:d>
                                    </m:e>
                                  </m:mr>
                                </m:m>
                              </m:e>
                            </m:mr>
                            <m:m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Verb</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e>
                                </m:d>
                              </m:e>
                            </m:mr>
                          </m:m>
                        </m:e>
                      </m:d>
                    </m:oMath>
                  </m:oMathPara>
                </a14:m>
                <a:endParaRPr lang="en-US" sz="2400" dirty="0"/>
              </a:p>
              <a:p>
                <a:pPr marL="0" indent="0">
                  <a:buNone/>
                </a:pPr>
                <a:r>
                  <a:rPr lang="en-US" sz="2400" dirty="0"/>
                  <a:t>If we define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b="0" i="1" smtClean="0">
                            <a:latin typeface="Cambria Math" panose="02040503050406030204" pitchFamily="18" charset="0"/>
                          </a:rPr>
                          <m:t>0</m:t>
                        </m:r>
                      </m:sub>
                    </m:sSub>
                    <m:r>
                      <a:rPr lang="en-US" sz="2400" i="1">
                        <a:latin typeface="Cambria Math" panose="02040503050406030204" pitchFamily="18" charset="0"/>
                      </a:rPr>
                      <m:t>=</m:t>
                    </m:r>
                    <m:sSup>
                      <m:sSupPr>
                        <m:ctrlPr>
                          <a:rPr lang="en-US" sz="2400" i="1" smtClean="0">
                            <a:latin typeface="Cambria Math" panose="02040503050406030204" pitchFamily="18" charset="0"/>
                          </a:rPr>
                        </m:ctrlPr>
                      </m:sSupPr>
                      <m:e>
                        <m:d>
                          <m:dPr>
                            <m:begChr m:val="["/>
                            <m:endChr m:val="]"/>
                            <m:ctrlPr>
                              <a:rPr lang="en-US" sz="2400" i="1" smtClean="0">
                                <a:latin typeface="Cambria Math" panose="02040503050406030204" pitchFamily="18" charset="0"/>
                              </a:rPr>
                            </m:ctrlPr>
                          </m:dPr>
                          <m:e>
                            <m:r>
                              <a:rPr lang="en-US" sz="2400" b="0" i="1" smtClean="0">
                                <a:latin typeface="Cambria Math" panose="02040503050406030204" pitchFamily="18" charset="0"/>
                              </a:rPr>
                              <m:t>0,0,0</m:t>
                            </m:r>
                          </m:e>
                        </m:d>
                      </m:e>
                      <m:sup>
                        <m:r>
                          <a:rPr lang="en-US" sz="2400" b="0" i="1" smtClean="0">
                            <a:latin typeface="Cambria Math" panose="02040503050406030204" pitchFamily="18" charset="0"/>
                          </a:rPr>
                          <m:t>𝑇</m:t>
                        </m:r>
                      </m:sup>
                    </m:sSup>
                  </m:oMath>
                </a14:m>
                <a:r>
                  <a:rPr lang="en-US" sz="2400" dirty="0"/>
                  <a:t>, and with a reasonable set of weight matrices and a </a:t>
                </a:r>
                <a:r>
                  <a:rPr lang="en-US" sz="2400" dirty="0" err="1"/>
                  <a:t>softmax</a:t>
                </a:r>
                <a:r>
                  <a:rPr lang="en-US" sz="2400" dirty="0"/>
                  <a:t> nonlinearity (instead of tanh), one simulation result gave this result:</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1</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0.28</m:t>
                                      </m:r>
                                    </m:e>
                                  </m:mr>
                                  <m:mr>
                                    <m:e>
                                      <m:r>
                                        <a:rPr lang="en-US" sz="2400" i="1">
                                          <a:latin typeface="Cambria Math" panose="02040503050406030204" pitchFamily="18" charset="0"/>
                                        </a:rPr>
                                        <m:t>0.44</m:t>
                                      </m:r>
                                    </m:e>
                                  </m:mr>
                                </m:m>
                              </m:e>
                            </m:mr>
                            <m:mr>
                              <m:e>
                                <m:r>
                                  <a:rPr lang="en-US" sz="2400" i="1">
                                    <a:latin typeface="Cambria Math" panose="02040503050406030204" pitchFamily="18" charset="0"/>
                                  </a:rPr>
                                  <m:t>0.28</m:t>
                                </m:r>
                              </m:e>
                            </m:mr>
                          </m:m>
                        </m:e>
                      </m:d>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2</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0.20</m:t>
                                      </m:r>
                                    </m:e>
                                  </m:mr>
                                  <m:mr>
                                    <m:e>
                                      <m:r>
                                        <a:rPr lang="en-US" sz="2400" i="1">
                                          <a:latin typeface="Cambria Math" panose="02040503050406030204" pitchFamily="18" charset="0"/>
                                        </a:rPr>
                                        <m:t>0.20</m:t>
                                      </m:r>
                                    </m:e>
                                  </m:mr>
                                </m:m>
                              </m:e>
                            </m:mr>
                            <m:mr>
                              <m:e>
                                <m:r>
                                  <a:rPr lang="en-US" sz="2400" i="1">
                                    <a:latin typeface="Cambria Math" panose="02040503050406030204" pitchFamily="18" charset="0"/>
                                  </a:rPr>
                                  <m:t>0.60</m:t>
                                </m:r>
                              </m:e>
                            </m:mr>
                          </m:m>
                        </m:e>
                      </m:d>
                      <m:r>
                        <a:rPr lang="en-US" sz="240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3</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0.63</m:t>
                                      </m:r>
                                    </m:e>
                                  </m:mr>
                                  <m:mr>
                                    <m:e>
                                      <m:r>
                                        <a:rPr lang="en-US" sz="2400" i="1">
                                          <a:latin typeface="Cambria Math" panose="02040503050406030204" pitchFamily="18" charset="0"/>
                                        </a:rPr>
                                        <m:t>0.18</m:t>
                                      </m:r>
                                    </m:e>
                                  </m:mr>
                                </m:m>
                              </m:e>
                            </m:mr>
                            <m:mr>
                              <m:e>
                                <m:r>
                                  <a:rPr lang="en-US" sz="2400" i="1">
                                    <a:latin typeface="Cambria Math" panose="02040503050406030204" pitchFamily="18" charset="0"/>
                                  </a:rPr>
                                  <m:t>0.18</m:t>
                                </m:r>
                              </m:e>
                            </m:mr>
                          </m:m>
                        </m:e>
                      </m:d>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4</m:t>
                          </m:r>
                        </m:sub>
                      </m:sSub>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m>
                                  <m:mPr>
                                    <m:mcs>
                                      <m:mc>
                                        <m:mcPr>
                                          <m:count m:val="1"/>
                                          <m:mcJc m:val="center"/>
                                        </m:mcPr>
                                      </m:mc>
                                    </m:mcs>
                                    <m:ctrlPr>
                                      <a:rPr lang="en-US" sz="2400" i="1">
                                        <a:latin typeface="Cambria Math" panose="02040503050406030204" pitchFamily="18" charset="0"/>
                                      </a:rPr>
                                    </m:ctrlPr>
                                  </m:mPr>
                                  <m:mr>
                                    <m:e>
                                      <m:r>
                                        <a:rPr lang="en-US" sz="2400" i="1">
                                          <a:latin typeface="Cambria Math" panose="02040503050406030204" pitchFamily="18" charset="0"/>
                                        </a:rPr>
                                        <m:t>0.24</m:t>
                                      </m:r>
                                    </m:e>
                                  </m:mr>
                                  <m:mr>
                                    <m:e>
                                      <m:r>
                                        <a:rPr lang="en-US" sz="2400" i="1">
                                          <a:latin typeface="Cambria Math" panose="02040503050406030204" pitchFamily="18" charset="0"/>
                                        </a:rPr>
                                        <m:t>0.53</m:t>
                                      </m:r>
                                    </m:e>
                                  </m:mr>
                                </m:m>
                              </m:e>
                            </m:mr>
                            <m:mr>
                              <m:e>
                                <m:r>
                                  <a:rPr lang="en-US" sz="2400" i="1">
                                    <a:latin typeface="Cambria Math" panose="02040503050406030204" pitchFamily="18" charset="0"/>
                                  </a:rPr>
                                  <m:t>0.24</m:t>
                                </m:r>
                              </m:e>
                            </m:mr>
                          </m:m>
                        </m:e>
                      </m:d>
                    </m:oMath>
                  </m:oMathPara>
                </a14:m>
                <a:endParaRPr lang="en-US" sz="2400" dirty="0"/>
              </a:p>
              <a:p>
                <a:pPr marL="0" indent="0">
                  <a:lnSpc>
                    <a:spcPct val="120000"/>
                  </a:lnSpc>
                  <a:buNone/>
                </a:pPr>
                <a:r>
                  <a:rPr lang="en-US" sz="2400" dirty="0"/>
                  <a:t>Thus “John hit the ball” has the following most-likely POS: “Noun Verb Det Noun.”</a:t>
                </a:r>
              </a:p>
              <a:p>
                <a:pPr marL="0" indent="0">
                  <a:lnSpc>
                    <a:spcPct val="120000"/>
                  </a:lnSpc>
                  <a:buNone/>
                </a:pPr>
                <a:endParaRPr lang="en-US" sz="2400" dirty="0"/>
              </a:p>
              <a:p>
                <a:pPr marL="0" indent="0">
                  <a:buNone/>
                </a:pPr>
                <a:endParaRPr lang="en-US" sz="2400" dirty="0"/>
              </a:p>
              <a:p>
                <a:pPr marL="0" indent="0">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331573" y="2897352"/>
                <a:ext cx="11345562" cy="3713519"/>
              </a:xfrm>
              <a:blipFill>
                <a:blip r:embed="rId3"/>
                <a:stretch>
                  <a:fillRect l="-559" t="-2389" b="-1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5749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57490"/>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62746"/>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62746"/>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68001"/>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68001"/>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1309816"/>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1315072"/>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1320327"/>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783653"/>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788909"/>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165791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1657913"/>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168674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1686743"/>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164143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1641434"/>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783653"/>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386743"/>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794164"/>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392001"/>
            <a:ext cx="4187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2853968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solidFill>
                  <a:schemeClr val="bg1">
                    <a:lumMod val="75000"/>
                  </a:schemeClr>
                </a:solidFill>
              </a:rPr>
              <a:t>Syntax and semantics</a:t>
            </a:r>
          </a:p>
          <a:p>
            <a:r>
              <a:rPr lang="en-US" dirty="0">
                <a:solidFill>
                  <a:schemeClr val="bg1">
                    <a:lumMod val="75000"/>
                  </a:schemeClr>
                </a:solidFill>
              </a:rPr>
              <a:t>Part of speech tagging</a:t>
            </a:r>
          </a:p>
          <a:p>
            <a:r>
              <a:rPr lang="en-US" dirty="0">
                <a:solidFill>
                  <a:schemeClr val="bg1">
                    <a:lumMod val="75000"/>
                  </a:schemeClr>
                </a:solidFill>
              </a:rPr>
              <a:t>An HMM for POS tagging</a:t>
            </a:r>
          </a:p>
          <a:p>
            <a:r>
              <a:rPr lang="en-US" dirty="0">
                <a:solidFill>
                  <a:schemeClr val="bg1">
                    <a:lumMod val="75000"/>
                  </a:schemeClr>
                </a:solidFill>
              </a:rPr>
              <a:t>The Viterbi algorithm for POS tagging</a:t>
            </a:r>
          </a:p>
          <a:p>
            <a:r>
              <a:rPr lang="en-US" dirty="0">
                <a:solidFill>
                  <a:schemeClr val="bg1">
                    <a:lumMod val="75000"/>
                  </a:schemeClr>
                </a:solidFill>
              </a:rPr>
              <a:t>From HMM to Neural Net</a:t>
            </a:r>
          </a:p>
          <a:p>
            <a:r>
              <a:rPr lang="en-US" dirty="0">
                <a:solidFill>
                  <a:schemeClr val="bg1">
                    <a:lumMod val="75000"/>
                  </a:schemeClr>
                </a:solidFill>
              </a:rPr>
              <a:t>Recurrent neural networks</a:t>
            </a:r>
          </a:p>
          <a:p>
            <a:r>
              <a:rPr lang="en-US" dirty="0"/>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2875021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3"/>
            <a:ext cx="4772766" cy="1519345"/>
          </a:xfrm>
        </p:spPr>
        <p:txBody>
          <a:bodyPr>
            <a:normAutofit/>
          </a:bodyPr>
          <a:lstStyle/>
          <a:p>
            <a:r>
              <a:rPr lang="en-US" dirty="0"/>
              <a:t>Training an RNN</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331573" y="2897352"/>
                <a:ext cx="11345562" cy="3713519"/>
              </a:xfrm>
            </p:spPr>
            <p:txBody>
              <a:bodyPr>
                <a:normAutofit fontScale="85000" lnSpcReduction="20000"/>
              </a:bodyPr>
              <a:lstStyle/>
              <a:p>
                <a:pPr marL="0" indent="0">
                  <a:buNone/>
                </a:pPr>
                <a:r>
                  <a:rPr lang="en-US" sz="2400" dirty="0"/>
                  <a:t>In order to match the convention used in Wikipedia, let’s rename the weight matrices as</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𝑡</m:t>
                          </m:r>
                        </m:sub>
                      </m:sSub>
                      <m:r>
                        <a:rPr lang="en-US" sz="2400" i="1">
                          <a:latin typeface="Cambria Math" panose="02040503050406030204" pitchFamily="18" charset="0"/>
                        </a:rPr>
                        <m:t>=</m:t>
                      </m:r>
                      <m:func>
                        <m:funcPr>
                          <m:ctrlPr>
                            <a:rPr lang="en-US" sz="2400" i="1">
                              <a:latin typeface="Cambria Math" panose="02040503050406030204" pitchFamily="18" charset="0"/>
                            </a:rPr>
                          </m:ctrlPr>
                        </m:funcPr>
                        <m:fName>
                          <m:r>
                            <a:rPr lang="en-US" sz="2400" i="1">
                              <a:latin typeface="Cambria Math" panose="02040503050406030204" pitchFamily="18" charset="0"/>
                            </a:rPr>
                            <m:t>𝑔</m:t>
                          </m:r>
                        </m:fName>
                        <m:e>
                          <m:d>
                            <m:dPr>
                              <m:ctrlPr>
                                <a:rPr lang="en-US" sz="2400" i="1">
                                  <a:latin typeface="Cambria Math" panose="02040503050406030204" pitchFamily="18" charset="0"/>
                                </a:rPr>
                              </m:ctrlPr>
                            </m:dPr>
                            <m:e>
                              <m:r>
                                <a:rPr lang="en-US" sz="2400" b="0" i="1" smtClean="0">
                                  <a:latin typeface="Cambria Math" panose="02040503050406030204" pitchFamily="18" charset="0"/>
                                </a:rPr>
                                <m:t>𝑈</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𝑡</m:t>
                                  </m:r>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𝑊</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𝑡</m:t>
                                  </m:r>
                                </m:sub>
                              </m:sSub>
                            </m:e>
                          </m:d>
                        </m:e>
                      </m:func>
                    </m:oMath>
                  </m:oMathPara>
                </a14:m>
                <a:endParaRPr lang="en-US" sz="2400" dirty="0"/>
              </a:p>
              <a:p>
                <a:pPr marL="0" indent="0">
                  <a:buNone/>
                </a:pPr>
                <a:r>
                  <a:rPr lang="en-US" sz="2400" dirty="0"/>
                  <a:t>An RNN is trained using gradient descent, just like any other neural network!</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𝜂</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𝔏</m:t>
                          </m:r>
                        </m:num>
                        <m:den>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den>
                      </m:f>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𝜂</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𝔏</m:t>
                          </m:r>
                        </m:num>
                        <m:den>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𝑘</m:t>
                              </m:r>
                            </m:sub>
                          </m:sSub>
                        </m:den>
                      </m:f>
                    </m:oMath>
                  </m:oMathPara>
                </a14:m>
                <a:endParaRPr lang="en-US" sz="2400" dirty="0"/>
              </a:p>
              <a:p>
                <a:pPr marL="0" indent="0">
                  <a:buNone/>
                </a:pPr>
                <a:endParaRPr lang="en-US" sz="2400" dirty="0"/>
              </a:p>
              <a:p>
                <a:pPr marL="0" indent="0">
                  <a:buNone/>
                </a:pPr>
                <a:r>
                  <a:rPr lang="en-US" sz="2400" dirty="0"/>
                  <a:t>…where </a:t>
                </a:r>
                <a14:m>
                  <m:oMath xmlns:m="http://schemas.openxmlformats.org/officeDocument/2006/math">
                    <m:r>
                      <a:rPr lang="en-US" sz="2400" b="0" i="1" smtClean="0">
                        <a:latin typeface="Cambria Math" panose="02040503050406030204" pitchFamily="18" charset="0"/>
                        <a:ea typeface="Cambria Math" panose="02040503050406030204" pitchFamily="18" charset="0"/>
                      </a:rPr>
                      <m:t>𝔏</m:t>
                    </m:r>
                  </m:oMath>
                </a14:m>
                <a:r>
                  <a:rPr lang="en-US" sz="2400" dirty="0"/>
                  <a:t> is the loss function, and </a:t>
                </a:r>
                <a14:m>
                  <m:oMath xmlns:m="http://schemas.openxmlformats.org/officeDocument/2006/math">
                    <m:r>
                      <a:rPr lang="en-US" sz="2400" b="0" i="1" smtClean="0">
                        <a:latin typeface="Cambria Math" panose="02040503050406030204" pitchFamily="18" charset="0"/>
                        <a:ea typeface="Cambria Math" panose="02040503050406030204" pitchFamily="18" charset="0"/>
                      </a:rPr>
                      <m:t>𝜂</m:t>
                    </m:r>
                  </m:oMath>
                </a14:m>
                <a:r>
                  <a:rPr lang="en-US" sz="2400" dirty="0"/>
                  <a:t> is a step size.</a:t>
                </a:r>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331573" y="2897352"/>
                <a:ext cx="11345562" cy="3713519"/>
              </a:xfrm>
              <a:blipFill>
                <a:blip r:embed="rId3"/>
                <a:stretch>
                  <a:fillRect l="-447" t="-3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5749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57490"/>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62746"/>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62746"/>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68001"/>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68001"/>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1309816"/>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1315072"/>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1320327"/>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783653"/>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788909"/>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165791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1657913"/>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168674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1686743"/>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164143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1641434"/>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783653"/>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386743"/>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794164"/>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392001"/>
            <a:ext cx="418712"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3671247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4"/>
            <a:ext cx="10134602" cy="1052326"/>
          </a:xfrm>
        </p:spPr>
        <p:txBody>
          <a:bodyPr>
            <a:normAutofit/>
          </a:bodyPr>
          <a:lstStyle/>
          <a:p>
            <a:r>
              <a:rPr lang="en-US" dirty="0"/>
              <a:t>Training an RNN: How can we solve this?</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08003" y="1315683"/>
                <a:ext cx="4772766" cy="5399614"/>
              </a:xfrm>
            </p:spPr>
            <p:txBody>
              <a:bodyPr>
                <a:normAutofit/>
              </a:bodyPr>
              <a:lstStyle/>
              <a:p>
                <a:pPr marL="0" indent="0">
                  <a:buNone/>
                </a:pPr>
                <a:r>
                  <a:rPr lang="en-US" sz="2400" dirty="0"/>
                  <a:t>The big difference is that now the loss function depends on U and W in many different ways:</a:t>
                </a:r>
              </a:p>
              <a:p>
                <a:r>
                  <a:rPr lang="en-US" sz="2400" dirty="0"/>
                  <a:t>The loss function depends on each of the state vectors </a:t>
                </a:r>
                <a14:m>
                  <m:oMath xmlns:m="http://schemas.openxmlformats.org/officeDocument/2006/math">
                    <m:sSub>
                      <m:sSubPr>
                        <m:ctrlPr>
                          <a:rPr lang="en-US" sz="2400" i="1" dirty="0" smtClean="0">
                            <a:latin typeface="Cambria Math" panose="02040503050406030204" pitchFamily="18" charset="0"/>
                          </a:rPr>
                        </m:ctrlPr>
                      </m:sSub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h</m:t>
                            </m:r>
                          </m:e>
                        </m:acc>
                      </m:e>
                      <m:sub>
                        <m:r>
                          <a:rPr lang="en-US" sz="2400" i="1" dirty="0">
                            <a:latin typeface="Cambria Math" panose="02040503050406030204" pitchFamily="18" charset="0"/>
                          </a:rPr>
                          <m:t>𝑡</m:t>
                        </m:r>
                      </m:sub>
                    </m:sSub>
                  </m:oMath>
                </a14:m>
                <a:endParaRPr lang="en-US" sz="2400" dirty="0"/>
              </a:p>
              <a:p>
                <a:r>
                  <a:rPr lang="en-US" sz="2400" dirty="0"/>
                  <a:t>Each of the state vectors depends on </a:t>
                </a:r>
                <a14:m>
                  <m:oMath xmlns:m="http://schemas.openxmlformats.org/officeDocument/2006/math">
                    <m:r>
                      <a:rPr lang="en-US" sz="2400" i="1" dirty="0" smtClean="0">
                        <a:latin typeface="Cambria Math" panose="02040503050406030204" pitchFamily="18" charset="0"/>
                      </a:rPr>
                      <m:t>𝑈</m:t>
                    </m:r>
                  </m:oMath>
                </a14:m>
                <a:r>
                  <a:rPr lang="en-US" sz="2400" dirty="0"/>
                  <a:t> and </a:t>
                </a:r>
                <a14:m>
                  <m:oMath xmlns:m="http://schemas.openxmlformats.org/officeDocument/2006/math">
                    <m:r>
                      <a:rPr lang="en-US" sz="2400" i="1" dirty="0" smtClean="0">
                        <a:latin typeface="Cambria Math" panose="02040503050406030204" pitchFamily="18" charset="0"/>
                      </a:rPr>
                      <m:t>𝑊</m:t>
                    </m:r>
                  </m:oMath>
                </a14:m>
                <a:endParaRPr lang="en-US" sz="2400" dirty="0"/>
              </a:p>
              <a:p>
                <a:r>
                  <a:rPr lang="en-US" sz="2400" dirty="0"/>
                  <a:t>Each of the state vectors ALSO depends on the previous state vector, </a:t>
                </a:r>
                <a14:m>
                  <m:oMath xmlns:m="http://schemas.openxmlformats.org/officeDocument/2006/math">
                    <m:sSub>
                      <m:sSubPr>
                        <m:ctrlPr>
                          <a:rPr lang="en-US" sz="2400" i="1" dirty="0" smtClean="0">
                            <a:latin typeface="Cambria Math" panose="02040503050406030204" pitchFamily="18" charset="0"/>
                          </a:rPr>
                        </m:ctrlPr>
                      </m:sSub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h</m:t>
                            </m:r>
                          </m:e>
                        </m:acc>
                      </m:e>
                      <m:sub>
                        <m:r>
                          <a:rPr lang="en-US" sz="2400" i="1" dirty="0">
                            <a:latin typeface="Cambria Math" panose="02040503050406030204" pitchFamily="18" charset="0"/>
                          </a:rPr>
                          <m:t>𝑡</m:t>
                        </m:r>
                        <m:r>
                          <a:rPr lang="en-US" sz="2400" b="0" i="1" dirty="0" smtClean="0">
                            <a:latin typeface="Cambria Math" panose="02040503050406030204" pitchFamily="18" charset="0"/>
                          </a:rPr>
                          <m:t>−1</m:t>
                        </m:r>
                      </m:sub>
                    </m:sSub>
                  </m:oMath>
                </a14:m>
                <a:r>
                  <a:rPr lang="en-US" sz="2400" dirty="0"/>
                  <a:t> …</a:t>
                </a:r>
              </a:p>
              <a:p>
                <a:r>
                  <a:rPr lang="en-US" sz="2400" dirty="0"/>
                  <a:t>… which ALSO depends on </a:t>
                </a:r>
                <a14:m>
                  <m:oMath xmlns:m="http://schemas.openxmlformats.org/officeDocument/2006/math">
                    <m:r>
                      <a:rPr lang="en-US" sz="2400" i="1" dirty="0" smtClean="0">
                        <a:latin typeface="Cambria Math" panose="02040503050406030204" pitchFamily="18" charset="0"/>
                      </a:rPr>
                      <m:t>𝑈</m:t>
                    </m:r>
                  </m:oMath>
                </a14:m>
                <a:r>
                  <a:rPr lang="en-US" sz="2400" dirty="0"/>
                  <a:t> and </a:t>
                </a:r>
                <a14:m>
                  <m:oMath xmlns:m="http://schemas.openxmlformats.org/officeDocument/2006/math">
                    <m:r>
                      <a:rPr lang="en-US" sz="2400" i="1" dirty="0" smtClean="0">
                        <a:latin typeface="Cambria Math" panose="02040503050406030204" pitchFamily="18" charset="0"/>
                      </a:rPr>
                      <m:t>𝑊</m:t>
                    </m:r>
                  </m:oMath>
                </a14:m>
                <a:r>
                  <a:rPr lang="en-US" sz="2400" dirty="0"/>
                  <a:t>, and on </a:t>
                </a:r>
                <a14:m>
                  <m:oMath xmlns:m="http://schemas.openxmlformats.org/officeDocument/2006/math">
                    <m:sSub>
                      <m:sSubPr>
                        <m:ctrlPr>
                          <a:rPr lang="en-US" sz="2400" i="1" dirty="0" smtClean="0">
                            <a:latin typeface="Cambria Math" panose="02040503050406030204" pitchFamily="18" charset="0"/>
                          </a:rPr>
                        </m:ctrlPr>
                      </m:sSub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h</m:t>
                            </m:r>
                          </m:e>
                        </m:acc>
                      </m:e>
                      <m:sub>
                        <m:r>
                          <a:rPr lang="en-US" sz="2400" i="1" dirty="0">
                            <a:latin typeface="Cambria Math" panose="02040503050406030204" pitchFamily="18" charset="0"/>
                          </a:rPr>
                          <m:t>𝑡</m:t>
                        </m:r>
                        <m:r>
                          <a:rPr lang="en-US" sz="2400" b="0" i="1" dirty="0" smtClean="0">
                            <a:latin typeface="Cambria Math" panose="02040503050406030204" pitchFamily="18" charset="0"/>
                          </a:rPr>
                          <m:t>−2</m:t>
                        </m:r>
                      </m:sub>
                    </m:sSub>
                  </m:oMath>
                </a14:m>
                <a:r>
                  <a:rPr lang="en-US" sz="2400" dirty="0"/>
                  <a:t> …</a:t>
                </a:r>
              </a:p>
              <a:p>
                <a:r>
                  <a:rPr lang="en-US" sz="2400" dirty="0"/>
                  <a:t>AUGH!</a:t>
                </a:r>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08003" y="1315683"/>
                <a:ext cx="4772766" cy="5399614"/>
              </a:xfrm>
              <a:blipFill>
                <a:blip r:embed="rId3"/>
                <a:stretch>
                  <a:fillRect l="-2122" t="-1408" r="-2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296359"/>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296359"/>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301615"/>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301615"/>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30687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306870"/>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3348685"/>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3353941"/>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3359196"/>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2822522"/>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2827778"/>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369678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3696782"/>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372561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3725612"/>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368030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3680303"/>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2822522"/>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2425612"/>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2833033"/>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2430870"/>
            <a:ext cx="418712"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21908EEA-1757-A047-8108-C4156BDBF921}"/>
                  </a:ext>
                </a:extLst>
              </p:cNvPr>
              <p:cNvSpPr/>
              <p:nvPr/>
            </p:nvSpPr>
            <p:spPr>
              <a:xfrm>
                <a:off x="11005758" y="45106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𝔏</m:t>
                      </m:r>
                    </m:oMath>
                  </m:oMathPara>
                </a14:m>
                <a:endParaRPr lang="en-US" sz="3600" dirty="0">
                  <a:solidFill>
                    <a:schemeClr val="tx1"/>
                  </a:solidFill>
                </a:endParaRPr>
              </a:p>
            </p:txBody>
          </p:sp>
        </mc:Choice>
        <mc:Fallback xmlns="">
          <p:sp>
            <p:nvSpPr>
              <p:cNvPr id="20" name="Oval 19">
                <a:extLst>
                  <a:ext uri="{FF2B5EF4-FFF2-40B4-BE49-F238E27FC236}">
                    <a16:creationId xmlns:a16="http://schemas.microsoft.com/office/drawing/2014/main" id="{21908EEA-1757-A047-8108-C4156BDBF921}"/>
                  </a:ext>
                </a:extLst>
              </p:cNvPr>
              <p:cNvSpPr>
                <a:spLocks noRot="1" noChangeAspect="1" noMove="1" noResize="1" noEditPoints="1" noAdjustHandles="1" noChangeArrowheads="1" noChangeShapeType="1" noTextEdit="1"/>
              </p:cNvSpPr>
              <p:nvPr/>
            </p:nvSpPr>
            <p:spPr>
              <a:xfrm>
                <a:off x="11005758" y="451064"/>
                <a:ext cx="1061686" cy="1052326"/>
              </a:xfrm>
              <a:prstGeom prst="ellipse">
                <a:avLst/>
              </a:prstGeom>
              <a:blipFill>
                <a:blip r:embed="rId10"/>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B8709BF0-6560-114D-8589-2196AD57D091}"/>
              </a:ext>
            </a:extLst>
          </p:cNvPr>
          <p:cNvCxnSpPr>
            <a:cxnSpLocks/>
            <a:stCxn id="19" idx="7"/>
            <a:endCxn id="20" idx="3"/>
          </p:cNvCxnSpPr>
          <p:nvPr/>
        </p:nvCxnSpPr>
        <p:spPr>
          <a:xfrm flipV="1">
            <a:off x="6750945" y="1349280"/>
            <a:ext cx="4410293" cy="110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F4B3024-7B68-604A-91DB-F5A049954E45}"/>
              </a:ext>
            </a:extLst>
          </p:cNvPr>
          <p:cNvCxnSpPr>
            <a:cxnSpLocks/>
            <a:stCxn id="26" idx="7"/>
            <a:endCxn id="20" idx="3"/>
          </p:cNvCxnSpPr>
          <p:nvPr/>
        </p:nvCxnSpPr>
        <p:spPr>
          <a:xfrm flipV="1">
            <a:off x="9032970" y="1349280"/>
            <a:ext cx="2128268" cy="1106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E3D0B38-AAC8-FE46-B19C-36EF5486A8E6}"/>
              </a:ext>
            </a:extLst>
          </p:cNvPr>
          <p:cNvCxnSpPr>
            <a:stCxn id="29" idx="0"/>
            <a:endCxn id="20" idx="3"/>
          </p:cNvCxnSpPr>
          <p:nvPr/>
        </p:nvCxnSpPr>
        <p:spPr>
          <a:xfrm flipV="1">
            <a:off x="10754277" y="1349280"/>
            <a:ext cx="406961" cy="95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682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4"/>
            <a:ext cx="10134602" cy="1052326"/>
          </a:xfrm>
        </p:spPr>
        <p:txBody>
          <a:bodyPr>
            <a:normAutofit/>
          </a:bodyPr>
          <a:lstStyle/>
          <a:p>
            <a:r>
              <a:rPr lang="en-US" dirty="0"/>
              <a:t>Back-propagation through time</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08003" y="1315683"/>
                <a:ext cx="4772766" cy="5399614"/>
              </a:xfrm>
            </p:spPr>
            <p:txBody>
              <a:bodyPr>
                <a:normAutofit/>
              </a:bodyPr>
              <a:lstStyle/>
              <a:p>
                <a:pPr marL="0" indent="0">
                  <a:buNone/>
                </a:pPr>
                <a:r>
                  <a:rPr lang="en-US" sz="2400" dirty="0"/>
                  <a:t>The solution is something called back-propagation through time:</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𝔏</m:t>
                          </m:r>
                        </m:num>
                        <m:den>
                          <m:r>
                            <a:rPr lang="en-US" sz="2400" b="0" i="1" smtClean="0">
                              <a:latin typeface="Cambria Math" panose="02040503050406030204" pitchFamily="18" charset="0"/>
                              <a:ea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𝔏</m:t>
                          </m:r>
                        </m:num>
                        <m:den>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𝔏</m:t>
                          </m:r>
                        </m:num>
                        <m:den>
                          <m:r>
                            <a:rPr lang="en-US" sz="2400" b="0" i="1" smtClean="0">
                              <a:latin typeface="Cambria Math" panose="02040503050406030204" pitchFamily="18" charset="0"/>
                              <a:ea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den>
                      </m:f>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num>
                        <m:den>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den>
                      </m:f>
                    </m:oMath>
                  </m:oMathPara>
                </a14:m>
                <a:endParaRPr lang="en-US" sz="2400" dirty="0"/>
              </a:p>
              <a:p>
                <a:pPr marL="0" indent="0">
                  <a:buNone/>
                </a:pPr>
                <a:endParaRPr lang="en-US" sz="2400" dirty="0"/>
              </a:p>
              <a:p>
                <a:r>
                  <a:rPr lang="en-US" sz="2400" dirty="0"/>
                  <a:t>The first term measures losses caused directly by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oMath>
                </a14:m>
                <a:r>
                  <a:rPr lang="en-US" sz="2400" dirty="0"/>
                  <a:t>,  for example, 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oMath>
                </a14:m>
                <a:r>
                  <a:rPr lang="en-US" sz="2400" dirty="0"/>
                  <a:t> is wrong.</a:t>
                </a:r>
              </a:p>
              <a:p>
                <a:r>
                  <a:rPr lang="en-US" sz="2400" dirty="0"/>
                  <a:t>The second term measures losses caused indirectly, for example, because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oMath>
                </a14:m>
                <a:r>
                  <a:rPr lang="en-US" sz="2400" dirty="0"/>
                  <a:t> caused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oMath>
                </a14:m>
                <a:r>
                  <a:rPr lang="en-US" sz="2400" dirty="0"/>
                  <a:t> to be wrong. </a:t>
                </a:r>
              </a:p>
              <a:p>
                <a:endParaRPr lang="en-US" sz="2400" dirty="0"/>
              </a:p>
              <a:p>
                <a:pPr marL="0" indent="0">
                  <a:buNone/>
                </a:pPr>
                <a:endParaRPr lang="en-US" sz="2400" dirty="0"/>
              </a:p>
              <a:p>
                <a:pPr marL="0" indent="0">
                  <a:buNone/>
                </a:pPr>
                <a:endParaRPr lang="en-US" sz="2400" dirty="0"/>
              </a:p>
              <a:p>
                <a:pPr marL="0" indent="0">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08003" y="1315683"/>
                <a:ext cx="4772766" cy="5399614"/>
              </a:xfrm>
              <a:blipFill>
                <a:blip r:embed="rId3"/>
                <a:stretch>
                  <a:fillRect l="-2122"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296359"/>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296359"/>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301615"/>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301615"/>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30687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306870"/>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3348685"/>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3353941"/>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3359196"/>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2822522"/>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2827778"/>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369678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3696782"/>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372561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3725612"/>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368030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3680303"/>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2822522"/>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2425612"/>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2833033"/>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2430870"/>
            <a:ext cx="418712"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21908EEA-1757-A047-8108-C4156BDBF921}"/>
                  </a:ext>
                </a:extLst>
              </p:cNvPr>
              <p:cNvSpPr/>
              <p:nvPr/>
            </p:nvSpPr>
            <p:spPr>
              <a:xfrm>
                <a:off x="11005758" y="45106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𝔏</m:t>
                      </m:r>
                    </m:oMath>
                  </m:oMathPara>
                </a14:m>
                <a:endParaRPr lang="en-US" sz="3600" dirty="0">
                  <a:solidFill>
                    <a:schemeClr val="tx1"/>
                  </a:solidFill>
                </a:endParaRPr>
              </a:p>
            </p:txBody>
          </p:sp>
        </mc:Choice>
        <mc:Fallback xmlns="">
          <p:sp>
            <p:nvSpPr>
              <p:cNvPr id="20" name="Oval 19">
                <a:extLst>
                  <a:ext uri="{FF2B5EF4-FFF2-40B4-BE49-F238E27FC236}">
                    <a16:creationId xmlns:a16="http://schemas.microsoft.com/office/drawing/2014/main" id="{21908EEA-1757-A047-8108-C4156BDBF921}"/>
                  </a:ext>
                </a:extLst>
              </p:cNvPr>
              <p:cNvSpPr>
                <a:spLocks noRot="1" noChangeAspect="1" noMove="1" noResize="1" noEditPoints="1" noAdjustHandles="1" noChangeArrowheads="1" noChangeShapeType="1" noTextEdit="1"/>
              </p:cNvSpPr>
              <p:nvPr/>
            </p:nvSpPr>
            <p:spPr>
              <a:xfrm>
                <a:off x="11005758" y="451064"/>
                <a:ext cx="1061686" cy="1052326"/>
              </a:xfrm>
              <a:prstGeom prst="ellipse">
                <a:avLst/>
              </a:prstGeom>
              <a:blipFill>
                <a:blip r:embed="rId10"/>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B8709BF0-6560-114D-8589-2196AD57D091}"/>
              </a:ext>
            </a:extLst>
          </p:cNvPr>
          <p:cNvCxnSpPr>
            <a:cxnSpLocks/>
            <a:stCxn id="19" idx="7"/>
            <a:endCxn id="20" idx="3"/>
          </p:cNvCxnSpPr>
          <p:nvPr/>
        </p:nvCxnSpPr>
        <p:spPr>
          <a:xfrm flipV="1">
            <a:off x="6750945" y="1349280"/>
            <a:ext cx="4410293" cy="110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F4B3024-7B68-604A-91DB-F5A049954E45}"/>
              </a:ext>
            </a:extLst>
          </p:cNvPr>
          <p:cNvCxnSpPr>
            <a:cxnSpLocks/>
            <a:stCxn id="26" idx="7"/>
            <a:endCxn id="20" idx="3"/>
          </p:cNvCxnSpPr>
          <p:nvPr/>
        </p:nvCxnSpPr>
        <p:spPr>
          <a:xfrm flipV="1">
            <a:off x="9032970" y="1349280"/>
            <a:ext cx="2128268" cy="1106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E3D0B38-AAC8-FE46-B19C-36EF5486A8E6}"/>
              </a:ext>
            </a:extLst>
          </p:cNvPr>
          <p:cNvCxnSpPr>
            <a:stCxn id="29" idx="0"/>
            <a:endCxn id="20" idx="3"/>
          </p:cNvCxnSpPr>
          <p:nvPr/>
        </p:nvCxnSpPr>
        <p:spPr>
          <a:xfrm flipV="1">
            <a:off x="10754277" y="1349280"/>
            <a:ext cx="406961" cy="95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8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323C-195F-0047-9A93-055C840CC0F6}"/>
              </a:ext>
            </a:extLst>
          </p:cNvPr>
          <p:cNvSpPr>
            <a:spLocks noGrp="1"/>
          </p:cNvSpPr>
          <p:nvPr>
            <p:ph type="title"/>
          </p:nvPr>
        </p:nvSpPr>
        <p:spPr/>
        <p:txBody>
          <a:bodyPr/>
          <a:lstStyle/>
          <a:p>
            <a:r>
              <a:rPr lang="en-US" dirty="0"/>
              <a:t>Grammar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D0F6F2-0444-0D4A-B400-0BA36FABBC1A}"/>
                  </a:ext>
                </a:extLst>
              </p:cNvPr>
              <p:cNvSpPr>
                <a:spLocks noGrp="1"/>
              </p:cNvSpPr>
              <p:nvPr>
                <p:ph idx="1"/>
              </p:nvPr>
            </p:nvSpPr>
            <p:spPr>
              <a:xfrm>
                <a:off x="596463" y="1825625"/>
                <a:ext cx="5415454" cy="4351338"/>
              </a:xfrm>
            </p:spPr>
            <p:txBody>
              <a:bodyPr>
                <a:normAutofit lnSpcReduction="10000"/>
              </a:bodyPr>
              <a:lstStyle/>
              <a:p>
                <a:pPr marL="0" indent="0">
                  <a:buNone/>
                </a:pPr>
                <a:r>
                  <a:rPr lang="en-US" dirty="0"/>
                  <a:t>Humans usually think of natural language using context-free grammar (CFG).  For 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m:t>
                      </m:r>
                      <m:r>
                        <a:rPr lang="en-US" i="1" dirty="0">
                          <a:latin typeface="Cambria Math" panose="02040503050406030204" pitchFamily="18" charset="0"/>
                        </a:rPr>
                        <m:t>→</m:t>
                      </m:r>
                      <m:r>
                        <a:rPr lang="en-US" b="0" i="1" dirty="0" smtClean="0">
                          <a:latin typeface="Cambria Math" panose="02040503050406030204" pitchFamily="18" charset="0"/>
                        </a:rPr>
                        <m:t>𝑁𝑃</m:t>
                      </m:r>
                      <m:r>
                        <a:rPr lang="en-US" b="0" i="1" dirty="0" smtClean="0">
                          <a:latin typeface="Cambria Math" panose="02040503050406030204" pitchFamily="18" charset="0"/>
                        </a:rPr>
                        <m:t> </m:t>
                      </m:r>
                      <m:r>
                        <a:rPr lang="en-US" b="0" i="1" dirty="0" smtClean="0">
                          <a:latin typeface="Cambria Math" panose="02040503050406030204" pitchFamily="18" charset="0"/>
                        </a:rPr>
                        <m:t>𝑉𝑃</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𝑉𝑃</m:t>
                      </m:r>
                      <m:r>
                        <a:rPr lang="en-US" i="1" dirty="0">
                          <a:latin typeface="Cambria Math" panose="02040503050406030204" pitchFamily="18" charset="0"/>
                        </a:rPr>
                        <m:t>→</m:t>
                      </m:r>
                      <m:r>
                        <a:rPr lang="en-US" b="0" i="1" dirty="0" smtClean="0">
                          <a:latin typeface="Cambria Math" panose="02040503050406030204" pitchFamily="18" charset="0"/>
                        </a:rPr>
                        <m:t>𝑉</m:t>
                      </m:r>
                      <m:r>
                        <a:rPr lang="en-US" b="0" i="1" dirty="0" smtClean="0">
                          <a:latin typeface="Cambria Math" panose="02040503050406030204" pitchFamily="18" charset="0"/>
                        </a:rPr>
                        <m:t> </m:t>
                      </m:r>
                      <m:r>
                        <a:rPr lang="en-US" b="0" i="1" dirty="0" smtClean="0">
                          <a:latin typeface="Cambria Math" panose="02040503050406030204" pitchFamily="18" charset="0"/>
                        </a:rPr>
                        <m:t>𝑁𝑃</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𝑁𝑃</m:t>
                      </m:r>
                      <m:r>
                        <a:rPr lang="en-US" i="1" dirty="0">
                          <a:latin typeface="Cambria Math" panose="02040503050406030204" pitchFamily="18" charset="0"/>
                        </a:rPr>
                        <m:t>→</m:t>
                      </m:r>
                      <m:r>
                        <a:rPr lang="en-US" b="0" i="1" dirty="0" smtClean="0">
                          <a:latin typeface="Cambria Math" panose="02040503050406030204" pitchFamily="18" charset="0"/>
                        </a:rPr>
                        <m:t>𝐷𝑒𝑡</m:t>
                      </m:r>
                      <m:r>
                        <a:rPr lang="en-US" b="0" i="1" dirty="0" smtClean="0">
                          <a:latin typeface="Cambria Math" panose="02040503050406030204" pitchFamily="18" charset="0"/>
                        </a:rPr>
                        <m:t> </m:t>
                      </m:r>
                      <m:r>
                        <a:rPr lang="en-US" b="0" i="1" dirty="0" smtClean="0">
                          <a:latin typeface="Cambria Math" panose="02040503050406030204" pitchFamily="18" charset="0"/>
                        </a:rPr>
                        <m:t>𝑁</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𝑁𝑃</m:t>
                      </m:r>
                      <m:r>
                        <a:rPr lang="en-US" i="1" dirty="0">
                          <a:latin typeface="Cambria Math" panose="02040503050406030204" pitchFamily="18" charset="0"/>
                        </a:rPr>
                        <m:t>→</m:t>
                      </m:r>
                      <m:r>
                        <m:rPr>
                          <m:sty m:val="p"/>
                        </m:rPr>
                        <a:rPr lang="en-US" b="0" i="0" dirty="0" smtClean="0">
                          <a:latin typeface="Cambria Math" panose="02040503050406030204" pitchFamily="18" charset="0"/>
                        </a:rPr>
                        <m:t>John</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𝑉</m:t>
                      </m:r>
                      <m:r>
                        <a:rPr lang="en-US" i="1" dirty="0">
                          <a:latin typeface="Cambria Math" panose="02040503050406030204" pitchFamily="18" charset="0"/>
                        </a:rPr>
                        <m:t>→</m:t>
                      </m:r>
                      <m:r>
                        <m:rPr>
                          <m:sty m:val="p"/>
                        </m:rPr>
                        <a:rPr lang="en-US" b="0" i="0" dirty="0" smtClean="0">
                          <a:latin typeface="Cambria Math" panose="02040503050406030204" pitchFamily="18" charset="0"/>
                        </a:rPr>
                        <m:t>hit</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𝐷𝑒𝑡</m:t>
                      </m:r>
                      <m:r>
                        <a:rPr lang="en-US" i="1" dirty="0">
                          <a:latin typeface="Cambria Math" panose="02040503050406030204" pitchFamily="18" charset="0"/>
                        </a:rPr>
                        <m:t>→</m:t>
                      </m:r>
                      <m:r>
                        <m:rPr>
                          <m:sty m:val="p"/>
                        </m:rPr>
                        <a:rPr lang="en-US" b="0" i="0" dirty="0" smtClean="0">
                          <a:latin typeface="Cambria Math" panose="02040503050406030204" pitchFamily="18" charset="0"/>
                        </a:rPr>
                        <m:t>the</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𝑁</m:t>
                      </m:r>
                      <m:r>
                        <a:rPr lang="en-US" i="1" dirty="0">
                          <a:latin typeface="Cambria Math" panose="02040503050406030204" pitchFamily="18" charset="0"/>
                        </a:rPr>
                        <m:t>→</m:t>
                      </m:r>
                      <m:r>
                        <m:rPr>
                          <m:sty m:val="p"/>
                        </m:rPr>
                        <a:rPr lang="en-US" b="0" i="0" dirty="0" smtClean="0">
                          <a:latin typeface="Cambria Math" panose="02040503050406030204" pitchFamily="18" charset="0"/>
                        </a:rPr>
                        <m:t>ball</m:t>
                      </m:r>
                    </m:oMath>
                  </m:oMathPara>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3D0F6F2-0444-0D4A-B400-0BA36FABBC1A}"/>
                  </a:ext>
                </a:extLst>
              </p:cNvPr>
              <p:cNvSpPr>
                <a:spLocks noGrp="1" noRot="1" noChangeAspect="1" noMove="1" noResize="1" noEditPoints="1" noAdjustHandles="1" noChangeArrowheads="1" noChangeShapeType="1" noTextEdit="1"/>
              </p:cNvSpPr>
              <p:nvPr>
                <p:ph idx="1"/>
              </p:nvPr>
            </p:nvSpPr>
            <p:spPr>
              <a:xfrm>
                <a:off x="596463" y="1825625"/>
                <a:ext cx="5415454" cy="4351338"/>
              </a:xfrm>
              <a:blipFill>
                <a:blip r:embed="rId2"/>
                <a:stretch>
                  <a:fillRect l="-2576" t="-3198"/>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287FFD2C-A344-4245-8E3D-2E6F30730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022" y="984657"/>
            <a:ext cx="4806778" cy="4806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7A6886-EC06-1848-B195-E82AD78FF67E}"/>
              </a:ext>
            </a:extLst>
          </p:cNvPr>
          <p:cNvSpPr txBox="1"/>
          <p:nvPr/>
        </p:nvSpPr>
        <p:spPr>
          <a:xfrm>
            <a:off x="7294180" y="6134671"/>
            <a:ext cx="3563006" cy="276999"/>
          </a:xfrm>
          <a:prstGeom prst="rect">
            <a:avLst/>
          </a:prstGeom>
          <a:noFill/>
        </p:spPr>
        <p:txBody>
          <a:bodyPr wrap="square">
            <a:spAutoFit/>
          </a:bodyPr>
          <a:lstStyle/>
          <a:p>
            <a:r>
              <a:rPr lang="en-US" sz="1200" dirty="0" err="1"/>
              <a:t>ParseTree.svg</a:t>
            </a:r>
            <a:r>
              <a:rPr lang="en-US" sz="1200" dirty="0"/>
              <a:t>.  Public domain image, </a:t>
            </a:r>
            <a:r>
              <a:rPr lang="en-US" sz="1200" dirty="0" err="1"/>
              <a:t>Stannered</a:t>
            </a:r>
            <a:r>
              <a:rPr lang="en-US" sz="1200" dirty="0"/>
              <a:t>, 2007</a:t>
            </a:r>
          </a:p>
        </p:txBody>
      </p:sp>
    </p:spTree>
    <p:extLst>
      <p:ext uri="{BB962C8B-B14F-4D97-AF65-F5344CB8AC3E}">
        <p14:creationId xmlns:p14="http://schemas.microsoft.com/office/powerpoint/2010/main" val="3268331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4"/>
            <a:ext cx="10134602" cy="1052326"/>
          </a:xfrm>
        </p:spPr>
        <p:txBody>
          <a:bodyPr>
            <a:normAutofit/>
          </a:bodyPr>
          <a:lstStyle/>
          <a:p>
            <a:r>
              <a:rPr lang="en-US" dirty="0"/>
              <a:t>Back-propagation through time</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08003" y="1315683"/>
                <a:ext cx="4772766" cy="5399614"/>
              </a:xfrm>
            </p:spPr>
            <p:txBody>
              <a:bodyPr>
                <a:normAutofit/>
              </a:bodyPr>
              <a:lstStyle/>
              <a:p>
                <a:pPr marL="0" indent="0">
                  <a:buNone/>
                </a:pPr>
                <a:r>
                  <a:rPr lang="en-US" sz="2400" dirty="0"/>
                  <a:t>Once we’ve back-propagated through time, then we add up all the different ways in which the weight matrix affects the output:</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𝔏</m:t>
                          </m:r>
                        </m:num>
                        <m:den>
                          <m:r>
                            <a:rPr lang="en-US" sz="2400" b="0" i="1" smtClean="0">
                              <a:latin typeface="Cambria Math" panose="02040503050406030204" pitchFamily="18" charset="0"/>
                              <a:ea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den>
                      </m:f>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𝔏</m:t>
                              </m:r>
                            </m:num>
                            <m:den>
                              <m:r>
                                <a:rPr lang="en-US" sz="2400" b="0" i="1" smtClean="0">
                                  <a:latin typeface="Cambria Math" panose="02040503050406030204" pitchFamily="18" charset="0"/>
                                  <a:ea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den>
                          </m:f>
                        </m:e>
                      </m:nary>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𝑡</m:t>
                              </m:r>
                            </m:sub>
                          </m:sSub>
                        </m:num>
                        <m:den>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𝑢</m:t>
                              </m:r>
                            </m:e>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Sub>
                        </m:den>
                      </m:f>
                    </m:oMath>
                  </m:oMathPara>
                </a14:m>
                <a:endParaRPr lang="en-US" sz="2400" dirty="0"/>
              </a:p>
              <a:p>
                <a:pPr marL="0" indent="0">
                  <a:buNone/>
                </a:pPr>
                <a:endParaRPr lang="en-US" sz="2400" dirty="0"/>
              </a:p>
              <a:p>
                <a:pPr marL="0" indent="0">
                  <a:buNone/>
                </a:pPr>
                <a:endParaRPr lang="en-US" sz="2400" dirty="0"/>
              </a:p>
              <a:p>
                <a:pPr marL="0" indent="0">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08003" y="1315683"/>
                <a:ext cx="4772766" cy="5399614"/>
              </a:xfrm>
              <a:blipFill>
                <a:blip r:embed="rId3"/>
                <a:stretch>
                  <a:fillRect l="-2122" t="-1408" r="-21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296359"/>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296359"/>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301615"/>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301615"/>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30687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306870"/>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3348685"/>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3353941"/>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3359196"/>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2822522"/>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2827778"/>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369678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3696782"/>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372561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3725612"/>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368030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3680303"/>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2822522"/>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2425612"/>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2833033"/>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2430870"/>
            <a:ext cx="418712"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21908EEA-1757-A047-8108-C4156BDBF921}"/>
                  </a:ext>
                </a:extLst>
              </p:cNvPr>
              <p:cNvSpPr/>
              <p:nvPr/>
            </p:nvSpPr>
            <p:spPr>
              <a:xfrm>
                <a:off x="11005758" y="45106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𝔏</m:t>
                      </m:r>
                    </m:oMath>
                  </m:oMathPara>
                </a14:m>
                <a:endParaRPr lang="en-US" sz="3600" dirty="0">
                  <a:solidFill>
                    <a:schemeClr val="tx1"/>
                  </a:solidFill>
                </a:endParaRPr>
              </a:p>
            </p:txBody>
          </p:sp>
        </mc:Choice>
        <mc:Fallback xmlns="">
          <p:sp>
            <p:nvSpPr>
              <p:cNvPr id="20" name="Oval 19">
                <a:extLst>
                  <a:ext uri="{FF2B5EF4-FFF2-40B4-BE49-F238E27FC236}">
                    <a16:creationId xmlns:a16="http://schemas.microsoft.com/office/drawing/2014/main" id="{21908EEA-1757-A047-8108-C4156BDBF921}"/>
                  </a:ext>
                </a:extLst>
              </p:cNvPr>
              <p:cNvSpPr>
                <a:spLocks noRot="1" noChangeAspect="1" noMove="1" noResize="1" noEditPoints="1" noAdjustHandles="1" noChangeArrowheads="1" noChangeShapeType="1" noTextEdit="1"/>
              </p:cNvSpPr>
              <p:nvPr/>
            </p:nvSpPr>
            <p:spPr>
              <a:xfrm>
                <a:off x="11005758" y="451064"/>
                <a:ext cx="1061686" cy="1052326"/>
              </a:xfrm>
              <a:prstGeom prst="ellipse">
                <a:avLst/>
              </a:prstGeom>
              <a:blipFill>
                <a:blip r:embed="rId10"/>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B8709BF0-6560-114D-8589-2196AD57D091}"/>
              </a:ext>
            </a:extLst>
          </p:cNvPr>
          <p:cNvCxnSpPr>
            <a:cxnSpLocks/>
            <a:stCxn id="19" idx="7"/>
            <a:endCxn id="20" idx="3"/>
          </p:cNvCxnSpPr>
          <p:nvPr/>
        </p:nvCxnSpPr>
        <p:spPr>
          <a:xfrm flipV="1">
            <a:off x="6750945" y="1349280"/>
            <a:ext cx="4410293" cy="110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F4B3024-7B68-604A-91DB-F5A049954E45}"/>
              </a:ext>
            </a:extLst>
          </p:cNvPr>
          <p:cNvCxnSpPr>
            <a:cxnSpLocks/>
            <a:stCxn id="26" idx="7"/>
            <a:endCxn id="20" idx="3"/>
          </p:cNvCxnSpPr>
          <p:nvPr/>
        </p:nvCxnSpPr>
        <p:spPr>
          <a:xfrm flipV="1">
            <a:off x="9032970" y="1349280"/>
            <a:ext cx="2128268" cy="1106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E3D0B38-AAC8-FE46-B19C-36EF5486A8E6}"/>
              </a:ext>
            </a:extLst>
          </p:cNvPr>
          <p:cNvCxnSpPr>
            <a:stCxn id="29" idx="0"/>
            <a:endCxn id="20" idx="3"/>
          </p:cNvCxnSpPr>
          <p:nvPr/>
        </p:nvCxnSpPr>
        <p:spPr>
          <a:xfrm flipV="1">
            <a:off x="10754277" y="1349280"/>
            <a:ext cx="406961" cy="95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691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4"/>
            <a:ext cx="10134602" cy="1052326"/>
          </a:xfrm>
        </p:spPr>
        <p:txBody>
          <a:bodyPr>
            <a:normAutofit/>
          </a:bodyPr>
          <a:lstStyle/>
          <a:p>
            <a:r>
              <a:rPr lang="en-US" dirty="0"/>
              <a:t>Back-propagation through time</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08003" y="1315683"/>
                <a:ext cx="4772766" cy="5399614"/>
              </a:xfrm>
            </p:spPr>
            <p:txBody>
              <a:bodyPr>
                <a:normAutofit/>
              </a:bodyPr>
              <a:lstStyle/>
              <a:p>
                <a:pPr marL="0" indent="0">
                  <a:buNone/>
                </a:pPr>
                <a:r>
                  <a:rPr lang="en-US" sz="2400" dirty="0"/>
                  <a:t>Notice that this is just like training a very deep network!</a:t>
                </a:r>
              </a:p>
              <a:p>
                <a:r>
                  <a:rPr lang="en-US" sz="2400" dirty="0"/>
                  <a:t>Back-propagation through time: back-propagate from time step </a:t>
                </a:r>
                <a14:m>
                  <m:oMath xmlns:m="http://schemas.openxmlformats.org/officeDocument/2006/math">
                    <m:r>
                      <a:rPr lang="en-US" sz="2400" i="1" dirty="0" smtClean="0">
                        <a:latin typeface="Cambria Math" panose="02040503050406030204" pitchFamily="18" charset="0"/>
                      </a:rPr>
                      <m:t>𝑡</m:t>
                    </m:r>
                    <m:r>
                      <a:rPr lang="en-US" sz="2400" i="1" dirty="0" smtClean="0">
                        <a:latin typeface="Cambria Math" panose="02040503050406030204" pitchFamily="18" charset="0"/>
                      </a:rPr>
                      <m:t>+1</m:t>
                    </m:r>
                  </m:oMath>
                </a14:m>
                <a:r>
                  <a:rPr lang="en-US" sz="2400" dirty="0"/>
                  <a:t> to time step </a:t>
                </a:r>
                <a14:m>
                  <m:oMath xmlns:m="http://schemas.openxmlformats.org/officeDocument/2006/math">
                    <m:r>
                      <a:rPr lang="en-US" sz="2400" i="1" dirty="0" smtClean="0">
                        <a:latin typeface="Cambria Math" panose="02040503050406030204" pitchFamily="18" charset="0"/>
                      </a:rPr>
                      <m:t>𝑡</m:t>
                    </m:r>
                  </m:oMath>
                </a14:m>
                <a:endParaRPr lang="en-US" sz="2400" dirty="0"/>
              </a:p>
              <a:p>
                <a:r>
                  <a:rPr lang="en-US" sz="2400" dirty="0"/>
                  <a:t>Back-propagation in a very deep network: back-propagate from layer </a:t>
                </a:r>
                <a14:m>
                  <m:oMath xmlns:m="http://schemas.openxmlformats.org/officeDocument/2006/math">
                    <m:r>
                      <a:rPr lang="en-US" sz="2400" i="1" dirty="0" smtClean="0">
                        <a:latin typeface="Cambria Math" panose="02040503050406030204" pitchFamily="18" charset="0"/>
                      </a:rPr>
                      <m:t>𝑙</m:t>
                    </m:r>
                    <m:r>
                      <a:rPr lang="en-US" sz="2400" i="1" dirty="0" smtClean="0">
                        <a:latin typeface="Cambria Math" panose="02040503050406030204" pitchFamily="18" charset="0"/>
                      </a:rPr>
                      <m:t>+1</m:t>
                    </m:r>
                  </m:oMath>
                </a14:m>
                <a:r>
                  <a:rPr lang="en-US" sz="2400" dirty="0"/>
                  <a:t> to layer </a:t>
                </a:r>
                <a14:m>
                  <m:oMath xmlns:m="http://schemas.openxmlformats.org/officeDocument/2006/math">
                    <m:r>
                      <a:rPr lang="en-US" sz="2400" i="1" dirty="0" smtClean="0">
                        <a:latin typeface="Cambria Math" panose="02040503050406030204" pitchFamily="18" charset="0"/>
                      </a:rPr>
                      <m:t>𝑙</m:t>
                    </m:r>
                  </m:oMath>
                </a14:m>
                <a:endParaRPr lang="en-US" sz="2400" dirty="0"/>
              </a:p>
              <a:p>
                <a:endParaRPr lang="en-US" sz="2400" dirty="0"/>
              </a:p>
              <a:p>
                <a:pPr marL="0" indent="0">
                  <a:buNone/>
                </a:pPr>
                <a:r>
                  <a:rPr lang="en-US" sz="2400" dirty="0"/>
                  <a:t>Toolkits like </a:t>
                </a:r>
                <a:r>
                  <a:rPr lang="en-US" sz="2400" dirty="0" err="1"/>
                  <a:t>PyTorch</a:t>
                </a:r>
                <a:r>
                  <a:rPr lang="en-US" sz="2400" dirty="0"/>
                  <a:t> use the same code in both cases.</a:t>
                </a:r>
              </a:p>
              <a:p>
                <a:endParaRPr lang="en-US" sz="2400" dirty="0"/>
              </a:p>
              <a:p>
                <a:pPr marL="0" indent="0">
                  <a:buNone/>
                </a:pPr>
                <a:endParaRPr lang="en-US" sz="2400" dirty="0"/>
              </a:p>
              <a:p>
                <a:pPr marL="0" indent="0">
                  <a:buNone/>
                </a:pPr>
                <a:endParaRPr lang="en-US" sz="2400" dirty="0"/>
              </a:p>
              <a:p>
                <a:pPr marL="0" indent="0">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08003" y="1315683"/>
                <a:ext cx="4772766" cy="5399614"/>
              </a:xfrm>
              <a:blipFill>
                <a:blip r:embed="rId3"/>
                <a:stretch>
                  <a:fillRect l="-2122"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296359"/>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296359"/>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301615"/>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301615"/>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30687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306870"/>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3348685"/>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3353941"/>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3359196"/>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2822522"/>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2827778"/>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369678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3696782"/>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3725612"/>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3725612"/>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368030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3680303"/>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2822522"/>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2425612"/>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2833033"/>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2430870"/>
            <a:ext cx="418712"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20" name="Oval 19">
                <a:extLst>
                  <a:ext uri="{FF2B5EF4-FFF2-40B4-BE49-F238E27FC236}">
                    <a16:creationId xmlns:a16="http://schemas.microsoft.com/office/drawing/2014/main" id="{21908EEA-1757-A047-8108-C4156BDBF921}"/>
                  </a:ext>
                </a:extLst>
              </p:cNvPr>
              <p:cNvSpPr/>
              <p:nvPr/>
            </p:nvSpPr>
            <p:spPr>
              <a:xfrm>
                <a:off x="11005758" y="45106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ea typeface="Cambria Math" panose="02040503050406030204" pitchFamily="18" charset="0"/>
                        </a:rPr>
                        <m:t>𝔏</m:t>
                      </m:r>
                    </m:oMath>
                  </m:oMathPara>
                </a14:m>
                <a:endParaRPr lang="en-US" sz="3600" dirty="0">
                  <a:solidFill>
                    <a:schemeClr val="tx1"/>
                  </a:solidFill>
                </a:endParaRPr>
              </a:p>
            </p:txBody>
          </p:sp>
        </mc:Choice>
        <mc:Fallback xmlns="">
          <p:sp>
            <p:nvSpPr>
              <p:cNvPr id="20" name="Oval 19">
                <a:extLst>
                  <a:ext uri="{FF2B5EF4-FFF2-40B4-BE49-F238E27FC236}">
                    <a16:creationId xmlns:a16="http://schemas.microsoft.com/office/drawing/2014/main" id="{21908EEA-1757-A047-8108-C4156BDBF921}"/>
                  </a:ext>
                </a:extLst>
              </p:cNvPr>
              <p:cNvSpPr>
                <a:spLocks noRot="1" noChangeAspect="1" noMove="1" noResize="1" noEditPoints="1" noAdjustHandles="1" noChangeArrowheads="1" noChangeShapeType="1" noTextEdit="1"/>
              </p:cNvSpPr>
              <p:nvPr/>
            </p:nvSpPr>
            <p:spPr>
              <a:xfrm>
                <a:off x="11005758" y="451064"/>
                <a:ext cx="1061686" cy="1052326"/>
              </a:xfrm>
              <a:prstGeom prst="ellipse">
                <a:avLst/>
              </a:prstGeom>
              <a:blipFill>
                <a:blip r:embed="rId10"/>
                <a:stretch>
                  <a:fillRect/>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B8709BF0-6560-114D-8589-2196AD57D091}"/>
              </a:ext>
            </a:extLst>
          </p:cNvPr>
          <p:cNvCxnSpPr>
            <a:cxnSpLocks/>
            <a:stCxn id="19" idx="7"/>
            <a:endCxn id="20" idx="3"/>
          </p:cNvCxnSpPr>
          <p:nvPr/>
        </p:nvCxnSpPr>
        <p:spPr>
          <a:xfrm flipV="1">
            <a:off x="6750945" y="1349280"/>
            <a:ext cx="4410293" cy="11011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F4B3024-7B68-604A-91DB-F5A049954E45}"/>
              </a:ext>
            </a:extLst>
          </p:cNvPr>
          <p:cNvCxnSpPr>
            <a:cxnSpLocks/>
            <a:stCxn id="26" idx="7"/>
            <a:endCxn id="20" idx="3"/>
          </p:cNvCxnSpPr>
          <p:nvPr/>
        </p:nvCxnSpPr>
        <p:spPr>
          <a:xfrm flipV="1">
            <a:off x="9032970" y="1349280"/>
            <a:ext cx="2128268" cy="1106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E3D0B38-AAC8-FE46-B19C-36EF5486A8E6}"/>
              </a:ext>
            </a:extLst>
          </p:cNvPr>
          <p:cNvCxnSpPr>
            <a:stCxn id="29" idx="0"/>
            <a:endCxn id="20" idx="3"/>
          </p:cNvCxnSpPr>
          <p:nvPr/>
        </p:nvCxnSpPr>
        <p:spPr>
          <a:xfrm flipV="1">
            <a:off x="10754277" y="1349280"/>
            <a:ext cx="406961" cy="95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879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lstStyle/>
          <a:p>
            <a:r>
              <a:rPr lang="en-US" dirty="0">
                <a:solidFill>
                  <a:schemeClr val="bg1">
                    <a:lumMod val="75000"/>
                  </a:schemeClr>
                </a:solidFill>
              </a:rPr>
              <a:t>Syntax and semantics</a:t>
            </a:r>
          </a:p>
          <a:p>
            <a:r>
              <a:rPr lang="en-US" dirty="0">
                <a:solidFill>
                  <a:schemeClr val="bg1">
                    <a:lumMod val="75000"/>
                  </a:schemeClr>
                </a:solidFill>
              </a:rPr>
              <a:t>Part of speech tagging</a:t>
            </a:r>
          </a:p>
          <a:p>
            <a:r>
              <a:rPr lang="en-US" dirty="0">
                <a:solidFill>
                  <a:schemeClr val="bg1">
                    <a:lumMod val="75000"/>
                  </a:schemeClr>
                </a:solidFill>
              </a:rPr>
              <a:t>An HMM for POS tagging</a:t>
            </a:r>
          </a:p>
          <a:p>
            <a:r>
              <a:rPr lang="en-US" dirty="0">
                <a:solidFill>
                  <a:schemeClr val="bg1">
                    <a:lumMod val="75000"/>
                  </a:schemeClr>
                </a:solidFill>
              </a:rPr>
              <a:t>The Viterbi algorithm for POS tagging</a:t>
            </a:r>
          </a:p>
          <a:p>
            <a:r>
              <a:rPr lang="en-US" dirty="0">
                <a:solidFill>
                  <a:schemeClr val="bg1">
                    <a:lumMod val="75000"/>
                  </a:schemeClr>
                </a:solidFill>
              </a:rPr>
              <a:t>From HMM to Neural Net</a:t>
            </a:r>
          </a:p>
          <a:p>
            <a:r>
              <a:rPr lang="en-US" dirty="0">
                <a:solidFill>
                  <a:schemeClr val="bg1">
                    <a:lumMod val="75000"/>
                  </a:schemeClr>
                </a:solidFill>
              </a:rPr>
              <a:t>Recurrent neural networks</a:t>
            </a:r>
          </a:p>
          <a:p>
            <a:r>
              <a:rPr lang="en-US" dirty="0">
                <a:solidFill>
                  <a:schemeClr val="bg1">
                    <a:lumMod val="75000"/>
                  </a:schemeClr>
                </a:solidFill>
              </a:rPr>
              <a:t>Training a recurrent neural network</a:t>
            </a:r>
          </a:p>
          <a:p>
            <a:r>
              <a:rPr lang="en-US" dirty="0"/>
              <a:t>Long short-term memory (LSTM)</a:t>
            </a:r>
          </a:p>
          <a:p>
            <a:endParaRPr lang="en-US" dirty="0"/>
          </a:p>
        </p:txBody>
      </p:sp>
    </p:spTree>
    <p:extLst>
      <p:ext uri="{BB962C8B-B14F-4D97-AF65-F5344CB8AC3E}">
        <p14:creationId xmlns:p14="http://schemas.microsoft.com/office/powerpoint/2010/main" val="292419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7" y="142703"/>
            <a:ext cx="4772766" cy="1519345"/>
          </a:xfrm>
        </p:spPr>
        <p:txBody>
          <a:bodyPr>
            <a:normAutofit/>
          </a:bodyPr>
          <a:lstStyle/>
          <a:p>
            <a:r>
              <a:rPr lang="en-US" dirty="0"/>
              <a:t>Exponential forgetting</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6203091" y="3278503"/>
                <a:ext cx="5474043" cy="3081817"/>
              </a:xfrm>
            </p:spPr>
            <p:txBody>
              <a:bodyPr>
                <a:normAutofit/>
              </a:bodyPr>
              <a:lstStyle/>
              <a:p>
                <a:pPr marL="0" indent="0">
                  <a:lnSpc>
                    <a:spcPct val="120000"/>
                  </a:lnSpc>
                  <a:buNone/>
                </a:pPr>
                <a:r>
                  <a:rPr lang="en-US" sz="2400" dirty="0"/>
                  <a:t>Regular RNNs have a problem: they forget what they know!</a:t>
                </a:r>
              </a:p>
              <a:p>
                <a:pPr marL="0" indent="0">
                  <a:lnSpc>
                    <a:spcPct val="120000"/>
                  </a:lnSpc>
                  <a:buNone/>
                </a:pPr>
                <a:r>
                  <a:rPr lang="en-US" sz="2400" dirty="0"/>
                  <a:t>For example, suppose that the feedback matrix is </a:t>
                </a:r>
                <a14:m>
                  <m:oMath xmlns:m="http://schemas.openxmlformats.org/officeDocument/2006/math">
                    <m:r>
                      <m:rPr>
                        <m:sty m:val="p"/>
                      </m:rPr>
                      <a:rPr lang="en-US" sz="2400" b="0" i="0" smtClean="0">
                        <a:latin typeface="Cambria Math" panose="02040503050406030204" pitchFamily="18" charset="0"/>
                      </a:rPr>
                      <m:t>U</m:t>
                    </m:r>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oMath>
                </a14:m>
                <a:r>
                  <a:rPr lang="en-US" sz="2400" dirty="0"/>
                  <a:t>, so that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oMath>
                </a14:m>
                <a:r>
                  <a:rPr lang="en-US" sz="2400" dirty="0"/>
                  <a:t>.  Then the state vector decays as </a:t>
                </a: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𝑡</m:t>
                        </m:r>
                      </m:sup>
                    </m:sSup>
                  </m:oMath>
                </a14:m>
                <a:r>
                  <a:rPr lang="en-US" sz="2400" dirty="0"/>
                  <a:t>!</a:t>
                </a:r>
              </a:p>
              <a:p>
                <a:pPr marL="0" indent="0">
                  <a:lnSpc>
                    <a:spcPct val="120000"/>
                  </a:lnSpc>
                  <a:buNone/>
                </a:pPr>
                <a:endParaRPr lang="en-US" sz="2400" dirty="0"/>
              </a:p>
              <a:p>
                <a:pPr marL="0" indent="0">
                  <a:lnSpc>
                    <a:spcPct val="120000"/>
                  </a:lnSpc>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6203091" y="3278503"/>
                <a:ext cx="5474043" cy="3081817"/>
              </a:xfrm>
              <a:blipFill>
                <a:blip r:embed="rId3"/>
                <a:stretch>
                  <a:fillRect l="-1852" r="-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B164FD15-FECA-5D4F-8696-341D2889665C}"/>
                  </a:ext>
                </a:extLst>
              </p:cNvPr>
              <p:cNvSpPr/>
              <p:nvPr/>
            </p:nvSpPr>
            <p:spPr>
              <a:xfrm>
                <a:off x="5844739" y="257490"/>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b="0" i="1" dirty="0" smtClean="0">
                              <a:latin typeface="Cambria Math" panose="02040503050406030204" pitchFamily="18" charset="0"/>
                            </a:rPr>
                            <m:t>𝑡</m:t>
                          </m:r>
                          <m:r>
                            <a:rPr lang="en-US" sz="3600" b="0" i="1" dirty="0" smtClean="0">
                              <a:latin typeface="Cambria Math" panose="02040503050406030204" pitchFamily="18" charset="0"/>
                            </a:rPr>
                            <m:t>−1</m:t>
                          </m:r>
                        </m:sub>
                      </m:sSub>
                    </m:oMath>
                  </m:oMathPara>
                </a14:m>
                <a:endParaRPr lang="en-US" sz="3600" dirty="0"/>
              </a:p>
            </p:txBody>
          </p:sp>
        </mc:Choice>
        <mc:Fallback xmlns="">
          <p:sp>
            <p:nvSpPr>
              <p:cNvPr id="19" name="Oval 18">
                <a:extLst>
                  <a:ext uri="{FF2B5EF4-FFF2-40B4-BE49-F238E27FC236}">
                    <a16:creationId xmlns:a16="http://schemas.microsoft.com/office/drawing/2014/main" id="{B164FD15-FECA-5D4F-8696-341D2889665C}"/>
                  </a:ext>
                </a:extLst>
              </p:cNvPr>
              <p:cNvSpPr>
                <a:spLocks noRot="1" noChangeAspect="1" noMove="1" noResize="1" noEditPoints="1" noAdjustHandles="1" noChangeArrowheads="1" noChangeShapeType="1" noTextEdit="1"/>
              </p:cNvSpPr>
              <p:nvPr/>
            </p:nvSpPr>
            <p:spPr>
              <a:xfrm>
                <a:off x="5844739" y="257490"/>
                <a:ext cx="1061686" cy="1052326"/>
              </a:xfrm>
              <a:prstGeom prst="ellipse">
                <a:avLst/>
              </a:prstGeom>
              <a:blipFill>
                <a:blip r:embed="rId4"/>
                <a:stretch>
                  <a:fillRect l="-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F6F2FB2-D476-704A-ACF7-2F500B484EDC}"/>
                  </a:ext>
                </a:extLst>
              </p:cNvPr>
              <p:cNvSpPr/>
              <p:nvPr/>
            </p:nvSpPr>
            <p:spPr>
              <a:xfrm>
                <a:off x="8126764" y="262746"/>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sub>
                      </m:sSub>
                    </m:oMath>
                  </m:oMathPara>
                </a14:m>
                <a:endParaRPr lang="en-US" sz="3600" dirty="0"/>
              </a:p>
            </p:txBody>
          </p:sp>
        </mc:Choice>
        <mc:Fallback xmlns="">
          <p:sp>
            <p:nvSpPr>
              <p:cNvPr id="26" name="Oval 25">
                <a:extLst>
                  <a:ext uri="{FF2B5EF4-FFF2-40B4-BE49-F238E27FC236}">
                    <a16:creationId xmlns:a16="http://schemas.microsoft.com/office/drawing/2014/main" id="{3F6F2FB2-D476-704A-ACF7-2F500B484EDC}"/>
                  </a:ext>
                </a:extLst>
              </p:cNvPr>
              <p:cNvSpPr>
                <a:spLocks noRot="1" noChangeAspect="1" noMove="1" noResize="1" noEditPoints="1" noAdjustHandles="1" noChangeArrowheads="1" noChangeShapeType="1" noTextEdit="1"/>
              </p:cNvSpPr>
              <p:nvPr/>
            </p:nvSpPr>
            <p:spPr>
              <a:xfrm>
                <a:off x="8126764" y="262746"/>
                <a:ext cx="1061686" cy="1052326"/>
              </a:xfrm>
              <a:prstGeom prst="ellipse">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6EF5B3CE-B629-FA4F-8270-92432ED88ED4}"/>
                  </a:ext>
                </a:extLst>
              </p:cNvPr>
              <p:cNvSpPr/>
              <p:nvPr/>
            </p:nvSpPr>
            <p:spPr>
              <a:xfrm>
                <a:off x="10223434" y="268001"/>
                <a:ext cx="1061686" cy="1052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latin typeface="Cambria Math" panose="02040503050406030204" pitchFamily="18" charset="0"/>
                            </a:rPr>
                          </m:ctrlPr>
                        </m:sSubPr>
                        <m:e>
                          <m:acc>
                            <m:accPr>
                              <m:chr m:val="⃗"/>
                              <m:ctrlPr>
                                <a:rPr lang="en-US" sz="3600" i="1" dirty="0" smtClean="0">
                                  <a:latin typeface="Cambria Math" panose="02040503050406030204" pitchFamily="18" charset="0"/>
                                </a:rPr>
                              </m:ctrlPr>
                            </m:accPr>
                            <m:e>
                              <m:r>
                                <a:rPr lang="en-US" sz="3600" b="0" i="1" dirty="0" smtClean="0">
                                  <a:latin typeface="Cambria Math" panose="02040503050406030204" pitchFamily="18" charset="0"/>
                                </a:rPr>
                                <m:t>h</m:t>
                              </m:r>
                            </m:e>
                          </m:acc>
                        </m:e>
                        <m:sub>
                          <m:r>
                            <a:rPr lang="en-US" sz="3600" i="1" dirty="0">
                              <a:latin typeface="Cambria Math" panose="02040503050406030204" pitchFamily="18" charset="0"/>
                            </a:rPr>
                            <m:t>𝑡</m:t>
                          </m:r>
                          <m:r>
                            <a:rPr lang="en-US" sz="3600" b="0" i="1" dirty="0" smtClean="0">
                              <a:latin typeface="Cambria Math" panose="02040503050406030204" pitchFamily="18" charset="0"/>
                            </a:rPr>
                            <m:t>+</m:t>
                          </m:r>
                          <m:r>
                            <a:rPr lang="en-US" sz="3600" i="1" dirty="0">
                              <a:latin typeface="Cambria Math" panose="02040503050406030204" pitchFamily="18" charset="0"/>
                            </a:rPr>
                            <m:t>1</m:t>
                          </m:r>
                        </m:sub>
                      </m:sSub>
                    </m:oMath>
                  </m:oMathPara>
                </a14:m>
                <a:endParaRPr lang="en-US" sz="3600" dirty="0"/>
              </a:p>
            </p:txBody>
          </p:sp>
        </mc:Choice>
        <mc:Fallback xmlns="">
          <p:sp>
            <p:nvSpPr>
              <p:cNvPr id="29" name="Oval 28">
                <a:extLst>
                  <a:ext uri="{FF2B5EF4-FFF2-40B4-BE49-F238E27FC236}">
                    <a16:creationId xmlns:a16="http://schemas.microsoft.com/office/drawing/2014/main" id="{6EF5B3CE-B629-FA4F-8270-92432ED88ED4}"/>
                  </a:ext>
                </a:extLst>
              </p:cNvPr>
              <p:cNvSpPr>
                <a:spLocks noRot="1" noChangeAspect="1" noMove="1" noResize="1" noEditPoints="1" noAdjustHandles="1" noChangeArrowheads="1" noChangeShapeType="1" noTextEdit="1"/>
              </p:cNvSpPr>
              <p:nvPr/>
            </p:nvSpPr>
            <p:spPr>
              <a:xfrm>
                <a:off x="10223434" y="268001"/>
                <a:ext cx="1061686" cy="1052326"/>
              </a:xfrm>
              <a:prstGeom prst="ellipse">
                <a:avLst/>
              </a:prstGeom>
              <a:blipFill>
                <a:blip r:embed="rId6"/>
                <a:stretch>
                  <a:fillRect l="-1058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1B420AD1-F0C7-EB45-A696-935D048DF5CE}"/>
              </a:ext>
            </a:extLst>
          </p:cNvPr>
          <p:cNvCxnSpPr>
            <a:cxnSpLocks/>
            <a:stCxn id="19" idx="4"/>
            <a:endCxn id="37" idx="0"/>
          </p:cNvCxnSpPr>
          <p:nvPr/>
        </p:nvCxnSpPr>
        <p:spPr>
          <a:xfrm>
            <a:off x="6375582" y="1309816"/>
            <a:ext cx="4117" cy="34809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821DA2-1B31-DF45-948E-66FA4E0A5BA5}"/>
              </a:ext>
            </a:extLst>
          </p:cNvPr>
          <p:cNvCxnSpPr>
            <a:cxnSpLocks/>
            <a:stCxn id="26" idx="4"/>
            <a:endCxn id="38" idx="0"/>
          </p:cNvCxnSpPr>
          <p:nvPr/>
        </p:nvCxnSpPr>
        <p:spPr>
          <a:xfrm flipH="1">
            <a:off x="8657466" y="1315072"/>
            <a:ext cx="141" cy="371671"/>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578FC45-52C6-7A42-ADDB-B3809816F5EA}"/>
              </a:ext>
            </a:extLst>
          </p:cNvPr>
          <p:cNvCxnSpPr>
            <a:cxnSpLocks/>
            <a:stCxn id="29" idx="4"/>
            <a:endCxn id="39" idx="0"/>
          </p:cNvCxnSpPr>
          <p:nvPr/>
        </p:nvCxnSpPr>
        <p:spPr>
          <a:xfrm flipH="1">
            <a:off x="10749884" y="1320327"/>
            <a:ext cx="4393" cy="321107"/>
          </a:xfrm>
          <a:prstGeom prst="straightConnector1">
            <a:avLst/>
          </a:prstGeom>
          <a:ln>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ED91508-343D-FB4A-AF15-6E196BDEC591}"/>
              </a:ext>
            </a:extLst>
          </p:cNvPr>
          <p:cNvCxnSpPr>
            <a:stCxn id="19" idx="6"/>
            <a:endCxn id="26" idx="2"/>
          </p:cNvCxnSpPr>
          <p:nvPr/>
        </p:nvCxnSpPr>
        <p:spPr>
          <a:xfrm>
            <a:off x="6906425" y="783653"/>
            <a:ext cx="1220339" cy="5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5590F2-F675-224A-91BC-AE050927C827}"/>
              </a:ext>
            </a:extLst>
          </p:cNvPr>
          <p:cNvCxnSpPr>
            <a:stCxn id="26" idx="6"/>
            <a:endCxn id="29" idx="2"/>
          </p:cNvCxnSpPr>
          <p:nvPr/>
        </p:nvCxnSpPr>
        <p:spPr>
          <a:xfrm>
            <a:off x="9188450" y="788909"/>
            <a:ext cx="1034984" cy="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F80B024C-2534-F14D-9616-E550F8684A93}"/>
                  </a:ext>
                </a:extLst>
              </p:cNvPr>
              <p:cNvSpPr/>
              <p:nvPr/>
            </p:nvSpPr>
            <p:spPr>
              <a:xfrm>
                <a:off x="5848856" y="165791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7" name="Oval 36">
                <a:extLst>
                  <a:ext uri="{FF2B5EF4-FFF2-40B4-BE49-F238E27FC236}">
                    <a16:creationId xmlns:a16="http://schemas.microsoft.com/office/drawing/2014/main" id="{F80B024C-2534-F14D-9616-E550F8684A93}"/>
                  </a:ext>
                </a:extLst>
              </p:cNvPr>
              <p:cNvSpPr>
                <a:spLocks noRot="1" noChangeAspect="1" noMove="1" noResize="1" noEditPoints="1" noAdjustHandles="1" noChangeArrowheads="1" noChangeShapeType="1" noTextEdit="1"/>
              </p:cNvSpPr>
              <p:nvPr/>
            </p:nvSpPr>
            <p:spPr>
              <a:xfrm>
                <a:off x="5848856" y="1657913"/>
                <a:ext cx="1061686" cy="1052326"/>
              </a:xfrm>
              <a:prstGeom prst="ellipse">
                <a:avLst/>
              </a:prstGeom>
              <a:blipFill>
                <a:blip r:embed="rId7"/>
                <a:stretch>
                  <a:fillRect l="-8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77A95903-C90C-3A4B-90FB-5CF7E6D1ECE7}"/>
                  </a:ext>
                </a:extLst>
              </p:cNvPr>
              <p:cNvSpPr/>
              <p:nvPr/>
            </p:nvSpPr>
            <p:spPr>
              <a:xfrm>
                <a:off x="8126623" y="1686743"/>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sub>
                      </m:sSub>
                    </m:oMath>
                  </m:oMathPara>
                </a14:m>
                <a:endParaRPr lang="en-US" sz="3600" dirty="0">
                  <a:solidFill>
                    <a:schemeClr val="tx1"/>
                  </a:solidFill>
                </a:endParaRPr>
              </a:p>
            </p:txBody>
          </p:sp>
        </mc:Choice>
        <mc:Fallback xmlns="">
          <p:sp>
            <p:nvSpPr>
              <p:cNvPr id="38" name="Oval 37">
                <a:extLst>
                  <a:ext uri="{FF2B5EF4-FFF2-40B4-BE49-F238E27FC236}">
                    <a16:creationId xmlns:a16="http://schemas.microsoft.com/office/drawing/2014/main" id="{77A95903-C90C-3A4B-90FB-5CF7E6D1ECE7}"/>
                  </a:ext>
                </a:extLst>
              </p:cNvPr>
              <p:cNvSpPr>
                <a:spLocks noRot="1" noChangeAspect="1" noMove="1" noResize="1" noEditPoints="1" noAdjustHandles="1" noChangeArrowheads="1" noChangeShapeType="1" noTextEdit="1"/>
              </p:cNvSpPr>
              <p:nvPr/>
            </p:nvSpPr>
            <p:spPr>
              <a:xfrm>
                <a:off x="8126623" y="1686743"/>
                <a:ext cx="1061686" cy="1052326"/>
              </a:xfrm>
              <a:prstGeom prst="ellipse">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Oval 38">
                <a:extLst>
                  <a:ext uri="{FF2B5EF4-FFF2-40B4-BE49-F238E27FC236}">
                    <a16:creationId xmlns:a16="http://schemas.microsoft.com/office/drawing/2014/main" id="{677CAF3D-4B97-1749-A0F9-F009C4EFA064}"/>
                  </a:ext>
                </a:extLst>
              </p:cNvPr>
              <p:cNvSpPr/>
              <p:nvPr/>
            </p:nvSpPr>
            <p:spPr>
              <a:xfrm>
                <a:off x="10219041" y="1641434"/>
                <a:ext cx="1061686" cy="10523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600" i="1" dirty="0" smtClean="0">
                              <a:solidFill>
                                <a:schemeClr val="tx1"/>
                              </a:solidFill>
                              <a:latin typeface="Cambria Math" panose="02040503050406030204" pitchFamily="18" charset="0"/>
                            </a:rPr>
                          </m:ctrlPr>
                        </m:sSubPr>
                        <m:e>
                          <m:acc>
                            <m:accPr>
                              <m:chr m:val="⃗"/>
                              <m:ctrlPr>
                                <a:rPr lang="en-US" sz="3600" i="1" dirty="0" smtClean="0">
                                  <a:solidFill>
                                    <a:schemeClr val="tx1"/>
                                  </a:solidFill>
                                  <a:latin typeface="Cambria Math" panose="02040503050406030204" pitchFamily="18" charset="0"/>
                                </a:rPr>
                              </m:ctrlPr>
                            </m:accPr>
                            <m:e>
                              <m:r>
                                <a:rPr lang="en-US" sz="3600" b="0" i="1" dirty="0" smtClean="0">
                                  <a:solidFill>
                                    <a:schemeClr val="tx1"/>
                                  </a:solidFill>
                                  <a:latin typeface="Cambria Math" panose="02040503050406030204" pitchFamily="18" charset="0"/>
                                </a:rPr>
                                <m:t>𝑥</m:t>
                              </m:r>
                            </m:e>
                          </m:acc>
                        </m:e>
                        <m:sub>
                          <m:r>
                            <a:rPr lang="en-US" sz="3600" b="0" i="1" dirty="0" smtClean="0">
                              <a:solidFill>
                                <a:schemeClr val="tx1"/>
                              </a:solidFill>
                              <a:latin typeface="Cambria Math" panose="02040503050406030204" pitchFamily="18" charset="0"/>
                            </a:rPr>
                            <m:t>𝑡</m:t>
                          </m:r>
                          <m:r>
                            <a:rPr lang="en-US" sz="3600" b="0" i="1" dirty="0" smtClean="0">
                              <a:solidFill>
                                <a:schemeClr val="tx1"/>
                              </a:solidFill>
                              <a:latin typeface="Cambria Math" panose="02040503050406030204" pitchFamily="18" charset="0"/>
                            </a:rPr>
                            <m:t>+1</m:t>
                          </m:r>
                        </m:sub>
                      </m:sSub>
                    </m:oMath>
                  </m:oMathPara>
                </a14:m>
                <a:endParaRPr lang="en-US" sz="3600" dirty="0">
                  <a:solidFill>
                    <a:schemeClr val="tx1"/>
                  </a:solidFill>
                </a:endParaRPr>
              </a:p>
            </p:txBody>
          </p:sp>
        </mc:Choice>
        <mc:Fallback xmlns="">
          <p:sp>
            <p:nvSpPr>
              <p:cNvPr id="39" name="Oval 38">
                <a:extLst>
                  <a:ext uri="{FF2B5EF4-FFF2-40B4-BE49-F238E27FC236}">
                    <a16:creationId xmlns:a16="http://schemas.microsoft.com/office/drawing/2014/main" id="{677CAF3D-4B97-1749-A0F9-F009C4EFA064}"/>
                  </a:ext>
                </a:extLst>
              </p:cNvPr>
              <p:cNvSpPr>
                <a:spLocks noRot="1" noChangeAspect="1" noMove="1" noResize="1" noEditPoints="1" noAdjustHandles="1" noChangeArrowheads="1" noChangeShapeType="1" noTextEdit="1"/>
              </p:cNvSpPr>
              <p:nvPr/>
            </p:nvSpPr>
            <p:spPr>
              <a:xfrm>
                <a:off x="10219041" y="1641434"/>
                <a:ext cx="1061686" cy="1052326"/>
              </a:xfrm>
              <a:prstGeom prst="ellipse">
                <a:avLst/>
              </a:prstGeom>
              <a:blipFill>
                <a:blip r:embed="rId9"/>
                <a:stretch>
                  <a:fillRect l="-9412"/>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AFB8FF5B-8516-6345-A3D1-6A457C66E5EC}"/>
              </a:ext>
            </a:extLst>
          </p:cNvPr>
          <p:cNvCxnSpPr>
            <a:cxnSpLocks/>
          </p:cNvCxnSpPr>
          <p:nvPr/>
        </p:nvCxnSpPr>
        <p:spPr>
          <a:xfrm flipV="1">
            <a:off x="5426027" y="783653"/>
            <a:ext cx="418712" cy="1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ADA175D-B913-1049-836E-72EA187B8687}"/>
              </a:ext>
            </a:extLst>
          </p:cNvPr>
          <p:cNvSpPr txBox="1"/>
          <p:nvPr/>
        </p:nvSpPr>
        <p:spPr>
          <a:xfrm>
            <a:off x="5029035" y="386743"/>
            <a:ext cx="418712" cy="584775"/>
          </a:xfrm>
          <a:prstGeom prst="rect">
            <a:avLst/>
          </a:prstGeom>
          <a:noFill/>
        </p:spPr>
        <p:txBody>
          <a:bodyPr wrap="square" rtlCol="0">
            <a:spAutoFit/>
          </a:bodyPr>
          <a:lstStyle/>
          <a:p>
            <a:r>
              <a:rPr lang="en-US" sz="3200" dirty="0"/>
              <a:t>…</a:t>
            </a:r>
          </a:p>
        </p:txBody>
      </p:sp>
      <p:cxnSp>
        <p:nvCxnSpPr>
          <p:cNvPr id="42" name="Straight Arrow Connector 41">
            <a:extLst>
              <a:ext uri="{FF2B5EF4-FFF2-40B4-BE49-F238E27FC236}">
                <a16:creationId xmlns:a16="http://schemas.microsoft.com/office/drawing/2014/main" id="{A7136691-8610-0D4A-98A0-FD9DF2CEB81A}"/>
              </a:ext>
            </a:extLst>
          </p:cNvPr>
          <p:cNvCxnSpPr>
            <a:cxnSpLocks/>
          </p:cNvCxnSpPr>
          <p:nvPr/>
        </p:nvCxnSpPr>
        <p:spPr>
          <a:xfrm>
            <a:off x="11285120" y="794164"/>
            <a:ext cx="2404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67D0134-AF6F-3C4D-8CEF-C3BF6B550F38}"/>
              </a:ext>
            </a:extLst>
          </p:cNvPr>
          <p:cNvSpPr txBox="1"/>
          <p:nvPr/>
        </p:nvSpPr>
        <p:spPr>
          <a:xfrm>
            <a:off x="11525552" y="392001"/>
            <a:ext cx="418712" cy="584775"/>
          </a:xfrm>
          <a:prstGeom prst="rect">
            <a:avLst/>
          </a:prstGeom>
          <a:noFill/>
        </p:spPr>
        <p:txBody>
          <a:bodyPr wrap="square" rtlCol="0">
            <a:spAutoFit/>
          </a:bodyPr>
          <a:lstStyle/>
          <a:p>
            <a:r>
              <a:rPr lang="en-US" sz="3200" dirty="0"/>
              <a:t>…</a:t>
            </a:r>
          </a:p>
        </p:txBody>
      </p:sp>
      <p:pic>
        <p:nvPicPr>
          <p:cNvPr id="2050" name="Picture 2">
            <a:extLst>
              <a:ext uri="{FF2B5EF4-FFF2-40B4-BE49-F238E27FC236}">
                <a16:creationId xmlns:a16="http://schemas.microsoft.com/office/drawing/2014/main" id="{C553341C-105B-6D44-9149-2CC9D65369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080" y="1641434"/>
            <a:ext cx="5397417" cy="441189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ECF5EA7-7AF3-F44E-892F-3EB5A0AF9EAA}"/>
              </a:ext>
            </a:extLst>
          </p:cNvPr>
          <p:cNvSpPr txBox="1"/>
          <p:nvPr/>
        </p:nvSpPr>
        <p:spPr>
          <a:xfrm>
            <a:off x="457203" y="6074040"/>
            <a:ext cx="4572000" cy="369332"/>
          </a:xfrm>
          <a:prstGeom prst="rect">
            <a:avLst/>
          </a:prstGeom>
          <a:noFill/>
        </p:spPr>
        <p:txBody>
          <a:bodyPr wrap="square">
            <a:spAutoFit/>
          </a:bodyPr>
          <a:lstStyle/>
          <a:p>
            <a:r>
              <a:rPr lang="en-US" sz="1800" dirty="0"/>
              <a:t>Exponential-</a:t>
            </a:r>
            <a:r>
              <a:rPr lang="en-US" sz="1800" dirty="0" err="1"/>
              <a:t>decay.png</a:t>
            </a:r>
            <a:r>
              <a:rPr lang="en-US" sz="1800" dirty="0"/>
              <a:t>.  CC-SA-4.0, </a:t>
            </a:r>
            <a:r>
              <a:rPr lang="en-US" sz="1800" dirty="0" err="1"/>
              <a:t>Svjo</a:t>
            </a:r>
            <a:r>
              <a:rPr lang="en-US" sz="1800" dirty="0"/>
              <a:t>, 2017</a:t>
            </a:r>
            <a:endParaRPr lang="en-US" dirty="0"/>
          </a:p>
        </p:txBody>
      </p:sp>
    </p:spTree>
    <p:extLst>
      <p:ext uri="{BB962C8B-B14F-4D97-AF65-F5344CB8AC3E}">
        <p14:creationId xmlns:p14="http://schemas.microsoft.com/office/powerpoint/2010/main" val="2947557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6" y="142703"/>
            <a:ext cx="6921845" cy="1130043"/>
          </a:xfrm>
        </p:spPr>
        <p:txBody>
          <a:bodyPr>
            <a:normAutofit/>
          </a:bodyPr>
          <a:lstStyle/>
          <a:p>
            <a:r>
              <a:rPr lang="en-US" sz="3600" dirty="0"/>
              <a:t>Long-Short Term Memory (LSTM)</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94500" y="1140775"/>
                <a:ext cx="6661309" cy="5334165"/>
              </a:xfrm>
            </p:spPr>
            <p:txBody>
              <a:bodyPr>
                <a:normAutofit/>
              </a:bodyPr>
              <a:lstStyle/>
              <a:p>
                <a:pPr marL="0" indent="0">
                  <a:lnSpc>
                    <a:spcPct val="120000"/>
                  </a:lnSpc>
                  <a:buNone/>
                </a:pPr>
                <a:r>
                  <a:rPr lang="en-US" sz="2400" dirty="0"/>
                  <a:t>A Long-Short Term Memory network (LSTM) solves the exponential forgetting problem using something called a gate.</a:t>
                </a:r>
              </a:p>
              <a:p>
                <a:pPr marL="0" indent="0">
                  <a:lnSpc>
                    <a:spcPct val="120000"/>
                  </a:lnSpc>
                  <a:buNone/>
                </a:pPr>
                <a:r>
                  <a:rPr lang="en-US" sz="2400" dirty="0"/>
                  <a:t>Remember that a normal RNN computes </a:t>
                </a:r>
                <a:endParaRPr lang="en-US" sz="240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rPr>
                            <m:t>𝑔</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𝑊</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lnSpc>
                    <a:spcPct val="120000"/>
                  </a:lnSpc>
                  <a:buNone/>
                </a:pPr>
                <a:r>
                  <a:rPr lang="en-US" sz="2400" dirty="0"/>
                  <a:t>…so if </a:t>
                </a:r>
                <a14:m>
                  <m:oMath xmlns:m="http://schemas.openxmlformats.org/officeDocument/2006/math">
                    <m:r>
                      <m:rPr>
                        <m:sty m:val="p"/>
                      </m:rPr>
                      <a:rPr lang="en-US" sz="2400" b="0" i="0" smtClean="0">
                        <a:latin typeface="Cambria Math" panose="02040503050406030204" pitchFamily="18" charset="0"/>
                      </a:rPr>
                      <m:t>U</m:t>
                    </m:r>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oMath>
                </a14:m>
                <a:r>
                  <a:rPr lang="en-US" sz="2400" dirty="0"/>
                  <a:t>, and if </a:t>
                </a:r>
                <a14:m>
                  <m:oMath xmlns:m="http://schemas.openxmlformats.org/officeDocument/2006/math">
                    <m:r>
                      <a:rPr lang="en-US" sz="2400" i="1" dirty="0" smtClean="0">
                        <a:latin typeface="Cambria Math" panose="02040503050406030204" pitchFamily="18" charset="0"/>
                      </a:rPr>
                      <m:t>𝑔</m:t>
                    </m:r>
                    <m:r>
                      <a:rPr lang="en-US" sz="2400" i="1" dirty="0" smtClean="0">
                        <a:latin typeface="Cambria Math" panose="02040503050406030204" pitchFamily="18" charset="0"/>
                      </a:rPr>
                      <m:t>(∙)</m:t>
                    </m:r>
                  </m:oMath>
                </a14:m>
                <a:r>
                  <a:rPr lang="en-US" sz="2400" dirty="0"/>
                  <a:t> is linear, then </a:t>
                </a:r>
                <a14:m>
                  <m:oMath xmlns:m="http://schemas.openxmlformats.org/officeDocument/2006/math">
                    <m:sSup>
                      <m:sSupPr>
                        <m:ctrlPr>
                          <a:rPr lang="en-US" sz="2400" b="0" i="1" smtClean="0">
                            <a:latin typeface="Cambria Math" panose="02040503050406030204" pitchFamily="18" charset="0"/>
                          </a:rPr>
                        </m:ctrlPr>
                      </m:sSupPr>
                      <m:e>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e>
                      <m:sup>
                        <m:r>
                          <a:rPr lang="en-US" sz="2400" b="0" i="1" smtClean="0">
                            <a:latin typeface="Cambria Math" panose="02040503050406030204" pitchFamily="18" charset="0"/>
                          </a:rPr>
                          <m:t>𝑡</m:t>
                        </m:r>
                      </m:sup>
                    </m:sSup>
                  </m:oMath>
                </a14:m>
                <a:r>
                  <a:rPr lang="en-US" sz="2400" dirty="0"/>
                  <a:t>.</a:t>
                </a:r>
              </a:p>
              <a:p>
                <a:pPr marL="0" indent="0">
                  <a:lnSpc>
                    <a:spcPct val="120000"/>
                  </a:lnSpc>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94500" y="1140775"/>
                <a:ext cx="6661309" cy="5334165"/>
              </a:xfrm>
              <a:blipFill>
                <a:blip r:embed="rId3"/>
                <a:stretch>
                  <a:fillRect l="-1524" r="-1905"/>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F330637B-6578-A145-AF7C-CA7273056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10" y="21019"/>
            <a:ext cx="4563762" cy="3794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0CA4ADB-21CD-BC44-89DE-25A47F34ADA1}"/>
              </a:ext>
            </a:extLst>
          </p:cNvPr>
          <p:cNvSpPr txBox="1"/>
          <p:nvPr/>
        </p:nvSpPr>
        <p:spPr>
          <a:xfrm>
            <a:off x="10787452" y="2416430"/>
            <a:ext cx="1443681" cy="923330"/>
          </a:xfrm>
          <a:prstGeom prst="rect">
            <a:avLst/>
          </a:prstGeom>
          <a:noFill/>
        </p:spPr>
        <p:txBody>
          <a:bodyPr wrap="square">
            <a:spAutoFit/>
          </a:bodyPr>
          <a:lstStyle/>
          <a:p>
            <a:pPr algn="r"/>
            <a:r>
              <a:rPr lang="en-US" sz="1800" dirty="0"/>
              <a:t>CC-SA-4.0, </a:t>
            </a:r>
            <a:r>
              <a:rPr lang="en-US" sz="1800" dirty="0" err="1"/>
              <a:t>MingxianLin</a:t>
            </a:r>
            <a:r>
              <a:rPr lang="en-US" sz="1800" dirty="0"/>
              <a:t>, 2018</a:t>
            </a:r>
            <a:endParaRPr lang="en-US" dirty="0"/>
          </a:p>
        </p:txBody>
      </p:sp>
    </p:spTree>
    <p:extLst>
      <p:ext uri="{BB962C8B-B14F-4D97-AF65-F5344CB8AC3E}">
        <p14:creationId xmlns:p14="http://schemas.microsoft.com/office/powerpoint/2010/main" val="1739222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6" y="142703"/>
            <a:ext cx="6921845" cy="1130043"/>
          </a:xfrm>
        </p:spPr>
        <p:txBody>
          <a:bodyPr>
            <a:normAutofit/>
          </a:bodyPr>
          <a:lstStyle/>
          <a:p>
            <a:r>
              <a:rPr lang="en-US" sz="3600" dirty="0"/>
              <a:t>Long-Short Term Memory (LSTM)</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94500" y="1140775"/>
                <a:ext cx="6661309" cy="5334165"/>
              </a:xfrm>
            </p:spPr>
            <p:txBody>
              <a:bodyPr>
                <a:normAutofit/>
              </a:bodyPr>
              <a:lstStyle/>
              <a:p>
                <a:pPr marL="0" indent="0">
                  <a:lnSpc>
                    <a:spcPct val="120000"/>
                  </a:lnSpc>
                  <a:buNone/>
                </a:pPr>
                <a:r>
                  <a:rPr lang="en-US" sz="2400" dirty="0"/>
                  <a:t>An LSTM computes</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oMath>
                  </m:oMathPara>
                </a14:m>
                <a:endParaRPr lang="en-US" sz="2400" dirty="0"/>
              </a:p>
              <a:p>
                <a:pPr marL="0" indent="0">
                  <a:lnSpc>
                    <a:spcPct val="120000"/>
                  </a:lnSpc>
                  <a:buNone/>
                </a:pPr>
                <a:endParaRPr lang="en-US" sz="2400" dirty="0"/>
              </a:p>
              <a:p>
                <a:pPr marL="0" indent="0">
                  <a:lnSpc>
                    <a:spcPct val="120000"/>
                  </a:lnSpc>
                  <a:buNone/>
                </a:pPr>
                <a:r>
                  <a:rPr lang="en-US" sz="2400" dirty="0"/>
                  <a:t>This is just like a regular RNN, except that now,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oMath>
                </a14:m>
                <a:r>
                  <a:rPr lang="en-US" sz="2400" dirty="0"/>
                  <a:t> and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oMath>
                </a14:m>
                <a:r>
                  <a:rPr lang="en-US" sz="2400" dirty="0"/>
                  <a:t> are not constant.  They are adjusted, depending on what the LSTM sees in the input.</a:t>
                </a:r>
              </a:p>
              <a:p>
                <a:pPr marL="0" indent="0">
                  <a:lnSpc>
                    <a:spcPct val="120000"/>
                  </a:lnSpc>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94500" y="1140775"/>
                <a:ext cx="6661309" cy="5334165"/>
              </a:xfrm>
              <a:blipFill>
                <a:blip r:embed="rId3"/>
                <a:stretch>
                  <a:fillRect l="-1524"/>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F330637B-6578-A145-AF7C-CA7273056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10" y="21019"/>
            <a:ext cx="4563762" cy="3794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0CA4ADB-21CD-BC44-89DE-25A47F34ADA1}"/>
              </a:ext>
            </a:extLst>
          </p:cNvPr>
          <p:cNvSpPr txBox="1"/>
          <p:nvPr/>
        </p:nvSpPr>
        <p:spPr>
          <a:xfrm>
            <a:off x="10787452" y="2416430"/>
            <a:ext cx="1443681" cy="923330"/>
          </a:xfrm>
          <a:prstGeom prst="rect">
            <a:avLst/>
          </a:prstGeom>
          <a:noFill/>
        </p:spPr>
        <p:txBody>
          <a:bodyPr wrap="square">
            <a:spAutoFit/>
          </a:bodyPr>
          <a:lstStyle/>
          <a:p>
            <a:pPr algn="r"/>
            <a:r>
              <a:rPr lang="en-US" sz="1800" dirty="0"/>
              <a:t>CC-SA-4.0, </a:t>
            </a:r>
            <a:r>
              <a:rPr lang="en-US" sz="1800" dirty="0" err="1"/>
              <a:t>MingxianLin</a:t>
            </a:r>
            <a:r>
              <a:rPr lang="en-US" sz="1800" dirty="0"/>
              <a:t>, 2018</a:t>
            </a:r>
            <a:endParaRPr lang="en-US" dirty="0"/>
          </a:p>
        </p:txBody>
      </p:sp>
    </p:spTree>
    <p:extLst>
      <p:ext uri="{BB962C8B-B14F-4D97-AF65-F5344CB8AC3E}">
        <p14:creationId xmlns:p14="http://schemas.microsoft.com/office/powerpoint/2010/main" val="2913461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6" y="142703"/>
            <a:ext cx="6921845" cy="1130043"/>
          </a:xfrm>
        </p:spPr>
        <p:txBody>
          <a:bodyPr>
            <a:normAutofit/>
          </a:bodyPr>
          <a:lstStyle/>
          <a:p>
            <a:r>
              <a:rPr lang="en-US" sz="3600" dirty="0"/>
              <a:t>Long-Short Term Memory (LSTM)</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94500" y="1140775"/>
                <a:ext cx="6661309" cy="5334165"/>
              </a:xfrm>
            </p:spPr>
            <p:txBody>
              <a:bodyPr>
                <a:normAutofit fontScale="92500" lnSpcReduction="10000"/>
              </a:bodyPr>
              <a:lstStyle/>
              <a:p>
                <a:pPr marL="0" indent="0">
                  <a:lnSpc>
                    <a:spcPct val="120000"/>
                  </a:lnSpc>
                  <a:buNone/>
                </a:pPr>
                <a:r>
                  <a:rPr lang="en-US" sz="2400" dirty="0"/>
                  <a:t>An LSTM computes</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oMath>
                  </m:oMathPara>
                </a14:m>
                <a:endParaRPr lang="en-US" sz="2400" dirty="0"/>
              </a:p>
              <a:p>
                <a:pPr marL="0" indent="0">
                  <a:lnSpc>
                    <a:spcPct val="120000"/>
                  </a:lnSpc>
                  <a:buNone/>
                </a:pP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oMath>
                </a14:m>
                <a:r>
                  <a:rPr lang="en-US" sz="2400" dirty="0"/>
                  <a:t> and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oMath>
                </a14:m>
                <a:r>
                  <a:rPr lang="en-US" sz="2400" dirty="0"/>
                  <a:t> are called the “forget gate” and the “input gate,” respectively.  They are computed as</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𝑖</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𝑖</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lnSpc>
                    <a:spcPct val="120000"/>
                  </a:lnSpc>
                  <a:buNone/>
                </a:pPr>
                <a:r>
                  <a:rPr lang="en-US" sz="2400" dirty="0"/>
                  <a:t>…where </a:t>
                </a:r>
                <a14:m>
                  <m:oMath xmlns:m="http://schemas.openxmlformats.org/officeDocument/2006/math">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m:t>
                            </m:r>
                          </m:e>
                        </m:d>
                      </m:e>
                    </m:func>
                  </m:oMath>
                </a14:m>
                <a:r>
                  <a:rPr lang="en-US" sz="2400" dirty="0"/>
                  <a:t> is the logistic sigmoid function.  Remember that </a:t>
                </a:r>
                <a14:m>
                  <m:oMath xmlns:m="http://schemas.openxmlformats.org/officeDocument/2006/math">
                    <m:r>
                      <a:rPr lang="en-US" sz="2400" b="0" i="0" smtClean="0">
                        <a:latin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&lt;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m:t>
                            </m:r>
                          </m:e>
                        </m:d>
                      </m:e>
                    </m:func>
                    <m:r>
                      <a:rPr lang="en-US" sz="2400" b="0" i="1" smtClean="0">
                        <a:latin typeface="Cambria Math" panose="02040503050406030204" pitchFamily="18" charset="0"/>
                        <a:ea typeface="Cambria Math" panose="02040503050406030204" pitchFamily="18" charset="0"/>
                      </a:rPr>
                      <m:t>&lt;1</m:t>
                    </m:r>
                  </m:oMath>
                </a14:m>
                <a:r>
                  <a:rPr lang="en-US" sz="2400" dirty="0"/>
                  <a:t>.  So:</a:t>
                </a:r>
              </a:p>
              <a:p>
                <a:pPr>
                  <a:lnSpc>
                    <a:spcPct val="120000"/>
                  </a:lnSpc>
                </a:pPr>
                <a:r>
                  <a:rPr lang="en-US" sz="2400" dirty="0"/>
                  <a:t>If the LSTM wants to remember what it knows, then it will choose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≈1</m:t>
                    </m:r>
                  </m:oMath>
                </a14:m>
                <a:r>
                  <a:rPr lang="en-US" sz="2400" dirty="0"/>
                  <a:t>.</a:t>
                </a:r>
              </a:p>
              <a:p>
                <a:pPr>
                  <a:lnSpc>
                    <a:spcPct val="120000"/>
                  </a:lnSpc>
                </a:pPr>
                <a:r>
                  <a:rPr lang="en-US" sz="2400" dirty="0"/>
                  <a:t>If the LSTM wants to forget what it knows, then it will choose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r>
                      <a:rPr lang="en-US" sz="2400" b="0" i="1" smtClean="0">
                        <a:latin typeface="Cambria Math" panose="02040503050406030204" pitchFamily="18" charset="0"/>
                        <a:ea typeface="Cambria Math" panose="02040503050406030204" pitchFamily="18" charset="0"/>
                      </a:rPr>
                      <m:t>≈0</m:t>
                    </m:r>
                  </m:oMath>
                </a14:m>
                <a:r>
                  <a:rPr lang="en-US" sz="2400" dirty="0"/>
                  <a:t>.</a:t>
                </a:r>
              </a:p>
              <a:p>
                <a:pPr>
                  <a:lnSpc>
                    <a:spcPct val="120000"/>
                  </a:lnSpc>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94500" y="1140775"/>
                <a:ext cx="6661309" cy="5334165"/>
              </a:xfrm>
              <a:blipFill>
                <a:blip r:embed="rId3"/>
                <a:stretch>
                  <a:fillRect l="-1143" t="-475" r="-952" b="-1663"/>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F330637B-6578-A145-AF7C-CA7273056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10" y="21019"/>
            <a:ext cx="4563762" cy="3794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0CA4ADB-21CD-BC44-89DE-25A47F34ADA1}"/>
              </a:ext>
            </a:extLst>
          </p:cNvPr>
          <p:cNvSpPr txBox="1"/>
          <p:nvPr/>
        </p:nvSpPr>
        <p:spPr>
          <a:xfrm>
            <a:off x="10787452" y="2416430"/>
            <a:ext cx="1443681" cy="923330"/>
          </a:xfrm>
          <a:prstGeom prst="rect">
            <a:avLst/>
          </a:prstGeom>
          <a:noFill/>
        </p:spPr>
        <p:txBody>
          <a:bodyPr wrap="square">
            <a:spAutoFit/>
          </a:bodyPr>
          <a:lstStyle/>
          <a:p>
            <a:pPr algn="r"/>
            <a:r>
              <a:rPr lang="en-US" sz="1800" dirty="0"/>
              <a:t>CC-SA-4.0, </a:t>
            </a:r>
            <a:r>
              <a:rPr lang="en-US" sz="1800" dirty="0" err="1"/>
              <a:t>MingxianLin</a:t>
            </a:r>
            <a:r>
              <a:rPr lang="en-US" sz="1800" dirty="0"/>
              <a:t>, 2018</a:t>
            </a:r>
            <a:endParaRPr lang="en-US" dirty="0"/>
          </a:p>
        </p:txBody>
      </p:sp>
    </p:spTree>
    <p:extLst>
      <p:ext uri="{BB962C8B-B14F-4D97-AF65-F5344CB8AC3E}">
        <p14:creationId xmlns:p14="http://schemas.microsoft.com/office/powerpoint/2010/main" val="3894494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6" y="142703"/>
            <a:ext cx="6921845" cy="1130043"/>
          </a:xfrm>
        </p:spPr>
        <p:txBody>
          <a:bodyPr>
            <a:normAutofit/>
          </a:bodyPr>
          <a:lstStyle/>
          <a:p>
            <a:r>
              <a:rPr lang="en-US" sz="3600" dirty="0"/>
              <a:t>Long-Short Term Memory (LSTM)</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94500" y="1140775"/>
                <a:ext cx="6661309" cy="5334165"/>
              </a:xfrm>
            </p:spPr>
            <p:txBody>
              <a:bodyPr>
                <a:normAutofit/>
              </a:bodyPr>
              <a:lstStyle/>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𝑖</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𝑖</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lnSpc>
                    <a:spcPct val="120000"/>
                  </a:lnSpc>
                  <a:buNone/>
                </a:pPr>
                <a:r>
                  <a:rPr lang="en-US" sz="2400" dirty="0"/>
                  <a:t>In order to decide whether to remember what it knows, the LSTM compares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oMath>
                </a14:m>
                <a:r>
                  <a:rPr lang="en-US" sz="2400" dirty="0"/>
                  <a:t> to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oMath>
                </a14:m>
                <a:r>
                  <a:rPr lang="en-US" sz="2400" dirty="0"/>
                  <a:t>. </a:t>
                </a:r>
              </a:p>
              <a:p>
                <a:pPr marL="0" indent="0">
                  <a:lnSpc>
                    <a:spcPct val="120000"/>
                  </a:lnSpc>
                  <a:buNone/>
                </a:pPr>
                <a:r>
                  <a:rPr lang="en-US" sz="2400" dirty="0"/>
                  <a:t>Before it does that, it decides whether it needs to make such a comparison: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oMath>
                </a14:m>
                <a:r>
                  <a:rPr lang="en-US" sz="2400" dirty="0"/>
                  <a:t> is equal to the previous time step’s memory cell, multiplied by an “output gate”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𝑜</m:t>
                        </m:r>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oMath>
                </a14:m>
                <a:r>
                  <a:rPr lang="en-US" sz="2400" dirty="0"/>
                  <a:t>:</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𝑜</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 </m:t>
                      </m:r>
                    </m:oMath>
                  </m:oMathPara>
                </a14:m>
                <a:endParaRPr lang="en-US" sz="2400" b="0" i="1" dirty="0">
                  <a:latin typeface="Cambria Math" panose="02040503050406030204" pitchFamily="18" charset="0"/>
                </a:endParaRP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𝑜</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𝑜</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𝑜</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lnSpc>
                    <a:spcPct val="120000"/>
                  </a:lnSpc>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94500" y="1140775"/>
                <a:ext cx="6661309" cy="5334165"/>
              </a:xfrm>
              <a:blipFill>
                <a:blip r:embed="rId3"/>
                <a:stretch>
                  <a:fillRect l="-1524"/>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F330637B-6578-A145-AF7C-CA7273056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10" y="21019"/>
            <a:ext cx="4563762" cy="3794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0CA4ADB-21CD-BC44-89DE-25A47F34ADA1}"/>
              </a:ext>
            </a:extLst>
          </p:cNvPr>
          <p:cNvSpPr txBox="1"/>
          <p:nvPr/>
        </p:nvSpPr>
        <p:spPr>
          <a:xfrm>
            <a:off x="10787452" y="2416430"/>
            <a:ext cx="1443681" cy="923330"/>
          </a:xfrm>
          <a:prstGeom prst="rect">
            <a:avLst/>
          </a:prstGeom>
          <a:noFill/>
        </p:spPr>
        <p:txBody>
          <a:bodyPr wrap="square">
            <a:spAutoFit/>
          </a:bodyPr>
          <a:lstStyle/>
          <a:p>
            <a:pPr algn="r"/>
            <a:r>
              <a:rPr lang="en-US" sz="1800" dirty="0"/>
              <a:t>CC-SA-4.0, </a:t>
            </a:r>
            <a:r>
              <a:rPr lang="en-US" sz="1800" dirty="0" err="1"/>
              <a:t>MingxianLin</a:t>
            </a:r>
            <a:r>
              <a:rPr lang="en-US" sz="1800" dirty="0"/>
              <a:t>, 2018</a:t>
            </a:r>
            <a:endParaRPr lang="en-US" dirty="0"/>
          </a:p>
        </p:txBody>
      </p:sp>
    </p:spTree>
    <p:extLst>
      <p:ext uri="{BB962C8B-B14F-4D97-AF65-F5344CB8AC3E}">
        <p14:creationId xmlns:p14="http://schemas.microsoft.com/office/powerpoint/2010/main" val="3869310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232716" y="142703"/>
            <a:ext cx="6921845" cy="1130043"/>
          </a:xfrm>
        </p:spPr>
        <p:txBody>
          <a:bodyPr>
            <a:normAutofit/>
          </a:bodyPr>
          <a:lstStyle/>
          <a:p>
            <a:r>
              <a:rPr lang="en-US" sz="3600" dirty="0"/>
              <a:t>Long-Short Term Memory (LSTM)</a:t>
            </a:r>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294500" y="1140775"/>
                <a:ext cx="6661309" cy="5334165"/>
              </a:xfrm>
            </p:spPr>
            <p:txBody>
              <a:bodyPr>
                <a:normAutofit/>
              </a:bodyPr>
              <a:lstStyle/>
              <a:p>
                <a:pPr marL="0" indent="0">
                  <a:lnSpc>
                    <a:spcPct val="120000"/>
                  </a:lnSpc>
                  <a:buNone/>
                </a:pPr>
                <a:r>
                  <a:rPr lang="en-US" sz="2400" dirty="0"/>
                  <a:t>An LSTM replaces the one equation of a normal RNN:</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rPr>
                            <m:t>𝑔</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𝑊</m:t>
                              </m:r>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m:oMathPara>
                </a14:m>
                <a:endParaRPr lang="en-US" sz="2400" dirty="0"/>
              </a:p>
              <a:p>
                <a:pPr marL="0" indent="0">
                  <a:lnSpc>
                    <a:spcPct val="120000"/>
                  </a:lnSpc>
                  <a:buNone/>
                </a:pPr>
                <a:r>
                  <a:rPr lang="en-US" sz="2400" dirty="0"/>
                  <a:t>…with these five equations:</a:t>
                </a:r>
              </a:p>
              <a:p>
                <a:pPr>
                  <a:lnSpc>
                    <a:spcPct val="120000"/>
                  </a:lnSpc>
                </a:pPr>
                <a:r>
                  <a:rPr lang="en-US" sz="2400" b="1" u="sng" dirty="0"/>
                  <a:t>Forget Gate:</a:t>
                </a: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𝑓</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a14:m>
                <a:endParaRPr lang="en-US" sz="2400" dirty="0"/>
              </a:p>
              <a:p>
                <a:pPr>
                  <a:lnSpc>
                    <a:spcPct val="120000"/>
                  </a:lnSpc>
                </a:pPr>
                <a:r>
                  <a:rPr lang="en-US" sz="2400" b="1" u="sng" dirty="0"/>
                  <a:t>Input Gate:</a:t>
                </a: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𝑖</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𝑖</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a14:m>
                <a:endParaRPr lang="en-US" sz="2400" dirty="0"/>
              </a:p>
              <a:p>
                <a:pPr>
                  <a:lnSpc>
                    <a:spcPct val="120000"/>
                  </a:lnSpc>
                </a:pPr>
                <a:r>
                  <a:rPr lang="en-US" sz="2400" b="1" u="sng" dirty="0"/>
                  <a:t>Output Gate:</a:t>
                </a: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𝑜</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a:rPr lang="en-US" sz="2400" b="0" i="1" smtClean="0">
                            <a:latin typeface="Cambria Math" panose="02040503050406030204" pitchFamily="18" charset="0"/>
                            <a:ea typeface="Cambria Math" panose="02040503050406030204" pitchFamily="18" charset="0"/>
                          </a:rPr>
                          <m:t>𝜎</m:t>
                        </m:r>
                      </m:fName>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𝑜</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𝑜</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e>
                        </m:d>
                      </m:e>
                    </m:func>
                  </m:oMath>
                </a14:m>
                <a:endParaRPr lang="en-US" sz="2400" dirty="0"/>
              </a:p>
              <a:p>
                <a:pPr>
                  <a:lnSpc>
                    <a:spcPct val="120000"/>
                  </a:lnSpc>
                </a:pPr>
                <a:r>
                  <a:rPr lang="en-US" sz="2400" b="1" u="sng" dirty="0"/>
                  <a:t>Cell:</a:t>
                </a:r>
                <a:r>
                  <a:rPr lang="en-US" sz="2400" dirty="0"/>
                  <a:t>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𝑓</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𝑖</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𝑥</m:t>
                            </m:r>
                          </m:e>
                        </m:acc>
                      </m:e>
                      <m:sub>
                        <m:r>
                          <a:rPr lang="en-US" sz="2400" b="0" i="1" smtClean="0">
                            <a:latin typeface="Cambria Math" panose="02040503050406030204" pitchFamily="18" charset="0"/>
                          </a:rPr>
                          <m:t>𝑡</m:t>
                        </m:r>
                      </m:sub>
                    </m:sSub>
                  </m:oMath>
                </a14:m>
                <a:endParaRPr lang="en-US" sz="2400" dirty="0"/>
              </a:p>
              <a:p>
                <a:pPr>
                  <a:lnSpc>
                    <a:spcPct val="120000"/>
                  </a:lnSpc>
                </a:pPr>
                <a:r>
                  <a:rPr lang="en-US" sz="2400" b="1" u="sng" dirty="0"/>
                  <a:t>Output:</a:t>
                </a:r>
                <a:r>
                  <a:rPr lang="en-US" sz="2400" dirty="0"/>
                  <a:t>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𝑜</m:t>
                        </m:r>
                      </m:e>
                      <m:sub>
                        <m:r>
                          <a:rPr lang="en-US" sz="2400" b="0" i="1" smtClean="0">
                            <a:latin typeface="Cambria Math" panose="02040503050406030204" pitchFamily="18" charset="0"/>
                          </a:rPr>
                          <m:t>𝑡</m:t>
                        </m:r>
                      </m:sub>
                    </m:sSub>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𝑐</m:t>
                            </m:r>
                          </m:e>
                        </m:acc>
                      </m:e>
                      <m:sub>
                        <m:r>
                          <a:rPr lang="en-US" sz="2400" b="0" i="1" smtClean="0">
                            <a:latin typeface="Cambria Math" panose="02040503050406030204" pitchFamily="18" charset="0"/>
                          </a:rPr>
                          <m:t>𝑡</m:t>
                        </m:r>
                      </m:sub>
                    </m:sSub>
                  </m:oMath>
                </a14:m>
                <a:endParaRPr lang="en-US" sz="2400" dirty="0"/>
              </a:p>
              <a:p>
                <a:pPr marL="0" indent="0">
                  <a:lnSpc>
                    <a:spcPct val="120000"/>
                  </a:lnSpc>
                  <a:buNone/>
                </a:pPr>
                <a:endParaRPr lang="en-US" sz="2400"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294500" y="1140775"/>
                <a:ext cx="6661309" cy="5334165"/>
              </a:xfrm>
              <a:blipFill>
                <a:blip r:embed="rId3"/>
                <a:stretch>
                  <a:fillRect l="-1524" b="-950"/>
                </a:stretch>
              </a:blipFill>
            </p:spPr>
            <p:txBody>
              <a:bodyPr/>
              <a:lstStyle/>
              <a:p>
                <a:r>
                  <a:rPr lang="en-US">
                    <a:noFill/>
                  </a:rPr>
                  <a:t> </a:t>
                </a:r>
              </a:p>
            </p:txBody>
          </p:sp>
        </mc:Fallback>
      </mc:AlternateContent>
      <p:pic>
        <p:nvPicPr>
          <p:cNvPr id="1028" name="Picture 4">
            <a:extLst>
              <a:ext uri="{FF2B5EF4-FFF2-40B4-BE49-F238E27FC236}">
                <a16:creationId xmlns:a16="http://schemas.microsoft.com/office/drawing/2014/main" id="{F330637B-6578-A145-AF7C-CA7273056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10" y="21019"/>
            <a:ext cx="4563762" cy="3794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0CA4ADB-21CD-BC44-89DE-25A47F34ADA1}"/>
              </a:ext>
            </a:extLst>
          </p:cNvPr>
          <p:cNvSpPr txBox="1"/>
          <p:nvPr/>
        </p:nvSpPr>
        <p:spPr>
          <a:xfrm>
            <a:off x="10787452" y="2416430"/>
            <a:ext cx="1443681" cy="923330"/>
          </a:xfrm>
          <a:prstGeom prst="rect">
            <a:avLst/>
          </a:prstGeom>
          <a:noFill/>
        </p:spPr>
        <p:txBody>
          <a:bodyPr wrap="square">
            <a:spAutoFit/>
          </a:bodyPr>
          <a:lstStyle/>
          <a:p>
            <a:pPr algn="r"/>
            <a:r>
              <a:rPr lang="en-US" sz="1800" dirty="0"/>
              <a:t>CC-SA-4.0, </a:t>
            </a:r>
            <a:r>
              <a:rPr lang="en-US" sz="1800" dirty="0" err="1"/>
              <a:t>MingxianLin</a:t>
            </a:r>
            <a:r>
              <a:rPr lang="en-US" sz="1800" dirty="0"/>
              <a:t>, 2018</a:t>
            </a:r>
            <a:endParaRPr lang="en-US" dirty="0"/>
          </a:p>
        </p:txBody>
      </p:sp>
    </p:spTree>
    <p:extLst>
      <p:ext uri="{BB962C8B-B14F-4D97-AF65-F5344CB8AC3E}">
        <p14:creationId xmlns:p14="http://schemas.microsoft.com/office/powerpoint/2010/main" val="28480636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3228-E91C-A74F-A074-3D55BBA2CC12}"/>
              </a:ext>
            </a:extLst>
          </p:cNvPr>
          <p:cNvSpPr>
            <a:spLocks noGrp="1"/>
          </p:cNvSpPr>
          <p:nvPr>
            <p:ph type="title"/>
          </p:nvPr>
        </p:nvSpPr>
        <p:spPr/>
        <p:txBody>
          <a:bodyPr/>
          <a:lstStyle/>
          <a:p>
            <a:r>
              <a:rPr lang="en-US" dirty="0"/>
              <a:t>LSTM: Remember when you want to remember, forget when you want to forget</a:t>
            </a:r>
          </a:p>
        </p:txBody>
      </p:sp>
      <p:sp>
        <p:nvSpPr>
          <p:cNvPr id="3" name="Content Placeholder 2">
            <a:extLst>
              <a:ext uri="{FF2B5EF4-FFF2-40B4-BE49-F238E27FC236}">
                <a16:creationId xmlns:a16="http://schemas.microsoft.com/office/drawing/2014/main" id="{FA9FDFAD-14A6-E34A-A648-64C51155D2F9}"/>
              </a:ext>
            </a:extLst>
          </p:cNvPr>
          <p:cNvSpPr>
            <a:spLocks noGrp="1"/>
          </p:cNvSpPr>
          <p:nvPr>
            <p:ph idx="1"/>
          </p:nvPr>
        </p:nvSpPr>
        <p:spPr>
          <a:xfrm>
            <a:off x="914400" y="1825625"/>
            <a:ext cx="3089190" cy="1794905"/>
          </a:xfrm>
        </p:spPr>
        <p:txBody>
          <a:bodyPr>
            <a:normAutofit/>
          </a:bodyPr>
          <a:lstStyle/>
          <a:p>
            <a:pPr marL="0" indent="0" algn="r">
              <a:buNone/>
            </a:pPr>
            <a:r>
              <a:rPr lang="en-US" dirty="0"/>
              <a:t>Remember that an RNN tends to forget exponentially, like this:</a:t>
            </a:r>
          </a:p>
        </p:txBody>
      </p:sp>
      <p:pic>
        <p:nvPicPr>
          <p:cNvPr id="4" name="Picture 2">
            <a:extLst>
              <a:ext uri="{FF2B5EF4-FFF2-40B4-BE49-F238E27FC236}">
                <a16:creationId xmlns:a16="http://schemas.microsoft.com/office/drawing/2014/main" id="{E2BD3667-45D4-F746-B85D-DEAF3AC39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058" y="1615558"/>
            <a:ext cx="2858293" cy="2336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24E473-BA97-F24D-8B2D-60829969C9D1}"/>
              </a:ext>
            </a:extLst>
          </p:cNvPr>
          <p:cNvSpPr txBox="1"/>
          <p:nvPr/>
        </p:nvSpPr>
        <p:spPr>
          <a:xfrm>
            <a:off x="6776812" y="2131060"/>
            <a:ext cx="1440378" cy="1200329"/>
          </a:xfrm>
          <a:prstGeom prst="rect">
            <a:avLst/>
          </a:prstGeom>
          <a:noFill/>
        </p:spPr>
        <p:txBody>
          <a:bodyPr wrap="square">
            <a:spAutoFit/>
          </a:bodyPr>
          <a:lstStyle/>
          <a:p>
            <a:r>
              <a:rPr lang="en-US" sz="1800" dirty="0"/>
              <a:t>Exponential-</a:t>
            </a:r>
            <a:r>
              <a:rPr lang="en-US" sz="1800" dirty="0" err="1"/>
              <a:t>decay.png</a:t>
            </a:r>
            <a:r>
              <a:rPr lang="en-US" sz="1800" dirty="0"/>
              <a:t>.  CC-SA-4.0, </a:t>
            </a:r>
            <a:r>
              <a:rPr lang="en-US" sz="1800" dirty="0" err="1"/>
              <a:t>Svjo</a:t>
            </a:r>
            <a:r>
              <a:rPr lang="en-US" sz="1800" dirty="0"/>
              <a:t>, 2017</a:t>
            </a:r>
            <a:endParaRPr lang="en-US" dirty="0"/>
          </a:p>
        </p:txBody>
      </p:sp>
      <p:sp>
        <p:nvSpPr>
          <p:cNvPr id="6" name="Content Placeholder 2">
            <a:extLst>
              <a:ext uri="{FF2B5EF4-FFF2-40B4-BE49-F238E27FC236}">
                <a16:creationId xmlns:a16="http://schemas.microsoft.com/office/drawing/2014/main" id="{BF21E10D-A0B1-DE44-91CD-87504BB2566E}"/>
              </a:ext>
            </a:extLst>
          </p:cNvPr>
          <p:cNvSpPr txBox="1">
            <a:spLocks/>
          </p:cNvSpPr>
          <p:nvPr/>
        </p:nvSpPr>
        <p:spPr>
          <a:xfrm>
            <a:off x="955590" y="4325815"/>
            <a:ext cx="3089190" cy="1794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a:t>An LSTM forgets more like this:</a:t>
            </a:r>
          </a:p>
        </p:txBody>
      </p:sp>
      <p:cxnSp>
        <p:nvCxnSpPr>
          <p:cNvPr id="10" name="Straight Arrow Connector 9">
            <a:extLst>
              <a:ext uri="{FF2B5EF4-FFF2-40B4-BE49-F238E27FC236}">
                <a16:creationId xmlns:a16="http://schemas.microsoft.com/office/drawing/2014/main" id="{5C79C8B2-EA6D-E44D-AB45-DC149D798A61}"/>
              </a:ext>
            </a:extLst>
          </p:cNvPr>
          <p:cNvCxnSpPr/>
          <p:nvPr/>
        </p:nvCxnSpPr>
        <p:spPr>
          <a:xfrm>
            <a:off x="4263081" y="4177532"/>
            <a:ext cx="0" cy="19761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4DC6DD2-0DEA-3B48-8CE9-46310DB8CB5D}"/>
              </a:ext>
            </a:extLst>
          </p:cNvPr>
          <p:cNvCxnSpPr>
            <a:cxnSpLocks/>
          </p:cNvCxnSpPr>
          <p:nvPr/>
        </p:nvCxnSpPr>
        <p:spPr>
          <a:xfrm>
            <a:off x="4139514" y="6030099"/>
            <a:ext cx="780947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Freeform 13">
            <a:extLst>
              <a:ext uri="{FF2B5EF4-FFF2-40B4-BE49-F238E27FC236}">
                <a16:creationId xmlns:a16="http://schemas.microsoft.com/office/drawing/2014/main" id="{9471AEAC-995B-9640-98EA-D9EB7E81FD48}"/>
              </a:ext>
            </a:extLst>
          </p:cNvPr>
          <p:cNvSpPr/>
          <p:nvPr/>
        </p:nvSpPr>
        <p:spPr>
          <a:xfrm>
            <a:off x="4275438" y="4485501"/>
            <a:ext cx="7389340" cy="1534525"/>
          </a:xfrm>
          <a:custGeom>
            <a:avLst/>
            <a:gdLst>
              <a:gd name="connsiteX0" fmla="*/ 0 w 7389340"/>
              <a:gd name="connsiteY0" fmla="*/ 0 h 1534525"/>
              <a:gd name="connsiteX1" fmla="*/ 481913 w 7389340"/>
              <a:gd name="connsiteY1" fmla="*/ 37070 h 1534525"/>
              <a:gd name="connsiteX2" fmla="*/ 2656703 w 7389340"/>
              <a:gd name="connsiteY2" fmla="*/ 37070 h 1534525"/>
              <a:gd name="connsiteX3" fmla="*/ 3484605 w 7389340"/>
              <a:gd name="connsiteY3" fmla="*/ 49427 h 1534525"/>
              <a:gd name="connsiteX4" fmla="*/ 3892378 w 7389340"/>
              <a:gd name="connsiteY4" fmla="*/ 284205 h 1534525"/>
              <a:gd name="connsiteX5" fmla="*/ 4374292 w 7389340"/>
              <a:gd name="connsiteY5" fmla="*/ 1322173 h 1534525"/>
              <a:gd name="connsiteX6" fmla="*/ 5016843 w 7389340"/>
              <a:gd name="connsiteY6" fmla="*/ 1519881 h 1534525"/>
              <a:gd name="connsiteX7" fmla="*/ 7389340 w 7389340"/>
              <a:gd name="connsiteY7" fmla="*/ 1519881 h 1534525"/>
              <a:gd name="connsiteX8" fmla="*/ 7389340 w 7389340"/>
              <a:gd name="connsiteY8" fmla="*/ 1519881 h 153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9340" h="1534525">
                <a:moveTo>
                  <a:pt x="0" y="0"/>
                </a:moveTo>
                <a:cubicBezTo>
                  <a:pt x="19564" y="15446"/>
                  <a:pt x="39129" y="30892"/>
                  <a:pt x="481913" y="37070"/>
                </a:cubicBezTo>
                <a:cubicBezTo>
                  <a:pt x="924697" y="43248"/>
                  <a:pt x="2156254" y="35011"/>
                  <a:pt x="2656703" y="37070"/>
                </a:cubicBezTo>
                <a:cubicBezTo>
                  <a:pt x="3157152" y="39129"/>
                  <a:pt x="3278659" y="8238"/>
                  <a:pt x="3484605" y="49427"/>
                </a:cubicBezTo>
                <a:cubicBezTo>
                  <a:pt x="3690551" y="90616"/>
                  <a:pt x="3744097" y="72081"/>
                  <a:pt x="3892378" y="284205"/>
                </a:cubicBezTo>
                <a:cubicBezTo>
                  <a:pt x="4040659" y="496329"/>
                  <a:pt x="4186881" y="1116227"/>
                  <a:pt x="4374292" y="1322173"/>
                </a:cubicBezTo>
                <a:cubicBezTo>
                  <a:pt x="4561703" y="1528119"/>
                  <a:pt x="4514335" y="1486930"/>
                  <a:pt x="5016843" y="1519881"/>
                </a:cubicBezTo>
                <a:cubicBezTo>
                  <a:pt x="5519351" y="1552832"/>
                  <a:pt x="7389340" y="1519881"/>
                  <a:pt x="7389340" y="1519881"/>
                </a:cubicBezTo>
                <a:lnTo>
                  <a:pt x="7389340" y="1519881"/>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a:extLst>
              <a:ext uri="{FF2B5EF4-FFF2-40B4-BE49-F238E27FC236}">
                <a16:creationId xmlns:a16="http://schemas.microsoft.com/office/drawing/2014/main" id="{34A301EC-6A45-3647-9295-B7906C86162E}"/>
              </a:ext>
            </a:extLst>
          </p:cNvPr>
          <p:cNvSpPr/>
          <p:nvPr/>
        </p:nvSpPr>
        <p:spPr>
          <a:xfrm rot="16200000">
            <a:off x="5953893" y="4394888"/>
            <a:ext cx="339811" cy="361022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A5F14577-1500-114D-8475-D2F07EA690A3}"/>
              </a:ext>
            </a:extLst>
          </p:cNvPr>
          <p:cNvSpPr/>
          <p:nvPr/>
        </p:nvSpPr>
        <p:spPr>
          <a:xfrm rot="16200000">
            <a:off x="8293447" y="5708819"/>
            <a:ext cx="339811" cy="1015304"/>
          </a:xfrm>
          <a:prstGeom prst="lef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051B20-BB19-B943-AD7E-EA87CAD812D4}"/>
                  </a:ext>
                </a:extLst>
              </p:cNvPr>
              <p:cNvSpPr txBox="1"/>
              <p:nvPr/>
            </p:nvSpPr>
            <p:spPr>
              <a:xfrm>
                <a:off x="4318688" y="6296458"/>
                <a:ext cx="3354855" cy="400110"/>
              </a:xfrm>
              <a:prstGeom prst="rect">
                <a:avLst/>
              </a:prstGeom>
              <a:noFill/>
            </p:spPr>
            <p:txBody>
              <a:bodyPr wrap="squar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𝑓</m:t>
                        </m:r>
                      </m:e>
                      <m:sub>
                        <m:r>
                          <a:rPr lang="en-US" sz="2000" b="0" i="1" smtClean="0">
                            <a:latin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≈1</m:t>
                    </m:r>
                  </m:oMath>
                </a14:m>
                <a:r>
                  <a:rPr lang="en-US" sz="2000" dirty="0"/>
                  <a:t> during these time steps</a:t>
                </a:r>
              </a:p>
            </p:txBody>
          </p:sp>
        </mc:Choice>
        <mc:Fallback xmlns="">
          <p:sp>
            <p:nvSpPr>
              <p:cNvPr id="18" name="TextBox 17">
                <a:extLst>
                  <a:ext uri="{FF2B5EF4-FFF2-40B4-BE49-F238E27FC236}">
                    <a16:creationId xmlns:a16="http://schemas.microsoft.com/office/drawing/2014/main" id="{8F051B20-BB19-B943-AD7E-EA87CAD812D4}"/>
                  </a:ext>
                </a:extLst>
              </p:cNvPr>
              <p:cNvSpPr txBox="1">
                <a:spLocks noRot="1" noChangeAspect="1" noMove="1" noResize="1" noEditPoints="1" noAdjustHandles="1" noChangeArrowheads="1" noChangeShapeType="1" noTextEdit="1"/>
              </p:cNvSpPr>
              <p:nvPr/>
            </p:nvSpPr>
            <p:spPr>
              <a:xfrm>
                <a:off x="4318688" y="6296458"/>
                <a:ext cx="3354855" cy="400110"/>
              </a:xfrm>
              <a:prstGeom prst="rect">
                <a:avLst/>
              </a:prstGeom>
              <a:blipFill>
                <a:blip r:embed="rId3"/>
                <a:stretch>
                  <a:fillRect l="-752" t="-9091" r="-1128"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9E04459-4EEE-C043-93D3-43ACA085E778}"/>
                  </a:ext>
                </a:extLst>
              </p:cNvPr>
              <p:cNvSpPr txBox="1"/>
              <p:nvPr/>
            </p:nvSpPr>
            <p:spPr>
              <a:xfrm>
                <a:off x="7921720" y="6325288"/>
                <a:ext cx="3432080" cy="400110"/>
              </a:xfrm>
              <a:prstGeom prst="rect">
                <a:avLst/>
              </a:prstGeom>
              <a:noFill/>
            </p:spPr>
            <p:txBody>
              <a:bodyPr wrap="squar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rPr>
                          <m:t>𝑓</m:t>
                        </m:r>
                      </m:e>
                      <m:sub>
                        <m:r>
                          <a:rPr lang="en-US" sz="2000" b="0" i="1" smtClean="0">
                            <a:latin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≈0</m:t>
                    </m:r>
                  </m:oMath>
                </a14:m>
                <a:r>
                  <a:rPr lang="en-US" sz="2000" dirty="0"/>
                  <a:t> during these time steps</a:t>
                </a:r>
              </a:p>
            </p:txBody>
          </p:sp>
        </mc:Choice>
        <mc:Fallback xmlns="">
          <p:sp>
            <p:nvSpPr>
              <p:cNvPr id="19" name="TextBox 18">
                <a:extLst>
                  <a:ext uri="{FF2B5EF4-FFF2-40B4-BE49-F238E27FC236}">
                    <a16:creationId xmlns:a16="http://schemas.microsoft.com/office/drawing/2014/main" id="{C9E04459-4EEE-C043-93D3-43ACA085E778}"/>
                  </a:ext>
                </a:extLst>
              </p:cNvPr>
              <p:cNvSpPr txBox="1">
                <a:spLocks noRot="1" noChangeAspect="1" noMove="1" noResize="1" noEditPoints="1" noAdjustHandles="1" noChangeArrowheads="1" noChangeShapeType="1" noTextEdit="1"/>
              </p:cNvSpPr>
              <p:nvPr/>
            </p:nvSpPr>
            <p:spPr>
              <a:xfrm>
                <a:off x="7921720" y="6325288"/>
                <a:ext cx="3432080" cy="400110"/>
              </a:xfrm>
              <a:prstGeom prst="rect">
                <a:avLst/>
              </a:prstGeom>
              <a:blipFill>
                <a:blip r:embed="rId4"/>
                <a:stretch>
                  <a:fillRect l="-735" t="-9375" b="-28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C6B4F56B-260E-0744-BDE0-E29CBBB2589F}"/>
                  </a:ext>
                </a:extLst>
              </p:cNvPr>
              <p:cNvSpPr txBox="1"/>
              <p:nvPr/>
            </p:nvSpPr>
            <p:spPr>
              <a:xfrm>
                <a:off x="11756444" y="6020485"/>
                <a:ext cx="42732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𝑡</m:t>
                      </m:r>
                    </m:oMath>
                  </m:oMathPara>
                </a14:m>
                <a:endParaRPr lang="en-US" dirty="0"/>
              </a:p>
            </p:txBody>
          </p:sp>
        </mc:Choice>
        <mc:Fallback xmlns="">
          <p:sp>
            <p:nvSpPr>
              <p:cNvPr id="20" name="TextBox 19">
                <a:extLst>
                  <a:ext uri="{FF2B5EF4-FFF2-40B4-BE49-F238E27FC236}">
                    <a16:creationId xmlns:a16="http://schemas.microsoft.com/office/drawing/2014/main" id="{C6B4F56B-260E-0744-BDE0-E29CBBB2589F}"/>
                  </a:ext>
                </a:extLst>
              </p:cNvPr>
              <p:cNvSpPr txBox="1">
                <a:spLocks noRot="1" noChangeAspect="1" noMove="1" noResize="1" noEditPoints="1" noAdjustHandles="1" noChangeArrowheads="1" noChangeShapeType="1" noTextEdit="1"/>
              </p:cNvSpPr>
              <p:nvPr/>
            </p:nvSpPr>
            <p:spPr>
              <a:xfrm>
                <a:off x="11756444" y="6020485"/>
                <a:ext cx="427326"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3C7EB42-49D9-904C-9F27-FDD105A6B95C}"/>
                  </a:ext>
                </a:extLst>
              </p:cNvPr>
              <p:cNvSpPr txBox="1"/>
              <p:nvPr/>
            </p:nvSpPr>
            <p:spPr>
              <a:xfrm>
                <a:off x="3951069" y="4047515"/>
                <a:ext cx="34599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𝑐</m:t>
                              </m:r>
                            </m:e>
                          </m:acc>
                        </m:e>
                        <m:sub>
                          <m:r>
                            <a:rPr lang="en-US" sz="1800" b="0" i="1" smtClean="0">
                              <a:latin typeface="Cambria Math" panose="02040503050406030204" pitchFamily="18" charset="0"/>
                            </a:rPr>
                            <m:t>𝑡</m:t>
                          </m:r>
                        </m:sub>
                      </m:sSub>
                    </m:oMath>
                  </m:oMathPara>
                </a14:m>
                <a:endParaRPr lang="en-US" dirty="0"/>
              </a:p>
            </p:txBody>
          </p:sp>
        </mc:Choice>
        <mc:Fallback xmlns="">
          <p:sp>
            <p:nvSpPr>
              <p:cNvPr id="21" name="TextBox 20">
                <a:extLst>
                  <a:ext uri="{FF2B5EF4-FFF2-40B4-BE49-F238E27FC236}">
                    <a16:creationId xmlns:a16="http://schemas.microsoft.com/office/drawing/2014/main" id="{33C7EB42-49D9-904C-9F27-FDD105A6B95C}"/>
                  </a:ext>
                </a:extLst>
              </p:cNvPr>
              <p:cNvSpPr txBox="1">
                <a:spLocks noRot="1" noChangeAspect="1" noMove="1" noResize="1" noEditPoints="1" noAdjustHandles="1" noChangeArrowheads="1" noChangeShapeType="1" noTextEdit="1"/>
              </p:cNvSpPr>
              <p:nvPr/>
            </p:nvSpPr>
            <p:spPr>
              <a:xfrm>
                <a:off x="3951069" y="4047515"/>
                <a:ext cx="345991" cy="369332"/>
              </a:xfrm>
              <a:prstGeom prst="rect">
                <a:avLst/>
              </a:prstGeom>
              <a:blipFill>
                <a:blip r:embed="rId6"/>
                <a:stretch>
                  <a:fillRect t="-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A44240-722B-1648-963A-27C647A96BA9}"/>
                  </a:ext>
                </a:extLst>
              </p:cNvPr>
              <p:cNvSpPr txBox="1"/>
              <p:nvPr/>
            </p:nvSpPr>
            <p:spPr>
              <a:xfrm>
                <a:off x="3942831" y="1629707"/>
                <a:ext cx="345991" cy="410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h</m:t>
                              </m:r>
                            </m:e>
                          </m:acc>
                        </m:e>
                        <m:sub>
                          <m:r>
                            <a:rPr lang="en-US" sz="1800" b="0" i="1" smtClean="0">
                              <a:latin typeface="Cambria Math" panose="02040503050406030204" pitchFamily="18" charset="0"/>
                            </a:rPr>
                            <m:t>𝑡</m:t>
                          </m:r>
                        </m:sub>
                      </m:sSub>
                    </m:oMath>
                  </m:oMathPara>
                </a14:m>
                <a:endParaRPr lang="en-US" dirty="0"/>
              </a:p>
            </p:txBody>
          </p:sp>
        </mc:Choice>
        <mc:Fallback xmlns="">
          <p:sp>
            <p:nvSpPr>
              <p:cNvPr id="22" name="TextBox 21">
                <a:extLst>
                  <a:ext uri="{FF2B5EF4-FFF2-40B4-BE49-F238E27FC236}">
                    <a16:creationId xmlns:a16="http://schemas.microsoft.com/office/drawing/2014/main" id="{CBA44240-722B-1648-963A-27C647A96BA9}"/>
                  </a:ext>
                </a:extLst>
              </p:cNvPr>
              <p:cNvSpPr txBox="1">
                <a:spLocks noRot="1" noChangeAspect="1" noMove="1" noResize="1" noEditPoints="1" noAdjustHandles="1" noChangeArrowheads="1" noChangeShapeType="1" noTextEdit="1"/>
              </p:cNvSpPr>
              <p:nvPr/>
            </p:nvSpPr>
            <p:spPr>
              <a:xfrm>
                <a:off x="3942831" y="1629707"/>
                <a:ext cx="345991" cy="41030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691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323C-195F-0047-9A93-055C840CC0F6}"/>
              </a:ext>
            </a:extLst>
          </p:cNvPr>
          <p:cNvSpPr>
            <a:spLocks noGrp="1"/>
          </p:cNvSpPr>
          <p:nvPr>
            <p:ph type="title"/>
          </p:nvPr>
        </p:nvSpPr>
        <p:spPr/>
        <p:txBody>
          <a:bodyPr/>
          <a:lstStyle/>
          <a:p>
            <a:r>
              <a:rPr lang="en-US" dirty="0"/>
              <a:t>Grammar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D0F6F2-0444-0D4A-B400-0BA36FABBC1A}"/>
                  </a:ext>
                </a:extLst>
              </p:cNvPr>
              <p:cNvSpPr>
                <a:spLocks noGrp="1"/>
              </p:cNvSpPr>
              <p:nvPr>
                <p:ph idx="1"/>
              </p:nvPr>
            </p:nvSpPr>
            <p:spPr>
              <a:xfrm>
                <a:off x="596463" y="1825625"/>
                <a:ext cx="5415454" cy="4351338"/>
              </a:xfrm>
            </p:spPr>
            <p:txBody>
              <a:bodyPr>
                <a:normAutofit/>
              </a:bodyPr>
              <a:lstStyle/>
              <a:p>
                <a:pPr marL="0" indent="0">
                  <a:buNone/>
                </a:pPr>
                <a:r>
                  <a:rPr lang="en-US" dirty="0"/>
                  <a:t>A CFG with </a:t>
                </a:r>
                <a:r>
                  <a:rPr lang="en-US" u="sng" dirty="0"/>
                  <a:t>finite recursion depth</a:t>
                </a:r>
                <a:r>
                  <a:rPr lang="en-US" dirty="0"/>
                  <a:t> can be written as a regular grammar.  For example: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m:t>
                      </m:r>
                      <m:r>
                        <a:rPr lang="en-US" i="1" dirty="0">
                          <a:latin typeface="Cambria Math" panose="02040503050406030204" pitchFamily="18" charset="0"/>
                        </a:rPr>
                        <m:t>→</m:t>
                      </m:r>
                      <m:r>
                        <m:rPr>
                          <m:sty m:val="p"/>
                        </m:rPr>
                        <a:rPr lang="en-US" b="0" i="0" dirty="0" smtClean="0">
                          <a:latin typeface="Cambria Math" panose="02040503050406030204" pitchFamily="18" charset="0"/>
                        </a:rPr>
                        <m:t>John</m:t>
                      </m:r>
                      <m:r>
                        <a:rPr lang="en-US" b="0" i="1" dirty="0" smtClean="0">
                          <a:latin typeface="Cambria Math" panose="02040503050406030204" pitchFamily="18" charset="0"/>
                        </a:rPr>
                        <m:t> </m:t>
                      </m:r>
                      <m:r>
                        <a:rPr lang="en-US" b="0" i="1" dirty="0" smtClean="0">
                          <a:latin typeface="Cambria Math" panose="02040503050406030204" pitchFamily="18" charset="0"/>
                        </a:rPr>
                        <m:t>𝑉𝑃</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𝑉𝑃</m:t>
                      </m:r>
                      <m:r>
                        <a:rPr lang="en-US" i="1" dirty="0">
                          <a:latin typeface="Cambria Math" panose="02040503050406030204" pitchFamily="18" charset="0"/>
                        </a:rPr>
                        <m:t>→</m:t>
                      </m:r>
                      <m:r>
                        <m:rPr>
                          <m:sty m:val="p"/>
                        </m:rPr>
                        <a:rPr lang="en-US" b="0" i="0" dirty="0" smtClean="0">
                          <a:latin typeface="Cambria Math" panose="02040503050406030204" pitchFamily="18" charset="0"/>
                        </a:rPr>
                        <m:t>hit</m:t>
                      </m:r>
                      <m:r>
                        <a:rPr lang="en-US" b="0" i="1" dirty="0" smtClean="0">
                          <a:latin typeface="Cambria Math" panose="02040503050406030204" pitchFamily="18" charset="0"/>
                        </a:rPr>
                        <m:t> </m:t>
                      </m:r>
                      <m:r>
                        <a:rPr lang="en-US" b="0" i="1" dirty="0" smtClean="0">
                          <a:latin typeface="Cambria Math" panose="02040503050406030204" pitchFamily="18" charset="0"/>
                        </a:rPr>
                        <m:t>𝑁𝑃</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𝑁𝑃</m:t>
                      </m:r>
                      <m:r>
                        <a:rPr lang="en-US" i="1" dirty="0">
                          <a:latin typeface="Cambria Math" panose="02040503050406030204" pitchFamily="18" charset="0"/>
                        </a:rPr>
                        <m:t>→</m:t>
                      </m:r>
                      <m:r>
                        <m:rPr>
                          <m:sty m:val="p"/>
                        </m:rPr>
                        <a:rPr lang="en-US" b="0" i="0" dirty="0" smtClean="0">
                          <a:latin typeface="Cambria Math" panose="02040503050406030204" pitchFamily="18" charset="0"/>
                        </a:rPr>
                        <m:t>the</m:t>
                      </m:r>
                      <m:r>
                        <a:rPr lang="en-US" b="0" i="1" dirty="0" smtClean="0">
                          <a:latin typeface="Cambria Math" panose="02040503050406030204" pitchFamily="18" charset="0"/>
                        </a:rPr>
                        <m:t> </m:t>
                      </m:r>
                      <m:r>
                        <a:rPr lang="en-US" b="0" i="1" dirty="0" smtClean="0">
                          <a:latin typeface="Cambria Math" panose="02040503050406030204" pitchFamily="18" charset="0"/>
                        </a:rPr>
                        <m:t>𝑁</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𝑁</m:t>
                      </m:r>
                      <m:r>
                        <a:rPr lang="en-US" i="1" dirty="0">
                          <a:latin typeface="Cambria Math" panose="02040503050406030204" pitchFamily="18" charset="0"/>
                        </a:rPr>
                        <m:t>→</m:t>
                      </m:r>
                      <m:r>
                        <m:rPr>
                          <m:sty m:val="p"/>
                        </m:rPr>
                        <a:rPr lang="en-US" b="0" i="0" dirty="0" smtClean="0">
                          <a:latin typeface="Cambria Math" panose="02040503050406030204" pitchFamily="18" charset="0"/>
                        </a:rPr>
                        <m:t>ball</m:t>
                      </m:r>
                    </m:oMath>
                  </m:oMathPara>
                </a14:m>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3D0F6F2-0444-0D4A-B400-0BA36FABBC1A}"/>
                  </a:ext>
                </a:extLst>
              </p:cNvPr>
              <p:cNvSpPr>
                <a:spLocks noGrp="1" noRot="1" noChangeAspect="1" noMove="1" noResize="1" noEditPoints="1" noAdjustHandles="1" noChangeArrowheads="1" noChangeShapeType="1" noTextEdit="1"/>
              </p:cNvSpPr>
              <p:nvPr>
                <p:ph idx="1"/>
              </p:nvPr>
            </p:nvSpPr>
            <p:spPr>
              <a:xfrm>
                <a:off x="596463" y="1825625"/>
                <a:ext cx="5415454" cy="4351338"/>
              </a:xfrm>
              <a:blipFill>
                <a:blip r:embed="rId2"/>
                <a:stretch>
                  <a:fillRect l="-2576" t="-2326"/>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287FFD2C-A344-4245-8E3D-2E6F30730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022" y="984657"/>
            <a:ext cx="4806778" cy="4806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7A6886-EC06-1848-B195-E82AD78FF67E}"/>
              </a:ext>
            </a:extLst>
          </p:cNvPr>
          <p:cNvSpPr txBox="1"/>
          <p:nvPr/>
        </p:nvSpPr>
        <p:spPr>
          <a:xfrm>
            <a:off x="7294180" y="6134671"/>
            <a:ext cx="3563006" cy="276999"/>
          </a:xfrm>
          <a:prstGeom prst="rect">
            <a:avLst/>
          </a:prstGeom>
          <a:noFill/>
        </p:spPr>
        <p:txBody>
          <a:bodyPr wrap="square">
            <a:spAutoFit/>
          </a:bodyPr>
          <a:lstStyle/>
          <a:p>
            <a:r>
              <a:rPr lang="en-US" sz="1200" dirty="0" err="1"/>
              <a:t>ParseTree.svg</a:t>
            </a:r>
            <a:r>
              <a:rPr lang="en-US" sz="1200" dirty="0"/>
              <a:t>.  Public domain image, </a:t>
            </a:r>
            <a:r>
              <a:rPr lang="en-US" sz="1200" dirty="0" err="1"/>
              <a:t>Stannered</a:t>
            </a:r>
            <a:r>
              <a:rPr lang="en-US" sz="1200" dirty="0"/>
              <a:t>, 2007</a:t>
            </a:r>
          </a:p>
        </p:txBody>
      </p:sp>
    </p:spTree>
    <p:extLst>
      <p:ext uri="{BB962C8B-B14F-4D97-AF65-F5344CB8AC3E}">
        <p14:creationId xmlns:p14="http://schemas.microsoft.com/office/powerpoint/2010/main" val="1859250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DBC1-E2A5-DA42-87A4-F47B6944D556}"/>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4C4A95-E259-7642-9313-A453900455A5}"/>
                  </a:ext>
                </a:extLst>
              </p:cNvPr>
              <p:cNvSpPr>
                <a:spLocks noGrp="1"/>
              </p:cNvSpPr>
              <p:nvPr>
                <p:ph idx="1"/>
              </p:nvPr>
            </p:nvSpPr>
            <p:spPr/>
            <p:txBody>
              <a:bodyPr>
                <a:normAutofit fontScale="92500" lnSpcReduction="10000"/>
              </a:bodyPr>
              <a:lstStyle/>
              <a:p>
                <a:r>
                  <a:rPr lang="en-US" dirty="0"/>
                  <a:t>Syntax and semantics</a:t>
                </a:r>
              </a:p>
              <a:p>
                <a:pPr lvl="1"/>
                <a:r>
                  <a:rPr lang="en-US" dirty="0"/>
                  <a:t>A grammar specifies which word sequences are valid sentences</a:t>
                </a:r>
              </a:p>
              <a:p>
                <a:pPr lvl="1"/>
                <a:r>
                  <a:rPr lang="en-US" dirty="0"/>
                  <a:t>Finite-depth CFG = Regular grammar = HMM</a:t>
                </a:r>
              </a:p>
              <a:p>
                <a:r>
                  <a:rPr lang="en-US" dirty="0"/>
                  <a:t>Part of speech tagging</a:t>
                </a:r>
              </a:p>
              <a:p>
                <a:pPr lvl="1"/>
                <a:r>
                  <a:rPr lang="en-US" dirty="0"/>
                  <a:t>Open-class words: nouns, verbs, adverbs, adjectives, interjections</a:t>
                </a:r>
              </a:p>
              <a:p>
                <a:pPr lvl="1"/>
                <a:r>
                  <a:rPr lang="en-US" dirty="0"/>
                  <a:t>Closed-class words: prepositions, pronouns, conjunctions, determiners</a:t>
                </a:r>
              </a:p>
              <a:p>
                <a:r>
                  <a:rPr lang="en-US" dirty="0"/>
                  <a:t>An HMM for POS tagging</a:t>
                </a:r>
              </a:p>
              <a:p>
                <a:pPr lvl="1"/>
                <a:r>
                  <a:rPr lang="en-US" dirty="0"/>
                  <a:t>State variable is the part of speech</a:t>
                </a:r>
              </a:p>
              <a:p>
                <a:pPr lvl="1"/>
                <a:r>
                  <a:rPr lang="en-US" dirty="0"/>
                  <a:t>Observation is the word</a:t>
                </a:r>
              </a:p>
              <a:p>
                <a:r>
                  <a:rPr lang="en-US" dirty="0"/>
                  <a:t>The Viterbi algorithm</a:t>
                </a:r>
              </a:p>
              <a:p>
                <a:pPr lvl="1"/>
                <a14:m>
                  <m:oMath xmlns:m="http://schemas.openxmlformats.org/officeDocument/2006/math">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𝑗</m:t>
                            </m:r>
                            <m:r>
                              <a:rPr lang="en-US" i="1" dirty="0">
                                <a:latin typeface="Cambria Math" panose="02040503050406030204" pitchFamily="18" charset="0"/>
                              </a:rPr>
                              <m:t>,</m:t>
                            </m:r>
                            <m:r>
                              <a:rPr lang="en-US" i="1" dirty="0">
                                <a:latin typeface="Cambria Math" panose="02040503050406030204" pitchFamily="18" charset="0"/>
                              </a:rPr>
                              <m:t>𝑡</m:t>
                            </m:r>
                          </m:sub>
                        </m:sSub>
                      </m:e>
                    </m:func>
                    <m:r>
                      <a:rPr lang="en-US" i="1" dirty="0">
                        <a:latin typeface="Cambria Math" panose="02040503050406030204" pitchFamily="18" charset="0"/>
                      </a:rPr>
                      <m:t>=</m:t>
                    </m:r>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max</m:t>
                        </m:r>
                      </m:e>
                      <m:lim>
                        <m:r>
                          <a:rPr lang="en-US" i="1" dirty="0">
                            <a:latin typeface="Cambria Math" panose="02040503050406030204" pitchFamily="18" charset="0"/>
                          </a:rPr>
                          <m:t>𝑖</m:t>
                        </m:r>
                        <m:r>
                          <a:rPr lang="en-US" i="1" dirty="0">
                            <a:latin typeface="Cambria Math" panose="02040503050406030204" pitchFamily="18" charset="0"/>
                          </a:rPr>
                          <m:t> </m:t>
                        </m:r>
                      </m:lim>
                    </m:limLow>
                    <m:d>
                      <m:dPr>
                        <m:ctrlPr>
                          <a:rPr lang="en-US" i="1" dirty="0">
                            <a:latin typeface="Cambria Math" panose="02040503050406030204" pitchFamily="18" charset="0"/>
                          </a:rPr>
                        </m:ctrlPr>
                      </m:dPr>
                      <m:e>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𝑡</m:t>
                                </m:r>
                                <m:r>
                                  <a:rPr lang="en-US" i="1" dirty="0">
                                    <a:latin typeface="Cambria Math" panose="02040503050406030204" pitchFamily="18" charset="0"/>
                                  </a:rPr>
                                  <m:t>−1</m:t>
                                </m:r>
                              </m:sub>
                            </m:sSub>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𝑎</m:t>
                                </m:r>
                              </m:e>
                              <m:sub>
                                <m:r>
                                  <a:rPr lang="en-US" i="1" dirty="0">
                                    <a:latin typeface="Cambria Math" panose="02040503050406030204" pitchFamily="18" charset="0"/>
                                  </a:rPr>
                                  <m:t>𝑖𝑗</m:t>
                                </m:r>
                              </m:sub>
                            </m:sSub>
                          </m:e>
                        </m:func>
                        <m:r>
                          <a:rPr lang="en-US" i="1" dirty="0">
                            <a:latin typeface="Cambria Math" panose="02040503050406030204" pitchFamily="18" charset="0"/>
                          </a:rPr>
                          <m:t>+</m:t>
                        </m:r>
                        <m:func>
                          <m:funcPr>
                            <m:ctrlPr>
                              <a:rPr lang="en-US" i="1" dirty="0">
                                <a:latin typeface="Cambria Math" panose="02040503050406030204" pitchFamily="18" charset="0"/>
                              </a:rPr>
                            </m:ctrlPr>
                          </m:funcPr>
                          <m:fName>
                            <m:r>
                              <m:rPr>
                                <m:sty m:val="p"/>
                              </m:rPr>
                              <a:rPr lang="en-US" dirty="0">
                                <a:latin typeface="Cambria Math" panose="02040503050406030204" pitchFamily="18" charset="0"/>
                              </a:rPr>
                              <m:t>l</m:t>
                            </m:r>
                            <m:r>
                              <m:rPr>
                                <m:sty m:val="p"/>
                              </m:rPr>
                              <a:rPr lang="en-US" b="0" i="0" dirty="0" smtClean="0">
                                <a:latin typeface="Cambria Math" panose="02040503050406030204" pitchFamily="18" charset="0"/>
                              </a:rPr>
                              <m:t>n</m:t>
                            </m:r>
                          </m:fName>
                          <m:e>
                            <m:sSub>
                              <m:sSubPr>
                                <m:ctrlPr>
                                  <a:rPr lang="en-US" i="1" dirty="0">
                                    <a:latin typeface="Cambria Math" panose="02040503050406030204" pitchFamily="18" charset="0"/>
                                  </a:rPr>
                                </m:ctrlPr>
                              </m:sSubPr>
                              <m:e>
                                <m:r>
                                  <a:rPr lang="en-US" i="1" dirty="0">
                                    <a:latin typeface="Cambria Math" panose="02040503050406030204" pitchFamily="18" charset="0"/>
                                  </a:rPr>
                                  <m:t>𝑏</m:t>
                                </m:r>
                              </m:e>
                              <m:sub>
                                <m:r>
                                  <a:rPr lang="en-US" i="1" dirty="0">
                                    <a:latin typeface="Cambria Math" panose="02040503050406030204" pitchFamily="18" charset="0"/>
                                  </a:rPr>
                                  <m:t>𝑗</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𝑥</m:t>
                                    </m:r>
                                  </m:e>
                                  <m:sub>
                                    <m:r>
                                      <a:rPr lang="en-US" i="1" dirty="0">
                                        <a:latin typeface="Cambria Math" panose="02040503050406030204" pitchFamily="18" charset="0"/>
                                      </a:rPr>
                                      <m:t>𝑡</m:t>
                                    </m:r>
                                  </m:sub>
                                </m:sSub>
                              </m:sub>
                            </m:sSub>
                          </m:e>
                        </m:func>
                      </m:e>
                    </m:d>
                  </m:oMath>
                </a14:m>
                <a:endParaRPr lang="en-US" dirty="0"/>
              </a:p>
            </p:txBody>
          </p:sp>
        </mc:Choice>
        <mc:Fallback xmlns="">
          <p:sp>
            <p:nvSpPr>
              <p:cNvPr id="3" name="Content Placeholder 2">
                <a:extLst>
                  <a:ext uri="{FF2B5EF4-FFF2-40B4-BE49-F238E27FC236}">
                    <a16:creationId xmlns:a16="http://schemas.microsoft.com/office/drawing/2014/main" id="{FC4C4A95-E259-7642-9313-A453900455A5}"/>
                  </a:ext>
                </a:extLst>
              </p:cNvPr>
              <p:cNvSpPr>
                <a:spLocks noGrp="1" noRot="1" noChangeAspect="1" noMove="1" noResize="1" noEditPoints="1" noAdjustHandles="1" noChangeArrowheads="1" noChangeShapeType="1" noTextEdit="1"/>
              </p:cNvSpPr>
              <p:nvPr>
                <p:ph idx="1"/>
              </p:nvPr>
            </p:nvSpPr>
            <p:spPr>
              <a:blipFill>
                <a:blip r:embed="rId2"/>
                <a:stretch>
                  <a:fillRect l="-965" t="-2616"/>
                </a:stretch>
              </a:blipFill>
            </p:spPr>
            <p:txBody>
              <a:bodyPr/>
              <a:lstStyle/>
              <a:p>
                <a:r>
                  <a:rPr lang="en-US">
                    <a:noFill/>
                  </a:rPr>
                  <a:t> </a:t>
                </a:r>
              </a:p>
            </p:txBody>
          </p:sp>
        </mc:Fallback>
      </mc:AlternateContent>
    </p:spTree>
    <p:extLst>
      <p:ext uri="{BB962C8B-B14F-4D97-AF65-F5344CB8AC3E}">
        <p14:creationId xmlns:p14="http://schemas.microsoft.com/office/powerpoint/2010/main" val="2118440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D6D3C-5E4E-4C44-8F90-B8B022021BD5}"/>
              </a:ext>
            </a:extLst>
          </p:cNvPr>
          <p:cNvSpPr>
            <a:spLocks noGrp="1"/>
          </p:cNvSpPr>
          <p:nvPr>
            <p:ph type="title"/>
          </p:nvPr>
        </p:nvSpPr>
        <p:spPr/>
        <p:txBody>
          <a:bodyPr/>
          <a:lstStyle/>
          <a:p>
            <a:r>
              <a:rPr lang="en-US" dirty="0"/>
              <a:t>Content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8ACFE7-DABB-624D-B188-E609B46A7331}"/>
                  </a:ext>
                </a:extLst>
              </p:cNvPr>
              <p:cNvSpPr>
                <a:spLocks noGrp="1"/>
              </p:cNvSpPr>
              <p:nvPr>
                <p:ph idx="1"/>
              </p:nvPr>
            </p:nvSpPr>
            <p:spPr/>
            <p:txBody>
              <a:bodyPr>
                <a:normAutofit/>
              </a:bodyPr>
              <a:lstStyle/>
              <a:p>
                <a:r>
                  <a:rPr lang="en-US" dirty="0"/>
                  <a:t>Recurrent neural networks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𝑡</m:t>
                          </m:r>
                        </m:sub>
                      </m:sSub>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𝑔</m:t>
                          </m:r>
                        </m:fName>
                        <m:e>
                          <m:d>
                            <m:dPr>
                              <m:ctrlPr>
                                <a:rPr lang="en-US" i="1">
                                  <a:latin typeface="Cambria Math" panose="02040503050406030204" pitchFamily="18" charset="0"/>
                                </a:rPr>
                              </m:ctrlPr>
                            </m:dPr>
                            <m:e>
                              <m:r>
                                <a:rPr lang="en-US" i="1">
                                  <a:latin typeface="Cambria Math" panose="02040503050406030204" pitchFamily="18" charset="0"/>
                                </a:rPr>
                                <m:t>𝑈</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𝑊</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𝑡</m:t>
                                  </m:r>
                                </m:sub>
                              </m:sSub>
                            </m:e>
                          </m:d>
                        </m:e>
                      </m:func>
                    </m:oMath>
                  </m:oMathPara>
                </a14:m>
                <a:endParaRPr lang="en-US" dirty="0"/>
              </a:p>
              <a:p>
                <a:r>
                  <a:rPr lang="en-US" dirty="0"/>
                  <a:t>Training a recurrent neural network: Back-propagation through time (BPTT)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𝔏</m:t>
                          </m:r>
                        </m:num>
                        <m:den>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𝔏</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𝔏</m:t>
                          </m:r>
                        </m:num>
                        <m:den>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+1</m:t>
                              </m:r>
                            </m:sub>
                          </m:sSub>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Sub>
                        </m:den>
                      </m:f>
                    </m:oMath>
                  </m:oMathPara>
                </a14:m>
                <a:endParaRPr lang="en-US" dirty="0"/>
              </a:p>
              <a:p>
                <a:r>
                  <a:rPr lang="en-US" dirty="0"/>
                  <a:t>Avoid catastrophic forgetting: use Long short-term memory (LSTM)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𝑐</m:t>
                              </m:r>
                            </m:e>
                          </m:acc>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𝑡</m:t>
                          </m:r>
                        </m:sub>
                      </m:sSub>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68ACFE7-DABB-624D-B188-E609B46A7331}"/>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360556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E323C-195F-0047-9A93-055C840CC0F6}"/>
              </a:ext>
            </a:extLst>
          </p:cNvPr>
          <p:cNvSpPr>
            <a:spLocks noGrp="1"/>
          </p:cNvSpPr>
          <p:nvPr>
            <p:ph type="title"/>
          </p:nvPr>
        </p:nvSpPr>
        <p:spPr/>
        <p:txBody>
          <a:bodyPr/>
          <a:lstStyle/>
          <a:p>
            <a:r>
              <a:rPr lang="en-US" dirty="0"/>
              <a:t>Grammar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D0F6F2-0444-0D4A-B400-0BA36FABBC1A}"/>
                  </a:ext>
                </a:extLst>
              </p:cNvPr>
              <p:cNvSpPr>
                <a:spLocks noGrp="1"/>
              </p:cNvSpPr>
              <p:nvPr>
                <p:ph idx="1"/>
              </p:nvPr>
            </p:nvSpPr>
            <p:spPr>
              <a:xfrm>
                <a:off x="596463" y="1825625"/>
                <a:ext cx="5415454" cy="4351338"/>
              </a:xfrm>
            </p:spPr>
            <p:txBody>
              <a:bodyPr>
                <a:normAutofit/>
              </a:bodyPr>
              <a:lstStyle/>
              <a:p>
                <a:pPr marL="0" indent="0">
                  <a:buNone/>
                </a:pPr>
                <a:r>
                  <a:rPr lang="en-US" dirty="0"/>
                  <a:t>A regular grammar can be written using an HMM.</a:t>
                </a:r>
              </a:p>
              <a:p>
                <a:r>
                  <a:rPr lang="en-US" dirty="0"/>
                  <a:t>The phrase is the state variable</a:t>
                </a:r>
              </a:p>
              <a:p>
                <a:r>
                  <a:rPr lang="en-US" dirty="0"/>
                  <a:t>The word is the observed variable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𝑆</m:t>
                      </m:r>
                      <m:r>
                        <a:rPr lang="en-US" i="1" dirty="0">
                          <a:latin typeface="Cambria Math" panose="02040503050406030204" pitchFamily="18" charset="0"/>
                        </a:rPr>
                        <m:t>→</m:t>
                      </m:r>
                      <m:r>
                        <m:rPr>
                          <m:sty m:val="p"/>
                        </m:rPr>
                        <a:rPr lang="en-US" b="0" i="0" dirty="0" smtClean="0">
                          <a:latin typeface="Cambria Math" panose="02040503050406030204" pitchFamily="18" charset="0"/>
                        </a:rPr>
                        <m:t>John</m:t>
                      </m:r>
                      <m:r>
                        <a:rPr lang="en-US" b="0" i="1" dirty="0" smtClean="0">
                          <a:latin typeface="Cambria Math" panose="02040503050406030204" pitchFamily="18" charset="0"/>
                        </a:rPr>
                        <m:t> </m:t>
                      </m:r>
                      <m:r>
                        <a:rPr lang="en-US" b="0" i="1" dirty="0" smtClean="0">
                          <a:latin typeface="Cambria Math" panose="02040503050406030204" pitchFamily="18" charset="0"/>
                        </a:rPr>
                        <m:t>𝑉𝑃</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𝑉𝑃</m:t>
                      </m:r>
                      <m:r>
                        <a:rPr lang="en-US" i="1" dirty="0">
                          <a:latin typeface="Cambria Math" panose="02040503050406030204" pitchFamily="18" charset="0"/>
                        </a:rPr>
                        <m:t>→</m:t>
                      </m:r>
                      <m:r>
                        <m:rPr>
                          <m:sty m:val="p"/>
                        </m:rPr>
                        <a:rPr lang="en-US" b="0" i="0" dirty="0" smtClean="0">
                          <a:latin typeface="Cambria Math" panose="02040503050406030204" pitchFamily="18" charset="0"/>
                        </a:rPr>
                        <m:t>hit</m:t>
                      </m:r>
                      <m:r>
                        <a:rPr lang="en-US" b="0" i="1" dirty="0" smtClean="0">
                          <a:latin typeface="Cambria Math" panose="02040503050406030204" pitchFamily="18" charset="0"/>
                        </a:rPr>
                        <m:t> </m:t>
                      </m:r>
                      <m:r>
                        <a:rPr lang="en-US" b="0" i="1" dirty="0" smtClean="0">
                          <a:latin typeface="Cambria Math" panose="02040503050406030204" pitchFamily="18" charset="0"/>
                        </a:rPr>
                        <m:t>𝑁𝑃</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𝑁𝑃</m:t>
                      </m:r>
                      <m:r>
                        <a:rPr lang="en-US" i="1" dirty="0">
                          <a:latin typeface="Cambria Math" panose="02040503050406030204" pitchFamily="18" charset="0"/>
                        </a:rPr>
                        <m:t>→</m:t>
                      </m:r>
                      <m:r>
                        <m:rPr>
                          <m:sty m:val="p"/>
                        </m:rPr>
                        <a:rPr lang="en-US" b="0" i="0" dirty="0" smtClean="0">
                          <a:latin typeface="Cambria Math" panose="02040503050406030204" pitchFamily="18" charset="0"/>
                        </a:rPr>
                        <m:t>the</m:t>
                      </m:r>
                      <m:r>
                        <a:rPr lang="en-US" b="0" i="1" dirty="0" smtClean="0">
                          <a:latin typeface="Cambria Math" panose="02040503050406030204" pitchFamily="18" charset="0"/>
                        </a:rPr>
                        <m:t> </m:t>
                      </m:r>
                      <m:r>
                        <a:rPr lang="en-US" b="0" i="1" dirty="0" smtClean="0">
                          <a:latin typeface="Cambria Math" panose="02040503050406030204" pitchFamily="18" charset="0"/>
                        </a:rPr>
                        <m:t>𝑁</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𝑁</m:t>
                      </m:r>
                      <m:r>
                        <a:rPr lang="en-US" i="1" dirty="0">
                          <a:latin typeface="Cambria Math" panose="02040503050406030204" pitchFamily="18" charset="0"/>
                        </a:rPr>
                        <m:t>→</m:t>
                      </m:r>
                      <m:r>
                        <m:rPr>
                          <m:sty m:val="p"/>
                        </m:rPr>
                        <a:rPr lang="en-US" b="0" i="0" dirty="0" smtClean="0">
                          <a:latin typeface="Cambria Math" panose="02040503050406030204" pitchFamily="18" charset="0"/>
                        </a:rPr>
                        <m:t>ball</m:t>
                      </m:r>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3D0F6F2-0444-0D4A-B400-0BA36FABBC1A}"/>
                  </a:ext>
                </a:extLst>
              </p:cNvPr>
              <p:cNvSpPr>
                <a:spLocks noGrp="1" noRot="1" noChangeAspect="1" noMove="1" noResize="1" noEditPoints="1" noAdjustHandles="1" noChangeArrowheads="1" noChangeShapeType="1" noTextEdit="1"/>
              </p:cNvSpPr>
              <p:nvPr>
                <p:ph idx="1"/>
              </p:nvPr>
            </p:nvSpPr>
            <p:spPr>
              <a:xfrm>
                <a:off x="596463" y="1825625"/>
                <a:ext cx="5415454" cy="4351338"/>
              </a:xfrm>
              <a:blipFill>
                <a:blip r:embed="rId2"/>
                <a:stretch>
                  <a:fillRect l="-2576" t="-232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88D11796-94BA-D148-8048-3DDD53A60383}"/>
              </a:ext>
            </a:extLst>
          </p:cNvPr>
          <p:cNvSpPr/>
          <p:nvPr/>
        </p:nvSpPr>
        <p:spPr>
          <a:xfrm>
            <a:off x="5875283" y="2848303"/>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7" name="Oval 6">
            <a:extLst>
              <a:ext uri="{FF2B5EF4-FFF2-40B4-BE49-F238E27FC236}">
                <a16:creationId xmlns:a16="http://schemas.microsoft.com/office/drawing/2014/main" id="{A6F32A2B-2369-6546-9D1B-604311B2EFA4}"/>
              </a:ext>
            </a:extLst>
          </p:cNvPr>
          <p:cNvSpPr/>
          <p:nvPr/>
        </p:nvSpPr>
        <p:spPr>
          <a:xfrm>
            <a:off x="7225860" y="2864069"/>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VP</a:t>
            </a:r>
          </a:p>
        </p:txBody>
      </p:sp>
      <p:sp>
        <p:nvSpPr>
          <p:cNvPr id="8" name="Oval 7">
            <a:extLst>
              <a:ext uri="{FF2B5EF4-FFF2-40B4-BE49-F238E27FC236}">
                <a16:creationId xmlns:a16="http://schemas.microsoft.com/office/drawing/2014/main" id="{690E23DA-9D13-1945-9BB6-3322C9ED5BA5}"/>
              </a:ext>
            </a:extLst>
          </p:cNvPr>
          <p:cNvSpPr/>
          <p:nvPr/>
        </p:nvSpPr>
        <p:spPr>
          <a:xfrm>
            <a:off x="8628987" y="2858814"/>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NP</a:t>
            </a:r>
          </a:p>
        </p:txBody>
      </p:sp>
      <p:sp>
        <p:nvSpPr>
          <p:cNvPr id="9" name="Oval 8">
            <a:extLst>
              <a:ext uri="{FF2B5EF4-FFF2-40B4-BE49-F238E27FC236}">
                <a16:creationId xmlns:a16="http://schemas.microsoft.com/office/drawing/2014/main" id="{8E413A41-B007-2E43-AD3E-F08E68572E6A}"/>
              </a:ext>
            </a:extLst>
          </p:cNvPr>
          <p:cNvSpPr/>
          <p:nvPr/>
        </p:nvSpPr>
        <p:spPr>
          <a:xfrm>
            <a:off x="10021606" y="2874579"/>
            <a:ext cx="1187669" cy="1166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a:t>
            </a:r>
          </a:p>
        </p:txBody>
      </p:sp>
      <p:sp>
        <p:nvSpPr>
          <p:cNvPr id="5" name="TextBox 4">
            <a:extLst>
              <a:ext uri="{FF2B5EF4-FFF2-40B4-BE49-F238E27FC236}">
                <a16:creationId xmlns:a16="http://schemas.microsoft.com/office/drawing/2014/main" id="{70D6617F-AB0A-2D4A-88A2-7FCB1CDC2BA3}"/>
              </a:ext>
            </a:extLst>
          </p:cNvPr>
          <p:cNvSpPr txBox="1"/>
          <p:nvPr/>
        </p:nvSpPr>
        <p:spPr>
          <a:xfrm>
            <a:off x="5980386" y="4729656"/>
            <a:ext cx="965329" cy="584775"/>
          </a:xfrm>
          <a:prstGeom prst="rect">
            <a:avLst/>
          </a:prstGeom>
          <a:noFill/>
        </p:spPr>
        <p:txBody>
          <a:bodyPr wrap="none" rtlCol="0">
            <a:spAutoFit/>
          </a:bodyPr>
          <a:lstStyle/>
          <a:p>
            <a:r>
              <a:rPr lang="en-US" sz="3200" dirty="0"/>
              <a:t>John</a:t>
            </a:r>
          </a:p>
        </p:txBody>
      </p:sp>
      <p:sp>
        <p:nvSpPr>
          <p:cNvPr id="11" name="TextBox 10">
            <a:extLst>
              <a:ext uri="{FF2B5EF4-FFF2-40B4-BE49-F238E27FC236}">
                <a16:creationId xmlns:a16="http://schemas.microsoft.com/office/drawing/2014/main" id="{98AEC7EA-8F03-674B-93A6-A5759A2F21E3}"/>
              </a:ext>
            </a:extLst>
          </p:cNvPr>
          <p:cNvSpPr txBox="1"/>
          <p:nvPr/>
        </p:nvSpPr>
        <p:spPr>
          <a:xfrm>
            <a:off x="7499127" y="4724401"/>
            <a:ext cx="633507" cy="584775"/>
          </a:xfrm>
          <a:prstGeom prst="rect">
            <a:avLst/>
          </a:prstGeom>
          <a:noFill/>
        </p:spPr>
        <p:txBody>
          <a:bodyPr wrap="none" rtlCol="0">
            <a:spAutoFit/>
          </a:bodyPr>
          <a:lstStyle/>
          <a:p>
            <a:r>
              <a:rPr lang="en-US" sz="3200" dirty="0"/>
              <a:t>hit</a:t>
            </a:r>
          </a:p>
        </p:txBody>
      </p:sp>
      <p:sp>
        <p:nvSpPr>
          <p:cNvPr id="12" name="TextBox 11">
            <a:extLst>
              <a:ext uri="{FF2B5EF4-FFF2-40B4-BE49-F238E27FC236}">
                <a16:creationId xmlns:a16="http://schemas.microsoft.com/office/drawing/2014/main" id="{ACE27AF4-1BA7-B646-BB80-478CE6DBF887}"/>
              </a:ext>
            </a:extLst>
          </p:cNvPr>
          <p:cNvSpPr txBox="1"/>
          <p:nvPr/>
        </p:nvSpPr>
        <p:spPr>
          <a:xfrm>
            <a:off x="8860215" y="4708636"/>
            <a:ext cx="742511" cy="584775"/>
          </a:xfrm>
          <a:prstGeom prst="rect">
            <a:avLst/>
          </a:prstGeom>
          <a:noFill/>
        </p:spPr>
        <p:txBody>
          <a:bodyPr wrap="none" rtlCol="0">
            <a:spAutoFit/>
          </a:bodyPr>
          <a:lstStyle/>
          <a:p>
            <a:r>
              <a:rPr lang="en-US" sz="3200" dirty="0"/>
              <a:t>the</a:t>
            </a:r>
          </a:p>
        </p:txBody>
      </p:sp>
      <p:sp>
        <p:nvSpPr>
          <p:cNvPr id="13" name="TextBox 12">
            <a:extLst>
              <a:ext uri="{FF2B5EF4-FFF2-40B4-BE49-F238E27FC236}">
                <a16:creationId xmlns:a16="http://schemas.microsoft.com/office/drawing/2014/main" id="{EC9D6441-B07B-1E49-A7C3-667C96EFF207}"/>
              </a:ext>
            </a:extLst>
          </p:cNvPr>
          <p:cNvSpPr txBox="1"/>
          <p:nvPr/>
        </p:nvSpPr>
        <p:spPr>
          <a:xfrm>
            <a:off x="10231814" y="4703381"/>
            <a:ext cx="787395" cy="584775"/>
          </a:xfrm>
          <a:prstGeom prst="rect">
            <a:avLst/>
          </a:prstGeom>
          <a:noFill/>
        </p:spPr>
        <p:txBody>
          <a:bodyPr wrap="none" rtlCol="0">
            <a:spAutoFit/>
          </a:bodyPr>
          <a:lstStyle/>
          <a:p>
            <a:r>
              <a:rPr lang="en-US" sz="3200" dirty="0"/>
              <a:t>ball</a:t>
            </a:r>
          </a:p>
        </p:txBody>
      </p:sp>
      <p:cxnSp>
        <p:nvCxnSpPr>
          <p:cNvPr id="14" name="Straight Arrow Connector 13">
            <a:extLst>
              <a:ext uri="{FF2B5EF4-FFF2-40B4-BE49-F238E27FC236}">
                <a16:creationId xmlns:a16="http://schemas.microsoft.com/office/drawing/2014/main" id="{854F3EBE-3C5D-9448-B6B9-37F67D510C3E}"/>
              </a:ext>
            </a:extLst>
          </p:cNvPr>
          <p:cNvCxnSpPr>
            <a:stCxn id="4" idx="4"/>
            <a:endCxn id="5" idx="0"/>
          </p:cNvCxnSpPr>
          <p:nvPr/>
        </p:nvCxnSpPr>
        <p:spPr>
          <a:xfrm flipH="1">
            <a:off x="6463051" y="4014951"/>
            <a:ext cx="6067" cy="714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35FC888-4F40-BC4D-9B33-1F15F0739B6E}"/>
              </a:ext>
            </a:extLst>
          </p:cNvPr>
          <p:cNvCxnSpPr>
            <a:stCxn id="7" idx="4"/>
            <a:endCxn id="11" idx="0"/>
          </p:cNvCxnSpPr>
          <p:nvPr/>
        </p:nvCxnSpPr>
        <p:spPr>
          <a:xfrm flipH="1">
            <a:off x="7815881" y="4030717"/>
            <a:ext cx="3814" cy="693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950629C-D663-D84F-B168-A7C782F1CD57}"/>
              </a:ext>
            </a:extLst>
          </p:cNvPr>
          <p:cNvCxnSpPr>
            <a:stCxn id="8" idx="4"/>
            <a:endCxn id="12" idx="0"/>
          </p:cNvCxnSpPr>
          <p:nvPr/>
        </p:nvCxnSpPr>
        <p:spPr>
          <a:xfrm>
            <a:off x="9222822" y="4025462"/>
            <a:ext cx="8649" cy="683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1B53076-94FA-A74E-B623-D86806962CF6}"/>
              </a:ext>
            </a:extLst>
          </p:cNvPr>
          <p:cNvCxnSpPr>
            <a:stCxn id="9" idx="4"/>
            <a:endCxn id="13" idx="0"/>
          </p:cNvCxnSpPr>
          <p:nvPr/>
        </p:nvCxnSpPr>
        <p:spPr>
          <a:xfrm>
            <a:off x="10615441" y="4041227"/>
            <a:ext cx="10071" cy="66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reeform 20">
            <a:extLst>
              <a:ext uri="{FF2B5EF4-FFF2-40B4-BE49-F238E27FC236}">
                <a16:creationId xmlns:a16="http://schemas.microsoft.com/office/drawing/2014/main" id="{BD8BF9E4-7025-2C40-B0F2-A50189388754}"/>
              </a:ext>
            </a:extLst>
          </p:cNvPr>
          <p:cNvSpPr/>
          <p:nvPr/>
        </p:nvSpPr>
        <p:spPr>
          <a:xfrm>
            <a:off x="6695090" y="2493354"/>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9C80FAE-BF34-B843-96CA-0385B48AB916}"/>
              </a:ext>
            </a:extLst>
          </p:cNvPr>
          <p:cNvSpPr/>
          <p:nvPr/>
        </p:nvSpPr>
        <p:spPr>
          <a:xfrm>
            <a:off x="7996667" y="2534541"/>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E72D4F9-1C14-E442-9136-CAE67BA903C8}"/>
              </a:ext>
            </a:extLst>
          </p:cNvPr>
          <p:cNvSpPr/>
          <p:nvPr/>
        </p:nvSpPr>
        <p:spPr>
          <a:xfrm>
            <a:off x="9397099" y="2538658"/>
            <a:ext cx="1019503" cy="386480"/>
          </a:xfrm>
          <a:custGeom>
            <a:avLst/>
            <a:gdLst>
              <a:gd name="connsiteX0" fmla="*/ 0 w 1019503"/>
              <a:gd name="connsiteY0" fmla="*/ 375970 h 386480"/>
              <a:gd name="connsiteX1" fmla="*/ 294289 w 1019503"/>
              <a:gd name="connsiteY1" fmla="*/ 60660 h 386480"/>
              <a:gd name="connsiteX2" fmla="*/ 683172 w 1019503"/>
              <a:gd name="connsiteY2" fmla="*/ 29129 h 386480"/>
              <a:gd name="connsiteX3" fmla="*/ 1019503 w 1019503"/>
              <a:gd name="connsiteY3" fmla="*/ 386480 h 386480"/>
            </a:gdLst>
            <a:ahLst/>
            <a:cxnLst>
              <a:cxn ang="0">
                <a:pos x="connsiteX0" y="connsiteY0"/>
              </a:cxn>
              <a:cxn ang="0">
                <a:pos x="connsiteX1" y="connsiteY1"/>
              </a:cxn>
              <a:cxn ang="0">
                <a:pos x="connsiteX2" y="connsiteY2"/>
              </a:cxn>
              <a:cxn ang="0">
                <a:pos x="connsiteX3" y="connsiteY3"/>
              </a:cxn>
            </a:cxnLst>
            <a:rect l="l" t="t" r="r" b="b"/>
            <a:pathLst>
              <a:path w="1019503" h="386480">
                <a:moveTo>
                  <a:pt x="0" y="375970"/>
                </a:moveTo>
                <a:cubicBezTo>
                  <a:pt x="90213" y="247218"/>
                  <a:pt x="180427" y="118467"/>
                  <a:pt x="294289" y="60660"/>
                </a:cubicBezTo>
                <a:cubicBezTo>
                  <a:pt x="408151" y="2853"/>
                  <a:pt x="562303" y="-25174"/>
                  <a:pt x="683172" y="29129"/>
                </a:cubicBezTo>
                <a:cubicBezTo>
                  <a:pt x="804041" y="83432"/>
                  <a:pt x="911772" y="234956"/>
                  <a:pt x="1019503" y="386480"/>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08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A089-6D6C-5047-8D80-EC486ABCC437}"/>
              </a:ext>
            </a:extLst>
          </p:cNvPr>
          <p:cNvSpPr>
            <a:spLocks noGrp="1"/>
          </p:cNvSpPr>
          <p:nvPr>
            <p:ph type="title"/>
          </p:nvPr>
        </p:nvSpPr>
        <p:spPr/>
        <p:txBody>
          <a:bodyPr/>
          <a:lstStyle/>
          <a:p>
            <a:r>
              <a:rPr lang="en-US" dirty="0"/>
              <a:t>Key concepts: syntax and semantics</a:t>
            </a:r>
          </a:p>
        </p:txBody>
      </p:sp>
      <p:sp>
        <p:nvSpPr>
          <p:cNvPr id="3" name="Content Placeholder 2">
            <a:extLst>
              <a:ext uri="{FF2B5EF4-FFF2-40B4-BE49-F238E27FC236}">
                <a16:creationId xmlns:a16="http://schemas.microsoft.com/office/drawing/2014/main" id="{4E408C80-EDCE-064A-9FD3-FCAB26059C03}"/>
              </a:ext>
            </a:extLst>
          </p:cNvPr>
          <p:cNvSpPr>
            <a:spLocks noGrp="1"/>
          </p:cNvSpPr>
          <p:nvPr>
            <p:ph idx="1"/>
          </p:nvPr>
        </p:nvSpPr>
        <p:spPr/>
        <p:txBody>
          <a:bodyPr>
            <a:normAutofit/>
          </a:bodyPr>
          <a:lstStyle/>
          <a:p>
            <a:r>
              <a:rPr lang="en-US" dirty="0"/>
              <a:t>Compositional semantics studies how sentence meaning is computed from word meanings.</a:t>
            </a:r>
          </a:p>
          <a:p>
            <a:r>
              <a:rPr lang="en-US" dirty="0"/>
              <a:t>Syntax studies the ways in which words combine.</a:t>
            </a:r>
          </a:p>
          <a:p>
            <a:r>
              <a:rPr lang="en-US" dirty="0"/>
              <a:t>A grammar is a mathematical specification of the sequences of words that form valid sentences in a language.</a:t>
            </a:r>
          </a:p>
          <a:p>
            <a:r>
              <a:rPr lang="en-US" dirty="0"/>
              <a:t>A context-free grammar with finite recursion depth can be written as a regular grammar.</a:t>
            </a:r>
          </a:p>
          <a:p>
            <a:r>
              <a:rPr lang="en-US" dirty="0"/>
              <a:t>A regular grammar can be written as an HMM.</a:t>
            </a:r>
          </a:p>
        </p:txBody>
      </p:sp>
    </p:spTree>
    <p:extLst>
      <p:ext uri="{BB962C8B-B14F-4D97-AF65-F5344CB8AC3E}">
        <p14:creationId xmlns:p14="http://schemas.microsoft.com/office/powerpoint/2010/main" val="92609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4441</Words>
  <Application>Microsoft Macintosh PowerPoint</Application>
  <PresentationFormat>Widescreen</PresentationFormat>
  <Paragraphs>1003</Paragraphs>
  <Slides>71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Cambria Math</vt:lpstr>
      <vt:lpstr>Office Theme</vt:lpstr>
      <vt:lpstr>Natural Language Processing with Neural Nets</vt:lpstr>
      <vt:lpstr>Outline</vt:lpstr>
      <vt:lpstr>Semantics: Montague grammar</vt:lpstr>
      <vt:lpstr>Syntax</vt:lpstr>
      <vt:lpstr>Grammar</vt:lpstr>
      <vt:lpstr>Grammar</vt:lpstr>
      <vt:lpstr>Grammar</vt:lpstr>
      <vt:lpstr>Grammar</vt:lpstr>
      <vt:lpstr>Key concepts: syntax and semantics</vt:lpstr>
      <vt:lpstr>Outline</vt:lpstr>
      <vt:lpstr>Parts of speech</vt:lpstr>
      <vt:lpstr>Parts of speech</vt:lpstr>
      <vt:lpstr>Parts of speech</vt:lpstr>
      <vt:lpstr>Parts of speech</vt:lpstr>
      <vt:lpstr>Parts of speech</vt:lpstr>
      <vt:lpstr>Nouns</vt:lpstr>
      <vt:lpstr>Verbs</vt:lpstr>
      <vt:lpstr>Adjectives</vt:lpstr>
      <vt:lpstr>Determiners, Prepositions and Conjunctions</vt:lpstr>
      <vt:lpstr>Why do POS tagging?</vt:lpstr>
      <vt:lpstr>Outline</vt:lpstr>
      <vt:lpstr>An HMM for POS tagging</vt:lpstr>
      <vt:lpstr>HMM as a Bayes Net</vt:lpstr>
      <vt:lpstr>HMM as a Finite State Machine</vt:lpstr>
      <vt:lpstr>Parameters of an HMM</vt:lpstr>
      <vt:lpstr>Estimating the Parameters of an HMM</vt:lpstr>
      <vt:lpstr>Outline</vt:lpstr>
      <vt:lpstr>Viterbi Algorithm: Key concepts</vt:lpstr>
      <vt:lpstr>Viterbi Algorithm for POS tagging</vt:lpstr>
      <vt:lpstr>Trellis</vt:lpstr>
      <vt:lpstr>Trellis</vt:lpstr>
      <vt:lpstr>Trellis</vt:lpstr>
      <vt:lpstr>Trellis</vt:lpstr>
      <vt:lpstr>Trellis</vt:lpstr>
      <vt:lpstr>Trellis</vt:lpstr>
      <vt:lpstr>Trellis</vt:lpstr>
      <vt:lpstr>Trellis</vt:lpstr>
      <vt:lpstr>Backtrace</vt:lpstr>
      <vt:lpstr>Viterbi algorithm key formulas</vt:lpstr>
      <vt:lpstr>Viterbi algorithm key formulas</vt:lpstr>
      <vt:lpstr>Example from Jurafsky &amp; Martin</vt:lpstr>
      <vt:lpstr>Outline</vt:lpstr>
      <vt:lpstr>From HMM to Neural Net</vt:lpstr>
      <vt:lpstr>From HMM to Neural Net</vt:lpstr>
      <vt:lpstr>From HMM to Neural Net</vt:lpstr>
      <vt:lpstr>From HMM to Neural Net</vt:lpstr>
      <vt:lpstr>From HMM to Neural Net</vt:lpstr>
      <vt:lpstr>From HMM to Neural Net</vt:lpstr>
      <vt:lpstr>From HMM to Neural Net: Implementation Hack</vt:lpstr>
      <vt:lpstr>From HMM to Neural Net: Implementation Hack</vt:lpstr>
      <vt:lpstr>Outline</vt:lpstr>
      <vt:lpstr>Recurrent neural network (RNN)</vt:lpstr>
      <vt:lpstr>Recurrent neural network (RNN)</vt:lpstr>
      <vt:lpstr>Recurrent neural network (RNN)</vt:lpstr>
      <vt:lpstr>Recurrent neural network (RNN)</vt:lpstr>
      <vt:lpstr>Outline</vt:lpstr>
      <vt:lpstr>Training an RNN</vt:lpstr>
      <vt:lpstr>Training an RNN: How can we solve this?</vt:lpstr>
      <vt:lpstr>Back-propagation through time</vt:lpstr>
      <vt:lpstr>Back-propagation through time</vt:lpstr>
      <vt:lpstr>Back-propagation through time</vt:lpstr>
      <vt:lpstr>Outline</vt:lpstr>
      <vt:lpstr>Exponential forgetting</vt:lpstr>
      <vt:lpstr>Long-Short Term Memory (LSTM)</vt:lpstr>
      <vt:lpstr>Long-Short Term Memory (LSTM)</vt:lpstr>
      <vt:lpstr>Long-Short Term Memory (LSTM)</vt:lpstr>
      <vt:lpstr>Long-Short Term Memory (LSTM)</vt:lpstr>
      <vt:lpstr>Long-Short Term Memory (LSTM)</vt:lpstr>
      <vt:lpstr>LSTM: Remember when you want to remember, forget when you want to forget</vt:lpstr>
      <vt:lpstr>Outline</vt:lpstr>
      <vt:lpstr>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25: Recurrent and Self-Attention Neural Networks</dc:title>
  <dc:creator>Hasegawa-Johnson, Mark Allan</dc:creator>
  <cp:lastModifiedBy>Hasegawa-Johnson, Mark Allan</cp:lastModifiedBy>
  <cp:revision>17</cp:revision>
  <cp:lastPrinted>2022-03-25T18:53:10Z</cp:lastPrinted>
  <dcterms:created xsi:type="dcterms:W3CDTF">2022-03-24T17:17:18Z</dcterms:created>
  <dcterms:modified xsi:type="dcterms:W3CDTF">2022-05-11T14:10:46Z</dcterms:modified>
</cp:coreProperties>
</file>