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318" r:id="rId6"/>
    <p:sldId id="373" r:id="rId7"/>
    <p:sldId id="448" r:id="rId8"/>
    <p:sldId id="444" r:id="rId9"/>
    <p:sldId id="302"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 id="463" r:id="rId25"/>
    <p:sldId id="4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7"/>
  </p:normalViewPr>
  <p:slideViewPr>
    <p:cSldViewPr snapToGrid="0" snapToObjects="1">
      <p:cViewPr varScale="1">
        <p:scale>
          <a:sx n="108" d="100"/>
          <a:sy n="108" d="100"/>
        </p:scale>
        <p:origin x="6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BD667-B8F7-5848-BE4D-A5A0AF9D78CA}" type="datetimeFigureOut">
              <a:rPr lang="en-US" smtClean="0"/>
              <a:t>5/5/22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DCA9E-FD71-2A48-A2CC-E3519A53875D}" type="slidenum">
              <a:rPr lang="en-US" smtClean="0"/>
              <a:t>‹#›</a:t>
            </a:fld>
            <a:endParaRPr lang="en-US"/>
          </a:p>
        </p:txBody>
      </p:sp>
    </p:spTree>
    <p:extLst>
      <p:ext uri="{BB962C8B-B14F-4D97-AF65-F5344CB8AC3E}">
        <p14:creationId xmlns:p14="http://schemas.microsoft.com/office/powerpoint/2010/main" val="261130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6</a:t>
            </a:fld>
            <a:endParaRPr lang="en-US"/>
          </a:p>
        </p:txBody>
      </p:sp>
    </p:spTree>
    <p:extLst>
      <p:ext uri="{BB962C8B-B14F-4D97-AF65-F5344CB8AC3E}">
        <p14:creationId xmlns:p14="http://schemas.microsoft.com/office/powerpoint/2010/main" val="18767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C30D-1BBE-0A40-99ED-7FD0C25CFE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A53CF-92D5-8148-B8B8-C407AE2BB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52DB66-0E77-FC4B-BB31-78AA883F5217}"/>
              </a:ext>
            </a:extLst>
          </p:cNvPr>
          <p:cNvSpPr>
            <a:spLocks noGrp="1"/>
          </p:cNvSpPr>
          <p:nvPr>
            <p:ph type="dt" sz="half" idx="10"/>
          </p:nvPr>
        </p:nvSpPr>
        <p:spPr/>
        <p:txBody>
          <a:bodyPr/>
          <a:lstStyle/>
          <a:p>
            <a:fld id="{AC7AA766-A05B-D34E-8B60-1AC92932B12B}" type="datetimeFigureOut">
              <a:rPr lang="en-US" smtClean="0"/>
              <a:t>5/5/22</a:t>
            </a:fld>
            <a:endParaRPr lang="en-US"/>
          </a:p>
        </p:txBody>
      </p:sp>
      <p:sp>
        <p:nvSpPr>
          <p:cNvPr id="5" name="Footer Placeholder 4">
            <a:extLst>
              <a:ext uri="{FF2B5EF4-FFF2-40B4-BE49-F238E27FC236}">
                <a16:creationId xmlns:a16="http://schemas.microsoft.com/office/drawing/2014/main" id="{CDD2B2F0-BC16-544D-B3C6-532B2D43E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62E96-6E95-D342-B0F1-9A9890594E9E}"/>
              </a:ext>
            </a:extLst>
          </p:cNvPr>
          <p:cNvSpPr>
            <a:spLocks noGrp="1"/>
          </p:cNvSpPr>
          <p:nvPr>
            <p:ph type="sldNum" sz="quarter" idx="12"/>
          </p:nvPr>
        </p:nvSpPr>
        <p:spPr/>
        <p:txBody>
          <a:bodyPr/>
          <a:lstStyle/>
          <a:p>
            <a:fld id="{0123CC61-40DA-1949-B5C5-D167F7477E63}" type="slidenum">
              <a:rPr lang="en-US" smtClean="0"/>
              <a:t>‹#›</a:t>
            </a:fld>
            <a:endParaRPr lang="en-US"/>
          </a:p>
        </p:txBody>
      </p:sp>
    </p:spTree>
    <p:extLst>
      <p:ext uri="{BB962C8B-B14F-4D97-AF65-F5344CB8AC3E}">
        <p14:creationId xmlns:p14="http://schemas.microsoft.com/office/powerpoint/2010/main" val="75784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7A5A-17FE-7D47-AEDB-FA64AA656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A61C8F-857A-4D4B-994C-888A151404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51240-661B-B844-80E1-BB1C94FD922B}"/>
              </a:ext>
            </a:extLst>
          </p:cNvPr>
          <p:cNvSpPr>
            <a:spLocks noGrp="1"/>
          </p:cNvSpPr>
          <p:nvPr>
            <p:ph type="dt" sz="half" idx="10"/>
          </p:nvPr>
        </p:nvSpPr>
        <p:spPr/>
        <p:txBody>
          <a:bodyPr/>
          <a:lstStyle/>
          <a:p>
            <a:fld id="{AC7AA766-A05B-D34E-8B60-1AC92932B12B}" type="datetimeFigureOut">
              <a:rPr lang="en-US" smtClean="0"/>
              <a:t>5/5/22</a:t>
            </a:fld>
            <a:endParaRPr lang="en-US"/>
          </a:p>
        </p:txBody>
      </p:sp>
      <p:sp>
        <p:nvSpPr>
          <p:cNvPr id="5" name="Footer Placeholder 4">
            <a:extLst>
              <a:ext uri="{FF2B5EF4-FFF2-40B4-BE49-F238E27FC236}">
                <a16:creationId xmlns:a16="http://schemas.microsoft.com/office/drawing/2014/main" id="{45D3DD76-2479-C441-AC9A-D78DE4702D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4A137-69E6-1241-B626-06182C89492C}"/>
              </a:ext>
            </a:extLst>
          </p:cNvPr>
          <p:cNvSpPr>
            <a:spLocks noGrp="1"/>
          </p:cNvSpPr>
          <p:nvPr>
            <p:ph type="sldNum" sz="quarter" idx="12"/>
          </p:nvPr>
        </p:nvSpPr>
        <p:spPr/>
        <p:txBody>
          <a:bodyPr/>
          <a:lstStyle/>
          <a:p>
            <a:fld id="{0123CC61-40DA-1949-B5C5-D167F7477E63}" type="slidenum">
              <a:rPr lang="en-US" smtClean="0"/>
              <a:t>‹#›</a:t>
            </a:fld>
            <a:endParaRPr lang="en-US"/>
          </a:p>
        </p:txBody>
      </p:sp>
    </p:spTree>
    <p:extLst>
      <p:ext uri="{BB962C8B-B14F-4D97-AF65-F5344CB8AC3E}">
        <p14:creationId xmlns:p14="http://schemas.microsoft.com/office/powerpoint/2010/main" val="375573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334504-8FA6-ED49-80AA-08904A20D0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B0A43-1EA3-DB4B-ABF5-DE43AA2906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CF306-8543-8741-8D85-1FD9F41ABC8E}"/>
              </a:ext>
            </a:extLst>
          </p:cNvPr>
          <p:cNvSpPr>
            <a:spLocks noGrp="1"/>
          </p:cNvSpPr>
          <p:nvPr>
            <p:ph type="dt" sz="half" idx="10"/>
          </p:nvPr>
        </p:nvSpPr>
        <p:spPr/>
        <p:txBody>
          <a:bodyPr/>
          <a:lstStyle/>
          <a:p>
            <a:fld id="{AC7AA766-A05B-D34E-8B60-1AC92932B12B}" type="datetimeFigureOut">
              <a:rPr lang="en-US" smtClean="0"/>
              <a:t>5/5/22</a:t>
            </a:fld>
            <a:endParaRPr lang="en-US"/>
          </a:p>
        </p:txBody>
      </p:sp>
      <p:sp>
        <p:nvSpPr>
          <p:cNvPr id="5" name="Footer Placeholder 4">
            <a:extLst>
              <a:ext uri="{FF2B5EF4-FFF2-40B4-BE49-F238E27FC236}">
                <a16:creationId xmlns:a16="http://schemas.microsoft.com/office/drawing/2014/main" id="{30888B37-835B-8E46-82AA-C7C7F34FD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6B394-C236-D14C-836E-A1CA2A3522B3}"/>
              </a:ext>
            </a:extLst>
          </p:cNvPr>
          <p:cNvSpPr>
            <a:spLocks noGrp="1"/>
          </p:cNvSpPr>
          <p:nvPr>
            <p:ph type="sldNum" sz="quarter" idx="12"/>
          </p:nvPr>
        </p:nvSpPr>
        <p:spPr/>
        <p:txBody>
          <a:bodyPr/>
          <a:lstStyle/>
          <a:p>
            <a:fld id="{0123CC61-40DA-1949-B5C5-D167F7477E63}" type="slidenum">
              <a:rPr lang="en-US" smtClean="0"/>
              <a:t>‹#›</a:t>
            </a:fld>
            <a:endParaRPr lang="en-US"/>
          </a:p>
        </p:txBody>
      </p:sp>
    </p:spTree>
    <p:extLst>
      <p:ext uri="{BB962C8B-B14F-4D97-AF65-F5344CB8AC3E}">
        <p14:creationId xmlns:p14="http://schemas.microsoft.com/office/powerpoint/2010/main" val="212130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6C3F-5140-8C47-B473-A56507D3D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02908E-34F4-3342-8C5E-8FFC556A19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ADC0A-803B-F046-A5BE-19D5285538FA}"/>
              </a:ext>
            </a:extLst>
          </p:cNvPr>
          <p:cNvSpPr>
            <a:spLocks noGrp="1"/>
          </p:cNvSpPr>
          <p:nvPr>
            <p:ph type="dt" sz="half" idx="10"/>
          </p:nvPr>
        </p:nvSpPr>
        <p:spPr/>
        <p:txBody>
          <a:bodyPr/>
          <a:lstStyle/>
          <a:p>
            <a:fld id="{AC7AA766-A05B-D34E-8B60-1AC92932B12B}" type="datetimeFigureOut">
              <a:rPr lang="en-US" smtClean="0"/>
              <a:t>5/5/22</a:t>
            </a:fld>
            <a:endParaRPr lang="en-US"/>
          </a:p>
        </p:txBody>
      </p:sp>
      <p:sp>
        <p:nvSpPr>
          <p:cNvPr id="5" name="Footer Placeholder 4">
            <a:extLst>
              <a:ext uri="{FF2B5EF4-FFF2-40B4-BE49-F238E27FC236}">
                <a16:creationId xmlns:a16="http://schemas.microsoft.com/office/drawing/2014/main" id="{62F1B07B-8904-8B4C-9DCE-496FE8C1D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6DAFF-D229-174A-AE9E-902DB0E63311}"/>
              </a:ext>
            </a:extLst>
          </p:cNvPr>
          <p:cNvSpPr>
            <a:spLocks noGrp="1"/>
          </p:cNvSpPr>
          <p:nvPr>
            <p:ph type="sldNum" sz="quarter" idx="12"/>
          </p:nvPr>
        </p:nvSpPr>
        <p:spPr/>
        <p:txBody>
          <a:bodyPr/>
          <a:lstStyle/>
          <a:p>
            <a:fld id="{0123CC61-40DA-1949-B5C5-D167F7477E63}" type="slidenum">
              <a:rPr lang="en-US" smtClean="0"/>
              <a:t>‹#›</a:t>
            </a:fld>
            <a:endParaRPr lang="en-US"/>
          </a:p>
        </p:txBody>
      </p:sp>
    </p:spTree>
    <p:extLst>
      <p:ext uri="{BB962C8B-B14F-4D97-AF65-F5344CB8AC3E}">
        <p14:creationId xmlns:p14="http://schemas.microsoft.com/office/powerpoint/2010/main" val="18170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8835-46C4-FF44-BFFC-2F04EF584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F147AF-1797-D34F-BD0C-CFD56FDB00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52235-FBD3-B341-AC15-815D2FD65055}"/>
              </a:ext>
            </a:extLst>
          </p:cNvPr>
          <p:cNvSpPr>
            <a:spLocks noGrp="1"/>
          </p:cNvSpPr>
          <p:nvPr>
            <p:ph type="dt" sz="half" idx="10"/>
          </p:nvPr>
        </p:nvSpPr>
        <p:spPr/>
        <p:txBody>
          <a:bodyPr/>
          <a:lstStyle/>
          <a:p>
            <a:fld id="{AC7AA766-A05B-D34E-8B60-1AC92932B12B}" type="datetimeFigureOut">
              <a:rPr lang="en-US" smtClean="0"/>
              <a:t>5/5/22</a:t>
            </a:fld>
            <a:endParaRPr lang="en-US"/>
          </a:p>
        </p:txBody>
      </p:sp>
      <p:sp>
        <p:nvSpPr>
          <p:cNvPr id="5" name="Footer Placeholder 4">
            <a:extLst>
              <a:ext uri="{FF2B5EF4-FFF2-40B4-BE49-F238E27FC236}">
                <a16:creationId xmlns:a16="http://schemas.microsoft.com/office/drawing/2014/main" id="{D991FFF9-FF68-4844-A719-0147EB2BB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C068-2AB7-2245-A6AB-F4254008B5BE}"/>
              </a:ext>
            </a:extLst>
          </p:cNvPr>
          <p:cNvSpPr>
            <a:spLocks noGrp="1"/>
          </p:cNvSpPr>
          <p:nvPr>
            <p:ph type="sldNum" sz="quarter" idx="12"/>
          </p:nvPr>
        </p:nvSpPr>
        <p:spPr/>
        <p:txBody>
          <a:bodyPr/>
          <a:lstStyle/>
          <a:p>
            <a:fld id="{0123CC61-40DA-1949-B5C5-D167F7477E63}" type="slidenum">
              <a:rPr lang="en-US" smtClean="0"/>
              <a:t>‹#›</a:t>
            </a:fld>
            <a:endParaRPr lang="en-US"/>
          </a:p>
        </p:txBody>
      </p:sp>
    </p:spTree>
    <p:extLst>
      <p:ext uri="{BB962C8B-B14F-4D97-AF65-F5344CB8AC3E}">
        <p14:creationId xmlns:p14="http://schemas.microsoft.com/office/powerpoint/2010/main" val="283520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37B6-B4C9-804B-91C1-CB35DFA9E9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6EAA8-A872-B544-A059-007BEC99DE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7A47D0-2217-AC40-928B-CE4E5F0885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1F2A83-48AA-EF42-AF50-CA1531CB4A73}"/>
              </a:ext>
            </a:extLst>
          </p:cNvPr>
          <p:cNvSpPr>
            <a:spLocks noGrp="1"/>
          </p:cNvSpPr>
          <p:nvPr>
            <p:ph type="dt" sz="half" idx="10"/>
          </p:nvPr>
        </p:nvSpPr>
        <p:spPr/>
        <p:txBody>
          <a:bodyPr/>
          <a:lstStyle/>
          <a:p>
            <a:fld id="{AC7AA766-A05B-D34E-8B60-1AC92932B12B}" type="datetimeFigureOut">
              <a:rPr lang="en-US" smtClean="0"/>
              <a:t>5/5/22</a:t>
            </a:fld>
            <a:endParaRPr lang="en-US"/>
          </a:p>
        </p:txBody>
      </p:sp>
      <p:sp>
        <p:nvSpPr>
          <p:cNvPr id="6" name="Footer Placeholder 5">
            <a:extLst>
              <a:ext uri="{FF2B5EF4-FFF2-40B4-BE49-F238E27FC236}">
                <a16:creationId xmlns:a16="http://schemas.microsoft.com/office/drawing/2014/main" id="{18A28764-C9E8-E94A-9FFA-B1C77DC9C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704ED-8479-9145-8EF0-6B329FBEC73E}"/>
              </a:ext>
            </a:extLst>
          </p:cNvPr>
          <p:cNvSpPr>
            <a:spLocks noGrp="1"/>
          </p:cNvSpPr>
          <p:nvPr>
            <p:ph type="sldNum" sz="quarter" idx="12"/>
          </p:nvPr>
        </p:nvSpPr>
        <p:spPr/>
        <p:txBody>
          <a:bodyPr/>
          <a:lstStyle/>
          <a:p>
            <a:fld id="{0123CC61-40DA-1949-B5C5-D167F7477E63}" type="slidenum">
              <a:rPr lang="en-US" smtClean="0"/>
              <a:t>‹#›</a:t>
            </a:fld>
            <a:endParaRPr lang="en-US"/>
          </a:p>
        </p:txBody>
      </p:sp>
    </p:spTree>
    <p:extLst>
      <p:ext uri="{BB962C8B-B14F-4D97-AF65-F5344CB8AC3E}">
        <p14:creationId xmlns:p14="http://schemas.microsoft.com/office/powerpoint/2010/main" val="382548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B406-ACEB-DE48-AC74-93A12EA83E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54BC6D-E3AA-FD4D-927F-105286535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AD4040-2E68-DF47-9E63-FBFD80703F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0B09CD-72BD-9B41-985B-EC6FB144F7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30B048-F5C6-084E-A35B-5E7FE2C6CE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FCDAA1-DED3-2E49-90F6-763564295B86}"/>
              </a:ext>
            </a:extLst>
          </p:cNvPr>
          <p:cNvSpPr>
            <a:spLocks noGrp="1"/>
          </p:cNvSpPr>
          <p:nvPr>
            <p:ph type="dt" sz="half" idx="10"/>
          </p:nvPr>
        </p:nvSpPr>
        <p:spPr/>
        <p:txBody>
          <a:bodyPr/>
          <a:lstStyle/>
          <a:p>
            <a:fld id="{AC7AA766-A05B-D34E-8B60-1AC92932B12B}" type="datetimeFigureOut">
              <a:rPr lang="en-US" smtClean="0"/>
              <a:t>5/5/22</a:t>
            </a:fld>
            <a:endParaRPr lang="en-US"/>
          </a:p>
        </p:txBody>
      </p:sp>
      <p:sp>
        <p:nvSpPr>
          <p:cNvPr id="8" name="Footer Placeholder 7">
            <a:extLst>
              <a:ext uri="{FF2B5EF4-FFF2-40B4-BE49-F238E27FC236}">
                <a16:creationId xmlns:a16="http://schemas.microsoft.com/office/drawing/2014/main" id="{79E75D49-C41E-B04F-9C22-1B2C0D866B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D3D8E2-D5FF-3443-A01D-9DE28742ECAD}"/>
              </a:ext>
            </a:extLst>
          </p:cNvPr>
          <p:cNvSpPr>
            <a:spLocks noGrp="1"/>
          </p:cNvSpPr>
          <p:nvPr>
            <p:ph type="sldNum" sz="quarter" idx="12"/>
          </p:nvPr>
        </p:nvSpPr>
        <p:spPr/>
        <p:txBody>
          <a:bodyPr/>
          <a:lstStyle/>
          <a:p>
            <a:fld id="{0123CC61-40DA-1949-B5C5-D167F7477E63}" type="slidenum">
              <a:rPr lang="en-US" smtClean="0"/>
              <a:t>‹#›</a:t>
            </a:fld>
            <a:endParaRPr lang="en-US"/>
          </a:p>
        </p:txBody>
      </p:sp>
    </p:spTree>
    <p:extLst>
      <p:ext uri="{BB962C8B-B14F-4D97-AF65-F5344CB8AC3E}">
        <p14:creationId xmlns:p14="http://schemas.microsoft.com/office/powerpoint/2010/main" val="312971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D3BA-AC7A-514D-BE69-E3F7CD4B09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63263E-628A-0043-A4DF-599770AFBEE5}"/>
              </a:ext>
            </a:extLst>
          </p:cNvPr>
          <p:cNvSpPr>
            <a:spLocks noGrp="1"/>
          </p:cNvSpPr>
          <p:nvPr>
            <p:ph type="dt" sz="half" idx="10"/>
          </p:nvPr>
        </p:nvSpPr>
        <p:spPr/>
        <p:txBody>
          <a:bodyPr/>
          <a:lstStyle/>
          <a:p>
            <a:fld id="{AC7AA766-A05B-D34E-8B60-1AC92932B12B}" type="datetimeFigureOut">
              <a:rPr lang="en-US" smtClean="0"/>
              <a:t>5/5/22</a:t>
            </a:fld>
            <a:endParaRPr lang="en-US"/>
          </a:p>
        </p:txBody>
      </p:sp>
      <p:sp>
        <p:nvSpPr>
          <p:cNvPr id="4" name="Footer Placeholder 3">
            <a:extLst>
              <a:ext uri="{FF2B5EF4-FFF2-40B4-BE49-F238E27FC236}">
                <a16:creationId xmlns:a16="http://schemas.microsoft.com/office/drawing/2014/main" id="{058C0E6F-F447-1B4E-B1A1-82C2E44626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E0761-3A4C-E848-BAA5-8C8A54739AA7}"/>
              </a:ext>
            </a:extLst>
          </p:cNvPr>
          <p:cNvSpPr>
            <a:spLocks noGrp="1"/>
          </p:cNvSpPr>
          <p:nvPr>
            <p:ph type="sldNum" sz="quarter" idx="12"/>
          </p:nvPr>
        </p:nvSpPr>
        <p:spPr/>
        <p:txBody>
          <a:bodyPr/>
          <a:lstStyle/>
          <a:p>
            <a:fld id="{0123CC61-40DA-1949-B5C5-D167F7477E63}" type="slidenum">
              <a:rPr lang="en-US" smtClean="0"/>
              <a:t>‹#›</a:t>
            </a:fld>
            <a:endParaRPr lang="en-US"/>
          </a:p>
        </p:txBody>
      </p:sp>
    </p:spTree>
    <p:extLst>
      <p:ext uri="{BB962C8B-B14F-4D97-AF65-F5344CB8AC3E}">
        <p14:creationId xmlns:p14="http://schemas.microsoft.com/office/powerpoint/2010/main" val="397142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8B228-9D12-4040-A673-8CAA285B07DB}"/>
              </a:ext>
            </a:extLst>
          </p:cNvPr>
          <p:cNvSpPr>
            <a:spLocks noGrp="1"/>
          </p:cNvSpPr>
          <p:nvPr>
            <p:ph type="dt" sz="half" idx="10"/>
          </p:nvPr>
        </p:nvSpPr>
        <p:spPr/>
        <p:txBody>
          <a:bodyPr/>
          <a:lstStyle/>
          <a:p>
            <a:fld id="{AC7AA766-A05B-D34E-8B60-1AC92932B12B}" type="datetimeFigureOut">
              <a:rPr lang="en-US" smtClean="0"/>
              <a:t>5/5/22</a:t>
            </a:fld>
            <a:endParaRPr lang="en-US"/>
          </a:p>
        </p:txBody>
      </p:sp>
      <p:sp>
        <p:nvSpPr>
          <p:cNvPr id="3" name="Footer Placeholder 2">
            <a:extLst>
              <a:ext uri="{FF2B5EF4-FFF2-40B4-BE49-F238E27FC236}">
                <a16:creationId xmlns:a16="http://schemas.microsoft.com/office/drawing/2014/main" id="{00998F52-87BD-FC4C-B995-0FAE9ECD4C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A1235C-351A-7841-8B3D-0D6682808101}"/>
              </a:ext>
            </a:extLst>
          </p:cNvPr>
          <p:cNvSpPr>
            <a:spLocks noGrp="1"/>
          </p:cNvSpPr>
          <p:nvPr>
            <p:ph type="sldNum" sz="quarter" idx="12"/>
          </p:nvPr>
        </p:nvSpPr>
        <p:spPr/>
        <p:txBody>
          <a:bodyPr/>
          <a:lstStyle/>
          <a:p>
            <a:fld id="{0123CC61-40DA-1949-B5C5-D167F7477E63}" type="slidenum">
              <a:rPr lang="en-US" smtClean="0"/>
              <a:t>‹#›</a:t>
            </a:fld>
            <a:endParaRPr lang="en-US"/>
          </a:p>
        </p:txBody>
      </p:sp>
    </p:spTree>
    <p:extLst>
      <p:ext uri="{BB962C8B-B14F-4D97-AF65-F5344CB8AC3E}">
        <p14:creationId xmlns:p14="http://schemas.microsoft.com/office/powerpoint/2010/main" val="313875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59B1-C9D3-CB44-9925-1AF464400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893BF3-6936-F240-B950-B61917374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226259-3169-EE47-9085-8FE47ABC6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D4C73E-C673-C741-B4CF-AF4C5F6A7342}"/>
              </a:ext>
            </a:extLst>
          </p:cNvPr>
          <p:cNvSpPr>
            <a:spLocks noGrp="1"/>
          </p:cNvSpPr>
          <p:nvPr>
            <p:ph type="dt" sz="half" idx="10"/>
          </p:nvPr>
        </p:nvSpPr>
        <p:spPr/>
        <p:txBody>
          <a:bodyPr/>
          <a:lstStyle/>
          <a:p>
            <a:fld id="{AC7AA766-A05B-D34E-8B60-1AC92932B12B}" type="datetimeFigureOut">
              <a:rPr lang="en-US" smtClean="0"/>
              <a:t>5/5/22</a:t>
            </a:fld>
            <a:endParaRPr lang="en-US"/>
          </a:p>
        </p:txBody>
      </p:sp>
      <p:sp>
        <p:nvSpPr>
          <p:cNvPr id="6" name="Footer Placeholder 5">
            <a:extLst>
              <a:ext uri="{FF2B5EF4-FFF2-40B4-BE49-F238E27FC236}">
                <a16:creationId xmlns:a16="http://schemas.microsoft.com/office/drawing/2014/main" id="{5A4B0121-FD0C-354C-AF28-580763F8E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F56A1-5488-1449-8FC0-99439FC61E0A}"/>
              </a:ext>
            </a:extLst>
          </p:cNvPr>
          <p:cNvSpPr>
            <a:spLocks noGrp="1"/>
          </p:cNvSpPr>
          <p:nvPr>
            <p:ph type="sldNum" sz="quarter" idx="12"/>
          </p:nvPr>
        </p:nvSpPr>
        <p:spPr/>
        <p:txBody>
          <a:bodyPr/>
          <a:lstStyle/>
          <a:p>
            <a:fld id="{0123CC61-40DA-1949-B5C5-D167F7477E63}" type="slidenum">
              <a:rPr lang="en-US" smtClean="0"/>
              <a:t>‹#›</a:t>
            </a:fld>
            <a:endParaRPr lang="en-US"/>
          </a:p>
        </p:txBody>
      </p:sp>
    </p:spTree>
    <p:extLst>
      <p:ext uri="{BB962C8B-B14F-4D97-AF65-F5344CB8AC3E}">
        <p14:creationId xmlns:p14="http://schemas.microsoft.com/office/powerpoint/2010/main" val="128900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ADC5-7031-7541-808B-95CB0C566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8731D6-E385-0545-9C01-A43560FA7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EE6520-6D34-8B40-A184-56CC66321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2190C-CBB5-634C-9B00-231637395A57}"/>
              </a:ext>
            </a:extLst>
          </p:cNvPr>
          <p:cNvSpPr>
            <a:spLocks noGrp="1"/>
          </p:cNvSpPr>
          <p:nvPr>
            <p:ph type="dt" sz="half" idx="10"/>
          </p:nvPr>
        </p:nvSpPr>
        <p:spPr/>
        <p:txBody>
          <a:bodyPr/>
          <a:lstStyle/>
          <a:p>
            <a:fld id="{AC7AA766-A05B-D34E-8B60-1AC92932B12B}" type="datetimeFigureOut">
              <a:rPr lang="en-US" smtClean="0"/>
              <a:t>5/5/22</a:t>
            </a:fld>
            <a:endParaRPr lang="en-US"/>
          </a:p>
        </p:txBody>
      </p:sp>
      <p:sp>
        <p:nvSpPr>
          <p:cNvPr id="6" name="Footer Placeholder 5">
            <a:extLst>
              <a:ext uri="{FF2B5EF4-FFF2-40B4-BE49-F238E27FC236}">
                <a16:creationId xmlns:a16="http://schemas.microsoft.com/office/drawing/2014/main" id="{8B7D123B-4CE7-314C-834B-9C65E2ABCA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F5F39-48AB-FD46-8649-FADFC3A82126}"/>
              </a:ext>
            </a:extLst>
          </p:cNvPr>
          <p:cNvSpPr>
            <a:spLocks noGrp="1"/>
          </p:cNvSpPr>
          <p:nvPr>
            <p:ph type="sldNum" sz="quarter" idx="12"/>
          </p:nvPr>
        </p:nvSpPr>
        <p:spPr/>
        <p:txBody>
          <a:bodyPr/>
          <a:lstStyle/>
          <a:p>
            <a:fld id="{0123CC61-40DA-1949-B5C5-D167F7477E63}" type="slidenum">
              <a:rPr lang="en-US" smtClean="0"/>
              <a:t>‹#›</a:t>
            </a:fld>
            <a:endParaRPr lang="en-US"/>
          </a:p>
        </p:txBody>
      </p:sp>
    </p:spTree>
    <p:extLst>
      <p:ext uri="{BB962C8B-B14F-4D97-AF65-F5344CB8AC3E}">
        <p14:creationId xmlns:p14="http://schemas.microsoft.com/office/powerpoint/2010/main" val="33592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F18EE0-81DF-EF45-8991-6C2D36A0A0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400EFF-1643-3A45-8FD8-8011F9045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65B0A-BFEC-034A-A3D2-52BF8AFD2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AA766-A05B-D34E-8B60-1AC92932B12B}" type="datetimeFigureOut">
              <a:rPr lang="en-US" smtClean="0"/>
              <a:t>5/5/22</a:t>
            </a:fld>
            <a:endParaRPr lang="en-US"/>
          </a:p>
        </p:txBody>
      </p:sp>
      <p:sp>
        <p:nvSpPr>
          <p:cNvPr id="5" name="Footer Placeholder 4">
            <a:extLst>
              <a:ext uri="{FF2B5EF4-FFF2-40B4-BE49-F238E27FC236}">
                <a16:creationId xmlns:a16="http://schemas.microsoft.com/office/drawing/2014/main" id="{7A56D104-A3A7-3746-A6E3-380164E31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934C65-F529-4644-B2CB-2417EA96D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3CC61-40DA-1949-B5C5-D167F7477E63}" type="slidenum">
              <a:rPr lang="en-US" smtClean="0"/>
              <a:t>‹#›</a:t>
            </a:fld>
            <a:endParaRPr lang="en-US"/>
          </a:p>
        </p:txBody>
      </p:sp>
    </p:spTree>
    <p:extLst>
      <p:ext uri="{BB962C8B-B14F-4D97-AF65-F5344CB8AC3E}">
        <p14:creationId xmlns:p14="http://schemas.microsoft.com/office/powerpoint/2010/main" val="239183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gradescope.com/courses/348086/assignments/2021473" TargetMode="External"/><Relationship Id="rId2" Type="http://schemas.openxmlformats.org/officeDocument/2006/relationships/hyperlink" Target="https://www.gradescope.com/courses/348086/assignments/202146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6.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7.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30C8-94A7-6F44-B877-373A979B733D}"/>
              </a:ext>
            </a:extLst>
          </p:cNvPr>
          <p:cNvSpPr>
            <a:spLocks noGrp="1"/>
          </p:cNvSpPr>
          <p:nvPr>
            <p:ph type="ctrTitle"/>
          </p:nvPr>
        </p:nvSpPr>
        <p:spPr/>
        <p:txBody>
          <a:bodyPr/>
          <a:lstStyle/>
          <a:p>
            <a:r>
              <a:rPr lang="en-US" dirty="0"/>
              <a:t>Lecture 40: Exam 3 Review</a:t>
            </a:r>
          </a:p>
        </p:txBody>
      </p:sp>
      <p:sp>
        <p:nvSpPr>
          <p:cNvPr id="3" name="Subtitle 2">
            <a:extLst>
              <a:ext uri="{FF2B5EF4-FFF2-40B4-BE49-F238E27FC236}">
                <a16:creationId xmlns:a16="http://schemas.microsoft.com/office/drawing/2014/main" id="{43326AD1-A188-DF4C-89CC-52558E1C7D9D}"/>
              </a:ext>
            </a:extLst>
          </p:cNvPr>
          <p:cNvSpPr>
            <a:spLocks noGrp="1"/>
          </p:cNvSpPr>
          <p:nvPr>
            <p:ph type="subTitle" idx="1"/>
          </p:nvPr>
        </p:nvSpPr>
        <p:spPr/>
        <p:txBody>
          <a:bodyPr/>
          <a:lstStyle/>
          <a:p>
            <a:r>
              <a:rPr lang="en-US" dirty="0"/>
              <a:t>CC-BY 4.0: share at will, but cite the source</a:t>
            </a:r>
          </a:p>
          <a:p>
            <a:r>
              <a:rPr lang="en-US" dirty="0"/>
              <a:t>Mark Hasegawa-Johnson, 5/2022</a:t>
            </a:r>
          </a:p>
        </p:txBody>
      </p:sp>
    </p:spTree>
    <p:extLst>
      <p:ext uri="{BB962C8B-B14F-4D97-AF65-F5344CB8AC3E}">
        <p14:creationId xmlns:p14="http://schemas.microsoft.com/office/powerpoint/2010/main" val="206380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E3D7-C084-BC8C-D415-FF18B0379B9F}"/>
              </a:ext>
            </a:extLst>
          </p:cNvPr>
          <p:cNvSpPr>
            <a:spLocks noGrp="1"/>
          </p:cNvSpPr>
          <p:nvPr>
            <p:ph type="title"/>
          </p:nvPr>
        </p:nvSpPr>
        <p:spPr>
          <a:xfrm>
            <a:off x="449317" y="249511"/>
            <a:ext cx="10515600" cy="1325563"/>
          </a:xfrm>
        </p:spPr>
        <p:txBody>
          <a:bodyPr/>
          <a:lstStyle/>
          <a:p>
            <a:r>
              <a:rPr lang="en-US" dirty="0"/>
              <a:t>Sample problem: Game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27781C-0B66-22D0-B830-967AD2EBFF84}"/>
                  </a:ext>
                </a:extLst>
              </p:cNvPr>
              <p:cNvSpPr>
                <a:spLocks noGrp="1"/>
              </p:cNvSpPr>
              <p:nvPr>
                <p:ph idx="1"/>
              </p:nvPr>
            </p:nvSpPr>
            <p:spPr/>
            <p:txBody>
              <a:bodyPr>
                <a:normAutofit fontScale="92500" lnSpcReduction="10000"/>
              </a:bodyPr>
              <a:lstStyle/>
              <a:p>
                <a:pPr marL="514350" indent="-514350">
                  <a:buFont typeface="+mj-lt"/>
                  <a:buAutoNum type="alphaLcParenR"/>
                </a:pPr>
                <a:r>
                  <a:rPr lang="en-US" dirty="0"/>
                  <a:t>Is this a zero-sum game?</a:t>
                </a:r>
              </a:p>
              <a:p>
                <a:pPr lvl="1"/>
                <a:r>
                  <a:rPr lang="en-US" dirty="0"/>
                  <a:t>No</a:t>
                </a:r>
              </a:p>
              <a:p>
                <a:pPr marL="514350" indent="-514350">
                  <a:buFont typeface="+mj-lt"/>
                  <a:buAutoNum type="alphaLcParenR"/>
                </a:pPr>
                <a:r>
                  <a:rPr lang="en-US" dirty="0"/>
                  <a:t>Find Pareto-optimal outcomes</a:t>
                </a:r>
              </a:p>
              <a:p>
                <a:pPr lvl="1"/>
                <a:r>
                  <a:rPr lang="en-US" dirty="0"/>
                  <a:t>(R1,R2) and (R2,R1)</a:t>
                </a:r>
              </a:p>
              <a:p>
                <a:pPr marL="514350" indent="-514350">
                  <a:buFont typeface="+mj-lt"/>
                  <a:buAutoNum type="alphaLcParenR"/>
                </a:pPr>
                <a:r>
                  <a:rPr lang="en-US" dirty="0"/>
                  <a:t>Find dominant strategy, if any</a:t>
                </a:r>
              </a:p>
              <a:p>
                <a:pPr lvl="1"/>
                <a:r>
                  <a:rPr lang="en-US" dirty="0"/>
                  <a:t>There are none</a:t>
                </a:r>
              </a:p>
              <a:p>
                <a:pPr marL="514350" indent="-514350">
                  <a:buFont typeface="+mj-lt"/>
                  <a:buAutoNum type="alphaLcParenR"/>
                </a:pPr>
                <a:r>
                  <a:rPr lang="en-US" dirty="0"/>
                  <a:t>Find fixed-strategy Nash equilibrium, if any</a:t>
                </a:r>
              </a:p>
              <a:p>
                <a:pPr lvl="1"/>
                <a:r>
                  <a:rPr lang="en-US" dirty="0"/>
                  <a:t>(R1,R2) and (R2,R1)</a:t>
                </a:r>
              </a:p>
              <a:p>
                <a:pPr marL="514350" indent="-514350">
                  <a:buFont typeface="+mj-lt"/>
                  <a:buAutoNum type="alphaLcParenR"/>
                </a:pPr>
                <a:r>
                  <a:rPr lang="en-US" dirty="0"/>
                  <a:t>Find mixed-strategy Nash equilibrium, if any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𝑝</m:t>
                      </m:r>
                      <m:r>
                        <a:rPr lang="en-US" b="0" i="1" smtClean="0">
                          <a:latin typeface="Cambria Math" panose="02040503050406030204" pitchFamily="18" charset="0"/>
                        </a:rPr>
                        <m:t>+10</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=10</m:t>
                      </m:r>
                      <m:r>
                        <a:rPr lang="en-US" b="0" i="1" smtClean="0">
                          <a:latin typeface="Cambria Math" panose="02040503050406030204" pitchFamily="18" charset="0"/>
                        </a:rPr>
                        <m:t>𝑝</m:t>
                      </m:r>
                      <m:r>
                        <a:rPr lang="en-US" b="0" i="1" smtClean="0">
                          <a:latin typeface="Cambria Math" panose="02040503050406030204" pitchFamily="18" charset="0"/>
                        </a:rPr>
                        <m:t>+5</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oMath>
                  </m:oMathPara>
                </a14:m>
                <a:endParaRPr lang="en-US" b="0" dirty="0"/>
              </a:p>
              <a:p>
                <a:pPr lvl="1"/>
                <a:r>
                  <a:rPr lang="en-US" dirty="0"/>
                  <a:t>Solution: p=0.5.  Game is symmetric, so q=0.5 also.</a:t>
                </a:r>
              </a:p>
            </p:txBody>
          </p:sp>
        </mc:Choice>
        <mc:Fallback xmlns="">
          <p:sp>
            <p:nvSpPr>
              <p:cNvPr id="3" name="Content Placeholder 2">
                <a:extLst>
                  <a:ext uri="{FF2B5EF4-FFF2-40B4-BE49-F238E27FC236}">
                    <a16:creationId xmlns:a16="http://schemas.microsoft.com/office/drawing/2014/main" id="{B427781C-0B66-22D0-B830-967AD2EBFF84}"/>
                  </a:ext>
                </a:extLst>
              </p:cNvPr>
              <p:cNvSpPr>
                <a:spLocks noGrp="1" noRot="1" noChangeAspect="1" noMove="1" noResize="1" noEditPoints="1" noAdjustHandles="1" noChangeArrowheads="1" noChangeShapeType="1" noTextEdit="1"/>
              </p:cNvSpPr>
              <p:nvPr>
                <p:ph idx="1"/>
              </p:nvPr>
            </p:nvSpPr>
            <p:spPr>
              <a:blipFill>
                <a:blip r:embed="rId2"/>
                <a:stretch>
                  <a:fillRect l="-1086" t="-3198"/>
                </a:stretch>
              </a:blipFill>
            </p:spPr>
            <p:txBody>
              <a:bodyPr/>
              <a:lstStyle/>
              <a:p>
                <a:r>
                  <a:rPr lang="en-US">
                    <a:noFill/>
                  </a:rPr>
                  <a:t> </a:t>
                </a:r>
              </a:p>
            </p:txBody>
          </p:sp>
        </mc:Fallback>
      </mc:AlternateContent>
      <p:graphicFrame>
        <p:nvGraphicFramePr>
          <p:cNvPr id="4" name="Table 4">
            <a:extLst>
              <a:ext uri="{FF2B5EF4-FFF2-40B4-BE49-F238E27FC236}">
                <a16:creationId xmlns:a16="http://schemas.microsoft.com/office/drawing/2014/main" id="{250E462D-D524-AAD3-7AAA-21C257C8D8EE}"/>
              </a:ext>
            </a:extLst>
          </p:cNvPr>
          <p:cNvGraphicFramePr>
            <a:graphicFrameLocks noGrp="1"/>
          </p:cNvGraphicFramePr>
          <p:nvPr>
            <p:extLst>
              <p:ext uri="{D42A27DB-BD31-4B8C-83A1-F6EECF244321}">
                <p14:modId xmlns:p14="http://schemas.microsoft.com/office/powerpoint/2010/main" val="1123892323"/>
              </p:ext>
            </p:extLst>
          </p:nvPr>
        </p:nvGraphicFramePr>
        <p:xfrm>
          <a:off x="8576437" y="120577"/>
          <a:ext cx="3349296" cy="1112520"/>
        </p:xfrm>
        <a:graphic>
          <a:graphicData uri="http://schemas.openxmlformats.org/drawingml/2006/table">
            <a:tbl>
              <a:tblPr firstRow="1" bandRow="1">
                <a:tableStyleId>{5C22544A-7EE6-4342-B048-85BDC9FD1C3A}</a:tableStyleId>
              </a:tblPr>
              <a:tblGrid>
                <a:gridCol w="1116432">
                  <a:extLst>
                    <a:ext uri="{9D8B030D-6E8A-4147-A177-3AD203B41FA5}">
                      <a16:colId xmlns:a16="http://schemas.microsoft.com/office/drawing/2014/main" val="2207571384"/>
                    </a:ext>
                  </a:extLst>
                </a:gridCol>
                <a:gridCol w="1116432">
                  <a:extLst>
                    <a:ext uri="{9D8B030D-6E8A-4147-A177-3AD203B41FA5}">
                      <a16:colId xmlns:a16="http://schemas.microsoft.com/office/drawing/2014/main" val="1779077825"/>
                    </a:ext>
                  </a:extLst>
                </a:gridCol>
                <a:gridCol w="1116432">
                  <a:extLst>
                    <a:ext uri="{9D8B030D-6E8A-4147-A177-3AD203B41FA5}">
                      <a16:colId xmlns:a16="http://schemas.microsoft.com/office/drawing/2014/main" val="1167173182"/>
                    </a:ext>
                  </a:extLst>
                </a:gridCol>
              </a:tblGrid>
              <a:tr h="370840">
                <a:tc>
                  <a:txBody>
                    <a:bodyPr/>
                    <a:lstStyle/>
                    <a:p>
                      <a:endParaRPr lang="en-US"/>
                    </a:p>
                  </a:txBody>
                  <a:tcPr/>
                </a:tc>
                <a:tc>
                  <a:txBody>
                    <a:bodyPr/>
                    <a:lstStyle/>
                    <a:p>
                      <a:r>
                        <a:rPr lang="en-US" dirty="0"/>
                        <a:t>Alice R1</a:t>
                      </a:r>
                    </a:p>
                  </a:txBody>
                  <a:tcPr/>
                </a:tc>
                <a:tc>
                  <a:txBody>
                    <a:bodyPr/>
                    <a:lstStyle/>
                    <a:p>
                      <a:r>
                        <a:rPr lang="en-US" dirty="0"/>
                        <a:t>Alice R2</a:t>
                      </a:r>
                    </a:p>
                  </a:txBody>
                  <a:tcPr/>
                </a:tc>
                <a:extLst>
                  <a:ext uri="{0D108BD9-81ED-4DB2-BD59-A6C34878D82A}">
                    <a16:rowId xmlns:a16="http://schemas.microsoft.com/office/drawing/2014/main" val="2113869722"/>
                  </a:ext>
                </a:extLst>
              </a:tr>
              <a:tr h="370840">
                <a:tc>
                  <a:txBody>
                    <a:bodyPr/>
                    <a:lstStyle/>
                    <a:p>
                      <a:r>
                        <a:rPr lang="en-US" dirty="0"/>
                        <a:t>Bob R1</a:t>
                      </a:r>
                    </a:p>
                  </a:txBody>
                  <a:tcPr/>
                </a:tc>
                <a:tc>
                  <a:txBody>
                    <a:bodyPr/>
                    <a:lstStyle/>
                    <a:p>
                      <a:r>
                        <a:rPr lang="en-US" dirty="0"/>
                        <a:t>A:5,B:5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A:10,B:10</a:t>
                      </a:r>
                    </a:p>
                  </a:txBody>
                  <a:tcPr/>
                </a:tc>
                <a:extLst>
                  <a:ext uri="{0D108BD9-81ED-4DB2-BD59-A6C34878D82A}">
                    <a16:rowId xmlns:a16="http://schemas.microsoft.com/office/drawing/2014/main" val="2811385353"/>
                  </a:ext>
                </a:extLst>
              </a:tr>
              <a:tr h="370840">
                <a:tc>
                  <a:txBody>
                    <a:bodyPr/>
                    <a:lstStyle/>
                    <a:p>
                      <a:r>
                        <a:rPr lang="en-US" dirty="0"/>
                        <a:t>Bob R2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A:10,B:10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A:5,B:5</a:t>
                      </a:r>
                    </a:p>
                  </a:txBody>
                  <a:tcPr/>
                </a:tc>
                <a:extLst>
                  <a:ext uri="{0D108BD9-81ED-4DB2-BD59-A6C34878D82A}">
                    <a16:rowId xmlns:a16="http://schemas.microsoft.com/office/drawing/2014/main" val="889073067"/>
                  </a:ext>
                </a:extLst>
              </a:tr>
            </a:tbl>
          </a:graphicData>
        </a:graphic>
      </p:graphicFrame>
    </p:spTree>
    <p:extLst>
      <p:ext uri="{BB962C8B-B14F-4D97-AF65-F5344CB8AC3E}">
        <p14:creationId xmlns:p14="http://schemas.microsoft.com/office/powerpoint/2010/main" val="2056315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0801-FFBB-A166-B543-8FBB4F34670B}"/>
              </a:ext>
            </a:extLst>
          </p:cNvPr>
          <p:cNvSpPr>
            <a:spLocks noGrp="1"/>
          </p:cNvSpPr>
          <p:nvPr>
            <p:ph type="title"/>
          </p:nvPr>
        </p:nvSpPr>
        <p:spPr/>
        <p:txBody>
          <a:bodyPr/>
          <a:lstStyle/>
          <a:p>
            <a:r>
              <a:rPr lang="en-US" dirty="0"/>
              <a:t>Sample problem: </a:t>
            </a:r>
            <a:br>
              <a:rPr lang="en-US" dirty="0"/>
            </a:br>
            <a:r>
              <a:rPr lang="en-US" dirty="0"/>
              <a:t>Minimax and Alpha-beta</a:t>
            </a:r>
          </a:p>
        </p:txBody>
      </p:sp>
      <p:sp>
        <p:nvSpPr>
          <p:cNvPr id="3" name="Content Placeholder 2">
            <a:extLst>
              <a:ext uri="{FF2B5EF4-FFF2-40B4-BE49-F238E27FC236}">
                <a16:creationId xmlns:a16="http://schemas.microsoft.com/office/drawing/2014/main" id="{EFCC1B0A-3CA0-8651-CA0D-A46396342955}"/>
              </a:ext>
            </a:extLst>
          </p:cNvPr>
          <p:cNvSpPr>
            <a:spLocks noGrp="1"/>
          </p:cNvSpPr>
          <p:nvPr>
            <p:ph idx="1"/>
          </p:nvPr>
        </p:nvSpPr>
        <p:spPr>
          <a:xfrm>
            <a:off x="838200" y="1825625"/>
            <a:ext cx="5026572" cy="4351338"/>
          </a:xfrm>
        </p:spPr>
        <p:txBody>
          <a:bodyPr/>
          <a:lstStyle/>
          <a:p>
            <a:r>
              <a:rPr lang="en-US" dirty="0"/>
              <a:t>What is the value of each node?</a:t>
            </a:r>
          </a:p>
          <a:p>
            <a:r>
              <a:rPr lang="en-US" dirty="0"/>
              <a:t>Re-arrange the tree so that, if moves are evaluated in order from right to left, alpha-beta will only evaluate 5 of the 8 terminal nodes</a:t>
            </a:r>
          </a:p>
          <a:p>
            <a:r>
              <a:rPr lang="en-US" dirty="0"/>
              <a:t>After your re-arrangement, which edges are pruned</a:t>
            </a:r>
          </a:p>
        </p:txBody>
      </p:sp>
      <p:sp>
        <p:nvSpPr>
          <p:cNvPr id="91" name="Triangle 90">
            <a:extLst>
              <a:ext uri="{FF2B5EF4-FFF2-40B4-BE49-F238E27FC236}">
                <a16:creationId xmlns:a16="http://schemas.microsoft.com/office/drawing/2014/main" id="{E6AF3010-CC16-5BB5-4061-B24901D28093}"/>
              </a:ext>
            </a:extLst>
          </p:cNvPr>
          <p:cNvSpPr/>
          <p:nvPr/>
        </p:nvSpPr>
        <p:spPr>
          <a:xfrm>
            <a:off x="7100375" y="230122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92" name="Triangle 91">
            <a:extLst>
              <a:ext uri="{FF2B5EF4-FFF2-40B4-BE49-F238E27FC236}">
                <a16:creationId xmlns:a16="http://schemas.microsoft.com/office/drawing/2014/main" id="{62D84EE2-6756-C0CE-9DCF-1E3268D417AD}"/>
              </a:ext>
            </a:extLst>
          </p:cNvPr>
          <p:cNvSpPr/>
          <p:nvPr/>
        </p:nvSpPr>
        <p:spPr>
          <a:xfrm>
            <a:off x="8441495" y="231646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93" name="Triangle 92">
            <a:extLst>
              <a:ext uri="{FF2B5EF4-FFF2-40B4-BE49-F238E27FC236}">
                <a16:creationId xmlns:a16="http://schemas.microsoft.com/office/drawing/2014/main" id="{36FF82C4-BC3F-32E6-351A-543B0DE2D87A}"/>
              </a:ext>
            </a:extLst>
          </p:cNvPr>
          <p:cNvSpPr/>
          <p:nvPr/>
        </p:nvSpPr>
        <p:spPr>
          <a:xfrm>
            <a:off x="9767375" y="233170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94" name="Triangle 93">
            <a:extLst>
              <a:ext uri="{FF2B5EF4-FFF2-40B4-BE49-F238E27FC236}">
                <a16:creationId xmlns:a16="http://schemas.microsoft.com/office/drawing/2014/main" id="{1B1B47B7-FDC5-C626-53CC-3F1C716CA73D}"/>
              </a:ext>
            </a:extLst>
          </p:cNvPr>
          <p:cNvSpPr/>
          <p:nvPr/>
        </p:nvSpPr>
        <p:spPr>
          <a:xfrm>
            <a:off x="11184695" y="231646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cxnSp>
        <p:nvCxnSpPr>
          <p:cNvPr id="97" name="Straight Arrow Connector 96">
            <a:extLst>
              <a:ext uri="{FF2B5EF4-FFF2-40B4-BE49-F238E27FC236}">
                <a16:creationId xmlns:a16="http://schemas.microsoft.com/office/drawing/2014/main" id="{CEDDA2FB-5149-9021-55DC-62A47B9CABB4}"/>
              </a:ext>
            </a:extLst>
          </p:cNvPr>
          <p:cNvCxnSpPr>
            <a:cxnSpLocks/>
            <a:stCxn id="131" idx="3"/>
            <a:endCxn id="126" idx="4"/>
          </p:cNvCxnSpPr>
          <p:nvPr/>
        </p:nvCxnSpPr>
        <p:spPr>
          <a:xfrm>
            <a:off x="9497259" y="734665"/>
            <a:ext cx="944034" cy="658197"/>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B3CDB9F-1BD1-0374-183A-29360ED1CEFE}"/>
              </a:ext>
            </a:extLst>
          </p:cNvPr>
          <p:cNvCxnSpPr>
            <a:cxnSpLocks/>
            <a:stCxn id="131" idx="3"/>
            <a:endCxn id="125" idx="2"/>
          </p:cNvCxnSpPr>
          <p:nvPr/>
        </p:nvCxnSpPr>
        <p:spPr>
          <a:xfrm flipH="1">
            <a:off x="8550489" y="734665"/>
            <a:ext cx="946770" cy="64243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B8EF82BC-B892-B5CF-2C43-2A97D8BC2450}"/>
              </a:ext>
            </a:extLst>
          </p:cNvPr>
          <p:cNvCxnSpPr>
            <a:cxnSpLocks/>
            <a:stCxn id="125" idx="0"/>
            <a:endCxn id="91" idx="0"/>
          </p:cNvCxnSpPr>
          <p:nvPr/>
        </p:nvCxnSpPr>
        <p:spPr>
          <a:xfrm flipH="1">
            <a:off x="7466135" y="1971457"/>
            <a:ext cx="718594" cy="32976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5B75A88-72FC-CD8B-9C80-61433BF400D6}"/>
              </a:ext>
            </a:extLst>
          </p:cNvPr>
          <p:cNvCxnSpPr>
            <a:cxnSpLocks/>
            <a:stCxn id="125" idx="0"/>
            <a:endCxn id="92" idx="0"/>
          </p:cNvCxnSpPr>
          <p:nvPr/>
        </p:nvCxnSpPr>
        <p:spPr>
          <a:xfrm>
            <a:off x="8184729" y="1971457"/>
            <a:ext cx="622526" cy="34500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D0724969-20B5-F7AD-AB41-53C64182FE93}"/>
              </a:ext>
            </a:extLst>
          </p:cNvPr>
          <p:cNvCxnSpPr>
            <a:cxnSpLocks/>
            <a:stCxn id="126" idx="0"/>
            <a:endCxn id="93" idx="0"/>
          </p:cNvCxnSpPr>
          <p:nvPr/>
        </p:nvCxnSpPr>
        <p:spPr>
          <a:xfrm flipH="1">
            <a:off x="10133135" y="1987222"/>
            <a:ext cx="673918" cy="34448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7C98033-715B-F42D-6D78-2C15381D2AC1}"/>
              </a:ext>
            </a:extLst>
          </p:cNvPr>
          <p:cNvCxnSpPr>
            <a:cxnSpLocks/>
            <a:stCxn id="126" idx="0"/>
            <a:endCxn id="94" idx="0"/>
          </p:cNvCxnSpPr>
          <p:nvPr/>
        </p:nvCxnSpPr>
        <p:spPr>
          <a:xfrm>
            <a:off x="10807053" y="1987222"/>
            <a:ext cx="743402" cy="32924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E0EBB08-DF19-05DA-5F77-44B5DF21E54A}"/>
              </a:ext>
            </a:extLst>
          </p:cNvPr>
          <p:cNvCxnSpPr>
            <a:cxnSpLocks/>
            <a:stCxn id="94" idx="3"/>
          </p:cNvCxnSpPr>
          <p:nvPr/>
        </p:nvCxnSpPr>
        <p:spPr>
          <a:xfrm>
            <a:off x="11550455" y="2910826"/>
            <a:ext cx="322931"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1935CD3-DD8B-78F8-35C2-0BBEBC221274}"/>
              </a:ext>
            </a:extLst>
          </p:cNvPr>
          <p:cNvCxnSpPr>
            <a:cxnSpLocks/>
            <a:stCxn id="94" idx="3"/>
          </p:cNvCxnSpPr>
          <p:nvPr/>
        </p:nvCxnSpPr>
        <p:spPr>
          <a:xfrm flipH="1">
            <a:off x="11202826" y="2910826"/>
            <a:ext cx="347629"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D0CF952-76CC-AEFE-9BD5-DC77715A11CB}"/>
              </a:ext>
            </a:extLst>
          </p:cNvPr>
          <p:cNvCxnSpPr>
            <a:cxnSpLocks/>
            <a:stCxn id="93" idx="3"/>
          </p:cNvCxnSpPr>
          <p:nvPr/>
        </p:nvCxnSpPr>
        <p:spPr>
          <a:xfrm>
            <a:off x="10133135" y="2926066"/>
            <a:ext cx="383891"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BF80946-86E6-0DEE-6C8F-EFD61C984C02}"/>
              </a:ext>
            </a:extLst>
          </p:cNvPr>
          <p:cNvCxnSpPr>
            <a:cxnSpLocks/>
            <a:stCxn id="93" idx="3"/>
          </p:cNvCxnSpPr>
          <p:nvPr/>
        </p:nvCxnSpPr>
        <p:spPr>
          <a:xfrm flipH="1">
            <a:off x="9815986" y="2926066"/>
            <a:ext cx="317149"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F7E287F9-3DDE-BA95-5CF6-0EF0925B6871}"/>
              </a:ext>
            </a:extLst>
          </p:cNvPr>
          <p:cNvCxnSpPr>
            <a:cxnSpLocks/>
            <a:stCxn id="92" idx="3"/>
          </p:cNvCxnSpPr>
          <p:nvPr/>
        </p:nvCxnSpPr>
        <p:spPr>
          <a:xfrm>
            <a:off x="8807255" y="2910826"/>
            <a:ext cx="322931"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AD20DB7-798F-987F-24DF-B2120067AE0C}"/>
              </a:ext>
            </a:extLst>
          </p:cNvPr>
          <p:cNvCxnSpPr>
            <a:cxnSpLocks/>
            <a:stCxn id="92" idx="3"/>
          </p:cNvCxnSpPr>
          <p:nvPr/>
        </p:nvCxnSpPr>
        <p:spPr>
          <a:xfrm flipH="1">
            <a:off x="8474866" y="2910826"/>
            <a:ext cx="332389"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81CAB07-CD04-1890-ADEF-E414B0425BDE}"/>
              </a:ext>
            </a:extLst>
          </p:cNvPr>
          <p:cNvCxnSpPr>
            <a:cxnSpLocks/>
            <a:stCxn id="91" idx="3"/>
          </p:cNvCxnSpPr>
          <p:nvPr/>
        </p:nvCxnSpPr>
        <p:spPr>
          <a:xfrm>
            <a:off x="7466135" y="2895586"/>
            <a:ext cx="338171"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B0E3E72-E302-4412-9BC6-340C53D681DC}"/>
              </a:ext>
            </a:extLst>
          </p:cNvPr>
          <p:cNvCxnSpPr>
            <a:cxnSpLocks/>
            <a:stCxn id="91" idx="3"/>
          </p:cNvCxnSpPr>
          <p:nvPr/>
        </p:nvCxnSpPr>
        <p:spPr>
          <a:xfrm flipH="1">
            <a:off x="7118506" y="2895586"/>
            <a:ext cx="347629"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9ABDD1F1-D337-07EE-33C0-10141AD81FF0}"/>
              </a:ext>
            </a:extLst>
          </p:cNvPr>
          <p:cNvSpPr/>
          <p:nvPr/>
        </p:nvSpPr>
        <p:spPr>
          <a:xfrm>
            <a:off x="10073676" y="684846"/>
            <a:ext cx="340158" cy="523220"/>
          </a:xfrm>
          <a:prstGeom prst="rect">
            <a:avLst/>
          </a:prstGeom>
        </p:spPr>
        <p:txBody>
          <a:bodyPr wrap="square">
            <a:spAutoFit/>
          </a:bodyPr>
          <a:lstStyle/>
          <a:p>
            <a:r>
              <a:rPr lang="en-US" sz="2800" dirty="0"/>
              <a:t>R</a:t>
            </a:r>
          </a:p>
        </p:txBody>
      </p:sp>
      <p:sp>
        <p:nvSpPr>
          <p:cNvPr id="112" name="Rectangle 111">
            <a:extLst>
              <a:ext uri="{FF2B5EF4-FFF2-40B4-BE49-F238E27FC236}">
                <a16:creationId xmlns:a16="http://schemas.microsoft.com/office/drawing/2014/main" id="{6885D3EA-A4AF-FBDE-7C6B-1EBE7E19EACB}"/>
              </a:ext>
            </a:extLst>
          </p:cNvPr>
          <p:cNvSpPr/>
          <p:nvPr/>
        </p:nvSpPr>
        <p:spPr>
          <a:xfrm>
            <a:off x="11247156" y="1751646"/>
            <a:ext cx="340158" cy="523220"/>
          </a:xfrm>
          <a:prstGeom prst="rect">
            <a:avLst/>
          </a:prstGeom>
        </p:spPr>
        <p:txBody>
          <a:bodyPr wrap="square">
            <a:spAutoFit/>
          </a:bodyPr>
          <a:lstStyle/>
          <a:p>
            <a:r>
              <a:rPr lang="en-US" sz="2800" dirty="0"/>
              <a:t>R</a:t>
            </a:r>
          </a:p>
        </p:txBody>
      </p:sp>
      <p:sp>
        <p:nvSpPr>
          <p:cNvPr id="113" name="Rectangle 112">
            <a:extLst>
              <a:ext uri="{FF2B5EF4-FFF2-40B4-BE49-F238E27FC236}">
                <a16:creationId xmlns:a16="http://schemas.microsoft.com/office/drawing/2014/main" id="{96F37202-DC41-3B62-F74D-2FEAFA8292AC}"/>
              </a:ext>
            </a:extLst>
          </p:cNvPr>
          <p:cNvSpPr/>
          <p:nvPr/>
        </p:nvSpPr>
        <p:spPr>
          <a:xfrm>
            <a:off x="11765316" y="2879406"/>
            <a:ext cx="340158" cy="523220"/>
          </a:xfrm>
          <a:prstGeom prst="rect">
            <a:avLst/>
          </a:prstGeom>
        </p:spPr>
        <p:txBody>
          <a:bodyPr wrap="square">
            <a:spAutoFit/>
          </a:bodyPr>
          <a:lstStyle/>
          <a:p>
            <a:r>
              <a:rPr lang="en-US" sz="2800" dirty="0"/>
              <a:t>R</a:t>
            </a:r>
          </a:p>
        </p:txBody>
      </p:sp>
      <p:sp>
        <p:nvSpPr>
          <p:cNvPr id="114" name="Rectangle 113">
            <a:extLst>
              <a:ext uri="{FF2B5EF4-FFF2-40B4-BE49-F238E27FC236}">
                <a16:creationId xmlns:a16="http://schemas.microsoft.com/office/drawing/2014/main" id="{DD1566C4-D01D-B2F3-6DCE-D2BA7B40CC76}"/>
              </a:ext>
            </a:extLst>
          </p:cNvPr>
          <p:cNvSpPr/>
          <p:nvPr/>
        </p:nvSpPr>
        <p:spPr>
          <a:xfrm>
            <a:off x="10393716" y="2879406"/>
            <a:ext cx="340158" cy="523220"/>
          </a:xfrm>
          <a:prstGeom prst="rect">
            <a:avLst/>
          </a:prstGeom>
        </p:spPr>
        <p:txBody>
          <a:bodyPr wrap="square">
            <a:spAutoFit/>
          </a:bodyPr>
          <a:lstStyle/>
          <a:p>
            <a:r>
              <a:rPr lang="en-US" sz="2800" dirty="0"/>
              <a:t>R</a:t>
            </a:r>
          </a:p>
        </p:txBody>
      </p:sp>
      <p:sp>
        <p:nvSpPr>
          <p:cNvPr id="115" name="Rectangle 114">
            <a:extLst>
              <a:ext uri="{FF2B5EF4-FFF2-40B4-BE49-F238E27FC236}">
                <a16:creationId xmlns:a16="http://schemas.microsoft.com/office/drawing/2014/main" id="{F46B2758-CBB4-1DA6-8BA6-017A1ABEA57F}"/>
              </a:ext>
            </a:extLst>
          </p:cNvPr>
          <p:cNvSpPr/>
          <p:nvPr/>
        </p:nvSpPr>
        <p:spPr>
          <a:xfrm>
            <a:off x="9037356" y="2894646"/>
            <a:ext cx="340158" cy="523220"/>
          </a:xfrm>
          <a:prstGeom prst="rect">
            <a:avLst/>
          </a:prstGeom>
        </p:spPr>
        <p:txBody>
          <a:bodyPr wrap="square">
            <a:spAutoFit/>
          </a:bodyPr>
          <a:lstStyle/>
          <a:p>
            <a:r>
              <a:rPr lang="en-US" sz="2800" dirty="0"/>
              <a:t>R</a:t>
            </a:r>
          </a:p>
        </p:txBody>
      </p:sp>
      <p:sp>
        <p:nvSpPr>
          <p:cNvPr id="116" name="Rectangle 115">
            <a:extLst>
              <a:ext uri="{FF2B5EF4-FFF2-40B4-BE49-F238E27FC236}">
                <a16:creationId xmlns:a16="http://schemas.microsoft.com/office/drawing/2014/main" id="{CA32DA55-785A-BD83-4129-87B14D82D1C2}"/>
              </a:ext>
            </a:extLst>
          </p:cNvPr>
          <p:cNvSpPr/>
          <p:nvPr/>
        </p:nvSpPr>
        <p:spPr>
          <a:xfrm>
            <a:off x="7726716" y="2879406"/>
            <a:ext cx="340158" cy="523220"/>
          </a:xfrm>
          <a:prstGeom prst="rect">
            <a:avLst/>
          </a:prstGeom>
        </p:spPr>
        <p:txBody>
          <a:bodyPr wrap="square">
            <a:spAutoFit/>
          </a:bodyPr>
          <a:lstStyle/>
          <a:p>
            <a:r>
              <a:rPr lang="en-US" sz="2800" dirty="0"/>
              <a:t>R</a:t>
            </a:r>
          </a:p>
        </p:txBody>
      </p:sp>
      <p:sp>
        <p:nvSpPr>
          <p:cNvPr id="117" name="Rectangle 116">
            <a:extLst>
              <a:ext uri="{FF2B5EF4-FFF2-40B4-BE49-F238E27FC236}">
                <a16:creationId xmlns:a16="http://schemas.microsoft.com/office/drawing/2014/main" id="{F8C8EF9B-F9AD-F0BB-197E-F1EEC1739AE9}"/>
              </a:ext>
            </a:extLst>
          </p:cNvPr>
          <p:cNvSpPr/>
          <p:nvPr/>
        </p:nvSpPr>
        <p:spPr>
          <a:xfrm>
            <a:off x="8503956" y="1797366"/>
            <a:ext cx="340158" cy="523220"/>
          </a:xfrm>
          <a:prstGeom prst="rect">
            <a:avLst/>
          </a:prstGeom>
        </p:spPr>
        <p:txBody>
          <a:bodyPr wrap="square">
            <a:spAutoFit/>
          </a:bodyPr>
          <a:lstStyle/>
          <a:p>
            <a:r>
              <a:rPr lang="en-US" sz="2800" dirty="0"/>
              <a:t>R</a:t>
            </a:r>
          </a:p>
        </p:txBody>
      </p:sp>
      <p:sp>
        <p:nvSpPr>
          <p:cNvPr id="118" name="Rectangle 117">
            <a:extLst>
              <a:ext uri="{FF2B5EF4-FFF2-40B4-BE49-F238E27FC236}">
                <a16:creationId xmlns:a16="http://schemas.microsoft.com/office/drawing/2014/main" id="{022487DB-AE7D-24E9-282E-C40F0A423397}"/>
              </a:ext>
            </a:extLst>
          </p:cNvPr>
          <p:cNvSpPr/>
          <p:nvPr/>
        </p:nvSpPr>
        <p:spPr>
          <a:xfrm>
            <a:off x="8641116" y="684846"/>
            <a:ext cx="340158" cy="523220"/>
          </a:xfrm>
          <a:prstGeom prst="rect">
            <a:avLst/>
          </a:prstGeom>
        </p:spPr>
        <p:txBody>
          <a:bodyPr wrap="square">
            <a:spAutoFit/>
          </a:bodyPr>
          <a:lstStyle/>
          <a:p>
            <a:r>
              <a:rPr lang="en-US" sz="2800" dirty="0"/>
              <a:t>B</a:t>
            </a:r>
          </a:p>
        </p:txBody>
      </p:sp>
      <p:sp>
        <p:nvSpPr>
          <p:cNvPr id="119" name="Rectangle 118">
            <a:extLst>
              <a:ext uri="{FF2B5EF4-FFF2-40B4-BE49-F238E27FC236}">
                <a16:creationId xmlns:a16="http://schemas.microsoft.com/office/drawing/2014/main" id="{4B57CE70-62C2-1853-3335-17D3C57292AC}"/>
              </a:ext>
            </a:extLst>
          </p:cNvPr>
          <p:cNvSpPr/>
          <p:nvPr/>
        </p:nvSpPr>
        <p:spPr>
          <a:xfrm>
            <a:off x="7498116" y="1782126"/>
            <a:ext cx="340158" cy="523220"/>
          </a:xfrm>
          <a:prstGeom prst="rect">
            <a:avLst/>
          </a:prstGeom>
        </p:spPr>
        <p:txBody>
          <a:bodyPr wrap="square">
            <a:spAutoFit/>
          </a:bodyPr>
          <a:lstStyle/>
          <a:p>
            <a:r>
              <a:rPr lang="en-US" sz="2800" dirty="0"/>
              <a:t>B</a:t>
            </a:r>
          </a:p>
        </p:txBody>
      </p:sp>
      <p:sp>
        <p:nvSpPr>
          <p:cNvPr id="120" name="Rectangle 119">
            <a:extLst>
              <a:ext uri="{FF2B5EF4-FFF2-40B4-BE49-F238E27FC236}">
                <a16:creationId xmlns:a16="http://schemas.microsoft.com/office/drawing/2014/main" id="{839DD3E8-E952-7F84-BF0E-F19486FFD1AF}"/>
              </a:ext>
            </a:extLst>
          </p:cNvPr>
          <p:cNvSpPr/>
          <p:nvPr/>
        </p:nvSpPr>
        <p:spPr>
          <a:xfrm>
            <a:off x="10165116" y="1797366"/>
            <a:ext cx="340158" cy="523220"/>
          </a:xfrm>
          <a:prstGeom prst="rect">
            <a:avLst/>
          </a:prstGeom>
        </p:spPr>
        <p:txBody>
          <a:bodyPr wrap="square">
            <a:spAutoFit/>
          </a:bodyPr>
          <a:lstStyle/>
          <a:p>
            <a:r>
              <a:rPr lang="en-US" sz="2800" dirty="0"/>
              <a:t>B</a:t>
            </a:r>
          </a:p>
        </p:txBody>
      </p:sp>
      <p:sp>
        <p:nvSpPr>
          <p:cNvPr id="121" name="Rectangle 120">
            <a:extLst>
              <a:ext uri="{FF2B5EF4-FFF2-40B4-BE49-F238E27FC236}">
                <a16:creationId xmlns:a16="http://schemas.microsoft.com/office/drawing/2014/main" id="{6981AE8D-5A8A-3C4F-711B-9F499E7153CD}"/>
              </a:ext>
            </a:extLst>
          </p:cNvPr>
          <p:cNvSpPr/>
          <p:nvPr/>
        </p:nvSpPr>
        <p:spPr>
          <a:xfrm>
            <a:off x="10972836" y="2894646"/>
            <a:ext cx="340158" cy="523220"/>
          </a:xfrm>
          <a:prstGeom prst="rect">
            <a:avLst/>
          </a:prstGeom>
        </p:spPr>
        <p:txBody>
          <a:bodyPr wrap="square">
            <a:spAutoFit/>
          </a:bodyPr>
          <a:lstStyle/>
          <a:p>
            <a:r>
              <a:rPr lang="en-US" sz="2800" dirty="0"/>
              <a:t>B</a:t>
            </a:r>
          </a:p>
        </p:txBody>
      </p:sp>
      <p:sp>
        <p:nvSpPr>
          <p:cNvPr id="122" name="Rectangle 121">
            <a:extLst>
              <a:ext uri="{FF2B5EF4-FFF2-40B4-BE49-F238E27FC236}">
                <a16:creationId xmlns:a16="http://schemas.microsoft.com/office/drawing/2014/main" id="{65E78BED-BF41-9654-9567-96620E41732C}"/>
              </a:ext>
            </a:extLst>
          </p:cNvPr>
          <p:cNvSpPr/>
          <p:nvPr/>
        </p:nvSpPr>
        <p:spPr>
          <a:xfrm>
            <a:off x="9585996" y="2894646"/>
            <a:ext cx="340158" cy="523220"/>
          </a:xfrm>
          <a:prstGeom prst="rect">
            <a:avLst/>
          </a:prstGeom>
        </p:spPr>
        <p:txBody>
          <a:bodyPr wrap="square">
            <a:spAutoFit/>
          </a:bodyPr>
          <a:lstStyle/>
          <a:p>
            <a:r>
              <a:rPr lang="en-US" sz="2800" dirty="0"/>
              <a:t>B</a:t>
            </a:r>
          </a:p>
        </p:txBody>
      </p:sp>
      <p:sp>
        <p:nvSpPr>
          <p:cNvPr id="123" name="Rectangle 122">
            <a:extLst>
              <a:ext uri="{FF2B5EF4-FFF2-40B4-BE49-F238E27FC236}">
                <a16:creationId xmlns:a16="http://schemas.microsoft.com/office/drawing/2014/main" id="{98508AEE-C8A7-6C73-2F03-9F9EE7CB380B}"/>
              </a:ext>
            </a:extLst>
          </p:cNvPr>
          <p:cNvSpPr/>
          <p:nvPr/>
        </p:nvSpPr>
        <p:spPr>
          <a:xfrm>
            <a:off x="8275356" y="2894646"/>
            <a:ext cx="340158" cy="523220"/>
          </a:xfrm>
          <a:prstGeom prst="rect">
            <a:avLst/>
          </a:prstGeom>
        </p:spPr>
        <p:txBody>
          <a:bodyPr wrap="square">
            <a:spAutoFit/>
          </a:bodyPr>
          <a:lstStyle/>
          <a:p>
            <a:r>
              <a:rPr lang="en-US" sz="2800" dirty="0"/>
              <a:t>B</a:t>
            </a:r>
          </a:p>
        </p:txBody>
      </p:sp>
      <p:sp>
        <p:nvSpPr>
          <p:cNvPr id="124" name="Rectangle 123">
            <a:extLst>
              <a:ext uri="{FF2B5EF4-FFF2-40B4-BE49-F238E27FC236}">
                <a16:creationId xmlns:a16="http://schemas.microsoft.com/office/drawing/2014/main" id="{38FC3B0E-52C1-B848-3240-546F2A0A21FD}"/>
              </a:ext>
            </a:extLst>
          </p:cNvPr>
          <p:cNvSpPr/>
          <p:nvPr/>
        </p:nvSpPr>
        <p:spPr>
          <a:xfrm>
            <a:off x="6888516" y="2894646"/>
            <a:ext cx="340158" cy="523220"/>
          </a:xfrm>
          <a:prstGeom prst="rect">
            <a:avLst/>
          </a:prstGeom>
        </p:spPr>
        <p:txBody>
          <a:bodyPr wrap="square">
            <a:spAutoFit/>
          </a:bodyPr>
          <a:lstStyle/>
          <a:p>
            <a:r>
              <a:rPr lang="en-US" sz="2800" dirty="0"/>
              <a:t>B</a:t>
            </a:r>
          </a:p>
        </p:txBody>
      </p:sp>
      <p:sp>
        <p:nvSpPr>
          <p:cNvPr id="125" name="Triangle 124">
            <a:extLst>
              <a:ext uri="{FF2B5EF4-FFF2-40B4-BE49-F238E27FC236}">
                <a16:creationId xmlns:a16="http://schemas.microsoft.com/office/drawing/2014/main" id="{7573B62F-67AF-D7E6-A6E1-8DEEB7952DD7}"/>
              </a:ext>
            </a:extLst>
          </p:cNvPr>
          <p:cNvSpPr/>
          <p:nvPr/>
        </p:nvSpPr>
        <p:spPr>
          <a:xfrm rot="10800000">
            <a:off x="7818969" y="1377097"/>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endParaRPr lang="en-US" sz="2400" b="1" dirty="0"/>
          </a:p>
        </p:txBody>
      </p:sp>
      <p:sp>
        <p:nvSpPr>
          <p:cNvPr id="126" name="Triangle 125">
            <a:extLst>
              <a:ext uri="{FF2B5EF4-FFF2-40B4-BE49-F238E27FC236}">
                <a16:creationId xmlns:a16="http://schemas.microsoft.com/office/drawing/2014/main" id="{2A7876BF-911C-4BC7-7F42-7D0043F74C1E}"/>
              </a:ext>
            </a:extLst>
          </p:cNvPr>
          <p:cNvSpPr/>
          <p:nvPr/>
        </p:nvSpPr>
        <p:spPr>
          <a:xfrm rot="10800000">
            <a:off x="10441293" y="1392862"/>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endParaRPr lang="en-US" sz="2400" b="1" dirty="0"/>
          </a:p>
        </p:txBody>
      </p:sp>
      <p:sp>
        <p:nvSpPr>
          <p:cNvPr id="131" name="Triangle 130">
            <a:extLst>
              <a:ext uri="{FF2B5EF4-FFF2-40B4-BE49-F238E27FC236}">
                <a16:creationId xmlns:a16="http://schemas.microsoft.com/office/drawing/2014/main" id="{A1A2F119-755A-0208-B144-085D97AF0D3A}"/>
              </a:ext>
            </a:extLst>
          </p:cNvPr>
          <p:cNvSpPr/>
          <p:nvPr/>
        </p:nvSpPr>
        <p:spPr>
          <a:xfrm>
            <a:off x="9131499" y="140305"/>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36" name="Rectangle 135">
            <a:extLst>
              <a:ext uri="{FF2B5EF4-FFF2-40B4-BE49-F238E27FC236}">
                <a16:creationId xmlns:a16="http://schemas.microsoft.com/office/drawing/2014/main" id="{DB26F0A3-C387-2F5E-26B8-B6435F968F60}"/>
              </a:ext>
            </a:extLst>
          </p:cNvPr>
          <p:cNvSpPr/>
          <p:nvPr/>
        </p:nvSpPr>
        <p:spPr>
          <a:xfrm>
            <a:off x="6904282" y="3309277"/>
            <a:ext cx="457200" cy="461665"/>
          </a:xfrm>
          <a:prstGeom prst="rect">
            <a:avLst/>
          </a:prstGeom>
        </p:spPr>
        <p:txBody>
          <a:bodyPr wrap="square">
            <a:spAutoFit/>
          </a:bodyPr>
          <a:lstStyle/>
          <a:p>
            <a:pPr algn="ctr"/>
            <a:r>
              <a:rPr lang="en-US" sz="2400" dirty="0"/>
              <a:t>-4</a:t>
            </a:r>
          </a:p>
        </p:txBody>
      </p:sp>
      <p:sp>
        <p:nvSpPr>
          <p:cNvPr id="137" name="Rectangle 136">
            <a:extLst>
              <a:ext uri="{FF2B5EF4-FFF2-40B4-BE49-F238E27FC236}">
                <a16:creationId xmlns:a16="http://schemas.microsoft.com/office/drawing/2014/main" id="{0B9A67E6-8DD8-7252-B3F7-A1685C0CDE9D}"/>
              </a:ext>
            </a:extLst>
          </p:cNvPr>
          <p:cNvSpPr/>
          <p:nvPr/>
        </p:nvSpPr>
        <p:spPr>
          <a:xfrm>
            <a:off x="8228229" y="3318800"/>
            <a:ext cx="457200" cy="461665"/>
          </a:xfrm>
          <a:prstGeom prst="rect">
            <a:avLst/>
          </a:prstGeom>
        </p:spPr>
        <p:txBody>
          <a:bodyPr wrap="square">
            <a:spAutoFit/>
          </a:bodyPr>
          <a:lstStyle/>
          <a:p>
            <a:pPr algn="ctr"/>
            <a:r>
              <a:rPr lang="en-US" sz="2400" dirty="0"/>
              <a:t>-1</a:t>
            </a:r>
          </a:p>
        </p:txBody>
      </p:sp>
      <p:sp>
        <p:nvSpPr>
          <p:cNvPr id="138" name="Rectangle 137">
            <a:extLst>
              <a:ext uri="{FF2B5EF4-FFF2-40B4-BE49-F238E27FC236}">
                <a16:creationId xmlns:a16="http://schemas.microsoft.com/office/drawing/2014/main" id="{E76414BA-432E-04CA-9404-215406D9BFB7}"/>
              </a:ext>
            </a:extLst>
          </p:cNvPr>
          <p:cNvSpPr/>
          <p:nvPr/>
        </p:nvSpPr>
        <p:spPr>
          <a:xfrm>
            <a:off x="8897011" y="3318798"/>
            <a:ext cx="457200" cy="461665"/>
          </a:xfrm>
          <a:prstGeom prst="rect">
            <a:avLst/>
          </a:prstGeom>
        </p:spPr>
        <p:txBody>
          <a:bodyPr wrap="square">
            <a:spAutoFit/>
          </a:bodyPr>
          <a:lstStyle/>
          <a:p>
            <a:pPr algn="ctr"/>
            <a:r>
              <a:rPr lang="en-US" sz="2400" dirty="0"/>
              <a:t>-2</a:t>
            </a:r>
          </a:p>
        </p:txBody>
      </p:sp>
      <p:sp>
        <p:nvSpPr>
          <p:cNvPr id="139" name="Rectangle 138">
            <a:extLst>
              <a:ext uri="{FF2B5EF4-FFF2-40B4-BE49-F238E27FC236}">
                <a16:creationId xmlns:a16="http://schemas.microsoft.com/office/drawing/2014/main" id="{89E7CAE5-08C7-396B-FCBF-9CCB3836BED2}"/>
              </a:ext>
            </a:extLst>
          </p:cNvPr>
          <p:cNvSpPr/>
          <p:nvPr/>
        </p:nvSpPr>
        <p:spPr>
          <a:xfrm>
            <a:off x="10244935" y="3328321"/>
            <a:ext cx="457200" cy="461665"/>
          </a:xfrm>
          <a:prstGeom prst="rect">
            <a:avLst/>
          </a:prstGeom>
        </p:spPr>
        <p:txBody>
          <a:bodyPr wrap="square">
            <a:spAutoFit/>
          </a:bodyPr>
          <a:lstStyle/>
          <a:p>
            <a:pPr algn="ctr"/>
            <a:r>
              <a:rPr lang="en-US" sz="2400" dirty="0"/>
              <a:t>4</a:t>
            </a:r>
          </a:p>
        </p:txBody>
      </p:sp>
      <p:sp>
        <p:nvSpPr>
          <p:cNvPr id="140" name="Rectangle 139">
            <a:extLst>
              <a:ext uri="{FF2B5EF4-FFF2-40B4-BE49-F238E27FC236}">
                <a16:creationId xmlns:a16="http://schemas.microsoft.com/office/drawing/2014/main" id="{7B6C6D5B-BF5E-0F08-5E04-1B6D42C81AE9}"/>
              </a:ext>
            </a:extLst>
          </p:cNvPr>
          <p:cNvSpPr/>
          <p:nvPr/>
        </p:nvSpPr>
        <p:spPr>
          <a:xfrm>
            <a:off x="10946229" y="3318800"/>
            <a:ext cx="457200" cy="461665"/>
          </a:xfrm>
          <a:prstGeom prst="rect">
            <a:avLst/>
          </a:prstGeom>
        </p:spPr>
        <p:txBody>
          <a:bodyPr wrap="square">
            <a:spAutoFit/>
          </a:bodyPr>
          <a:lstStyle/>
          <a:p>
            <a:pPr algn="ctr"/>
            <a:r>
              <a:rPr lang="en-US" sz="2400" dirty="0"/>
              <a:t>2</a:t>
            </a:r>
          </a:p>
        </p:txBody>
      </p:sp>
      <p:sp>
        <p:nvSpPr>
          <p:cNvPr id="141" name="Rectangle 140">
            <a:extLst>
              <a:ext uri="{FF2B5EF4-FFF2-40B4-BE49-F238E27FC236}">
                <a16:creationId xmlns:a16="http://schemas.microsoft.com/office/drawing/2014/main" id="{7DAE765A-2C40-6F52-CCDE-FBABAD7657D4}"/>
              </a:ext>
            </a:extLst>
          </p:cNvPr>
          <p:cNvSpPr/>
          <p:nvPr/>
        </p:nvSpPr>
        <p:spPr>
          <a:xfrm>
            <a:off x="7547119" y="3314034"/>
            <a:ext cx="457200" cy="461665"/>
          </a:xfrm>
          <a:prstGeom prst="rect">
            <a:avLst/>
          </a:prstGeom>
        </p:spPr>
        <p:txBody>
          <a:bodyPr wrap="square">
            <a:spAutoFit/>
          </a:bodyPr>
          <a:lstStyle/>
          <a:p>
            <a:pPr algn="ctr"/>
            <a:r>
              <a:rPr lang="en-US" sz="2400" dirty="0"/>
              <a:t>-3</a:t>
            </a:r>
          </a:p>
        </p:txBody>
      </p:sp>
      <p:sp>
        <p:nvSpPr>
          <p:cNvPr id="142" name="Rectangle 141">
            <a:extLst>
              <a:ext uri="{FF2B5EF4-FFF2-40B4-BE49-F238E27FC236}">
                <a16:creationId xmlns:a16="http://schemas.microsoft.com/office/drawing/2014/main" id="{180E56DB-59E1-F746-353D-8A8503DE4230}"/>
              </a:ext>
            </a:extLst>
          </p:cNvPr>
          <p:cNvSpPr/>
          <p:nvPr/>
        </p:nvSpPr>
        <p:spPr>
          <a:xfrm>
            <a:off x="9600122" y="3328319"/>
            <a:ext cx="457200" cy="461665"/>
          </a:xfrm>
          <a:prstGeom prst="rect">
            <a:avLst/>
          </a:prstGeom>
        </p:spPr>
        <p:txBody>
          <a:bodyPr wrap="square">
            <a:spAutoFit/>
          </a:bodyPr>
          <a:lstStyle/>
          <a:p>
            <a:pPr algn="ctr"/>
            <a:r>
              <a:rPr lang="en-US" sz="2400" dirty="0"/>
              <a:t>3</a:t>
            </a:r>
          </a:p>
        </p:txBody>
      </p:sp>
      <p:sp>
        <p:nvSpPr>
          <p:cNvPr id="143" name="Rectangle 142">
            <a:extLst>
              <a:ext uri="{FF2B5EF4-FFF2-40B4-BE49-F238E27FC236}">
                <a16:creationId xmlns:a16="http://schemas.microsoft.com/office/drawing/2014/main" id="{5F35B587-6F18-B333-7B34-D10B3D070335}"/>
              </a:ext>
            </a:extLst>
          </p:cNvPr>
          <p:cNvSpPr/>
          <p:nvPr/>
        </p:nvSpPr>
        <p:spPr>
          <a:xfrm>
            <a:off x="11665595" y="3323559"/>
            <a:ext cx="457200" cy="461665"/>
          </a:xfrm>
          <a:prstGeom prst="rect">
            <a:avLst/>
          </a:prstGeom>
        </p:spPr>
        <p:txBody>
          <a:bodyPr wrap="square">
            <a:spAutoFit/>
          </a:bodyPr>
          <a:lstStyle/>
          <a:p>
            <a:pPr algn="ctr"/>
            <a:r>
              <a:rPr lang="en-US" sz="2400" dirty="0"/>
              <a:t>1</a:t>
            </a:r>
          </a:p>
        </p:txBody>
      </p:sp>
    </p:spTree>
    <p:extLst>
      <p:ext uri="{BB962C8B-B14F-4D97-AF65-F5344CB8AC3E}">
        <p14:creationId xmlns:p14="http://schemas.microsoft.com/office/powerpoint/2010/main" val="300466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0801-FFBB-A166-B543-8FBB4F34670B}"/>
              </a:ext>
            </a:extLst>
          </p:cNvPr>
          <p:cNvSpPr>
            <a:spLocks noGrp="1"/>
          </p:cNvSpPr>
          <p:nvPr>
            <p:ph type="title"/>
          </p:nvPr>
        </p:nvSpPr>
        <p:spPr/>
        <p:txBody>
          <a:bodyPr/>
          <a:lstStyle/>
          <a:p>
            <a:r>
              <a:rPr lang="en-US" dirty="0"/>
              <a:t>Sample problem: </a:t>
            </a:r>
            <a:br>
              <a:rPr lang="en-US" dirty="0"/>
            </a:br>
            <a:r>
              <a:rPr lang="en-US" dirty="0"/>
              <a:t>Minimax and Alpha-beta</a:t>
            </a:r>
          </a:p>
        </p:txBody>
      </p:sp>
      <p:sp>
        <p:nvSpPr>
          <p:cNvPr id="3" name="Content Placeholder 2">
            <a:extLst>
              <a:ext uri="{FF2B5EF4-FFF2-40B4-BE49-F238E27FC236}">
                <a16:creationId xmlns:a16="http://schemas.microsoft.com/office/drawing/2014/main" id="{EFCC1B0A-3CA0-8651-CA0D-A46396342955}"/>
              </a:ext>
            </a:extLst>
          </p:cNvPr>
          <p:cNvSpPr>
            <a:spLocks noGrp="1"/>
          </p:cNvSpPr>
          <p:nvPr>
            <p:ph idx="1"/>
          </p:nvPr>
        </p:nvSpPr>
        <p:spPr>
          <a:xfrm>
            <a:off x="838200" y="1825625"/>
            <a:ext cx="5026572" cy="4351338"/>
          </a:xfrm>
        </p:spPr>
        <p:txBody>
          <a:bodyPr/>
          <a:lstStyle/>
          <a:p>
            <a:r>
              <a:rPr lang="en-US" dirty="0"/>
              <a:t>What is the value of each node?</a:t>
            </a:r>
          </a:p>
          <a:p>
            <a:r>
              <a:rPr lang="en-US" dirty="0"/>
              <a:t>Re-arrange the tree so that, if moves are evaluated in order from right to left, alpha-beta will only evaluate 5 of the 8 terminal nodes</a:t>
            </a:r>
          </a:p>
          <a:p>
            <a:r>
              <a:rPr lang="en-US" dirty="0"/>
              <a:t>After your re-arrangement, which edges are pruned</a:t>
            </a:r>
          </a:p>
        </p:txBody>
      </p:sp>
      <p:sp>
        <p:nvSpPr>
          <p:cNvPr id="91" name="Triangle 90">
            <a:extLst>
              <a:ext uri="{FF2B5EF4-FFF2-40B4-BE49-F238E27FC236}">
                <a16:creationId xmlns:a16="http://schemas.microsoft.com/office/drawing/2014/main" id="{E6AF3010-CC16-5BB5-4061-B24901D28093}"/>
              </a:ext>
            </a:extLst>
          </p:cNvPr>
          <p:cNvSpPr/>
          <p:nvPr/>
        </p:nvSpPr>
        <p:spPr>
          <a:xfrm>
            <a:off x="7100375" y="230122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a:t>
            </a:r>
          </a:p>
        </p:txBody>
      </p:sp>
      <p:sp>
        <p:nvSpPr>
          <p:cNvPr id="92" name="Triangle 91">
            <a:extLst>
              <a:ext uri="{FF2B5EF4-FFF2-40B4-BE49-F238E27FC236}">
                <a16:creationId xmlns:a16="http://schemas.microsoft.com/office/drawing/2014/main" id="{62D84EE2-6756-C0CE-9DCF-1E3268D417AD}"/>
              </a:ext>
            </a:extLst>
          </p:cNvPr>
          <p:cNvSpPr/>
          <p:nvPr/>
        </p:nvSpPr>
        <p:spPr>
          <a:xfrm>
            <a:off x="8441495" y="231646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a:t>
            </a:r>
          </a:p>
        </p:txBody>
      </p:sp>
      <p:sp>
        <p:nvSpPr>
          <p:cNvPr id="93" name="Triangle 92">
            <a:extLst>
              <a:ext uri="{FF2B5EF4-FFF2-40B4-BE49-F238E27FC236}">
                <a16:creationId xmlns:a16="http://schemas.microsoft.com/office/drawing/2014/main" id="{36FF82C4-BC3F-32E6-351A-543B0DE2D87A}"/>
              </a:ext>
            </a:extLst>
          </p:cNvPr>
          <p:cNvSpPr/>
          <p:nvPr/>
        </p:nvSpPr>
        <p:spPr>
          <a:xfrm>
            <a:off x="9767375" y="233170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a:t>
            </a:r>
          </a:p>
        </p:txBody>
      </p:sp>
      <p:sp>
        <p:nvSpPr>
          <p:cNvPr id="94" name="Triangle 93">
            <a:extLst>
              <a:ext uri="{FF2B5EF4-FFF2-40B4-BE49-F238E27FC236}">
                <a16:creationId xmlns:a16="http://schemas.microsoft.com/office/drawing/2014/main" id="{1B1B47B7-FDC5-C626-53CC-3F1C716CA73D}"/>
              </a:ext>
            </a:extLst>
          </p:cNvPr>
          <p:cNvSpPr/>
          <p:nvPr/>
        </p:nvSpPr>
        <p:spPr>
          <a:xfrm>
            <a:off x="11184695" y="231646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a:t>
            </a:r>
          </a:p>
        </p:txBody>
      </p:sp>
      <p:cxnSp>
        <p:nvCxnSpPr>
          <p:cNvPr id="97" name="Straight Arrow Connector 96">
            <a:extLst>
              <a:ext uri="{FF2B5EF4-FFF2-40B4-BE49-F238E27FC236}">
                <a16:creationId xmlns:a16="http://schemas.microsoft.com/office/drawing/2014/main" id="{CEDDA2FB-5149-9021-55DC-62A47B9CABB4}"/>
              </a:ext>
            </a:extLst>
          </p:cNvPr>
          <p:cNvCxnSpPr>
            <a:cxnSpLocks/>
            <a:stCxn id="131" idx="3"/>
            <a:endCxn id="126" idx="4"/>
          </p:cNvCxnSpPr>
          <p:nvPr/>
        </p:nvCxnSpPr>
        <p:spPr>
          <a:xfrm>
            <a:off x="9497259" y="734665"/>
            <a:ext cx="944034" cy="658197"/>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B3CDB9F-1BD1-0374-183A-29360ED1CEFE}"/>
              </a:ext>
            </a:extLst>
          </p:cNvPr>
          <p:cNvCxnSpPr>
            <a:cxnSpLocks/>
            <a:stCxn id="131" idx="3"/>
            <a:endCxn id="125" idx="2"/>
          </p:cNvCxnSpPr>
          <p:nvPr/>
        </p:nvCxnSpPr>
        <p:spPr>
          <a:xfrm flipH="1">
            <a:off x="8550489" y="734665"/>
            <a:ext cx="946770" cy="64243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B8EF82BC-B892-B5CF-2C43-2A97D8BC2450}"/>
              </a:ext>
            </a:extLst>
          </p:cNvPr>
          <p:cNvCxnSpPr>
            <a:cxnSpLocks/>
            <a:stCxn id="125" idx="0"/>
            <a:endCxn id="91" idx="0"/>
          </p:cNvCxnSpPr>
          <p:nvPr/>
        </p:nvCxnSpPr>
        <p:spPr>
          <a:xfrm flipH="1">
            <a:off x="7466135" y="1971457"/>
            <a:ext cx="718594" cy="32976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5B75A88-72FC-CD8B-9C80-61433BF400D6}"/>
              </a:ext>
            </a:extLst>
          </p:cNvPr>
          <p:cNvCxnSpPr>
            <a:cxnSpLocks/>
            <a:stCxn id="125" idx="0"/>
            <a:endCxn id="92" idx="0"/>
          </p:cNvCxnSpPr>
          <p:nvPr/>
        </p:nvCxnSpPr>
        <p:spPr>
          <a:xfrm>
            <a:off x="8184729" y="1971457"/>
            <a:ext cx="622526" cy="34500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D0724969-20B5-F7AD-AB41-53C64182FE93}"/>
              </a:ext>
            </a:extLst>
          </p:cNvPr>
          <p:cNvCxnSpPr>
            <a:cxnSpLocks/>
            <a:stCxn id="126" idx="0"/>
            <a:endCxn id="93" idx="0"/>
          </p:cNvCxnSpPr>
          <p:nvPr/>
        </p:nvCxnSpPr>
        <p:spPr>
          <a:xfrm flipH="1">
            <a:off x="10133135" y="1987222"/>
            <a:ext cx="673918" cy="34448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7C98033-715B-F42D-6D78-2C15381D2AC1}"/>
              </a:ext>
            </a:extLst>
          </p:cNvPr>
          <p:cNvCxnSpPr>
            <a:cxnSpLocks/>
            <a:stCxn id="126" idx="0"/>
            <a:endCxn id="94" idx="0"/>
          </p:cNvCxnSpPr>
          <p:nvPr/>
        </p:nvCxnSpPr>
        <p:spPr>
          <a:xfrm>
            <a:off x="10807053" y="1987222"/>
            <a:ext cx="743402" cy="32924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E0EBB08-DF19-05DA-5F77-44B5DF21E54A}"/>
              </a:ext>
            </a:extLst>
          </p:cNvPr>
          <p:cNvCxnSpPr>
            <a:cxnSpLocks/>
            <a:stCxn id="94" idx="3"/>
          </p:cNvCxnSpPr>
          <p:nvPr/>
        </p:nvCxnSpPr>
        <p:spPr>
          <a:xfrm>
            <a:off x="11550455" y="2910826"/>
            <a:ext cx="322931"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1935CD3-DD8B-78F8-35C2-0BBEBC221274}"/>
              </a:ext>
            </a:extLst>
          </p:cNvPr>
          <p:cNvCxnSpPr>
            <a:cxnSpLocks/>
            <a:stCxn id="94" idx="3"/>
          </p:cNvCxnSpPr>
          <p:nvPr/>
        </p:nvCxnSpPr>
        <p:spPr>
          <a:xfrm flipH="1">
            <a:off x="11202826" y="2910826"/>
            <a:ext cx="347629"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D0CF952-76CC-AEFE-9BD5-DC77715A11CB}"/>
              </a:ext>
            </a:extLst>
          </p:cNvPr>
          <p:cNvCxnSpPr>
            <a:cxnSpLocks/>
            <a:stCxn id="93" idx="3"/>
          </p:cNvCxnSpPr>
          <p:nvPr/>
        </p:nvCxnSpPr>
        <p:spPr>
          <a:xfrm>
            <a:off x="10133135" y="2926066"/>
            <a:ext cx="383891"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BF80946-86E6-0DEE-6C8F-EFD61C984C02}"/>
              </a:ext>
            </a:extLst>
          </p:cNvPr>
          <p:cNvCxnSpPr>
            <a:cxnSpLocks/>
            <a:stCxn id="93" idx="3"/>
          </p:cNvCxnSpPr>
          <p:nvPr/>
        </p:nvCxnSpPr>
        <p:spPr>
          <a:xfrm flipH="1">
            <a:off x="9815986" y="2926066"/>
            <a:ext cx="317149"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F7E287F9-3DDE-BA95-5CF6-0EF0925B6871}"/>
              </a:ext>
            </a:extLst>
          </p:cNvPr>
          <p:cNvCxnSpPr>
            <a:cxnSpLocks/>
            <a:stCxn id="92" idx="3"/>
          </p:cNvCxnSpPr>
          <p:nvPr/>
        </p:nvCxnSpPr>
        <p:spPr>
          <a:xfrm>
            <a:off x="8807255" y="2910826"/>
            <a:ext cx="322931"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AD20DB7-798F-987F-24DF-B2120067AE0C}"/>
              </a:ext>
            </a:extLst>
          </p:cNvPr>
          <p:cNvCxnSpPr>
            <a:cxnSpLocks/>
            <a:stCxn id="92" idx="3"/>
          </p:cNvCxnSpPr>
          <p:nvPr/>
        </p:nvCxnSpPr>
        <p:spPr>
          <a:xfrm flipH="1">
            <a:off x="8474866" y="2910826"/>
            <a:ext cx="332389"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81CAB07-CD04-1890-ADEF-E414B0425BDE}"/>
              </a:ext>
            </a:extLst>
          </p:cNvPr>
          <p:cNvCxnSpPr>
            <a:cxnSpLocks/>
            <a:stCxn id="91" idx="3"/>
          </p:cNvCxnSpPr>
          <p:nvPr/>
        </p:nvCxnSpPr>
        <p:spPr>
          <a:xfrm>
            <a:off x="7466135" y="2895586"/>
            <a:ext cx="338171"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B0E3E72-E302-4412-9BC6-340C53D681DC}"/>
              </a:ext>
            </a:extLst>
          </p:cNvPr>
          <p:cNvCxnSpPr>
            <a:cxnSpLocks/>
            <a:stCxn id="91" idx="3"/>
          </p:cNvCxnSpPr>
          <p:nvPr/>
        </p:nvCxnSpPr>
        <p:spPr>
          <a:xfrm flipH="1">
            <a:off x="7118506" y="2895586"/>
            <a:ext cx="347629"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9ABDD1F1-D337-07EE-33C0-10141AD81FF0}"/>
              </a:ext>
            </a:extLst>
          </p:cNvPr>
          <p:cNvSpPr/>
          <p:nvPr/>
        </p:nvSpPr>
        <p:spPr>
          <a:xfrm>
            <a:off x="10073676" y="684846"/>
            <a:ext cx="340158" cy="523220"/>
          </a:xfrm>
          <a:prstGeom prst="rect">
            <a:avLst/>
          </a:prstGeom>
        </p:spPr>
        <p:txBody>
          <a:bodyPr wrap="square">
            <a:spAutoFit/>
          </a:bodyPr>
          <a:lstStyle/>
          <a:p>
            <a:r>
              <a:rPr lang="en-US" sz="2800" dirty="0"/>
              <a:t>R</a:t>
            </a:r>
          </a:p>
        </p:txBody>
      </p:sp>
      <p:sp>
        <p:nvSpPr>
          <p:cNvPr id="112" name="Rectangle 111">
            <a:extLst>
              <a:ext uri="{FF2B5EF4-FFF2-40B4-BE49-F238E27FC236}">
                <a16:creationId xmlns:a16="http://schemas.microsoft.com/office/drawing/2014/main" id="{6885D3EA-A4AF-FBDE-7C6B-1EBE7E19EACB}"/>
              </a:ext>
            </a:extLst>
          </p:cNvPr>
          <p:cNvSpPr/>
          <p:nvPr/>
        </p:nvSpPr>
        <p:spPr>
          <a:xfrm>
            <a:off x="11247156" y="1751646"/>
            <a:ext cx="340158" cy="523220"/>
          </a:xfrm>
          <a:prstGeom prst="rect">
            <a:avLst/>
          </a:prstGeom>
        </p:spPr>
        <p:txBody>
          <a:bodyPr wrap="square">
            <a:spAutoFit/>
          </a:bodyPr>
          <a:lstStyle/>
          <a:p>
            <a:r>
              <a:rPr lang="en-US" sz="2800" dirty="0"/>
              <a:t>R</a:t>
            </a:r>
          </a:p>
        </p:txBody>
      </p:sp>
      <p:sp>
        <p:nvSpPr>
          <p:cNvPr id="113" name="Rectangle 112">
            <a:extLst>
              <a:ext uri="{FF2B5EF4-FFF2-40B4-BE49-F238E27FC236}">
                <a16:creationId xmlns:a16="http://schemas.microsoft.com/office/drawing/2014/main" id="{96F37202-DC41-3B62-F74D-2FEAFA8292AC}"/>
              </a:ext>
            </a:extLst>
          </p:cNvPr>
          <p:cNvSpPr/>
          <p:nvPr/>
        </p:nvSpPr>
        <p:spPr>
          <a:xfrm>
            <a:off x="11765316" y="2879406"/>
            <a:ext cx="340158" cy="523220"/>
          </a:xfrm>
          <a:prstGeom prst="rect">
            <a:avLst/>
          </a:prstGeom>
        </p:spPr>
        <p:txBody>
          <a:bodyPr wrap="square">
            <a:spAutoFit/>
          </a:bodyPr>
          <a:lstStyle/>
          <a:p>
            <a:r>
              <a:rPr lang="en-US" sz="2800" dirty="0"/>
              <a:t>R</a:t>
            </a:r>
          </a:p>
        </p:txBody>
      </p:sp>
      <p:sp>
        <p:nvSpPr>
          <p:cNvPr id="114" name="Rectangle 113">
            <a:extLst>
              <a:ext uri="{FF2B5EF4-FFF2-40B4-BE49-F238E27FC236}">
                <a16:creationId xmlns:a16="http://schemas.microsoft.com/office/drawing/2014/main" id="{DD1566C4-D01D-B2F3-6DCE-D2BA7B40CC76}"/>
              </a:ext>
            </a:extLst>
          </p:cNvPr>
          <p:cNvSpPr/>
          <p:nvPr/>
        </p:nvSpPr>
        <p:spPr>
          <a:xfrm>
            <a:off x="10393716" y="2879406"/>
            <a:ext cx="340158" cy="523220"/>
          </a:xfrm>
          <a:prstGeom prst="rect">
            <a:avLst/>
          </a:prstGeom>
        </p:spPr>
        <p:txBody>
          <a:bodyPr wrap="square">
            <a:spAutoFit/>
          </a:bodyPr>
          <a:lstStyle/>
          <a:p>
            <a:r>
              <a:rPr lang="en-US" sz="2800" dirty="0"/>
              <a:t>R</a:t>
            </a:r>
          </a:p>
        </p:txBody>
      </p:sp>
      <p:sp>
        <p:nvSpPr>
          <p:cNvPr id="115" name="Rectangle 114">
            <a:extLst>
              <a:ext uri="{FF2B5EF4-FFF2-40B4-BE49-F238E27FC236}">
                <a16:creationId xmlns:a16="http://schemas.microsoft.com/office/drawing/2014/main" id="{F46B2758-CBB4-1DA6-8BA6-017A1ABEA57F}"/>
              </a:ext>
            </a:extLst>
          </p:cNvPr>
          <p:cNvSpPr/>
          <p:nvPr/>
        </p:nvSpPr>
        <p:spPr>
          <a:xfrm>
            <a:off x="9037356" y="2894646"/>
            <a:ext cx="340158" cy="523220"/>
          </a:xfrm>
          <a:prstGeom prst="rect">
            <a:avLst/>
          </a:prstGeom>
        </p:spPr>
        <p:txBody>
          <a:bodyPr wrap="square">
            <a:spAutoFit/>
          </a:bodyPr>
          <a:lstStyle/>
          <a:p>
            <a:r>
              <a:rPr lang="en-US" sz="2800" dirty="0"/>
              <a:t>R</a:t>
            </a:r>
          </a:p>
        </p:txBody>
      </p:sp>
      <p:sp>
        <p:nvSpPr>
          <p:cNvPr id="116" name="Rectangle 115">
            <a:extLst>
              <a:ext uri="{FF2B5EF4-FFF2-40B4-BE49-F238E27FC236}">
                <a16:creationId xmlns:a16="http://schemas.microsoft.com/office/drawing/2014/main" id="{CA32DA55-785A-BD83-4129-87B14D82D1C2}"/>
              </a:ext>
            </a:extLst>
          </p:cNvPr>
          <p:cNvSpPr/>
          <p:nvPr/>
        </p:nvSpPr>
        <p:spPr>
          <a:xfrm>
            <a:off x="7726716" y="2879406"/>
            <a:ext cx="340158" cy="523220"/>
          </a:xfrm>
          <a:prstGeom prst="rect">
            <a:avLst/>
          </a:prstGeom>
        </p:spPr>
        <p:txBody>
          <a:bodyPr wrap="square">
            <a:spAutoFit/>
          </a:bodyPr>
          <a:lstStyle/>
          <a:p>
            <a:r>
              <a:rPr lang="en-US" sz="2800" dirty="0"/>
              <a:t>R</a:t>
            </a:r>
          </a:p>
        </p:txBody>
      </p:sp>
      <p:sp>
        <p:nvSpPr>
          <p:cNvPr id="117" name="Rectangle 116">
            <a:extLst>
              <a:ext uri="{FF2B5EF4-FFF2-40B4-BE49-F238E27FC236}">
                <a16:creationId xmlns:a16="http://schemas.microsoft.com/office/drawing/2014/main" id="{F8C8EF9B-F9AD-F0BB-197E-F1EEC1739AE9}"/>
              </a:ext>
            </a:extLst>
          </p:cNvPr>
          <p:cNvSpPr/>
          <p:nvPr/>
        </p:nvSpPr>
        <p:spPr>
          <a:xfrm>
            <a:off x="8503956" y="1797366"/>
            <a:ext cx="340158" cy="523220"/>
          </a:xfrm>
          <a:prstGeom prst="rect">
            <a:avLst/>
          </a:prstGeom>
        </p:spPr>
        <p:txBody>
          <a:bodyPr wrap="square">
            <a:spAutoFit/>
          </a:bodyPr>
          <a:lstStyle/>
          <a:p>
            <a:r>
              <a:rPr lang="en-US" sz="2800" dirty="0"/>
              <a:t>R</a:t>
            </a:r>
          </a:p>
        </p:txBody>
      </p:sp>
      <p:sp>
        <p:nvSpPr>
          <p:cNvPr id="118" name="Rectangle 117">
            <a:extLst>
              <a:ext uri="{FF2B5EF4-FFF2-40B4-BE49-F238E27FC236}">
                <a16:creationId xmlns:a16="http://schemas.microsoft.com/office/drawing/2014/main" id="{022487DB-AE7D-24E9-282E-C40F0A423397}"/>
              </a:ext>
            </a:extLst>
          </p:cNvPr>
          <p:cNvSpPr/>
          <p:nvPr/>
        </p:nvSpPr>
        <p:spPr>
          <a:xfrm>
            <a:off x="8641116" y="684846"/>
            <a:ext cx="340158" cy="523220"/>
          </a:xfrm>
          <a:prstGeom prst="rect">
            <a:avLst/>
          </a:prstGeom>
        </p:spPr>
        <p:txBody>
          <a:bodyPr wrap="square">
            <a:spAutoFit/>
          </a:bodyPr>
          <a:lstStyle/>
          <a:p>
            <a:r>
              <a:rPr lang="en-US" sz="2800" dirty="0"/>
              <a:t>B</a:t>
            </a:r>
          </a:p>
        </p:txBody>
      </p:sp>
      <p:sp>
        <p:nvSpPr>
          <p:cNvPr id="119" name="Rectangle 118">
            <a:extLst>
              <a:ext uri="{FF2B5EF4-FFF2-40B4-BE49-F238E27FC236}">
                <a16:creationId xmlns:a16="http://schemas.microsoft.com/office/drawing/2014/main" id="{4B57CE70-62C2-1853-3335-17D3C57292AC}"/>
              </a:ext>
            </a:extLst>
          </p:cNvPr>
          <p:cNvSpPr/>
          <p:nvPr/>
        </p:nvSpPr>
        <p:spPr>
          <a:xfrm>
            <a:off x="7498116" y="1782126"/>
            <a:ext cx="340158" cy="523220"/>
          </a:xfrm>
          <a:prstGeom prst="rect">
            <a:avLst/>
          </a:prstGeom>
        </p:spPr>
        <p:txBody>
          <a:bodyPr wrap="square">
            <a:spAutoFit/>
          </a:bodyPr>
          <a:lstStyle/>
          <a:p>
            <a:r>
              <a:rPr lang="en-US" sz="2800" dirty="0"/>
              <a:t>B</a:t>
            </a:r>
          </a:p>
        </p:txBody>
      </p:sp>
      <p:sp>
        <p:nvSpPr>
          <p:cNvPr id="120" name="Rectangle 119">
            <a:extLst>
              <a:ext uri="{FF2B5EF4-FFF2-40B4-BE49-F238E27FC236}">
                <a16:creationId xmlns:a16="http://schemas.microsoft.com/office/drawing/2014/main" id="{839DD3E8-E952-7F84-BF0E-F19486FFD1AF}"/>
              </a:ext>
            </a:extLst>
          </p:cNvPr>
          <p:cNvSpPr/>
          <p:nvPr/>
        </p:nvSpPr>
        <p:spPr>
          <a:xfrm>
            <a:off x="10165116" y="1797366"/>
            <a:ext cx="340158" cy="523220"/>
          </a:xfrm>
          <a:prstGeom prst="rect">
            <a:avLst/>
          </a:prstGeom>
        </p:spPr>
        <p:txBody>
          <a:bodyPr wrap="square">
            <a:spAutoFit/>
          </a:bodyPr>
          <a:lstStyle/>
          <a:p>
            <a:r>
              <a:rPr lang="en-US" sz="2800" dirty="0"/>
              <a:t>B</a:t>
            </a:r>
          </a:p>
        </p:txBody>
      </p:sp>
      <p:sp>
        <p:nvSpPr>
          <p:cNvPr id="121" name="Rectangle 120">
            <a:extLst>
              <a:ext uri="{FF2B5EF4-FFF2-40B4-BE49-F238E27FC236}">
                <a16:creationId xmlns:a16="http://schemas.microsoft.com/office/drawing/2014/main" id="{6981AE8D-5A8A-3C4F-711B-9F499E7153CD}"/>
              </a:ext>
            </a:extLst>
          </p:cNvPr>
          <p:cNvSpPr/>
          <p:nvPr/>
        </p:nvSpPr>
        <p:spPr>
          <a:xfrm>
            <a:off x="10972836" y="2894646"/>
            <a:ext cx="340158" cy="523220"/>
          </a:xfrm>
          <a:prstGeom prst="rect">
            <a:avLst/>
          </a:prstGeom>
        </p:spPr>
        <p:txBody>
          <a:bodyPr wrap="square">
            <a:spAutoFit/>
          </a:bodyPr>
          <a:lstStyle/>
          <a:p>
            <a:r>
              <a:rPr lang="en-US" sz="2800" dirty="0"/>
              <a:t>B</a:t>
            </a:r>
          </a:p>
        </p:txBody>
      </p:sp>
      <p:sp>
        <p:nvSpPr>
          <p:cNvPr id="122" name="Rectangle 121">
            <a:extLst>
              <a:ext uri="{FF2B5EF4-FFF2-40B4-BE49-F238E27FC236}">
                <a16:creationId xmlns:a16="http://schemas.microsoft.com/office/drawing/2014/main" id="{65E78BED-BF41-9654-9567-96620E41732C}"/>
              </a:ext>
            </a:extLst>
          </p:cNvPr>
          <p:cNvSpPr/>
          <p:nvPr/>
        </p:nvSpPr>
        <p:spPr>
          <a:xfrm>
            <a:off x="9585996" y="2894646"/>
            <a:ext cx="340158" cy="523220"/>
          </a:xfrm>
          <a:prstGeom prst="rect">
            <a:avLst/>
          </a:prstGeom>
        </p:spPr>
        <p:txBody>
          <a:bodyPr wrap="square">
            <a:spAutoFit/>
          </a:bodyPr>
          <a:lstStyle/>
          <a:p>
            <a:r>
              <a:rPr lang="en-US" sz="2800" dirty="0"/>
              <a:t>B</a:t>
            </a:r>
          </a:p>
        </p:txBody>
      </p:sp>
      <p:sp>
        <p:nvSpPr>
          <p:cNvPr id="123" name="Rectangle 122">
            <a:extLst>
              <a:ext uri="{FF2B5EF4-FFF2-40B4-BE49-F238E27FC236}">
                <a16:creationId xmlns:a16="http://schemas.microsoft.com/office/drawing/2014/main" id="{98508AEE-C8A7-6C73-2F03-9F9EE7CB380B}"/>
              </a:ext>
            </a:extLst>
          </p:cNvPr>
          <p:cNvSpPr/>
          <p:nvPr/>
        </p:nvSpPr>
        <p:spPr>
          <a:xfrm>
            <a:off x="8275356" y="2894646"/>
            <a:ext cx="340158" cy="523220"/>
          </a:xfrm>
          <a:prstGeom prst="rect">
            <a:avLst/>
          </a:prstGeom>
        </p:spPr>
        <p:txBody>
          <a:bodyPr wrap="square">
            <a:spAutoFit/>
          </a:bodyPr>
          <a:lstStyle/>
          <a:p>
            <a:r>
              <a:rPr lang="en-US" sz="2800" dirty="0"/>
              <a:t>B</a:t>
            </a:r>
          </a:p>
        </p:txBody>
      </p:sp>
      <p:sp>
        <p:nvSpPr>
          <p:cNvPr id="124" name="Rectangle 123">
            <a:extLst>
              <a:ext uri="{FF2B5EF4-FFF2-40B4-BE49-F238E27FC236}">
                <a16:creationId xmlns:a16="http://schemas.microsoft.com/office/drawing/2014/main" id="{38FC3B0E-52C1-B848-3240-546F2A0A21FD}"/>
              </a:ext>
            </a:extLst>
          </p:cNvPr>
          <p:cNvSpPr/>
          <p:nvPr/>
        </p:nvSpPr>
        <p:spPr>
          <a:xfrm>
            <a:off x="6888516" y="2894646"/>
            <a:ext cx="340158" cy="523220"/>
          </a:xfrm>
          <a:prstGeom prst="rect">
            <a:avLst/>
          </a:prstGeom>
        </p:spPr>
        <p:txBody>
          <a:bodyPr wrap="square">
            <a:spAutoFit/>
          </a:bodyPr>
          <a:lstStyle/>
          <a:p>
            <a:r>
              <a:rPr lang="en-US" sz="2800" dirty="0"/>
              <a:t>B</a:t>
            </a:r>
          </a:p>
        </p:txBody>
      </p:sp>
      <p:sp>
        <p:nvSpPr>
          <p:cNvPr id="125" name="Triangle 124">
            <a:extLst>
              <a:ext uri="{FF2B5EF4-FFF2-40B4-BE49-F238E27FC236}">
                <a16:creationId xmlns:a16="http://schemas.microsoft.com/office/drawing/2014/main" id="{7573B62F-67AF-D7E6-A6E1-8DEEB7952DD7}"/>
              </a:ext>
            </a:extLst>
          </p:cNvPr>
          <p:cNvSpPr/>
          <p:nvPr/>
        </p:nvSpPr>
        <p:spPr>
          <a:xfrm rot="10800000">
            <a:off x="7818969" y="1377097"/>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sz="1600" b="1" dirty="0"/>
              <a:t>-3</a:t>
            </a:r>
          </a:p>
        </p:txBody>
      </p:sp>
      <p:sp>
        <p:nvSpPr>
          <p:cNvPr id="126" name="Triangle 125">
            <a:extLst>
              <a:ext uri="{FF2B5EF4-FFF2-40B4-BE49-F238E27FC236}">
                <a16:creationId xmlns:a16="http://schemas.microsoft.com/office/drawing/2014/main" id="{2A7876BF-911C-4BC7-7F42-7D0043F74C1E}"/>
              </a:ext>
            </a:extLst>
          </p:cNvPr>
          <p:cNvSpPr/>
          <p:nvPr/>
        </p:nvSpPr>
        <p:spPr>
          <a:xfrm rot="10800000">
            <a:off x="10441293" y="1392862"/>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sz="1600" b="1" dirty="0"/>
              <a:t>2</a:t>
            </a:r>
          </a:p>
        </p:txBody>
      </p:sp>
      <p:sp>
        <p:nvSpPr>
          <p:cNvPr id="131" name="Triangle 130">
            <a:extLst>
              <a:ext uri="{FF2B5EF4-FFF2-40B4-BE49-F238E27FC236}">
                <a16:creationId xmlns:a16="http://schemas.microsoft.com/office/drawing/2014/main" id="{A1A2F119-755A-0208-B144-085D97AF0D3A}"/>
              </a:ext>
            </a:extLst>
          </p:cNvPr>
          <p:cNvSpPr/>
          <p:nvPr/>
        </p:nvSpPr>
        <p:spPr>
          <a:xfrm>
            <a:off x="9131499" y="140305"/>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a:t>
            </a:r>
          </a:p>
        </p:txBody>
      </p:sp>
      <p:sp>
        <p:nvSpPr>
          <p:cNvPr id="136" name="Rectangle 135">
            <a:extLst>
              <a:ext uri="{FF2B5EF4-FFF2-40B4-BE49-F238E27FC236}">
                <a16:creationId xmlns:a16="http://schemas.microsoft.com/office/drawing/2014/main" id="{DB26F0A3-C387-2F5E-26B8-B6435F968F60}"/>
              </a:ext>
            </a:extLst>
          </p:cNvPr>
          <p:cNvSpPr/>
          <p:nvPr/>
        </p:nvSpPr>
        <p:spPr>
          <a:xfrm>
            <a:off x="6904282" y="3309277"/>
            <a:ext cx="457200" cy="461665"/>
          </a:xfrm>
          <a:prstGeom prst="rect">
            <a:avLst/>
          </a:prstGeom>
        </p:spPr>
        <p:txBody>
          <a:bodyPr wrap="square">
            <a:spAutoFit/>
          </a:bodyPr>
          <a:lstStyle/>
          <a:p>
            <a:pPr algn="ctr"/>
            <a:r>
              <a:rPr lang="en-US" sz="2400" dirty="0"/>
              <a:t>-4</a:t>
            </a:r>
          </a:p>
        </p:txBody>
      </p:sp>
      <p:sp>
        <p:nvSpPr>
          <p:cNvPr id="137" name="Rectangle 136">
            <a:extLst>
              <a:ext uri="{FF2B5EF4-FFF2-40B4-BE49-F238E27FC236}">
                <a16:creationId xmlns:a16="http://schemas.microsoft.com/office/drawing/2014/main" id="{0B9A67E6-8DD8-7252-B3F7-A1685C0CDE9D}"/>
              </a:ext>
            </a:extLst>
          </p:cNvPr>
          <p:cNvSpPr/>
          <p:nvPr/>
        </p:nvSpPr>
        <p:spPr>
          <a:xfrm>
            <a:off x="8228229" y="3318800"/>
            <a:ext cx="457200" cy="461665"/>
          </a:xfrm>
          <a:prstGeom prst="rect">
            <a:avLst/>
          </a:prstGeom>
        </p:spPr>
        <p:txBody>
          <a:bodyPr wrap="square">
            <a:spAutoFit/>
          </a:bodyPr>
          <a:lstStyle/>
          <a:p>
            <a:pPr algn="ctr"/>
            <a:r>
              <a:rPr lang="en-US" sz="2400" dirty="0"/>
              <a:t>-1</a:t>
            </a:r>
          </a:p>
        </p:txBody>
      </p:sp>
      <p:sp>
        <p:nvSpPr>
          <p:cNvPr id="138" name="Rectangle 137">
            <a:extLst>
              <a:ext uri="{FF2B5EF4-FFF2-40B4-BE49-F238E27FC236}">
                <a16:creationId xmlns:a16="http://schemas.microsoft.com/office/drawing/2014/main" id="{E76414BA-432E-04CA-9404-215406D9BFB7}"/>
              </a:ext>
            </a:extLst>
          </p:cNvPr>
          <p:cNvSpPr/>
          <p:nvPr/>
        </p:nvSpPr>
        <p:spPr>
          <a:xfrm>
            <a:off x="8897011" y="3318798"/>
            <a:ext cx="457200" cy="461665"/>
          </a:xfrm>
          <a:prstGeom prst="rect">
            <a:avLst/>
          </a:prstGeom>
        </p:spPr>
        <p:txBody>
          <a:bodyPr wrap="square">
            <a:spAutoFit/>
          </a:bodyPr>
          <a:lstStyle/>
          <a:p>
            <a:pPr algn="ctr"/>
            <a:r>
              <a:rPr lang="en-US" sz="2400" dirty="0"/>
              <a:t>-2</a:t>
            </a:r>
          </a:p>
        </p:txBody>
      </p:sp>
      <p:sp>
        <p:nvSpPr>
          <p:cNvPr id="139" name="Rectangle 138">
            <a:extLst>
              <a:ext uri="{FF2B5EF4-FFF2-40B4-BE49-F238E27FC236}">
                <a16:creationId xmlns:a16="http://schemas.microsoft.com/office/drawing/2014/main" id="{89E7CAE5-08C7-396B-FCBF-9CCB3836BED2}"/>
              </a:ext>
            </a:extLst>
          </p:cNvPr>
          <p:cNvSpPr/>
          <p:nvPr/>
        </p:nvSpPr>
        <p:spPr>
          <a:xfrm>
            <a:off x="10244935" y="3328321"/>
            <a:ext cx="457200" cy="461665"/>
          </a:xfrm>
          <a:prstGeom prst="rect">
            <a:avLst/>
          </a:prstGeom>
        </p:spPr>
        <p:txBody>
          <a:bodyPr wrap="square">
            <a:spAutoFit/>
          </a:bodyPr>
          <a:lstStyle/>
          <a:p>
            <a:pPr algn="ctr"/>
            <a:r>
              <a:rPr lang="en-US" sz="2400" dirty="0"/>
              <a:t>4</a:t>
            </a:r>
          </a:p>
        </p:txBody>
      </p:sp>
      <p:sp>
        <p:nvSpPr>
          <p:cNvPr id="140" name="Rectangle 139">
            <a:extLst>
              <a:ext uri="{FF2B5EF4-FFF2-40B4-BE49-F238E27FC236}">
                <a16:creationId xmlns:a16="http://schemas.microsoft.com/office/drawing/2014/main" id="{7B6C6D5B-BF5E-0F08-5E04-1B6D42C81AE9}"/>
              </a:ext>
            </a:extLst>
          </p:cNvPr>
          <p:cNvSpPr/>
          <p:nvPr/>
        </p:nvSpPr>
        <p:spPr>
          <a:xfrm>
            <a:off x="10946229" y="3318800"/>
            <a:ext cx="457200" cy="461665"/>
          </a:xfrm>
          <a:prstGeom prst="rect">
            <a:avLst/>
          </a:prstGeom>
        </p:spPr>
        <p:txBody>
          <a:bodyPr wrap="square">
            <a:spAutoFit/>
          </a:bodyPr>
          <a:lstStyle/>
          <a:p>
            <a:pPr algn="ctr"/>
            <a:r>
              <a:rPr lang="en-US" sz="2400" dirty="0"/>
              <a:t>2</a:t>
            </a:r>
          </a:p>
        </p:txBody>
      </p:sp>
      <p:sp>
        <p:nvSpPr>
          <p:cNvPr id="141" name="Rectangle 140">
            <a:extLst>
              <a:ext uri="{FF2B5EF4-FFF2-40B4-BE49-F238E27FC236}">
                <a16:creationId xmlns:a16="http://schemas.microsoft.com/office/drawing/2014/main" id="{7DAE765A-2C40-6F52-CCDE-FBABAD7657D4}"/>
              </a:ext>
            </a:extLst>
          </p:cNvPr>
          <p:cNvSpPr/>
          <p:nvPr/>
        </p:nvSpPr>
        <p:spPr>
          <a:xfrm>
            <a:off x="7547119" y="3314034"/>
            <a:ext cx="457200" cy="461665"/>
          </a:xfrm>
          <a:prstGeom prst="rect">
            <a:avLst/>
          </a:prstGeom>
        </p:spPr>
        <p:txBody>
          <a:bodyPr wrap="square">
            <a:spAutoFit/>
          </a:bodyPr>
          <a:lstStyle/>
          <a:p>
            <a:pPr algn="ctr"/>
            <a:r>
              <a:rPr lang="en-US" sz="2400" dirty="0"/>
              <a:t>-3</a:t>
            </a:r>
          </a:p>
        </p:txBody>
      </p:sp>
      <p:sp>
        <p:nvSpPr>
          <p:cNvPr id="142" name="Rectangle 141">
            <a:extLst>
              <a:ext uri="{FF2B5EF4-FFF2-40B4-BE49-F238E27FC236}">
                <a16:creationId xmlns:a16="http://schemas.microsoft.com/office/drawing/2014/main" id="{180E56DB-59E1-F746-353D-8A8503DE4230}"/>
              </a:ext>
            </a:extLst>
          </p:cNvPr>
          <p:cNvSpPr/>
          <p:nvPr/>
        </p:nvSpPr>
        <p:spPr>
          <a:xfrm>
            <a:off x="9600122" y="3328319"/>
            <a:ext cx="457200" cy="461665"/>
          </a:xfrm>
          <a:prstGeom prst="rect">
            <a:avLst/>
          </a:prstGeom>
        </p:spPr>
        <p:txBody>
          <a:bodyPr wrap="square">
            <a:spAutoFit/>
          </a:bodyPr>
          <a:lstStyle/>
          <a:p>
            <a:pPr algn="ctr"/>
            <a:r>
              <a:rPr lang="en-US" sz="2400" dirty="0"/>
              <a:t>3</a:t>
            </a:r>
          </a:p>
        </p:txBody>
      </p:sp>
      <p:sp>
        <p:nvSpPr>
          <p:cNvPr id="143" name="Rectangle 142">
            <a:extLst>
              <a:ext uri="{FF2B5EF4-FFF2-40B4-BE49-F238E27FC236}">
                <a16:creationId xmlns:a16="http://schemas.microsoft.com/office/drawing/2014/main" id="{5F35B587-6F18-B333-7B34-D10B3D070335}"/>
              </a:ext>
            </a:extLst>
          </p:cNvPr>
          <p:cNvSpPr/>
          <p:nvPr/>
        </p:nvSpPr>
        <p:spPr>
          <a:xfrm>
            <a:off x="11665595" y="3323559"/>
            <a:ext cx="457200" cy="461665"/>
          </a:xfrm>
          <a:prstGeom prst="rect">
            <a:avLst/>
          </a:prstGeom>
        </p:spPr>
        <p:txBody>
          <a:bodyPr wrap="square">
            <a:spAutoFit/>
          </a:bodyPr>
          <a:lstStyle/>
          <a:p>
            <a:pPr algn="ctr"/>
            <a:r>
              <a:rPr lang="en-US" sz="2400" dirty="0"/>
              <a:t>1</a:t>
            </a:r>
          </a:p>
        </p:txBody>
      </p:sp>
    </p:spTree>
    <p:extLst>
      <p:ext uri="{BB962C8B-B14F-4D97-AF65-F5344CB8AC3E}">
        <p14:creationId xmlns:p14="http://schemas.microsoft.com/office/powerpoint/2010/main" val="2823772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0801-FFBB-A166-B543-8FBB4F34670B}"/>
              </a:ext>
            </a:extLst>
          </p:cNvPr>
          <p:cNvSpPr>
            <a:spLocks noGrp="1"/>
          </p:cNvSpPr>
          <p:nvPr>
            <p:ph type="title"/>
          </p:nvPr>
        </p:nvSpPr>
        <p:spPr/>
        <p:txBody>
          <a:bodyPr/>
          <a:lstStyle/>
          <a:p>
            <a:r>
              <a:rPr lang="en-US" dirty="0"/>
              <a:t>Sample problem: </a:t>
            </a:r>
            <a:br>
              <a:rPr lang="en-US" dirty="0"/>
            </a:br>
            <a:r>
              <a:rPr lang="en-US" dirty="0"/>
              <a:t>Minimax and Alpha-beta</a:t>
            </a:r>
          </a:p>
        </p:txBody>
      </p:sp>
      <p:sp>
        <p:nvSpPr>
          <p:cNvPr id="3" name="Content Placeholder 2">
            <a:extLst>
              <a:ext uri="{FF2B5EF4-FFF2-40B4-BE49-F238E27FC236}">
                <a16:creationId xmlns:a16="http://schemas.microsoft.com/office/drawing/2014/main" id="{EFCC1B0A-3CA0-8651-CA0D-A46396342955}"/>
              </a:ext>
            </a:extLst>
          </p:cNvPr>
          <p:cNvSpPr>
            <a:spLocks noGrp="1"/>
          </p:cNvSpPr>
          <p:nvPr>
            <p:ph idx="1"/>
          </p:nvPr>
        </p:nvSpPr>
        <p:spPr>
          <a:xfrm>
            <a:off x="838200" y="1825625"/>
            <a:ext cx="5026572" cy="4351338"/>
          </a:xfrm>
        </p:spPr>
        <p:txBody>
          <a:bodyPr/>
          <a:lstStyle/>
          <a:p>
            <a:r>
              <a:rPr lang="en-US" dirty="0"/>
              <a:t>What is the value of each node?</a:t>
            </a:r>
          </a:p>
          <a:p>
            <a:r>
              <a:rPr lang="en-US" dirty="0"/>
              <a:t>Re-arrange the tree so that, if moves are evaluated in order from right to left, alpha-beta will only evaluate 5 of the 8 terminal nodes</a:t>
            </a:r>
          </a:p>
          <a:p>
            <a:r>
              <a:rPr lang="en-US" dirty="0"/>
              <a:t>After your re-arrangement, which edges are pruned</a:t>
            </a:r>
          </a:p>
        </p:txBody>
      </p:sp>
      <p:sp>
        <p:nvSpPr>
          <p:cNvPr id="91" name="Triangle 90">
            <a:extLst>
              <a:ext uri="{FF2B5EF4-FFF2-40B4-BE49-F238E27FC236}">
                <a16:creationId xmlns:a16="http://schemas.microsoft.com/office/drawing/2014/main" id="{E6AF3010-CC16-5BB5-4061-B24901D28093}"/>
              </a:ext>
            </a:extLst>
          </p:cNvPr>
          <p:cNvSpPr/>
          <p:nvPr/>
        </p:nvSpPr>
        <p:spPr>
          <a:xfrm>
            <a:off x="7100375" y="230122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2" name="Triangle 91">
            <a:extLst>
              <a:ext uri="{FF2B5EF4-FFF2-40B4-BE49-F238E27FC236}">
                <a16:creationId xmlns:a16="http://schemas.microsoft.com/office/drawing/2014/main" id="{62D84EE2-6756-C0CE-9DCF-1E3268D417AD}"/>
              </a:ext>
            </a:extLst>
          </p:cNvPr>
          <p:cNvSpPr/>
          <p:nvPr/>
        </p:nvSpPr>
        <p:spPr>
          <a:xfrm>
            <a:off x="8441495" y="231646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3" name="Triangle 92">
            <a:extLst>
              <a:ext uri="{FF2B5EF4-FFF2-40B4-BE49-F238E27FC236}">
                <a16:creationId xmlns:a16="http://schemas.microsoft.com/office/drawing/2014/main" id="{36FF82C4-BC3F-32E6-351A-543B0DE2D87A}"/>
              </a:ext>
            </a:extLst>
          </p:cNvPr>
          <p:cNvSpPr/>
          <p:nvPr/>
        </p:nvSpPr>
        <p:spPr>
          <a:xfrm>
            <a:off x="9767375" y="233170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4" name="Triangle 93">
            <a:extLst>
              <a:ext uri="{FF2B5EF4-FFF2-40B4-BE49-F238E27FC236}">
                <a16:creationId xmlns:a16="http://schemas.microsoft.com/office/drawing/2014/main" id="{1B1B47B7-FDC5-C626-53CC-3F1C716CA73D}"/>
              </a:ext>
            </a:extLst>
          </p:cNvPr>
          <p:cNvSpPr/>
          <p:nvPr/>
        </p:nvSpPr>
        <p:spPr>
          <a:xfrm>
            <a:off x="11184695" y="231646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cxnSp>
        <p:nvCxnSpPr>
          <p:cNvPr id="97" name="Straight Arrow Connector 96">
            <a:extLst>
              <a:ext uri="{FF2B5EF4-FFF2-40B4-BE49-F238E27FC236}">
                <a16:creationId xmlns:a16="http://schemas.microsoft.com/office/drawing/2014/main" id="{CEDDA2FB-5149-9021-55DC-62A47B9CABB4}"/>
              </a:ext>
            </a:extLst>
          </p:cNvPr>
          <p:cNvCxnSpPr>
            <a:cxnSpLocks/>
            <a:stCxn id="131" idx="3"/>
            <a:endCxn id="126" idx="4"/>
          </p:cNvCxnSpPr>
          <p:nvPr/>
        </p:nvCxnSpPr>
        <p:spPr>
          <a:xfrm>
            <a:off x="9497259" y="734665"/>
            <a:ext cx="944034" cy="658197"/>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B3CDB9F-1BD1-0374-183A-29360ED1CEFE}"/>
              </a:ext>
            </a:extLst>
          </p:cNvPr>
          <p:cNvCxnSpPr>
            <a:cxnSpLocks/>
            <a:stCxn id="131" idx="3"/>
            <a:endCxn id="125" idx="2"/>
          </p:cNvCxnSpPr>
          <p:nvPr/>
        </p:nvCxnSpPr>
        <p:spPr>
          <a:xfrm flipH="1">
            <a:off x="8550489" y="734665"/>
            <a:ext cx="946770" cy="64243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B8EF82BC-B892-B5CF-2C43-2A97D8BC2450}"/>
              </a:ext>
            </a:extLst>
          </p:cNvPr>
          <p:cNvCxnSpPr>
            <a:cxnSpLocks/>
            <a:stCxn id="125" idx="0"/>
            <a:endCxn id="91" idx="0"/>
          </p:cNvCxnSpPr>
          <p:nvPr/>
        </p:nvCxnSpPr>
        <p:spPr>
          <a:xfrm flipH="1">
            <a:off x="7466135" y="1971457"/>
            <a:ext cx="718594" cy="32976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5B75A88-72FC-CD8B-9C80-61433BF400D6}"/>
              </a:ext>
            </a:extLst>
          </p:cNvPr>
          <p:cNvCxnSpPr>
            <a:cxnSpLocks/>
            <a:stCxn id="125" idx="0"/>
            <a:endCxn id="92" idx="0"/>
          </p:cNvCxnSpPr>
          <p:nvPr/>
        </p:nvCxnSpPr>
        <p:spPr>
          <a:xfrm>
            <a:off x="8184729" y="1971457"/>
            <a:ext cx="622526" cy="34500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D0724969-20B5-F7AD-AB41-53C64182FE93}"/>
              </a:ext>
            </a:extLst>
          </p:cNvPr>
          <p:cNvCxnSpPr>
            <a:cxnSpLocks/>
            <a:stCxn id="126" idx="0"/>
            <a:endCxn id="93" idx="0"/>
          </p:cNvCxnSpPr>
          <p:nvPr/>
        </p:nvCxnSpPr>
        <p:spPr>
          <a:xfrm flipH="1">
            <a:off x="10133135" y="1987222"/>
            <a:ext cx="673918" cy="34448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7C98033-715B-F42D-6D78-2C15381D2AC1}"/>
              </a:ext>
            </a:extLst>
          </p:cNvPr>
          <p:cNvCxnSpPr>
            <a:cxnSpLocks/>
            <a:stCxn id="126" idx="0"/>
            <a:endCxn id="94" idx="0"/>
          </p:cNvCxnSpPr>
          <p:nvPr/>
        </p:nvCxnSpPr>
        <p:spPr>
          <a:xfrm>
            <a:off x="10807053" y="1987222"/>
            <a:ext cx="743402" cy="32924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E0EBB08-DF19-05DA-5F77-44B5DF21E54A}"/>
              </a:ext>
            </a:extLst>
          </p:cNvPr>
          <p:cNvCxnSpPr>
            <a:cxnSpLocks/>
            <a:stCxn id="94" idx="3"/>
          </p:cNvCxnSpPr>
          <p:nvPr/>
        </p:nvCxnSpPr>
        <p:spPr>
          <a:xfrm>
            <a:off x="11550455" y="2910826"/>
            <a:ext cx="322931"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1935CD3-DD8B-78F8-35C2-0BBEBC221274}"/>
              </a:ext>
            </a:extLst>
          </p:cNvPr>
          <p:cNvCxnSpPr>
            <a:cxnSpLocks/>
            <a:stCxn id="94" idx="3"/>
          </p:cNvCxnSpPr>
          <p:nvPr/>
        </p:nvCxnSpPr>
        <p:spPr>
          <a:xfrm flipH="1">
            <a:off x="11202826" y="2910826"/>
            <a:ext cx="347629"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D0CF952-76CC-AEFE-9BD5-DC77715A11CB}"/>
              </a:ext>
            </a:extLst>
          </p:cNvPr>
          <p:cNvCxnSpPr>
            <a:cxnSpLocks/>
            <a:stCxn id="93" idx="3"/>
          </p:cNvCxnSpPr>
          <p:nvPr/>
        </p:nvCxnSpPr>
        <p:spPr>
          <a:xfrm>
            <a:off x="10133135" y="2926066"/>
            <a:ext cx="383891"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BF80946-86E6-0DEE-6C8F-EFD61C984C02}"/>
              </a:ext>
            </a:extLst>
          </p:cNvPr>
          <p:cNvCxnSpPr>
            <a:cxnSpLocks/>
            <a:stCxn id="93" idx="3"/>
          </p:cNvCxnSpPr>
          <p:nvPr/>
        </p:nvCxnSpPr>
        <p:spPr>
          <a:xfrm flipH="1">
            <a:off x="9815986" y="2926066"/>
            <a:ext cx="317149"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F7E287F9-3DDE-BA95-5CF6-0EF0925B6871}"/>
              </a:ext>
            </a:extLst>
          </p:cNvPr>
          <p:cNvCxnSpPr>
            <a:cxnSpLocks/>
            <a:stCxn id="92" idx="3"/>
          </p:cNvCxnSpPr>
          <p:nvPr/>
        </p:nvCxnSpPr>
        <p:spPr>
          <a:xfrm>
            <a:off x="8807255" y="2910826"/>
            <a:ext cx="322931"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AD20DB7-798F-987F-24DF-B2120067AE0C}"/>
              </a:ext>
            </a:extLst>
          </p:cNvPr>
          <p:cNvCxnSpPr>
            <a:cxnSpLocks/>
            <a:stCxn id="92" idx="3"/>
          </p:cNvCxnSpPr>
          <p:nvPr/>
        </p:nvCxnSpPr>
        <p:spPr>
          <a:xfrm flipH="1">
            <a:off x="8474866" y="2910826"/>
            <a:ext cx="332389"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81CAB07-CD04-1890-ADEF-E414B0425BDE}"/>
              </a:ext>
            </a:extLst>
          </p:cNvPr>
          <p:cNvCxnSpPr>
            <a:cxnSpLocks/>
            <a:stCxn id="91" idx="3"/>
          </p:cNvCxnSpPr>
          <p:nvPr/>
        </p:nvCxnSpPr>
        <p:spPr>
          <a:xfrm>
            <a:off x="7466135" y="2895586"/>
            <a:ext cx="338171"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B0E3E72-E302-4412-9BC6-340C53D681DC}"/>
              </a:ext>
            </a:extLst>
          </p:cNvPr>
          <p:cNvCxnSpPr>
            <a:cxnSpLocks/>
            <a:stCxn id="91" idx="3"/>
          </p:cNvCxnSpPr>
          <p:nvPr/>
        </p:nvCxnSpPr>
        <p:spPr>
          <a:xfrm flipH="1">
            <a:off x="7118506" y="2895586"/>
            <a:ext cx="347629"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9ABDD1F1-D337-07EE-33C0-10141AD81FF0}"/>
              </a:ext>
            </a:extLst>
          </p:cNvPr>
          <p:cNvSpPr/>
          <p:nvPr/>
        </p:nvSpPr>
        <p:spPr>
          <a:xfrm>
            <a:off x="10073676" y="684846"/>
            <a:ext cx="340158" cy="523220"/>
          </a:xfrm>
          <a:prstGeom prst="rect">
            <a:avLst/>
          </a:prstGeom>
        </p:spPr>
        <p:txBody>
          <a:bodyPr wrap="square">
            <a:spAutoFit/>
          </a:bodyPr>
          <a:lstStyle/>
          <a:p>
            <a:r>
              <a:rPr lang="en-US" sz="2800" dirty="0"/>
              <a:t>B</a:t>
            </a:r>
          </a:p>
        </p:txBody>
      </p:sp>
      <p:sp>
        <p:nvSpPr>
          <p:cNvPr id="112" name="Rectangle 111">
            <a:extLst>
              <a:ext uri="{FF2B5EF4-FFF2-40B4-BE49-F238E27FC236}">
                <a16:creationId xmlns:a16="http://schemas.microsoft.com/office/drawing/2014/main" id="{6885D3EA-A4AF-FBDE-7C6B-1EBE7E19EACB}"/>
              </a:ext>
            </a:extLst>
          </p:cNvPr>
          <p:cNvSpPr/>
          <p:nvPr/>
        </p:nvSpPr>
        <p:spPr>
          <a:xfrm>
            <a:off x="11247156" y="1751646"/>
            <a:ext cx="340158" cy="523220"/>
          </a:xfrm>
          <a:prstGeom prst="rect">
            <a:avLst/>
          </a:prstGeom>
        </p:spPr>
        <p:txBody>
          <a:bodyPr wrap="square">
            <a:spAutoFit/>
          </a:bodyPr>
          <a:lstStyle/>
          <a:p>
            <a:r>
              <a:rPr lang="en-US" sz="2800" dirty="0"/>
              <a:t>R</a:t>
            </a:r>
          </a:p>
        </p:txBody>
      </p:sp>
      <p:sp>
        <p:nvSpPr>
          <p:cNvPr id="113" name="Rectangle 112">
            <a:extLst>
              <a:ext uri="{FF2B5EF4-FFF2-40B4-BE49-F238E27FC236}">
                <a16:creationId xmlns:a16="http://schemas.microsoft.com/office/drawing/2014/main" id="{96F37202-DC41-3B62-F74D-2FEAFA8292AC}"/>
              </a:ext>
            </a:extLst>
          </p:cNvPr>
          <p:cNvSpPr/>
          <p:nvPr/>
        </p:nvSpPr>
        <p:spPr>
          <a:xfrm>
            <a:off x="11765316" y="2879406"/>
            <a:ext cx="340158" cy="523220"/>
          </a:xfrm>
          <a:prstGeom prst="rect">
            <a:avLst/>
          </a:prstGeom>
        </p:spPr>
        <p:txBody>
          <a:bodyPr wrap="square">
            <a:spAutoFit/>
          </a:bodyPr>
          <a:lstStyle/>
          <a:p>
            <a:r>
              <a:rPr lang="en-US" sz="2800" dirty="0"/>
              <a:t>R</a:t>
            </a:r>
          </a:p>
        </p:txBody>
      </p:sp>
      <p:sp>
        <p:nvSpPr>
          <p:cNvPr id="114" name="Rectangle 113">
            <a:extLst>
              <a:ext uri="{FF2B5EF4-FFF2-40B4-BE49-F238E27FC236}">
                <a16:creationId xmlns:a16="http://schemas.microsoft.com/office/drawing/2014/main" id="{DD1566C4-D01D-B2F3-6DCE-D2BA7B40CC76}"/>
              </a:ext>
            </a:extLst>
          </p:cNvPr>
          <p:cNvSpPr/>
          <p:nvPr/>
        </p:nvSpPr>
        <p:spPr>
          <a:xfrm>
            <a:off x="10393716" y="2879406"/>
            <a:ext cx="340158" cy="523220"/>
          </a:xfrm>
          <a:prstGeom prst="rect">
            <a:avLst/>
          </a:prstGeom>
        </p:spPr>
        <p:txBody>
          <a:bodyPr wrap="square">
            <a:spAutoFit/>
          </a:bodyPr>
          <a:lstStyle/>
          <a:p>
            <a:r>
              <a:rPr lang="en-US" sz="2800" dirty="0"/>
              <a:t>B</a:t>
            </a:r>
          </a:p>
        </p:txBody>
      </p:sp>
      <p:sp>
        <p:nvSpPr>
          <p:cNvPr id="115" name="Rectangle 114">
            <a:extLst>
              <a:ext uri="{FF2B5EF4-FFF2-40B4-BE49-F238E27FC236}">
                <a16:creationId xmlns:a16="http://schemas.microsoft.com/office/drawing/2014/main" id="{F46B2758-CBB4-1DA6-8BA6-017A1ABEA57F}"/>
              </a:ext>
            </a:extLst>
          </p:cNvPr>
          <p:cNvSpPr/>
          <p:nvPr/>
        </p:nvSpPr>
        <p:spPr>
          <a:xfrm>
            <a:off x="9037356" y="2894646"/>
            <a:ext cx="340158" cy="523220"/>
          </a:xfrm>
          <a:prstGeom prst="rect">
            <a:avLst/>
          </a:prstGeom>
        </p:spPr>
        <p:txBody>
          <a:bodyPr wrap="square">
            <a:spAutoFit/>
          </a:bodyPr>
          <a:lstStyle/>
          <a:p>
            <a:r>
              <a:rPr lang="en-US" sz="2800" dirty="0"/>
              <a:t>B</a:t>
            </a:r>
          </a:p>
        </p:txBody>
      </p:sp>
      <p:sp>
        <p:nvSpPr>
          <p:cNvPr id="116" name="Rectangle 115">
            <a:extLst>
              <a:ext uri="{FF2B5EF4-FFF2-40B4-BE49-F238E27FC236}">
                <a16:creationId xmlns:a16="http://schemas.microsoft.com/office/drawing/2014/main" id="{CA32DA55-785A-BD83-4129-87B14D82D1C2}"/>
              </a:ext>
            </a:extLst>
          </p:cNvPr>
          <p:cNvSpPr/>
          <p:nvPr/>
        </p:nvSpPr>
        <p:spPr>
          <a:xfrm>
            <a:off x="7726716" y="2879406"/>
            <a:ext cx="340158" cy="523220"/>
          </a:xfrm>
          <a:prstGeom prst="rect">
            <a:avLst/>
          </a:prstGeom>
        </p:spPr>
        <p:txBody>
          <a:bodyPr wrap="square">
            <a:spAutoFit/>
          </a:bodyPr>
          <a:lstStyle/>
          <a:p>
            <a:r>
              <a:rPr lang="en-US" sz="2800" dirty="0"/>
              <a:t>R</a:t>
            </a:r>
          </a:p>
        </p:txBody>
      </p:sp>
      <p:sp>
        <p:nvSpPr>
          <p:cNvPr id="117" name="Rectangle 116">
            <a:extLst>
              <a:ext uri="{FF2B5EF4-FFF2-40B4-BE49-F238E27FC236}">
                <a16:creationId xmlns:a16="http://schemas.microsoft.com/office/drawing/2014/main" id="{F8C8EF9B-F9AD-F0BB-197E-F1EEC1739AE9}"/>
              </a:ext>
            </a:extLst>
          </p:cNvPr>
          <p:cNvSpPr/>
          <p:nvPr/>
        </p:nvSpPr>
        <p:spPr>
          <a:xfrm>
            <a:off x="8503956" y="1797366"/>
            <a:ext cx="340158" cy="523220"/>
          </a:xfrm>
          <a:prstGeom prst="rect">
            <a:avLst/>
          </a:prstGeom>
        </p:spPr>
        <p:txBody>
          <a:bodyPr wrap="square">
            <a:spAutoFit/>
          </a:bodyPr>
          <a:lstStyle/>
          <a:p>
            <a:r>
              <a:rPr lang="en-US" sz="2800" dirty="0"/>
              <a:t>B</a:t>
            </a:r>
          </a:p>
        </p:txBody>
      </p:sp>
      <p:sp>
        <p:nvSpPr>
          <p:cNvPr id="118" name="Rectangle 117">
            <a:extLst>
              <a:ext uri="{FF2B5EF4-FFF2-40B4-BE49-F238E27FC236}">
                <a16:creationId xmlns:a16="http://schemas.microsoft.com/office/drawing/2014/main" id="{022487DB-AE7D-24E9-282E-C40F0A423397}"/>
              </a:ext>
            </a:extLst>
          </p:cNvPr>
          <p:cNvSpPr/>
          <p:nvPr/>
        </p:nvSpPr>
        <p:spPr>
          <a:xfrm>
            <a:off x="8641116" y="684846"/>
            <a:ext cx="340158" cy="523220"/>
          </a:xfrm>
          <a:prstGeom prst="rect">
            <a:avLst/>
          </a:prstGeom>
        </p:spPr>
        <p:txBody>
          <a:bodyPr wrap="square">
            <a:spAutoFit/>
          </a:bodyPr>
          <a:lstStyle/>
          <a:p>
            <a:r>
              <a:rPr lang="en-US" sz="2800" dirty="0"/>
              <a:t>R</a:t>
            </a:r>
          </a:p>
        </p:txBody>
      </p:sp>
      <p:sp>
        <p:nvSpPr>
          <p:cNvPr id="119" name="Rectangle 118">
            <a:extLst>
              <a:ext uri="{FF2B5EF4-FFF2-40B4-BE49-F238E27FC236}">
                <a16:creationId xmlns:a16="http://schemas.microsoft.com/office/drawing/2014/main" id="{4B57CE70-62C2-1853-3335-17D3C57292AC}"/>
              </a:ext>
            </a:extLst>
          </p:cNvPr>
          <p:cNvSpPr/>
          <p:nvPr/>
        </p:nvSpPr>
        <p:spPr>
          <a:xfrm>
            <a:off x="7498116" y="1782126"/>
            <a:ext cx="340158" cy="523220"/>
          </a:xfrm>
          <a:prstGeom prst="rect">
            <a:avLst/>
          </a:prstGeom>
        </p:spPr>
        <p:txBody>
          <a:bodyPr wrap="square">
            <a:spAutoFit/>
          </a:bodyPr>
          <a:lstStyle/>
          <a:p>
            <a:r>
              <a:rPr lang="en-US" sz="2800" dirty="0"/>
              <a:t>R</a:t>
            </a:r>
          </a:p>
        </p:txBody>
      </p:sp>
      <p:sp>
        <p:nvSpPr>
          <p:cNvPr id="120" name="Rectangle 119">
            <a:extLst>
              <a:ext uri="{FF2B5EF4-FFF2-40B4-BE49-F238E27FC236}">
                <a16:creationId xmlns:a16="http://schemas.microsoft.com/office/drawing/2014/main" id="{839DD3E8-E952-7F84-BF0E-F19486FFD1AF}"/>
              </a:ext>
            </a:extLst>
          </p:cNvPr>
          <p:cNvSpPr/>
          <p:nvPr/>
        </p:nvSpPr>
        <p:spPr>
          <a:xfrm>
            <a:off x="10165116" y="1797366"/>
            <a:ext cx="340158" cy="523220"/>
          </a:xfrm>
          <a:prstGeom prst="rect">
            <a:avLst/>
          </a:prstGeom>
        </p:spPr>
        <p:txBody>
          <a:bodyPr wrap="square">
            <a:spAutoFit/>
          </a:bodyPr>
          <a:lstStyle/>
          <a:p>
            <a:r>
              <a:rPr lang="en-US" sz="2800" dirty="0"/>
              <a:t>B</a:t>
            </a:r>
          </a:p>
        </p:txBody>
      </p:sp>
      <p:sp>
        <p:nvSpPr>
          <p:cNvPr id="121" name="Rectangle 120">
            <a:extLst>
              <a:ext uri="{FF2B5EF4-FFF2-40B4-BE49-F238E27FC236}">
                <a16:creationId xmlns:a16="http://schemas.microsoft.com/office/drawing/2014/main" id="{6981AE8D-5A8A-3C4F-711B-9F499E7153CD}"/>
              </a:ext>
            </a:extLst>
          </p:cNvPr>
          <p:cNvSpPr/>
          <p:nvPr/>
        </p:nvSpPr>
        <p:spPr>
          <a:xfrm>
            <a:off x="10972836" y="2894646"/>
            <a:ext cx="340158" cy="523220"/>
          </a:xfrm>
          <a:prstGeom prst="rect">
            <a:avLst/>
          </a:prstGeom>
        </p:spPr>
        <p:txBody>
          <a:bodyPr wrap="square">
            <a:spAutoFit/>
          </a:bodyPr>
          <a:lstStyle/>
          <a:p>
            <a:r>
              <a:rPr lang="en-US" sz="2800" dirty="0"/>
              <a:t>B</a:t>
            </a:r>
          </a:p>
        </p:txBody>
      </p:sp>
      <p:sp>
        <p:nvSpPr>
          <p:cNvPr id="122" name="Rectangle 121">
            <a:extLst>
              <a:ext uri="{FF2B5EF4-FFF2-40B4-BE49-F238E27FC236}">
                <a16:creationId xmlns:a16="http://schemas.microsoft.com/office/drawing/2014/main" id="{65E78BED-BF41-9654-9567-96620E41732C}"/>
              </a:ext>
            </a:extLst>
          </p:cNvPr>
          <p:cNvSpPr/>
          <p:nvPr/>
        </p:nvSpPr>
        <p:spPr>
          <a:xfrm>
            <a:off x="9585996" y="2894646"/>
            <a:ext cx="340158" cy="523220"/>
          </a:xfrm>
          <a:prstGeom prst="rect">
            <a:avLst/>
          </a:prstGeom>
        </p:spPr>
        <p:txBody>
          <a:bodyPr wrap="square">
            <a:spAutoFit/>
          </a:bodyPr>
          <a:lstStyle/>
          <a:p>
            <a:r>
              <a:rPr lang="en-US" sz="2800" dirty="0"/>
              <a:t>R</a:t>
            </a:r>
          </a:p>
        </p:txBody>
      </p:sp>
      <p:sp>
        <p:nvSpPr>
          <p:cNvPr id="123" name="Rectangle 122">
            <a:extLst>
              <a:ext uri="{FF2B5EF4-FFF2-40B4-BE49-F238E27FC236}">
                <a16:creationId xmlns:a16="http://schemas.microsoft.com/office/drawing/2014/main" id="{98508AEE-C8A7-6C73-2F03-9F9EE7CB380B}"/>
              </a:ext>
            </a:extLst>
          </p:cNvPr>
          <p:cNvSpPr/>
          <p:nvPr/>
        </p:nvSpPr>
        <p:spPr>
          <a:xfrm>
            <a:off x="8275356" y="2894646"/>
            <a:ext cx="340158" cy="523220"/>
          </a:xfrm>
          <a:prstGeom prst="rect">
            <a:avLst/>
          </a:prstGeom>
        </p:spPr>
        <p:txBody>
          <a:bodyPr wrap="square">
            <a:spAutoFit/>
          </a:bodyPr>
          <a:lstStyle/>
          <a:p>
            <a:r>
              <a:rPr lang="en-US" sz="2800" dirty="0"/>
              <a:t>R</a:t>
            </a:r>
          </a:p>
        </p:txBody>
      </p:sp>
      <p:sp>
        <p:nvSpPr>
          <p:cNvPr id="124" name="Rectangle 123">
            <a:extLst>
              <a:ext uri="{FF2B5EF4-FFF2-40B4-BE49-F238E27FC236}">
                <a16:creationId xmlns:a16="http://schemas.microsoft.com/office/drawing/2014/main" id="{38FC3B0E-52C1-B848-3240-546F2A0A21FD}"/>
              </a:ext>
            </a:extLst>
          </p:cNvPr>
          <p:cNvSpPr/>
          <p:nvPr/>
        </p:nvSpPr>
        <p:spPr>
          <a:xfrm>
            <a:off x="6888516" y="2894646"/>
            <a:ext cx="340158" cy="523220"/>
          </a:xfrm>
          <a:prstGeom prst="rect">
            <a:avLst/>
          </a:prstGeom>
        </p:spPr>
        <p:txBody>
          <a:bodyPr wrap="square">
            <a:spAutoFit/>
          </a:bodyPr>
          <a:lstStyle/>
          <a:p>
            <a:r>
              <a:rPr lang="en-US" sz="2800" dirty="0"/>
              <a:t>B</a:t>
            </a:r>
          </a:p>
        </p:txBody>
      </p:sp>
      <p:sp>
        <p:nvSpPr>
          <p:cNvPr id="125" name="Triangle 124">
            <a:extLst>
              <a:ext uri="{FF2B5EF4-FFF2-40B4-BE49-F238E27FC236}">
                <a16:creationId xmlns:a16="http://schemas.microsoft.com/office/drawing/2014/main" id="{7573B62F-67AF-D7E6-A6E1-8DEEB7952DD7}"/>
              </a:ext>
            </a:extLst>
          </p:cNvPr>
          <p:cNvSpPr/>
          <p:nvPr/>
        </p:nvSpPr>
        <p:spPr>
          <a:xfrm rot="10800000">
            <a:off x="7818969" y="1377097"/>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endParaRPr lang="en-US" sz="1600" b="1" dirty="0"/>
          </a:p>
        </p:txBody>
      </p:sp>
      <p:sp>
        <p:nvSpPr>
          <p:cNvPr id="126" name="Triangle 125">
            <a:extLst>
              <a:ext uri="{FF2B5EF4-FFF2-40B4-BE49-F238E27FC236}">
                <a16:creationId xmlns:a16="http://schemas.microsoft.com/office/drawing/2014/main" id="{2A7876BF-911C-4BC7-7F42-7D0043F74C1E}"/>
              </a:ext>
            </a:extLst>
          </p:cNvPr>
          <p:cNvSpPr/>
          <p:nvPr/>
        </p:nvSpPr>
        <p:spPr>
          <a:xfrm rot="10800000">
            <a:off x="10441293" y="1392862"/>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endParaRPr lang="en-US" sz="1600" b="1" dirty="0"/>
          </a:p>
        </p:txBody>
      </p:sp>
      <p:sp>
        <p:nvSpPr>
          <p:cNvPr id="131" name="Triangle 130">
            <a:extLst>
              <a:ext uri="{FF2B5EF4-FFF2-40B4-BE49-F238E27FC236}">
                <a16:creationId xmlns:a16="http://schemas.microsoft.com/office/drawing/2014/main" id="{A1A2F119-755A-0208-B144-085D97AF0D3A}"/>
              </a:ext>
            </a:extLst>
          </p:cNvPr>
          <p:cNvSpPr/>
          <p:nvPr/>
        </p:nvSpPr>
        <p:spPr>
          <a:xfrm>
            <a:off x="9131499" y="140305"/>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36" name="Rectangle 135">
            <a:extLst>
              <a:ext uri="{FF2B5EF4-FFF2-40B4-BE49-F238E27FC236}">
                <a16:creationId xmlns:a16="http://schemas.microsoft.com/office/drawing/2014/main" id="{DB26F0A3-C387-2F5E-26B8-B6435F968F60}"/>
              </a:ext>
            </a:extLst>
          </p:cNvPr>
          <p:cNvSpPr/>
          <p:nvPr/>
        </p:nvSpPr>
        <p:spPr>
          <a:xfrm>
            <a:off x="6904282" y="3309277"/>
            <a:ext cx="457200" cy="461665"/>
          </a:xfrm>
          <a:prstGeom prst="rect">
            <a:avLst/>
          </a:prstGeom>
        </p:spPr>
        <p:txBody>
          <a:bodyPr wrap="square">
            <a:spAutoFit/>
          </a:bodyPr>
          <a:lstStyle/>
          <a:p>
            <a:pPr algn="ctr"/>
            <a:r>
              <a:rPr lang="en-US" sz="2400" dirty="0"/>
              <a:t>2</a:t>
            </a:r>
          </a:p>
        </p:txBody>
      </p:sp>
      <p:sp>
        <p:nvSpPr>
          <p:cNvPr id="137" name="Rectangle 136">
            <a:extLst>
              <a:ext uri="{FF2B5EF4-FFF2-40B4-BE49-F238E27FC236}">
                <a16:creationId xmlns:a16="http://schemas.microsoft.com/office/drawing/2014/main" id="{0B9A67E6-8DD8-7252-B3F7-A1685C0CDE9D}"/>
              </a:ext>
            </a:extLst>
          </p:cNvPr>
          <p:cNvSpPr/>
          <p:nvPr/>
        </p:nvSpPr>
        <p:spPr>
          <a:xfrm>
            <a:off x="8228229" y="3318800"/>
            <a:ext cx="457200" cy="461665"/>
          </a:xfrm>
          <a:prstGeom prst="rect">
            <a:avLst/>
          </a:prstGeom>
        </p:spPr>
        <p:txBody>
          <a:bodyPr wrap="square">
            <a:spAutoFit/>
          </a:bodyPr>
          <a:lstStyle/>
          <a:p>
            <a:pPr algn="ctr"/>
            <a:r>
              <a:rPr lang="en-US" sz="2400" dirty="0"/>
              <a:t>4</a:t>
            </a:r>
          </a:p>
        </p:txBody>
      </p:sp>
      <p:sp>
        <p:nvSpPr>
          <p:cNvPr id="138" name="Rectangle 137">
            <a:extLst>
              <a:ext uri="{FF2B5EF4-FFF2-40B4-BE49-F238E27FC236}">
                <a16:creationId xmlns:a16="http://schemas.microsoft.com/office/drawing/2014/main" id="{E76414BA-432E-04CA-9404-215406D9BFB7}"/>
              </a:ext>
            </a:extLst>
          </p:cNvPr>
          <p:cNvSpPr/>
          <p:nvPr/>
        </p:nvSpPr>
        <p:spPr>
          <a:xfrm>
            <a:off x="8897011" y="3318798"/>
            <a:ext cx="457200" cy="461665"/>
          </a:xfrm>
          <a:prstGeom prst="rect">
            <a:avLst/>
          </a:prstGeom>
        </p:spPr>
        <p:txBody>
          <a:bodyPr wrap="square">
            <a:spAutoFit/>
          </a:bodyPr>
          <a:lstStyle/>
          <a:p>
            <a:pPr algn="ctr"/>
            <a:r>
              <a:rPr lang="en-US" sz="2400" dirty="0"/>
              <a:t>3</a:t>
            </a:r>
          </a:p>
        </p:txBody>
      </p:sp>
      <p:sp>
        <p:nvSpPr>
          <p:cNvPr id="139" name="Rectangle 138">
            <a:extLst>
              <a:ext uri="{FF2B5EF4-FFF2-40B4-BE49-F238E27FC236}">
                <a16:creationId xmlns:a16="http://schemas.microsoft.com/office/drawing/2014/main" id="{89E7CAE5-08C7-396B-FCBF-9CCB3836BED2}"/>
              </a:ext>
            </a:extLst>
          </p:cNvPr>
          <p:cNvSpPr/>
          <p:nvPr/>
        </p:nvSpPr>
        <p:spPr>
          <a:xfrm>
            <a:off x="10244935" y="3328321"/>
            <a:ext cx="457200" cy="461665"/>
          </a:xfrm>
          <a:prstGeom prst="rect">
            <a:avLst/>
          </a:prstGeom>
        </p:spPr>
        <p:txBody>
          <a:bodyPr wrap="square">
            <a:spAutoFit/>
          </a:bodyPr>
          <a:lstStyle/>
          <a:p>
            <a:pPr algn="ctr"/>
            <a:r>
              <a:rPr lang="en-US" sz="2400" dirty="0"/>
              <a:t>-4</a:t>
            </a:r>
          </a:p>
        </p:txBody>
      </p:sp>
      <p:sp>
        <p:nvSpPr>
          <p:cNvPr id="140" name="Rectangle 139">
            <a:extLst>
              <a:ext uri="{FF2B5EF4-FFF2-40B4-BE49-F238E27FC236}">
                <a16:creationId xmlns:a16="http://schemas.microsoft.com/office/drawing/2014/main" id="{7B6C6D5B-BF5E-0F08-5E04-1B6D42C81AE9}"/>
              </a:ext>
            </a:extLst>
          </p:cNvPr>
          <p:cNvSpPr/>
          <p:nvPr/>
        </p:nvSpPr>
        <p:spPr>
          <a:xfrm>
            <a:off x="10946229" y="3318800"/>
            <a:ext cx="457200" cy="461665"/>
          </a:xfrm>
          <a:prstGeom prst="rect">
            <a:avLst/>
          </a:prstGeom>
        </p:spPr>
        <p:txBody>
          <a:bodyPr wrap="square">
            <a:spAutoFit/>
          </a:bodyPr>
          <a:lstStyle/>
          <a:p>
            <a:pPr algn="ctr"/>
            <a:r>
              <a:rPr lang="en-US" sz="2400" dirty="0"/>
              <a:t>-1</a:t>
            </a:r>
          </a:p>
        </p:txBody>
      </p:sp>
      <p:sp>
        <p:nvSpPr>
          <p:cNvPr id="141" name="Rectangle 140">
            <a:extLst>
              <a:ext uri="{FF2B5EF4-FFF2-40B4-BE49-F238E27FC236}">
                <a16:creationId xmlns:a16="http://schemas.microsoft.com/office/drawing/2014/main" id="{7DAE765A-2C40-6F52-CCDE-FBABAD7657D4}"/>
              </a:ext>
            </a:extLst>
          </p:cNvPr>
          <p:cNvSpPr/>
          <p:nvPr/>
        </p:nvSpPr>
        <p:spPr>
          <a:xfrm>
            <a:off x="7547119" y="3314034"/>
            <a:ext cx="457200" cy="461665"/>
          </a:xfrm>
          <a:prstGeom prst="rect">
            <a:avLst/>
          </a:prstGeom>
        </p:spPr>
        <p:txBody>
          <a:bodyPr wrap="square">
            <a:spAutoFit/>
          </a:bodyPr>
          <a:lstStyle/>
          <a:p>
            <a:pPr algn="ctr"/>
            <a:r>
              <a:rPr lang="en-US" sz="2400" dirty="0"/>
              <a:t>1</a:t>
            </a:r>
          </a:p>
        </p:txBody>
      </p:sp>
      <p:sp>
        <p:nvSpPr>
          <p:cNvPr id="142" name="Rectangle 141">
            <a:extLst>
              <a:ext uri="{FF2B5EF4-FFF2-40B4-BE49-F238E27FC236}">
                <a16:creationId xmlns:a16="http://schemas.microsoft.com/office/drawing/2014/main" id="{180E56DB-59E1-F746-353D-8A8503DE4230}"/>
              </a:ext>
            </a:extLst>
          </p:cNvPr>
          <p:cNvSpPr/>
          <p:nvPr/>
        </p:nvSpPr>
        <p:spPr>
          <a:xfrm>
            <a:off x="9600122" y="3328319"/>
            <a:ext cx="457200" cy="461665"/>
          </a:xfrm>
          <a:prstGeom prst="rect">
            <a:avLst/>
          </a:prstGeom>
        </p:spPr>
        <p:txBody>
          <a:bodyPr wrap="square">
            <a:spAutoFit/>
          </a:bodyPr>
          <a:lstStyle/>
          <a:p>
            <a:pPr algn="ctr"/>
            <a:r>
              <a:rPr lang="en-US" sz="2400" dirty="0"/>
              <a:t>-3</a:t>
            </a:r>
          </a:p>
        </p:txBody>
      </p:sp>
      <p:sp>
        <p:nvSpPr>
          <p:cNvPr id="143" name="Rectangle 142">
            <a:extLst>
              <a:ext uri="{FF2B5EF4-FFF2-40B4-BE49-F238E27FC236}">
                <a16:creationId xmlns:a16="http://schemas.microsoft.com/office/drawing/2014/main" id="{5F35B587-6F18-B333-7B34-D10B3D070335}"/>
              </a:ext>
            </a:extLst>
          </p:cNvPr>
          <p:cNvSpPr/>
          <p:nvPr/>
        </p:nvSpPr>
        <p:spPr>
          <a:xfrm>
            <a:off x="11665595" y="3323559"/>
            <a:ext cx="457200" cy="461665"/>
          </a:xfrm>
          <a:prstGeom prst="rect">
            <a:avLst/>
          </a:prstGeom>
        </p:spPr>
        <p:txBody>
          <a:bodyPr wrap="square">
            <a:spAutoFit/>
          </a:bodyPr>
          <a:lstStyle/>
          <a:p>
            <a:pPr algn="ctr"/>
            <a:r>
              <a:rPr lang="en-US" sz="2400" dirty="0"/>
              <a:t>-2</a:t>
            </a:r>
          </a:p>
        </p:txBody>
      </p:sp>
    </p:spTree>
    <p:extLst>
      <p:ext uri="{BB962C8B-B14F-4D97-AF65-F5344CB8AC3E}">
        <p14:creationId xmlns:p14="http://schemas.microsoft.com/office/powerpoint/2010/main" val="169918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0801-FFBB-A166-B543-8FBB4F34670B}"/>
              </a:ext>
            </a:extLst>
          </p:cNvPr>
          <p:cNvSpPr>
            <a:spLocks noGrp="1"/>
          </p:cNvSpPr>
          <p:nvPr>
            <p:ph type="title"/>
          </p:nvPr>
        </p:nvSpPr>
        <p:spPr/>
        <p:txBody>
          <a:bodyPr/>
          <a:lstStyle/>
          <a:p>
            <a:r>
              <a:rPr lang="en-US" dirty="0"/>
              <a:t>Sample problem: </a:t>
            </a:r>
            <a:br>
              <a:rPr lang="en-US" dirty="0"/>
            </a:br>
            <a:r>
              <a:rPr lang="en-US" dirty="0"/>
              <a:t>Minimax and Alpha-beta</a:t>
            </a:r>
          </a:p>
        </p:txBody>
      </p:sp>
      <p:sp>
        <p:nvSpPr>
          <p:cNvPr id="3" name="Content Placeholder 2">
            <a:extLst>
              <a:ext uri="{FF2B5EF4-FFF2-40B4-BE49-F238E27FC236}">
                <a16:creationId xmlns:a16="http://schemas.microsoft.com/office/drawing/2014/main" id="{EFCC1B0A-3CA0-8651-CA0D-A46396342955}"/>
              </a:ext>
            </a:extLst>
          </p:cNvPr>
          <p:cNvSpPr>
            <a:spLocks noGrp="1"/>
          </p:cNvSpPr>
          <p:nvPr>
            <p:ph idx="1"/>
          </p:nvPr>
        </p:nvSpPr>
        <p:spPr>
          <a:xfrm>
            <a:off x="838200" y="1825625"/>
            <a:ext cx="5026572" cy="4351338"/>
          </a:xfrm>
        </p:spPr>
        <p:txBody>
          <a:bodyPr/>
          <a:lstStyle/>
          <a:p>
            <a:r>
              <a:rPr lang="en-US" dirty="0"/>
              <a:t>What is the value of each node?</a:t>
            </a:r>
          </a:p>
          <a:p>
            <a:r>
              <a:rPr lang="en-US" dirty="0"/>
              <a:t>Re-arrange the tree so that, if moves are evaluated in order from right to left, alpha-beta will only evaluate 5 of the 8 terminal nodes</a:t>
            </a:r>
          </a:p>
          <a:p>
            <a:r>
              <a:rPr lang="en-US" dirty="0"/>
              <a:t>After your re-arrangement, which edges are pruned</a:t>
            </a:r>
          </a:p>
        </p:txBody>
      </p:sp>
      <p:sp>
        <p:nvSpPr>
          <p:cNvPr id="91" name="Triangle 90">
            <a:extLst>
              <a:ext uri="{FF2B5EF4-FFF2-40B4-BE49-F238E27FC236}">
                <a16:creationId xmlns:a16="http://schemas.microsoft.com/office/drawing/2014/main" id="{E6AF3010-CC16-5BB5-4061-B24901D28093}"/>
              </a:ext>
            </a:extLst>
          </p:cNvPr>
          <p:cNvSpPr/>
          <p:nvPr/>
        </p:nvSpPr>
        <p:spPr>
          <a:xfrm>
            <a:off x="7100375" y="230122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2" name="Triangle 91">
            <a:extLst>
              <a:ext uri="{FF2B5EF4-FFF2-40B4-BE49-F238E27FC236}">
                <a16:creationId xmlns:a16="http://schemas.microsoft.com/office/drawing/2014/main" id="{62D84EE2-6756-C0CE-9DCF-1E3268D417AD}"/>
              </a:ext>
            </a:extLst>
          </p:cNvPr>
          <p:cNvSpPr/>
          <p:nvPr/>
        </p:nvSpPr>
        <p:spPr>
          <a:xfrm>
            <a:off x="8441495" y="231646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3" name="Triangle 92">
            <a:extLst>
              <a:ext uri="{FF2B5EF4-FFF2-40B4-BE49-F238E27FC236}">
                <a16:creationId xmlns:a16="http://schemas.microsoft.com/office/drawing/2014/main" id="{36FF82C4-BC3F-32E6-351A-543B0DE2D87A}"/>
              </a:ext>
            </a:extLst>
          </p:cNvPr>
          <p:cNvSpPr/>
          <p:nvPr/>
        </p:nvSpPr>
        <p:spPr>
          <a:xfrm>
            <a:off x="9767375" y="233170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4" name="Triangle 93">
            <a:extLst>
              <a:ext uri="{FF2B5EF4-FFF2-40B4-BE49-F238E27FC236}">
                <a16:creationId xmlns:a16="http://schemas.microsoft.com/office/drawing/2014/main" id="{1B1B47B7-FDC5-C626-53CC-3F1C716CA73D}"/>
              </a:ext>
            </a:extLst>
          </p:cNvPr>
          <p:cNvSpPr/>
          <p:nvPr/>
        </p:nvSpPr>
        <p:spPr>
          <a:xfrm>
            <a:off x="11184695" y="2316466"/>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cxnSp>
        <p:nvCxnSpPr>
          <p:cNvPr id="97" name="Straight Arrow Connector 96">
            <a:extLst>
              <a:ext uri="{FF2B5EF4-FFF2-40B4-BE49-F238E27FC236}">
                <a16:creationId xmlns:a16="http://schemas.microsoft.com/office/drawing/2014/main" id="{CEDDA2FB-5149-9021-55DC-62A47B9CABB4}"/>
              </a:ext>
            </a:extLst>
          </p:cNvPr>
          <p:cNvCxnSpPr>
            <a:cxnSpLocks/>
            <a:stCxn id="131" idx="3"/>
            <a:endCxn id="126" idx="4"/>
          </p:cNvCxnSpPr>
          <p:nvPr/>
        </p:nvCxnSpPr>
        <p:spPr>
          <a:xfrm>
            <a:off x="9497259" y="734665"/>
            <a:ext cx="944034" cy="658197"/>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B3CDB9F-1BD1-0374-183A-29360ED1CEFE}"/>
              </a:ext>
            </a:extLst>
          </p:cNvPr>
          <p:cNvCxnSpPr>
            <a:cxnSpLocks/>
            <a:stCxn id="131" idx="3"/>
            <a:endCxn id="125" idx="2"/>
          </p:cNvCxnSpPr>
          <p:nvPr/>
        </p:nvCxnSpPr>
        <p:spPr>
          <a:xfrm flipH="1">
            <a:off x="8550489" y="734665"/>
            <a:ext cx="946770" cy="64243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B8EF82BC-B892-B5CF-2C43-2A97D8BC2450}"/>
              </a:ext>
            </a:extLst>
          </p:cNvPr>
          <p:cNvCxnSpPr>
            <a:cxnSpLocks/>
            <a:stCxn id="125" idx="0"/>
            <a:endCxn id="91" idx="0"/>
          </p:cNvCxnSpPr>
          <p:nvPr/>
        </p:nvCxnSpPr>
        <p:spPr>
          <a:xfrm flipH="1">
            <a:off x="7466135" y="1971457"/>
            <a:ext cx="718594" cy="32976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5B75A88-72FC-CD8B-9C80-61433BF400D6}"/>
              </a:ext>
            </a:extLst>
          </p:cNvPr>
          <p:cNvCxnSpPr>
            <a:cxnSpLocks/>
            <a:stCxn id="125" idx="0"/>
            <a:endCxn id="92" idx="0"/>
          </p:cNvCxnSpPr>
          <p:nvPr/>
        </p:nvCxnSpPr>
        <p:spPr>
          <a:xfrm>
            <a:off x="8184729" y="1971457"/>
            <a:ext cx="622526" cy="34500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D0724969-20B5-F7AD-AB41-53C64182FE93}"/>
              </a:ext>
            </a:extLst>
          </p:cNvPr>
          <p:cNvCxnSpPr>
            <a:cxnSpLocks/>
            <a:stCxn id="126" idx="0"/>
            <a:endCxn id="93" idx="0"/>
          </p:cNvCxnSpPr>
          <p:nvPr/>
        </p:nvCxnSpPr>
        <p:spPr>
          <a:xfrm flipH="1">
            <a:off x="10133135" y="1987222"/>
            <a:ext cx="673918" cy="34448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7C98033-715B-F42D-6D78-2C15381D2AC1}"/>
              </a:ext>
            </a:extLst>
          </p:cNvPr>
          <p:cNvCxnSpPr>
            <a:cxnSpLocks/>
            <a:stCxn id="126" idx="0"/>
            <a:endCxn id="94" idx="0"/>
          </p:cNvCxnSpPr>
          <p:nvPr/>
        </p:nvCxnSpPr>
        <p:spPr>
          <a:xfrm>
            <a:off x="10807053" y="1987222"/>
            <a:ext cx="743402" cy="32924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E0EBB08-DF19-05DA-5F77-44B5DF21E54A}"/>
              </a:ext>
            </a:extLst>
          </p:cNvPr>
          <p:cNvCxnSpPr>
            <a:cxnSpLocks/>
            <a:stCxn id="94" idx="3"/>
          </p:cNvCxnSpPr>
          <p:nvPr/>
        </p:nvCxnSpPr>
        <p:spPr>
          <a:xfrm>
            <a:off x="11550455" y="2910826"/>
            <a:ext cx="322931"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1935CD3-DD8B-78F8-35C2-0BBEBC221274}"/>
              </a:ext>
            </a:extLst>
          </p:cNvPr>
          <p:cNvCxnSpPr>
            <a:cxnSpLocks/>
            <a:stCxn id="94" idx="3"/>
          </p:cNvCxnSpPr>
          <p:nvPr/>
        </p:nvCxnSpPr>
        <p:spPr>
          <a:xfrm flipH="1">
            <a:off x="11202826" y="2910826"/>
            <a:ext cx="347629"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D0CF952-76CC-AEFE-9BD5-DC77715A11CB}"/>
              </a:ext>
            </a:extLst>
          </p:cNvPr>
          <p:cNvCxnSpPr>
            <a:cxnSpLocks/>
            <a:stCxn id="93" idx="3"/>
          </p:cNvCxnSpPr>
          <p:nvPr/>
        </p:nvCxnSpPr>
        <p:spPr>
          <a:xfrm>
            <a:off x="10133135" y="2926066"/>
            <a:ext cx="383891"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BF80946-86E6-0DEE-6C8F-EFD61C984C02}"/>
              </a:ext>
            </a:extLst>
          </p:cNvPr>
          <p:cNvCxnSpPr>
            <a:cxnSpLocks/>
            <a:stCxn id="93" idx="3"/>
          </p:cNvCxnSpPr>
          <p:nvPr/>
        </p:nvCxnSpPr>
        <p:spPr>
          <a:xfrm flipH="1">
            <a:off x="9815986" y="2926066"/>
            <a:ext cx="317149"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F7E287F9-3DDE-BA95-5CF6-0EF0925B6871}"/>
              </a:ext>
            </a:extLst>
          </p:cNvPr>
          <p:cNvCxnSpPr>
            <a:cxnSpLocks/>
            <a:stCxn id="92" idx="3"/>
          </p:cNvCxnSpPr>
          <p:nvPr/>
        </p:nvCxnSpPr>
        <p:spPr>
          <a:xfrm>
            <a:off x="8807255" y="2910826"/>
            <a:ext cx="322931"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AD20DB7-798F-987F-24DF-B2120067AE0C}"/>
              </a:ext>
            </a:extLst>
          </p:cNvPr>
          <p:cNvCxnSpPr>
            <a:cxnSpLocks/>
            <a:stCxn id="92" idx="3"/>
          </p:cNvCxnSpPr>
          <p:nvPr/>
        </p:nvCxnSpPr>
        <p:spPr>
          <a:xfrm flipH="1">
            <a:off x="8474866" y="2910826"/>
            <a:ext cx="332389"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81CAB07-CD04-1890-ADEF-E414B0425BDE}"/>
              </a:ext>
            </a:extLst>
          </p:cNvPr>
          <p:cNvCxnSpPr>
            <a:cxnSpLocks/>
            <a:stCxn id="91" idx="3"/>
          </p:cNvCxnSpPr>
          <p:nvPr/>
        </p:nvCxnSpPr>
        <p:spPr>
          <a:xfrm>
            <a:off x="7466135" y="2895586"/>
            <a:ext cx="338171"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B0E3E72-E302-4412-9BC6-340C53D681DC}"/>
              </a:ext>
            </a:extLst>
          </p:cNvPr>
          <p:cNvCxnSpPr>
            <a:cxnSpLocks/>
            <a:stCxn id="91" idx="3"/>
          </p:cNvCxnSpPr>
          <p:nvPr/>
        </p:nvCxnSpPr>
        <p:spPr>
          <a:xfrm flipH="1">
            <a:off x="7118506" y="2895586"/>
            <a:ext cx="347629"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9ABDD1F1-D337-07EE-33C0-10141AD81FF0}"/>
              </a:ext>
            </a:extLst>
          </p:cNvPr>
          <p:cNvSpPr/>
          <p:nvPr/>
        </p:nvSpPr>
        <p:spPr>
          <a:xfrm>
            <a:off x="10073676" y="684846"/>
            <a:ext cx="340158" cy="523220"/>
          </a:xfrm>
          <a:prstGeom prst="rect">
            <a:avLst/>
          </a:prstGeom>
        </p:spPr>
        <p:txBody>
          <a:bodyPr wrap="square">
            <a:spAutoFit/>
          </a:bodyPr>
          <a:lstStyle/>
          <a:p>
            <a:r>
              <a:rPr lang="en-US" sz="2800" dirty="0"/>
              <a:t>B</a:t>
            </a:r>
          </a:p>
        </p:txBody>
      </p:sp>
      <p:sp>
        <p:nvSpPr>
          <p:cNvPr id="112" name="Rectangle 111">
            <a:extLst>
              <a:ext uri="{FF2B5EF4-FFF2-40B4-BE49-F238E27FC236}">
                <a16:creationId xmlns:a16="http://schemas.microsoft.com/office/drawing/2014/main" id="{6885D3EA-A4AF-FBDE-7C6B-1EBE7E19EACB}"/>
              </a:ext>
            </a:extLst>
          </p:cNvPr>
          <p:cNvSpPr/>
          <p:nvPr/>
        </p:nvSpPr>
        <p:spPr>
          <a:xfrm>
            <a:off x="11247156" y="1751646"/>
            <a:ext cx="340158" cy="523220"/>
          </a:xfrm>
          <a:prstGeom prst="rect">
            <a:avLst/>
          </a:prstGeom>
        </p:spPr>
        <p:txBody>
          <a:bodyPr wrap="square">
            <a:spAutoFit/>
          </a:bodyPr>
          <a:lstStyle/>
          <a:p>
            <a:r>
              <a:rPr lang="en-US" sz="2800" dirty="0"/>
              <a:t>R</a:t>
            </a:r>
          </a:p>
        </p:txBody>
      </p:sp>
      <p:sp>
        <p:nvSpPr>
          <p:cNvPr id="113" name="Rectangle 112">
            <a:extLst>
              <a:ext uri="{FF2B5EF4-FFF2-40B4-BE49-F238E27FC236}">
                <a16:creationId xmlns:a16="http://schemas.microsoft.com/office/drawing/2014/main" id="{96F37202-DC41-3B62-F74D-2FEAFA8292AC}"/>
              </a:ext>
            </a:extLst>
          </p:cNvPr>
          <p:cNvSpPr/>
          <p:nvPr/>
        </p:nvSpPr>
        <p:spPr>
          <a:xfrm>
            <a:off x="11765316" y="2879406"/>
            <a:ext cx="340158" cy="523220"/>
          </a:xfrm>
          <a:prstGeom prst="rect">
            <a:avLst/>
          </a:prstGeom>
        </p:spPr>
        <p:txBody>
          <a:bodyPr wrap="square">
            <a:spAutoFit/>
          </a:bodyPr>
          <a:lstStyle/>
          <a:p>
            <a:r>
              <a:rPr lang="en-US" sz="2800" dirty="0"/>
              <a:t>R</a:t>
            </a:r>
          </a:p>
        </p:txBody>
      </p:sp>
      <p:sp>
        <p:nvSpPr>
          <p:cNvPr id="114" name="Rectangle 113">
            <a:extLst>
              <a:ext uri="{FF2B5EF4-FFF2-40B4-BE49-F238E27FC236}">
                <a16:creationId xmlns:a16="http://schemas.microsoft.com/office/drawing/2014/main" id="{DD1566C4-D01D-B2F3-6DCE-D2BA7B40CC76}"/>
              </a:ext>
            </a:extLst>
          </p:cNvPr>
          <p:cNvSpPr/>
          <p:nvPr/>
        </p:nvSpPr>
        <p:spPr>
          <a:xfrm>
            <a:off x="10393716" y="2879406"/>
            <a:ext cx="340158" cy="523220"/>
          </a:xfrm>
          <a:prstGeom prst="rect">
            <a:avLst/>
          </a:prstGeom>
        </p:spPr>
        <p:txBody>
          <a:bodyPr wrap="square">
            <a:spAutoFit/>
          </a:bodyPr>
          <a:lstStyle/>
          <a:p>
            <a:r>
              <a:rPr lang="en-US" sz="2800" dirty="0"/>
              <a:t>B</a:t>
            </a:r>
          </a:p>
        </p:txBody>
      </p:sp>
      <p:sp>
        <p:nvSpPr>
          <p:cNvPr id="115" name="Rectangle 114">
            <a:extLst>
              <a:ext uri="{FF2B5EF4-FFF2-40B4-BE49-F238E27FC236}">
                <a16:creationId xmlns:a16="http://schemas.microsoft.com/office/drawing/2014/main" id="{F46B2758-CBB4-1DA6-8BA6-017A1ABEA57F}"/>
              </a:ext>
            </a:extLst>
          </p:cNvPr>
          <p:cNvSpPr/>
          <p:nvPr/>
        </p:nvSpPr>
        <p:spPr>
          <a:xfrm>
            <a:off x="9037356" y="2894646"/>
            <a:ext cx="340158" cy="523220"/>
          </a:xfrm>
          <a:prstGeom prst="rect">
            <a:avLst/>
          </a:prstGeom>
        </p:spPr>
        <p:txBody>
          <a:bodyPr wrap="square">
            <a:spAutoFit/>
          </a:bodyPr>
          <a:lstStyle/>
          <a:p>
            <a:r>
              <a:rPr lang="en-US" sz="2800" dirty="0"/>
              <a:t>B</a:t>
            </a:r>
          </a:p>
        </p:txBody>
      </p:sp>
      <p:sp>
        <p:nvSpPr>
          <p:cNvPr id="116" name="Rectangle 115">
            <a:extLst>
              <a:ext uri="{FF2B5EF4-FFF2-40B4-BE49-F238E27FC236}">
                <a16:creationId xmlns:a16="http://schemas.microsoft.com/office/drawing/2014/main" id="{CA32DA55-785A-BD83-4129-87B14D82D1C2}"/>
              </a:ext>
            </a:extLst>
          </p:cNvPr>
          <p:cNvSpPr/>
          <p:nvPr/>
        </p:nvSpPr>
        <p:spPr>
          <a:xfrm>
            <a:off x="7726716" y="2879406"/>
            <a:ext cx="340158" cy="523220"/>
          </a:xfrm>
          <a:prstGeom prst="rect">
            <a:avLst/>
          </a:prstGeom>
        </p:spPr>
        <p:txBody>
          <a:bodyPr wrap="square">
            <a:spAutoFit/>
          </a:bodyPr>
          <a:lstStyle/>
          <a:p>
            <a:r>
              <a:rPr lang="en-US" sz="2800" dirty="0"/>
              <a:t>R</a:t>
            </a:r>
          </a:p>
        </p:txBody>
      </p:sp>
      <p:sp>
        <p:nvSpPr>
          <p:cNvPr id="117" name="Rectangle 116">
            <a:extLst>
              <a:ext uri="{FF2B5EF4-FFF2-40B4-BE49-F238E27FC236}">
                <a16:creationId xmlns:a16="http://schemas.microsoft.com/office/drawing/2014/main" id="{F8C8EF9B-F9AD-F0BB-197E-F1EEC1739AE9}"/>
              </a:ext>
            </a:extLst>
          </p:cNvPr>
          <p:cNvSpPr/>
          <p:nvPr/>
        </p:nvSpPr>
        <p:spPr>
          <a:xfrm>
            <a:off x="8503956" y="1797366"/>
            <a:ext cx="340158" cy="523220"/>
          </a:xfrm>
          <a:prstGeom prst="rect">
            <a:avLst/>
          </a:prstGeom>
        </p:spPr>
        <p:txBody>
          <a:bodyPr wrap="square">
            <a:spAutoFit/>
          </a:bodyPr>
          <a:lstStyle/>
          <a:p>
            <a:r>
              <a:rPr lang="en-US" sz="2800" dirty="0"/>
              <a:t>B</a:t>
            </a:r>
          </a:p>
        </p:txBody>
      </p:sp>
      <p:sp>
        <p:nvSpPr>
          <p:cNvPr id="118" name="Rectangle 117">
            <a:extLst>
              <a:ext uri="{FF2B5EF4-FFF2-40B4-BE49-F238E27FC236}">
                <a16:creationId xmlns:a16="http://schemas.microsoft.com/office/drawing/2014/main" id="{022487DB-AE7D-24E9-282E-C40F0A423397}"/>
              </a:ext>
            </a:extLst>
          </p:cNvPr>
          <p:cNvSpPr/>
          <p:nvPr/>
        </p:nvSpPr>
        <p:spPr>
          <a:xfrm>
            <a:off x="8641116" y="684846"/>
            <a:ext cx="340158" cy="523220"/>
          </a:xfrm>
          <a:prstGeom prst="rect">
            <a:avLst/>
          </a:prstGeom>
        </p:spPr>
        <p:txBody>
          <a:bodyPr wrap="square">
            <a:spAutoFit/>
          </a:bodyPr>
          <a:lstStyle/>
          <a:p>
            <a:r>
              <a:rPr lang="en-US" sz="2800" dirty="0"/>
              <a:t>R</a:t>
            </a:r>
          </a:p>
        </p:txBody>
      </p:sp>
      <p:sp>
        <p:nvSpPr>
          <p:cNvPr id="119" name="Rectangle 118">
            <a:extLst>
              <a:ext uri="{FF2B5EF4-FFF2-40B4-BE49-F238E27FC236}">
                <a16:creationId xmlns:a16="http://schemas.microsoft.com/office/drawing/2014/main" id="{4B57CE70-62C2-1853-3335-17D3C57292AC}"/>
              </a:ext>
            </a:extLst>
          </p:cNvPr>
          <p:cNvSpPr/>
          <p:nvPr/>
        </p:nvSpPr>
        <p:spPr>
          <a:xfrm>
            <a:off x="7498116" y="1782126"/>
            <a:ext cx="340158" cy="523220"/>
          </a:xfrm>
          <a:prstGeom prst="rect">
            <a:avLst/>
          </a:prstGeom>
        </p:spPr>
        <p:txBody>
          <a:bodyPr wrap="square">
            <a:spAutoFit/>
          </a:bodyPr>
          <a:lstStyle/>
          <a:p>
            <a:r>
              <a:rPr lang="en-US" sz="2800" dirty="0"/>
              <a:t>R</a:t>
            </a:r>
          </a:p>
        </p:txBody>
      </p:sp>
      <p:sp>
        <p:nvSpPr>
          <p:cNvPr id="120" name="Rectangle 119">
            <a:extLst>
              <a:ext uri="{FF2B5EF4-FFF2-40B4-BE49-F238E27FC236}">
                <a16:creationId xmlns:a16="http://schemas.microsoft.com/office/drawing/2014/main" id="{839DD3E8-E952-7F84-BF0E-F19486FFD1AF}"/>
              </a:ext>
            </a:extLst>
          </p:cNvPr>
          <p:cNvSpPr/>
          <p:nvPr/>
        </p:nvSpPr>
        <p:spPr>
          <a:xfrm>
            <a:off x="10165116" y="1797366"/>
            <a:ext cx="340158" cy="523220"/>
          </a:xfrm>
          <a:prstGeom prst="rect">
            <a:avLst/>
          </a:prstGeom>
        </p:spPr>
        <p:txBody>
          <a:bodyPr wrap="square">
            <a:spAutoFit/>
          </a:bodyPr>
          <a:lstStyle/>
          <a:p>
            <a:r>
              <a:rPr lang="en-US" sz="2800" dirty="0"/>
              <a:t>B</a:t>
            </a:r>
          </a:p>
        </p:txBody>
      </p:sp>
      <p:sp>
        <p:nvSpPr>
          <p:cNvPr id="121" name="Rectangle 120">
            <a:extLst>
              <a:ext uri="{FF2B5EF4-FFF2-40B4-BE49-F238E27FC236}">
                <a16:creationId xmlns:a16="http://schemas.microsoft.com/office/drawing/2014/main" id="{6981AE8D-5A8A-3C4F-711B-9F499E7153CD}"/>
              </a:ext>
            </a:extLst>
          </p:cNvPr>
          <p:cNvSpPr/>
          <p:nvPr/>
        </p:nvSpPr>
        <p:spPr>
          <a:xfrm>
            <a:off x="10972836" y="2894646"/>
            <a:ext cx="340158" cy="523220"/>
          </a:xfrm>
          <a:prstGeom prst="rect">
            <a:avLst/>
          </a:prstGeom>
        </p:spPr>
        <p:txBody>
          <a:bodyPr wrap="square">
            <a:spAutoFit/>
          </a:bodyPr>
          <a:lstStyle/>
          <a:p>
            <a:r>
              <a:rPr lang="en-US" sz="2800" dirty="0"/>
              <a:t>B</a:t>
            </a:r>
          </a:p>
        </p:txBody>
      </p:sp>
      <p:sp>
        <p:nvSpPr>
          <p:cNvPr id="122" name="Rectangle 121">
            <a:extLst>
              <a:ext uri="{FF2B5EF4-FFF2-40B4-BE49-F238E27FC236}">
                <a16:creationId xmlns:a16="http://schemas.microsoft.com/office/drawing/2014/main" id="{65E78BED-BF41-9654-9567-96620E41732C}"/>
              </a:ext>
            </a:extLst>
          </p:cNvPr>
          <p:cNvSpPr/>
          <p:nvPr/>
        </p:nvSpPr>
        <p:spPr>
          <a:xfrm>
            <a:off x="9585996" y="2894646"/>
            <a:ext cx="340158" cy="523220"/>
          </a:xfrm>
          <a:prstGeom prst="rect">
            <a:avLst/>
          </a:prstGeom>
        </p:spPr>
        <p:txBody>
          <a:bodyPr wrap="square">
            <a:spAutoFit/>
          </a:bodyPr>
          <a:lstStyle/>
          <a:p>
            <a:r>
              <a:rPr lang="en-US" sz="2800" dirty="0"/>
              <a:t>R</a:t>
            </a:r>
          </a:p>
        </p:txBody>
      </p:sp>
      <p:sp>
        <p:nvSpPr>
          <p:cNvPr id="123" name="Rectangle 122">
            <a:extLst>
              <a:ext uri="{FF2B5EF4-FFF2-40B4-BE49-F238E27FC236}">
                <a16:creationId xmlns:a16="http://schemas.microsoft.com/office/drawing/2014/main" id="{98508AEE-C8A7-6C73-2F03-9F9EE7CB380B}"/>
              </a:ext>
            </a:extLst>
          </p:cNvPr>
          <p:cNvSpPr/>
          <p:nvPr/>
        </p:nvSpPr>
        <p:spPr>
          <a:xfrm>
            <a:off x="8275356" y="2894646"/>
            <a:ext cx="340158" cy="523220"/>
          </a:xfrm>
          <a:prstGeom prst="rect">
            <a:avLst/>
          </a:prstGeom>
        </p:spPr>
        <p:txBody>
          <a:bodyPr wrap="square">
            <a:spAutoFit/>
          </a:bodyPr>
          <a:lstStyle/>
          <a:p>
            <a:r>
              <a:rPr lang="en-US" sz="2800" dirty="0"/>
              <a:t>R</a:t>
            </a:r>
          </a:p>
        </p:txBody>
      </p:sp>
      <p:sp>
        <p:nvSpPr>
          <p:cNvPr id="124" name="Rectangle 123">
            <a:extLst>
              <a:ext uri="{FF2B5EF4-FFF2-40B4-BE49-F238E27FC236}">
                <a16:creationId xmlns:a16="http://schemas.microsoft.com/office/drawing/2014/main" id="{38FC3B0E-52C1-B848-3240-546F2A0A21FD}"/>
              </a:ext>
            </a:extLst>
          </p:cNvPr>
          <p:cNvSpPr/>
          <p:nvPr/>
        </p:nvSpPr>
        <p:spPr>
          <a:xfrm>
            <a:off x="6888516" y="2894646"/>
            <a:ext cx="340158" cy="523220"/>
          </a:xfrm>
          <a:prstGeom prst="rect">
            <a:avLst/>
          </a:prstGeom>
        </p:spPr>
        <p:txBody>
          <a:bodyPr wrap="square">
            <a:spAutoFit/>
          </a:bodyPr>
          <a:lstStyle/>
          <a:p>
            <a:r>
              <a:rPr lang="en-US" sz="2800" dirty="0"/>
              <a:t>B</a:t>
            </a:r>
          </a:p>
        </p:txBody>
      </p:sp>
      <p:sp>
        <p:nvSpPr>
          <p:cNvPr id="125" name="Triangle 124">
            <a:extLst>
              <a:ext uri="{FF2B5EF4-FFF2-40B4-BE49-F238E27FC236}">
                <a16:creationId xmlns:a16="http://schemas.microsoft.com/office/drawing/2014/main" id="{7573B62F-67AF-D7E6-A6E1-8DEEB7952DD7}"/>
              </a:ext>
            </a:extLst>
          </p:cNvPr>
          <p:cNvSpPr/>
          <p:nvPr/>
        </p:nvSpPr>
        <p:spPr>
          <a:xfrm rot="10800000">
            <a:off x="7818969" y="1377097"/>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endParaRPr lang="en-US" sz="1600" b="1" dirty="0"/>
          </a:p>
        </p:txBody>
      </p:sp>
      <p:sp>
        <p:nvSpPr>
          <p:cNvPr id="126" name="Triangle 125">
            <a:extLst>
              <a:ext uri="{FF2B5EF4-FFF2-40B4-BE49-F238E27FC236}">
                <a16:creationId xmlns:a16="http://schemas.microsoft.com/office/drawing/2014/main" id="{2A7876BF-911C-4BC7-7F42-7D0043F74C1E}"/>
              </a:ext>
            </a:extLst>
          </p:cNvPr>
          <p:cNvSpPr/>
          <p:nvPr/>
        </p:nvSpPr>
        <p:spPr>
          <a:xfrm rot="10800000">
            <a:off x="10441293" y="1392862"/>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endParaRPr lang="en-US" sz="1600" b="1" dirty="0"/>
          </a:p>
        </p:txBody>
      </p:sp>
      <p:sp>
        <p:nvSpPr>
          <p:cNvPr id="131" name="Triangle 130">
            <a:extLst>
              <a:ext uri="{FF2B5EF4-FFF2-40B4-BE49-F238E27FC236}">
                <a16:creationId xmlns:a16="http://schemas.microsoft.com/office/drawing/2014/main" id="{A1A2F119-755A-0208-B144-085D97AF0D3A}"/>
              </a:ext>
            </a:extLst>
          </p:cNvPr>
          <p:cNvSpPr/>
          <p:nvPr/>
        </p:nvSpPr>
        <p:spPr>
          <a:xfrm>
            <a:off x="9131499" y="140305"/>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36" name="Rectangle 135">
            <a:extLst>
              <a:ext uri="{FF2B5EF4-FFF2-40B4-BE49-F238E27FC236}">
                <a16:creationId xmlns:a16="http://schemas.microsoft.com/office/drawing/2014/main" id="{DB26F0A3-C387-2F5E-26B8-B6435F968F60}"/>
              </a:ext>
            </a:extLst>
          </p:cNvPr>
          <p:cNvSpPr/>
          <p:nvPr/>
        </p:nvSpPr>
        <p:spPr>
          <a:xfrm>
            <a:off x="6904282" y="3309277"/>
            <a:ext cx="457200" cy="461665"/>
          </a:xfrm>
          <a:prstGeom prst="rect">
            <a:avLst/>
          </a:prstGeom>
        </p:spPr>
        <p:txBody>
          <a:bodyPr wrap="square">
            <a:spAutoFit/>
          </a:bodyPr>
          <a:lstStyle/>
          <a:p>
            <a:pPr algn="ctr"/>
            <a:r>
              <a:rPr lang="en-US" sz="2400" dirty="0"/>
              <a:t>2</a:t>
            </a:r>
          </a:p>
        </p:txBody>
      </p:sp>
      <p:sp>
        <p:nvSpPr>
          <p:cNvPr id="137" name="Rectangle 136">
            <a:extLst>
              <a:ext uri="{FF2B5EF4-FFF2-40B4-BE49-F238E27FC236}">
                <a16:creationId xmlns:a16="http://schemas.microsoft.com/office/drawing/2014/main" id="{0B9A67E6-8DD8-7252-B3F7-A1685C0CDE9D}"/>
              </a:ext>
            </a:extLst>
          </p:cNvPr>
          <p:cNvSpPr/>
          <p:nvPr/>
        </p:nvSpPr>
        <p:spPr>
          <a:xfrm>
            <a:off x="8228229" y="3318800"/>
            <a:ext cx="457200" cy="461665"/>
          </a:xfrm>
          <a:prstGeom prst="rect">
            <a:avLst/>
          </a:prstGeom>
        </p:spPr>
        <p:txBody>
          <a:bodyPr wrap="square">
            <a:spAutoFit/>
          </a:bodyPr>
          <a:lstStyle/>
          <a:p>
            <a:pPr algn="ctr"/>
            <a:r>
              <a:rPr lang="en-US" sz="2400" dirty="0"/>
              <a:t>4</a:t>
            </a:r>
          </a:p>
        </p:txBody>
      </p:sp>
      <p:sp>
        <p:nvSpPr>
          <p:cNvPr id="138" name="Rectangle 137">
            <a:extLst>
              <a:ext uri="{FF2B5EF4-FFF2-40B4-BE49-F238E27FC236}">
                <a16:creationId xmlns:a16="http://schemas.microsoft.com/office/drawing/2014/main" id="{E76414BA-432E-04CA-9404-215406D9BFB7}"/>
              </a:ext>
            </a:extLst>
          </p:cNvPr>
          <p:cNvSpPr/>
          <p:nvPr/>
        </p:nvSpPr>
        <p:spPr>
          <a:xfrm>
            <a:off x="8897011" y="3318798"/>
            <a:ext cx="457200" cy="461665"/>
          </a:xfrm>
          <a:prstGeom prst="rect">
            <a:avLst/>
          </a:prstGeom>
        </p:spPr>
        <p:txBody>
          <a:bodyPr wrap="square">
            <a:spAutoFit/>
          </a:bodyPr>
          <a:lstStyle/>
          <a:p>
            <a:pPr algn="ctr"/>
            <a:r>
              <a:rPr lang="en-US" sz="2400" dirty="0"/>
              <a:t>3</a:t>
            </a:r>
          </a:p>
        </p:txBody>
      </p:sp>
      <p:sp>
        <p:nvSpPr>
          <p:cNvPr id="139" name="Rectangle 138">
            <a:extLst>
              <a:ext uri="{FF2B5EF4-FFF2-40B4-BE49-F238E27FC236}">
                <a16:creationId xmlns:a16="http://schemas.microsoft.com/office/drawing/2014/main" id="{89E7CAE5-08C7-396B-FCBF-9CCB3836BED2}"/>
              </a:ext>
            </a:extLst>
          </p:cNvPr>
          <p:cNvSpPr/>
          <p:nvPr/>
        </p:nvSpPr>
        <p:spPr>
          <a:xfrm>
            <a:off x="10244935" y="3328321"/>
            <a:ext cx="457200" cy="461665"/>
          </a:xfrm>
          <a:prstGeom prst="rect">
            <a:avLst/>
          </a:prstGeom>
        </p:spPr>
        <p:txBody>
          <a:bodyPr wrap="square">
            <a:spAutoFit/>
          </a:bodyPr>
          <a:lstStyle/>
          <a:p>
            <a:pPr algn="ctr"/>
            <a:r>
              <a:rPr lang="en-US" sz="2400" dirty="0"/>
              <a:t>-4</a:t>
            </a:r>
          </a:p>
        </p:txBody>
      </p:sp>
      <p:sp>
        <p:nvSpPr>
          <p:cNvPr id="140" name="Rectangle 139">
            <a:extLst>
              <a:ext uri="{FF2B5EF4-FFF2-40B4-BE49-F238E27FC236}">
                <a16:creationId xmlns:a16="http://schemas.microsoft.com/office/drawing/2014/main" id="{7B6C6D5B-BF5E-0F08-5E04-1B6D42C81AE9}"/>
              </a:ext>
            </a:extLst>
          </p:cNvPr>
          <p:cNvSpPr/>
          <p:nvPr/>
        </p:nvSpPr>
        <p:spPr>
          <a:xfrm>
            <a:off x="10946229" y="3318800"/>
            <a:ext cx="457200" cy="461665"/>
          </a:xfrm>
          <a:prstGeom prst="rect">
            <a:avLst/>
          </a:prstGeom>
        </p:spPr>
        <p:txBody>
          <a:bodyPr wrap="square">
            <a:spAutoFit/>
          </a:bodyPr>
          <a:lstStyle/>
          <a:p>
            <a:pPr algn="ctr"/>
            <a:r>
              <a:rPr lang="en-US" sz="2400" dirty="0"/>
              <a:t>-1</a:t>
            </a:r>
          </a:p>
        </p:txBody>
      </p:sp>
      <p:sp>
        <p:nvSpPr>
          <p:cNvPr id="141" name="Rectangle 140">
            <a:extLst>
              <a:ext uri="{FF2B5EF4-FFF2-40B4-BE49-F238E27FC236}">
                <a16:creationId xmlns:a16="http://schemas.microsoft.com/office/drawing/2014/main" id="{7DAE765A-2C40-6F52-CCDE-FBABAD7657D4}"/>
              </a:ext>
            </a:extLst>
          </p:cNvPr>
          <p:cNvSpPr/>
          <p:nvPr/>
        </p:nvSpPr>
        <p:spPr>
          <a:xfrm>
            <a:off x="7547119" y="3314034"/>
            <a:ext cx="457200" cy="461665"/>
          </a:xfrm>
          <a:prstGeom prst="rect">
            <a:avLst/>
          </a:prstGeom>
        </p:spPr>
        <p:txBody>
          <a:bodyPr wrap="square">
            <a:spAutoFit/>
          </a:bodyPr>
          <a:lstStyle/>
          <a:p>
            <a:pPr algn="ctr"/>
            <a:r>
              <a:rPr lang="en-US" sz="2400" dirty="0"/>
              <a:t>1</a:t>
            </a:r>
          </a:p>
        </p:txBody>
      </p:sp>
      <p:sp>
        <p:nvSpPr>
          <p:cNvPr id="142" name="Rectangle 141">
            <a:extLst>
              <a:ext uri="{FF2B5EF4-FFF2-40B4-BE49-F238E27FC236}">
                <a16:creationId xmlns:a16="http://schemas.microsoft.com/office/drawing/2014/main" id="{180E56DB-59E1-F746-353D-8A8503DE4230}"/>
              </a:ext>
            </a:extLst>
          </p:cNvPr>
          <p:cNvSpPr/>
          <p:nvPr/>
        </p:nvSpPr>
        <p:spPr>
          <a:xfrm>
            <a:off x="9600122" y="3328319"/>
            <a:ext cx="457200" cy="461665"/>
          </a:xfrm>
          <a:prstGeom prst="rect">
            <a:avLst/>
          </a:prstGeom>
        </p:spPr>
        <p:txBody>
          <a:bodyPr wrap="square">
            <a:spAutoFit/>
          </a:bodyPr>
          <a:lstStyle/>
          <a:p>
            <a:pPr algn="ctr"/>
            <a:r>
              <a:rPr lang="en-US" sz="2400" dirty="0"/>
              <a:t>-3</a:t>
            </a:r>
          </a:p>
        </p:txBody>
      </p:sp>
      <p:sp>
        <p:nvSpPr>
          <p:cNvPr id="143" name="Rectangle 142">
            <a:extLst>
              <a:ext uri="{FF2B5EF4-FFF2-40B4-BE49-F238E27FC236}">
                <a16:creationId xmlns:a16="http://schemas.microsoft.com/office/drawing/2014/main" id="{5F35B587-6F18-B333-7B34-D10B3D070335}"/>
              </a:ext>
            </a:extLst>
          </p:cNvPr>
          <p:cNvSpPr/>
          <p:nvPr/>
        </p:nvSpPr>
        <p:spPr>
          <a:xfrm>
            <a:off x="11665595" y="3323559"/>
            <a:ext cx="457200" cy="461665"/>
          </a:xfrm>
          <a:prstGeom prst="rect">
            <a:avLst/>
          </a:prstGeom>
        </p:spPr>
        <p:txBody>
          <a:bodyPr wrap="square">
            <a:spAutoFit/>
          </a:bodyPr>
          <a:lstStyle/>
          <a:p>
            <a:pPr algn="ctr"/>
            <a:r>
              <a:rPr lang="en-US" sz="2400" dirty="0"/>
              <a:t>-2</a:t>
            </a:r>
          </a:p>
        </p:txBody>
      </p:sp>
      <p:sp>
        <p:nvSpPr>
          <p:cNvPr id="47" name="Rectangle 46">
            <a:extLst>
              <a:ext uri="{FF2B5EF4-FFF2-40B4-BE49-F238E27FC236}">
                <a16:creationId xmlns:a16="http://schemas.microsoft.com/office/drawing/2014/main" id="{A34FF757-3E90-0CBC-50A6-9856A193B1CD}"/>
              </a:ext>
            </a:extLst>
          </p:cNvPr>
          <p:cNvSpPr/>
          <p:nvPr/>
        </p:nvSpPr>
        <p:spPr>
          <a:xfrm>
            <a:off x="8738334" y="2778504"/>
            <a:ext cx="457200" cy="646331"/>
          </a:xfrm>
          <a:prstGeom prst="rect">
            <a:avLst/>
          </a:prstGeom>
        </p:spPr>
        <p:txBody>
          <a:bodyPr wrap="square">
            <a:spAutoFit/>
          </a:bodyPr>
          <a:lstStyle/>
          <a:p>
            <a:pPr algn="ctr"/>
            <a:r>
              <a:rPr lang="en-US" sz="3600" dirty="0">
                <a:solidFill>
                  <a:srgbClr val="FF0000"/>
                </a:solidFill>
              </a:rPr>
              <a:t>X</a:t>
            </a:r>
          </a:p>
        </p:txBody>
      </p:sp>
      <p:sp>
        <p:nvSpPr>
          <p:cNvPr id="49" name="Rectangle 48">
            <a:extLst>
              <a:ext uri="{FF2B5EF4-FFF2-40B4-BE49-F238E27FC236}">
                <a16:creationId xmlns:a16="http://schemas.microsoft.com/office/drawing/2014/main" id="{44194231-4D5B-9096-9F41-F36C6F20D2B6}"/>
              </a:ext>
            </a:extLst>
          </p:cNvPr>
          <p:cNvSpPr/>
          <p:nvPr/>
        </p:nvSpPr>
        <p:spPr>
          <a:xfrm>
            <a:off x="10913970" y="1811558"/>
            <a:ext cx="457200" cy="646331"/>
          </a:xfrm>
          <a:prstGeom prst="rect">
            <a:avLst/>
          </a:prstGeom>
        </p:spPr>
        <p:txBody>
          <a:bodyPr wrap="square">
            <a:spAutoFit/>
          </a:bodyPr>
          <a:lstStyle/>
          <a:p>
            <a:pPr algn="ctr"/>
            <a:r>
              <a:rPr lang="en-US" sz="3600" dirty="0">
                <a:solidFill>
                  <a:srgbClr val="FF0000"/>
                </a:solidFill>
              </a:rPr>
              <a:t>X</a:t>
            </a:r>
          </a:p>
        </p:txBody>
      </p:sp>
    </p:spTree>
    <p:extLst>
      <p:ext uri="{BB962C8B-B14F-4D97-AF65-F5344CB8AC3E}">
        <p14:creationId xmlns:p14="http://schemas.microsoft.com/office/powerpoint/2010/main" val="16810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BF0C-DC18-2FE4-7C86-02D02EEDB3E3}"/>
              </a:ext>
            </a:extLst>
          </p:cNvPr>
          <p:cNvSpPr>
            <a:spLocks noGrp="1"/>
          </p:cNvSpPr>
          <p:nvPr>
            <p:ph type="title"/>
          </p:nvPr>
        </p:nvSpPr>
        <p:spPr/>
        <p:txBody>
          <a:bodyPr/>
          <a:lstStyle/>
          <a:p>
            <a:r>
              <a:rPr lang="en-US" dirty="0" err="1"/>
              <a:t>Expectiminimax</a:t>
            </a:r>
            <a:endParaRPr lang="en-US" dirty="0"/>
          </a:p>
        </p:txBody>
      </p:sp>
      <p:sp>
        <p:nvSpPr>
          <p:cNvPr id="3" name="Content Placeholder 2">
            <a:extLst>
              <a:ext uri="{FF2B5EF4-FFF2-40B4-BE49-F238E27FC236}">
                <a16:creationId xmlns:a16="http://schemas.microsoft.com/office/drawing/2014/main" id="{93044394-3C15-AB94-E2EC-F05817FDE7F0}"/>
              </a:ext>
            </a:extLst>
          </p:cNvPr>
          <p:cNvSpPr>
            <a:spLocks noGrp="1"/>
          </p:cNvSpPr>
          <p:nvPr>
            <p:ph idx="1"/>
          </p:nvPr>
        </p:nvSpPr>
        <p:spPr>
          <a:xfrm>
            <a:off x="838200" y="1825625"/>
            <a:ext cx="3113690" cy="3313934"/>
          </a:xfrm>
        </p:spPr>
        <p:txBody>
          <a:bodyPr/>
          <a:lstStyle/>
          <a:p>
            <a:r>
              <a:rPr lang="en-US" dirty="0"/>
              <a:t>Find values of all nodes</a:t>
            </a:r>
          </a:p>
        </p:txBody>
      </p:sp>
      <p:sp>
        <p:nvSpPr>
          <p:cNvPr id="4" name="Triangle 3">
            <a:extLst>
              <a:ext uri="{FF2B5EF4-FFF2-40B4-BE49-F238E27FC236}">
                <a16:creationId xmlns:a16="http://schemas.microsoft.com/office/drawing/2014/main" id="{C44668E5-BE46-C664-FC53-B0CF084A96A2}"/>
              </a:ext>
            </a:extLst>
          </p:cNvPr>
          <p:cNvSpPr/>
          <p:nvPr/>
        </p:nvSpPr>
        <p:spPr>
          <a:xfrm rot="10800000">
            <a:off x="8580970" y="772750"/>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endParaRPr lang="en-US" sz="2400" b="1" dirty="0"/>
          </a:p>
        </p:txBody>
      </p:sp>
      <p:sp>
        <p:nvSpPr>
          <p:cNvPr id="5" name="Rectangle 4">
            <a:extLst>
              <a:ext uri="{FF2B5EF4-FFF2-40B4-BE49-F238E27FC236}">
                <a16:creationId xmlns:a16="http://schemas.microsoft.com/office/drawing/2014/main" id="{057FF7B1-9BAD-8F5B-0301-EEB1394EFC75}"/>
              </a:ext>
            </a:extLst>
          </p:cNvPr>
          <p:cNvSpPr/>
          <p:nvPr/>
        </p:nvSpPr>
        <p:spPr>
          <a:xfrm>
            <a:off x="6189580" y="5085522"/>
            <a:ext cx="457200" cy="461665"/>
          </a:xfrm>
          <a:prstGeom prst="rect">
            <a:avLst/>
          </a:prstGeom>
        </p:spPr>
        <p:txBody>
          <a:bodyPr wrap="square">
            <a:spAutoFit/>
          </a:bodyPr>
          <a:lstStyle/>
          <a:p>
            <a:pPr algn="ctr"/>
            <a:r>
              <a:rPr lang="en-US" sz="2400" dirty="0"/>
              <a:t>5</a:t>
            </a:r>
          </a:p>
        </p:txBody>
      </p:sp>
      <p:sp>
        <p:nvSpPr>
          <p:cNvPr id="6" name="Rectangle 5">
            <a:extLst>
              <a:ext uri="{FF2B5EF4-FFF2-40B4-BE49-F238E27FC236}">
                <a16:creationId xmlns:a16="http://schemas.microsoft.com/office/drawing/2014/main" id="{E1B55A17-5192-ABD7-CFB6-F1FB678A7D07}"/>
              </a:ext>
            </a:extLst>
          </p:cNvPr>
          <p:cNvSpPr/>
          <p:nvPr/>
        </p:nvSpPr>
        <p:spPr>
          <a:xfrm>
            <a:off x="6914440" y="5095045"/>
            <a:ext cx="457200" cy="461665"/>
          </a:xfrm>
          <a:prstGeom prst="rect">
            <a:avLst/>
          </a:prstGeom>
        </p:spPr>
        <p:txBody>
          <a:bodyPr wrap="square">
            <a:spAutoFit/>
          </a:bodyPr>
          <a:lstStyle/>
          <a:p>
            <a:pPr algn="ctr"/>
            <a:r>
              <a:rPr lang="en-US" sz="2400" dirty="0"/>
              <a:t>8</a:t>
            </a:r>
          </a:p>
        </p:txBody>
      </p:sp>
      <p:sp>
        <p:nvSpPr>
          <p:cNvPr id="7" name="Rectangle 6">
            <a:extLst>
              <a:ext uri="{FF2B5EF4-FFF2-40B4-BE49-F238E27FC236}">
                <a16:creationId xmlns:a16="http://schemas.microsoft.com/office/drawing/2014/main" id="{09F005B5-A2B0-DCD4-9AC4-F5D70277B40C}"/>
              </a:ext>
            </a:extLst>
          </p:cNvPr>
          <p:cNvSpPr/>
          <p:nvPr/>
        </p:nvSpPr>
        <p:spPr>
          <a:xfrm>
            <a:off x="7236382" y="5095043"/>
            <a:ext cx="457200" cy="461665"/>
          </a:xfrm>
          <a:prstGeom prst="rect">
            <a:avLst/>
          </a:prstGeom>
        </p:spPr>
        <p:txBody>
          <a:bodyPr wrap="square">
            <a:spAutoFit/>
          </a:bodyPr>
          <a:lstStyle/>
          <a:p>
            <a:pPr algn="ctr"/>
            <a:r>
              <a:rPr lang="en-US" sz="2400" dirty="0"/>
              <a:t>2</a:t>
            </a:r>
          </a:p>
        </p:txBody>
      </p:sp>
      <p:sp>
        <p:nvSpPr>
          <p:cNvPr id="8" name="Rectangle 7">
            <a:extLst>
              <a:ext uri="{FF2B5EF4-FFF2-40B4-BE49-F238E27FC236}">
                <a16:creationId xmlns:a16="http://schemas.microsoft.com/office/drawing/2014/main" id="{8E08FE48-6A4D-EFA0-9D51-219E762AA73D}"/>
              </a:ext>
            </a:extLst>
          </p:cNvPr>
          <p:cNvSpPr/>
          <p:nvPr/>
        </p:nvSpPr>
        <p:spPr>
          <a:xfrm>
            <a:off x="7932666" y="5104566"/>
            <a:ext cx="457200" cy="461665"/>
          </a:xfrm>
          <a:prstGeom prst="rect">
            <a:avLst/>
          </a:prstGeom>
        </p:spPr>
        <p:txBody>
          <a:bodyPr wrap="square">
            <a:spAutoFit/>
          </a:bodyPr>
          <a:lstStyle/>
          <a:p>
            <a:pPr algn="ctr"/>
            <a:r>
              <a:rPr lang="en-US" sz="2400" dirty="0"/>
              <a:t>6</a:t>
            </a:r>
          </a:p>
        </p:txBody>
      </p:sp>
      <p:sp>
        <p:nvSpPr>
          <p:cNvPr id="9" name="Rectangle 8">
            <a:extLst>
              <a:ext uri="{FF2B5EF4-FFF2-40B4-BE49-F238E27FC236}">
                <a16:creationId xmlns:a16="http://schemas.microsoft.com/office/drawing/2014/main" id="{06834293-442A-0661-DEF6-8CE9F022EC2F}"/>
              </a:ext>
            </a:extLst>
          </p:cNvPr>
          <p:cNvSpPr/>
          <p:nvPr/>
        </p:nvSpPr>
        <p:spPr>
          <a:xfrm>
            <a:off x="8245079" y="5095045"/>
            <a:ext cx="457200" cy="461665"/>
          </a:xfrm>
          <a:prstGeom prst="rect">
            <a:avLst/>
          </a:prstGeom>
        </p:spPr>
        <p:txBody>
          <a:bodyPr wrap="square">
            <a:spAutoFit/>
          </a:bodyPr>
          <a:lstStyle/>
          <a:p>
            <a:pPr algn="ctr"/>
            <a:r>
              <a:rPr lang="en-US" sz="2400" dirty="0"/>
              <a:t>9</a:t>
            </a:r>
          </a:p>
        </p:txBody>
      </p:sp>
      <p:sp>
        <p:nvSpPr>
          <p:cNvPr id="10" name="Rectangle 9">
            <a:extLst>
              <a:ext uri="{FF2B5EF4-FFF2-40B4-BE49-F238E27FC236}">
                <a16:creationId xmlns:a16="http://schemas.microsoft.com/office/drawing/2014/main" id="{09195942-A259-0E2D-7B55-388B767F4FD5}"/>
              </a:ext>
            </a:extLst>
          </p:cNvPr>
          <p:cNvSpPr/>
          <p:nvPr/>
        </p:nvSpPr>
        <p:spPr>
          <a:xfrm>
            <a:off x="8941363" y="5104568"/>
            <a:ext cx="457200" cy="461665"/>
          </a:xfrm>
          <a:prstGeom prst="rect">
            <a:avLst/>
          </a:prstGeom>
        </p:spPr>
        <p:txBody>
          <a:bodyPr wrap="square">
            <a:spAutoFit/>
          </a:bodyPr>
          <a:lstStyle/>
          <a:p>
            <a:pPr algn="ctr"/>
            <a:r>
              <a:rPr lang="en-US" sz="2400" dirty="0"/>
              <a:t>1</a:t>
            </a:r>
          </a:p>
        </p:txBody>
      </p:sp>
      <p:sp>
        <p:nvSpPr>
          <p:cNvPr id="11" name="Rectangle 10">
            <a:extLst>
              <a:ext uri="{FF2B5EF4-FFF2-40B4-BE49-F238E27FC236}">
                <a16:creationId xmlns:a16="http://schemas.microsoft.com/office/drawing/2014/main" id="{3BCC3BDF-5682-6ADA-DD38-AFDCF583F455}"/>
              </a:ext>
            </a:extLst>
          </p:cNvPr>
          <p:cNvSpPr/>
          <p:nvPr/>
        </p:nvSpPr>
        <p:spPr>
          <a:xfrm>
            <a:off x="9282356" y="5109333"/>
            <a:ext cx="457200" cy="461665"/>
          </a:xfrm>
          <a:prstGeom prst="rect">
            <a:avLst/>
          </a:prstGeom>
        </p:spPr>
        <p:txBody>
          <a:bodyPr wrap="square">
            <a:spAutoFit/>
          </a:bodyPr>
          <a:lstStyle/>
          <a:p>
            <a:pPr algn="ctr"/>
            <a:r>
              <a:rPr lang="en-US" sz="2400" dirty="0"/>
              <a:t>7</a:t>
            </a:r>
          </a:p>
        </p:txBody>
      </p:sp>
      <p:sp>
        <p:nvSpPr>
          <p:cNvPr id="12" name="Rectangle 11">
            <a:extLst>
              <a:ext uri="{FF2B5EF4-FFF2-40B4-BE49-F238E27FC236}">
                <a16:creationId xmlns:a16="http://schemas.microsoft.com/office/drawing/2014/main" id="{E6A37AF3-4E27-9553-CEB7-2DC4CF52B67F}"/>
              </a:ext>
            </a:extLst>
          </p:cNvPr>
          <p:cNvSpPr/>
          <p:nvPr/>
        </p:nvSpPr>
        <p:spPr>
          <a:xfrm>
            <a:off x="9978640" y="5104568"/>
            <a:ext cx="457200" cy="461665"/>
          </a:xfrm>
          <a:prstGeom prst="rect">
            <a:avLst/>
          </a:prstGeom>
        </p:spPr>
        <p:txBody>
          <a:bodyPr wrap="square">
            <a:spAutoFit/>
          </a:bodyPr>
          <a:lstStyle/>
          <a:p>
            <a:pPr algn="ctr"/>
            <a:r>
              <a:rPr lang="en-US" sz="2400" dirty="0"/>
              <a:t>5</a:t>
            </a:r>
          </a:p>
        </p:txBody>
      </p:sp>
      <p:sp>
        <p:nvSpPr>
          <p:cNvPr id="13" name="Rectangle 12">
            <a:extLst>
              <a:ext uri="{FF2B5EF4-FFF2-40B4-BE49-F238E27FC236}">
                <a16:creationId xmlns:a16="http://schemas.microsoft.com/office/drawing/2014/main" id="{CA4D454C-2DB5-4D8E-7D46-CE3CEEEC1599}"/>
              </a:ext>
            </a:extLst>
          </p:cNvPr>
          <p:cNvSpPr/>
          <p:nvPr/>
        </p:nvSpPr>
        <p:spPr>
          <a:xfrm>
            <a:off x="10314870" y="5104566"/>
            <a:ext cx="457200" cy="461665"/>
          </a:xfrm>
          <a:prstGeom prst="rect">
            <a:avLst/>
          </a:prstGeom>
        </p:spPr>
        <p:txBody>
          <a:bodyPr wrap="square">
            <a:spAutoFit/>
          </a:bodyPr>
          <a:lstStyle/>
          <a:p>
            <a:pPr algn="ctr"/>
            <a:r>
              <a:rPr lang="en-US" sz="2400" dirty="0"/>
              <a:t>8</a:t>
            </a:r>
          </a:p>
        </p:txBody>
      </p:sp>
      <p:sp>
        <p:nvSpPr>
          <p:cNvPr id="14" name="Rectangle 13">
            <a:extLst>
              <a:ext uri="{FF2B5EF4-FFF2-40B4-BE49-F238E27FC236}">
                <a16:creationId xmlns:a16="http://schemas.microsoft.com/office/drawing/2014/main" id="{567438C2-1303-35A2-06D9-D5DDC6AE3B5B}"/>
              </a:ext>
            </a:extLst>
          </p:cNvPr>
          <p:cNvSpPr/>
          <p:nvPr/>
        </p:nvSpPr>
        <p:spPr>
          <a:xfrm>
            <a:off x="11011154" y="5099801"/>
            <a:ext cx="457200" cy="461665"/>
          </a:xfrm>
          <a:prstGeom prst="rect">
            <a:avLst/>
          </a:prstGeom>
        </p:spPr>
        <p:txBody>
          <a:bodyPr wrap="square">
            <a:spAutoFit/>
          </a:bodyPr>
          <a:lstStyle/>
          <a:p>
            <a:pPr algn="ctr"/>
            <a:r>
              <a:rPr lang="en-US" sz="2400" dirty="0"/>
              <a:t>2</a:t>
            </a:r>
          </a:p>
        </p:txBody>
      </p:sp>
      <p:sp>
        <p:nvSpPr>
          <p:cNvPr id="15" name="Rectangle 14">
            <a:extLst>
              <a:ext uri="{FF2B5EF4-FFF2-40B4-BE49-F238E27FC236}">
                <a16:creationId xmlns:a16="http://schemas.microsoft.com/office/drawing/2014/main" id="{8B618B42-71D2-21FE-A0CD-2517C19BBC3F}"/>
              </a:ext>
            </a:extLst>
          </p:cNvPr>
          <p:cNvSpPr/>
          <p:nvPr/>
        </p:nvSpPr>
        <p:spPr>
          <a:xfrm>
            <a:off x="11323567" y="5104568"/>
            <a:ext cx="457200" cy="461665"/>
          </a:xfrm>
          <a:prstGeom prst="rect">
            <a:avLst/>
          </a:prstGeom>
        </p:spPr>
        <p:txBody>
          <a:bodyPr wrap="square">
            <a:spAutoFit/>
          </a:bodyPr>
          <a:lstStyle/>
          <a:p>
            <a:pPr algn="ctr"/>
            <a:r>
              <a:rPr lang="en-US" sz="2400" dirty="0"/>
              <a:t>6</a:t>
            </a:r>
          </a:p>
        </p:txBody>
      </p:sp>
      <p:sp>
        <p:nvSpPr>
          <p:cNvPr id="16" name="Rectangle 15">
            <a:extLst>
              <a:ext uri="{FF2B5EF4-FFF2-40B4-BE49-F238E27FC236}">
                <a16:creationId xmlns:a16="http://schemas.microsoft.com/office/drawing/2014/main" id="{DA782489-990C-40B5-4F4A-43FEEC14E04A}"/>
              </a:ext>
            </a:extLst>
          </p:cNvPr>
          <p:cNvSpPr/>
          <p:nvPr/>
        </p:nvSpPr>
        <p:spPr>
          <a:xfrm>
            <a:off x="6559150" y="5090279"/>
            <a:ext cx="457200" cy="461665"/>
          </a:xfrm>
          <a:prstGeom prst="rect">
            <a:avLst/>
          </a:prstGeom>
        </p:spPr>
        <p:txBody>
          <a:bodyPr wrap="square">
            <a:spAutoFit/>
          </a:bodyPr>
          <a:lstStyle/>
          <a:p>
            <a:pPr algn="ctr"/>
            <a:r>
              <a:rPr lang="en-US" sz="2400" dirty="0"/>
              <a:t>3</a:t>
            </a:r>
          </a:p>
        </p:txBody>
      </p:sp>
      <p:sp>
        <p:nvSpPr>
          <p:cNvPr id="17" name="Rectangle 16">
            <a:extLst>
              <a:ext uri="{FF2B5EF4-FFF2-40B4-BE49-F238E27FC236}">
                <a16:creationId xmlns:a16="http://schemas.microsoft.com/office/drawing/2014/main" id="{0A939130-3A7A-E9FF-6726-56DF560C46CF}"/>
              </a:ext>
            </a:extLst>
          </p:cNvPr>
          <p:cNvSpPr/>
          <p:nvPr/>
        </p:nvSpPr>
        <p:spPr>
          <a:xfrm>
            <a:off x="7582142" y="5104564"/>
            <a:ext cx="457200" cy="461665"/>
          </a:xfrm>
          <a:prstGeom prst="rect">
            <a:avLst/>
          </a:prstGeom>
        </p:spPr>
        <p:txBody>
          <a:bodyPr wrap="square">
            <a:spAutoFit/>
          </a:bodyPr>
          <a:lstStyle/>
          <a:p>
            <a:pPr algn="ctr"/>
            <a:r>
              <a:rPr lang="en-US" sz="2400" dirty="0"/>
              <a:t>2</a:t>
            </a:r>
          </a:p>
        </p:txBody>
      </p:sp>
      <p:sp>
        <p:nvSpPr>
          <p:cNvPr id="18" name="Rectangle 17">
            <a:extLst>
              <a:ext uri="{FF2B5EF4-FFF2-40B4-BE49-F238E27FC236}">
                <a16:creationId xmlns:a16="http://schemas.microsoft.com/office/drawing/2014/main" id="{22FF7174-65F9-D58E-1079-6ED646610BC2}"/>
              </a:ext>
            </a:extLst>
          </p:cNvPr>
          <p:cNvSpPr/>
          <p:nvPr/>
        </p:nvSpPr>
        <p:spPr>
          <a:xfrm>
            <a:off x="8586072" y="5099804"/>
            <a:ext cx="457200" cy="461665"/>
          </a:xfrm>
          <a:prstGeom prst="rect">
            <a:avLst/>
          </a:prstGeom>
        </p:spPr>
        <p:txBody>
          <a:bodyPr wrap="square">
            <a:spAutoFit/>
          </a:bodyPr>
          <a:lstStyle/>
          <a:p>
            <a:pPr algn="ctr"/>
            <a:r>
              <a:rPr lang="en-US" sz="2400" dirty="0"/>
              <a:t>1</a:t>
            </a:r>
          </a:p>
        </p:txBody>
      </p:sp>
      <p:sp>
        <p:nvSpPr>
          <p:cNvPr id="19" name="Rectangle 18">
            <a:extLst>
              <a:ext uri="{FF2B5EF4-FFF2-40B4-BE49-F238E27FC236}">
                <a16:creationId xmlns:a16="http://schemas.microsoft.com/office/drawing/2014/main" id="{62FC7FD0-1992-BD02-D435-252BB3BD3E52}"/>
              </a:ext>
            </a:extLst>
          </p:cNvPr>
          <p:cNvSpPr/>
          <p:nvPr/>
        </p:nvSpPr>
        <p:spPr>
          <a:xfrm>
            <a:off x="9623349" y="5099804"/>
            <a:ext cx="457200" cy="461665"/>
          </a:xfrm>
          <a:prstGeom prst="rect">
            <a:avLst/>
          </a:prstGeom>
        </p:spPr>
        <p:txBody>
          <a:bodyPr wrap="square">
            <a:spAutoFit/>
          </a:bodyPr>
          <a:lstStyle/>
          <a:p>
            <a:pPr algn="ctr"/>
            <a:r>
              <a:rPr lang="en-US" sz="2400" dirty="0"/>
              <a:t>3</a:t>
            </a:r>
          </a:p>
        </p:txBody>
      </p:sp>
      <p:sp>
        <p:nvSpPr>
          <p:cNvPr id="20" name="Rectangle 19">
            <a:extLst>
              <a:ext uri="{FF2B5EF4-FFF2-40B4-BE49-F238E27FC236}">
                <a16:creationId xmlns:a16="http://schemas.microsoft.com/office/drawing/2014/main" id="{571FD063-7132-FFDA-3E0C-0F8D6EAF69F2}"/>
              </a:ext>
            </a:extLst>
          </p:cNvPr>
          <p:cNvSpPr/>
          <p:nvPr/>
        </p:nvSpPr>
        <p:spPr>
          <a:xfrm>
            <a:off x="10655863" y="5095037"/>
            <a:ext cx="457200" cy="461665"/>
          </a:xfrm>
          <a:prstGeom prst="rect">
            <a:avLst/>
          </a:prstGeom>
        </p:spPr>
        <p:txBody>
          <a:bodyPr wrap="square">
            <a:spAutoFit/>
          </a:bodyPr>
          <a:lstStyle/>
          <a:p>
            <a:pPr algn="ctr"/>
            <a:r>
              <a:rPr lang="en-US" sz="2400" dirty="0"/>
              <a:t>2</a:t>
            </a:r>
          </a:p>
        </p:txBody>
      </p:sp>
      <p:sp>
        <p:nvSpPr>
          <p:cNvPr id="21" name="Oval 20">
            <a:extLst>
              <a:ext uri="{FF2B5EF4-FFF2-40B4-BE49-F238E27FC236}">
                <a16:creationId xmlns:a16="http://schemas.microsoft.com/office/drawing/2014/main" id="{9A39A0F0-CA40-B883-765F-CE67B2F3C876}"/>
              </a:ext>
            </a:extLst>
          </p:cNvPr>
          <p:cNvSpPr/>
          <p:nvPr/>
        </p:nvSpPr>
        <p:spPr>
          <a:xfrm>
            <a:off x="6274790" y="397764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163ADCF-724B-AE14-F5E3-921A50F4D392}"/>
              </a:ext>
            </a:extLst>
          </p:cNvPr>
          <p:cNvSpPr/>
          <p:nvPr/>
        </p:nvSpPr>
        <p:spPr>
          <a:xfrm>
            <a:off x="6960590" y="397764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F47F290-B1CC-864E-4F85-977808773559}"/>
              </a:ext>
            </a:extLst>
          </p:cNvPr>
          <p:cNvSpPr/>
          <p:nvPr/>
        </p:nvSpPr>
        <p:spPr>
          <a:xfrm>
            <a:off x="7631150" y="397764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00503DF-0936-1E37-C469-217C1D8F9C18}"/>
              </a:ext>
            </a:extLst>
          </p:cNvPr>
          <p:cNvSpPr/>
          <p:nvPr/>
        </p:nvSpPr>
        <p:spPr>
          <a:xfrm>
            <a:off x="8286470" y="397764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24C748D-863A-9E64-C0C6-B4834D0B20E2}"/>
              </a:ext>
            </a:extLst>
          </p:cNvPr>
          <p:cNvSpPr/>
          <p:nvPr/>
        </p:nvSpPr>
        <p:spPr>
          <a:xfrm>
            <a:off x="8972270" y="399288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B5087DD-2396-77A0-E3C9-7FD2F6EE3D75}"/>
              </a:ext>
            </a:extLst>
          </p:cNvPr>
          <p:cNvSpPr/>
          <p:nvPr/>
        </p:nvSpPr>
        <p:spPr>
          <a:xfrm>
            <a:off x="9673310" y="399288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C936D87-E87D-60AD-F1A9-D11CAFCA223B}"/>
              </a:ext>
            </a:extLst>
          </p:cNvPr>
          <p:cNvSpPr/>
          <p:nvPr/>
        </p:nvSpPr>
        <p:spPr>
          <a:xfrm>
            <a:off x="10359110" y="399288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31811E-9498-6793-1AA1-EA1318A07D6E}"/>
              </a:ext>
            </a:extLst>
          </p:cNvPr>
          <p:cNvSpPr/>
          <p:nvPr/>
        </p:nvSpPr>
        <p:spPr>
          <a:xfrm>
            <a:off x="11029670" y="399288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iangle 28">
            <a:extLst>
              <a:ext uri="{FF2B5EF4-FFF2-40B4-BE49-F238E27FC236}">
                <a16:creationId xmlns:a16="http://schemas.microsoft.com/office/drawing/2014/main" id="{1ABE72CB-2480-99A6-190F-18A5DF215061}"/>
              </a:ext>
            </a:extLst>
          </p:cNvPr>
          <p:cNvSpPr/>
          <p:nvPr/>
        </p:nvSpPr>
        <p:spPr>
          <a:xfrm>
            <a:off x="6553839" y="2952862"/>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30" name="Triangle 29">
            <a:extLst>
              <a:ext uri="{FF2B5EF4-FFF2-40B4-BE49-F238E27FC236}">
                <a16:creationId xmlns:a16="http://schemas.microsoft.com/office/drawing/2014/main" id="{F6B0155A-3F1F-7F43-91E0-BE6727B820E1}"/>
              </a:ext>
            </a:extLst>
          </p:cNvPr>
          <p:cNvSpPr/>
          <p:nvPr/>
        </p:nvSpPr>
        <p:spPr>
          <a:xfrm>
            <a:off x="7894959" y="2968102"/>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31" name="Triangle 30">
            <a:extLst>
              <a:ext uri="{FF2B5EF4-FFF2-40B4-BE49-F238E27FC236}">
                <a16:creationId xmlns:a16="http://schemas.microsoft.com/office/drawing/2014/main" id="{3991AE68-87A6-CB1C-059E-A60BA0CE3D59}"/>
              </a:ext>
            </a:extLst>
          </p:cNvPr>
          <p:cNvSpPr/>
          <p:nvPr/>
        </p:nvSpPr>
        <p:spPr>
          <a:xfrm>
            <a:off x="9220839" y="2983342"/>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32" name="Triangle 31">
            <a:extLst>
              <a:ext uri="{FF2B5EF4-FFF2-40B4-BE49-F238E27FC236}">
                <a16:creationId xmlns:a16="http://schemas.microsoft.com/office/drawing/2014/main" id="{B4B1908D-9E5C-5B52-3D21-A28603382CCF}"/>
              </a:ext>
            </a:extLst>
          </p:cNvPr>
          <p:cNvSpPr/>
          <p:nvPr/>
        </p:nvSpPr>
        <p:spPr>
          <a:xfrm>
            <a:off x="10638159" y="2968102"/>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33" name="Oval 32">
            <a:extLst>
              <a:ext uri="{FF2B5EF4-FFF2-40B4-BE49-F238E27FC236}">
                <a16:creationId xmlns:a16="http://schemas.microsoft.com/office/drawing/2014/main" id="{34627D70-5C5B-F94C-ADD1-94A3A6AC7F33}"/>
              </a:ext>
            </a:extLst>
          </p:cNvPr>
          <p:cNvSpPr/>
          <p:nvPr/>
        </p:nvSpPr>
        <p:spPr>
          <a:xfrm>
            <a:off x="7326350" y="202692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98A24D5-29CB-6BB6-F03B-8002BFB8D1A3}"/>
              </a:ext>
            </a:extLst>
          </p:cNvPr>
          <p:cNvSpPr/>
          <p:nvPr/>
        </p:nvSpPr>
        <p:spPr>
          <a:xfrm>
            <a:off x="9962870" y="204216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26B9BB5F-818A-5395-0225-E24BE919986D}"/>
              </a:ext>
            </a:extLst>
          </p:cNvPr>
          <p:cNvCxnSpPr>
            <a:cxnSpLocks/>
            <a:stCxn id="4" idx="0"/>
            <a:endCxn id="34" idx="1"/>
          </p:cNvCxnSpPr>
          <p:nvPr/>
        </p:nvCxnSpPr>
        <p:spPr>
          <a:xfrm>
            <a:off x="8946730" y="1367110"/>
            <a:ext cx="1103182" cy="76209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81D79DC-F3CA-DB57-EF35-785D21BC1F2E}"/>
              </a:ext>
            </a:extLst>
          </p:cNvPr>
          <p:cNvCxnSpPr>
            <a:cxnSpLocks/>
            <a:stCxn id="4" idx="0"/>
            <a:endCxn id="33" idx="7"/>
          </p:cNvCxnSpPr>
          <p:nvPr/>
        </p:nvCxnSpPr>
        <p:spPr>
          <a:xfrm flipH="1">
            <a:off x="7833668" y="1367110"/>
            <a:ext cx="1113062" cy="74685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E945021-9C69-0645-4354-34E674E765B5}"/>
              </a:ext>
            </a:extLst>
          </p:cNvPr>
          <p:cNvCxnSpPr>
            <a:cxnSpLocks/>
            <a:stCxn id="33" idx="4"/>
            <a:endCxn id="29" idx="0"/>
          </p:cNvCxnSpPr>
          <p:nvPr/>
        </p:nvCxnSpPr>
        <p:spPr>
          <a:xfrm flipH="1">
            <a:off x="6919599" y="2621280"/>
            <a:ext cx="703931" cy="33158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445D74F-5D6A-DFE9-BCC1-4875539EC5E4}"/>
              </a:ext>
            </a:extLst>
          </p:cNvPr>
          <p:cNvCxnSpPr>
            <a:cxnSpLocks/>
            <a:stCxn id="33" idx="4"/>
            <a:endCxn id="30" idx="0"/>
          </p:cNvCxnSpPr>
          <p:nvPr/>
        </p:nvCxnSpPr>
        <p:spPr>
          <a:xfrm>
            <a:off x="7623530" y="2621280"/>
            <a:ext cx="637189" cy="34682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08EE6F0-1C2A-21CA-1FF3-8FF34C1C7466}"/>
              </a:ext>
            </a:extLst>
          </p:cNvPr>
          <p:cNvCxnSpPr>
            <a:cxnSpLocks/>
            <a:stCxn id="34" idx="4"/>
            <a:endCxn id="31" idx="0"/>
          </p:cNvCxnSpPr>
          <p:nvPr/>
        </p:nvCxnSpPr>
        <p:spPr>
          <a:xfrm flipH="1">
            <a:off x="9586599" y="2636520"/>
            <a:ext cx="673451" cy="34682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9AD6DDF-74A6-B7BE-898F-DA7E8FF2D0E9}"/>
              </a:ext>
            </a:extLst>
          </p:cNvPr>
          <p:cNvCxnSpPr>
            <a:cxnSpLocks/>
            <a:stCxn id="34" idx="4"/>
            <a:endCxn id="32" idx="0"/>
          </p:cNvCxnSpPr>
          <p:nvPr/>
        </p:nvCxnSpPr>
        <p:spPr>
          <a:xfrm>
            <a:off x="10260050" y="2636520"/>
            <a:ext cx="743869" cy="33158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FD19BCD-3576-79C4-AD3A-C506F54DE327}"/>
              </a:ext>
            </a:extLst>
          </p:cNvPr>
          <p:cNvCxnSpPr>
            <a:cxnSpLocks/>
            <a:stCxn id="32" idx="3"/>
            <a:endCxn id="28" idx="0"/>
          </p:cNvCxnSpPr>
          <p:nvPr/>
        </p:nvCxnSpPr>
        <p:spPr>
          <a:xfrm>
            <a:off x="11003919" y="3562462"/>
            <a:ext cx="322931"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3A25D7F-018D-D0D9-6F9A-DC59F18DE539}"/>
              </a:ext>
            </a:extLst>
          </p:cNvPr>
          <p:cNvCxnSpPr>
            <a:cxnSpLocks/>
            <a:stCxn id="32" idx="3"/>
            <a:endCxn id="27" idx="0"/>
          </p:cNvCxnSpPr>
          <p:nvPr/>
        </p:nvCxnSpPr>
        <p:spPr>
          <a:xfrm flipH="1">
            <a:off x="10656290" y="3562462"/>
            <a:ext cx="347629"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7ACB2E6-E95C-C447-5FEB-F2D3EDD6473B}"/>
              </a:ext>
            </a:extLst>
          </p:cNvPr>
          <p:cNvCxnSpPr>
            <a:cxnSpLocks/>
            <a:stCxn id="31" idx="3"/>
            <a:endCxn id="26" idx="0"/>
          </p:cNvCxnSpPr>
          <p:nvPr/>
        </p:nvCxnSpPr>
        <p:spPr>
          <a:xfrm>
            <a:off x="9586599" y="3577702"/>
            <a:ext cx="383891"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5D754E4-E94B-A4F9-3EC5-530CE44C5105}"/>
              </a:ext>
            </a:extLst>
          </p:cNvPr>
          <p:cNvCxnSpPr>
            <a:cxnSpLocks/>
            <a:stCxn id="31" idx="3"/>
            <a:endCxn id="25" idx="0"/>
          </p:cNvCxnSpPr>
          <p:nvPr/>
        </p:nvCxnSpPr>
        <p:spPr>
          <a:xfrm flipH="1">
            <a:off x="9269450" y="3577702"/>
            <a:ext cx="317149"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4934C3A-8261-6EFB-27EA-286E8FB90B03}"/>
              </a:ext>
            </a:extLst>
          </p:cNvPr>
          <p:cNvCxnSpPr>
            <a:cxnSpLocks/>
            <a:stCxn id="30" idx="3"/>
            <a:endCxn id="24" idx="0"/>
          </p:cNvCxnSpPr>
          <p:nvPr/>
        </p:nvCxnSpPr>
        <p:spPr>
          <a:xfrm>
            <a:off x="8260719" y="3562462"/>
            <a:ext cx="322931"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8B5DFAF-8B68-44DA-A051-A8535F3AC24E}"/>
              </a:ext>
            </a:extLst>
          </p:cNvPr>
          <p:cNvCxnSpPr>
            <a:cxnSpLocks/>
            <a:stCxn id="30" idx="3"/>
            <a:endCxn id="23" idx="0"/>
          </p:cNvCxnSpPr>
          <p:nvPr/>
        </p:nvCxnSpPr>
        <p:spPr>
          <a:xfrm flipH="1">
            <a:off x="7928330" y="3562462"/>
            <a:ext cx="332389"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468905B-1353-74C1-247B-68BEF2A64DD0}"/>
              </a:ext>
            </a:extLst>
          </p:cNvPr>
          <p:cNvCxnSpPr>
            <a:cxnSpLocks/>
            <a:stCxn id="29" idx="3"/>
            <a:endCxn id="22" idx="0"/>
          </p:cNvCxnSpPr>
          <p:nvPr/>
        </p:nvCxnSpPr>
        <p:spPr>
          <a:xfrm>
            <a:off x="6919599" y="3547222"/>
            <a:ext cx="338171"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C766321-4ECE-C022-01E8-381A47C35052}"/>
              </a:ext>
            </a:extLst>
          </p:cNvPr>
          <p:cNvCxnSpPr>
            <a:cxnSpLocks/>
            <a:stCxn id="29" idx="3"/>
            <a:endCxn id="21" idx="0"/>
          </p:cNvCxnSpPr>
          <p:nvPr/>
        </p:nvCxnSpPr>
        <p:spPr>
          <a:xfrm flipH="1">
            <a:off x="6571970" y="3547222"/>
            <a:ext cx="347629"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35B040B-C785-C44C-6D0F-F22C626C6B68}"/>
              </a:ext>
            </a:extLst>
          </p:cNvPr>
          <p:cNvCxnSpPr>
            <a:cxnSpLocks/>
            <a:stCxn id="21" idx="4"/>
            <a:endCxn id="5" idx="0"/>
          </p:cNvCxnSpPr>
          <p:nvPr/>
        </p:nvCxnSpPr>
        <p:spPr>
          <a:xfrm flipH="1">
            <a:off x="6418180" y="4572000"/>
            <a:ext cx="153790" cy="51352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8CAC033-0543-04AB-DC17-3BC12AA8B4B5}"/>
              </a:ext>
            </a:extLst>
          </p:cNvPr>
          <p:cNvCxnSpPr>
            <a:cxnSpLocks/>
            <a:stCxn id="21" idx="4"/>
            <a:endCxn id="16" idx="0"/>
          </p:cNvCxnSpPr>
          <p:nvPr/>
        </p:nvCxnSpPr>
        <p:spPr>
          <a:xfrm>
            <a:off x="6571970" y="4572000"/>
            <a:ext cx="215780" cy="51827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9416A60-44FE-CB37-4108-4C00CE29596D}"/>
              </a:ext>
            </a:extLst>
          </p:cNvPr>
          <p:cNvCxnSpPr>
            <a:cxnSpLocks/>
            <a:stCxn id="22" idx="4"/>
            <a:endCxn id="6" idx="0"/>
          </p:cNvCxnSpPr>
          <p:nvPr/>
        </p:nvCxnSpPr>
        <p:spPr>
          <a:xfrm flipH="1">
            <a:off x="7143040" y="4572000"/>
            <a:ext cx="114730" cy="52304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68292CC-F00B-18F9-9545-8A9A73970AA7}"/>
              </a:ext>
            </a:extLst>
          </p:cNvPr>
          <p:cNvCxnSpPr>
            <a:cxnSpLocks/>
            <a:stCxn id="22" idx="4"/>
            <a:endCxn id="7" idx="0"/>
          </p:cNvCxnSpPr>
          <p:nvPr/>
        </p:nvCxnSpPr>
        <p:spPr>
          <a:xfrm>
            <a:off x="7257770" y="4572000"/>
            <a:ext cx="207212" cy="52304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44F30A4-747C-EE54-DF76-73DE3DB34F2B}"/>
              </a:ext>
            </a:extLst>
          </p:cNvPr>
          <p:cNvCxnSpPr>
            <a:cxnSpLocks/>
            <a:stCxn id="23" idx="4"/>
            <a:endCxn id="17" idx="0"/>
          </p:cNvCxnSpPr>
          <p:nvPr/>
        </p:nvCxnSpPr>
        <p:spPr>
          <a:xfrm flipH="1">
            <a:off x="7810742" y="4572000"/>
            <a:ext cx="117588" cy="53256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39DEF06-7D14-7295-2BC9-BAB837451EF7}"/>
              </a:ext>
            </a:extLst>
          </p:cNvPr>
          <p:cNvCxnSpPr>
            <a:cxnSpLocks/>
            <a:stCxn id="23" idx="4"/>
            <a:endCxn id="8" idx="0"/>
          </p:cNvCxnSpPr>
          <p:nvPr/>
        </p:nvCxnSpPr>
        <p:spPr>
          <a:xfrm>
            <a:off x="7928330" y="4572000"/>
            <a:ext cx="232936" cy="53256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3A0CCEE-2BB1-2908-B778-4A2C792F065D}"/>
              </a:ext>
            </a:extLst>
          </p:cNvPr>
          <p:cNvCxnSpPr>
            <a:cxnSpLocks/>
            <a:stCxn id="24" idx="4"/>
            <a:endCxn id="9" idx="0"/>
          </p:cNvCxnSpPr>
          <p:nvPr/>
        </p:nvCxnSpPr>
        <p:spPr>
          <a:xfrm flipH="1">
            <a:off x="8473679" y="4572000"/>
            <a:ext cx="109971" cy="52304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8CD5A94-F8D8-3D7E-3A1A-D1580E688F9F}"/>
              </a:ext>
            </a:extLst>
          </p:cNvPr>
          <p:cNvCxnSpPr>
            <a:cxnSpLocks/>
            <a:stCxn id="24" idx="4"/>
            <a:endCxn id="18" idx="0"/>
          </p:cNvCxnSpPr>
          <p:nvPr/>
        </p:nvCxnSpPr>
        <p:spPr>
          <a:xfrm>
            <a:off x="8583650" y="4572000"/>
            <a:ext cx="231022" cy="52780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A0774DC-56CD-0583-FB6A-1BB3478A94F7}"/>
              </a:ext>
            </a:extLst>
          </p:cNvPr>
          <p:cNvCxnSpPr>
            <a:cxnSpLocks/>
            <a:stCxn id="25" idx="4"/>
            <a:endCxn id="10" idx="0"/>
          </p:cNvCxnSpPr>
          <p:nvPr/>
        </p:nvCxnSpPr>
        <p:spPr>
          <a:xfrm flipH="1">
            <a:off x="9169963" y="4587240"/>
            <a:ext cx="99487" cy="51732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F957898-DB1E-63CB-9C9E-ECF415DDF5E7}"/>
              </a:ext>
            </a:extLst>
          </p:cNvPr>
          <p:cNvCxnSpPr>
            <a:cxnSpLocks/>
            <a:stCxn id="25" idx="4"/>
            <a:endCxn id="11" idx="0"/>
          </p:cNvCxnSpPr>
          <p:nvPr/>
        </p:nvCxnSpPr>
        <p:spPr>
          <a:xfrm>
            <a:off x="9269450" y="4587240"/>
            <a:ext cx="241506" cy="52209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999BDCD-7E75-383E-866E-440F92481A67}"/>
              </a:ext>
            </a:extLst>
          </p:cNvPr>
          <p:cNvCxnSpPr>
            <a:cxnSpLocks/>
            <a:stCxn id="26" idx="4"/>
            <a:endCxn id="19" idx="0"/>
          </p:cNvCxnSpPr>
          <p:nvPr/>
        </p:nvCxnSpPr>
        <p:spPr>
          <a:xfrm flipH="1">
            <a:off x="9851949" y="4587240"/>
            <a:ext cx="118541" cy="51256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74C8D3A-22F1-2A89-C5E8-5FB489BEAD86}"/>
              </a:ext>
            </a:extLst>
          </p:cNvPr>
          <p:cNvCxnSpPr>
            <a:cxnSpLocks/>
            <a:stCxn id="26" idx="4"/>
            <a:endCxn id="12" idx="0"/>
          </p:cNvCxnSpPr>
          <p:nvPr/>
        </p:nvCxnSpPr>
        <p:spPr>
          <a:xfrm>
            <a:off x="9970490" y="4587240"/>
            <a:ext cx="236750" cy="51732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C27EB5B-8B2E-1F35-2DAE-309089B2E989}"/>
              </a:ext>
            </a:extLst>
          </p:cNvPr>
          <p:cNvCxnSpPr>
            <a:cxnSpLocks/>
            <a:stCxn id="27" idx="4"/>
            <a:endCxn id="13" idx="0"/>
          </p:cNvCxnSpPr>
          <p:nvPr/>
        </p:nvCxnSpPr>
        <p:spPr>
          <a:xfrm flipH="1">
            <a:off x="10543470" y="4587240"/>
            <a:ext cx="112820" cy="51732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D3497A0-94FC-6A3A-2CF7-6383E793C5A2}"/>
              </a:ext>
            </a:extLst>
          </p:cNvPr>
          <p:cNvCxnSpPr>
            <a:cxnSpLocks/>
            <a:stCxn id="27" idx="4"/>
            <a:endCxn id="20" idx="0"/>
          </p:cNvCxnSpPr>
          <p:nvPr/>
        </p:nvCxnSpPr>
        <p:spPr>
          <a:xfrm>
            <a:off x="10656290" y="4587240"/>
            <a:ext cx="228173" cy="507797"/>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2D4E82B-AED8-643C-909C-307A39DFC31C}"/>
              </a:ext>
            </a:extLst>
          </p:cNvPr>
          <p:cNvCxnSpPr>
            <a:cxnSpLocks/>
            <a:stCxn id="28" idx="4"/>
            <a:endCxn id="14" idx="0"/>
          </p:cNvCxnSpPr>
          <p:nvPr/>
        </p:nvCxnSpPr>
        <p:spPr>
          <a:xfrm flipH="1">
            <a:off x="11239754" y="4587240"/>
            <a:ext cx="87096" cy="512561"/>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DF40E3A-D2C2-A420-F7F8-99E3D66DC844}"/>
              </a:ext>
            </a:extLst>
          </p:cNvPr>
          <p:cNvCxnSpPr>
            <a:cxnSpLocks/>
            <a:stCxn id="28" idx="4"/>
            <a:endCxn id="15" idx="0"/>
          </p:cNvCxnSpPr>
          <p:nvPr/>
        </p:nvCxnSpPr>
        <p:spPr>
          <a:xfrm>
            <a:off x="11326850" y="4587240"/>
            <a:ext cx="225317" cy="51732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54A5769B-F564-777A-3B95-C4BE25D7B34C}"/>
              </a:ext>
            </a:extLst>
          </p:cNvPr>
          <p:cNvSpPr/>
          <p:nvPr/>
        </p:nvSpPr>
        <p:spPr>
          <a:xfrm>
            <a:off x="9527140" y="1336482"/>
            <a:ext cx="340158" cy="523220"/>
          </a:xfrm>
          <a:prstGeom prst="rect">
            <a:avLst/>
          </a:prstGeom>
        </p:spPr>
        <p:txBody>
          <a:bodyPr wrap="square">
            <a:spAutoFit/>
          </a:bodyPr>
          <a:lstStyle/>
          <a:p>
            <a:r>
              <a:rPr lang="en-US" sz="2800" dirty="0"/>
              <a:t>H</a:t>
            </a:r>
          </a:p>
        </p:txBody>
      </p:sp>
      <p:sp>
        <p:nvSpPr>
          <p:cNvPr id="66" name="Rectangle 65">
            <a:extLst>
              <a:ext uri="{FF2B5EF4-FFF2-40B4-BE49-F238E27FC236}">
                <a16:creationId xmlns:a16="http://schemas.microsoft.com/office/drawing/2014/main" id="{FF0FF570-7E43-ECDF-513D-870CFEFD43F4}"/>
              </a:ext>
            </a:extLst>
          </p:cNvPr>
          <p:cNvSpPr/>
          <p:nvPr/>
        </p:nvSpPr>
        <p:spPr>
          <a:xfrm>
            <a:off x="10700620" y="2403282"/>
            <a:ext cx="340158" cy="523220"/>
          </a:xfrm>
          <a:prstGeom prst="rect">
            <a:avLst/>
          </a:prstGeom>
        </p:spPr>
        <p:txBody>
          <a:bodyPr wrap="square">
            <a:spAutoFit/>
          </a:bodyPr>
          <a:lstStyle/>
          <a:p>
            <a:r>
              <a:rPr lang="en-US" sz="2800" dirty="0"/>
              <a:t>H</a:t>
            </a:r>
          </a:p>
        </p:txBody>
      </p:sp>
      <p:sp>
        <p:nvSpPr>
          <p:cNvPr id="67" name="Rectangle 66">
            <a:extLst>
              <a:ext uri="{FF2B5EF4-FFF2-40B4-BE49-F238E27FC236}">
                <a16:creationId xmlns:a16="http://schemas.microsoft.com/office/drawing/2014/main" id="{315071F7-E0E0-2841-2464-E87A7F9DB674}"/>
              </a:ext>
            </a:extLst>
          </p:cNvPr>
          <p:cNvSpPr/>
          <p:nvPr/>
        </p:nvSpPr>
        <p:spPr>
          <a:xfrm>
            <a:off x="11218780" y="3531042"/>
            <a:ext cx="340158" cy="523220"/>
          </a:xfrm>
          <a:prstGeom prst="rect">
            <a:avLst/>
          </a:prstGeom>
        </p:spPr>
        <p:txBody>
          <a:bodyPr wrap="square">
            <a:spAutoFit/>
          </a:bodyPr>
          <a:lstStyle/>
          <a:p>
            <a:r>
              <a:rPr lang="en-US" sz="2800" dirty="0"/>
              <a:t>H</a:t>
            </a:r>
          </a:p>
        </p:txBody>
      </p:sp>
      <p:sp>
        <p:nvSpPr>
          <p:cNvPr id="68" name="Rectangle 67">
            <a:extLst>
              <a:ext uri="{FF2B5EF4-FFF2-40B4-BE49-F238E27FC236}">
                <a16:creationId xmlns:a16="http://schemas.microsoft.com/office/drawing/2014/main" id="{64B12CE3-5D70-71FF-5B4A-8DBDBECF122C}"/>
              </a:ext>
            </a:extLst>
          </p:cNvPr>
          <p:cNvSpPr/>
          <p:nvPr/>
        </p:nvSpPr>
        <p:spPr>
          <a:xfrm>
            <a:off x="11371180" y="4491162"/>
            <a:ext cx="340158" cy="523220"/>
          </a:xfrm>
          <a:prstGeom prst="rect">
            <a:avLst/>
          </a:prstGeom>
        </p:spPr>
        <p:txBody>
          <a:bodyPr wrap="square">
            <a:spAutoFit/>
          </a:bodyPr>
          <a:lstStyle/>
          <a:p>
            <a:r>
              <a:rPr lang="en-US" sz="2800" dirty="0"/>
              <a:t>H</a:t>
            </a:r>
          </a:p>
        </p:txBody>
      </p:sp>
      <p:sp>
        <p:nvSpPr>
          <p:cNvPr id="69" name="Rectangle 68">
            <a:extLst>
              <a:ext uri="{FF2B5EF4-FFF2-40B4-BE49-F238E27FC236}">
                <a16:creationId xmlns:a16="http://schemas.microsoft.com/office/drawing/2014/main" id="{0F4BB4A9-A23E-5CE4-F52D-0317A28F3DE8}"/>
              </a:ext>
            </a:extLst>
          </p:cNvPr>
          <p:cNvSpPr/>
          <p:nvPr/>
        </p:nvSpPr>
        <p:spPr>
          <a:xfrm>
            <a:off x="9847180" y="3531042"/>
            <a:ext cx="340158" cy="523220"/>
          </a:xfrm>
          <a:prstGeom prst="rect">
            <a:avLst/>
          </a:prstGeom>
        </p:spPr>
        <p:txBody>
          <a:bodyPr wrap="square">
            <a:spAutoFit/>
          </a:bodyPr>
          <a:lstStyle/>
          <a:p>
            <a:r>
              <a:rPr lang="en-US" sz="2800" dirty="0"/>
              <a:t>H</a:t>
            </a:r>
          </a:p>
        </p:txBody>
      </p:sp>
      <p:sp>
        <p:nvSpPr>
          <p:cNvPr id="70" name="Rectangle 69">
            <a:extLst>
              <a:ext uri="{FF2B5EF4-FFF2-40B4-BE49-F238E27FC236}">
                <a16:creationId xmlns:a16="http://schemas.microsoft.com/office/drawing/2014/main" id="{8EC6C580-30B5-E42D-48D6-224C48C30E17}"/>
              </a:ext>
            </a:extLst>
          </p:cNvPr>
          <p:cNvSpPr/>
          <p:nvPr/>
        </p:nvSpPr>
        <p:spPr>
          <a:xfrm>
            <a:off x="8490820" y="3546282"/>
            <a:ext cx="340158" cy="523220"/>
          </a:xfrm>
          <a:prstGeom prst="rect">
            <a:avLst/>
          </a:prstGeom>
        </p:spPr>
        <p:txBody>
          <a:bodyPr wrap="square">
            <a:spAutoFit/>
          </a:bodyPr>
          <a:lstStyle/>
          <a:p>
            <a:r>
              <a:rPr lang="en-US" sz="2800" dirty="0"/>
              <a:t>H</a:t>
            </a:r>
          </a:p>
        </p:txBody>
      </p:sp>
      <p:sp>
        <p:nvSpPr>
          <p:cNvPr id="71" name="Rectangle 70">
            <a:extLst>
              <a:ext uri="{FF2B5EF4-FFF2-40B4-BE49-F238E27FC236}">
                <a16:creationId xmlns:a16="http://schemas.microsoft.com/office/drawing/2014/main" id="{392789F4-8116-C759-1075-5262FA88D83C}"/>
              </a:ext>
            </a:extLst>
          </p:cNvPr>
          <p:cNvSpPr/>
          <p:nvPr/>
        </p:nvSpPr>
        <p:spPr>
          <a:xfrm>
            <a:off x="7180180" y="3531042"/>
            <a:ext cx="340158" cy="523220"/>
          </a:xfrm>
          <a:prstGeom prst="rect">
            <a:avLst/>
          </a:prstGeom>
        </p:spPr>
        <p:txBody>
          <a:bodyPr wrap="square">
            <a:spAutoFit/>
          </a:bodyPr>
          <a:lstStyle/>
          <a:p>
            <a:r>
              <a:rPr lang="en-US" sz="2800" dirty="0"/>
              <a:t>H</a:t>
            </a:r>
          </a:p>
        </p:txBody>
      </p:sp>
      <p:sp>
        <p:nvSpPr>
          <p:cNvPr id="72" name="Rectangle 71">
            <a:extLst>
              <a:ext uri="{FF2B5EF4-FFF2-40B4-BE49-F238E27FC236}">
                <a16:creationId xmlns:a16="http://schemas.microsoft.com/office/drawing/2014/main" id="{A0EAEF0C-BE4D-D23D-D95F-66943112DAD6}"/>
              </a:ext>
            </a:extLst>
          </p:cNvPr>
          <p:cNvSpPr/>
          <p:nvPr/>
        </p:nvSpPr>
        <p:spPr>
          <a:xfrm>
            <a:off x="7957420" y="2449002"/>
            <a:ext cx="340158" cy="523220"/>
          </a:xfrm>
          <a:prstGeom prst="rect">
            <a:avLst/>
          </a:prstGeom>
        </p:spPr>
        <p:txBody>
          <a:bodyPr wrap="square">
            <a:spAutoFit/>
          </a:bodyPr>
          <a:lstStyle/>
          <a:p>
            <a:r>
              <a:rPr lang="en-US" sz="2800" dirty="0"/>
              <a:t>H</a:t>
            </a:r>
          </a:p>
        </p:txBody>
      </p:sp>
      <p:sp>
        <p:nvSpPr>
          <p:cNvPr id="73" name="Rectangle 72">
            <a:extLst>
              <a:ext uri="{FF2B5EF4-FFF2-40B4-BE49-F238E27FC236}">
                <a16:creationId xmlns:a16="http://schemas.microsoft.com/office/drawing/2014/main" id="{A72A3061-A323-8089-3955-F2180A5D5044}"/>
              </a:ext>
            </a:extLst>
          </p:cNvPr>
          <p:cNvSpPr/>
          <p:nvPr/>
        </p:nvSpPr>
        <p:spPr>
          <a:xfrm>
            <a:off x="8094580" y="1336482"/>
            <a:ext cx="340158" cy="523220"/>
          </a:xfrm>
          <a:prstGeom prst="rect">
            <a:avLst/>
          </a:prstGeom>
        </p:spPr>
        <p:txBody>
          <a:bodyPr wrap="square">
            <a:spAutoFit/>
          </a:bodyPr>
          <a:lstStyle/>
          <a:p>
            <a:r>
              <a:rPr lang="en-US" sz="2800" dirty="0"/>
              <a:t>T</a:t>
            </a:r>
          </a:p>
        </p:txBody>
      </p:sp>
      <p:sp>
        <p:nvSpPr>
          <p:cNvPr id="74" name="Rectangle 73">
            <a:extLst>
              <a:ext uri="{FF2B5EF4-FFF2-40B4-BE49-F238E27FC236}">
                <a16:creationId xmlns:a16="http://schemas.microsoft.com/office/drawing/2014/main" id="{BED16FE6-CF2A-50AD-B0FE-834CA356F1C7}"/>
              </a:ext>
            </a:extLst>
          </p:cNvPr>
          <p:cNvSpPr/>
          <p:nvPr/>
        </p:nvSpPr>
        <p:spPr>
          <a:xfrm>
            <a:off x="6951580" y="2433762"/>
            <a:ext cx="340158" cy="523220"/>
          </a:xfrm>
          <a:prstGeom prst="rect">
            <a:avLst/>
          </a:prstGeom>
        </p:spPr>
        <p:txBody>
          <a:bodyPr wrap="square">
            <a:spAutoFit/>
          </a:bodyPr>
          <a:lstStyle/>
          <a:p>
            <a:r>
              <a:rPr lang="en-US" sz="2800" dirty="0"/>
              <a:t>T</a:t>
            </a:r>
          </a:p>
        </p:txBody>
      </p:sp>
      <p:sp>
        <p:nvSpPr>
          <p:cNvPr id="75" name="Rectangle 74">
            <a:extLst>
              <a:ext uri="{FF2B5EF4-FFF2-40B4-BE49-F238E27FC236}">
                <a16:creationId xmlns:a16="http://schemas.microsoft.com/office/drawing/2014/main" id="{84EE174A-27CF-1514-237B-D7A9338E4AB9}"/>
              </a:ext>
            </a:extLst>
          </p:cNvPr>
          <p:cNvSpPr/>
          <p:nvPr/>
        </p:nvSpPr>
        <p:spPr>
          <a:xfrm>
            <a:off x="9618580" y="2449002"/>
            <a:ext cx="340158" cy="523220"/>
          </a:xfrm>
          <a:prstGeom prst="rect">
            <a:avLst/>
          </a:prstGeom>
        </p:spPr>
        <p:txBody>
          <a:bodyPr wrap="square">
            <a:spAutoFit/>
          </a:bodyPr>
          <a:lstStyle/>
          <a:p>
            <a:r>
              <a:rPr lang="en-US" sz="2800" dirty="0"/>
              <a:t>T</a:t>
            </a:r>
          </a:p>
        </p:txBody>
      </p:sp>
      <p:sp>
        <p:nvSpPr>
          <p:cNvPr id="76" name="Rectangle 75">
            <a:extLst>
              <a:ext uri="{FF2B5EF4-FFF2-40B4-BE49-F238E27FC236}">
                <a16:creationId xmlns:a16="http://schemas.microsoft.com/office/drawing/2014/main" id="{226E6FF4-3E17-F1FD-A192-50AAEF428E85}"/>
              </a:ext>
            </a:extLst>
          </p:cNvPr>
          <p:cNvSpPr/>
          <p:nvPr/>
        </p:nvSpPr>
        <p:spPr>
          <a:xfrm>
            <a:off x="10426300" y="3546282"/>
            <a:ext cx="340158" cy="523220"/>
          </a:xfrm>
          <a:prstGeom prst="rect">
            <a:avLst/>
          </a:prstGeom>
        </p:spPr>
        <p:txBody>
          <a:bodyPr wrap="square">
            <a:spAutoFit/>
          </a:bodyPr>
          <a:lstStyle/>
          <a:p>
            <a:r>
              <a:rPr lang="en-US" sz="2800" dirty="0"/>
              <a:t>T</a:t>
            </a:r>
          </a:p>
        </p:txBody>
      </p:sp>
      <p:sp>
        <p:nvSpPr>
          <p:cNvPr id="77" name="Rectangle 76">
            <a:extLst>
              <a:ext uri="{FF2B5EF4-FFF2-40B4-BE49-F238E27FC236}">
                <a16:creationId xmlns:a16="http://schemas.microsoft.com/office/drawing/2014/main" id="{8D1300AE-0C0D-D7D0-B12D-73F40A8C1CA6}"/>
              </a:ext>
            </a:extLst>
          </p:cNvPr>
          <p:cNvSpPr/>
          <p:nvPr/>
        </p:nvSpPr>
        <p:spPr>
          <a:xfrm>
            <a:off x="9039460" y="3546282"/>
            <a:ext cx="340158" cy="523220"/>
          </a:xfrm>
          <a:prstGeom prst="rect">
            <a:avLst/>
          </a:prstGeom>
        </p:spPr>
        <p:txBody>
          <a:bodyPr wrap="square">
            <a:spAutoFit/>
          </a:bodyPr>
          <a:lstStyle/>
          <a:p>
            <a:r>
              <a:rPr lang="en-US" sz="2800" dirty="0"/>
              <a:t>T</a:t>
            </a:r>
          </a:p>
        </p:txBody>
      </p:sp>
      <p:sp>
        <p:nvSpPr>
          <p:cNvPr id="78" name="Rectangle 77">
            <a:extLst>
              <a:ext uri="{FF2B5EF4-FFF2-40B4-BE49-F238E27FC236}">
                <a16:creationId xmlns:a16="http://schemas.microsoft.com/office/drawing/2014/main" id="{80CE6BF2-7CE3-5661-3CF4-A8D31B8E8ACE}"/>
              </a:ext>
            </a:extLst>
          </p:cNvPr>
          <p:cNvSpPr/>
          <p:nvPr/>
        </p:nvSpPr>
        <p:spPr>
          <a:xfrm>
            <a:off x="7728820" y="3546282"/>
            <a:ext cx="340158" cy="523220"/>
          </a:xfrm>
          <a:prstGeom prst="rect">
            <a:avLst/>
          </a:prstGeom>
        </p:spPr>
        <p:txBody>
          <a:bodyPr wrap="square">
            <a:spAutoFit/>
          </a:bodyPr>
          <a:lstStyle/>
          <a:p>
            <a:r>
              <a:rPr lang="en-US" sz="2800" dirty="0"/>
              <a:t>T</a:t>
            </a:r>
          </a:p>
        </p:txBody>
      </p:sp>
      <p:sp>
        <p:nvSpPr>
          <p:cNvPr id="79" name="Rectangle 78">
            <a:extLst>
              <a:ext uri="{FF2B5EF4-FFF2-40B4-BE49-F238E27FC236}">
                <a16:creationId xmlns:a16="http://schemas.microsoft.com/office/drawing/2014/main" id="{D9287BA8-AB56-82B2-62BA-F69686CBE446}"/>
              </a:ext>
            </a:extLst>
          </p:cNvPr>
          <p:cNvSpPr/>
          <p:nvPr/>
        </p:nvSpPr>
        <p:spPr>
          <a:xfrm>
            <a:off x="6341980" y="3546282"/>
            <a:ext cx="340158" cy="523220"/>
          </a:xfrm>
          <a:prstGeom prst="rect">
            <a:avLst/>
          </a:prstGeom>
        </p:spPr>
        <p:txBody>
          <a:bodyPr wrap="square">
            <a:spAutoFit/>
          </a:bodyPr>
          <a:lstStyle/>
          <a:p>
            <a:r>
              <a:rPr lang="en-US" sz="2800" dirty="0"/>
              <a:t>T</a:t>
            </a:r>
          </a:p>
        </p:txBody>
      </p:sp>
      <p:sp>
        <p:nvSpPr>
          <p:cNvPr id="80" name="Rectangle 79">
            <a:extLst>
              <a:ext uri="{FF2B5EF4-FFF2-40B4-BE49-F238E27FC236}">
                <a16:creationId xmlns:a16="http://schemas.microsoft.com/office/drawing/2014/main" id="{BC0B0106-1BC5-7C48-1894-0F4AFAC2EFC3}"/>
              </a:ext>
            </a:extLst>
          </p:cNvPr>
          <p:cNvSpPr/>
          <p:nvPr/>
        </p:nvSpPr>
        <p:spPr>
          <a:xfrm>
            <a:off x="6204820" y="4475922"/>
            <a:ext cx="340158" cy="523220"/>
          </a:xfrm>
          <a:prstGeom prst="rect">
            <a:avLst/>
          </a:prstGeom>
        </p:spPr>
        <p:txBody>
          <a:bodyPr wrap="square">
            <a:spAutoFit/>
          </a:bodyPr>
          <a:lstStyle/>
          <a:p>
            <a:r>
              <a:rPr lang="en-US" sz="2800" dirty="0"/>
              <a:t>T</a:t>
            </a:r>
          </a:p>
        </p:txBody>
      </p:sp>
      <p:sp>
        <p:nvSpPr>
          <p:cNvPr id="81" name="Rectangle 80">
            <a:extLst>
              <a:ext uri="{FF2B5EF4-FFF2-40B4-BE49-F238E27FC236}">
                <a16:creationId xmlns:a16="http://schemas.microsoft.com/office/drawing/2014/main" id="{25113963-DDFE-513B-7945-466E4BEBD172}"/>
              </a:ext>
            </a:extLst>
          </p:cNvPr>
          <p:cNvSpPr/>
          <p:nvPr/>
        </p:nvSpPr>
        <p:spPr>
          <a:xfrm>
            <a:off x="6601060" y="4475922"/>
            <a:ext cx="340158" cy="523220"/>
          </a:xfrm>
          <a:prstGeom prst="rect">
            <a:avLst/>
          </a:prstGeom>
        </p:spPr>
        <p:txBody>
          <a:bodyPr wrap="square">
            <a:spAutoFit/>
          </a:bodyPr>
          <a:lstStyle/>
          <a:p>
            <a:r>
              <a:rPr lang="en-US" sz="2800" dirty="0"/>
              <a:t>H</a:t>
            </a:r>
          </a:p>
        </p:txBody>
      </p:sp>
    </p:spTree>
    <p:extLst>
      <p:ext uri="{BB962C8B-B14F-4D97-AF65-F5344CB8AC3E}">
        <p14:creationId xmlns:p14="http://schemas.microsoft.com/office/powerpoint/2010/main" val="221585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BF0C-DC18-2FE4-7C86-02D02EEDB3E3}"/>
              </a:ext>
            </a:extLst>
          </p:cNvPr>
          <p:cNvSpPr>
            <a:spLocks noGrp="1"/>
          </p:cNvSpPr>
          <p:nvPr>
            <p:ph type="title"/>
          </p:nvPr>
        </p:nvSpPr>
        <p:spPr/>
        <p:txBody>
          <a:bodyPr/>
          <a:lstStyle/>
          <a:p>
            <a:r>
              <a:rPr lang="en-US" dirty="0" err="1"/>
              <a:t>Expectiminimax</a:t>
            </a:r>
            <a:endParaRPr lang="en-US" dirty="0"/>
          </a:p>
        </p:txBody>
      </p:sp>
      <p:sp>
        <p:nvSpPr>
          <p:cNvPr id="3" name="Content Placeholder 2">
            <a:extLst>
              <a:ext uri="{FF2B5EF4-FFF2-40B4-BE49-F238E27FC236}">
                <a16:creationId xmlns:a16="http://schemas.microsoft.com/office/drawing/2014/main" id="{93044394-3C15-AB94-E2EC-F05817FDE7F0}"/>
              </a:ext>
            </a:extLst>
          </p:cNvPr>
          <p:cNvSpPr>
            <a:spLocks noGrp="1"/>
          </p:cNvSpPr>
          <p:nvPr>
            <p:ph idx="1"/>
          </p:nvPr>
        </p:nvSpPr>
        <p:spPr>
          <a:xfrm>
            <a:off x="838200" y="1825625"/>
            <a:ext cx="3113690" cy="3313934"/>
          </a:xfrm>
        </p:spPr>
        <p:txBody>
          <a:bodyPr/>
          <a:lstStyle/>
          <a:p>
            <a:r>
              <a:rPr lang="en-US" dirty="0"/>
              <a:t>Find values of all nodes</a:t>
            </a:r>
          </a:p>
        </p:txBody>
      </p:sp>
      <p:sp>
        <p:nvSpPr>
          <p:cNvPr id="4" name="Triangle 3">
            <a:extLst>
              <a:ext uri="{FF2B5EF4-FFF2-40B4-BE49-F238E27FC236}">
                <a16:creationId xmlns:a16="http://schemas.microsoft.com/office/drawing/2014/main" id="{C44668E5-BE46-C664-FC53-B0CF084A96A2}"/>
              </a:ext>
            </a:extLst>
          </p:cNvPr>
          <p:cNvSpPr/>
          <p:nvPr/>
        </p:nvSpPr>
        <p:spPr>
          <a:xfrm rot="10800000">
            <a:off x="8580970" y="772750"/>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sz="2400" b="1" dirty="0"/>
              <a:t>5</a:t>
            </a:r>
          </a:p>
        </p:txBody>
      </p:sp>
      <p:sp>
        <p:nvSpPr>
          <p:cNvPr id="5" name="Rectangle 4">
            <a:extLst>
              <a:ext uri="{FF2B5EF4-FFF2-40B4-BE49-F238E27FC236}">
                <a16:creationId xmlns:a16="http://schemas.microsoft.com/office/drawing/2014/main" id="{057FF7B1-9BAD-8F5B-0301-EEB1394EFC75}"/>
              </a:ext>
            </a:extLst>
          </p:cNvPr>
          <p:cNvSpPr/>
          <p:nvPr/>
        </p:nvSpPr>
        <p:spPr>
          <a:xfrm>
            <a:off x="6189580" y="5085522"/>
            <a:ext cx="457200" cy="461665"/>
          </a:xfrm>
          <a:prstGeom prst="rect">
            <a:avLst/>
          </a:prstGeom>
        </p:spPr>
        <p:txBody>
          <a:bodyPr wrap="square">
            <a:spAutoFit/>
          </a:bodyPr>
          <a:lstStyle/>
          <a:p>
            <a:pPr algn="ctr"/>
            <a:r>
              <a:rPr lang="en-US" sz="2400"/>
              <a:t>5</a:t>
            </a:r>
            <a:endParaRPr lang="en-US" sz="2400" dirty="0"/>
          </a:p>
        </p:txBody>
      </p:sp>
      <p:sp>
        <p:nvSpPr>
          <p:cNvPr id="6" name="Rectangle 5">
            <a:extLst>
              <a:ext uri="{FF2B5EF4-FFF2-40B4-BE49-F238E27FC236}">
                <a16:creationId xmlns:a16="http://schemas.microsoft.com/office/drawing/2014/main" id="{E1B55A17-5192-ABD7-CFB6-F1FB678A7D07}"/>
              </a:ext>
            </a:extLst>
          </p:cNvPr>
          <p:cNvSpPr/>
          <p:nvPr/>
        </p:nvSpPr>
        <p:spPr>
          <a:xfrm>
            <a:off x="6914440" y="5095045"/>
            <a:ext cx="457200" cy="461665"/>
          </a:xfrm>
          <a:prstGeom prst="rect">
            <a:avLst/>
          </a:prstGeom>
        </p:spPr>
        <p:txBody>
          <a:bodyPr wrap="square">
            <a:spAutoFit/>
          </a:bodyPr>
          <a:lstStyle/>
          <a:p>
            <a:pPr algn="ctr"/>
            <a:r>
              <a:rPr lang="en-US" sz="2400" dirty="0"/>
              <a:t>8</a:t>
            </a:r>
          </a:p>
        </p:txBody>
      </p:sp>
      <p:sp>
        <p:nvSpPr>
          <p:cNvPr id="7" name="Rectangle 6">
            <a:extLst>
              <a:ext uri="{FF2B5EF4-FFF2-40B4-BE49-F238E27FC236}">
                <a16:creationId xmlns:a16="http://schemas.microsoft.com/office/drawing/2014/main" id="{09F005B5-A2B0-DCD4-9AC4-F5D70277B40C}"/>
              </a:ext>
            </a:extLst>
          </p:cNvPr>
          <p:cNvSpPr/>
          <p:nvPr/>
        </p:nvSpPr>
        <p:spPr>
          <a:xfrm>
            <a:off x="7236382" y="5095043"/>
            <a:ext cx="457200" cy="461665"/>
          </a:xfrm>
          <a:prstGeom prst="rect">
            <a:avLst/>
          </a:prstGeom>
        </p:spPr>
        <p:txBody>
          <a:bodyPr wrap="square">
            <a:spAutoFit/>
          </a:bodyPr>
          <a:lstStyle/>
          <a:p>
            <a:pPr algn="ctr"/>
            <a:r>
              <a:rPr lang="en-US" sz="2400" dirty="0"/>
              <a:t>2</a:t>
            </a:r>
          </a:p>
        </p:txBody>
      </p:sp>
      <p:sp>
        <p:nvSpPr>
          <p:cNvPr id="8" name="Rectangle 7">
            <a:extLst>
              <a:ext uri="{FF2B5EF4-FFF2-40B4-BE49-F238E27FC236}">
                <a16:creationId xmlns:a16="http://schemas.microsoft.com/office/drawing/2014/main" id="{8E08FE48-6A4D-EFA0-9D51-219E762AA73D}"/>
              </a:ext>
            </a:extLst>
          </p:cNvPr>
          <p:cNvSpPr/>
          <p:nvPr/>
        </p:nvSpPr>
        <p:spPr>
          <a:xfrm>
            <a:off x="7932666" y="5104566"/>
            <a:ext cx="457200" cy="461665"/>
          </a:xfrm>
          <a:prstGeom prst="rect">
            <a:avLst/>
          </a:prstGeom>
        </p:spPr>
        <p:txBody>
          <a:bodyPr wrap="square">
            <a:spAutoFit/>
          </a:bodyPr>
          <a:lstStyle/>
          <a:p>
            <a:pPr algn="ctr"/>
            <a:r>
              <a:rPr lang="en-US" sz="2400" dirty="0"/>
              <a:t>6</a:t>
            </a:r>
          </a:p>
        </p:txBody>
      </p:sp>
      <p:sp>
        <p:nvSpPr>
          <p:cNvPr id="9" name="Rectangle 8">
            <a:extLst>
              <a:ext uri="{FF2B5EF4-FFF2-40B4-BE49-F238E27FC236}">
                <a16:creationId xmlns:a16="http://schemas.microsoft.com/office/drawing/2014/main" id="{06834293-442A-0661-DEF6-8CE9F022EC2F}"/>
              </a:ext>
            </a:extLst>
          </p:cNvPr>
          <p:cNvSpPr/>
          <p:nvPr/>
        </p:nvSpPr>
        <p:spPr>
          <a:xfrm>
            <a:off x="8245079" y="5095045"/>
            <a:ext cx="457200" cy="461665"/>
          </a:xfrm>
          <a:prstGeom prst="rect">
            <a:avLst/>
          </a:prstGeom>
        </p:spPr>
        <p:txBody>
          <a:bodyPr wrap="square">
            <a:spAutoFit/>
          </a:bodyPr>
          <a:lstStyle/>
          <a:p>
            <a:pPr algn="ctr"/>
            <a:r>
              <a:rPr lang="en-US" sz="2400" dirty="0"/>
              <a:t>9</a:t>
            </a:r>
          </a:p>
        </p:txBody>
      </p:sp>
      <p:sp>
        <p:nvSpPr>
          <p:cNvPr id="10" name="Rectangle 9">
            <a:extLst>
              <a:ext uri="{FF2B5EF4-FFF2-40B4-BE49-F238E27FC236}">
                <a16:creationId xmlns:a16="http://schemas.microsoft.com/office/drawing/2014/main" id="{09195942-A259-0E2D-7B55-388B767F4FD5}"/>
              </a:ext>
            </a:extLst>
          </p:cNvPr>
          <p:cNvSpPr/>
          <p:nvPr/>
        </p:nvSpPr>
        <p:spPr>
          <a:xfrm>
            <a:off x="8941363" y="5104568"/>
            <a:ext cx="457200" cy="461665"/>
          </a:xfrm>
          <a:prstGeom prst="rect">
            <a:avLst/>
          </a:prstGeom>
        </p:spPr>
        <p:txBody>
          <a:bodyPr wrap="square">
            <a:spAutoFit/>
          </a:bodyPr>
          <a:lstStyle/>
          <a:p>
            <a:pPr algn="ctr"/>
            <a:r>
              <a:rPr lang="en-US" sz="2400" dirty="0"/>
              <a:t>1</a:t>
            </a:r>
          </a:p>
        </p:txBody>
      </p:sp>
      <p:sp>
        <p:nvSpPr>
          <p:cNvPr id="11" name="Rectangle 10">
            <a:extLst>
              <a:ext uri="{FF2B5EF4-FFF2-40B4-BE49-F238E27FC236}">
                <a16:creationId xmlns:a16="http://schemas.microsoft.com/office/drawing/2014/main" id="{3BCC3BDF-5682-6ADA-DD38-AFDCF583F455}"/>
              </a:ext>
            </a:extLst>
          </p:cNvPr>
          <p:cNvSpPr/>
          <p:nvPr/>
        </p:nvSpPr>
        <p:spPr>
          <a:xfrm>
            <a:off x="9282356" y="5109333"/>
            <a:ext cx="457200" cy="461665"/>
          </a:xfrm>
          <a:prstGeom prst="rect">
            <a:avLst/>
          </a:prstGeom>
        </p:spPr>
        <p:txBody>
          <a:bodyPr wrap="square">
            <a:spAutoFit/>
          </a:bodyPr>
          <a:lstStyle/>
          <a:p>
            <a:pPr algn="ctr"/>
            <a:r>
              <a:rPr lang="en-US" sz="2400" dirty="0"/>
              <a:t>7</a:t>
            </a:r>
          </a:p>
        </p:txBody>
      </p:sp>
      <p:sp>
        <p:nvSpPr>
          <p:cNvPr id="12" name="Rectangle 11">
            <a:extLst>
              <a:ext uri="{FF2B5EF4-FFF2-40B4-BE49-F238E27FC236}">
                <a16:creationId xmlns:a16="http://schemas.microsoft.com/office/drawing/2014/main" id="{E6A37AF3-4E27-9553-CEB7-2DC4CF52B67F}"/>
              </a:ext>
            </a:extLst>
          </p:cNvPr>
          <p:cNvSpPr/>
          <p:nvPr/>
        </p:nvSpPr>
        <p:spPr>
          <a:xfrm>
            <a:off x="9978640" y="5104568"/>
            <a:ext cx="457200" cy="461665"/>
          </a:xfrm>
          <a:prstGeom prst="rect">
            <a:avLst/>
          </a:prstGeom>
        </p:spPr>
        <p:txBody>
          <a:bodyPr wrap="square">
            <a:spAutoFit/>
          </a:bodyPr>
          <a:lstStyle/>
          <a:p>
            <a:pPr algn="ctr"/>
            <a:r>
              <a:rPr lang="en-US" sz="2400" dirty="0"/>
              <a:t>5</a:t>
            </a:r>
          </a:p>
        </p:txBody>
      </p:sp>
      <p:sp>
        <p:nvSpPr>
          <p:cNvPr id="13" name="Rectangle 12">
            <a:extLst>
              <a:ext uri="{FF2B5EF4-FFF2-40B4-BE49-F238E27FC236}">
                <a16:creationId xmlns:a16="http://schemas.microsoft.com/office/drawing/2014/main" id="{CA4D454C-2DB5-4D8E-7D46-CE3CEEEC1599}"/>
              </a:ext>
            </a:extLst>
          </p:cNvPr>
          <p:cNvSpPr/>
          <p:nvPr/>
        </p:nvSpPr>
        <p:spPr>
          <a:xfrm>
            <a:off x="10314870" y="5104566"/>
            <a:ext cx="457200" cy="461665"/>
          </a:xfrm>
          <a:prstGeom prst="rect">
            <a:avLst/>
          </a:prstGeom>
        </p:spPr>
        <p:txBody>
          <a:bodyPr wrap="square">
            <a:spAutoFit/>
          </a:bodyPr>
          <a:lstStyle/>
          <a:p>
            <a:pPr algn="ctr"/>
            <a:r>
              <a:rPr lang="en-US" sz="2400" dirty="0"/>
              <a:t>8</a:t>
            </a:r>
          </a:p>
        </p:txBody>
      </p:sp>
      <p:sp>
        <p:nvSpPr>
          <p:cNvPr id="14" name="Rectangle 13">
            <a:extLst>
              <a:ext uri="{FF2B5EF4-FFF2-40B4-BE49-F238E27FC236}">
                <a16:creationId xmlns:a16="http://schemas.microsoft.com/office/drawing/2014/main" id="{567438C2-1303-35A2-06D9-D5DDC6AE3B5B}"/>
              </a:ext>
            </a:extLst>
          </p:cNvPr>
          <p:cNvSpPr/>
          <p:nvPr/>
        </p:nvSpPr>
        <p:spPr>
          <a:xfrm>
            <a:off x="11011154" y="5099801"/>
            <a:ext cx="457200" cy="461665"/>
          </a:xfrm>
          <a:prstGeom prst="rect">
            <a:avLst/>
          </a:prstGeom>
        </p:spPr>
        <p:txBody>
          <a:bodyPr wrap="square">
            <a:spAutoFit/>
          </a:bodyPr>
          <a:lstStyle/>
          <a:p>
            <a:pPr algn="ctr"/>
            <a:r>
              <a:rPr lang="en-US" sz="2400" dirty="0"/>
              <a:t>2</a:t>
            </a:r>
          </a:p>
        </p:txBody>
      </p:sp>
      <p:sp>
        <p:nvSpPr>
          <p:cNvPr id="15" name="Rectangle 14">
            <a:extLst>
              <a:ext uri="{FF2B5EF4-FFF2-40B4-BE49-F238E27FC236}">
                <a16:creationId xmlns:a16="http://schemas.microsoft.com/office/drawing/2014/main" id="{8B618B42-71D2-21FE-A0CD-2517C19BBC3F}"/>
              </a:ext>
            </a:extLst>
          </p:cNvPr>
          <p:cNvSpPr/>
          <p:nvPr/>
        </p:nvSpPr>
        <p:spPr>
          <a:xfrm>
            <a:off x="11323567" y="5104568"/>
            <a:ext cx="457200" cy="461665"/>
          </a:xfrm>
          <a:prstGeom prst="rect">
            <a:avLst/>
          </a:prstGeom>
        </p:spPr>
        <p:txBody>
          <a:bodyPr wrap="square">
            <a:spAutoFit/>
          </a:bodyPr>
          <a:lstStyle/>
          <a:p>
            <a:pPr algn="ctr"/>
            <a:r>
              <a:rPr lang="en-US" sz="2400" dirty="0"/>
              <a:t>6</a:t>
            </a:r>
          </a:p>
        </p:txBody>
      </p:sp>
      <p:sp>
        <p:nvSpPr>
          <p:cNvPr id="16" name="Rectangle 15">
            <a:extLst>
              <a:ext uri="{FF2B5EF4-FFF2-40B4-BE49-F238E27FC236}">
                <a16:creationId xmlns:a16="http://schemas.microsoft.com/office/drawing/2014/main" id="{DA782489-990C-40B5-4F4A-43FEEC14E04A}"/>
              </a:ext>
            </a:extLst>
          </p:cNvPr>
          <p:cNvSpPr/>
          <p:nvPr/>
        </p:nvSpPr>
        <p:spPr>
          <a:xfrm>
            <a:off x="6559150" y="5090279"/>
            <a:ext cx="457200" cy="461665"/>
          </a:xfrm>
          <a:prstGeom prst="rect">
            <a:avLst/>
          </a:prstGeom>
        </p:spPr>
        <p:txBody>
          <a:bodyPr wrap="square">
            <a:spAutoFit/>
          </a:bodyPr>
          <a:lstStyle/>
          <a:p>
            <a:pPr algn="ctr"/>
            <a:r>
              <a:rPr lang="en-US" sz="2400" dirty="0"/>
              <a:t>3</a:t>
            </a:r>
          </a:p>
        </p:txBody>
      </p:sp>
      <p:sp>
        <p:nvSpPr>
          <p:cNvPr id="17" name="Rectangle 16">
            <a:extLst>
              <a:ext uri="{FF2B5EF4-FFF2-40B4-BE49-F238E27FC236}">
                <a16:creationId xmlns:a16="http://schemas.microsoft.com/office/drawing/2014/main" id="{0A939130-3A7A-E9FF-6726-56DF560C46CF}"/>
              </a:ext>
            </a:extLst>
          </p:cNvPr>
          <p:cNvSpPr/>
          <p:nvPr/>
        </p:nvSpPr>
        <p:spPr>
          <a:xfrm>
            <a:off x="7582142" y="5104564"/>
            <a:ext cx="457200" cy="461665"/>
          </a:xfrm>
          <a:prstGeom prst="rect">
            <a:avLst/>
          </a:prstGeom>
        </p:spPr>
        <p:txBody>
          <a:bodyPr wrap="square">
            <a:spAutoFit/>
          </a:bodyPr>
          <a:lstStyle/>
          <a:p>
            <a:pPr algn="ctr"/>
            <a:r>
              <a:rPr lang="en-US" sz="2400" dirty="0"/>
              <a:t>2</a:t>
            </a:r>
          </a:p>
        </p:txBody>
      </p:sp>
      <p:sp>
        <p:nvSpPr>
          <p:cNvPr id="18" name="Rectangle 17">
            <a:extLst>
              <a:ext uri="{FF2B5EF4-FFF2-40B4-BE49-F238E27FC236}">
                <a16:creationId xmlns:a16="http://schemas.microsoft.com/office/drawing/2014/main" id="{22FF7174-65F9-D58E-1079-6ED646610BC2}"/>
              </a:ext>
            </a:extLst>
          </p:cNvPr>
          <p:cNvSpPr/>
          <p:nvPr/>
        </p:nvSpPr>
        <p:spPr>
          <a:xfrm>
            <a:off x="8586072" y="5099804"/>
            <a:ext cx="457200" cy="461665"/>
          </a:xfrm>
          <a:prstGeom prst="rect">
            <a:avLst/>
          </a:prstGeom>
        </p:spPr>
        <p:txBody>
          <a:bodyPr wrap="square">
            <a:spAutoFit/>
          </a:bodyPr>
          <a:lstStyle/>
          <a:p>
            <a:pPr algn="ctr"/>
            <a:r>
              <a:rPr lang="en-US" sz="2400" dirty="0"/>
              <a:t>1</a:t>
            </a:r>
          </a:p>
        </p:txBody>
      </p:sp>
      <p:sp>
        <p:nvSpPr>
          <p:cNvPr id="19" name="Rectangle 18">
            <a:extLst>
              <a:ext uri="{FF2B5EF4-FFF2-40B4-BE49-F238E27FC236}">
                <a16:creationId xmlns:a16="http://schemas.microsoft.com/office/drawing/2014/main" id="{62FC7FD0-1992-BD02-D435-252BB3BD3E52}"/>
              </a:ext>
            </a:extLst>
          </p:cNvPr>
          <p:cNvSpPr/>
          <p:nvPr/>
        </p:nvSpPr>
        <p:spPr>
          <a:xfrm>
            <a:off x="9623349" y="5099804"/>
            <a:ext cx="457200" cy="461665"/>
          </a:xfrm>
          <a:prstGeom prst="rect">
            <a:avLst/>
          </a:prstGeom>
        </p:spPr>
        <p:txBody>
          <a:bodyPr wrap="square">
            <a:spAutoFit/>
          </a:bodyPr>
          <a:lstStyle/>
          <a:p>
            <a:pPr algn="ctr"/>
            <a:r>
              <a:rPr lang="en-US" sz="2400" dirty="0"/>
              <a:t>3</a:t>
            </a:r>
          </a:p>
        </p:txBody>
      </p:sp>
      <p:sp>
        <p:nvSpPr>
          <p:cNvPr id="20" name="Rectangle 19">
            <a:extLst>
              <a:ext uri="{FF2B5EF4-FFF2-40B4-BE49-F238E27FC236}">
                <a16:creationId xmlns:a16="http://schemas.microsoft.com/office/drawing/2014/main" id="{571FD063-7132-FFDA-3E0C-0F8D6EAF69F2}"/>
              </a:ext>
            </a:extLst>
          </p:cNvPr>
          <p:cNvSpPr/>
          <p:nvPr/>
        </p:nvSpPr>
        <p:spPr>
          <a:xfrm>
            <a:off x="10655863" y="5095037"/>
            <a:ext cx="457200" cy="461665"/>
          </a:xfrm>
          <a:prstGeom prst="rect">
            <a:avLst/>
          </a:prstGeom>
        </p:spPr>
        <p:txBody>
          <a:bodyPr wrap="square">
            <a:spAutoFit/>
          </a:bodyPr>
          <a:lstStyle/>
          <a:p>
            <a:pPr algn="ctr"/>
            <a:r>
              <a:rPr lang="en-US" sz="2400" dirty="0"/>
              <a:t>4</a:t>
            </a:r>
          </a:p>
        </p:txBody>
      </p:sp>
      <p:sp>
        <p:nvSpPr>
          <p:cNvPr id="21" name="Oval 20">
            <a:extLst>
              <a:ext uri="{FF2B5EF4-FFF2-40B4-BE49-F238E27FC236}">
                <a16:creationId xmlns:a16="http://schemas.microsoft.com/office/drawing/2014/main" id="{9A39A0F0-CA40-B883-765F-CE67B2F3C876}"/>
              </a:ext>
            </a:extLst>
          </p:cNvPr>
          <p:cNvSpPr/>
          <p:nvPr/>
        </p:nvSpPr>
        <p:spPr>
          <a:xfrm>
            <a:off x="6274790" y="397764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Oval 21">
            <a:extLst>
              <a:ext uri="{FF2B5EF4-FFF2-40B4-BE49-F238E27FC236}">
                <a16:creationId xmlns:a16="http://schemas.microsoft.com/office/drawing/2014/main" id="{F163ADCF-724B-AE14-F5E3-921A50F4D392}"/>
              </a:ext>
            </a:extLst>
          </p:cNvPr>
          <p:cNvSpPr/>
          <p:nvPr/>
        </p:nvSpPr>
        <p:spPr>
          <a:xfrm>
            <a:off x="6960590" y="397764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3" name="Oval 22">
            <a:extLst>
              <a:ext uri="{FF2B5EF4-FFF2-40B4-BE49-F238E27FC236}">
                <a16:creationId xmlns:a16="http://schemas.microsoft.com/office/drawing/2014/main" id="{DF47F290-B1CC-864E-4F85-977808773559}"/>
              </a:ext>
            </a:extLst>
          </p:cNvPr>
          <p:cNvSpPr/>
          <p:nvPr/>
        </p:nvSpPr>
        <p:spPr>
          <a:xfrm>
            <a:off x="7631150" y="397764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4" name="Oval 23">
            <a:extLst>
              <a:ext uri="{FF2B5EF4-FFF2-40B4-BE49-F238E27FC236}">
                <a16:creationId xmlns:a16="http://schemas.microsoft.com/office/drawing/2014/main" id="{200503DF-0936-1E37-C469-217C1D8F9C18}"/>
              </a:ext>
            </a:extLst>
          </p:cNvPr>
          <p:cNvSpPr/>
          <p:nvPr/>
        </p:nvSpPr>
        <p:spPr>
          <a:xfrm>
            <a:off x="8286470" y="397764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5" name="Oval 24">
            <a:extLst>
              <a:ext uri="{FF2B5EF4-FFF2-40B4-BE49-F238E27FC236}">
                <a16:creationId xmlns:a16="http://schemas.microsoft.com/office/drawing/2014/main" id="{E24C748D-863A-9E64-C0C6-B4834D0B20E2}"/>
              </a:ext>
            </a:extLst>
          </p:cNvPr>
          <p:cNvSpPr/>
          <p:nvPr/>
        </p:nvSpPr>
        <p:spPr>
          <a:xfrm>
            <a:off x="8972270" y="399288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6" name="Oval 25">
            <a:extLst>
              <a:ext uri="{FF2B5EF4-FFF2-40B4-BE49-F238E27FC236}">
                <a16:creationId xmlns:a16="http://schemas.microsoft.com/office/drawing/2014/main" id="{8B5087DD-2396-77A0-E3C9-7FD2F6EE3D75}"/>
              </a:ext>
            </a:extLst>
          </p:cNvPr>
          <p:cNvSpPr/>
          <p:nvPr/>
        </p:nvSpPr>
        <p:spPr>
          <a:xfrm>
            <a:off x="9673310" y="399288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7" name="Oval 26">
            <a:extLst>
              <a:ext uri="{FF2B5EF4-FFF2-40B4-BE49-F238E27FC236}">
                <a16:creationId xmlns:a16="http://schemas.microsoft.com/office/drawing/2014/main" id="{AC936D87-E87D-60AD-F1A9-D11CAFCA223B}"/>
              </a:ext>
            </a:extLst>
          </p:cNvPr>
          <p:cNvSpPr/>
          <p:nvPr/>
        </p:nvSpPr>
        <p:spPr>
          <a:xfrm>
            <a:off x="10359110" y="399288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8" name="Oval 27">
            <a:extLst>
              <a:ext uri="{FF2B5EF4-FFF2-40B4-BE49-F238E27FC236}">
                <a16:creationId xmlns:a16="http://schemas.microsoft.com/office/drawing/2014/main" id="{1731811E-9498-6793-1AA1-EA1318A07D6E}"/>
              </a:ext>
            </a:extLst>
          </p:cNvPr>
          <p:cNvSpPr/>
          <p:nvPr/>
        </p:nvSpPr>
        <p:spPr>
          <a:xfrm>
            <a:off x="11029670" y="399288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9" name="Triangle 28">
            <a:extLst>
              <a:ext uri="{FF2B5EF4-FFF2-40B4-BE49-F238E27FC236}">
                <a16:creationId xmlns:a16="http://schemas.microsoft.com/office/drawing/2014/main" id="{1ABE72CB-2480-99A6-190F-18A5DF215061}"/>
              </a:ext>
            </a:extLst>
          </p:cNvPr>
          <p:cNvSpPr/>
          <p:nvPr/>
        </p:nvSpPr>
        <p:spPr>
          <a:xfrm>
            <a:off x="6553839" y="2952862"/>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a:t>
            </a:r>
          </a:p>
        </p:txBody>
      </p:sp>
      <p:sp>
        <p:nvSpPr>
          <p:cNvPr id="30" name="Triangle 29">
            <a:extLst>
              <a:ext uri="{FF2B5EF4-FFF2-40B4-BE49-F238E27FC236}">
                <a16:creationId xmlns:a16="http://schemas.microsoft.com/office/drawing/2014/main" id="{F6B0155A-3F1F-7F43-91E0-BE6727B820E1}"/>
              </a:ext>
            </a:extLst>
          </p:cNvPr>
          <p:cNvSpPr/>
          <p:nvPr/>
        </p:nvSpPr>
        <p:spPr>
          <a:xfrm>
            <a:off x="7894959" y="2968102"/>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a:t>
            </a:r>
          </a:p>
        </p:txBody>
      </p:sp>
      <p:sp>
        <p:nvSpPr>
          <p:cNvPr id="31" name="Triangle 30">
            <a:extLst>
              <a:ext uri="{FF2B5EF4-FFF2-40B4-BE49-F238E27FC236}">
                <a16:creationId xmlns:a16="http://schemas.microsoft.com/office/drawing/2014/main" id="{3991AE68-87A6-CB1C-059E-A60BA0CE3D59}"/>
              </a:ext>
            </a:extLst>
          </p:cNvPr>
          <p:cNvSpPr/>
          <p:nvPr/>
        </p:nvSpPr>
        <p:spPr>
          <a:xfrm>
            <a:off x="9220839" y="2983342"/>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4</a:t>
            </a:r>
          </a:p>
        </p:txBody>
      </p:sp>
      <p:sp>
        <p:nvSpPr>
          <p:cNvPr id="32" name="Triangle 31">
            <a:extLst>
              <a:ext uri="{FF2B5EF4-FFF2-40B4-BE49-F238E27FC236}">
                <a16:creationId xmlns:a16="http://schemas.microsoft.com/office/drawing/2014/main" id="{B4B1908D-9E5C-5B52-3D21-A28603382CCF}"/>
              </a:ext>
            </a:extLst>
          </p:cNvPr>
          <p:cNvSpPr/>
          <p:nvPr/>
        </p:nvSpPr>
        <p:spPr>
          <a:xfrm>
            <a:off x="10638159" y="2968102"/>
            <a:ext cx="731520" cy="5943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p>
        </p:txBody>
      </p:sp>
      <p:sp>
        <p:nvSpPr>
          <p:cNvPr id="33" name="Oval 32">
            <a:extLst>
              <a:ext uri="{FF2B5EF4-FFF2-40B4-BE49-F238E27FC236}">
                <a16:creationId xmlns:a16="http://schemas.microsoft.com/office/drawing/2014/main" id="{34627D70-5C5B-F94C-ADD1-94A3A6AC7F33}"/>
              </a:ext>
            </a:extLst>
          </p:cNvPr>
          <p:cNvSpPr/>
          <p:nvPr/>
        </p:nvSpPr>
        <p:spPr>
          <a:xfrm>
            <a:off x="7326350" y="202692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4" name="Oval 33">
            <a:extLst>
              <a:ext uri="{FF2B5EF4-FFF2-40B4-BE49-F238E27FC236}">
                <a16:creationId xmlns:a16="http://schemas.microsoft.com/office/drawing/2014/main" id="{B98A24D5-29CB-6BB6-F03B-8002BFB8D1A3}"/>
              </a:ext>
            </a:extLst>
          </p:cNvPr>
          <p:cNvSpPr/>
          <p:nvPr/>
        </p:nvSpPr>
        <p:spPr>
          <a:xfrm>
            <a:off x="9962870" y="2042160"/>
            <a:ext cx="594360" cy="59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35" name="Straight Arrow Connector 34">
            <a:extLst>
              <a:ext uri="{FF2B5EF4-FFF2-40B4-BE49-F238E27FC236}">
                <a16:creationId xmlns:a16="http://schemas.microsoft.com/office/drawing/2014/main" id="{26B9BB5F-818A-5395-0225-E24BE919986D}"/>
              </a:ext>
            </a:extLst>
          </p:cNvPr>
          <p:cNvCxnSpPr>
            <a:cxnSpLocks/>
            <a:stCxn id="4" idx="0"/>
            <a:endCxn id="34" idx="1"/>
          </p:cNvCxnSpPr>
          <p:nvPr/>
        </p:nvCxnSpPr>
        <p:spPr>
          <a:xfrm>
            <a:off x="8946730" y="1367110"/>
            <a:ext cx="1103182" cy="76209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81D79DC-F3CA-DB57-EF35-785D21BC1F2E}"/>
              </a:ext>
            </a:extLst>
          </p:cNvPr>
          <p:cNvCxnSpPr>
            <a:cxnSpLocks/>
            <a:stCxn id="4" idx="0"/>
            <a:endCxn id="33" idx="7"/>
          </p:cNvCxnSpPr>
          <p:nvPr/>
        </p:nvCxnSpPr>
        <p:spPr>
          <a:xfrm flipH="1">
            <a:off x="7833668" y="1367110"/>
            <a:ext cx="1113062" cy="74685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E945021-9C69-0645-4354-34E674E765B5}"/>
              </a:ext>
            </a:extLst>
          </p:cNvPr>
          <p:cNvCxnSpPr>
            <a:cxnSpLocks/>
            <a:stCxn id="33" idx="4"/>
            <a:endCxn id="29" idx="0"/>
          </p:cNvCxnSpPr>
          <p:nvPr/>
        </p:nvCxnSpPr>
        <p:spPr>
          <a:xfrm flipH="1">
            <a:off x="6919599" y="2621280"/>
            <a:ext cx="703931" cy="33158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445D74F-5D6A-DFE9-BCC1-4875539EC5E4}"/>
              </a:ext>
            </a:extLst>
          </p:cNvPr>
          <p:cNvCxnSpPr>
            <a:cxnSpLocks/>
            <a:stCxn id="33" idx="4"/>
            <a:endCxn id="30" idx="0"/>
          </p:cNvCxnSpPr>
          <p:nvPr/>
        </p:nvCxnSpPr>
        <p:spPr>
          <a:xfrm>
            <a:off x="7623530" y="2621280"/>
            <a:ext cx="637189" cy="34682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08EE6F0-1C2A-21CA-1FF3-8FF34C1C7466}"/>
              </a:ext>
            </a:extLst>
          </p:cNvPr>
          <p:cNvCxnSpPr>
            <a:cxnSpLocks/>
            <a:stCxn id="34" idx="4"/>
            <a:endCxn id="31" idx="0"/>
          </p:cNvCxnSpPr>
          <p:nvPr/>
        </p:nvCxnSpPr>
        <p:spPr>
          <a:xfrm flipH="1">
            <a:off x="9586599" y="2636520"/>
            <a:ext cx="673451" cy="34682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9AD6DDF-74A6-B7BE-898F-DA7E8FF2D0E9}"/>
              </a:ext>
            </a:extLst>
          </p:cNvPr>
          <p:cNvCxnSpPr>
            <a:cxnSpLocks/>
            <a:stCxn id="34" idx="4"/>
            <a:endCxn id="32" idx="0"/>
          </p:cNvCxnSpPr>
          <p:nvPr/>
        </p:nvCxnSpPr>
        <p:spPr>
          <a:xfrm>
            <a:off x="10260050" y="2636520"/>
            <a:ext cx="743869" cy="33158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FD19BCD-3576-79C4-AD3A-C506F54DE327}"/>
              </a:ext>
            </a:extLst>
          </p:cNvPr>
          <p:cNvCxnSpPr>
            <a:cxnSpLocks/>
            <a:stCxn id="32" idx="3"/>
            <a:endCxn id="28" idx="0"/>
          </p:cNvCxnSpPr>
          <p:nvPr/>
        </p:nvCxnSpPr>
        <p:spPr>
          <a:xfrm>
            <a:off x="11003919" y="3562462"/>
            <a:ext cx="322931"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3A25D7F-018D-D0D9-6F9A-DC59F18DE539}"/>
              </a:ext>
            </a:extLst>
          </p:cNvPr>
          <p:cNvCxnSpPr>
            <a:cxnSpLocks/>
            <a:stCxn id="32" idx="3"/>
            <a:endCxn id="27" idx="0"/>
          </p:cNvCxnSpPr>
          <p:nvPr/>
        </p:nvCxnSpPr>
        <p:spPr>
          <a:xfrm flipH="1">
            <a:off x="10656290" y="3562462"/>
            <a:ext cx="347629"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7ACB2E6-E95C-C447-5FEB-F2D3EDD6473B}"/>
              </a:ext>
            </a:extLst>
          </p:cNvPr>
          <p:cNvCxnSpPr>
            <a:cxnSpLocks/>
            <a:stCxn id="31" idx="3"/>
            <a:endCxn id="26" idx="0"/>
          </p:cNvCxnSpPr>
          <p:nvPr/>
        </p:nvCxnSpPr>
        <p:spPr>
          <a:xfrm>
            <a:off x="9586599" y="3577702"/>
            <a:ext cx="383891"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5D754E4-E94B-A4F9-3EC5-530CE44C5105}"/>
              </a:ext>
            </a:extLst>
          </p:cNvPr>
          <p:cNvCxnSpPr>
            <a:cxnSpLocks/>
            <a:stCxn id="31" idx="3"/>
            <a:endCxn id="25" idx="0"/>
          </p:cNvCxnSpPr>
          <p:nvPr/>
        </p:nvCxnSpPr>
        <p:spPr>
          <a:xfrm flipH="1">
            <a:off x="9269450" y="3577702"/>
            <a:ext cx="317149"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4934C3A-8261-6EFB-27EA-286E8FB90B03}"/>
              </a:ext>
            </a:extLst>
          </p:cNvPr>
          <p:cNvCxnSpPr>
            <a:cxnSpLocks/>
            <a:stCxn id="30" idx="3"/>
            <a:endCxn id="24" idx="0"/>
          </p:cNvCxnSpPr>
          <p:nvPr/>
        </p:nvCxnSpPr>
        <p:spPr>
          <a:xfrm>
            <a:off x="8260719" y="3562462"/>
            <a:ext cx="322931"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8B5DFAF-8B68-44DA-A051-A8535F3AC24E}"/>
              </a:ext>
            </a:extLst>
          </p:cNvPr>
          <p:cNvCxnSpPr>
            <a:cxnSpLocks/>
            <a:stCxn id="30" idx="3"/>
            <a:endCxn id="23" idx="0"/>
          </p:cNvCxnSpPr>
          <p:nvPr/>
        </p:nvCxnSpPr>
        <p:spPr>
          <a:xfrm flipH="1">
            <a:off x="7928330" y="3562462"/>
            <a:ext cx="332389" cy="41517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468905B-1353-74C1-247B-68BEF2A64DD0}"/>
              </a:ext>
            </a:extLst>
          </p:cNvPr>
          <p:cNvCxnSpPr>
            <a:cxnSpLocks/>
            <a:stCxn id="29" idx="3"/>
            <a:endCxn id="22" idx="0"/>
          </p:cNvCxnSpPr>
          <p:nvPr/>
        </p:nvCxnSpPr>
        <p:spPr>
          <a:xfrm>
            <a:off x="6919599" y="3547222"/>
            <a:ext cx="338171"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C766321-4ECE-C022-01E8-381A47C35052}"/>
              </a:ext>
            </a:extLst>
          </p:cNvPr>
          <p:cNvCxnSpPr>
            <a:cxnSpLocks/>
            <a:stCxn id="29" idx="3"/>
            <a:endCxn id="21" idx="0"/>
          </p:cNvCxnSpPr>
          <p:nvPr/>
        </p:nvCxnSpPr>
        <p:spPr>
          <a:xfrm flipH="1">
            <a:off x="6571970" y="3547222"/>
            <a:ext cx="347629" cy="43041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35B040B-C785-C44C-6D0F-F22C626C6B68}"/>
              </a:ext>
            </a:extLst>
          </p:cNvPr>
          <p:cNvCxnSpPr>
            <a:cxnSpLocks/>
            <a:stCxn id="21" idx="4"/>
            <a:endCxn id="5" idx="0"/>
          </p:cNvCxnSpPr>
          <p:nvPr/>
        </p:nvCxnSpPr>
        <p:spPr>
          <a:xfrm flipH="1">
            <a:off x="6418180" y="4572000"/>
            <a:ext cx="153790" cy="51352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8CAC033-0543-04AB-DC17-3BC12AA8B4B5}"/>
              </a:ext>
            </a:extLst>
          </p:cNvPr>
          <p:cNvCxnSpPr>
            <a:cxnSpLocks/>
            <a:stCxn id="21" idx="4"/>
            <a:endCxn id="16" idx="0"/>
          </p:cNvCxnSpPr>
          <p:nvPr/>
        </p:nvCxnSpPr>
        <p:spPr>
          <a:xfrm>
            <a:off x="6571970" y="4572000"/>
            <a:ext cx="215780" cy="51827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9416A60-44FE-CB37-4108-4C00CE29596D}"/>
              </a:ext>
            </a:extLst>
          </p:cNvPr>
          <p:cNvCxnSpPr>
            <a:cxnSpLocks/>
            <a:stCxn id="22" idx="4"/>
            <a:endCxn id="6" idx="0"/>
          </p:cNvCxnSpPr>
          <p:nvPr/>
        </p:nvCxnSpPr>
        <p:spPr>
          <a:xfrm flipH="1">
            <a:off x="7143040" y="4572000"/>
            <a:ext cx="114730" cy="52304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68292CC-F00B-18F9-9545-8A9A73970AA7}"/>
              </a:ext>
            </a:extLst>
          </p:cNvPr>
          <p:cNvCxnSpPr>
            <a:cxnSpLocks/>
            <a:stCxn id="22" idx="4"/>
            <a:endCxn id="7" idx="0"/>
          </p:cNvCxnSpPr>
          <p:nvPr/>
        </p:nvCxnSpPr>
        <p:spPr>
          <a:xfrm>
            <a:off x="7257770" y="4572000"/>
            <a:ext cx="207212" cy="52304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44F30A4-747C-EE54-DF76-73DE3DB34F2B}"/>
              </a:ext>
            </a:extLst>
          </p:cNvPr>
          <p:cNvCxnSpPr>
            <a:cxnSpLocks/>
            <a:stCxn id="23" idx="4"/>
            <a:endCxn id="17" idx="0"/>
          </p:cNvCxnSpPr>
          <p:nvPr/>
        </p:nvCxnSpPr>
        <p:spPr>
          <a:xfrm flipH="1">
            <a:off x="7810742" y="4572000"/>
            <a:ext cx="117588" cy="53256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39DEF06-7D14-7295-2BC9-BAB837451EF7}"/>
              </a:ext>
            </a:extLst>
          </p:cNvPr>
          <p:cNvCxnSpPr>
            <a:cxnSpLocks/>
            <a:stCxn id="23" idx="4"/>
            <a:endCxn id="8" idx="0"/>
          </p:cNvCxnSpPr>
          <p:nvPr/>
        </p:nvCxnSpPr>
        <p:spPr>
          <a:xfrm>
            <a:off x="7928330" y="4572000"/>
            <a:ext cx="232936" cy="53256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3A0CCEE-2BB1-2908-B778-4A2C792F065D}"/>
              </a:ext>
            </a:extLst>
          </p:cNvPr>
          <p:cNvCxnSpPr>
            <a:cxnSpLocks/>
            <a:stCxn id="24" idx="4"/>
            <a:endCxn id="9" idx="0"/>
          </p:cNvCxnSpPr>
          <p:nvPr/>
        </p:nvCxnSpPr>
        <p:spPr>
          <a:xfrm flipH="1">
            <a:off x="8473679" y="4572000"/>
            <a:ext cx="109971" cy="52304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8CD5A94-F8D8-3D7E-3A1A-D1580E688F9F}"/>
              </a:ext>
            </a:extLst>
          </p:cNvPr>
          <p:cNvCxnSpPr>
            <a:cxnSpLocks/>
            <a:stCxn id="24" idx="4"/>
            <a:endCxn id="18" idx="0"/>
          </p:cNvCxnSpPr>
          <p:nvPr/>
        </p:nvCxnSpPr>
        <p:spPr>
          <a:xfrm>
            <a:off x="8583650" y="4572000"/>
            <a:ext cx="231022" cy="52780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A0774DC-56CD-0583-FB6A-1BB3478A94F7}"/>
              </a:ext>
            </a:extLst>
          </p:cNvPr>
          <p:cNvCxnSpPr>
            <a:cxnSpLocks/>
            <a:stCxn id="25" idx="4"/>
            <a:endCxn id="10" idx="0"/>
          </p:cNvCxnSpPr>
          <p:nvPr/>
        </p:nvCxnSpPr>
        <p:spPr>
          <a:xfrm flipH="1">
            <a:off x="9169963" y="4587240"/>
            <a:ext cx="99487" cy="51732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F957898-DB1E-63CB-9C9E-ECF415DDF5E7}"/>
              </a:ext>
            </a:extLst>
          </p:cNvPr>
          <p:cNvCxnSpPr>
            <a:cxnSpLocks/>
            <a:stCxn id="25" idx="4"/>
            <a:endCxn id="11" idx="0"/>
          </p:cNvCxnSpPr>
          <p:nvPr/>
        </p:nvCxnSpPr>
        <p:spPr>
          <a:xfrm>
            <a:off x="9269450" y="4587240"/>
            <a:ext cx="241506" cy="52209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999BDCD-7E75-383E-866E-440F92481A67}"/>
              </a:ext>
            </a:extLst>
          </p:cNvPr>
          <p:cNvCxnSpPr>
            <a:cxnSpLocks/>
            <a:stCxn id="26" idx="4"/>
            <a:endCxn id="19" idx="0"/>
          </p:cNvCxnSpPr>
          <p:nvPr/>
        </p:nvCxnSpPr>
        <p:spPr>
          <a:xfrm flipH="1">
            <a:off x="9851949" y="4587240"/>
            <a:ext cx="118541" cy="51256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74C8D3A-22F1-2A89-C5E8-5FB489BEAD86}"/>
              </a:ext>
            </a:extLst>
          </p:cNvPr>
          <p:cNvCxnSpPr>
            <a:cxnSpLocks/>
            <a:stCxn id="26" idx="4"/>
            <a:endCxn id="12" idx="0"/>
          </p:cNvCxnSpPr>
          <p:nvPr/>
        </p:nvCxnSpPr>
        <p:spPr>
          <a:xfrm>
            <a:off x="9970490" y="4587240"/>
            <a:ext cx="236750" cy="51732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C27EB5B-8B2E-1F35-2DAE-309089B2E989}"/>
              </a:ext>
            </a:extLst>
          </p:cNvPr>
          <p:cNvCxnSpPr>
            <a:cxnSpLocks/>
            <a:stCxn id="27" idx="4"/>
            <a:endCxn id="13" idx="0"/>
          </p:cNvCxnSpPr>
          <p:nvPr/>
        </p:nvCxnSpPr>
        <p:spPr>
          <a:xfrm flipH="1">
            <a:off x="10543470" y="4587240"/>
            <a:ext cx="112820" cy="51732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D3497A0-94FC-6A3A-2CF7-6383E793C5A2}"/>
              </a:ext>
            </a:extLst>
          </p:cNvPr>
          <p:cNvCxnSpPr>
            <a:cxnSpLocks/>
            <a:stCxn id="27" idx="4"/>
            <a:endCxn id="20" idx="0"/>
          </p:cNvCxnSpPr>
          <p:nvPr/>
        </p:nvCxnSpPr>
        <p:spPr>
          <a:xfrm>
            <a:off x="10656290" y="4587240"/>
            <a:ext cx="228173" cy="507797"/>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2D4E82B-AED8-643C-909C-307A39DFC31C}"/>
              </a:ext>
            </a:extLst>
          </p:cNvPr>
          <p:cNvCxnSpPr>
            <a:cxnSpLocks/>
            <a:stCxn id="28" idx="4"/>
            <a:endCxn id="14" idx="0"/>
          </p:cNvCxnSpPr>
          <p:nvPr/>
        </p:nvCxnSpPr>
        <p:spPr>
          <a:xfrm flipH="1">
            <a:off x="11239754" y="4587240"/>
            <a:ext cx="87096" cy="512561"/>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DF40E3A-D2C2-A420-F7F8-99E3D66DC844}"/>
              </a:ext>
            </a:extLst>
          </p:cNvPr>
          <p:cNvCxnSpPr>
            <a:cxnSpLocks/>
            <a:stCxn id="28" idx="4"/>
            <a:endCxn id="15" idx="0"/>
          </p:cNvCxnSpPr>
          <p:nvPr/>
        </p:nvCxnSpPr>
        <p:spPr>
          <a:xfrm>
            <a:off x="11326850" y="4587240"/>
            <a:ext cx="225317" cy="51732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54A5769B-F564-777A-3B95-C4BE25D7B34C}"/>
              </a:ext>
            </a:extLst>
          </p:cNvPr>
          <p:cNvSpPr/>
          <p:nvPr/>
        </p:nvSpPr>
        <p:spPr>
          <a:xfrm>
            <a:off x="9527140" y="1336482"/>
            <a:ext cx="340158" cy="523220"/>
          </a:xfrm>
          <a:prstGeom prst="rect">
            <a:avLst/>
          </a:prstGeom>
        </p:spPr>
        <p:txBody>
          <a:bodyPr wrap="square">
            <a:spAutoFit/>
          </a:bodyPr>
          <a:lstStyle/>
          <a:p>
            <a:r>
              <a:rPr lang="en-US" sz="2800" dirty="0"/>
              <a:t>H</a:t>
            </a:r>
          </a:p>
        </p:txBody>
      </p:sp>
      <p:sp>
        <p:nvSpPr>
          <p:cNvPr id="66" name="Rectangle 65">
            <a:extLst>
              <a:ext uri="{FF2B5EF4-FFF2-40B4-BE49-F238E27FC236}">
                <a16:creationId xmlns:a16="http://schemas.microsoft.com/office/drawing/2014/main" id="{FF0FF570-7E43-ECDF-513D-870CFEFD43F4}"/>
              </a:ext>
            </a:extLst>
          </p:cNvPr>
          <p:cNvSpPr/>
          <p:nvPr/>
        </p:nvSpPr>
        <p:spPr>
          <a:xfrm>
            <a:off x="10700620" y="2403282"/>
            <a:ext cx="340158" cy="523220"/>
          </a:xfrm>
          <a:prstGeom prst="rect">
            <a:avLst/>
          </a:prstGeom>
        </p:spPr>
        <p:txBody>
          <a:bodyPr wrap="square">
            <a:spAutoFit/>
          </a:bodyPr>
          <a:lstStyle/>
          <a:p>
            <a:r>
              <a:rPr lang="en-US" sz="2800" dirty="0"/>
              <a:t>H</a:t>
            </a:r>
          </a:p>
        </p:txBody>
      </p:sp>
      <p:sp>
        <p:nvSpPr>
          <p:cNvPr id="67" name="Rectangle 66">
            <a:extLst>
              <a:ext uri="{FF2B5EF4-FFF2-40B4-BE49-F238E27FC236}">
                <a16:creationId xmlns:a16="http://schemas.microsoft.com/office/drawing/2014/main" id="{315071F7-E0E0-2841-2464-E87A7F9DB674}"/>
              </a:ext>
            </a:extLst>
          </p:cNvPr>
          <p:cNvSpPr/>
          <p:nvPr/>
        </p:nvSpPr>
        <p:spPr>
          <a:xfrm>
            <a:off x="11218780" y="3531042"/>
            <a:ext cx="340158" cy="523220"/>
          </a:xfrm>
          <a:prstGeom prst="rect">
            <a:avLst/>
          </a:prstGeom>
        </p:spPr>
        <p:txBody>
          <a:bodyPr wrap="square">
            <a:spAutoFit/>
          </a:bodyPr>
          <a:lstStyle/>
          <a:p>
            <a:r>
              <a:rPr lang="en-US" sz="2800" dirty="0"/>
              <a:t>H</a:t>
            </a:r>
          </a:p>
        </p:txBody>
      </p:sp>
      <p:sp>
        <p:nvSpPr>
          <p:cNvPr id="68" name="Rectangle 67">
            <a:extLst>
              <a:ext uri="{FF2B5EF4-FFF2-40B4-BE49-F238E27FC236}">
                <a16:creationId xmlns:a16="http://schemas.microsoft.com/office/drawing/2014/main" id="{64B12CE3-5D70-71FF-5B4A-8DBDBECF122C}"/>
              </a:ext>
            </a:extLst>
          </p:cNvPr>
          <p:cNvSpPr/>
          <p:nvPr/>
        </p:nvSpPr>
        <p:spPr>
          <a:xfrm>
            <a:off x="11371180" y="4491162"/>
            <a:ext cx="340158" cy="523220"/>
          </a:xfrm>
          <a:prstGeom prst="rect">
            <a:avLst/>
          </a:prstGeom>
        </p:spPr>
        <p:txBody>
          <a:bodyPr wrap="square">
            <a:spAutoFit/>
          </a:bodyPr>
          <a:lstStyle/>
          <a:p>
            <a:r>
              <a:rPr lang="en-US" sz="2800" dirty="0"/>
              <a:t>H</a:t>
            </a:r>
          </a:p>
        </p:txBody>
      </p:sp>
      <p:sp>
        <p:nvSpPr>
          <p:cNvPr id="69" name="Rectangle 68">
            <a:extLst>
              <a:ext uri="{FF2B5EF4-FFF2-40B4-BE49-F238E27FC236}">
                <a16:creationId xmlns:a16="http://schemas.microsoft.com/office/drawing/2014/main" id="{0F4BB4A9-A23E-5CE4-F52D-0317A28F3DE8}"/>
              </a:ext>
            </a:extLst>
          </p:cNvPr>
          <p:cNvSpPr/>
          <p:nvPr/>
        </p:nvSpPr>
        <p:spPr>
          <a:xfrm>
            <a:off x="9847180" y="3531042"/>
            <a:ext cx="340158" cy="523220"/>
          </a:xfrm>
          <a:prstGeom prst="rect">
            <a:avLst/>
          </a:prstGeom>
        </p:spPr>
        <p:txBody>
          <a:bodyPr wrap="square">
            <a:spAutoFit/>
          </a:bodyPr>
          <a:lstStyle/>
          <a:p>
            <a:r>
              <a:rPr lang="en-US" sz="2800" dirty="0"/>
              <a:t>H</a:t>
            </a:r>
          </a:p>
        </p:txBody>
      </p:sp>
      <p:sp>
        <p:nvSpPr>
          <p:cNvPr id="70" name="Rectangle 69">
            <a:extLst>
              <a:ext uri="{FF2B5EF4-FFF2-40B4-BE49-F238E27FC236}">
                <a16:creationId xmlns:a16="http://schemas.microsoft.com/office/drawing/2014/main" id="{8EC6C580-30B5-E42D-48D6-224C48C30E17}"/>
              </a:ext>
            </a:extLst>
          </p:cNvPr>
          <p:cNvSpPr/>
          <p:nvPr/>
        </p:nvSpPr>
        <p:spPr>
          <a:xfrm>
            <a:off x="8490820" y="3546282"/>
            <a:ext cx="340158" cy="523220"/>
          </a:xfrm>
          <a:prstGeom prst="rect">
            <a:avLst/>
          </a:prstGeom>
        </p:spPr>
        <p:txBody>
          <a:bodyPr wrap="square">
            <a:spAutoFit/>
          </a:bodyPr>
          <a:lstStyle/>
          <a:p>
            <a:r>
              <a:rPr lang="en-US" sz="2800" dirty="0"/>
              <a:t>H</a:t>
            </a:r>
          </a:p>
        </p:txBody>
      </p:sp>
      <p:sp>
        <p:nvSpPr>
          <p:cNvPr id="71" name="Rectangle 70">
            <a:extLst>
              <a:ext uri="{FF2B5EF4-FFF2-40B4-BE49-F238E27FC236}">
                <a16:creationId xmlns:a16="http://schemas.microsoft.com/office/drawing/2014/main" id="{392789F4-8116-C759-1075-5262FA88D83C}"/>
              </a:ext>
            </a:extLst>
          </p:cNvPr>
          <p:cNvSpPr/>
          <p:nvPr/>
        </p:nvSpPr>
        <p:spPr>
          <a:xfrm>
            <a:off x="7180180" y="3531042"/>
            <a:ext cx="340158" cy="523220"/>
          </a:xfrm>
          <a:prstGeom prst="rect">
            <a:avLst/>
          </a:prstGeom>
        </p:spPr>
        <p:txBody>
          <a:bodyPr wrap="square">
            <a:spAutoFit/>
          </a:bodyPr>
          <a:lstStyle/>
          <a:p>
            <a:r>
              <a:rPr lang="en-US" sz="2800" dirty="0"/>
              <a:t>H</a:t>
            </a:r>
          </a:p>
        </p:txBody>
      </p:sp>
      <p:sp>
        <p:nvSpPr>
          <p:cNvPr id="72" name="Rectangle 71">
            <a:extLst>
              <a:ext uri="{FF2B5EF4-FFF2-40B4-BE49-F238E27FC236}">
                <a16:creationId xmlns:a16="http://schemas.microsoft.com/office/drawing/2014/main" id="{A0EAEF0C-BE4D-D23D-D95F-66943112DAD6}"/>
              </a:ext>
            </a:extLst>
          </p:cNvPr>
          <p:cNvSpPr/>
          <p:nvPr/>
        </p:nvSpPr>
        <p:spPr>
          <a:xfrm>
            <a:off x="7957420" y="2449002"/>
            <a:ext cx="340158" cy="523220"/>
          </a:xfrm>
          <a:prstGeom prst="rect">
            <a:avLst/>
          </a:prstGeom>
        </p:spPr>
        <p:txBody>
          <a:bodyPr wrap="square">
            <a:spAutoFit/>
          </a:bodyPr>
          <a:lstStyle/>
          <a:p>
            <a:r>
              <a:rPr lang="en-US" sz="2800" dirty="0"/>
              <a:t>H</a:t>
            </a:r>
          </a:p>
        </p:txBody>
      </p:sp>
      <p:sp>
        <p:nvSpPr>
          <p:cNvPr id="73" name="Rectangle 72">
            <a:extLst>
              <a:ext uri="{FF2B5EF4-FFF2-40B4-BE49-F238E27FC236}">
                <a16:creationId xmlns:a16="http://schemas.microsoft.com/office/drawing/2014/main" id="{A72A3061-A323-8089-3955-F2180A5D5044}"/>
              </a:ext>
            </a:extLst>
          </p:cNvPr>
          <p:cNvSpPr/>
          <p:nvPr/>
        </p:nvSpPr>
        <p:spPr>
          <a:xfrm>
            <a:off x="8094580" y="1336482"/>
            <a:ext cx="340158" cy="523220"/>
          </a:xfrm>
          <a:prstGeom prst="rect">
            <a:avLst/>
          </a:prstGeom>
        </p:spPr>
        <p:txBody>
          <a:bodyPr wrap="square">
            <a:spAutoFit/>
          </a:bodyPr>
          <a:lstStyle/>
          <a:p>
            <a:r>
              <a:rPr lang="en-US" sz="2800" dirty="0"/>
              <a:t>T</a:t>
            </a:r>
          </a:p>
        </p:txBody>
      </p:sp>
      <p:sp>
        <p:nvSpPr>
          <p:cNvPr id="74" name="Rectangle 73">
            <a:extLst>
              <a:ext uri="{FF2B5EF4-FFF2-40B4-BE49-F238E27FC236}">
                <a16:creationId xmlns:a16="http://schemas.microsoft.com/office/drawing/2014/main" id="{BED16FE6-CF2A-50AD-B0FE-834CA356F1C7}"/>
              </a:ext>
            </a:extLst>
          </p:cNvPr>
          <p:cNvSpPr/>
          <p:nvPr/>
        </p:nvSpPr>
        <p:spPr>
          <a:xfrm>
            <a:off x="6951580" y="2433762"/>
            <a:ext cx="340158" cy="523220"/>
          </a:xfrm>
          <a:prstGeom prst="rect">
            <a:avLst/>
          </a:prstGeom>
        </p:spPr>
        <p:txBody>
          <a:bodyPr wrap="square">
            <a:spAutoFit/>
          </a:bodyPr>
          <a:lstStyle/>
          <a:p>
            <a:r>
              <a:rPr lang="en-US" sz="2800" dirty="0"/>
              <a:t>T</a:t>
            </a:r>
          </a:p>
        </p:txBody>
      </p:sp>
      <p:sp>
        <p:nvSpPr>
          <p:cNvPr id="75" name="Rectangle 74">
            <a:extLst>
              <a:ext uri="{FF2B5EF4-FFF2-40B4-BE49-F238E27FC236}">
                <a16:creationId xmlns:a16="http://schemas.microsoft.com/office/drawing/2014/main" id="{84EE174A-27CF-1514-237B-D7A9338E4AB9}"/>
              </a:ext>
            </a:extLst>
          </p:cNvPr>
          <p:cNvSpPr/>
          <p:nvPr/>
        </p:nvSpPr>
        <p:spPr>
          <a:xfrm>
            <a:off x="9618580" y="2449002"/>
            <a:ext cx="340158" cy="523220"/>
          </a:xfrm>
          <a:prstGeom prst="rect">
            <a:avLst/>
          </a:prstGeom>
        </p:spPr>
        <p:txBody>
          <a:bodyPr wrap="square">
            <a:spAutoFit/>
          </a:bodyPr>
          <a:lstStyle/>
          <a:p>
            <a:r>
              <a:rPr lang="en-US" sz="2800" dirty="0"/>
              <a:t>T</a:t>
            </a:r>
          </a:p>
        </p:txBody>
      </p:sp>
      <p:sp>
        <p:nvSpPr>
          <p:cNvPr id="76" name="Rectangle 75">
            <a:extLst>
              <a:ext uri="{FF2B5EF4-FFF2-40B4-BE49-F238E27FC236}">
                <a16:creationId xmlns:a16="http://schemas.microsoft.com/office/drawing/2014/main" id="{226E6FF4-3E17-F1FD-A192-50AAEF428E85}"/>
              </a:ext>
            </a:extLst>
          </p:cNvPr>
          <p:cNvSpPr/>
          <p:nvPr/>
        </p:nvSpPr>
        <p:spPr>
          <a:xfrm>
            <a:off x="10426300" y="3546282"/>
            <a:ext cx="340158" cy="523220"/>
          </a:xfrm>
          <a:prstGeom prst="rect">
            <a:avLst/>
          </a:prstGeom>
        </p:spPr>
        <p:txBody>
          <a:bodyPr wrap="square">
            <a:spAutoFit/>
          </a:bodyPr>
          <a:lstStyle/>
          <a:p>
            <a:r>
              <a:rPr lang="en-US" sz="2800" dirty="0"/>
              <a:t>T</a:t>
            </a:r>
          </a:p>
        </p:txBody>
      </p:sp>
      <p:sp>
        <p:nvSpPr>
          <p:cNvPr id="77" name="Rectangle 76">
            <a:extLst>
              <a:ext uri="{FF2B5EF4-FFF2-40B4-BE49-F238E27FC236}">
                <a16:creationId xmlns:a16="http://schemas.microsoft.com/office/drawing/2014/main" id="{8D1300AE-0C0D-D7D0-B12D-73F40A8C1CA6}"/>
              </a:ext>
            </a:extLst>
          </p:cNvPr>
          <p:cNvSpPr/>
          <p:nvPr/>
        </p:nvSpPr>
        <p:spPr>
          <a:xfrm>
            <a:off x="9039460" y="3546282"/>
            <a:ext cx="340158" cy="523220"/>
          </a:xfrm>
          <a:prstGeom prst="rect">
            <a:avLst/>
          </a:prstGeom>
        </p:spPr>
        <p:txBody>
          <a:bodyPr wrap="square">
            <a:spAutoFit/>
          </a:bodyPr>
          <a:lstStyle/>
          <a:p>
            <a:r>
              <a:rPr lang="en-US" sz="2800" dirty="0"/>
              <a:t>T</a:t>
            </a:r>
          </a:p>
        </p:txBody>
      </p:sp>
      <p:sp>
        <p:nvSpPr>
          <p:cNvPr id="78" name="Rectangle 77">
            <a:extLst>
              <a:ext uri="{FF2B5EF4-FFF2-40B4-BE49-F238E27FC236}">
                <a16:creationId xmlns:a16="http://schemas.microsoft.com/office/drawing/2014/main" id="{80CE6BF2-7CE3-5661-3CF4-A8D31B8E8ACE}"/>
              </a:ext>
            </a:extLst>
          </p:cNvPr>
          <p:cNvSpPr/>
          <p:nvPr/>
        </p:nvSpPr>
        <p:spPr>
          <a:xfrm>
            <a:off x="7728820" y="3546282"/>
            <a:ext cx="340158" cy="523220"/>
          </a:xfrm>
          <a:prstGeom prst="rect">
            <a:avLst/>
          </a:prstGeom>
        </p:spPr>
        <p:txBody>
          <a:bodyPr wrap="square">
            <a:spAutoFit/>
          </a:bodyPr>
          <a:lstStyle/>
          <a:p>
            <a:r>
              <a:rPr lang="en-US" sz="2800" dirty="0"/>
              <a:t>T</a:t>
            </a:r>
          </a:p>
        </p:txBody>
      </p:sp>
      <p:sp>
        <p:nvSpPr>
          <p:cNvPr id="79" name="Rectangle 78">
            <a:extLst>
              <a:ext uri="{FF2B5EF4-FFF2-40B4-BE49-F238E27FC236}">
                <a16:creationId xmlns:a16="http://schemas.microsoft.com/office/drawing/2014/main" id="{D9287BA8-AB56-82B2-62BA-F69686CBE446}"/>
              </a:ext>
            </a:extLst>
          </p:cNvPr>
          <p:cNvSpPr/>
          <p:nvPr/>
        </p:nvSpPr>
        <p:spPr>
          <a:xfrm>
            <a:off x="6341980" y="3546282"/>
            <a:ext cx="340158" cy="523220"/>
          </a:xfrm>
          <a:prstGeom prst="rect">
            <a:avLst/>
          </a:prstGeom>
        </p:spPr>
        <p:txBody>
          <a:bodyPr wrap="square">
            <a:spAutoFit/>
          </a:bodyPr>
          <a:lstStyle/>
          <a:p>
            <a:r>
              <a:rPr lang="en-US" sz="2800" dirty="0"/>
              <a:t>T</a:t>
            </a:r>
          </a:p>
        </p:txBody>
      </p:sp>
      <p:sp>
        <p:nvSpPr>
          <p:cNvPr id="80" name="Rectangle 79">
            <a:extLst>
              <a:ext uri="{FF2B5EF4-FFF2-40B4-BE49-F238E27FC236}">
                <a16:creationId xmlns:a16="http://schemas.microsoft.com/office/drawing/2014/main" id="{BC0B0106-1BC5-7C48-1894-0F4AFAC2EFC3}"/>
              </a:ext>
            </a:extLst>
          </p:cNvPr>
          <p:cNvSpPr/>
          <p:nvPr/>
        </p:nvSpPr>
        <p:spPr>
          <a:xfrm>
            <a:off x="6204820" y="4475922"/>
            <a:ext cx="340158" cy="523220"/>
          </a:xfrm>
          <a:prstGeom prst="rect">
            <a:avLst/>
          </a:prstGeom>
        </p:spPr>
        <p:txBody>
          <a:bodyPr wrap="square">
            <a:spAutoFit/>
          </a:bodyPr>
          <a:lstStyle/>
          <a:p>
            <a:r>
              <a:rPr lang="en-US" sz="2800" dirty="0"/>
              <a:t>T</a:t>
            </a:r>
          </a:p>
        </p:txBody>
      </p:sp>
      <p:sp>
        <p:nvSpPr>
          <p:cNvPr id="81" name="Rectangle 80">
            <a:extLst>
              <a:ext uri="{FF2B5EF4-FFF2-40B4-BE49-F238E27FC236}">
                <a16:creationId xmlns:a16="http://schemas.microsoft.com/office/drawing/2014/main" id="{25113963-DDFE-513B-7945-466E4BEBD172}"/>
              </a:ext>
            </a:extLst>
          </p:cNvPr>
          <p:cNvSpPr/>
          <p:nvPr/>
        </p:nvSpPr>
        <p:spPr>
          <a:xfrm>
            <a:off x="6601060" y="4475922"/>
            <a:ext cx="340158" cy="523220"/>
          </a:xfrm>
          <a:prstGeom prst="rect">
            <a:avLst/>
          </a:prstGeom>
        </p:spPr>
        <p:txBody>
          <a:bodyPr wrap="square">
            <a:spAutoFit/>
          </a:bodyPr>
          <a:lstStyle/>
          <a:p>
            <a:r>
              <a:rPr lang="en-US" sz="2800" dirty="0"/>
              <a:t>H</a:t>
            </a:r>
          </a:p>
        </p:txBody>
      </p:sp>
    </p:spTree>
    <p:extLst>
      <p:ext uri="{BB962C8B-B14F-4D97-AF65-F5344CB8AC3E}">
        <p14:creationId xmlns:p14="http://schemas.microsoft.com/office/powerpoint/2010/main" val="2146057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1211-1856-516C-D9A3-1E2AD2CAB7AE}"/>
              </a:ext>
            </a:extLst>
          </p:cNvPr>
          <p:cNvSpPr>
            <a:spLocks noGrp="1"/>
          </p:cNvSpPr>
          <p:nvPr>
            <p:ph type="title"/>
          </p:nvPr>
        </p:nvSpPr>
        <p:spPr/>
        <p:txBody>
          <a:bodyPr/>
          <a:lstStyle/>
          <a:p>
            <a:r>
              <a:rPr lang="en-US" dirty="0"/>
              <a:t>Markov Decision Process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6FF5E7-B73D-377D-B4D0-9E3E346B6570}"/>
                  </a:ext>
                </a:extLst>
              </p:cNvPr>
              <p:cNvSpPr>
                <a:spLocks noGrp="1"/>
              </p:cNvSpPr>
              <p:nvPr>
                <p:ph sz="half" idx="1"/>
              </p:nvPr>
            </p:nvSpPr>
            <p:spPr/>
            <p:txBody>
              <a:bodyPr>
                <a:normAutofit/>
              </a:bodyPr>
              <a:lstStyle/>
              <a:p>
                <a:pPr marL="0" indent="0">
                  <a:buNone/>
                </a:pPr>
                <a:r>
                  <a:rPr lang="en-US" sz="2000" dirty="0"/>
                  <a:t>Consider a reduced-size </a:t>
                </a:r>
                <a:r>
                  <a:rPr lang="en-US" sz="2000" dirty="0" err="1"/>
                  <a:t>Gridworld</a:t>
                </a:r>
                <a:r>
                  <a:rPr lang="en-US" sz="2000" dirty="0"/>
                  <a:t>, with rewards in each state as shown.  Agent starts in the state with R(s)=0.  Actions include moving to a neighboring state or staying in the same state.  Suppose</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e>
                        <m:e>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𝑎</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0</m:t>
                                </m:r>
                                <m:r>
                                  <a:rPr lang="en-US" sz="2000" b="0" i="1" smtClean="0">
                                    <a:latin typeface="Cambria Math" panose="02040503050406030204" pitchFamily="18" charset="0"/>
                                  </a:rPr>
                                  <m:t>.8</m:t>
                                </m:r>
                              </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𝑁𝑒𝑖𝑔h𝑏𝑜𝑟𝑠</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e>
                            </m:mr>
                            <m:mr>
                              <m:e>
                                <m:r>
                                  <a:rPr lang="en-US" sz="2000" b="0" i="1" smtClean="0">
                                    <a:latin typeface="Cambria Math" panose="02040503050406030204" pitchFamily="18" charset="0"/>
                                  </a:rPr>
                                  <m:t>0.2</m:t>
                                </m:r>
                              </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𝑠</m:t>
                                </m:r>
                              </m:e>
                            </m:mr>
                            <m:mr>
                              <m:e>
                                <m:r>
                                  <a:rPr lang="en-US" sz="2000" b="0" i="1" smtClean="0">
                                    <a:latin typeface="Cambria Math" panose="02040503050406030204" pitchFamily="18" charset="0"/>
                                  </a:rPr>
                                  <m:t>0</m:t>
                                </m:r>
                              </m:e>
                              <m:e>
                                <m:r>
                                  <m:rPr>
                                    <m:sty m:val="p"/>
                                  </m:rPr>
                                  <a:rPr lang="en-US" sz="2000" b="0" i="0" smtClean="0">
                                    <a:latin typeface="Cambria Math" panose="02040503050406030204" pitchFamily="18" charset="0"/>
                                  </a:rPr>
                                  <m:t>otherwise</m:t>
                                </m:r>
                              </m:e>
                            </m:mr>
                          </m:m>
                        </m:e>
                      </m:d>
                    </m:oMath>
                  </m:oMathPara>
                </a14:m>
                <a:endParaRPr lang="en-US" sz="2000" b="0" dirty="0"/>
              </a:p>
              <a:p>
                <a:pPr marL="0" indent="0">
                  <a:buNone/>
                </a:pPr>
                <a:endParaRPr lang="en-US" sz="2000" b="0" dirty="0"/>
              </a:p>
              <a:p>
                <a:pPr marL="457200" indent="-457200">
                  <a:buFont typeface="+mj-lt"/>
                  <a:buAutoNum type="alphaLcParenR"/>
                </a:pPr>
                <a:r>
                  <a:rPr lang="en-US" sz="2000" dirty="0"/>
                  <a:t>Consider a value iteration with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1</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𝑠</m:t>
                        </m:r>
                      </m:e>
                    </m:d>
                    <m:r>
                      <a:rPr lang="en-US" sz="2000" b="0" i="1" smtClean="0">
                        <a:latin typeface="Cambria Math" panose="02040503050406030204" pitchFamily="18" charset="0"/>
                      </a:rPr>
                      <m:t>=</m:t>
                    </m:r>
                    <m:r>
                      <a:rPr lang="en-US" sz="2000" b="0" i="1" smtClean="0">
                        <a:latin typeface="Cambria Math" panose="02040503050406030204" pitchFamily="18" charset="0"/>
                      </a:rPr>
                      <m:t>𝑅</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𝑠</m:t>
                        </m:r>
                      </m:e>
                    </m:d>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=1</m:t>
                    </m:r>
                  </m:oMath>
                </a14:m>
                <a:r>
                  <a:rPr lang="en-US" sz="2000" dirty="0"/>
                  <a:t>.  Find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𝑠</m:t>
                        </m:r>
                      </m:e>
                    </m:d>
                  </m:oMath>
                </a14:m>
                <a:r>
                  <a:rPr lang="en-US" sz="2000" dirty="0"/>
                  <a:t> for all states.</a:t>
                </a:r>
              </a:p>
              <a:p>
                <a:pPr marL="457200" indent="-457200">
                  <a:buFont typeface="+mj-lt"/>
                  <a:buAutoNum type="alphaLcParenR"/>
                </a:pPr>
                <a:r>
                  <a:rPr lang="en-US" sz="2000" dirty="0"/>
                  <a:t>What’s the smallest t for which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𝑡</m:t>
                        </m:r>
                      </m:sub>
                    </m:sSub>
                    <m:d>
                      <m:dPr>
                        <m:ctrlPr>
                          <a:rPr lang="en-US" sz="2000" i="1">
                            <a:latin typeface="Cambria Math" panose="02040503050406030204" pitchFamily="18" charset="0"/>
                          </a:rPr>
                        </m:ctrlPr>
                      </m:dPr>
                      <m:e>
                        <m:r>
                          <a:rPr lang="en-US" sz="2000" i="1">
                            <a:latin typeface="Cambria Math" panose="02040503050406030204" pitchFamily="18" charset="0"/>
                          </a:rPr>
                          <m:t>𝑠</m:t>
                        </m:r>
                      </m:e>
                    </m:d>
                    <m:r>
                      <a:rPr lang="en-US" sz="2000" b="0" i="1" smtClean="0">
                        <a:latin typeface="Cambria Math" panose="02040503050406030204" pitchFamily="18" charset="0"/>
                      </a:rPr>
                      <m:t>&gt;0</m:t>
                    </m:r>
                  </m:oMath>
                </a14:m>
                <a:r>
                  <a:rPr lang="en-US" sz="2000" dirty="0"/>
                  <a:t>?</a:t>
                </a:r>
              </a:p>
            </p:txBody>
          </p:sp>
        </mc:Choice>
        <mc:Fallback xmlns="">
          <p:sp>
            <p:nvSpPr>
              <p:cNvPr id="3" name="Content Placeholder 2">
                <a:extLst>
                  <a:ext uri="{FF2B5EF4-FFF2-40B4-BE49-F238E27FC236}">
                    <a16:creationId xmlns:a16="http://schemas.microsoft.com/office/drawing/2014/main" id="{E66FF5E7-B73D-377D-B4D0-9E3E346B6570}"/>
                  </a:ext>
                </a:extLst>
              </p:cNvPr>
              <p:cNvSpPr>
                <a:spLocks noGrp="1" noRot="1" noChangeAspect="1" noMove="1" noResize="1" noEditPoints="1" noAdjustHandles="1" noChangeArrowheads="1" noChangeShapeType="1" noTextEdit="1"/>
              </p:cNvSpPr>
              <p:nvPr>
                <p:ph sz="half" idx="1"/>
              </p:nvPr>
            </p:nvSpPr>
            <p:spPr>
              <a:blipFill>
                <a:blip r:embed="rId2"/>
                <a:stretch>
                  <a:fillRect l="-7090" t="-13372" r="-1956" b="-37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169C21C-849C-6BD7-83E0-E7027712A581}"/>
                  </a:ext>
                </a:extLst>
              </p:cNvPr>
              <p:cNvGraphicFramePr>
                <a:graphicFrameLocks noGrp="1"/>
              </p:cNvGraphicFramePr>
              <p:nvPr>
                <p:ph sz="half" idx="2"/>
                <p:extLst>
                  <p:ext uri="{D42A27DB-BD31-4B8C-83A1-F6EECF244321}">
                    <p14:modId xmlns:p14="http://schemas.microsoft.com/office/powerpoint/2010/main" val="4081922128"/>
                  </p:ext>
                </p:extLst>
              </p:nvPr>
            </p:nvGraphicFramePr>
            <p:xfrm>
              <a:off x="7945821" y="154483"/>
              <a:ext cx="3407979" cy="3274516"/>
            </p:xfrm>
            <a:graphic>
              <a:graphicData uri="http://schemas.openxmlformats.org/drawingml/2006/table">
                <a:tbl>
                  <a:tblPr firstRow="1" bandRow="1">
                    <a:tableStyleId>{5C22544A-7EE6-4342-B048-85BDC9FD1C3A}</a:tableStyleId>
                  </a:tblPr>
                  <a:tblGrid>
                    <a:gridCol w="1135993">
                      <a:extLst>
                        <a:ext uri="{9D8B030D-6E8A-4147-A177-3AD203B41FA5}">
                          <a16:colId xmlns:a16="http://schemas.microsoft.com/office/drawing/2014/main" val="2634025802"/>
                        </a:ext>
                      </a:extLst>
                    </a:gridCol>
                    <a:gridCol w="1135993">
                      <a:extLst>
                        <a:ext uri="{9D8B030D-6E8A-4147-A177-3AD203B41FA5}">
                          <a16:colId xmlns:a16="http://schemas.microsoft.com/office/drawing/2014/main" val="3710912642"/>
                        </a:ext>
                      </a:extLst>
                    </a:gridCol>
                    <a:gridCol w="1135993">
                      <a:extLst>
                        <a:ext uri="{9D8B030D-6E8A-4147-A177-3AD203B41FA5}">
                          <a16:colId xmlns:a16="http://schemas.microsoft.com/office/drawing/2014/main" val="610531122"/>
                        </a:ext>
                      </a:extLst>
                    </a:gridCol>
                  </a:tblGrid>
                  <a:tr h="818629">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𝑅</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𝑠</m:t>
                                    </m:r>
                                  </m:e>
                                </m:d>
                              </m:oMath>
                            </m:oMathPara>
                          </a14:m>
                          <a:endParaRPr lang="en-US" dirty="0"/>
                        </a:p>
                      </a:txBody>
                      <a:tcPr/>
                    </a:tc>
                    <a:tc>
                      <a:txBody>
                        <a:bodyPr/>
                        <a:lstStyle/>
                        <a:p>
                          <a:r>
                            <a:rPr lang="en-US" dirty="0"/>
                            <a:t>Column 1</a:t>
                          </a:r>
                        </a:p>
                      </a:txBody>
                      <a:tcPr/>
                    </a:tc>
                    <a:tc>
                      <a:txBody>
                        <a:bodyPr/>
                        <a:lstStyle/>
                        <a:p>
                          <a:r>
                            <a:rPr lang="en-US" dirty="0"/>
                            <a:t>Column 2</a:t>
                          </a:r>
                        </a:p>
                      </a:txBody>
                      <a:tcPr/>
                    </a:tc>
                    <a:extLst>
                      <a:ext uri="{0D108BD9-81ED-4DB2-BD59-A6C34878D82A}">
                        <a16:rowId xmlns:a16="http://schemas.microsoft.com/office/drawing/2014/main" val="1354414916"/>
                      </a:ext>
                    </a:extLst>
                  </a:tr>
                  <a:tr h="818629">
                    <a:tc>
                      <a:txBody>
                        <a:bodyPr/>
                        <a:lstStyle/>
                        <a:p>
                          <a:r>
                            <a:rPr lang="en-US" dirty="0"/>
                            <a:t>Row 1</a:t>
                          </a:r>
                        </a:p>
                      </a:txBody>
                      <a:tcPr/>
                    </a:tc>
                    <a:tc>
                      <a:txBody>
                        <a:bodyPr/>
                        <a:lstStyle/>
                        <a:p>
                          <a:r>
                            <a:rPr lang="en-US" dirty="0"/>
                            <a:t>-0.04</a:t>
                          </a:r>
                        </a:p>
                      </a:txBody>
                      <a:tcPr/>
                    </a:tc>
                    <a:tc>
                      <a:txBody>
                        <a:bodyPr/>
                        <a:lstStyle/>
                        <a:p>
                          <a:r>
                            <a:rPr lang="en-US" dirty="0"/>
                            <a:t>-0.04</a:t>
                          </a:r>
                        </a:p>
                      </a:txBody>
                      <a:tcPr/>
                    </a:tc>
                    <a:extLst>
                      <a:ext uri="{0D108BD9-81ED-4DB2-BD59-A6C34878D82A}">
                        <a16:rowId xmlns:a16="http://schemas.microsoft.com/office/drawing/2014/main" val="988619026"/>
                      </a:ext>
                    </a:extLst>
                  </a:tr>
                  <a:tr h="818629">
                    <a:tc>
                      <a:txBody>
                        <a:bodyPr/>
                        <a:lstStyle/>
                        <a:p>
                          <a:r>
                            <a:rPr lang="en-US" dirty="0"/>
                            <a:t>Row 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5816552"/>
                      </a:ext>
                    </a:extLst>
                  </a:tr>
                  <a:tr h="818629">
                    <a:tc>
                      <a:txBody>
                        <a:bodyPr/>
                        <a:lstStyle/>
                        <a:p>
                          <a:r>
                            <a:rPr lang="en-US" dirty="0"/>
                            <a:t>Row 3</a:t>
                          </a:r>
                        </a:p>
                      </a:txBody>
                      <a:tcPr/>
                    </a:tc>
                    <a:tc>
                      <a:txBody>
                        <a:bodyPr/>
                        <a:lstStyle/>
                        <a:p>
                          <a:r>
                            <a:rPr lang="en-US" dirty="0"/>
                            <a:t>0</a:t>
                          </a:r>
                        </a:p>
                      </a:txBody>
                      <a:tcPr/>
                    </a:tc>
                    <a:tc>
                      <a:txBody>
                        <a:bodyPr/>
                        <a:lstStyle/>
                        <a:p>
                          <a:r>
                            <a:rPr lang="en-US" dirty="0"/>
                            <a:t>-0.04</a:t>
                          </a:r>
                        </a:p>
                      </a:txBody>
                      <a:tcPr/>
                    </a:tc>
                    <a:extLst>
                      <a:ext uri="{0D108BD9-81ED-4DB2-BD59-A6C34878D82A}">
                        <a16:rowId xmlns:a16="http://schemas.microsoft.com/office/drawing/2014/main" val="2074246206"/>
                      </a:ext>
                    </a:extLst>
                  </a:tr>
                </a:tbl>
              </a:graphicData>
            </a:graphic>
          </p:graphicFrame>
        </mc:Choice>
        <mc:Fallback xmlns="">
          <p:graphicFrame>
            <p:nvGraphicFramePr>
              <p:cNvPr id="5" name="Table 5">
                <a:extLst>
                  <a:ext uri="{FF2B5EF4-FFF2-40B4-BE49-F238E27FC236}">
                    <a16:creationId xmlns:a16="http://schemas.microsoft.com/office/drawing/2014/main" id="{C169C21C-849C-6BD7-83E0-E7027712A581}"/>
                  </a:ext>
                </a:extLst>
              </p:cNvPr>
              <p:cNvGraphicFramePr>
                <a:graphicFrameLocks noGrp="1"/>
              </p:cNvGraphicFramePr>
              <p:nvPr>
                <p:ph sz="half" idx="2"/>
                <p:extLst>
                  <p:ext uri="{D42A27DB-BD31-4B8C-83A1-F6EECF244321}">
                    <p14:modId xmlns:p14="http://schemas.microsoft.com/office/powerpoint/2010/main" val="4081922128"/>
                  </p:ext>
                </p:extLst>
              </p:nvPr>
            </p:nvGraphicFramePr>
            <p:xfrm>
              <a:off x="7945821" y="154483"/>
              <a:ext cx="3407979" cy="3274516"/>
            </p:xfrm>
            <a:graphic>
              <a:graphicData uri="http://schemas.openxmlformats.org/drawingml/2006/table">
                <a:tbl>
                  <a:tblPr firstRow="1" bandRow="1">
                    <a:tableStyleId>{5C22544A-7EE6-4342-B048-85BDC9FD1C3A}</a:tableStyleId>
                  </a:tblPr>
                  <a:tblGrid>
                    <a:gridCol w="1135993">
                      <a:extLst>
                        <a:ext uri="{9D8B030D-6E8A-4147-A177-3AD203B41FA5}">
                          <a16:colId xmlns:a16="http://schemas.microsoft.com/office/drawing/2014/main" val="2634025802"/>
                        </a:ext>
                      </a:extLst>
                    </a:gridCol>
                    <a:gridCol w="1135993">
                      <a:extLst>
                        <a:ext uri="{9D8B030D-6E8A-4147-A177-3AD203B41FA5}">
                          <a16:colId xmlns:a16="http://schemas.microsoft.com/office/drawing/2014/main" val="3710912642"/>
                        </a:ext>
                      </a:extLst>
                    </a:gridCol>
                    <a:gridCol w="1135993">
                      <a:extLst>
                        <a:ext uri="{9D8B030D-6E8A-4147-A177-3AD203B41FA5}">
                          <a16:colId xmlns:a16="http://schemas.microsoft.com/office/drawing/2014/main" val="610531122"/>
                        </a:ext>
                      </a:extLst>
                    </a:gridCol>
                  </a:tblGrid>
                  <a:tr h="818629">
                    <a:tc>
                      <a:txBody>
                        <a:bodyPr/>
                        <a:lstStyle/>
                        <a:p>
                          <a:endParaRPr lang="en-US"/>
                        </a:p>
                      </a:txBody>
                      <a:tcPr>
                        <a:blipFill>
                          <a:blip r:embed="rId3"/>
                          <a:stretch>
                            <a:fillRect l="-1111" t="-3077" r="-202222" b="-300000"/>
                          </a:stretch>
                        </a:blipFill>
                      </a:tcPr>
                    </a:tc>
                    <a:tc>
                      <a:txBody>
                        <a:bodyPr/>
                        <a:lstStyle/>
                        <a:p>
                          <a:r>
                            <a:rPr lang="en-US" dirty="0"/>
                            <a:t>Column 1</a:t>
                          </a:r>
                        </a:p>
                      </a:txBody>
                      <a:tcPr/>
                    </a:tc>
                    <a:tc>
                      <a:txBody>
                        <a:bodyPr/>
                        <a:lstStyle/>
                        <a:p>
                          <a:r>
                            <a:rPr lang="en-US" dirty="0"/>
                            <a:t>Column 2</a:t>
                          </a:r>
                        </a:p>
                      </a:txBody>
                      <a:tcPr/>
                    </a:tc>
                    <a:extLst>
                      <a:ext uri="{0D108BD9-81ED-4DB2-BD59-A6C34878D82A}">
                        <a16:rowId xmlns:a16="http://schemas.microsoft.com/office/drawing/2014/main" val="1354414916"/>
                      </a:ext>
                    </a:extLst>
                  </a:tr>
                  <a:tr h="818629">
                    <a:tc>
                      <a:txBody>
                        <a:bodyPr/>
                        <a:lstStyle/>
                        <a:p>
                          <a:r>
                            <a:rPr lang="en-US" dirty="0"/>
                            <a:t>Row 1</a:t>
                          </a:r>
                        </a:p>
                      </a:txBody>
                      <a:tcPr/>
                    </a:tc>
                    <a:tc>
                      <a:txBody>
                        <a:bodyPr/>
                        <a:lstStyle/>
                        <a:p>
                          <a:r>
                            <a:rPr lang="en-US" dirty="0"/>
                            <a:t>-0.04</a:t>
                          </a:r>
                        </a:p>
                      </a:txBody>
                      <a:tcPr/>
                    </a:tc>
                    <a:tc>
                      <a:txBody>
                        <a:bodyPr/>
                        <a:lstStyle/>
                        <a:p>
                          <a:r>
                            <a:rPr lang="en-US" dirty="0"/>
                            <a:t>-0.04</a:t>
                          </a:r>
                        </a:p>
                      </a:txBody>
                      <a:tcPr/>
                    </a:tc>
                    <a:extLst>
                      <a:ext uri="{0D108BD9-81ED-4DB2-BD59-A6C34878D82A}">
                        <a16:rowId xmlns:a16="http://schemas.microsoft.com/office/drawing/2014/main" val="988619026"/>
                      </a:ext>
                    </a:extLst>
                  </a:tr>
                  <a:tr h="818629">
                    <a:tc>
                      <a:txBody>
                        <a:bodyPr/>
                        <a:lstStyle/>
                        <a:p>
                          <a:r>
                            <a:rPr lang="en-US" dirty="0"/>
                            <a:t>Row 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5816552"/>
                      </a:ext>
                    </a:extLst>
                  </a:tr>
                  <a:tr h="818629">
                    <a:tc>
                      <a:txBody>
                        <a:bodyPr/>
                        <a:lstStyle/>
                        <a:p>
                          <a:r>
                            <a:rPr lang="en-US" dirty="0"/>
                            <a:t>Row 3</a:t>
                          </a:r>
                        </a:p>
                      </a:txBody>
                      <a:tcPr/>
                    </a:tc>
                    <a:tc>
                      <a:txBody>
                        <a:bodyPr/>
                        <a:lstStyle/>
                        <a:p>
                          <a:r>
                            <a:rPr lang="en-US" dirty="0"/>
                            <a:t>0</a:t>
                          </a:r>
                        </a:p>
                      </a:txBody>
                      <a:tcPr/>
                    </a:tc>
                    <a:tc>
                      <a:txBody>
                        <a:bodyPr/>
                        <a:lstStyle/>
                        <a:p>
                          <a:r>
                            <a:rPr lang="en-US" dirty="0"/>
                            <a:t>-0.04</a:t>
                          </a:r>
                        </a:p>
                      </a:txBody>
                      <a:tcPr/>
                    </a:tc>
                    <a:extLst>
                      <a:ext uri="{0D108BD9-81ED-4DB2-BD59-A6C34878D82A}">
                        <a16:rowId xmlns:a16="http://schemas.microsoft.com/office/drawing/2014/main" val="2074246206"/>
                      </a:ext>
                    </a:extLst>
                  </a:tr>
                </a:tbl>
              </a:graphicData>
            </a:graphic>
          </p:graphicFrame>
        </mc:Fallback>
      </mc:AlternateContent>
    </p:spTree>
    <p:extLst>
      <p:ext uri="{BB962C8B-B14F-4D97-AF65-F5344CB8AC3E}">
        <p14:creationId xmlns:p14="http://schemas.microsoft.com/office/powerpoint/2010/main" val="1095117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1211-1856-516C-D9A3-1E2AD2CAB7AE}"/>
              </a:ext>
            </a:extLst>
          </p:cNvPr>
          <p:cNvSpPr>
            <a:spLocks noGrp="1"/>
          </p:cNvSpPr>
          <p:nvPr>
            <p:ph type="title"/>
          </p:nvPr>
        </p:nvSpPr>
        <p:spPr/>
        <p:txBody>
          <a:bodyPr/>
          <a:lstStyle/>
          <a:p>
            <a:r>
              <a:rPr lang="en-US" dirty="0"/>
              <a:t>Markov Decision Process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6FF5E7-B73D-377D-B4D0-9E3E346B6570}"/>
                  </a:ext>
                </a:extLst>
              </p:cNvPr>
              <p:cNvSpPr>
                <a:spLocks noGrp="1"/>
              </p:cNvSpPr>
              <p:nvPr>
                <p:ph sz="half" idx="1"/>
              </p:nvPr>
            </p:nvSpPr>
            <p:spPr>
              <a:xfrm>
                <a:off x="838200" y="1825625"/>
                <a:ext cx="6340366" cy="4351338"/>
              </a:xfrm>
            </p:spPr>
            <p:txBody>
              <a:bodyPr>
                <a:normAutofit fontScale="85000" lnSpcReduction="10000"/>
              </a:bodyPr>
              <a:lstStyle/>
              <a:p>
                <a:pPr marL="0" indent="0">
                  <a:buNone/>
                </a:pPr>
                <a:r>
                  <a:rPr lang="en-US" sz="2000" dirty="0"/>
                  <a:t>Consider a reduced-size </a:t>
                </a:r>
                <a:r>
                  <a:rPr lang="en-US" sz="2000" dirty="0" err="1"/>
                  <a:t>Gridworld</a:t>
                </a:r>
                <a:r>
                  <a:rPr lang="en-US" sz="2000" dirty="0"/>
                  <a:t>, with rewards in each state as shown.  Agent starts in the state with R(s)=0; game ends when agent reaches a state with R(s)=-1 or R(s)=1. Actions include moving to a neighboring state or staying in the same state. Suppose</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e>
                        <m:e>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𝑎</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0</m:t>
                                </m:r>
                                <m:r>
                                  <a:rPr lang="en-US" sz="2000" b="0" i="1" smtClean="0">
                                    <a:latin typeface="Cambria Math" panose="02040503050406030204" pitchFamily="18" charset="0"/>
                                  </a:rPr>
                                  <m:t>.8</m:t>
                                </m:r>
                              </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𝑁𝑒𝑖𝑔h𝑏𝑜𝑟𝑠</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e>
                            </m:mr>
                            <m:mr>
                              <m:e>
                                <m:r>
                                  <a:rPr lang="en-US" sz="2000" b="0" i="1" smtClean="0">
                                    <a:latin typeface="Cambria Math" panose="02040503050406030204" pitchFamily="18" charset="0"/>
                                  </a:rPr>
                                  <m:t>0.2</m:t>
                                </m:r>
                              </m:e>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𝑠</m:t>
                                </m:r>
                              </m:e>
                            </m:mr>
                            <m:mr>
                              <m:e>
                                <m:r>
                                  <a:rPr lang="en-US" sz="2000" b="0" i="1" smtClean="0">
                                    <a:latin typeface="Cambria Math" panose="02040503050406030204" pitchFamily="18" charset="0"/>
                                  </a:rPr>
                                  <m:t>0</m:t>
                                </m:r>
                              </m:e>
                              <m:e>
                                <m:r>
                                  <m:rPr>
                                    <m:sty m:val="p"/>
                                  </m:rPr>
                                  <a:rPr lang="en-US" sz="2000" b="0" i="0" smtClean="0">
                                    <a:latin typeface="Cambria Math" panose="02040503050406030204" pitchFamily="18" charset="0"/>
                                  </a:rPr>
                                  <m:t>otherwise</m:t>
                                </m:r>
                              </m:e>
                            </m:mr>
                          </m:m>
                        </m:e>
                      </m:d>
                    </m:oMath>
                  </m:oMathPara>
                </a14:m>
                <a:endParaRPr lang="en-US" sz="2000" b="0" dirty="0"/>
              </a:p>
              <a:p>
                <a:pPr marL="0" indent="0">
                  <a:buNone/>
                </a:pPr>
                <a:endParaRPr lang="en-US" sz="2000" b="0" dirty="0"/>
              </a:p>
              <a:p>
                <a:pPr marL="457200" indent="-457200">
                  <a:buFont typeface="+mj-lt"/>
                  <a:buAutoNum type="alphaLcParenR"/>
                </a:pPr>
                <a:r>
                  <a:rPr lang="en-US" sz="2000" dirty="0"/>
                  <a:t>Consider a value iteration with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1</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𝑠</m:t>
                        </m:r>
                      </m:e>
                    </m:d>
                    <m:r>
                      <a:rPr lang="en-US" sz="2000" b="0" i="1" smtClean="0">
                        <a:latin typeface="Cambria Math" panose="02040503050406030204" pitchFamily="18" charset="0"/>
                      </a:rPr>
                      <m:t>=</m:t>
                    </m:r>
                    <m:r>
                      <a:rPr lang="en-US" sz="2000" b="0" i="1" smtClean="0">
                        <a:latin typeface="Cambria Math" panose="02040503050406030204" pitchFamily="18" charset="0"/>
                      </a:rPr>
                      <m:t>𝑅</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𝑠</m:t>
                        </m:r>
                      </m:e>
                    </m:d>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=1</m:t>
                    </m:r>
                  </m:oMath>
                </a14:m>
                <a:r>
                  <a:rPr lang="en-US" sz="2000" dirty="0"/>
                  <a:t>.  Find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𝑠</m:t>
                        </m:r>
                      </m:e>
                    </m:d>
                  </m:oMath>
                </a14:m>
                <a:r>
                  <a:rPr lang="en-US" sz="2000" dirty="0"/>
                  <a:t> for all states.</a:t>
                </a:r>
              </a:p>
              <a:p>
                <a:pPr marL="0" indent="0">
                  <a:buNone/>
                </a:pPr>
                <a:r>
                  <a:rPr lang="en-US" sz="2000" dirty="0"/>
                  <a:t>Answer: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𝑠</m:t>
                        </m:r>
                      </m:e>
                    </m:d>
                    <m:r>
                      <a:rPr lang="en-US" sz="2000" i="1">
                        <a:latin typeface="Cambria Math" panose="02040503050406030204" pitchFamily="18" charset="0"/>
                      </a:rPr>
                      <m:t>=</m:t>
                    </m:r>
                    <m:r>
                      <a:rPr lang="en-US" sz="2000" i="1">
                        <a:latin typeface="Cambria Math" panose="02040503050406030204" pitchFamily="18" charset="0"/>
                      </a:rPr>
                      <m:t>𝑅</m:t>
                    </m:r>
                    <m:d>
                      <m:dPr>
                        <m:ctrlPr>
                          <a:rPr lang="en-US" sz="2000" i="1">
                            <a:latin typeface="Cambria Math" panose="02040503050406030204" pitchFamily="18" charset="0"/>
                          </a:rPr>
                        </m:ctrlPr>
                      </m:dPr>
                      <m:e>
                        <m:r>
                          <a:rPr lang="en-US" sz="2000" i="1">
                            <a:latin typeface="Cambria Math" panose="02040503050406030204" pitchFamily="18" charset="0"/>
                          </a:rPr>
                          <m:t>𝑠</m:t>
                        </m:r>
                      </m:e>
                    </m:d>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𝛾</m:t>
                    </m:r>
                    <m:func>
                      <m:funcPr>
                        <m:ctrlPr>
                          <a:rPr lang="en-US" sz="2000" i="1">
                            <a:latin typeface="Cambria Math" panose="02040503050406030204" pitchFamily="18" charset="0"/>
                            <a:ea typeface="Cambria Math" panose="02040503050406030204" pitchFamily="18" charset="0"/>
                          </a:rPr>
                        </m:ctrlPr>
                      </m:funcPr>
                      <m:fName>
                        <m:limLow>
                          <m:limLowPr>
                            <m:ctrlPr>
                              <a:rPr lang="en-US" sz="2000" i="1">
                                <a:latin typeface="Cambria Math" panose="02040503050406030204" pitchFamily="18" charset="0"/>
                                <a:ea typeface="Cambria Math" panose="02040503050406030204" pitchFamily="18" charset="0"/>
                              </a:rPr>
                            </m:ctrlPr>
                          </m:limLowPr>
                          <m:e>
                            <m:r>
                              <m:rPr>
                                <m:sty m:val="p"/>
                              </m:rPr>
                              <a:rPr lang="en-US" sz="2000">
                                <a:latin typeface="Cambria Math" panose="02040503050406030204" pitchFamily="18" charset="0"/>
                                <a:ea typeface="Cambria Math" panose="02040503050406030204" pitchFamily="18" charset="0"/>
                              </a:rPr>
                              <m:t>max</m:t>
                            </m:r>
                          </m:e>
                          <m:lim>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lim>
                        </m:limLow>
                      </m:fName>
                      <m:e>
                        <m:nary>
                          <m:naryPr>
                            <m:chr m:val="∑"/>
                            <m:supHide m:val="on"/>
                            <m:ctrlPr>
                              <a:rPr lang="en-US" sz="2000" i="1">
                                <a:latin typeface="Cambria Math" panose="02040503050406030204" pitchFamily="18" charset="0"/>
                                <a:ea typeface="Cambria Math" panose="02040503050406030204" pitchFamily="18" charset="0"/>
                              </a:rPr>
                            </m:ctrlPr>
                          </m:naryPr>
                          <m:sub>
                            <m:r>
                              <m:rPr>
                                <m:brk m:alnAt="7"/>
                              </m:rP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sub>
                          <m:sup/>
                          <m:e>
                            <m:r>
                              <a:rPr lang="en-US" sz="2000" i="1">
                                <a:latin typeface="Cambria Math" panose="02040503050406030204" pitchFamily="18" charset="0"/>
                                <a:ea typeface="Cambria Math" panose="02040503050406030204" pitchFamily="18" charset="0"/>
                              </a:rPr>
                              <m:t>𝑃</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𝑠</m:t>
                                </m:r>
                              </m:e>
                              <m:sup>
                                <m:r>
                                  <a:rPr lang="en-US" sz="2000" i="1">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𝑈</m:t>
                                </m:r>
                              </m:e>
                              <m:sub>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e>
                        </m:nary>
                      </m:e>
                    </m:func>
                  </m:oMath>
                </a14:m>
                <a:endParaRPr lang="en-US" sz="2000" dirty="0"/>
              </a:p>
              <a:p>
                <a:pPr marL="457200" indent="-457200">
                  <a:buFont typeface="+mj-lt"/>
                  <a:buAutoNum type="alphaLcParenR" startAt="2"/>
                </a:pPr>
                <a:r>
                  <a:rPr lang="en-US" sz="2000" dirty="0"/>
                  <a:t>What’s the smallest t for which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b="0" i="1" smtClean="0">
                            <a:latin typeface="Cambria Math" panose="02040503050406030204" pitchFamily="18" charset="0"/>
                          </a:rPr>
                          <m:t>𝑡</m:t>
                        </m:r>
                      </m:sub>
                    </m:sSub>
                    <m:d>
                      <m:dPr>
                        <m:ctrlPr>
                          <a:rPr lang="en-US" sz="2000" i="1">
                            <a:latin typeface="Cambria Math" panose="02040503050406030204" pitchFamily="18" charset="0"/>
                          </a:rPr>
                        </m:ctrlPr>
                      </m:dPr>
                      <m:e>
                        <m:r>
                          <a:rPr lang="en-US" sz="2000" i="1">
                            <a:latin typeface="Cambria Math" panose="02040503050406030204" pitchFamily="18" charset="0"/>
                          </a:rPr>
                          <m:t>𝑠</m:t>
                        </m:r>
                      </m:e>
                    </m:d>
                    <m:r>
                      <a:rPr lang="en-US" sz="2000" b="0" i="1" smtClean="0">
                        <a:latin typeface="Cambria Math" panose="02040503050406030204" pitchFamily="18" charset="0"/>
                      </a:rPr>
                      <m:t>&gt;0</m:t>
                    </m:r>
                  </m:oMath>
                </a14:m>
                <a:r>
                  <a:rPr lang="en-US" sz="2000" dirty="0"/>
                  <a:t>?</a:t>
                </a:r>
              </a:p>
              <a:p>
                <a:pPr marL="0" indent="0">
                  <a:buNone/>
                </a:pPr>
                <a:r>
                  <a:rPr lang="en-US" sz="2000" dirty="0"/>
                  <a:t>Answer: t=length of the shortest path with a positive total reward, i.e., 3.</a:t>
                </a:r>
              </a:p>
            </p:txBody>
          </p:sp>
        </mc:Choice>
        <mc:Fallback xmlns="">
          <p:sp>
            <p:nvSpPr>
              <p:cNvPr id="3" name="Content Placeholder 2">
                <a:extLst>
                  <a:ext uri="{FF2B5EF4-FFF2-40B4-BE49-F238E27FC236}">
                    <a16:creationId xmlns:a16="http://schemas.microsoft.com/office/drawing/2014/main" id="{E66FF5E7-B73D-377D-B4D0-9E3E346B6570}"/>
                  </a:ext>
                </a:extLst>
              </p:cNvPr>
              <p:cNvSpPr>
                <a:spLocks noGrp="1" noRot="1" noChangeAspect="1" noMove="1" noResize="1" noEditPoints="1" noAdjustHandles="1" noChangeArrowheads="1" noChangeShapeType="1" noTextEdit="1"/>
              </p:cNvSpPr>
              <p:nvPr>
                <p:ph sz="half" idx="1"/>
              </p:nvPr>
            </p:nvSpPr>
            <p:spPr>
              <a:xfrm>
                <a:off x="838200" y="1825625"/>
                <a:ext cx="6340366" cy="4351338"/>
              </a:xfrm>
              <a:blipFill>
                <a:blip r:embed="rId2"/>
                <a:stretch>
                  <a:fillRect l="-800" t="-18605" b="-9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169C21C-849C-6BD7-83E0-E7027712A581}"/>
                  </a:ext>
                </a:extLst>
              </p:cNvPr>
              <p:cNvGraphicFramePr>
                <a:graphicFrameLocks noGrp="1"/>
              </p:cNvGraphicFramePr>
              <p:nvPr>
                <p:ph sz="half" idx="2"/>
              </p:nvPr>
            </p:nvGraphicFramePr>
            <p:xfrm>
              <a:off x="7945821" y="154483"/>
              <a:ext cx="3407979" cy="3274516"/>
            </p:xfrm>
            <a:graphic>
              <a:graphicData uri="http://schemas.openxmlformats.org/drawingml/2006/table">
                <a:tbl>
                  <a:tblPr firstRow="1" bandRow="1">
                    <a:tableStyleId>{5C22544A-7EE6-4342-B048-85BDC9FD1C3A}</a:tableStyleId>
                  </a:tblPr>
                  <a:tblGrid>
                    <a:gridCol w="1135993">
                      <a:extLst>
                        <a:ext uri="{9D8B030D-6E8A-4147-A177-3AD203B41FA5}">
                          <a16:colId xmlns:a16="http://schemas.microsoft.com/office/drawing/2014/main" val="2634025802"/>
                        </a:ext>
                      </a:extLst>
                    </a:gridCol>
                    <a:gridCol w="1135993">
                      <a:extLst>
                        <a:ext uri="{9D8B030D-6E8A-4147-A177-3AD203B41FA5}">
                          <a16:colId xmlns:a16="http://schemas.microsoft.com/office/drawing/2014/main" val="3710912642"/>
                        </a:ext>
                      </a:extLst>
                    </a:gridCol>
                    <a:gridCol w="1135993">
                      <a:extLst>
                        <a:ext uri="{9D8B030D-6E8A-4147-A177-3AD203B41FA5}">
                          <a16:colId xmlns:a16="http://schemas.microsoft.com/office/drawing/2014/main" val="610531122"/>
                        </a:ext>
                      </a:extLst>
                    </a:gridCol>
                  </a:tblGrid>
                  <a:tr h="818629">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𝑅</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𝑠</m:t>
                                    </m:r>
                                  </m:e>
                                </m:d>
                              </m:oMath>
                            </m:oMathPara>
                          </a14:m>
                          <a:endParaRPr lang="en-US" dirty="0"/>
                        </a:p>
                      </a:txBody>
                      <a:tcPr/>
                    </a:tc>
                    <a:tc>
                      <a:txBody>
                        <a:bodyPr/>
                        <a:lstStyle/>
                        <a:p>
                          <a:r>
                            <a:rPr lang="en-US" dirty="0"/>
                            <a:t>Column 1</a:t>
                          </a:r>
                        </a:p>
                      </a:txBody>
                      <a:tcPr/>
                    </a:tc>
                    <a:tc>
                      <a:txBody>
                        <a:bodyPr/>
                        <a:lstStyle/>
                        <a:p>
                          <a:r>
                            <a:rPr lang="en-US" dirty="0"/>
                            <a:t>Column 2</a:t>
                          </a:r>
                        </a:p>
                      </a:txBody>
                      <a:tcPr/>
                    </a:tc>
                    <a:extLst>
                      <a:ext uri="{0D108BD9-81ED-4DB2-BD59-A6C34878D82A}">
                        <a16:rowId xmlns:a16="http://schemas.microsoft.com/office/drawing/2014/main" val="1354414916"/>
                      </a:ext>
                    </a:extLst>
                  </a:tr>
                  <a:tr h="818629">
                    <a:tc>
                      <a:txBody>
                        <a:bodyPr/>
                        <a:lstStyle/>
                        <a:p>
                          <a:r>
                            <a:rPr lang="en-US" dirty="0"/>
                            <a:t>Row 1</a:t>
                          </a:r>
                        </a:p>
                      </a:txBody>
                      <a:tcPr/>
                    </a:tc>
                    <a:tc>
                      <a:txBody>
                        <a:bodyPr/>
                        <a:lstStyle/>
                        <a:p>
                          <a:r>
                            <a:rPr lang="en-US" dirty="0"/>
                            <a:t>-0.04</a:t>
                          </a:r>
                        </a:p>
                      </a:txBody>
                      <a:tcPr/>
                    </a:tc>
                    <a:tc>
                      <a:txBody>
                        <a:bodyPr/>
                        <a:lstStyle/>
                        <a:p>
                          <a:r>
                            <a:rPr lang="en-US" dirty="0"/>
                            <a:t>-0.04</a:t>
                          </a:r>
                        </a:p>
                      </a:txBody>
                      <a:tcPr/>
                    </a:tc>
                    <a:extLst>
                      <a:ext uri="{0D108BD9-81ED-4DB2-BD59-A6C34878D82A}">
                        <a16:rowId xmlns:a16="http://schemas.microsoft.com/office/drawing/2014/main" val="988619026"/>
                      </a:ext>
                    </a:extLst>
                  </a:tr>
                  <a:tr h="818629">
                    <a:tc>
                      <a:txBody>
                        <a:bodyPr/>
                        <a:lstStyle/>
                        <a:p>
                          <a:r>
                            <a:rPr lang="en-US" dirty="0"/>
                            <a:t>Row 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5816552"/>
                      </a:ext>
                    </a:extLst>
                  </a:tr>
                  <a:tr h="818629">
                    <a:tc>
                      <a:txBody>
                        <a:bodyPr/>
                        <a:lstStyle/>
                        <a:p>
                          <a:r>
                            <a:rPr lang="en-US" dirty="0"/>
                            <a:t>Row 3</a:t>
                          </a:r>
                        </a:p>
                      </a:txBody>
                      <a:tcPr/>
                    </a:tc>
                    <a:tc>
                      <a:txBody>
                        <a:bodyPr/>
                        <a:lstStyle/>
                        <a:p>
                          <a:r>
                            <a:rPr lang="en-US" dirty="0"/>
                            <a:t>0</a:t>
                          </a:r>
                        </a:p>
                      </a:txBody>
                      <a:tcPr/>
                    </a:tc>
                    <a:tc>
                      <a:txBody>
                        <a:bodyPr/>
                        <a:lstStyle/>
                        <a:p>
                          <a:r>
                            <a:rPr lang="en-US" dirty="0"/>
                            <a:t>-0.04</a:t>
                          </a:r>
                        </a:p>
                      </a:txBody>
                      <a:tcPr/>
                    </a:tc>
                    <a:extLst>
                      <a:ext uri="{0D108BD9-81ED-4DB2-BD59-A6C34878D82A}">
                        <a16:rowId xmlns:a16="http://schemas.microsoft.com/office/drawing/2014/main" val="2074246206"/>
                      </a:ext>
                    </a:extLst>
                  </a:tr>
                </a:tbl>
              </a:graphicData>
            </a:graphic>
          </p:graphicFrame>
        </mc:Choice>
        <mc:Fallback xmlns="">
          <p:graphicFrame>
            <p:nvGraphicFramePr>
              <p:cNvPr id="5" name="Table 5">
                <a:extLst>
                  <a:ext uri="{FF2B5EF4-FFF2-40B4-BE49-F238E27FC236}">
                    <a16:creationId xmlns:a16="http://schemas.microsoft.com/office/drawing/2014/main" id="{C169C21C-849C-6BD7-83E0-E7027712A581}"/>
                  </a:ext>
                </a:extLst>
              </p:cNvPr>
              <p:cNvGraphicFramePr>
                <a:graphicFrameLocks noGrp="1"/>
              </p:cNvGraphicFramePr>
              <p:nvPr>
                <p:ph sz="half" idx="2"/>
              </p:nvPr>
            </p:nvGraphicFramePr>
            <p:xfrm>
              <a:off x="7945821" y="154483"/>
              <a:ext cx="3407979" cy="3274516"/>
            </p:xfrm>
            <a:graphic>
              <a:graphicData uri="http://schemas.openxmlformats.org/drawingml/2006/table">
                <a:tbl>
                  <a:tblPr firstRow="1" bandRow="1">
                    <a:tableStyleId>{5C22544A-7EE6-4342-B048-85BDC9FD1C3A}</a:tableStyleId>
                  </a:tblPr>
                  <a:tblGrid>
                    <a:gridCol w="1135993">
                      <a:extLst>
                        <a:ext uri="{9D8B030D-6E8A-4147-A177-3AD203B41FA5}">
                          <a16:colId xmlns:a16="http://schemas.microsoft.com/office/drawing/2014/main" val="2634025802"/>
                        </a:ext>
                      </a:extLst>
                    </a:gridCol>
                    <a:gridCol w="1135993">
                      <a:extLst>
                        <a:ext uri="{9D8B030D-6E8A-4147-A177-3AD203B41FA5}">
                          <a16:colId xmlns:a16="http://schemas.microsoft.com/office/drawing/2014/main" val="3710912642"/>
                        </a:ext>
                      </a:extLst>
                    </a:gridCol>
                    <a:gridCol w="1135993">
                      <a:extLst>
                        <a:ext uri="{9D8B030D-6E8A-4147-A177-3AD203B41FA5}">
                          <a16:colId xmlns:a16="http://schemas.microsoft.com/office/drawing/2014/main" val="610531122"/>
                        </a:ext>
                      </a:extLst>
                    </a:gridCol>
                  </a:tblGrid>
                  <a:tr h="818629">
                    <a:tc>
                      <a:txBody>
                        <a:bodyPr/>
                        <a:lstStyle/>
                        <a:p>
                          <a:endParaRPr lang="en-US"/>
                        </a:p>
                      </a:txBody>
                      <a:tcPr>
                        <a:blipFill>
                          <a:blip r:embed="rId3"/>
                          <a:stretch>
                            <a:fillRect l="-1111" t="-3077" r="-202222" b="-300000"/>
                          </a:stretch>
                        </a:blipFill>
                      </a:tcPr>
                    </a:tc>
                    <a:tc>
                      <a:txBody>
                        <a:bodyPr/>
                        <a:lstStyle/>
                        <a:p>
                          <a:r>
                            <a:rPr lang="en-US" dirty="0"/>
                            <a:t>Column 1</a:t>
                          </a:r>
                        </a:p>
                      </a:txBody>
                      <a:tcPr/>
                    </a:tc>
                    <a:tc>
                      <a:txBody>
                        <a:bodyPr/>
                        <a:lstStyle/>
                        <a:p>
                          <a:r>
                            <a:rPr lang="en-US" dirty="0"/>
                            <a:t>Column 2</a:t>
                          </a:r>
                        </a:p>
                      </a:txBody>
                      <a:tcPr/>
                    </a:tc>
                    <a:extLst>
                      <a:ext uri="{0D108BD9-81ED-4DB2-BD59-A6C34878D82A}">
                        <a16:rowId xmlns:a16="http://schemas.microsoft.com/office/drawing/2014/main" val="1354414916"/>
                      </a:ext>
                    </a:extLst>
                  </a:tr>
                  <a:tr h="818629">
                    <a:tc>
                      <a:txBody>
                        <a:bodyPr/>
                        <a:lstStyle/>
                        <a:p>
                          <a:r>
                            <a:rPr lang="en-US" dirty="0"/>
                            <a:t>Row 1</a:t>
                          </a:r>
                        </a:p>
                      </a:txBody>
                      <a:tcPr/>
                    </a:tc>
                    <a:tc>
                      <a:txBody>
                        <a:bodyPr/>
                        <a:lstStyle/>
                        <a:p>
                          <a:r>
                            <a:rPr lang="en-US" dirty="0"/>
                            <a:t>-0.04</a:t>
                          </a:r>
                        </a:p>
                      </a:txBody>
                      <a:tcPr/>
                    </a:tc>
                    <a:tc>
                      <a:txBody>
                        <a:bodyPr/>
                        <a:lstStyle/>
                        <a:p>
                          <a:r>
                            <a:rPr lang="en-US" dirty="0"/>
                            <a:t>-0.04</a:t>
                          </a:r>
                        </a:p>
                      </a:txBody>
                      <a:tcPr/>
                    </a:tc>
                    <a:extLst>
                      <a:ext uri="{0D108BD9-81ED-4DB2-BD59-A6C34878D82A}">
                        <a16:rowId xmlns:a16="http://schemas.microsoft.com/office/drawing/2014/main" val="988619026"/>
                      </a:ext>
                    </a:extLst>
                  </a:tr>
                  <a:tr h="818629">
                    <a:tc>
                      <a:txBody>
                        <a:bodyPr/>
                        <a:lstStyle/>
                        <a:p>
                          <a:r>
                            <a:rPr lang="en-US" dirty="0"/>
                            <a:t>Row 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5816552"/>
                      </a:ext>
                    </a:extLst>
                  </a:tr>
                  <a:tr h="818629">
                    <a:tc>
                      <a:txBody>
                        <a:bodyPr/>
                        <a:lstStyle/>
                        <a:p>
                          <a:r>
                            <a:rPr lang="en-US" dirty="0"/>
                            <a:t>Row 3</a:t>
                          </a:r>
                        </a:p>
                      </a:txBody>
                      <a:tcPr/>
                    </a:tc>
                    <a:tc>
                      <a:txBody>
                        <a:bodyPr/>
                        <a:lstStyle/>
                        <a:p>
                          <a:r>
                            <a:rPr lang="en-US" dirty="0"/>
                            <a:t>0</a:t>
                          </a:r>
                        </a:p>
                      </a:txBody>
                      <a:tcPr/>
                    </a:tc>
                    <a:tc>
                      <a:txBody>
                        <a:bodyPr/>
                        <a:lstStyle/>
                        <a:p>
                          <a:r>
                            <a:rPr lang="en-US" dirty="0"/>
                            <a:t>-0.04</a:t>
                          </a:r>
                        </a:p>
                      </a:txBody>
                      <a:tcPr/>
                    </a:tc>
                    <a:extLst>
                      <a:ext uri="{0D108BD9-81ED-4DB2-BD59-A6C34878D82A}">
                        <a16:rowId xmlns:a16="http://schemas.microsoft.com/office/drawing/2014/main" val="207424620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C0D57F62-6F8A-D167-5CAB-E789F3A002FB}"/>
                  </a:ext>
                </a:extLst>
              </p:cNvPr>
              <p:cNvGraphicFramePr>
                <a:graphicFrameLocks/>
              </p:cNvGraphicFramePr>
              <p:nvPr>
                <p:extLst>
                  <p:ext uri="{D42A27DB-BD31-4B8C-83A1-F6EECF244321}">
                    <p14:modId xmlns:p14="http://schemas.microsoft.com/office/powerpoint/2010/main" val="2007716025"/>
                  </p:ext>
                </p:extLst>
              </p:nvPr>
            </p:nvGraphicFramePr>
            <p:xfrm>
              <a:off x="7982608" y="3512530"/>
              <a:ext cx="3407979" cy="3274516"/>
            </p:xfrm>
            <a:graphic>
              <a:graphicData uri="http://schemas.openxmlformats.org/drawingml/2006/table">
                <a:tbl>
                  <a:tblPr firstRow="1" bandRow="1">
                    <a:tableStyleId>{5C22544A-7EE6-4342-B048-85BDC9FD1C3A}</a:tableStyleId>
                  </a:tblPr>
                  <a:tblGrid>
                    <a:gridCol w="1135993">
                      <a:extLst>
                        <a:ext uri="{9D8B030D-6E8A-4147-A177-3AD203B41FA5}">
                          <a16:colId xmlns:a16="http://schemas.microsoft.com/office/drawing/2014/main" val="2634025802"/>
                        </a:ext>
                      </a:extLst>
                    </a:gridCol>
                    <a:gridCol w="1135993">
                      <a:extLst>
                        <a:ext uri="{9D8B030D-6E8A-4147-A177-3AD203B41FA5}">
                          <a16:colId xmlns:a16="http://schemas.microsoft.com/office/drawing/2014/main" val="3710912642"/>
                        </a:ext>
                      </a:extLst>
                    </a:gridCol>
                    <a:gridCol w="1135993">
                      <a:extLst>
                        <a:ext uri="{9D8B030D-6E8A-4147-A177-3AD203B41FA5}">
                          <a16:colId xmlns:a16="http://schemas.microsoft.com/office/drawing/2014/main" val="610531122"/>
                        </a:ext>
                      </a:extLst>
                    </a:gridCol>
                  </a:tblGrid>
                  <a:tr h="818629">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𝑈</m:t>
                                    </m:r>
                                  </m:e>
                                  <m:sub>
                                    <m:r>
                                      <a:rPr lang="en-US" sz="1800" b="0" i="1" smtClean="0">
                                        <a:latin typeface="Cambria Math" panose="02040503050406030204" pitchFamily="18" charset="0"/>
                                      </a:rPr>
                                      <m:t>2</m:t>
                                    </m:r>
                                  </m:sub>
                                </m:sSub>
                                <m:d>
                                  <m:dPr>
                                    <m:ctrlPr>
                                      <a:rPr lang="en-US" sz="1800" i="1">
                                        <a:latin typeface="Cambria Math" panose="02040503050406030204" pitchFamily="18" charset="0"/>
                                      </a:rPr>
                                    </m:ctrlPr>
                                  </m:dPr>
                                  <m:e>
                                    <m:r>
                                      <a:rPr lang="en-US" sz="1800" i="1">
                                        <a:latin typeface="Cambria Math" panose="02040503050406030204" pitchFamily="18" charset="0"/>
                                      </a:rPr>
                                      <m:t>𝑠</m:t>
                                    </m:r>
                                  </m:e>
                                </m:d>
                              </m:oMath>
                            </m:oMathPara>
                          </a14:m>
                          <a:endParaRPr lang="en-US" dirty="0"/>
                        </a:p>
                      </a:txBody>
                      <a:tcPr/>
                    </a:tc>
                    <a:tc>
                      <a:txBody>
                        <a:bodyPr/>
                        <a:lstStyle/>
                        <a:p>
                          <a:r>
                            <a:rPr lang="en-US" dirty="0"/>
                            <a:t>Column 1</a:t>
                          </a:r>
                        </a:p>
                      </a:txBody>
                      <a:tcPr/>
                    </a:tc>
                    <a:tc>
                      <a:txBody>
                        <a:bodyPr/>
                        <a:lstStyle/>
                        <a:p>
                          <a:r>
                            <a:rPr lang="en-US" dirty="0"/>
                            <a:t>Column 2</a:t>
                          </a:r>
                        </a:p>
                      </a:txBody>
                      <a:tcPr/>
                    </a:tc>
                    <a:extLst>
                      <a:ext uri="{0D108BD9-81ED-4DB2-BD59-A6C34878D82A}">
                        <a16:rowId xmlns:a16="http://schemas.microsoft.com/office/drawing/2014/main" val="1354414916"/>
                      </a:ext>
                    </a:extLst>
                  </a:tr>
                  <a:tr h="818629">
                    <a:tc>
                      <a:txBody>
                        <a:bodyPr/>
                        <a:lstStyle/>
                        <a:p>
                          <a:r>
                            <a:rPr lang="en-US" dirty="0"/>
                            <a:t>Row 1</a:t>
                          </a:r>
                        </a:p>
                      </a:txBody>
                      <a:tcPr/>
                    </a:tc>
                    <a:tc>
                      <a:txBody>
                        <a:bodyPr/>
                        <a:lstStyle/>
                        <a:p>
                          <a:r>
                            <a:rPr lang="en-US" dirty="0"/>
                            <a:t>-0.08</a:t>
                          </a:r>
                        </a:p>
                      </a:txBody>
                      <a:tcPr/>
                    </a:tc>
                    <a:tc>
                      <a:txBody>
                        <a:bodyPr/>
                        <a:lstStyle/>
                        <a:p>
                          <a:r>
                            <a:rPr lang="en-US" dirty="0"/>
                            <a:t>0.752</a:t>
                          </a:r>
                        </a:p>
                      </a:txBody>
                      <a:tcPr/>
                    </a:tc>
                    <a:extLst>
                      <a:ext uri="{0D108BD9-81ED-4DB2-BD59-A6C34878D82A}">
                        <a16:rowId xmlns:a16="http://schemas.microsoft.com/office/drawing/2014/main" val="988619026"/>
                      </a:ext>
                    </a:extLst>
                  </a:tr>
                  <a:tr h="818629">
                    <a:tc>
                      <a:txBody>
                        <a:bodyPr/>
                        <a:lstStyle/>
                        <a:p>
                          <a:r>
                            <a:rPr lang="en-US" dirty="0"/>
                            <a:t>Row 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5816552"/>
                      </a:ext>
                    </a:extLst>
                  </a:tr>
                  <a:tr h="818629">
                    <a:tc>
                      <a:txBody>
                        <a:bodyPr/>
                        <a:lstStyle/>
                        <a:p>
                          <a:r>
                            <a:rPr lang="en-US" dirty="0"/>
                            <a:t>Row 3</a:t>
                          </a:r>
                        </a:p>
                      </a:txBody>
                      <a:tcPr/>
                    </a:tc>
                    <a:tc>
                      <a:txBody>
                        <a:bodyPr/>
                        <a:lstStyle/>
                        <a:p>
                          <a:r>
                            <a:rPr lang="en-US" dirty="0"/>
                            <a:t>0</a:t>
                          </a:r>
                        </a:p>
                      </a:txBody>
                      <a:tcPr/>
                    </a:tc>
                    <a:tc>
                      <a:txBody>
                        <a:bodyPr/>
                        <a:lstStyle/>
                        <a:p>
                          <a:r>
                            <a:rPr lang="en-US" dirty="0"/>
                            <a:t>0.752</a:t>
                          </a:r>
                        </a:p>
                      </a:txBody>
                      <a:tcPr/>
                    </a:tc>
                    <a:extLst>
                      <a:ext uri="{0D108BD9-81ED-4DB2-BD59-A6C34878D82A}">
                        <a16:rowId xmlns:a16="http://schemas.microsoft.com/office/drawing/2014/main" val="2074246206"/>
                      </a:ext>
                    </a:extLst>
                  </a:tr>
                </a:tbl>
              </a:graphicData>
            </a:graphic>
          </p:graphicFrame>
        </mc:Choice>
        <mc:Fallback xmlns="">
          <p:graphicFrame>
            <p:nvGraphicFramePr>
              <p:cNvPr id="6" name="Table 5">
                <a:extLst>
                  <a:ext uri="{FF2B5EF4-FFF2-40B4-BE49-F238E27FC236}">
                    <a16:creationId xmlns:a16="http://schemas.microsoft.com/office/drawing/2014/main" id="{C0D57F62-6F8A-D167-5CAB-E789F3A002FB}"/>
                  </a:ext>
                </a:extLst>
              </p:cNvPr>
              <p:cNvGraphicFramePr>
                <a:graphicFrameLocks/>
              </p:cNvGraphicFramePr>
              <p:nvPr>
                <p:extLst>
                  <p:ext uri="{D42A27DB-BD31-4B8C-83A1-F6EECF244321}">
                    <p14:modId xmlns:p14="http://schemas.microsoft.com/office/powerpoint/2010/main" val="2007716025"/>
                  </p:ext>
                </p:extLst>
              </p:nvPr>
            </p:nvGraphicFramePr>
            <p:xfrm>
              <a:off x="7982608" y="3512530"/>
              <a:ext cx="3407979" cy="3274516"/>
            </p:xfrm>
            <a:graphic>
              <a:graphicData uri="http://schemas.openxmlformats.org/drawingml/2006/table">
                <a:tbl>
                  <a:tblPr firstRow="1" bandRow="1">
                    <a:tableStyleId>{5C22544A-7EE6-4342-B048-85BDC9FD1C3A}</a:tableStyleId>
                  </a:tblPr>
                  <a:tblGrid>
                    <a:gridCol w="1135993">
                      <a:extLst>
                        <a:ext uri="{9D8B030D-6E8A-4147-A177-3AD203B41FA5}">
                          <a16:colId xmlns:a16="http://schemas.microsoft.com/office/drawing/2014/main" val="2634025802"/>
                        </a:ext>
                      </a:extLst>
                    </a:gridCol>
                    <a:gridCol w="1135993">
                      <a:extLst>
                        <a:ext uri="{9D8B030D-6E8A-4147-A177-3AD203B41FA5}">
                          <a16:colId xmlns:a16="http://schemas.microsoft.com/office/drawing/2014/main" val="3710912642"/>
                        </a:ext>
                      </a:extLst>
                    </a:gridCol>
                    <a:gridCol w="1135993">
                      <a:extLst>
                        <a:ext uri="{9D8B030D-6E8A-4147-A177-3AD203B41FA5}">
                          <a16:colId xmlns:a16="http://schemas.microsoft.com/office/drawing/2014/main" val="610531122"/>
                        </a:ext>
                      </a:extLst>
                    </a:gridCol>
                  </a:tblGrid>
                  <a:tr h="818629">
                    <a:tc>
                      <a:txBody>
                        <a:bodyPr/>
                        <a:lstStyle/>
                        <a:p>
                          <a:endParaRPr lang="en-US"/>
                        </a:p>
                      </a:txBody>
                      <a:tcPr>
                        <a:blipFill>
                          <a:blip r:embed="rId4"/>
                          <a:stretch>
                            <a:fillRect l="-1111" t="-3077" r="-202222" b="-300000"/>
                          </a:stretch>
                        </a:blipFill>
                      </a:tcPr>
                    </a:tc>
                    <a:tc>
                      <a:txBody>
                        <a:bodyPr/>
                        <a:lstStyle/>
                        <a:p>
                          <a:r>
                            <a:rPr lang="en-US" dirty="0"/>
                            <a:t>Column 1</a:t>
                          </a:r>
                        </a:p>
                      </a:txBody>
                      <a:tcPr/>
                    </a:tc>
                    <a:tc>
                      <a:txBody>
                        <a:bodyPr/>
                        <a:lstStyle/>
                        <a:p>
                          <a:r>
                            <a:rPr lang="en-US" dirty="0"/>
                            <a:t>Column 2</a:t>
                          </a:r>
                        </a:p>
                      </a:txBody>
                      <a:tcPr/>
                    </a:tc>
                    <a:extLst>
                      <a:ext uri="{0D108BD9-81ED-4DB2-BD59-A6C34878D82A}">
                        <a16:rowId xmlns:a16="http://schemas.microsoft.com/office/drawing/2014/main" val="1354414916"/>
                      </a:ext>
                    </a:extLst>
                  </a:tr>
                  <a:tr h="818629">
                    <a:tc>
                      <a:txBody>
                        <a:bodyPr/>
                        <a:lstStyle/>
                        <a:p>
                          <a:r>
                            <a:rPr lang="en-US" dirty="0"/>
                            <a:t>Row 1</a:t>
                          </a:r>
                        </a:p>
                      </a:txBody>
                      <a:tcPr/>
                    </a:tc>
                    <a:tc>
                      <a:txBody>
                        <a:bodyPr/>
                        <a:lstStyle/>
                        <a:p>
                          <a:r>
                            <a:rPr lang="en-US" dirty="0"/>
                            <a:t>-0.08</a:t>
                          </a:r>
                        </a:p>
                      </a:txBody>
                      <a:tcPr/>
                    </a:tc>
                    <a:tc>
                      <a:txBody>
                        <a:bodyPr/>
                        <a:lstStyle/>
                        <a:p>
                          <a:r>
                            <a:rPr lang="en-US" dirty="0"/>
                            <a:t>0.752</a:t>
                          </a:r>
                        </a:p>
                      </a:txBody>
                      <a:tcPr/>
                    </a:tc>
                    <a:extLst>
                      <a:ext uri="{0D108BD9-81ED-4DB2-BD59-A6C34878D82A}">
                        <a16:rowId xmlns:a16="http://schemas.microsoft.com/office/drawing/2014/main" val="988619026"/>
                      </a:ext>
                    </a:extLst>
                  </a:tr>
                  <a:tr h="818629">
                    <a:tc>
                      <a:txBody>
                        <a:bodyPr/>
                        <a:lstStyle/>
                        <a:p>
                          <a:r>
                            <a:rPr lang="en-US" dirty="0"/>
                            <a:t>Row 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5816552"/>
                      </a:ext>
                    </a:extLst>
                  </a:tr>
                  <a:tr h="818629">
                    <a:tc>
                      <a:txBody>
                        <a:bodyPr/>
                        <a:lstStyle/>
                        <a:p>
                          <a:r>
                            <a:rPr lang="en-US" dirty="0"/>
                            <a:t>Row 3</a:t>
                          </a:r>
                        </a:p>
                      </a:txBody>
                      <a:tcPr/>
                    </a:tc>
                    <a:tc>
                      <a:txBody>
                        <a:bodyPr/>
                        <a:lstStyle/>
                        <a:p>
                          <a:r>
                            <a:rPr lang="en-US" dirty="0"/>
                            <a:t>0</a:t>
                          </a:r>
                        </a:p>
                      </a:txBody>
                      <a:tcPr/>
                    </a:tc>
                    <a:tc>
                      <a:txBody>
                        <a:bodyPr/>
                        <a:lstStyle/>
                        <a:p>
                          <a:r>
                            <a:rPr lang="en-US" dirty="0"/>
                            <a:t>0.752</a:t>
                          </a:r>
                        </a:p>
                      </a:txBody>
                      <a:tcPr/>
                    </a:tc>
                    <a:extLst>
                      <a:ext uri="{0D108BD9-81ED-4DB2-BD59-A6C34878D82A}">
                        <a16:rowId xmlns:a16="http://schemas.microsoft.com/office/drawing/2014/main" val="2074246206"/>
                      </a:ext>
                    </a:extLst>
                  </a:tr>
                </a:tbl>
              </a:graphicData>
            </a:graphic>
          </p:graphicFrame>
        </mc:Fallback>
      </mc:AlternateContent>
    </p:spTree>
    <p:extLst>
      <p:ext uri="{BB962C8B-B14F-4D97-AF65-F5344CB8AC3E}">
        <p14:creationId xmlns:p14="http://schemas.microsoft.com/office/powerpoint/2010/main" val="187825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1211-1856-516C-D9A3-1E2AD2CAB7AE}"/>
              </a:ext>
            </a:extLst>
          </p:cNvPr>
          <p:cNvSpPr>
            <a:spLocks noGrp="1"/>
          </p:cNvSpPr>
          <p:nvPr>
            <p:ph type="title"/>
          </p:nvPr>
        </p:nvSpPr>
        <p:spPr/>
        <p:txBody>
          <a:bodyPr/>
          <a:lstStyle/>
          <a:p>
            <a:r>
              <a:rPr lang="en-US" dirty="0"/>
              <a:t>Reinforcement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6FF5E7-B73D-377D-B4D0-9E3E346B6570}"/>
                  </a:ext>
                </a:extLst>
              </p:cNvPr>
              <p:cNvSpPr>
                <a:spLocks noGrp="1"/>
              </p:cNvSpPr>
              <p:nvPr>
                <p:ph sz="half" idx="1"/>
              </p:nvPr>
            </p:nvSpPr>
            <p:spPr/>
            <p:txBody>
              <a:bodyPr>
                <a:normAutofit fontScale="92500" lnSpcReduction="10000"/>
              </a:bodyPr>
              <a:lstStyle/>
              <a:p>
                <a:pPr marL="0" indent="0">
                  <a:buNone/>
                </a:pPr>
                <a:r>
                  <a:rPr lang="en-US" sz="2000" dirty="0"/>
                  <a:t>Consider a reduced-size </a:t>
                </a:r>
                <a:r>
                  <a:rPr lang="en-US" sz="2000" dirty="0" err="1"/>
                  <a:t>Gridworld</a:t>
                </a:r>
                <a:r>
                  <a:rPr lang="en-US" sz="2000" dirty="0"/>
                  <a:t>, with rewards in each state as shown.  Agent starts in the state with R(s)=0.  Suppose that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e>
                      <m:e>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𝑎</m:t>
                        </m:r>
                      </m:e>
                    </m:d>
                  </m:oMath>
                </a14:m>
                <a:r>
                  <a:rPr lang="en-US" sz="2000" b="0" dirty="0"/>
                  <a:t> is unknown. </a:t>
                </a:r>
                <a:r>
                  <a:rPr lang="en-US" sz="2000" dirty="0"/>
                  <a:t>Actions include moving to a neighboring state or staying in the same state. </a:t>
                </a:r>
                <a:r>
                  <a:rPr lang="en-US" sz="2000" b="0" dirty="0"/>
                  <a:t>The agent performs the following action:</a:t>
                </a:r>
              </a:p>
              <a:p>
                <a:r>
                  <a:rPr lang="en-US" sz="2000" dirty="0"/>
                  <a:t>Starting state: (3,1), the state with R(s)=0</a:t>
                </a:r>
              </a:p>
              <a:p>
                <a:r>
                  <a:rPr lang="en-US" sz="2000" b="0" dirty="0"/>
                  <a:t>Action: tries to move Right</a:t>
                </a:r>
              </a:p>
              <a:p>
                <a:r>
                  <a:rPr lang="en-US" sz="2000" dirty="0"/>
                  <a:t>Ending state: s’=(3,2), the move succeeds</a:t>
                </a:r>
                <a:endParaRPr lang="en-US" sz="2000" b="0" dirty="0"/>
              </a:p>
              <a:p>
                <a:pPr marL="457200" indent="-457200">
                  <a:buFont typeface="+mj-lt"/>
                  <a:buAutoNum type="alphaLcParenR"/>
                </a:pPr>
                <a:r>
                  <a:rPr lang="en-US" sz="2000" dirty="0"/>
                  <a:t>Use Laplace smoothing, with k=1, to re-estimate P(s’|</a:t>
                </a:r>
                <a:r>
                  <a:rPr lang="en-US" sz="2000" dirty="0" err="1"/>
                  <a:t>s,a</a:t>
                </a:r>
                <a:r>
                  <a:rPr lang="en-US" sz="2000" dirty="0"/>
                  <a:t>).</a:t>
                </a:r>
              </a:p>
              <a:p>
                <a:pPr marL="457200" indent="-457200">
                  <a:buFont typeface="+mj-lt"/>
                  <a:buAutoNum type="alphaLcParenR"/>
                </a:pPr>
                <a:r>
                  <a:rPr lang="en-US" sz="2000" dirty="0"/>
                  <a:t>Assume that Q(</a:t>
                </a:r>
                <a:r>
                  <a:rPr lang="en-US" sz="2000" dirty="0" err="1"/>
                  <a:t>s,a</a:t>
                </a:r>
                <a:r>
                  <a:rPr lang="en-US" sz="2000" dirty="0"/>
                  <a:t>) was 0 for all states initially.  Using one step of TD learning, what is Q(</a:t>
                </a:r>
                <a:r>
                  <a:rPr lang="en-US" sz="2000" dirty="0" err="1"/>
                  <a:t>s,a</a:t>
                </a:r>
                <a:r>
                  <a:rPr lang="en-US" sz="2000" dirty="0"/>
                  <a:t>), now, for s=(3,1) and action=Right?</a:t>
                </a:r>
              </a:p>
            </p:txBody>
          </p:sp>
        </mc:Choice>
        <mc:Fallback xmlns="">
          <p:sp>
            <p:nvSpPr>
              <p:cNvPr id="3" name="Content Placeholder 2">
                <a:extLst>
                  <a:ext uri="{FF2B5EF4-FFF2-40B4-BE49-F238E27FC236}">
                    <a16:creationId xmlns:a16="http://schemas.microsoft.com/office/drawing/2014/main" id="{E66FF5E7-B73D-377D-B4D0-9E3E346B6570}"/>
                  </a:ext>
                </a:extLst>
              </p:cNvPr>
              <p:cNvSpPr>
                <a:spLocks noGrp="1" noRot="1" noChangeAspect="1" noMove="1" noResize="1" noEditPoints="1" noAdjustHandles="1" noChangeArrowheads="1" noChangeShapeType="1" noTextEdit="1"/>
              </p:cNvSpPr>
              <p:nvPr>
                <p:ph sz="half" idx="1"/>
              </p:nvPr>
            </p:nvSpPr>
            <p:spPr>
              <a:blipFill>
                <a:blip r:embed="rId2"/>
                <a:stretch>
                  <a:fillRect l="-1222" t="-1744" r="-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169C21C-849C-6BD7-83E0-E7027712A581}"/>
                  </a:ext>
                </a:extLst>
              </p:cNvPr>
              <p:cNvGraphicFramePr>
                <a:graphicFrameLocks noGrp="1"/>
              </p:cNvGraphicFramePr>
              <p:nvPr>
                <p:ph sz="half" idx="2"/>
              </p:nvPr>
            </p:nvGraphicFramePr>
            <p:xfrm>
              <a:off x="7945821" y="154483"/>
              <a:ext cx="3407979" cy="3274516"/>
            </p:xfrm>
            <a:graphic>
              <a:graphicData uri="http://schemas.openxmlformats.org/drawingml/2006/table">
                <a:tbl>
                  <a:tblPr firstRow="1" bandRow="1">
                    <a:tableStyleId>{5C22544A-7EE6-4342-B048-85BDC9FD1C3A}</a:tableStyleId>
                  </a:tblPr>
                  <a:tblGrid>
                    <a:gridCol w="1135993">
                      <a:extLst>
                        <a:ext uri="{9D8B030D-6E8A-4147-A177-3AD203B41FA5}">
                          <a16:colId xmlns:a16="http://schemas.microsoft.com/office/drawing/2014/main" val="2634025802"/>
                        </a:ext>
                      </a:extLst>
                    </a:gridCol>
                    <a:gridCol w="1135993">
                      <a:extLst>
                        <a:ext uri="{9D8B030D-6E8A-4147-A177-3AD203B41FA5}">
                          <a16:colId xmlns:a16="http://schemas.microsoft.com/office/drawing/2014/main" val="3710912642"/>
                        </a:ext>
                      </a:extLst>
                    </a:gridCol>
                    <a:gridCol w="1135993">
                      <a:extLst>
                        <a:ext uri="{9D8B030D-6E8A-4147-A177-3AD203B41FA5}">
                          <a16:colId xmlns:a16="http://schemas.microsoft.com/office/drawing/2014/main" val="610531122"/>
                        </a:ext>
                      </a:extLst>
                    </a:gridCol>
                  </a:tblGrid>
                  <a:tr h="818629">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𝑅</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𝑠</m:t>
                                    </m:r>
                                  </m:e>
                                </m:d>
                              </m:oMath>
                            </m:oMathPara>
                          </a14:m>
                          <a:endParaRPr lang="en-US" dirty="0"/>
                        </a:p>
                      </a:txBody>
                      <a:tcPr/>
                    </a:tc>
                    <a:tc>
                      <a:txBody>
                        <a:bodyPr/>
                        <a:lstStyle/>
                        <a:p>
                          <a:r>
                            <a:rPr lang="en-US" dirty="0"/>
                            <a:t>Column 1</a:t>
                          </a:r>
                        </a:p>
                      </a:txBody>
                      <a:tcPr/>
                    </a:tc>
                    <a:tc>
                      <a:txBody>
                        <a:bodyPr/>
                        <a:lstStyle/>
                        <a:p>
                          <a:r>
                            <a:rPr lang="en-US" dirty="0"/>
                            <a:t>Column 2</a:t>
                          </a:r>
                        </a:p>
                      </a:txBody>
                      <a:tcPr/>
                    </a:tc>
                    <a:extLst>
                      <a:ext uri="{0D108BD9-81ED-4DB2-BD59-A6C34878D82A}">
                        <a16:rowId xmlns:a16="http://schemas.microsoft.com/office/drawing/2014/main" val="1354414916"/>
                      </a:ext>
                    </a:extLst>
                  </a:tr>
                  <a:tr h="818629">
                    <a:tc>
                      <a:txBody>
                        <a:bodyPr/>
                        <a:lstStyle/>
                        <a:p>
                          <a:r>
                            <a:rPr lang="en-US" dirty="0"/>
                            <a:t>Row 1</a:t>
                          </a:r>
                        </a:p>
                      </a:txBody>
                      <a:tcPr/>
                    </a:tc>
                    <a:tc>
                      <a:txBody>
                        <a:bodyPr/>
                        <a:lstStyle/>
                        <a:p>
                          <a:r>
                            <a:rPr lang="en-US" dirty="0"/>
                            <a:t>-0.04</a:t>
                          </a:r>
                        </a:p>
                      </a:txBody>
                      <a:tcPr/>
                    </a:tc>
                    <a:tc>
                      <a:txBody>
                        <a:bodyPr/>
                        <a:lstStyle/>
                        <a:p>
                          <a:r>
                            <a:rPr lang="en-US" dirty="0"/>
                            <a:t>-0.04</a:t>
                          </a:r>
                        </a:p>
                      </a:txBody>
                      <a:tcPr/>
                    </a:tc>
                    <a:extLst>
                      <a:ext uri="{0D108BD9-81ED-4DB2-BD59-A6C34878D82A}">
                        <a16:rowId xmlns:a16="http://schemas.microsoft.com/office/drawing/2014/main" val="988619026"/>
                      </a:ext>
                    </a:extLst>
                  </a:tr>
                  <a:tr h="818629">
                    <a:tc>
                      <a:txBody>
                        <a:bodyPr/>
                        <a:lstStyle/>
                        <a:p>
                          <a:r>
                            <a:rPr lang="en-US" dirty="0"/>
                            <a:t>Row 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5816552"/>
                      </a:ext>
                    </a:extLst>
                  </a:tr>
                  <a:tr h="818629">
                    <a:tc>
                      <a:txBody>
                        <a:bodyPr/>
                        <a:lstStyle/>
                        <a:p>
                          <a:r>
                            <a:rPr lang="en-US" dirty="0"/>
                            <a:t>Row 3</a:t>
                          </a:r>
                        </a:p>
                      </a:txBody>
                      <a:tcPr/>
                    </a:tc>
                    <a:tc>
                      <a:txBody>
                        <a:bodyPr/>
                        <a:lstStyle/>
                        <a:p>
                          <a:r>
                            <a:rPr lang="en-US" dirty="0"/>
                            <a:t>0</a:t>
                          </a:r>
                        </a:p>
                      </a:txBody>
                      <a:tcPr/>
                    </a:tc>
                    <a:tc>
                      <a:txBody>
                        <a:bodyPr/>
                        <a:lstStyle/>
                        <a:p>
                          <a:r>
                            <a:rPr lang="en-US" dirty="0"/>
                            <a:t>-0.04</a:t>
                          </a:r>
                        </a:p>
                      </a:txBody>
                      <a:tcPr/>
                    </a:tc>
                    <a:extLst>
                      <a:ext uri="{0D108BD9-81ED-4DB2-BD59-A6C34878D82A}">
                        <a16:rowId xmlns:a16="http://schemas.microsoft.com/office/drawing/2014/main" val="2074246206"/>
                      </a:ext>
                    </a:extLst>
                  </a:tr>
                </a:tbl>
              </a:graphicData>
            </a:graphic>
          </p:graphicFrame>
        </mc:Choice>
        <mc:Fallback xmlns="">
          <p:graphicFrame>
            <p:nvGraphicFramePr>
              <p:cNvPr id="5" name="Table 5">
                <a:extLst>
                  <a:ext uri="{FF2B5EF4-FFF2-40B4-BE49-F238E27FC236}">
                    <a16:creationId xmlns:a16="http://schemas.microsoft.com/office/drawing/2014/main" id="{C169C21C-849C-6BD7-83E0-E7027712A581}"/>
                  </a:ext>
                </a:extLst>
              </p:cNvPr>
              <p:cNvGraphicFramePr>
                <a:graphicFrameLocks noGrp="1"/>
              </p:cNvGraphicFramePr>
              <p:nvPr>
                <p:ph sz="half" idx="2"/>
              </p:nvPr>
            </p:nvGraphicFramePr>
            <p:xfrm>
              <a:off x="7945821" y="154483"/>
              <a:ext cx="3407979" cy="3274516"/>
            </p:xfrm>
            <a:graphic>
              <a:graphicData uri="http://schemas.openxmlformats.org/drawingml/2006/table">
                <a:tbl>
                  <a:tblPr firstRow="1" bandRow="1">
                    <a:tableStyleId>{5C22544A-7EE6-4342-B048-85BDC9FD1C3A}</a:tableStyleId>
                  </a:tblPr>
                  <a:tblGrid>
                    <a:gridCol w="1135993">
                      <a:extLst>
                        <a:ext uri="{9D8B030D-6E8A-4147-A177-3AD203B41FA5}">
                          <a16:colId xmlns:a16="http://schemas.microsoft.com/office/drawing/2014/main" val="2634025802"/>
                        </a:ext>
                      </a:extLst>
                    </a:gridCol>
                    <a:gridCol w="1135993">
                      <a:extLst>
                        <a:ext uri="{9D8B030D-6E8A-4147-A177-3AD203B41FA5}">
                          <a16:colId xmlns:a16="http://schemas.microsoft.com/office/drawing/2014/main" val="3710912642"/>
                        </a:ext>
                      </a:extLst>
                    </a:gridCol>
                    <a:gridCol w="1135993">
                      <a:extLst>
                        <a:ext uri="{9D8B030D-6E8A-4147-A177-3AD203B41FA5}">
                          <a16:colId xmlns:a16="http://schemas.microsoft.com/office/drawing/2014/main" val="610531122"/>
                        </a:ext>
                      </a:extLst>
                    </a:gridCol>
                  </a:tblGrid>
                  <a:tr h="818629">
                    <a:tc>
                      <a:txBody>
                        <a:bodyPr/>
                        <a:lstStyle/>
                        <a:p>
                          <a:endParaRPr lang="en-US"/>
                        </a:p>
                      </a:txBody>
                      <a:tcPr>
                        <a:blipFill>
                          <a:blip r:embed="rId3"/>
                          <a:stretch>
                            <a:fillRect l="-1111" t="-3077" r="-202222" b="-300000"/>
                          </a:stretch>
                        </a:blipFill>
                      </a:tcPr>
                    </a:tc>
                    <a:tc>
                      <a:txBody>
                        <a:bodyPr/>
                        <a:lstStyle/>
                        <a:p>
                          <a:r>
                            <a:rPr lang="en-US" dirty="0"/>
                            <a:t>Column 1</a:t>
                          </a:r>
                        </a:p>
                      </a:txBody>
                      <a:tcPr/>
                    </a:tc>
                    <a:tc>
                      <a:txBody>
                        <a:bodyPr/>
                        <a:lstStyle/>
                        <a:p>
                          <a:r>
                            <a:rPr lang="en-US" dirty="0"/>
                            <a:t>Column 2</a:t>
                          </a:r>
                        </a:p>
                      </a:txBody>
                      <a:tcPr/>
                    </a:tc>
                    <a:extLst>
                      <a:ext uri="{0D108BD9-81ED-4DB2-BD59-A6C34878D82A}">
                        <a16:rowId xmlns:a16="http://schemas.microsoft.com/office/drawing/2014/main" val="1354414916"/>
                      </a:ext>
                    </a:extLst>
                  </a:tr>
                  <a:tr h="818629">
                    <a:tc>
                      <a:txBody>
                        <a:bodyPr/>
                        <a:lstStyle/>
                        <a:p>
                          <a:r>
                            <a:rPr lang="en-US" dirty="0"/>
                            <a:t>Row 1</a:t>
                          </a:r>
                        </a:p>
                      </a:txBody>
                      <a:tcPr/>
                    </a:tc>
                    <a:tc>
                      <a:txBody>
                        <a:bodyPr/>
                        <a:lstStyle/>
                        <a:p>
                          <a:r>
                            <a:rPr lang="en-US" dirty="0"/>
                            <a:t>-0.04</a:t>
                          </a:r>
                        </a:p>
                      </a:txBody>
                      <a:tcPr/>
                    </a:tc>
                    <a:tc>
                      <a:txBody>
                        <a:bodyPr/>
                        <a:lstStyle/>
                        <a:p>
                          <a:r>
                            <a:rPr lang="en-US" dirty="0"/>
                            <a:t>-0.04</a:t>
                          </a:r>
                        </a:p>
                      </a:txBody>
                      <a:tcPr/>
                    </a:tc>
                    <a:extLst>
                      <a:ext uri="{0D108BD9-81ED-4DB2-BD59-A6C34878D82A}">
                        <a16:rowId xmlns:a16="http://schemas.microsoft.com/office/drawing/2014/main" val="988619026"/>
                      </a:ext>
                    </a:extLst>
                  </a:tr>
                  <a:tr h="818629">
                    <a:tc>
                      <a:txBody>
                        <a:bodyPr/>
                        <a:lstStyle/>
                        <a:p>
                          <a:r>
                            <a:rPr lang="en-US" dirty="0"/>
                            <a:t>Row 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5816552"/>
                      </a:ext>
                    </a:extLst>
                  </a:tr>
                  <a:tr h="818629">
                    <a:tc>
                      <a:txBody>
                        <a:bodyPr/>
                        <a:lstStyle/>
                        <a:p>
                          <a:r>
                            <a:rPr lang="en-US" dirty="0"/>
                            <a:t>Row 3</a:t>
                          </a:r>
                        </a:p>
                      </a:txBody>
                      <a:tcPr/>
                    </a:tc>
                    <a:tc>
                      <a:txBody>
                        <a:bodyPr/>
                        <a:lstStyle/>
                        <a:p>
                          <a:r>
                            <a:rPr lang="en-US" dirty="0"/>
                            <a:t>0</a:t>
                          </a:r>
                        </a:p>
                      </a:txBody>
                      <a:tcPr/>
                    </a:tc>
                    <a:tc>
                      <a:txBody>
                        <a:bodyPr/>
                        <a:lstStyle/>
                        <a:p>
                          <a:r>
                            <a:rPr lang="en-US" dirty="0"/>
                            <a:t>-0.04</a:t>
                          </a:r>
                        </a:p>
                      </a:txBody>
                      <a:tcPr/>
                    </a:tc>
                    <a:extLst>
                      <a:ext uri="{0D108BD9-81ED-4DB2-BD59-A6C34878D82A}">
                        <a16:rowId xmlns:a16="http://schemas.microsoft.com/office/drawing/2014/main" val="2074246206"/>
                      </a:ext>
                    </a:extLst>
                  </a:tr>
                </a:tbl>
              </a:graphicData>
            </a:graphic>
          </p:graphicFrame>
        </mc:Fallback>
      </mc:AlternateContent>
    </p:spTree>
    <p:extLst>
      <p:ext uri="{BB962C8B-B14F-4D97-AF65-F5344CB8AC3E}">
        <p14:creationId xmlns:p14="http://schemas.microsoft.com/office/powerpoint/2010/main" val="322198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3992-8850-5944-9DEF-CF26EF8395C3}"/>
              </a:ext>
            </a:extLst>
          </p:cNvPr>
          <p:cNvSpPr>
            <a:spLocks noGrp="1"/>
          </p:cNvSpPr>
          <p:nvPr>
            <p:ph type="title"/>
          </p:nvPr>
        </p:nvSpPr>
        <p:spPr/>
        <p:txBody>
          <a:bodyPr/>
          <a:lstStyle/>
          <a:p>
            <a:r>
              <a:rPr lang="en-US" dirty="0"/>
              <a:t>Exam 3 Mechanics</a:t>
            </a:r>
          </a:p>
        </p:txBody>
      </p:sp>
      <p:sp>
        <p:nvSpPr>
          <p:cNvPr id="3" name="Content Placeholder 2">
            <a:extLst>
              <a:ext uri="{FF2B5EF4-FFF2-40B4-BE49-F238E27FC236}">
                <a16:creationId xmlns:a16="http://schemas.microsoft.com/office/drawing/2014/main" id="{BB8D374E-053E-D64B-B98B-CB30C10B915E}"/>
              </a:ext>
            </a:extLst>
          </p:cNvPr>
          <p:cNvSpPr>
            <a:spLocks noGrp="1"/>
          </p:cNvSpPr>
          <p:nvPr>
            <p:ph idx="1"/>
          </p:nvPr>
        </p:nvSpPr>
        <p:spPr/>
        <p:txBody>
          <a:bodyPr>
            <a:normAutofit lnSpcReduction="10000"/>
          </a:bodyPr>
          <a:lstStyle/>
          <a:p>
            <a:r>
              <a:rPr lang="en-US" dirty="0"/>
              <a:t>If you want to take the exam online, fill out the “Exam 3 Online” poll by </a:t>
            </a:r>
            <a:r>
              <a:rPr lang="en-US" b="1" u="sng" dirty="0">
                <a:solidFill>
                  <a:srgbClr val="FF0000"/>
                </a:solidFill>
              </a:rPr>
              <a:t>May 6</a:t>
            </a:r>
          </a:p>
          <a:p>
            <a:pPr lvl="1"/>
            <a:r>
              <a:rPr lang="en-US" dirty="0">
                <a:hlinkClick r:id="rId2"/>
              </a:rPr>
              <a:t>https://www.gradescope.com/courses/348086/assignments/2021464</a:t>
            </a:r>
            <a:endParaRPr lang="en-US" dirty="0"/>
          </a:p>
          <a:p>
            <a:pPr lvl="1"/>
            <a:r>
              <a:rPr lang="en-US" dirty="0"/>
              <a:t>Do this regardless of whether you’re in the online or in-person section</a:t>
            </a:r>
          </a:p>
          <a:p>
            <a:pPr lvl="1"/>
            <a:r>
              <a:rPr lang="en-US" dirty="0"/>
              <a:t>If you don’t sign up for an online exam, take the exam in person</a:t>
            </a:r>
          </a:p>
          <a:p>
            <a:pPr lvl="1"/>
            <a:endParaRPr lang="en-US" dirty="0"/>
          </a:p>
          <a:p>
            <a:r>
              <a:rPr lang="en-US" dirty="0"/>
              <a:t>If you need a conflict exam, tell us why, and your schedule, by </a:t>
            </a:r>
            <a:r>
              <a:rPr lang="en-US" b="1" u="sng" dirty="0">
                <a:solidFill>
                  <a:srgbClr val="FF0000"/>
                </a:solidFill>
              </a:rPr>
              <a:t>May 6</a:t>
            </a:r>
          </a:p>
          <a:p>
            <a:pPr lvl="1"/>
            <a:r>
              <a:rPr lang="en-US" dirty="0">
                <a:hlinkClick r:id="rId3"/>
              </a:rPr>
              <a:t>https://www.gradescope.com/courses/348086/assignments/2021473</a:t>
            </a:r>
            <a:endParaRPr lang="en-US" dirty="0"/>
          </a:p>
          <a:p>
            <a:pPr lvl="1"/>
            <a:r>
              <a:rPr lang="en-US" dirty="0"/>
              <a:t>The date and time of the conflict exam will be chosen May 7, based on the schedules submitted by people who sign up for it, and we will communicate about it by e-mail</a:t>
            </a:r>
          </a:p>
          <a:p>
            <a:pPr lvl="1"/>
            <a:r>
              <a:rPr lang="en-US" dirty="0"/>
              <a:t>The exam will happen during the week of May 8 – May 12</a:t>
            </a:r>
          </a:p>
        </p:txBody>
      </p:sp>
    </p:spTree>
    <p:extLst>
      <p:ext uri="{BB962C8B-B14F-4D97-AF65-F5344CB8AC3E}">
        <p14:creationId xmlns:p14="http://schemas.microsoft.com/office/powerpoint/2010/main" val="40458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1211-1856-516C-D9A3-1E2AD2CAB7AE}"/>
              </a:ext>
            </a:extLst>
          </p:cNvPr>
          <p:cNvSpPr>
            <a:spLocks noGrp="1"/>
          </p:cNvSpPr>
          <p:nvPr>
            <p:ph type="title"/>
          </p:nvPr>
        </p:nvSpPr>
        <p:spPr/>
        <p:txBody>
          <a:bodyPr/>
          <a:lstStyle/>
          <a:p>
            <a:r>
              <a:rPr lang="en-US" dirty="0"/>
              <a:t>Reinforcement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6FF5E7-B73D-377D-B4D0-9E3E346B6570}"/>
                  </a:ext>
                </a:extLst>
              </p:cNvPr>
              <p:cNvSpPr>
                <a:spLocks noGrp="1"/>
              </p:cNvSpPr>
              <p:nvPr>
                <p:ph sz="half" idx="1"/>
              </p:nvPr>
            </p:nvSpPr>
            <p:spPr/>
            <p:txBody>
              <a:bodyPr>
                <a:normAutofit fontScale="92500" lnSpcReduction="20000"/>
              </a:bodyPr>
              <a:lstStyle/>
              <a:p>
                <a:pPr marL="0" indent="0">
                  <a:buNone/>
                </a:pPr>
                <a:r>
                  <a:rPr lang="en-US" sz="2000" dirty="0"/>
                  <a:t>Consider a reduced-size </a:t>
                </a:r>
                <a:r>
                  <a:rPr lang="en-US" sz="2000" dirty="0" err="1"/>
                  <a:t>Gridworld</a:t>
                </a:r>
                <a:r>
                  <a:rPr lang="en-US" sz="2000" dirty="0"/>
                  <a:t>, with rewards in each state as shown.  Agent starts in the state with R(s)=0.  Suppose that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e>
                      <m:e>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𝑎</m:t>
                        </m:r>
                      </m:e>
                    </m:d>
                  </m:oMath>
                </a14:m>
                <a:r>
                  <a:rPr lang="en-US" sz="2000" b="0" dirty="0"/>
                  <a:t> is unknown, but we know that, for any action, the possible outcomes are only </a:t>
                </a:r>
                <a14:m>
                  <m:oMath xmlns:m="http://schemas.openxmlformats.org/officeDocument/2006/math">
                    <m:r>
                      <a:rPr lang="en-US" sz="2000" b="0" i="1" dirty="0" smtClean="0">
                        <a:latin typeface="Cambria Math" panose="02040503050406030204" pitchFamily="18" charset="0"/>
                      </a:rPr>
                      <m:t>𝑠</m:t>
                    </m:r>
                    <m:r>
                      <a:rPr lang="en-US" sz="2000" b="0" i="1" dirty="0" smtClean="0">
                        <a:latin typeface="Cambria Math" panose="02040503050406030204" pitchFamily="18" charset="0"/>
                      </a:rPr>
                      <m:t>’=</m:t>
                    </m:r>
                    <m:r>
                      <a:rPr lang="en-US" sz="2000" b="0" i="1" dirty="0" smtClean="0">
                        <a:latin typeface="Cambria Math" panose="02040503050406030204" pitchFamily="18" charset="0"/>
                      </a:rPr>
                      <m:t>𝑠</m:t>
                    </m:r>
                  </m:oMath>
                </a14:m>
                <a:r>
                  <a:rPr lang="en-US" sz="2000" b="0" dirty="0"/>
                  <a:t> or </a:t>
                </a:r>
                <a14:m>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𝑁𝑒𝑖𝑔h𝑏𝑜𝑟𝑠</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oMath>
                </a14:m>
                <a:r>
                  <a:rPr lang="en-US" sz="2000" b="0" dirty="0"/>
                  <a:t>. </a:t>
                </a:r>
                <a:r>
                  <a:rPr lang="en-US" sz="2000" dirty="0"/>
                  <a:t>Actions include moving to a neighboring state or staying in the same state. </a:t>
                </a:r>
                <a:r>
                  <a:rPr lang="en-US" sz="2000" b="0" dirty="0"/>
                  <a:t>The agent performs the following action:</a:t>
                </a:r>
              </a:p>
              <a:p>
                <a:r>
                  <a:rPr lang="en-US" sz="2000" dirty="0"/>
                  <a:t>Starting state: (3,1), the state with R(s)=0</a:t>
                </a:r>
              </a:p>
              <a:p>
                <a:r>
                  <a:rPr lang="en-US" sz="2000" b="0" dirty="0"/>
                  <a:t>Action: tries to move Right</a:t>
                </a:r>
              </a:p>
              <a:p>
                <a:r>
                  <a:rPr lang="en-US" sz="2000" dirty="0"/>
                  <a:t>Ending state: s’=(3,2), the move succeeds</a:t>
                </a:r>
                <a:endParaRPr lang="en-US" sz="2000" b="0" dirty="0"/>
              </a:p>
              <a:p>
                <a:pPr marL="457200" indent="-457200">
                  <a:buFont typeface="+mj-lt"/>
                  <a:buAutoNum type="alphaLcParenR"/>
                </a:pPr>
                <a:r>
                  <a:rPr lang="en-US" sz="2000" dirty="0"/>
                  <a:t>Use Laplace smoothing, with k=1, to re-estimate P(s’|</a:t>
                </a:r>
                <a:r>
                  <a:rPr lang="en-US" sz="2000" dirty="0" err="1"/>
                  <a:t>s,a</a:t>
                </a:r>
                <a:r>
                  <a:rPr lang="en-US" sz="2000" dirty="0"/>
                  <a:t>) for the given (</a:t>
                </a:r>
                <a:r>
                  <a:rPr lang="en-US" sz="2000" dirty="0" err="1"/>
                  <a:t>s,a,s</a:t>
                </a:r>
                <a:r>
                  <a:rPr lang="en-US" sz="2000" dirty="0"/>
                  <a:t>’).</a:t>
                </a:r>
              </a:p>
              <a:p>
                <a:pPr marL="457200" indent="-457200">
                  <a:buFont typeface="+mj-lt"/>
                  <a:buAutoNum type="alphaLcParenR"/>
                </a:pPr>
                <a:r>
                  <a:rPr lang="en-US" sz="2000" dirty="0"/>
                  <a:t>Assume that Q(</a:t>
                </a:r>
                <a:r>
                  <a:rPr lang="en-US" sz="2000" dirty="0" err="1"/>
                  <a:t>s,a</a:t>
                </a:r>
                <a:r>
                  <a:rPr lang="en-US" sz="2000" dirty="0"/>
                  <a:t>) was 0 for all states initially.  Using one step of TD learning, what is Q(</a:t>
                </a:r>
                <a:r>
                  <a:rPr lang="en-US" sz="2000" dirty="0" err="1"/>
                  <a:t>s,a</a:t>
                </a:r>
                <a:r>
                  <a:rPr lang="en-US" sz="2000" dirty="0"/>
                  <a:t>), now, for s=(3,1) and action=Right?</a:t>
                </a:r>
              </a:p>
            </p:txBody>
          </p:sp>
        </mc:Choice>
        <mc:Fallback xmlns="">
          <p:sp>
            <p:nvSpPr>
              <p:cNvPr id="3" name="Content Placeholder 2">
                <a:extLst>
                  <a:ext uri="{FF2B5EF4-FFF2-40B4-BE49-F238E27FC236}">
                    <a16:creationId xmlns:a16="http://schemas.microsoft.com/office/drawing/2014/main" id="{E66FF5E7-B73D-377D-B4D0-9E3E346B6570}"/>
                  </a:ext>
                </a:extLst>
              </p:cNvPr>
              <p:cNvSpPr>
                <a:spLocks noGrp="1" noRot="1" noChangeAspect="1" noMove="1" noResize="1" noEditPoints="1" noAdjustHandles="1" noChangeArrowheads="1" noChangeShapeType="1" noTextEdit="1"/>
              </p:cNvSpPr>
              <p:nvPr>
                <p:ph sz="half" idx="1"/>
              </p:nvPr>
            </p:nvSpPr>
            <p:spPr>
              <a:blipFill>
                <a:blip r:embed="rId2"/>
                <a:stretch>
                  <a:fillRect l="-1222" t="-2326" r="-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169C21C-849C-6BD7-83E0-E7027712A581}"/>
                  </a:ext>
                </a:extLst>
              </p:cNvPr>
              <p:cNvGraphicFramePr>
                <a:graphicFrameLocks noGrp="1"/>
              </p:cNvGraphicFramePr>
              <p:nvPr>
                <p:ph sz="half" idx="2"/>
              </p:nvPr>
            </p:nvGraphicFramePr>
            <p:xfrm>
              <a:off x="7945821" y="154483"/>
              <a:ext cx="3407979" cy="3274516"/>
            </p:xfrm>
            <a:graphic>
              <a:graphicData uri="http://schemas.openxmlformats.org/drawingml/2006/table">
                <a:tbl>
                  <a:tblPr firstRow="1" bandRow="1">
                    <a:tableStyleId>{5C22544A-7EE6-4342-B048-85BDC9FD1C3A}</a:tableStyleId>
                  </a:tblPr>
                  <a:tblGrid>
                    <a:gridCol w="1135993">
                      <a:extLst>
                        <a:ext uri="{9D8B030D-6E8A-4147-A177-3AD203B41FA5}">
                          <a16:colId xmlns:a16="http://schemas.microsoft.com/office/drawing/2014/main" val="2634025802"/>
                        </a:ext>
                      </a:extLst>
                    </a:gridCol>
                    <a:gridCol w="1135993">
                      <a:extLst>
                        <a:ext uri="{9D8B030D-6E8A-4147-A177-3AD203B41FA5}">
                          <a16:colId xmlns:a16="http://schemas.microsoft.com/office/drawing/2014/main" val="3710912642"/>
                        </a:ext>
                      </a:extLst>
                    </a:gridCol>
                    <a:gridCol w="1135993">
                      <a:extLst>
                        <a:ext uri="{9D8B030D-6E8A-4147-A177-3AD203B41FA5}">
                          <a16:colId xmlns:a16="http://schemas.microsoft.com/office/drawing/2014/main" val="610531122"/>
                        </a:ext>
                      </a:extLst>
                    </a:gridCol>
                  </a:tblGrid>
                  <a:tr h="818629">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𝑅</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𝑠</m:t>
                                    </m:r>
                                  </m:e>
                                </m:d>
                              </m:oMath>
                            </m:oMathPara>
                          </a14:m>
                          <a:endParaRPr lang="en-US" dirty="0"/>
                        </a:p>
                      </a:txBody>
                      <a:tcPr/>
                    </a:tc>
                    <a:tc>
                      <a:txBody>
                        <a:bodyPr/>
                        <a:lstStyle/>
                        <a:p>
                          <a:r>
                            <a:rPr lang="en-US" dirty="0"/>
                            <a:t>Column 1</a:t>
                          </a:r>
                        </a:p>
                      </a:txBody>
                      <a:tcPr/>
                    </a:tc>
                    <a:tc>
                      <a:txBody>
                        <a:bodyPr/>
                        <a:lstStyle/>
                        <a:p>
                          <a:r>
                            <a:rPr lang="en-US" dirty="0"/>
                            <a:t>Column 2</a:t>
                          </a:r>
                        </a:p>
                      </a:txBody>
                      <a:tcPr/>
                    </a:tc>
                    <a:extLst>
                      <a:ext uri="{0D108BD9-81ED-4DB2-BD59-A6C34878D82A}">
                        <a16:rowId xmlns:a16="http://schemas.microsoft.com/office/drawing/2014/main" val="1354414916"/>
                      </a:ext>
                    </a:extLst>
                  </a:tr>
                  <a:tr h="818629">
                    <a:tc>
                      <a:txBody>
                        <a:bodyPr/>
                        <a:lstStyle/>
                        <a:p>
                          <a:r>
                            <a:rPr lang="en-US" dirty="0"/>
                            <a:t>Row 1</a:t>
                          </a:r>
                        </a:p>
                      </a:txBody>
                      <a:tcPr/>
                    </a:tc>
                    <a:tc>
                      <a:txBody>
                        <a:bodyPr/>
                        <a:lstStyle/>
                        <a:p>
                          <a:r>
                            <a:rPr lang="en-US" dirty="0"/>
                            <a:t>-0.04</a:t>
                          </a:r>
                        </a:p>
                      </a:txBody>
                      <a:tcPr/>
                    </a:tc>
                    <a:tc>
                      <a:txBody>
                        <a:bodyPr/>
                        <a:lstStyle/>
                        <a:p>
                          <a:r>
                            <a:rPr lang="en-US" dirty="0"/>
                            <a:t>-0.04</a:t>
                          </a:r>
                        </a:p>
                      </a:txBody>
                      <a:tcPr/>
                    </a:tc>
                    <a:extLst>
                      <a:ext uri="{0D108BD9-81ED-4DB2-BD59-A6C34878D82A}">
                        <a16:rowId xmlns:a16="http://schemas.microsoft.com/office/drawing/2014/main" val="988619026"/>
                      </a:ext>
                    </a:extLst>
                  </a:tr>
                  <a:tr h="818629">
                    <a:tc>
                      <a:txBody>
                        <a:bodyPr/>
                        <a:lstStyle/>
                        <a:p>
                          <a:r>
                            <a:rPr lang="en-US" dirty="0"/>
                            <a:t>Row 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5816552"/>
                      </a:ext>
                    </a:extLst>
                  </a:tr>
                  <a:tr h="818629">
                    <a:tc>
                      <a:txBody>
                        <a:bodyPr/>
                        <a:lstStyle/>
                        <a:p>
                          <a:r>
                            <a:rPr lang="en-US" dirty="0"/>
                            <a:t>Row 3</a:t>
                          </a:r>
                        </a:p>
                      </a:txBody>
                      <a:tcPr/>
                    </a:tc>
                    <a:tc>
                      <a:txBody>
                        <a:bodyPr/>
                        <a:lstStyle/>
                        <a:p>
                          <a:r>
                            <a:rPr lang="en-US" dirty="0"/>
                            <a:t>0</a:t>
                          </a:r>
                        </a:p>
                      </a:txBody>
                      <a:tcPr/>
                    </a:tc>
                    <a:tc>
                      <a:txBody>
                        <a:bodyPr/>
                        <a:lstStyle/>
                        <a:p>
                          <a:r>
                            <a:rPr lang="en-US" dirty="0"/>
                            <a:t>-0.04</a:t>
                          </a:r>
                        </a:p>
                      </a:txBody>
                      <a:tcPr/>
                    </a:tc>
                    <a:extLst>
                      <a:ext uri="{0D108BD9-81ED-4DB2-BD59-A6C34878D82A}">
                        <a16:rowId xmlns:a16="http://schemas.microsoft.com/office/drawing/2014/main" val="2074246206"/>
                      </a:ext>
                    </a:extLst>
                  </a:tr>
                </a:tbl>
              </a:graphicData>
            </a:graphic>
          </p:graphicFrame>
        </mc:Choice>
        <mc:Fallback xmlns="">
          <p:graphicFrame>
            <p:nvGraphicFramePr>
              <p:cNvPr id="5" name="Table 5">
                <a:extLst>
                  <a:ext uri="{FF2B5EF4-FFF2-40B4-BE49-F238E27FC236}">
                    <a16:creationId xmlns:a16="http://schemas.microsoft.com/office/drawing/2014/main" id="{C169C21C-849C-6BD7-83E0-E7027712A581}"/>
                  </a:ext>
                </a:extLst>
              </p:cNvPr>
              <p:cNvGraphicFramePr>
                <a:graphicFrameLocks noGrp="1"/>
              </p:cNvGraphicFramePr>
              <p:nvPr>
                <p:ph sz="half" idx="2"/>
              </p:nvPr>
            </p:nvGraphicFramePr>
            <p:xfrm>
              <a:off x="7945821" y="154483"/>
              <a:ext cx="3407979" cy="3274516"/>
            </p:xfrm>
            <a:graphic>
              <a:graphicData uri="http://schemas.openxmlformats.org/drawingml/2006/table">
                <a:tbl>
                  <a:tblPr firstRow="1" bandRow="1">
                    <a:tableStyleId>{5C22544A-7EE6-4342-B048-85BDC9FD1C3A}</a:tableStyleId>
                  </a:tblPr>
                  <a:tblGrid>
                    <a:gridCol w="1135993">
                      <a:extLst>
                        <a:ext uri="{9D8B030D-6E8A-4147-A177-3AD203B41FA5}">
                          <a16:colId xmlns:a16="http://schemas.microsoft.com/office/drawing/2014/main" val="2634025802"/>
                        </a:ext>
                      </a:extLst>
                    </a:gridCol>
                    <a:gridCol w="1135993">
                      <a:extLst>
                        <a:ext uri="{9D8B030D-6E8A-4147-A177-3AD203B41FA5}">
                          <a16:colId xmlns:a16="http://schemas.microsoft.com/office/drawing/2014/main" val="3710912642"/>
                        </a:ext>
                      </a:extLst>
                    </a:gridCol>
                    <a:gridCol w="1135993">
                      <a:extLst>
                        <a:ext uri="{9D8B030D-6E8A-4147-A177-3AD203B41FA5}">
                          <a16:colId xmlns:a16="http://schemas.microsoft.com/office/drawing/2014/main" val="610531122"/>
                        </a:ext>
                      </a:extLst>
                    </a:gridCol>
                  </a:tblGrid>
                  <a:tr h="818629">
                    <a:tc>
                      <a:txBody>
                        <a:bodyPr/>
                        <a:lstStyle/>
                        <a:p>
                          <a:endParaRPr lang="en-US"/>
                        </a:p>
                      </a:txBody>
                      <a:tcPr>
                        <a:blipFill>
                          <a:blip r:embed="rId3"/>
                          <a:stretch>
                            <a:fillRect l="-1111" t="-3077" r="-202222" b="-300000"/>
                          </a:stretch>
                        </a:blipFill>
                      </a:tcPr>
                    </a:tc>
                    <a:tc>
                      <a:txBody>
                        <a:bodyPr/>
                        <a:lstStyle/>
                        <a:p>
                          <a:r>
                            <a:rPr lang="en-US" dirty="0"/>
                            <a:t>Column 1</a:t>
                          </a:r>
                        </a:p>
                      </a:txBody>
                      <a:tcPr/>
                    </a:tc>
                    <a:tc>
                      <a:txBody>
                        <a:bodyPr/>
                        <a:lstStyle/>
                        <a:p>
                          <a:r>
                            <a:rPr lang="en-US" dirty="0"/>
                            <a:t>Column 2</a:t>
                          </a:r>
                        </a:p>
                      </a:txBody>
                      <a:tcPr/>
                    </a:tc>
                    <a:extLst>
                      <a:ext uri="{0D108BD9-81ED-4DB2-BD59-A6C34878D82A}">
                        <a16:rowId xmlns:a16="http://schemas.microsoft.com/office/drawing/2014/main" val="1354414916"/>
                      </a:ext>
                    </a:extLst>
                  </a:tr>
                  <a:tr h="818629">
                    <a:tc>
                      <a:txBody>
                        <a:bodyPr/>
                        <a:lstStyle/>
                        <a:p>
                          <a:r>
                            <a:rPr lang="en-US" dirty="0"/>
                            <a:t>Row 1</a:t>
                          </a:r>
                        </a:p>
                      </a:txBody>
                      <a:tcPr/>
                    </a:tc>
                    <a:tc>
                      <a:txBody>
                        <a:bodyPr/>
                        <a:lstStyle/>
                        <a:p>
                          <a:r>
                            <a:rPr lang="en-US" dirty="0"/>
                            <a:t>-0.04</a:t>
                          </a:r>
                        </a:p>
                      </a:txBody>
                      <a:tcPr/>
                    </a:tc>
                    <a:tc>
                      <a:txBody>
                        <a:bodyPr/>
                        <a:lstStyle/>
                        <a:p>
                          <a:r>
                            <a:rPr lang="en-US" dirty="0"/>
                            <a:t>-0.04</a:t>
                          </a:r>
                        </a:p>
                      </a:txBody>
                      <a:tcPr/>
                    </a:tc>
                    <a:extLst>
                      <a:ext uri="{0D108BD9-81ED-4DB2-BD59-A6C34878D82A}">
                        <a16:rowId xmlns:a16="http://schemas.microsoft.com/office/drawing/2014/main" val="988619026"/>
                      </a:ext>
                    </a:extLst>
                  </a:tr>
                  <a:tr h="818629">
                    <a:tc>
                      <a:txBody>
                        <a:bodyPr/>
                        <a:lstStyle/>
                        <a:p>
                          <a:r>
                            <a:rPr lang="en-US" dirty="0"/>
                            <a:t>Row 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5816552"/>
                      </a:ext>
                    </a:extLst>
                  </a:tr>
                  <a:tr h="818629">
                    <a:tc>
                      <a:txBody>
                        <a:bodyPr/>
                        <a:lstStyle/>
                        <a:p>
                          <a:r>
                            <a:rPr lang="en-US" dirty="0"/>
                            <a:t>Row 3</a:t>
                          </a:r>
                        </a:p>
                      </a:txBody>
                      <a:tcPr/>
                    </a:tc>
                    <a:tc>
                      <a:txBody>
                        <a:bodyPr/>
                        <a:lstStyle/>
                        <a:p>
                          <a:r>
                            <a:rPr lang="en-US" dirty="0"/>
                            <a:t>0</a:t>
                          </a:r>
                        </a:p>
                      </a:txBody>
                      <a:tcPr/>
                    </a:tc>
                    <a:tc>
                      <a:txBody>
                        <a:bodyPr/>
                        <a:lstStyle/>
                        <a:p>
                          <a:r>
                            <a:rPr lang="en-US" dirty="0"/>
                            <a:t>-0.04</a:t>
                          </a:r>
                        </a:p>
                      </a:txBody>
                      <a:tcPr/>
                    </a:tc>
                    <a:extLst>
                      <a:ext uri="{0D108BD9-81ED-4DB2-BD59-A6C34878D82A}">
                        <a16:rowId xmlns:a16="http://schemas.microsoft.com/office/drawing/2014/main" val="2074246206"/>
                      </a:ext>
                    </a:extLst>
                  </a:tr>
                </a:tbl>
              </a:graphicData>
            </a:graphic>
          </p:graphicFrame>
        </mc:Fallback>
      </mc:AlternateContent>
      <p:sp>
        <p:nvSpPr>
          <p:cNvPr id="6" name="Content Placeholder 2">
            <a:extLst>
              <a:ext uri="{FF2B5EF4-FFF2-40B4-BE49-F238E27FC236}">
                <a16:creationId xmlns:a16="http://schemas.microsoft.com/office/drawing/2014/main" id="{6AF39C45-CAAD-5FFC-2DE3-5BF47A5C94FC}"/>
              </a:ext>
            </a:extLst>
          </p:cNvPr>
          <p:cNvSpPr txBox="1">
            <a:spLocks/>
          </p:cNvSpPr>
          <p:nvPr/>
        </p:nvSpPr>
        <p:spPr>
          <a:xfrm>
            <a:off x="6624125" y="2041086"/>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BFF630-3335-2E62-2DBC-9B4FB6340F2E}"/>
                  </a:ext>
                </a:extLst>
              </p:cNvPr>
              <p:cNvSpPr txBox="1"/>
              <p:nvPr/>
            </p:nvSpPr>
            <p:spPr>
              <a:xfrm>
                <a:off x="6337737" y="4183539"/>
                <a:ext cx="5286693" cy="12076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𝑠</m:t>
                              </m:r>
                            </m:e>
                            <m:sup>
                              <m:r>
                                <a:rPr lang="en-US" sz="1800" b="0" i="1" smtClean="0">
                                  <a:latin typeface="Cambria Math" panose="02040503050406030204" pitchFamily="18" charset="0"/>
                                </a:rPr>
                                <m:t>′</m:t>
                              </m:r>
                            </m:sup>
                          </m:sSup>
                          <m:r>
                            <a:rPr lang="en-US" sz="1800" b="0" i="1" smtClean="0">
                              <a:latin typeface="Cambria Math" panose="02040503050406030204" pitchFamily="18" charset="0"/>
                            </a:rPr>
                            <m:t>=(3,2)</m:t>
                          </m:r>
                        </m:e>
                        <m:e>
                          <m:r>
                            <a:rPr lang="en-US" sz="1800" b="0" i="1" smtClean="0">
                              <a:latin typeface="Cambria Math" panose="02040503050406030204" pitchFamily="18" charset="0"/>
                            </a:rPr>
                            <m:t>𝑠</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3,1</m:t>
                              </m:r>
                            </m:e>
                          </m:d>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Right</m:t>
                          </m:r>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r>
                            <a:rPr lang="en-US" sz="1800" b="0" i="1" smtClean="0">
                              <a:latin typeface="Cambria Math" panose="02040503050406030204" pitchFamily="18" charset="0"/>
                            </a:rPr>
                            <m:t>𝑘</m:t>
                          </m:r>
                        </m:num>
                        <m:den>
                          <m:r>
                            <a:rPr lang="en-US" sz="1800" b="0" i="1" smtClean="0">
                              <a:latin typeface="Cambria Math" panose="02040503050406030204" pitchFamily="18" charset="0"/>
                            </a:rPr>
                            <m:t>1+3</m:t>
                          </m:r>
                          <m:r>
                            <a:rPr lang="en-US" sz="1800" b="0" i="1" smtClean="0">
                              <a:latin typeface="Cambria Math" panose="02040503050406030204" pitchFamily="18" charset="0"/>
                            </a:rPr>
                            <m:t>𝑘</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num>
                        <m:den>
                          <m:r>
                            <a:rPr lang="en-US" sz="1800" b="0" i="1" smtClean="0">
                              <a:latin typeface="Cambria Math" panose="02040503050406030204" pitchFamily="18" charset="0"/>
                            </a:rPr>
                            <m:t>4</m:t>
                          </m:r>
                        </m:den>
                      </m:f>
                    </m:oMath>
                  </m:oMathPara>
                </a14:m>
                <a:endParaRPr lang="en-US" dirty="0"/>
              </a:p>
              <a:p>
                <a:r>
                  <a:rPr lang="en-US" dirty="0"/>
                  <a:t>The 3k in the denominator is because there are three possible outcomes: </a:t>
                </a:r>
                <a14:m>
                  <m:oMath xmlns:m="http://schemas.openxmlformats.org/officeDocument/2006/math">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𝑠</m:t>
                    </m:r>
                  </m:oMath>
                </a14:m>
                <a:r>
                  <a:rPr lang="en-US" dirty="0"/>
                  <a:t> or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𝑁𝑒𝑖𝑔h𝑏𝑜𝑟𝑠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oMath>
                </a14:m>
                <a:r>
                  <a:rPr lang="en-US" dirty="0"/>
                  <a:t>.</a:t>
                </a:r>
              </a:p>
            </p:txBody>
          </p:sp>
        </mc:Choice>
        <mc:Fallback xmlns="">
          <p:sp>
            <p:nvSpPr>
              <p:cNvPr id="7" name="TextBox 6">
                <a:extLst>
                  <a:ext uri="{FF2B5EF4-FFF2-40B4-BE49-F238E27FC236}">
                    <a16:creationId xmlns:a16="http://schemas.microsoft.com/office/drawing/2014/main" id="{F3BFF630-3335-2E62-2DBC-9B4FB6340F2E}"/>
                  </a:ext>
                </a:extLst>
              </p:cNvPr>
              <p:cNvSpPr txBox="1">
                <a:spLocks noRot="1" noChangeAspect="1" noMove="1" noResize="1" noEditPoints="1" noAdjustHandles="1" noChangeArrowheads="1" noChangeShapeType="1" noTextEdit="1"/>
              </p:cNvSpPr>
              <p:nvPr/>
            </p:nvSpPr>
            <p:spPr>
              <a:xfrm>
                <a:off x="6337737" y="4183539"/>
                <a:ext cx="5286693" cy="1207638"/>
              </a:xfrm>
              <a:prstGeom prst="rect">
                <a:avLst/>
              </a:prstGeom>
              <a:blipFill>
                <a:blip r:embed="rId4"/>
                <a:stretch>
                  <a:fillRect l="-1199" b="-5208"/>
                </a:stretch>
              </a:blipFill>
            </p:spPr>
            <p:txBody>
              <a:bodyPr/>
              <a:lstStyle/>
              <a:p>
                <a:r>
                  <a:rPr lang="en-US">
                    <a:noFill/>
                  </a:rPr>
                  <a:t> </a:t>
                </a:r>
              </a:p>
            </p:txBody>
          </p:sp>
        </mc:Fallback>
      </mc:AlternateContent>
    </p:spTree>
    <p:extLst>
      <p:ext uri="{BB962C8B-B14F-4D97-AF65-F5344CB8AC3E}">
        <p14:creationId xmlns:p14="http://schemas.microsoft.com/office/powerpoint/2010/main" val="2191883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1211-1856-516C-D9A3-1E2AD2CAB7AE}"/>
              </a:ext>
            </a:extLst>
          </p:cNvPr>
          <p:cNvSpPr>
            <a:spLocks noGrp="1"/>
          </p:cNvSpPr>
          <p:nvPr>
            <p:ph type="title"/>
          </p:nvPr>
        </p:nvSpPr>
        <p:spPr/>
        <p:txBody>
          <a:bodyPr/>
          <a:lstStyle/>
          <a:p>
            <a:r>
              <a:rPr lang="en-US" dirty="0"/>
              <a:t>Reinforcement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6FF5E7-B73D-377D-B4D0-9E3E346B6570}"/>
                  </a:ext>
                </a:extLst>
              </p:cNvPr>
              <p:cNvSpPr>
                <a:spLocks noGrp="1"/>
              </p:cNvSpPr>
              <p:nvPr>
                <p:ph sz="half" idx="1"/>
              </p:nvPr>
            </p:nvSpPr>
            <p:spPr/>
            <p:txBody>
              <a:bodyPr>
                <a:normAutofit fontScale="92500" lnSpcReduction="10000"/>
              </a:bodyPr>
              <a:lstStyle/>
              <a:p>
                <a:pPr marL="0" indent="0">
                  <a:buNone/>
                </a:pPr>
                <a:r>
                  <a:rPr lang="en-US" sz="2000" dirty="0"/>
                  <a:t>Consider a reduced-size </a:t>
                </a:r>
                <a:r>
                  <a:rPr lang="en-US" sz="2000" dirty="0" err="1"/>
                  <a:t>Gridworld</a:t>
                </a:r>
                <a:r>
                  <a:rPr lang="en-US" sz="2000" dirty="0"/>
                  <a:t>, with rewards in each state as shown.  Agent starts in the state with R(s)=0.  Suppose that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e>
                      <m:e>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𝑎</m:t>
                        </m:r>
                      </m:e>
                    </m:d>
                  </m:oMath>
                </a14:m>
                <a:r>
                  <a:rPr lang="en-US" sz="2000" b="0" dirty="0"/>
                  <a:t> is unknown, but we know that, for any action, the possible outcomes are only </a:t>
                </a:r>
                <a14:m>
                  <m:oMath xmlns:m="http://schemas.openxmlformats.org/officeDocument/2006/math">
                    <m:r>
                      <a:rPr lang="en-US" sz="2000" b="0" i="1" dirty="0" smtClean="0">
                        <a:latin typeface="Cambria Math" panose="02040503050406030204" pitchFamily="18" charset="0"/>
                      </a:rPr>
                      <m:t>𝑠</m:t>
                    </m:r>
                    <m:r>
                      <a:rPr lang="en-US" sz="2000" b="0" i="1" dirty="0" smtClean="0">
                        <a:latin typeface="Cambria Math" panose="02040503050406030204" pitchFamily="18" charset="0"/>
                      </a:rPr>
                      <m:t>’=</m:t>
                    </m:r>
                    <m:r>
                      <a:rPr lang="en-US" sz="2000" b="0" i="1" dirty="0" smtClean="0">
                        <a:latin typeface="Cambria Math" panose="02040503050406030204" pitchFamily="18" charset="0"/>
                      </a:rPr>
                      <m:t>𝑠</m:t>
                    </m:r>
                  </m:oMath>
                </a14:m>
                <a:r>
                  <a:rPr lang="en-US" sz="2000" b="0" dirty="0"/>
                  <a:t> or </a:t>
                </a:r>
                <a14:m>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𝑁𝑒𝑖𝑔h𝑏𝑜𝑟𝑠</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oMath>
                </a14:m>
                <a:r>
                  <a:rPr lang="en-US" sz="2000" b="0" dirty="0"/>
                  <a:t>.  The agent performs the following action:</a:t>
                </a:r>
              </a:p>
              <a:p>
                <a:r>
                  <a:rPr lang="en-US" sz="2000" dirty="0"/>
                  <a:t>Starting state: (3,1), the state with R(s)=0</a:t>
                </a:r>
              </a:p>
              <a:p>
                <a:r>
                  <a:rPr lang="en-US" sz="2000" b="0" dirty="0"/>
                  <a:t>Action: tries to move Right</a:t>
                </a:r>
              </a:p>
              <a:p>
                <a:r>
                  <a:rPr lang="en-US" sz="2000" dirty="0"/>
                  <a:t>Ending state: s’=(3,2), the move succeeds</a:t>
                </a:r>
                <a:endParaRPr lang="en-US" sz="2000" b="0" dirty="0"/>
              </a:p>
              <a:p>
                <a:pPr marL="457200" indent="-457200">
                  <a:buFont typeface="+mj-lt"/>
                  <a:buAutoNum type="alphaLcParenR"/>
                </a:pPr>
                <a:r>
                  <a:rPr lang="en-US" sz="2000" dirty="0"/>
                  <a:t>Use Laplace smoothing, with k=1, to re-estimate P(s’|</a:t>
                </a:r>
                <a:r>
                  <a:rPr lang="en-US" sz="2000" dirty="0" err="1"/>
                  <a:t>s,a</a:t>
                </a:r>
                <a:r>
                  <a:rPr lang="en-US" sz="2000" dirty="0"/>
                  <a:t>) for the given (</a:t>
                </a:r>
                <a:r>
                  <a:rPr lang="en-US" sz="2000" dirty="0" err="1"/>
                  <a:t>s,a,s</a:t>
                </a:r>
                <a:r>
                  <a:rPr lang="en-US" sz="2000" dirty="0"/>
                  <a:t>’).</a:t>
                </a:r>
              </a:p>
              <a:p>
                <a:pPr marL="457200" indent="-457200">
                  <a:buFont typeface="+mj-lt"/>
                  <a:buAutoNum type="alphaLcParenR"/>
                </a:pPr>
                <a:r>
                  <a:rPr lang="en-US" sz="2000" dirty="0"/>
                  <a:t>Assume that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𝑄</m:t>
                        </m:r>
                      </m:e>
                      <m:sub>
                        <m:r>
                          <a:rPr lang="en-US" sz="2000" b="0" i="1" dirty="0" smtClean="0">
                            <a:latin typeface="Cambria Math" panose="02040503050406030204" pitchFamily="18" charset="0"/>
                          </a:rPr>
                          <m:t>0</m:t>
                        </m:r>
                      </m:sub>
                    </m:sSub>
                    <m:d>
                      <m:dPr>
                        <m:ctrlPr>
                          <a:rPr lang="en-US" sz="2000" i="1" dirty="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rPr>
                          <m:t>𝑠</m:t>
                        </m:r>
                        <m:r>
                          <a:rPr lang="en-US" sz="2000" i="1">
                            <a:latin typeface="Cambria Math" panose="02040503050406030204" pitchFamily="18" charset="0"/>
                          </a:rPr>
                          <m:t>,</m:t>
                        </m:r>
                        <m:r>
                          <a:rPr lang="en-US" sz="2000" b="0" i="1" smtClean="0">
                            <a:latin typeface="Cambria Math" panose="02040503050406030204" pitchFamily="18" charset="0"/>
                          </a:rPr>
                          <m:t>𝑎</m:t>
                        </m:r>
                      </m:e>
                    </m:d>
                  </m:oMath>
                </a14:m>
                <a:r>
                  <a:rPr lang="en-US" sz="2000" dirty="0"/>
                  <a:t> was 0 for all states initially.  Using one step of TD learning, with </a:t>
                </a: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=1</m:t>
                    </m:r>
                  </m:oMath>
                </a14:m>
                <a:r>
                  <a:rPr lang="en-US" sz="2000" dirty="0"/>
                  <a:t> and </a:t>
                </a:r>
                <a14:m>
                  <m:oMath xmlns:m="http://schemas.openxmlformats.org/officeDocument/2006/math">
                    <m:r>
                      <a:rPr lang="en-US" sz="2000" i="1">
                        <a:latin typeface="Cambria Math" panose="02040503050406030204" pitchFamily="18" charset="0"/>
                        <a:ea typeface="Cambria Math" panose="02040503050406030204" pitchFamily="18" charset="0"/>
                      </a:rPr>
                      <m:t>𝛼</m:t>
                    </m:r>
                  </m:oMath>
                </a14:m>
                <a:r>
                  <a:rPr lang="en-US" sz="2000" dirty="0"/>
                  <a:t>=1, what is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𝑄</m:t>
                        </m:r>
                      </m:e>
                      <m:sub>
                        <m:r>
                          <a:rPr lang="en-US" sz="2000" b="0" i="1" dirty="0" smtClean="0">
                            <a:latin typeface="Cambria Math" panose="02040503050406030204" pitchFamily="18" charset="0"/>
                          </a:rPr>
                          <m:t>1</m:t>
                        </m:r>
                      </m:sub>
                    </m:sSub>
                    <m:d>
                      <m:dPr>
                        <m:ctrlPr>
                          <a:rPr lang="en-US" sz="2000" i="1" dirty="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oMath>
                </a14:m>
                <a:r>
                  <a:rPr lang="en-US" sz="2000" dirty="0"/>
                  <a:t>, now, for s=(3,1) and action=Right?</a:t>
                </a:r>
              </a:p>
            </p:txBody>
          </p:sp>
        </mc:Choice>
        <mc:Fallback xmlns="">
          <p:sp>
            <p:nvSpPr>
              <p:cNvPr id="3" name="Content Placeholder 2">
                <a:extLst>
                  <a:ext uri="{FF2B5EF4-FFF2-40B4-BE49-F238E27FC236}">
                    <a16:creationId xmlns:a16="http://schemas.microsoft.com/office/drawing/2014/main" id="{E66FF5E7-B73D-377D-B4D0-9E3E346B6570}"/>
                  </a:ext>
                </a:extLst>
              </p:cNvPr>
              <p:cNvSpPr>
                <a:spLocks noGrp="1" noRot="1" noChangeAspect="1" noMove="1" noResize="1" noEditPoints="1" noAdjustHandles="1" noChangeArrowheads="1" noChangeShapeType="1" noTextEdit="1"/>
              </p:cNvSpPr>
              <p:nvPr>
                <p:ph sz="half" idx="1"/>
              </p:nvPr>
            </p:nvSpPr>
            <p:spPr>
              <a:blipFill>
                <a:blip r:embed="rId2"/>
                <a:stretch>
                  <a:fillRect l="-1222" t="-1744" r="-19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169C21C-849C-6BD7-83E0-E7027712A581}"/>
                  </a:ext>
                </a:extLst>
              </p:cNvPr>
              <p:cNvGraphicFramePr>
                <a:graphicFrameLocks noGrp="1"/>
              </p:cNvGraphicFramePr>
              <p:nvPr>
                <p:ph sz="half" idx="2"/>
              </p:nvPr>
            </p:nvGraphicFramePr>
            <p:xfrm>
              <a:off x="7945821" y="154483"/>
              <a:ext cx="3407979" cy="3274516"/>
            </p:xfrm>
            <a:graphic>
              <a:graphicData uri="http://schemas.openxmlformats.org/drawingml/2006/table">
                <a:tbl>
                  <a:tblPr firstRow="1" bandRow="1">
                    <a:tableStyleId>{5C22544A-7EE6-4342-B048-85BDC9FD1C3A}</a:tableStyleId>
                  </a:tblPr>
                  <a:tblGrid>
                    <a:gridCol w="1135993">
                      <a:extLst>
                        <a:ext uri="{9D8B030D-6E8A-4147-A177-3AD203B41FA5}">
                          <a16:colId xmlns:a16="http://schemas.microsoft.com/office/drawing/2014/main" val="2634025802"/>
                        </a:ext>
                      </a:extLst>
                    </a:gridCol>
                    <a:gridCol w="1135993">
                      <a:extLst>
                        <a:ext uri="{9D8B030D-6E8A-4147-A177-3AD203B41FA5}">
                          <a16:colId xmlns:a16="http://schemas.microsoft.com/office/drawing/2014/main" val="3710912642"/>
                        </a:ext>
                      </a:extLst>
                    </a:gridCol>
                    <a:gridCol w="1135993">
                      <a:extLst>
                        <a:ext uri="{9D8B030D-6E8A-4147-A177-3AD203B41FA5}">
                          <a16:colId xmlns:a16="http://schemas.microsoft.com/office/drawing/2014/main" val="610531122"/>
                        </a:ext>
                      </a:extLst>
                    </a:gridCol>
                  </a:tblGrid>
                  <a:tr h="818629">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𝑅</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𝑠</m:t>
                                    </m:r>
                                  </m:e>
                                </m:d>
                              </m:oMath>
                            </m:oMathPara>
                          </a14:m>
                          <a:endParaRPr lang="en-US" dirty="0"/>
                        </a:p>
                      </a:txBody>
                      <a:tcPr/>
                    </a:tc>
                    <a:tc>
                      <a:txBody>
                        <a:bodyPr/>
                        <a:lstStyle/>
                        <a:p>
                          <a:r>
                            <a:rPr lang="en-US" dirty="0"/>
                            <a:t>Column 1</a:t>
                          </a:r>
                        </a:p>
                      </a:txBody>
                      <a:tcPr/>
                    </a:tc>
                    <a:tc>
                      <a:txBody>
                        <a:bodyPr/>
                        <a:lstStyle/>
                        <a:p>
                          <a:r>
                            <a:rPr lang="en-US" dirty="0"/>
                            <a:t>Column 2</a:t>
                          </a:r>
                        </a:p>
                      </a:txBody>
                      <a:tcPr/>
                    </a:tc>
                    <a:extLst>
                      <a:ext uri="{0D108BD9-81ED-4DB2-BD59-A6C34878D82A}">
                        <a16:rowId xmlns:a16="http://schemas.microsoft.com/office/drawing/2014/main" val="1354414916"/>
                      </a:ext>
                    </a:extLst>
                  </a:tr>
                  <a:tr h="818629">
                    <a:tc>
                      <a:txBody>
                        <a:bodyPr/>
                        <a:lstStyle/>
                        <a:p>
                          <a:r>
                            <a:rPr lang="en-US" dirty="0"/>
                            <a:t>Row 1</a:t>
                          </a:r>
                        </a:p>
                      </a:txBody>
                      <a:tcPr/>
                    </a:tc>
                    <a:tc>
                      <a:txBody>
                        <a:bodyPr/>
                        <a:lstStyle/>
                        <a:p>
                          <a:r>
                            <a:rPr lang="en-US" dirty="0"/>
                            <a:t>-0.04</a:t>
                          </a:r>
                        </a:p>
                      </a:txBody>
                      <a:tcPr/>
                    </a:tc>
                    <a:tc>
                      <a:txBody>
                        <a:bodyPr/>
                        <a:lstStyle/>
                        <a:p>
                          <a:r>
                            <a:rPr lang="en-US" dirty="0"/>
                            <a:t>-0.04</a:t>
                          </a:r>
                        </a:p>
                      </a:txBody>
                      <a:tcPr/>
                    </a:tc>
                    <a:extLst>
                      <a:ext uri="{0D108BD9-81ED-4DB2-BD59-A6C34878D82A}">
                        <a16:rowId xmlns:a16="http://schemas.microsoft.com/office/drawing/2014/main" val="988619026"/>
                      </a:ext>
                    </a:extLst>
                  </a:tr>
                  <a:tr h="818629">
                    <a:tc>
                      <a:txBody>
                        <a:bodyPr/>
                        <a:lstStyle/>
                        <a:p>
                          <a:r>
                            <a:rPr lang="en-US" dirty="0"/>
                            <a:t>Row 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5816552"/>
                      </a:ext>
                    </a:extLst>
                  </a:tr>
                  <a:tr h="818629">
                    <a:tc>
                      <a:txBody>
                        <a:bodyPr/>
                        <a:lstStyle/>
                        <a:p>
                          <a:r>
                            <a:rPr lang="en-US" dirty="0"/>
                            <a:t>Row 3</a:t>
                          </a:r>
                        </a:p>
                      </a:txBody>
                      <a:tcPr/>
                    </a:tc>
                    <a:tc>
                      <a:txBody>
                        <a:bodyPr/>
                        <a:lstStyle/>
                        <a:p>
                          <a:r>
                            <a:rPr lang="en-US" dirty="0"/>
                            <a:t>0</a:t>
                          </a:r>
                        </a:p>
                      </a:txBody>
                      <a:tcPr/>
                    </a:tc>
                    <a:tc>
                      <a:txBody>
                        <a:bodyPr/>
                        <a:lstStyle/>
                        <a:p>
                          <a:r>
                            <a:rPr lang="en-US" dirty="0"/>
                            <a:t>-0.04</a:t>
                          </a:r>
                        </a:p>
                      </a:txBody>
                      <a:tcPr/>
                    </a:tc>
                    <a:extLst>
                      <a:ext uri="{0D108BD9-81ED-4DB2-BD59-A6C34878D82A}">
                        <a16:rowId xmlns:a16="http://schemas.microsoft.com/office/drawing/2014/main" val="2074246206"/>
                      </a:ext>
                    </a:extLst>
                  </a:tr>
                </a:tbl>
              </a:graphicData>
            </a:graphic>
          </p:graphicFrame>
        </mc:Choice>
        <mc:Fallback xmlns="">
          <p:graphicFrame>
            <p:nvGraphicFramePr>
              <p:cNvPr id="5" name="Table 5">
                <a:extLst>
                  <a:ext uri="{FF2B5EF4-FFF2-40B4-BE49-F238E27FC236}">
                    <a16:creationId xmlns:a16="http://schemas.microsoft.com/office/drawing/2014/main" id="{C169C21C-849C-6BD7-83E0-E7027712A581}"/>
                  </a:ext>
                </a:extLst>
              </p:cNvPr>
              <p:cNvGraphicFramePr>
                <a:graphicFrameLocks noGrp="1"/>
              </p:cNvGraphicFramePr>
              <p:nvPr>
                <p:ph sz="half" idx="2"/>
              </p:nvPr>
            </p:nvGraphicFramePr>
            <p:xfrm>
              <a:off x="7945821" y="154483"/>
              <a:ext cx="3407979" cy="3274516"/>
            </p:xfrm>
            <a:graphic>
              <a:graphicData uri="http://schemas.openxmlformats.org/drawingml/2006/table">
                <a:tbl>
                  <a:tblPr firstRow="1" bandRow="1">
                    <a:tableStyleId>{5C22544A-7EE6-4342-B048-85BDC9FD1C3A}</a:tableStyleId>
                  </a:tblPr>
                  <a:tblGrid>
                    <a:gridCol w="1135993">
                      <a:extLst>
                        <a:ext uri="{9D8B030D-6E8A-4147-A177-3AD203B41FA5}">
                          <a16:colId xmlns:a16="http://schemas.microsoft.com/office/drawing/2014/main" val="2634025802"/>
                        </a:ext>
                      </a:extLst>
                    </a:gridCol>
                    <a:gridCol w="1135993">
                      <a:extLst>
                        <a:ext uri="{9D8B030D-6E8A-4147-A177-3AD203B41FA5}">
                          <a16:colId xmlns:a16="http://schemas.microsoft.com/office/drawing/2014/main" val="3710912642"/>
                        </a:ext>
                      </a:extLst>
                    </a:gridCol>
                    <a:gridCol w="1135993">
                      <a:extLst>
                        <a:ext uri="{9D8B030D-6E8A-4147-A177-3AD203B41FA5}">
                          <a16:colId xmlns:a16="http://schemas.microsoft.com/office/drawing/2014/main" val="610531122"/>
                        </a:ext>
                      </a:extLst>
                    </a:gridCol>
                  </a:tblGrid>
                  <a:tr h="818629">
                    <a:tc>
                      <a:txBody>
                        <a:bodyPr/>
                        <a:lstStyle/>
                        <a:p>
                          <a:endParaRPr lang="en-US"/>
                        </a:p>
                      </a:txBody>
                      <a:tcPr>
                        <a:blipFill>
                          <a:blip r:embed="rId3"/>
                          <a:stretch>
                            <a:fillRect l="-1111" t="-3077" r="-202222" b="-300000"/>
                          </a:stretch>
                        </a:blipFill>
                      </a:tcPr>
                    </a:tc>
                    <a:tc>
                      <a:txBody>
                        <a:bodyPr/>
                        <a:lstStyle/>
                        <a:p>
                          <a:r>
                            <a:rPr lang="en-US" dirty="0"/>
                            <a:t>Column 1</a:t>
                          </a:r>
                        </a:p>
                      </a:txBody>
                      <a:tcPr/>
                    </a:tc>
                    <a:tc>
                      <a:txBody>
                        <a:bodyPr/>
                        <a:lstStyle/>
                        <a:p>
                          <a:r>
                            <a:rPr lang="en-US" dirty="0"/>
                            <a:t>Column 2</a:t>
                          </a:r>
                        </a:p>
                      </a:txBody>
                      <a:tcPr/>
                    </a:tc>
                    <a:extLst>
                      <a:ext uri="{0D108BD9-81ED-4DB2-BD59-A6C34878D82A}">
                        <a16:rowId xmlns:a16="http://schemas.microsoft.com/office/drawing/2014/main" val="1354414916"/>
                      </a:ext>
                    </a:extLst>
                  </a:tr>
                  <a:tr h="818629">
                    <a:tc>
                      <a:txBody>
                        <a:bodyPr/>
                        <a:lstStyle/>
                        <a:p>
                          <a:r>
                            <a:rPr lang="en-US" dirty="0"/>
                            <a:t>Row 1</a:t>
                          </a:r>
                        </a:p>
                      </a:txBody>
                      <a:tcPr/>
                    </a:tc>
                    <a:tc>
                      <a:txBody>
                        <a:bodyPr/>
                        <a:lstStyle/>
                        <a:p>
                          <a:r>
                            <a:rPr lang="en-US" dirty="0"/>
                            <a:t>-0.04</a:t>
                          </a:r>
                        </a:p>
                      </a:txBody>
                      <a:tcPr/>
                    </a:tc>
                    <a:tc>
                      <a:txBody>
                        <a:bodyPr/>
                        <a:lstStyle/>
                        <a:p>
                          <a:r>
                            <a:rPr lang="en-US" dirty="0"/>
                            <a:t>-0.04</a:t>
                          </a:r>
                        </a:p>
                      </a:txBody>
                      <a:tcPr/>
                    </a:tc>
                    <a:extLst>
                      <a:ext uri="{0D108BD9-81ED-4DB2-BD59-A6C34878D82A}">
                        <a16:rowId xmlns:a16="http://schemas.microsoft.com/office/drawing/2014/main" val="988619026"/>
                      </a:ext>
                    </a:extLst>
                  </a:tr>
                  <a:tr h="818629">
                    <a:tc>
                      <a:txBody>
                        <a:bodyPr/>
                        <a:lstStyle/>
                        <a:p>
                          <a:r>
                            <a:rPr lang="en-US" dirty="0"/>
                            <a:t>Row 2</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65816552"/>
                      </a:ext>
                    </a:extLst>
                  </a:tr>
                  <a:tr h="818629">
                    <a:tc>
                      <a:txBody>
                        <a:bodyPr/>
                        <a:lstStyle/>
                        <a:p>
                          <a:r>
                            <a:rPr lang="en-US" dirty="0"/>
                            <a:t>Row 3</a:t>
                          </a:r>
                        </a:p>
                      </a:txBody>
                      <a:tcPr/>
                    </a:tc>
                    <a:tc>
                      <a:txBody>
                        <a:bodyPr/>
                        <a:lstStyle/>
                        <a:p>
                          <a:r>
                            <a:rPr lang="en-US" dirty="0"/>
                            <a:t>0</a:t>
                          </a:r>
                        </a:p>
                      </a:txBody>
                      <a:tcPr/>
                    </a:tc>
                    <a:tc>
                      <a:txBody>
                        <a:bodyPr/>
                        <a:lstStyle/>
                        <a:p>
                          <a:r>
                            <a:rPr lang="en-US" dirty="0"/>
                            <a:t>-0.04</a:t>
                          </a:r>
                        </a:p>
                      </a:txBody>
                      <a:tcPr/>
                    </a:tc>
                    <a:extLst>
                      <a:ext uri="{0D108BD9-81ED-4DB2-BD59-A6C34878D82A}">
                        <a16:rowId xmlns:a16="http://schemas.microsoft.com/office/drawing/2014/main" val="2074246206"/>
                      </a:ext>
                    </a:extLst>
                  </a:tr>
                </a:tbl>
              </a:graphicData>
            </a:graphic>
          </p:graphicFrame>
        </mc:Fallback>
      </mc:AlternateContent>
      <p:sp>
        <p:nvSpPr>
          <p:cNvPr id="6" name="Content Placeholder 2">
            <a:extLst>
              <a:ext uri="{FF2B5EF4-FFF2-40B4-BE49-F238E27FC236}">
                <a16:creationId xmlns:a16="http://schemas.microsoft.com/office/drawing/2014/main" id="{6AF39C45-CAAD-5FFC-2DE3-5BF47A5C94FC}"/>
              </a:ext>
            </a:extLst>
          </p:cNvPr>
          <p:cNvSpPr txBox="1">
            <a:spLocks/>
          </p:cNvSpPr>
          <p:nvPr/>
        </p:nvSpPr>
        <p:spPr>
          <a:xfrm>
            <a:off x="6624125" y="2041086"/>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BFF630-3335-2E62-2DBC-9B4FB6340F2E}"/>
                  </a:ext>
                </a:extLst>
              </p:cNvPr>
              <p:cNvSpPr txBox="1"/>
              <p:nvPr/>
            </p:nvSpPr>
            <p:spPr>
              <a:xfrm>
                <a:off x="6337737" y="4183539"/>
                <a:ext cx="5286693" cy="16429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𝑙𝑜𝑐𝑎𝑙</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𝑅</m:t>
                          </m:r>
                        </m:e>
                        <m:sub>
                          <m:r>
                            <a:rPr lang="en-US" i="1" dirty="0">
                              <a:latin typeface="Cambria Math" panose="02040503050406030204" pitchFamily="18" charset="0"/>
                            </a:rPr>
                            <m:t>𝑡</m:t>
                          </m:r>
                        </m:sub>
                      </m:sSub>
                      <m:d>
                        <m:dPr>
                          <m:ctrlPr>
                            <a:rPr lang="en-US" i="1" dirty="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e>
                      </m:d>
                      <m:r>
                        <a:rPr lang="en-US" i="1" dirty="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max</m:t>
                              </m:r>
                            </m:e>
                            <m:li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lim>
                          </m:limLow>
                        </m:fName>
                        <m:e>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𝑡</m:t>
                              </m:r>
                            </m:sub>
                          </m:sSub>
                          <m:d>
                            <m:dPr>
                              <m:ctrlPr>
                                <a:rPr lang="en-US" i="1" dirty="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m:t>
                                  </m:r>
                                </m:sup>
                              </m:sSup>
                            </m:e>
                          </m:d>
                        </m:e>
                      </m:func>
                      <m:r>
                        <a:rPr lang="en-US" b="0" i="1" smtClean="0">
                          <a:latin typeface="Cambria Math" panose="02040503050406030204" pitchFamily="18" charset="0"/>
                          <a:ea typeface="Cambria Math" panose="02040503050406030204" pitchFamily="18" charset="0"/>
                        </a:rPr>
                        <m:t>=0+0=0</m:t>
                      </m:r>
                    </m:oMath>
                  </m:oMathPara>
                </a14:m>
                <a:endParaRPr lang="en-US" b="0" dirty="0">
                  <a:ea typeface="Cambria Math" panose="02040503050406030204" pitchFamily="18" charset="0"/>
                </a:endParaRPr>
              </a:p>
              <a:p>
                <a:endParaRPr lang="en-US" dirty="0"/>
              </a:p>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1</m:t>
                          </m:r>
                        </m:sub>
                      </m:sSub>
                      <m:d>
                        <m:dPr>
                          <m:ctrlPr>
                            <a:rPr lang="en-US" i="1" dirty="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𝑠</m:t>
                          </m:r>
                          <m:r>
                            <a:rPr lang="en-US" i="1">
                              <a:latin typeface="Cambria Math" panose="02040503050406030204" pitchFamily="18" charset="0"/>
                            </a:rPr>
                            <m:t>,</m:t>
                          </m:r>
                          <m:r>
                            <a:rPr lang="en-US" b="0" i="1" smtClean="0">
                              <a:latin typeface="Cambria Math" panose="02040503050406030204" pitchFamily="18" charset="0"/>
                            </a:rPr>
                            <m:t>𝑎</m:t>
                          </m:r>
                        </m:e>
                      </m:d>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b="0" i="1" dirty="0" smtClean="0">
                              <a:latin typeface="Cambria Math" panose="02040503050406030204" pitchFamily="18" charset="0"/>
                            </a:rPr>
                            <m:t>0</m:t>
                          </m:r>
                        </m:sub>
                      </m:sSub>
                      <m:d>
                        <m:dPr>
                          <m:ctrlPr>
                            <a:rPr lang="en-US" i="1" dirty="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𝑠</m:t>
                          </m:r>
                          <m:r>
                            <a:rPr lang="en-US" i="1">
                              <a:latin typeface="Cambria Math" panose="02040503050406030204" pitchFamily="18" charset="0"/>
                            </a:rPr>
                            <m:t>,</m:t>
                          </m:r>
                          <m:r>
                            <a:rPr lang="en-US" b="0" i="1" smtClean="0">
                              <a:latin typeface="Cambria Math" panose="02040503050406030204" pitchFamily="18" charset="0"/>
                            </a:rPr>
                            <m:t>𝑎</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𝑙𝑜𝑐𝑎𝑙</m:t>
                              </m:r>
                            </m:sub>
                          </m:sSub>
                          <m:d>
                            <m:dPr>
                              <m:ctrlPr>
                                <a:rPr lang="en-US" i="1">
                                  <a:latin typeface="Cambria Math" panose="02040503050406030204" pitchFamily="18" charset="0"/>
                                </a:rPr>
                              </m:ctrlPr>
                            </m:dPr>
                            <m:e>
                              <m:r>
                                <a:rPr lang="en-US" i="1" smtClean="0">
                                  <a:latin typeface="Cambria Math" panose="02040503050406030204" pitchFamily="18" charset="0"/>
                                </a:rPr>
                                <m:t>𝑠</m:t>
                              </m:r>
                              <m:r>
                                <a:rPr lang="en-US" i="1">
                                  <a:latin typeface="Cambria Math" panose="02040503050406030204" pitchFamily="18" charset="0"/>
                                </a:rPr>
                                <m:t>,</m:t>
                              </m:r>
                              <m:r>
                                <a:rPr lang="en-US" i="1" smtClean="0">
                                  <a:latin typeface="Cambria Math" panose="02040503050406030204" pitchFamily="18" charset="0"/>
                                </a:rPr>
                                <m:t>𝑎</m:t>
                              </m:r>
                            </m:e>
                          </m:d>
                          <m:r>
                            <a:rPr lang="en-US" i="1">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b="0" i="1" dirty="0" smtClean="0">
                                  <a:latin typeface="Cambria Math" panose="02040503050406030204" pitchFamily="18" charset="0"/>
                                </a:rPr>
                                <m:t>0</m:t>
                              </m:r>
                            </m:sub>
                          </m:sSub>
                          <m:d>
                            <m:dPr>
                              <m:ctrlPr>
                                <a:rPr lang="en-US" i="1" dirty="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rPr>
                                <m:t>𝑠</m:t>
                              </m:r>
                              <m:r>
                                <a:rPr lang="en-US" i="1">
                                  <a:latin typeface="Cambria Math" panose="02040503050406030204" pitchFamily="18" charset="0"/>
                                </a:rPr>
                                <m:t>,</m:t>
                              </m:r>
                              <m:r>
                                <a:rPr lang="en-US" i="1" smtClean="0">
                                  <a:latin typeface="Cambria Math" panose="02040503050406030204" pitchFamily="18" charset="0"/>
                                </a:rPr>
                                <m:t>𝑎</m:t>
                              </m:r>
                            </m:e>
                          </m:d>
                        </m:e>
                      </m:d>
                      <m:r>
                        <a:rPr lang="en-US" b="0" i="1" smtClean="0">
                          <a:latin typeface="Cambria Math" panose="02040503050406030204" pitchFamily="18" charset="0"/>
                        </a:rPr>
                        <m:t>=0+(0−0)=0</m:t>
                      </m:r>
                    </m:oMath>
                  </m:oMathPara>
                </a14:m>
                <a:endParaRPr lang="en-US" dirty="0"/>
              </a:p>
            </p:txBody>
          </p:sp>
        </mc:Choice>
        <mc:Fallback xmlns="">
          <p:sp>
            <p:nvSpPr>
              <p:cNvPr id="7" name="TextBox 6">
                <a:extLst>
                  <a:ext uri="{FF2B5EF4-FFF2-40B4-BE49-F238E27FC236}">
                    <a16:creationId xmlns:a16="http://schemas.microsoft.com/office/drawing/2014/main" id="{F3BFF630-3335-2E62-2DBC-9B4FB6340F2E}"/>
                  </a:ext>
                </a:extLst>
              </p:cNvPr>
              <p:cNvSpPr txBox="1">
                <a:spLocks noRot="1" noChangeAspect="1" noMove="1" noResize="1" noEditPoints="1" noAdjustHandles="1" noChangeArrowheads="1" noChangeShapeType="1" noTextEdit="1"/>
              </p:cNvSpPr>
              <p:nvPr/>
            </p:nvSpPr>
            <p:spPr>
              <a:xfrm>
                <a:off x="6337737" y="4183539"/>
                <a:ext cx="5286693" cy="1642950"/>
              </a:xfrm>
              <a:prstGeom prst="rect">
                <a:avLst/>
              </a:prstGeom>
              <a:blipFill>
                <a:blip r:embed="rId4"/>
                <a:stretch>
                  <a:fillRect b="-2308"/>
                </a:stretch>
              </a:blipFill>
            </p:spPr>
            <p:txBody>
              <a:bodyPr/>
              <a:lstStyle/>
              <a:p>
                <a:r>
                  <a:rPr lang="en-US">
                    <a:noFill/>
                  </a:rPr>
                  <a:t> </a:t>
                </a:r>
              </a:p>
            </p:txBody>
          </p:sp>
        </mc:Fallback>
      </mc:AlternateContent>
    </p:spTree>
    <p:extLst>
      <p:ext uri="{BB962C8B-B14F-4D97-AF65-F5344CB8AC3E}">
        <p14:creationId xmlns:p14="http://schemas.microsoft.com/office/powerpoint/2010/main" val="11234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A626-B743-D9AF-285A-8C6B4563E3F5}"/>
              </a:ext>
            </a:extLst>
          </p:cNvPr>
          <p:cNvSpPr>
            <a:spLocks noGrp="1"/>
          </p:cNvSpPr>
          <p:nvPr>
            <p:ph type="title"/>
          </p:nvPr>
        </p:nvSpPr>
        <p:spPr/>
        <p:txBody>
          <a:bodyPr/>
          <a:lstStyle/>
          <a:p>
            <a:r>
              <a:rPr lang="en-US" dirty="0"/>
              <a:t>Robotics</a:t>
            </a:r>
          </a:p>
        </p:txBody>
      </p:sp>
      <p:pic>
        <p:nvPicPr>
          <p:cNvPr id="1026" name="Picture 2">
            <a:extLst>
              <a:ext uri="{FF2B5EF4-FFF2-40B4-BE49-F238E27FC236}">
                <a16:creationId xmlns:a16="http://schemas.microsoft.com/office/drawing/2014/main" id="{E0219394-2656-8043-B5D0-A88DC4E5E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180" y="3867313"/>
            <a:ext cx="807188" cy="440605"/>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Modern architecture with solid fill">
            <a:extLst>
              <a:ext uri="{FF2B5EF4-FFF2-40B4-BE49-F238E27FC236}">
                <a16:creationId xmlns:a16="http://schemas.microsoft.com/office/drawing/2014/main" id="{B9055667-A222-5741-F9D2-3BE4D74F3CA4}"/>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6617044" y="3514790"/>
            <a:ext cx="914400" cy="914400"/>
          </a:xfrm>
        </p:spPr>
      </p:pic>
      <p:pic>
        <p:nvPicPr>
          <p:cNvPr id="12" name="Graphic 11" descr="Factory outline">
            <a:extLst>
              <a:ext uri="{FF2B5EF4-FFF2-40B4-BE49-F238E27FC236}">
                <a16:creationId xmlns:a16="http://schemas.microsoft.com/office/drawing/2014/main" id="{AB9F6AC4-8D4F-AC95-DA0D-E52E32F97A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3578869"/>
            <a:ext cx="914400" cy="914400"/>
          </a:xfrm>
          <a:prstGeom prst="rect">
            <a:avLst/>
          </a:prstGeom>
        </p:spPr>
      </p:pic>
      <p:pic>
        <p:nvPicPr>
          <p:cNvPr id="14" name="Graphic 13" descr="Deciduous tree outline">
            <a:extLst>
              <a:ext uri="{FF2B5EF4-FFF2-40B4-BE49-F238E27FC236}">
                <a16:creationId xmlns:a16="http://schemas.microsoft.com/office/drawing/2014/main" id="{01A5687E-207B-2230-5584-187653BAA7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78104" y="2135422"/>
            <a:ext cx="914400" cy="2251227"/>
          </a:xfrm>
          <a:prstGeom prst="rect">
            <a:avLst/>
          </a:prstGeom>
        </p:spPr>
      </p:pic>
      <p:cxnSp>
        <p:nvCxnSpPr>
          <p:cNvPr id="16" name="Straight Arrow Connector 15">
            <a:extLst>
              <a:ext uri="{FF2B5EF4-FFF2-40B4-BE49-F238E27FC236}">
                <a16:creationId xmlns:a16="http://schemas.microsoft.com/office/drawing/2014/main" id="{560EB8A9-99A4-62E9-B62A-BCAA4B32C23C}"/>
              </a:ext>
            </a:extLst>
          </p:cNvPr>
          <p:cNvCxnSpPr>
            <a:cxnSpLocks/>
          </p:cNvCxnSpPr>
          <p:nvPr/>
        </p:nvCxnSpPr>
        <p:spPr>
          <a:xfrm>
            <a:off x="6437870" y="4394417"/>
            <a:ext cx="5754130" cy="3477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44199E8-DDC2-CD6A-D905-8193C46BA5E9}"/>
              </a:ext>
            </a:extLst>
          </p:cNvPr>
          <p:cNvCxnSpPr/>
          <p:nvPr/>
        </p:nvCxnSpPr>
        <p:spPr>
          <a:xfrm>
            <a:off x="7457302" y="4307918"/>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A00EBA-87CB-33A8-1B16-4F27E87943BD}"/>
              </a:ext>
            </a:extLst>
          </p:cNvPr>
          <p:cNvCxnSpPr/>
          <p:nvPr/>
        </p:nvCxnSpPr>
        <p:spPr>
          <a:xfrm>
            <a:off x="9216083" y="4299678"/>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358CE1-1216-EDBE-000F-690634B59F86}"/>
              </a:ext>
            </a:extLst>
          </p:cNvPr>
          <p:cNvCxnSpPr/>
          <p:nvPr/>
        </p:nvCxnSpPr>
        <p:spPr>
          <a:xfrm>
            <a:off x="11419709" y="4316151"/>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C37AA1B-D680-8965-199E-7FC938C42856}"/>
              </a:ext>
            </a:extLst>
          </p:cNvPr>
          <p:cNvSpPr txBox="1"/>
          <p:nvPr/>
        </p:nvSpPr>
        <p:spPr>
          <a:xfrm>
            <a:off x="7315200" y="4423716"/>
            <a:ext cx="301686" cy="369332"/>
          </a:xfrm>
          <a:prstGeom prst="rect">
            <a:avLst/>
          </a:prstGeom>
          <a:noFill/>
        </p:spPr>
        <p:txBody>
          <a:bodyPr wrap="none" rtlCol="0">
            <a:spAutoFit/>
          </a:bodyPr>
          <a:lstStyle/>
          <a:p>
            <a:r>
              <a:rPr lang="en-US" dirty="0"/>
              <a:t>0</a:t>
            </a:r>
          </a:p>
        </p:txBody>
      </p:sp>
      <p:sp>
        <p:nvSpPr>
          <p:cNvPr id="25" name="TextBox 24">
            <a:extLst>
              <a:ext uri="{FF2B5EF4-FFF2-40B4-BE49-F238E27FC236}">
                <a16:creationId xmlns:a16="http://schemas.microsoft.com/office/drawing/2014/main" id="{163CDD75-83DB-70C9-1953-825C849ED8B8}"/>
              </a:ext>
            </a:extLst>
          </p:cNvPr>
          <p:cNvSpPr txBox="1"/>
          <p:nvPr/>
        </p:nvSpPr>
        <p:spPr>
          <a:xfrm>
            <a:off x="9073981" y="4464906"/>
            <a:ext cx="301686" cy="369332"/>
          </a:xfrm>
          <a:prstGeom prst="rect">
            <a:avLst/>
          </a:prstGeom>
          <a:noFill/>
        </p:spPr>
        <p:txBody>
          <a:bodyPr wrap="none" rtlCol="0">
            <a:spAutoFit/>
          </a:bodyPr>
          <a:lstStyle/>
          <a:p>
            <a:r>
              <a:rPr lang="en-US" dirty="0"/>
              <a:t>5</a:t>
            </a:r>
          </a:p>
        </p:txBody>
      </p:sp>
      <p:sp>
        <p:nvSpPr>
          <p:cNvPr id="26" name="TextBox 25">
            <a:extLst>
              <a:ext uri="{FF2B5EF4-FFF2-40B4-BE49-F238E27FC236}">
                <a16:creationId xmlns:a16="http://schemas.microsoft.com/office/drawing/2014/main" id="{92393D46-3A7B-4082-78AE-4CC5929441CB}"/>
              </a:ext>
            </a:extLst>
          </p:cNvPr>
          <p:cNvSpPr txBox="1"/>
          <p:nvPr/>
        </p:nvSpPr>
        <p:spPr>
          <a:xfrm>
            <a:off x="11252893" y="4469025"/>
            <a:ext cx="418704" cy="369332"/>
          </a:xfrm>
          <a:prstGeom prst="rect">
            <a:avLst/>
          </a:prstGeom>
          <a:noFill/>
        </p:spPr>
        <p:txBody>
          <a:bodyPr wrap="none" rtlCol="0">
            <a:spAutoFit/>
          </a:bodyPr>
          <a:lstStyle/>
          <a:p>
            <a:r>
              <a:rPr lang="en-US" dirty="0"/>
              <a:t>10</a:t>
            </a:r>
          </a:p>
        </p:txBody>
      </p:sp>
      <p:pic>
        <p:nvPicPr>
          <p:cNvPr id="27" name="Graphic 26" descr="Cat outline">
            <a:extLst>
              <a:ext uri="{FF2B5EF4-FFF2-40B4-BE49-F238E27FC236}">
                <a16:creationId xmlns:a16="http://schemas.microsoft.com/office/drawing/2014/main" id="{297CC55C-3C7A-7A04-373E-3062D784DE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942" y="1822613"/>
            <a:ext cx="547816" cy="547816"/>
          </a:xfrm>
          <a:prstGeom prst="rect">
            <a:avLst/>
          </a:prstGeom>
        </p:spPr>
      </p:pic>
      <p:sp>
        <p:nvSpPr>
          <p:cNvPr id="29" name="TextBox 28">
            <a:extLst>
              <a:ext uri="{FF2B5EF4-FFF2-40B4-BE49-F238E27FC236}">
                <a16:creationId xmlns:a16="http://schemas.microsoft.com/office/drawing/2014/main" id="{83F2D185-D700-1337-4B40-281002559DD6}"/>
              </a:ext>
            </a:extLst>
          </p:cNvPr>
          <p:cNvSpPr txBox="1"/>
          <p:nvPr/>
        </p:nvSpPr>
        <p:spPr>
          <a:xfrm>
            <a:off x="9337594" y="1948240"/>
            <a:ext cx="617477" cy="369332"/>
          </a:xfrm>
          <a:prstGeom prst="rect">
            <a:avLst/>
          </a:prstGeom>
          <a:noFill/>
        </p:spPr>
        <p:txBody>
          <a:bodyPr wrap="none" rtlCol="0">
            <a:spAutoFit/>
          </a:bodyPr>
          <a:lstStyle/>
          <a:p>
            <a:r>
              <a:rPr lang="en-US" dirty="0"/>
              <a:t>(5,5)</a:t>
            </a:r>
          </a:p>
        </p:txBody>
      </p:sp>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F5661557-D12B-25FA-C943-18B151E94F58}"/>
                  </a:ext>
                </a:extLst>
              </p:cNvPr>
              <p:cNvSpPr txBox="1">
                <a:spLocks/>
              </p:cNvSpPr>
              <p:nvPr/>
            </p:nvSpPr>
            <p:spPr>
              <a:xfrm>
                <a:off x="838200" y="1322173"/>
                <a:ext cx="5181600" cy="53875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 robot firetruck wants to rescue a cat.  In order to do so, it must get the tip of its ladder up to the cat’s location, </a:t>
                </a:r>
                <a14:m>
                  <m:oMath xmlns:m="http://schemas.openxmlformats.org/officeDocument/2006/math">
                    <m:r>
                      <a:rPr lang="en-US" sz="2000" i="1" dirty="0" smtClean="0">
                        <a:latin typeface="Cambria Math" panose="02040503050406030204" pitchFamily="18" charset="0"/>
                      </a:rPr>
                      <m:t>(</m:t>
                    </m:r>
                    <m:r>
                      <a:rPr lang="en-US" sz="2000" i="1" dirty="0" err="1" smtClean="0">
                        <a:latin typeface="Cambria Math" panose="02040503050406030204" pitchFamily="18" charset="0"/>
                      </a:rPr>
                      <m:t>𝑥</m:t>
                    </m:r>
                    <m:r>
                      <a:rPr lang="en-US" sz="2000" i="1" dirty="0" err="1" smtClean="0">
                        <a:latin typeface="Cambria Math" panose="02040503050406030204" pitchFamily="18" charset="0"/>
                      </a:rPr>
                      <m:t>,</m:t>
                    </m:r>
                    <m:r>
                      <a:rPr lang="en-US" sz="2000" i="1" dirty="0" err="1" smtClean="0">
                        <a:latin typeface="Cambria Math" panose="02040503050406030204" pitchFamily="18" charset="0"/>
                      </a:rPr>
                      <m:t>𝑧</m:t>
                    </m:r>
                    <m:r>
                      <a:rPr lang="en-US" sz="2000" i="1" dirty="0" smtClean="0">
                        <a:latin typeface="Cambria Math" panose="02040503050406030204" pitchFamily="18" charset="0"/>
                      </a:rPr>
                      <m:t>)=(5,5)</m:t>
                    </m:r>
                  </m:oMath>
                </a14:m>
                <a:r>
                  <a:rPr lang="en-US" sz="2000" dirty="0"/>
                  <a:t>.  It needs to do so by manipulating its own horizontal location (D), the length of its ladder (L), and the angle of the ladder (</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r>
                  <a:rPr lang="en-US" sz="2000" dirty="0"/>
                  <a:t>):</a:t>
                </a:r>
              </a:p>
              <a:p>
                <a:pPr marL="0" indent="0">
                  <a:buNone/>
                </a:pPr>
                <a14:m>
                  <m:oMathPara xmlns:m="http://schemas.openxmlformats.org/officeDocument/2006/math">
                    <m:oMathParaPr>
                      <m:jc m:val="centerGroup"/>
                    </m:oMathParaPr>
                    <m:oMath xmlns:m="http://schemas.openxmlformats.org/officeDocument/2006/math">
                      <m:d>
                        <m:dPr>
                          <m:ctrlPr>
                            <a:rPr lang="en-US" sz="2000" i="1" dirty="0" smtClean="0">
                              <a:latin typeface="Cambria Math" panose="02040503050406030204" pitchFamily="18" charset="0"/>
                            </a:rPr>
                          </m:ctrlPr>
                        </m:dPr>
                        <m:e>
                          <m:r>
                            <a:rPr lang="en-US" sz="2000" i="1" dirty="0" err="1" smtClean="0">
                              <a:latin typeface="Cambria Math" panose="02040503050406030204" pitchFamily="18" charset="0"/>
                            </a:rPr>
                            <m:t>𝑥</m:t>
                          </m:r>
                          <m:r>
                            <a:rPr lang="en-US" sz="2000" i="1" dirty="0" err="1" smtClean="0">
                              <a:latin typeface="Cambria Math" panose="02040503050406030204" pitchFamily="18" charset="0"/>
                            </a:rPr>
                            <m:t>,</m:t>
                          </m:r>
                          <m:r>
                            <a:rPr lang="en-US" sz="2000" i="1" dirty="0" err="1" smtClean="0">
                              <a:latin typeface="Cambria Math" panose="02040503050406030204" pitchFamily="18" charset="0"/>
                            </a:rPr>
                            <m:t>𝑧</m:t>
                          </m:r>
                        </m:e>
                      </m:d>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a:latin typeface="Cambria Math" panose="02040503050406030204" pitchFamily="18" charset="0"/>
                            </a:rPr>
                            <m:t>𝐷</m:t>
                          </m:r>
                          <m:r>
                            <a:rPr lang="en-US" sz="2000" i="1" dirty="0">
                              <a:latin typeface="Cambria Math" panose="02040503050406030204" pitchFamily="18" charset="0"/>
                            </a:rPr>
                            <m:t>+</m:t>
                          </m:r>
                          <m:r>
                            <a:rPr lang="en-US" sz="2000" i="1" dirty="0">
                              <a:latin typeface="Cambria Math" panose="02040503050406030204" pitchFamily="18" charset="0"/>
                            </a:rPr>
                            <m:t>𝐿</m:t>
                          </m:r>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cos</m:t>
                              </m:r>
                            </m:fName>
                            <m:e>
                              <m:r>
                                <a:rPr lang="en-US" sz="2000" i="1" dirty="0">
                                  <a:latin typeface="Cambria Math" panose="02040503050406030204" pitchFamily="18" charset="0"/>
                                  <a:ea typeface="Cambria Math" panose="02040503050406030204" pitchFamily="18" charset="0"/>
                                </a:rPr>
                                <m:t>𝜃</m:t>
                              </m:r>
                            </m:e>
                          </m:func>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𝐿</m:t>
                          </m:r>
                          <m:func>
                            <m:funcPr>
                              <m:ctrlPr>
                                <a:rPr lang="en-US" sz="2000" b="0" i="1" dirty="0" smtClean="0">
                                  <a:latin typeface="Cambria Math" panose="02040503050406030204" pitchFamily="18" charset="0"/>
                                  <a:ea typeface="Cambria Math" panose="02040503050406030204" pitchFamily="18" charset="0"/>
                                </a:rPr>
                              </m:ctrlPr>
                            </m:funcPr>
                            <m:fName>
                              <m:r>
                                <m:rPr>
                                  <m:sty m:val="p"/>
                                </m:rPr>
                                <a:rPr lang="en-US" sz="2000" b="0" i="0" dirty="0" smtClean="0">
                                  <a:latin typeface="Cambria Math" panose="02040503050406030204" pitchFamily="18" charset="0"/>
                                  <a:ea typeface="Cambria Math" panose="02040503050406030204" pitchFamily="18" charset="0"/>
                                </a:rPr>
                                <m:t>sin</m:t>
                              </m:r>
                            </m:fName>
                            <m:e>
                              <m:r>
                                <a:rPr lang="en-US" sz="2000" b="0" i="1" dirty="0" smtClean="0">
                                  <a:latin typeface="Cambria Math" panose="02040503050406030204" pitchFamily="18" charset="0"/>
                                  <a:ea typeface="Cambria Math" panose="02040503050406030204" pitchFamily="18" charset="0"/>
                                </a:rPr>
                                <m:t>𝜃</m:t>
                              </m:r>
                            </m:e>
                          </m:func>
                        </m:e>
                      </m:d>
                    </m:oMath>
                  </m:oMathPara>
                </a14:m>
                <a:endParaRPr lang="en-US" sz="2000" dirty="0"/>
              </a:p>
              <a:p>
                <a:pPr marL="0" indent="0">
                  <a:buNone/>
                </a:pPr>
                <a:r>
                  <a:rPr lang="en-US" sz="2000" dirty="0"/>
                  <a:t>There are buildings at locations </a:t>
                </a:r>
                <a14:m>
                  <m:oMath xmlns:m="http://schemas.openxmlformats.org/officeDocument/2006/math">
                    <m:r>
                      <a:rPr lang="en-US" sz="2000" i="1" dirty="0">
                        <a:latin typeface="Cambria Math" panose="02040503050406030204" pitchFamily="18" charset="0"/>
                      </a:rPr>
                      <m:t>𝑥</m:t>
                    </m:r>
                    <m:r>
                      <a:rPr lang="en-US" sz="2000" i="1" dirty="0">
                        <a:latin typeface="Cambria Math" panose="02040503050406030204" pitchFamily="18" charset="0"/>
                      </a:rPr>
                      <m:t>=0</m:t>
                    </m:r>
                  </m:oMath>
                </a14:m>
                <a:r>
                  <a:rPr lang="en-US" sz="2000" dirty="0"/>
                  <a:t> and </a:t>
                </a:r>
                <a14:m>
                  <m:oMath xmlns:m="http://schemas.openxmlformats.org/officeDocument/2006/math">
                    <m:r>
                      <a:rPr lang="en-US" sz="2000" i="1" dirty="0">
                        <a:latin typeface="Cambria Math" panose="02040503050406030204" pitchFamily="18" charset="0"/>
                      </a:rPr>
                      <m:t>𝑥</m:t>
                    </m:r>
                    <m:r>
                      <a:rPr lang="en-US" sz="2000" i="1" dirty="0">
                        <a:latin typeface="Cambria Math" panose="02040503050406030204" pitchFamily="18" charset="0"/>
                      </a:rPr>
                      <m:t>=10</m:t>
                    </m:r>
                  </m:oMath>
                </a14:m>
                <a:r>
                  <a:rPr lang="en-US" sz="2000" dirty="0"/>
                  <a:t>.  If either the base of the firetruck or the tip of its ladder comes within 1 unit of a building, it crashes. </a:t>
                </a:r>
              </a:p>
              <a:p>
                <a:pPr marL="457200" indent="-457200">
                  <a:buFont typeface="+mj-lt"/>
                  <a:buAutoNum type="alphaLcParenR"/>
                </a:pPr>
                <a:r>
                  <a:rPr lang="en-US" sz="2000" dirty="0"/>
                  <a:t>What is the dimension of the configuration space?</a:t>
                </a:r>
              </a:p>
              <a:p>
                <a:pPr marL="457200" indent="-457200">
                  <a:buFont typeface="+mj-lt"/>
                  <a:buAutoNum type="alphaLcParenR"/>
                </a:pPr>
                <a:r>
                  <a:rPr lang="en-US" sz="2000" dirty="0"/>
                  <a:t>Write one or more inequalities describing regions in configuration space that the robot cannot enter, because it would be running into a building.</a:t>
                </a:r>
              </a:p>
              <a:p>
                <a:pPr marL="457200" indent="-457200">
                  <a:buFont typeface="+mj-lt"/>
                  <a:buAutoNum type="alphaLcParenR"/>
                </a:pPr>
                <a:r>
                  <a:rPr lang="en-US" sz="2000" dirty="0"/>
                  <a:t>Write one or more equations describing the location of the goal in configuration space. How many configurations would reach the goal?</a:t>
                </a:r>
              </a:p>
            </p:txBody>
          </p:sp>
        </mc:Choice>
        <mc:Fallback xmlns="">
          <p:sp>
            <p:nvSpPr>
              <p:cNvPr id="30" name="Content Placeholder 2">
                <a:extLst>
                  <a:ext uri="{FF2B5EF4-FFF2-40B4-BE49-F238E27FC236}">
                    <a16:creationId xmlns:a16="http://schemas.microsoft.com/office/drawing/2014/main" id="{F5661557-D12B-25FA-C943-18B151E94F58}"/>
                  </a:ext>
                </a:extLst>
              </p:cNvPr>
              <p:cNvSpPr txBox="1">
                <a:spLocks noRot="1" noChangeAspect="1" noMove="1" noResize="1" noEditPoints="1" noAdjustHandles="1" noChangeArrowheads="1" noChangeShapeType="1" noTextEdit="1"/>
              </p:cNvSpPr>
              <p:nvPr/>
            </p:nvSpPr>
            <p:spPr>
              <a:xfrm>
                <a:off x="838200" y="1322173"/>
                <a:ext cx="5181600" cy="5387546"/>
              </a:xfrm>
              <a:prstGeom prst="rect">
                <a:avLst/>
              </a:prstGeom>
              <a:blipFill>
                <a:blip r:embed="rId11"/>
                <a:stretch>
                  <a:fillRect l="-1222" t="-1647" r="-2200"/>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68EAFD47-7612-8A6C-9787-07DE5C3E29B9}"/>
              </a:ext>
            </a:extLst>
          </p:cNvPr>
          <p:cNvCxnSpPr/>
          <p:nvPr/>
        </p:nvCxnSpPr>
        <p:spPr>
          <a:xfrm>
            <a:off x="8157521" y="4328508"/>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DBDCCEE-0331-A74E-2170-4AF8D0F662D8}"/>
              </a:ext>
            </a:extLst>
          </p:cNvPr>
          <p:cNvSpPr txBox="1"/>
          <p:nvPr/>
        </p:nvSpPr>
        <p:spPr>
          <a:xfrm>
            <a:off x="8015418" y="4444308"/>
            <a:ext cx="327334" cy="369332"/>
          </a:xfrm>
          <a:prstGeom prst="rect">
            <a:avLst/>
          </a:prstGeom>
          <a:noFill/>
        </p:spPr>
        <p:txBody>
          <a:bodyPr wrap="none" rtlCol="0">
            <a:spAutoFit/>
          </a:bodyPr>
          <a:lstStyle/>
          <a:p>
            <a:r>
              <a:rPr lang="en-US" dirty="0"/>
              <a:t>D</a:t>
            </a:r>
          </a:p>
        </p:txBody>
      </p:sp>
    </p:spTree>
    <p:extLst>
      <p:ext uri="{BB962C8B-B14F-4D97-AF65-F5344CB8AC3E}">
        <p14:creationId xmlns:p14="http://schemas.microsoft.com/office/powerpoint/2010/main" val="3209707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A626-B743-D9AF-285A-8C6B4563E3F5}"/>
              </a:ext>
            </a:extLst>
          </p:cNvPr>
          <p:cNvSpPr>
            <a:spLocks noGrp="1"/>
          </p:cNvSpPr>
          <p:nvPr>
            <p:ph type="title"/>
          </p:nvPr>
        </p:nvSpPr>
        <p:spPr/>
        <p:txBody>
          <a:bodyPr/>
          <a:lstStyle/>
          <a:p>
            <a:r>
              <a:rPr lang="en-US" dirty="0"/>
              <a:t>Robotics</a:t>
            </a:r>
          </a:p>
        </p:txBody>
      </p:sp>
      <p:pic>
        <p:nvPicPr>
          <p:cNvPr id="1026" name="Picture 2">
            <a:extLst>
              <a:ext uri="{FF2B5EF4-FFF2-40B4-BE49-F238E27FC236}">
                <a16:creationId xmlns:a16="http://schemas.microsoft.com/office/drawing/2014/main" id="{E0219394-2656-8043-B5D0-A88DC4E5E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180" y="3867313"/>
            <a:ext cx="807188" cy="440605"/>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Modern architecture with solid fill">
            <a:extLst>
              <a:ext uri="{FF2B5EF4-FFF2-40B4-BE49-F238E27FC236}">
                <a16:creationId xmlns:a16="http://schemas.microsoft.com/office/drawing/2014/main" id="{B9055667-A222-5741-F9D2-3BE4D74F3CA4}"/>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6617044" y="3514790"/>
            <a:ext cx="914400" cy="914400"/>
          </a:xfrm>
        </p:spPr>
      </p:pic>
      <p:pic>
        <p:nvPicPr>
          <p:cNvPr id="12" name="Graphic 11" descr="Factory outline">
            <a:extLst>
              <a:ext uri="{FF2B5EF4-FFF2-40B4-BE49-F238E27FC236}">
                <a16:creationId xmlns:a16="http://schemas.microsoft.com/office/drawing/2014/main" id="{AB9F6AC4-8D4F-AC95-DA0D-E52E32F97A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3578869"/>
            <a:ext cx="914400" cy="914400"/>
          </a:xfrm>
          <a:prstGeom prst="rect">
            <a:avLst/>
          </a:prstGeom>
        </p:spPr>
      </p:pic>
      <p:pic>
        <p:nvPicPr>
          <p:cNvPr id="14" name="Graphic 13" descr="Deciduous tree outline">
            <a:extLst>
              <a:ext uri="{FF2B5EF4-FFF2-40B4-BE49-F238E27FC236}">
                <a16:creationId xmlns:a16="http://schemas.microsoft.com/office/drawing/2014/main" id="{01A5687E-207B-2230-5584-187653BAA7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78104" y="2135422"/>
            <a:ext cx="914400" cy="2251227"/>
          </a:xfrm>
          <a:prstGeom prst="rect">
            <a:avLst/>
          </a:prstGeom>
        </p:spPr>
      </p:pic>
      <p:cxnSp>
        <p:nvCxnSpPr>
          <p:cNvPr id="16" name="Straight Arrow Connector 15">
            <a:extLst>
              <a:ext uri="{FF2B5EF4-FFF2-40B4-BE49-F238E27FC236}">
                <a16:creationId xmlns:a16="http://schemas.microsoft.com/office/drawing/2014/main" id="{560EB8A9-99A4-62E9-B62A-BCAA4B32C23C}"/>
              </a:ext>
            </a:extLst>
          </p:cNvPr>
          <p:cNvCxnSpPr>
            <a:cxnSpLocks/>
          </p:cNvCxnSpPr>
          <p:nvPr/>
        </p:nvCxnSpPr>
        <p:spPr>
          <a:xfrm>
            <a:off x="6437870" y="4394417"/>
            <a:ext cx="5754130" cy="3477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44199E8-DDC2-CD6A-D905-8193C46BA5E9}"/>
              </a:ext>
            </a:extLst>
          </p:cNvPr>
          <p:cNvCxnSpPr/>
          <p:nvPr/>
        </p:nvCxnSpPr>
        <p:spPr>
          <a:xfrm>
            <a:off x="7457302" y="4307918"/>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A00EBA-87CB-33A8-1B16-4F27E87943BD}"/>
              </a:ext>
            </a:extLst>
          </p:cNvPr>
          <p:cNvCxnSpPr/>
          <p:nvPr/>
        </p:nvCxnSpPr>
        <p:spPr>
          <a:xfrm>
            <a:off x="9216083" y="4299678"/>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358CE1-1216-EDBE-000F-690634B59F86}"/>
              </a:ext>
            </a:extLst>
          </p:cNvPr>
          <p:cNvCxnSpPr/>
          <p:nvPr/>
        </p:nvCxnSpPr>
        <p:spPr>
          <a:xfrm>
            <a:off x="11419709" y="4316151"/>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C37AA1B-D680-8965-199E-7FC938C42856}"/>
              </a:ext>
            </a:extLst>
          </p:cNvPr>
          <p:cNvSpPr txBox="1"/>
          <p:nvPr/>
        </p:nvSpPr>
        <p:spPr>
          <a:xfrm>
            <a:off x="7315200" y="4423716"/>
            <a:ext cx="301686" cy="369332"/>
          </a:xfrm>
          <a:prstGeom prst="rect">
            <a:avLst/>
          </a:prstGeom>
          <a:noFill/>
        </p:spPr>
        <p:txBody>
          <a:bodyPr wrap="none" rtlCol="0">
            <a:spAutoFit/>
          </a:bodyPr>
          <a:lstStyle/>
          <a:p>
            <a:r>
              <a:rPr lang="en-US" dirty="0"/>
              <a:t>0</a:t>
            </a:r>
          </a:p>
        </p:txBody>
      </p:sp>
      <p:sp>
        <p:nvSpPr>
          <p:cNvPr id="25" name="TextBox 24">
            <a:extLst>
              <a:ext uri="{FF2B5EF4-FFF2-40B4-BE49-F238E27FC236}">
                <a16:creationId xmlns:a16="http://schemas.microsoft.com/office/drawing/2014/main" id="{163CDD75-83DB-70C9-1953-825C849ED8B8}"/>
              </a:ext>
            </a:extLst>
          </p:cNvPr>
          <p:cNvSpPr txBox="1"/>
          <p:nvPr/>
        </p:nvSpPr>
        <p:spPr>
          <a:xfrm>
            <a:off x="9073981" y="4464906"/>
            <a:ext cx="301686" cy="369332"/>
          </a:xfrm>
          <a:prstGeom prst="rect">
            <a:avLst/>
          </a:prstGeom>
          <a:noFill/>
        </p:spPr>
        <p:txBody>
          <a:bodyPr wrap="none" rtlCol="0">
            <a:spAutoFit/>
          </a:bodyPr>
          <a:lstStyle/>
          <a:p>
            <a:r>
              <a:rPr lang="en-US" dirty="0"/>
              <a:t>5</a:t>
            </a:r>
          </a:p>
        </p:txBody>
      </p:sp>
      <p:sp>
        <p:nvSpPr>
          <p:cNvPr id="26" name="TextBox 25">
            <a:extLst>
              <a:ext uri="{FF2B5EF4-FFF2-40B4-BE49-F238E27FC236}">
                <a16:creationId xmlns:a16="http://schemas.microsoft.com/office/drawing/2014/main" id="{92393D46-3A7B-4082-78AE-4CC5929441CB}"/>
              </a:ext>
            </a:extLst>
          </p:cNvPr>
          <p:cNvSpPr txBox="1"/>
          <p:nvPr/>
        </p:nvSpPr>
        <p:spPr>
          <a:xfrm>
            <a:off x="11252893" y="4469025"/>
            <a:ext cx="418704" cy="369332"/>
          </a:xfrm>
          <a:prstGeom prst="rect">
            <a:avLst/>
          </a:prstGeom>
          <a:noFill/>
        </p:spPr>
        <p:txBody>
          <a:bodyPr wrap="none" rtlCol="0">
            <a:spAutoFit/>
          </a:bodyPr>
          <a:lstStyle/>
          <a:p>
            <a:r>
              <a:rPr lang="en-US" dirty="0"/>
              <a:t>10</a:t>
            </a:r>
          </a:p>
        </p:txBody>
      </p:sp>
      <p:pic>
        <p:nvPicPr>
          <p:cNvPr id="27" name="Graphic 26" descr="Cat outline">
            <a:extLst>
              <a:ext uri="{FF2B5EF4-FFF2-40B4-BE49-F238E27FC236}">
                <a16:creationId xmlns:a16="http://schemas.microsoft.com/office/drawing/2014/main" id="{297CC55C-3C7A-7A04-373E-3062D784DE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942" y="1822613"/>
            <a:ext cx="547816" cy="547816"/>
          </a:xfrm>
          <a:prstGeom prst="rect">
            <a:avLst/>
          </a:prstGeom>
        </p:spPr>
      </p:pic>
      <p:sp>
        <p:nvSpPr>
          <p:cNvPr id="29" name="TextBox 28">
            <a:extLst>
              <a:ext uri="{FF2B5EF4-FFF2-40B4-BE49-F238E27FC236}">
                <a16:creationId xmlns:a16="http://schemas.microsoft.com/office/drawing/2014/main" id="{83F2D185-D700-1337-4B40-281002559DD6}"/>
              </a:ext>
            </a:extLst>
          </p:cNvPr>
          <p:cNvSpPr txBox="1"/>
          <p:nvPr/>
        </p:nvSpPr>
        <p:spPr>
          <a:xfrm>
            <a:off x="9337594" y="1948240"/>
            <a:ext cx="617477" cy="369332"/>
          </a:xfrm>
          <a:prstGeom prst="rect">
            <a:avLst/>
          </a:prstGeom>
          <a:noFill/>
        </p:spPr>
        <p:txBody>
          <a:bodyPr wrap="none" rtlCol="0">
            <a:spAutoFit/>
          </a:bodyPr>
          <a:lstStyle/>
          <a:p>
            <a:r>
              <a:rPr lang="en-US" dirty="0"/>
              <a:t>(5,5)</a:t>
            </a:r>
          </a:p>
        </p:txBody>
      </p:sp>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F5661557-D12B-25FA-C943-18B151E94F58}"/>
                  </a:ext>
                </a:extLst>
              </p:cNvPr>
              <p:cNvSpPr txBox="1">
                <a:spLocks/>
              </p:cNvSpPr>
              <p:nvPr/>
            </p:nvSpPr>
            <p:spPr>
              <a:xfrm>
                <a:off x="838200" y="1322173"/>
                <a:ext cx="5181600" cy="5387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 robot firetruck wants to rescue a cat.  In order to do so, it must get the tip of its ladder up to the cat’s location, </a:t>
                </a:r>
                <a14:m>
                  <m:oMath xmlns:m="http://schemas.openxmlformats.org/officeDocument/2006/math">
                    <m:r>
                      <a:rPr lang="en-US" sz="2000" i="1" dirty="0" smtClean="0">
                        <a:latin typeface="Cambria Math" panose="02040503050406030204" pitchFamily="18" charset="0"/>
                      </a:rPr>
                      <m:t>(</m:t>
                    </m:r>
                    <m:r>
                      <a:rPr lang="en-US" sz="2000" i="1" dirty="0" err="1" smtClean="0">
                        <a:latin typeface="Cambria Math" panose="02040503050406030204" pitchFamily="18" charset="0"/>
                      </a:rPr>
                      <m:t>𝑥</m:t>
                    </m:r>
                    <m:r>
                      <a:rPr lang="en-US" sz="2000" i="1" dirty="0" err="1" smtClean="0">
                        <a:latin typeface="Cambria Math" panose="02040503050406030204" pitchFamily="18" charset="0"/>
                      </a:rPr>
                      <m:t>,</m:t>
                    </m:r>
                    <m:r>
                      <a:rPr lang="en-US" sz="2000" i="1" dirty="0" err="1" smtClean="0">
                        <a:latin typeface="Cambria Math" panose="02040503050406030204" pitchFamily="18" charset="0"/>
                      </a:rPr>
                      <m:t>𝑧</m:t>
                    </m:r>
                    <m:r>
                      <a:rPr lang="en-US" sz="2000" i="1" dirty="0" smtClean="0">
                        <a:latin typeface="Cambria Math" panose="02040503050406030204" pitchFamily="18" charset="0"/>
                      </a:rPr>
                      <m:t>)=(5,5)</m:t>
                    </m:r>
                  </m:oMath>
                </a14:m>
                <a:r>
                  <a:rPr lang="en-US" sz="2000" dirty="0"/>
                  <a:t>.  It needs to do so by manipulating its own horizontal location (D), the length of its ladder (L), and the angle of the ladder (</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r>
                  <a:rPr lang="en-US" sz="2000" dirty="0"/>
                  <a:t>):</a:t>
                </a:r>
              </a:p>
              <a:p>
                <a:pPr marL="0" indent="0">
                  <a:buNone/>
                </a:pPr>
                <a14:m>
                  <m:oMathPara xmlns:m="http://schemas.openxmlformats.org/officeDocument/2006/math">
                    <m:oMathParaPr>
                      <m:jc m:val="centerGroup"/>
                    </m:oMathParaPr>
                    <m:oMath xmlns:m="http://schemas.openxmlformats.org/officeDocument/2006/math">
                      <m:d>
                        <m:dPr>
                          <m:ctrlPr>
                            <a:rPr lang="en-US" sz="2000" i="1" dirty="0" smtClean="0">
                              <a:latin typeface="Cambria Math" panose="02040503050406030204" pitchFamily="18" charset="0"/>
                            </a:rPr>
                          </m:ctrlPr>
                        </m:dPr>
                        <m:e>
                          <m:r>
                            <a:rPr lang="en-US" sz="2000" i="1" dirty="0" err="1" smtClean="0">
                              <a:latin typeface="Cambria Math" panose="02040503050406030204" pitchFamily="18" charset="0"/>
                            </a:rPr>
                            <m:t>𝑥</m:t>
                          </m:r>
                          <m:r>
                            <a:rPr lang="en-US" sz="2000" i="1" dirty="0" err="1" smtClean="0">
                              <a:latin typeface="Cambria Math" panose="02040503050406030204" pitchFamily="18" charset="0"/>
                            </a:rPr>
                            <m:t>,</m:t>
                          </m:r>
                          <m:r>
                            <a:rPr lang="en-US" sz="2000" i="1" dirty="0" err="1" smtClean="0">
                              <a:latin typeface="Cambria Math" panose="02040503050406030204" pitchFamily="18" charset="0"/>
                            </a:rPr>
                            <m:t>𝑧</m:t>
                          </m:r>
                        </m:e>
                      </m:d>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a:latin typeface="Cambria Math" panose="02040503050406030204" pitchFamily="18" charset="0"/>
                            </a:rPr>
                            <m:t>𝐷</m:t>
                          </m:r>
                          <m:r>
                            <a:rPr lang="en-US" sz="2000" i="1" dirty="0">
                              <a:latin typeface="Cambria Math" panose="02040503050406030204" pitchFamily="18" charset="0"/>
                            </a:rPr>
                            <m:t>+</m:t>
                          </m:r>
                          <m:r>
                            <a:rPr lang="en-US" sz="2000" i="1" dirty="0">
                              <a:latin typeface="Cambria Math" panose="02040503050406030204" pitchFamily="18" charset="0"/>
                            </a:rPr>
                            <m:t>𝐿</m:t>
                          </m:r>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cos</m:t>
                              </m:r>
                            </m:fName>
                            <m:e>
                              <m:r>
                                <a:rPr lang="en-US" sz="2000" i="1" dirty="0">
                                  <a:latin typeface="Cambria Math" panose="02040503050406030204" pitchFamily="18" charset="0"/>
                                  <a:ea typeface="Cambria Math" panose="02040503050406030204" pitchFamily="18" charset="0"/>
                                </a:rPr>
                                <m:t>𝜃</m:t>
                              </m:r>
                            </m:e>
                          </m:func>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𝐿</m:t>
                          </m:r>
                          <m:func>
                            <m:funcPr>
                              <m:ctrlPr>
                                <a:rPr lang="en-US" sz="2000" b="0" i="1" dirty="0" smtClean="0">
                                  <a:latin typeface="Cambria Math" panose="02040503050406030204" pitchFamily="18" charset="0"/>
                                  <a:ea typeface="Cambria Math" panose="02040503050406030204" pitchFamily="18" charset="0"/>
                                </a:rPr>
                              </m:ctrlPr>
                            </m:funcPr>
                            <m:fName>
                              <m:r>
                                <m:rPr>
                                  <m:sty m:val="p"/>
                                </m:rPr>
                                <a:rPr lang="en-US" sz="2000" b="0" i="0" dirty="0" smtClean="0">
                                  <a:latin typeface="Cambria Math" panose="02040503050406030204" pitchFamily="18" charset="0"/>
                                  <a:ea typeface="Cambria Math" panose="02040503050406030204" pitchFamily="18" charset="0"/>
                                </a:rPr>
                                <m:t>sin</m:t>
                              </m:r>
                            </m:fName>
                            <m:e>
                              <m:r>
                                <a:rPr lang="en-US" sz="2000" b="0" i="1" dirty="0" smtClean="0">
                                  <a:latin typeface="Cambria Math" panose="02040503050406030204" pitchFamily="18" charset="0"/>
                                  <a:ea typeface="Cambria Math" panose="02040503050406030204" pitchFamily="18" charset="0"/>
                                </a:rPr>
                                <m:t>𝜃</m:t>
                              </m:r>
                            </m:e>
                          </m:func>
                        </m:e>
                      </m:d>
                    </m:oMath>
                  </m:oMathPara>
                </a14:m>
                <a:endParaRPr lang="en-US" sz="2000" dirty="0"/>
              </a:p>
              <a:p>
                <a:pPr marL="0" indent="0">
                  <a:buNone/>
                </a:pPr>
                <a:r>
                  <a:rPr lang="en-US" sz="2000" dirty="0"/>
                  <a:t>There are buildings at locations </a:t>
                </a:r>
                <a14:m>
                  <m:oMath xmlns:m="http://schemas.openxmlformats.org/officeDocument/2006/math">
                    <m:r>
                      <a:rPr lang="en-US" sz="2000" i="1" dirty="0">
                        <a:latin typeface="Cambria Math" panose="02040503050406030204" pitchFamily="18" charset="0"/>
                      </a:rPr>
                      <m:t>𝑥</m:t>
                    </m:r>
                    <m:r>
                      <a:rPr lang="en-US" sz="2000" i="1" dirty="0">
                        <a:latin typeface="Cambria Math" panose="02040503050406030204" pitchFamily="18" charset="0"/>
                      </a:rPr>
                      <m:t>=0</m:t>
                    </m:r>
                  </m:oMath>
                </a14:m>
                <a:r>
                  <a:rPr lang="en-US" sz="2000" dirty="0"/>
                  <a:t> and </a:t>
                </a:r>
                <a14:m>
                  <m:oMath xmlns:m="http://schemas.openxmlformats.org/officeDocument/2006/math">
                    <m:r>
                      <a:rPr lang="en-US" sz="2000" i="1" dirty="0">
                        <a:latin typeface="Cambria Math" panose="02040503050406030204" pitchFamily="18" charset="0"/>
                      </a:rPr>
                      <m:t>𝑥</m:t>
                    </m:r>
                    <m:r>
                      <a:rPr lang="en-US" sz="2000" i="1" dirty="0">
                        <a:latin typeface="Cambria Math" panose="02040503050406030204" pitchFamily="18" charset="0"/>
                      </a:rPr>
                      <m:t>=10</m:t>
                    </m:r>
                  </m:oMath>
                </a14:m>
                <a:r>
                  <a:rPr lang="en-US" sz="2000" dirty="0"/>
                  <a:t>.  If either the base of the firetruck or the tip of its ladder comes within 1 unit of a building, it crashes. </a:t>
                </a:r>
              </a:p>
              <a:p>
                <a:pPr marL="457200" indent="-457200">
                  <a:buFont typeface="+mj-lt"/>
                  <a:buAutoNum type="alphaLcParenR"/>
                </a:pPr>
                <a:r>
                  <a:rPr lang="en-US" sz="2000" dirty="0"/>
                  <a:t>What is the dimension of the configuration space?</a:t>
                </a:r>
              </a:p>
              <a:p>
                <a:pPr marL="0" indent="0">
                  <a:buNone/>
                </a:pPr>
                <a:endParaRPr lang="en-US" sz="2000" dirty="0"/>
              </a:p>
              <a:p>
                <a:pPr marL="0" indent="0">
                  <a:buNone/>
                </a:pPr>
                <a:r>
                  <a:rPr lang="en-US" sz="2000" dirty="0"/>
                  <a:t>Answer: three. </a:t>
                </a:r>
                <a14:m>
                  <m:oMath xmlns:m="http://schemas.openxmlformats.org/officeDocument/2006/math">
                    <m:d>
                      <m:dPr>
                        <m:ctrlPr>
                          <a:rPr lang="en-US" sz="2000" i="1" dirty="0">
                            <a:latin typeface="Cambria Math" panose="02040503050406030204" pitchFamily="18" charset="0"/>
                          </a:rPr>
                        </m:ctrlPr>
                      </m:dPr>
                      <m:e>
                        <m:r>
                          <a:rPr lang="en-US" sz="2000" i="1" dirty="0">
                            <a:latin typeface="Cambria Math" panose="02040503050406030204" pitchFamily="18" charset="0"/>
                          </a:rPr>
                          <m:t>𝐷</m:t>
                        </m:r>
                        <m:r>
                          <a:rPr lang="en-US" sz="2000" b="0" i="1" dirty="0" smtClean="0">
                            <a:latin typeface="Cambria Math" panose="02040503050406030204" pitchFamily="18" charset="0"/>
                          </a:rPr>
                          <m:t>,</m:t>
                        </m:r>
                        <m:r>
                          <a:rPr lang="en-US" sz="2000" i="1" dirty="0">
                            <a:latin typeface="Cambria Math" panose="02040503050406030204" pitchFamily="18" charset="0"/>
                          </a:rPr>
                          <m:t>𝐿</m:t>
                        </m:r>
                        <m:r>
                          <a:rPr lang="en-US" sz="2000" b="0" i="1" dirty="0" smtClean="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𝜃</m:t>
                        </m:r>
                      </m:e>
                    </m:d>
                  </m:oMath>
                </a14:m>
                <a:endParaRPr lang="en-US" sz="2000" dirty="0"/>
              </a:p>
            </p:txBody>
          </p:sp>
        </mc:Choice>
        <mc:Fallback xmlns="">
          <p:sp>
            <p:nvSpPr>
              <p:cNvPr id="30" name="Content Placeholder 2">
                <a:extLst>
                  <a:ext uri="{FF2B5EF4-FFF2-40B4-BE49-F238E27FC236}">
                    <a16:creationId xmlns:a16="http://schemas.microsoft.com/office/drawing/2014/main" id="{F5661557-D12B-25FA-C943-18B151E94F58}"/>
                  </a:ext>
                </a:extLst>
              </p:cNvPr>
              <p:cNvSpPr txBox="1">
                <a:spLocks noRot="1" noChangeAspect="1" noMove="1" noResize="1" noEditPoints="1" noAdjustHandles="1" noChangeArrowheads="1" noChangeShapeType="1" noTextEdit="1"/>
              </p:cNvSpPr>
              <p:nvPr/>
            </p:nvSpPr>
            <p:spPr>
              <a:xfrm>
                <a:off x="838200" y="1322173"/>
                <a:ext cx="5181600" cy="5387546"/>
              </a:xfrm>
              <a:prstGeom prst="rect">
                <a:avLst/>
              </a:prstGeom>
              <a:blipFill>
                <a:blip r:embed="rId11"/>
                <a:stretch>
                  <a:fillRect l="-1467" t="-1412" r="-1222"/>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12A57D80-107F-4136-E458-7C5876821AE2}"/>
              </a:ext>
            </a:extLst>
          </p:cNvPr>
          <p:cNvCxnSpPr/>
          <p:nvPr/>
        </p:nvCxnSpPr>
        <p:spPr>
          <a:xfrm>
            <a:off x="8157521" y="4328508"/>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DDEEF80-AA27-C5AB-E8C8-25E09702D425}"/>
              </a:ext>
            </a:extLst>
          </p:cNvPr>
          <p:cNvSpPr txBox="1"/>
          <p:nvPr/>
        </p:nvSpPr>
        <p:spPr>
          <a:xfrm>
            <a:off x="8015418" y="4444308"/>
            <a:ext cx="327334" cy="369332"/>
          </a:xfrm>
          <a:prstGeom prst="rect">
            <a:avLst/>
          </a:prstGeom>
          <a:noFill/>
        </p:spPr>
        <p:txBody>
          <a:bodyPr wrap="none" rtlCol="0">
            <a:spAutoFit/>
          </a:bodyPr>
          <a:lstStyle/>
          <a:p>
            <a:r>
              <a:rPr lang="en-US" dirty="0"/>
              <a:t>D</a:t>
            </a:r>
          </a:p>
        </p:txBody>
      </p:sp>
    </p:spTree>
    <p:extLst>
      <p:ext uri="{BB962C8B-B14F-4D97-AF65-F5344CB8AC3E}">
        <p14:creationId xmlns:p14="http://schemas.microsoft.com/office/powerpoint/2010/main" val="3486136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A626-B743-D9AF-285A-8C6B4563E3F5}"/>
              </a:ext>
            </a:extLst>
          </p:cNvPr>
          <p:cNvSpPr>
            <a:spLocks noGrp="1"/>
          </p:cNvSpPr>
          <p:nvPr>
            <p:ph type="title"/>
          </p:nvPr>
        </p:nvSpPr>
        <p:spPr/>
        <p:txBody>
          <a:bodyPr/>
          <a:lstStyle/>
          <a:p>
            <a:r>
              <a:rPr lang="en-US" dirty="0"/>
              <a:t>Robotics</a:t>
            </a:r>
          </a:p>
        </p:txBody>
      </p:sp>
      <p:pic>
        <p:nvPicPr>
          <p:cNvPr id="1026" name="Picture 2">
            <a:extLst>
              <a:ext uri="{FF2B5EF4-FFF2-40B4-BE49-F238E27FC236}">
                <a16:creationId xmlns:a16="http://schemas.microsoft.com/office/drawing/2014/main" id="{E0219394-2656-8043-B5D0-A88DC4E5E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180" y="3867313"/>
            <a:ext cx="807188" cy="440605"/>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Modern architecture with solid fill">
            <a:extLst>
              <a:ext uri="{FF2B5EF4-FFF2-40B4-BE49-F238E27FC236}">
                <a16:creationId xmlns:a16="http://schemas.microsoft.com/office/drawing/2014/main" id="{B9055667-A222-5741-F9D2-3BE4D74F3CA4}"/>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6617044" y="3514790"/>
            <a:ext cx="914400" cy="914400"/>
          </a:xfrm>
        </p:spPr>
      </p:pic>
      <p:pic>
        <p:nvPicPr>
          <p:cNvPr id="12" name="Graphic 11" descr="Factory outline">
            <a:extLst>
              <a:ext uri="{FF2B5EF4-FFF2-40B4-BE49-F238E27FC236}">
                <a16:creationId xmlns:a16="http://schemas.microsoft.com/office/drawing/2014/main" id="{AB9F6AC4-8D4F-AC95-DA0D-E52E32F97A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3578869"/>
            <a:ext cx="914400" cy="914400"/>
          </a:xfrm>
          <a:prstGeom prst="rect">
            <a:avLst/>
          </a:prstGeom>
        </p:spPr>
      </p:pic>
      <p:pic>
        <p:nvPicPr>
          <p:cNvPr id="14" name="Graphic 13" descr="Deciduous tree outline">
            <a:extLst>
              <a:ext uri="{FF2B5EF4-FFF2-40B4-BE49-F238E27FC236}">
                <a16:creationId xmlns:a16="http://schemas.microsoft.com/office/drawing/2014/main" id="{01A5687E-207B-2230-5584-187653BAA7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78104" y="2135422"/>
            <a:ext cx="914400" cy="2251227"/>
          </a:xfrm>
          <a:prstGeom prst="rect">
            <a:avLst/>
          </a:prstGeom>
        </p:spPr>
      </p:pic>
      <p:cxnSp>
        <p:nvCxnSpPr>
          <p:cNvPr id="16" name="Straight Arrow Connector 15">
            <a:extLst>
              <a:ext uri="{FF2B5EF4-FFF2-40B4-BE49-F238E27FC236}">
                <a16:creationId xmlns:a16="http://schemas.microsoft.com/office/drawing/2014/main" id="{560EB8A9-99A4-62E9-B62A-BCAA4B32C23C}"/>
              </a:ext>
            </a:extLst>
          </p:cNvPr>
          <p:cNvCxnSpPr>
            <a:cxnSpLocks/>
          </p:cNvCxnSpPr>
          <p:nvPr/>
        </p:nvCxnSpPr>
        <p:spPr>
          <a:xfrm>
            <a:off x="6437870" y="4394417"/>
            <a:ext cx="5754130" cy="3477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44199E8-DDC2-CD6A-D905-8193C46BA5E9}"/>
              </a:ext>
            </a:extLst>
          </p:cNvPr>
          <p:cNvCxnSpPr/>
          <p:nvPr/>
        </p:nvCxnSpPr>
        <p:spPr>
          <a:xfrm>
            <a:off x="7457302" y="4307918"/>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A00EBA-87CB-33A8-1B16-4F27E87943BD}"/>
              </a:ext>
            </a:extLst>
          </p:cNvPr>
          <p:cNvCxnSpPr/>
          <p:nvPr/>
        </p:nvCxnSpPr>
        <p:spPr>
          <a:xfrm>
            <a:off x="9216083" y="4299678"/>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358CE1-1216-EDBE-000F-690634B59F86}"/>
              </a:ext>
            </a:extLst>
          </p:cNvPr>
          <p:cNvCxnSpPr/>
          <p:nvPr/>
        </p:nvCxnSpPr>
        <p:spPr>
          <a:xfrm>
            <a:off x="11419709" y="4316151"/>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C37AA1B-D680-8965-199E-7FC938C42856}"/>
              </a:ext>
            </a:extLst>
          </p:cNvPr>
          <p:cNvSpPr txBox="1"/>
          <p:nvPr/>
        </p:nvSpPr>
        <p:spPr>
          <a:xfrm>
            <a:off x="7315200" y="4423716"/>
            <a:ext cx="301686" cy="369332"/>
          </a:xfrm>
          <a:prstGeom prst="rect">
            <a:avLst/>
          </a:prstGeom>
          <a:noFill/>
        </p:spPr>
        <p:txBody>
          <a:bodyPr wrap="none" rtlCol="0">
            <a:spAutoFit/>
          </a:bodyPr>
          <a:lstStyle/>
          <a:p>
            <a:r>
              <a:rPr lang="en-US" dirty="0"/>
              <a:t>0</a:t>
            </a:r>
          </a:p>
        </p:txBody>
      </p:sp>
      <p:sp>
        <p:nvSpPr>
          <p:cNvPr id="25" name="TextBox 24">
            <a:extLst>
              <a:ext uri="{FF2B5EF4-FFF2-40B4-BE49-F238E27FC236}">
                <a16:creationId xmlns:a16="http://schemas.microsoft.com/office/drawing/2014/main" id="{163CDD75-83DB-70C9-1953-825C849ED8B8}"/>
              </a:ext>
            </a:extLst>
          </p:cNvPr>
          <p:cNvSpPr txBox="1"/>
          <p:nvPr/>
        </p:nvSpPr>
        <p:spPr>
          <a:xfrm>
            <a:off x="9073981" y="4464906"/>
            <a:ext cx="301686" cy="369332"/>
          </a:xfrm>
          <a:prstGeom prst="rect">
            <a:avLst/>
          </a:prstGeom>
          <a:noFill/>
        </p:spPr>
        <p:txBody>
          <a:bodyPr wrap="none" rtlCol="0">
            <a:spAutoFit/>
          </a:bodyPr>
          <a:lstStyle/>
          <a:p>
            <a:r>
              <a:rPr lang="en-US" dirty="0"/>
              <a:t>5</a:t>
            </a:r>
          </a:p>
        </p:txBody>
      </p:sp>
      <p:sp>
        <p:nvSpPr>
          <p:cNvPr id="26" name="TextBox 25">
            <a:extLst>
              <a:ext uri="{FF2B5EF4-FFF2-40B4-BE49-F238E27FC236}">
                <a16:creationId xmlns:a16="http://schemas.microsoft.com/office/drawing/2014/main" id="{92393D46-3A7B-4082-78AE-4CC5929441CB}"/>
              </a:ext>
            </a:extLst>
          </p:cNvPr>
          <p:cNvSpPr txBox="1"/>
          <p:nvPr/>
        </p:nvSpPr>
        <p:spPr>
          <a:xfrm>
            <a:off x="11252893" y="4469025"/>
            <a:ext cx="418704" cy="369332"/>
          </a:xfrm>
          <a:prstGeom prst="rect">
            <a:avLst/>
          </a:prstGeom>
          <a:noFill/>
        </p:spPr>
        <p:txBody>
          <a:bodyPr wrap="none" rtlCol="0">
            <a:spAutoFit/>
          </a:bodyPr>
          <a:lstStyle/>
          <a:p>
            <a:r>
              <a:rPr lang="en-US" dirty="0"/>
              <a:t>10</a:t>
            </a:r>
          </a:p>
        </p:txBody>
      </p:sp>
      <p:pic>
        <p:nvPicPr>
          <p:cNvPr id="27" name="Graphic 26" descr="Cat outline">
            <a:extLst>
              <a:ext uri="{FF2B5EF4-FFF2-40B4-BE49-F238E27FC236}">
                <a16:creationId xmlns:a16="http://schemas.microsoft.com/office/drawing/2014/main" id="{297CC55C-3C7A-7A04-373E-3062D784DE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942" y="1822613"/>
            <a:ext cx="547816" cy="547816"/>
          </a:xfrm>
          <a:prstGeom prst="rect">
            <a:avLst/>
          </a:prstGeom>
        </p:spPr>
      </p:pic>
      <p:sp>
        <p:nvSpPr>
          <p:cNvPr id="29" name="TextBox 28">
            <a:extLst>
              <a:ext uri="{FF2B5EF4-FFF2-40B4-BE49-F238E27FC236}">
                <a16:creationId xmlns:a16="http://schemas.microsoft.com/office/drawing/2014/main" id="{83F2D185-D700-1337-4B40-281002559DD6}"/>
              </a:ext>
            </a:extLst>
          </p:cNvPr>
          <p:cNvSpPr txBox="1"/>
          <p:nvPr/>
        </p:nvSpPr>
        <p:spPr>
          <a:xfrm>
            <a:off x="9337594" y="1948240"/>
            <a:ext cx="617477" cy="369332"/>
          </a:xfrm>
          <a:prstGeom prst="rect">
            <a:avLst/>
          </a:prstGeom>
          <a:noFill/>
        </p:spPr>
        <p:txBody>
          <a:bodyPr wrap="none" rtlCol="0">
            <a:spAutoFit/>
          </a:bodyPr>
          <a:lstStyle/>
          <a:p>
            <a:r>
              <a:rPr lang="en-US" dirty="0"/>
              <a:t>(5,5)</a:t>
            </a:r>
          </a:p>
        </p:txBody>
      </p:sp>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F5661557-D12B-25FA-C943-18B151E94F58}"/>
                  </a:ext>
                </a:extLst>
              </p:cNvPr>
              <p:cNvSpPr txBox="1">
                <a:spLocks/>
              </p:cNvSpPr>
              <p:nvPr/>
            </p:nvSpPr>
            <p:spPr>
              <a:xfrm>
                <a:off x="838200" y="1322173"/>
                <a:ext cx="5181600" cy="53875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 robot firetruck wants to rescue a cat.  In order to do so, it must get the tip of its ladder up to the cat’s location, </a:t>
                </a:r>
                <a14:m>
                  <m:oMath xmlns:m="http://schemas.openxmlformats.org/officeDocument/2006/math">
                    <m:r>
                      <a:rPr lang="en-US" sz="2000" i="1" dirty="0" smtClean="0">
                        <a:latin typeface="Cambria Math" panose="02040503050406030204" pitchFamily="18" charset="0"/>
                      </a:rPr>
                      <m:t>(</m:t>
                    </m:r>
                    <m:r>
                      <a:rPr lang="en-US" sz="2000" i="1" dirty="0" err="1" smtClean="0">
                        <a:latin typeface="Cambria Math" panose="02040503050406030204" pitchFamily="18" charset="0"/>
                      </a:rPr>
                      <m:t>𝑥</m:t>
                    </m:r>
                    <m:r>
                      <a:rPr lang="en-US" sz="2000" i="1" dirty="0" err="1" smtClean="0">
                        <a:latin typeface="Cambria Math" panose="02040503050406030204" pitchFamily="18" charset="0"/>
                      </a:rPr>
                      <m:t>,</m:t>
                    </m:r>
                    <m:r>
                      <a:rPr lang="en-US" sz="2000" i="1" dirty="0" err="1" smtClean="0">
                        <a:latin typeface="Cambria Math" panose="02040503050406030204" pitchFamily="18" charset="0"/>
                      </a:rPr>
                      <m:t>𝑧</m:t>
                    </m:r>
                    <m:r>
                      <a:rPr lang="en-US" sz="2000" i="1" dirty="0" smtClean="0">
                        <a:latin typeface="Cambria Math" panose="02040503050406030204" pitchFamily="18" charset="0"/>
                      </a:rPr>
                      <m:t>)=(5,5)</m:t>
                    </m:r>
                  </m:oMath>
                </a14:m>
                <a:r>
                  <a:rPr lang="en-US" sz="2000" dirty="0"/>
                  <a:t>.  It needs to do so by manipulating its own horizontal location (D), the length of its ladder (L), and the angle of the ladder (</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r>
                  <a:rPr lang="en-US" sz="2000" dirty="0"/>
                  <a:t>):</a:t>
                </a:r>
              </a:p>
              <a:p>
                <a:pPr marL="0" indent="0">
                  <a:buNone/>
                </a:pPr>
                <a14:m>
                  <m:oMathPara xmlns:m="http://schemas.openxmlformats.org/officeDocument/2006/math">
                    <m:oMathParaPr>
                      <m:jc m:val="centerGroup"/>
                    </m:oMathParaPr>
                    <m:oMath xmlns:m="http://schemas.openxmlformats.org/officeDocument/2006/math">
                      <m:d>
                        <m:dPr>
                          <m:ctrlPr>
                            <a:rPr lang="en-US" sz="2000" i="1" dirty="0" smtClean="0">
                              <a:latin typeface="Cambria Math" panose="02040503050406030204" pitchFamily="18" charset="0"/>
                            </a:rPr>
                          </m:ctrlPr>
                        </m:dPr>
                        <m:e>
                          <m:r>
                            <a:rPr lang="en-US" sz="2000" i="1" dirty="0" err="1" smtClean="0">
                              <a:latin typeface="Cambria Math" panose="02040503050406030204" pitchFamily="18" charset="0"/>
                            </a:rPr>
                            <m:t>𝑥</m:t>
                          </m:r>
                          <m:r>
                            <a:rPr lang="en-US" sz="2000" i="1" dirty="0" err="1" smtClean="0">
                              <a:latin typeface="Cambria Math" panose="02040503050406030204" pitchFamily="18" charset="0"/>
                            </a:rPr>
                            <m:t>,</m:t>
                          </m:r>
                          <m:r>
                            <a:rPr lang="en-US" sz="2000" i="1" dirty="0" err="1" smtClean="0">
                              <a:latin typeface="Cambria Math" panose="02040503050406030204" pitchFamily="18" charset="0"/>
                            </a:rPr>
                            <m:t>𝑧</m:t>
                          </m:r>
                        </m:e>
                      </m:d>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a:latin typeface="Cambria Math" panose="02040503050406030204" pitchFamily="18" charset="0"/>
                            </a:rPr>
                            <m:t>𝐷</m:t>
                          </m:r>
                          <m:r>
                            <a:rPr lang="en-US" sz="2000" i="1" dirty="0">
                              <a:latin typeface="Cambria Math" panose="02040503050406030204" pitchFamily="18" charset="0"/>
                            </a:rPr>
                            <m:t>+</m:t>
                          </m:r>
                          <m:r>
                            <a:rPr lang="en-US" sz="2000" i="1" dirty="0">
                              <a:latin typeface="Cambria Math" panose="02040503050406030204" pitchFamily="18" charset="0"/>
                            </a:rPr>
                            <m:t>𝐿</m:t>
                          </m:r>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cos</m:t>
                              </m:r>
                            </m:fName>
                            <m:e>
                              <m:r>
                                <a:rPr lang="en-US" sz="2000" i="1" dirty="0">
                                  <a:latin typeface="Cambria Math" panose="02040503050406030204" pitchFamily="18" charset="0"/>
                                  <a:ea typeface="Cambria Math" panose="02040503050406030204" pitchFamily="18" charset="0"/>
                                </a:rPr>
                                <m:t>𝜃</m:t>
                              </m:r>
                            </m:e>
                          </m:func>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𝐿</m:t>
                          </m:r>
                          <m:func>
                            <m:funcPr>
                              <m:ctrlPr>
                                <a:rPr lang="en-US" sz="2000" b="0" i="1" dirty="0" smtClean="0">
                                  <a:latin typeface="Cambria Math" panose="02040503050406030204" pitchFamily="18" charset="0"/>
                                  <a:ea typeface="Cambria Math" panose="02040503050406030204" pitchFamily="18" charset="0"/>
                                </a:rPr>
                              </m:ctrlPr>
                            </m:funcPr>
                            <m:fName>
                              <m:r>
                                <m:rPr>
                                  <m:sty m:val="p"/>
                                </m:rPr>
                                <a:rPr lang="en-US" sz="2000" b="0" i="0" dirty="0" smtClean="0">
                                  <a:latin typeface="Cambria Math" panose="02040503050406030204" pitchFamily="18" charset="0"/>
                                  <a:ea typeface="Cambria Math" panose="02040503050406030204" pitchFamily="18" charset="0"/>
                                </a:rPr>
                                <m:t>sin</m:t>
                              </m:r>
                            </m:fName>
                            <m:e>
                              <m:r>
                                <a:rPr lang="en-US" sz="2000" b="0" i="1" dirty="0" smtClean="0">
                                  <a:latin typeface="Cambria Math" panose="02040503050406030204" pitchFamily="18" charset="0"/>
                                  <a:ea typeface="Cambria Math" panose="02040503050406030204" pitchFamily="18" charset="0"/>
                                </a:rPr>
                                <m:t>𝜃</m:t>
                              </m:r>
                            </m:e>
                          </m:func>
                        </m:e>
                      </m:d>
                    </m:oMath>
                  </m:oMathPara>
                </a14:m>
                <a:endParaRPr lang="en-US" sz="2000" dirty="0"/>
              </a:p>
              <a:p>
                <a:pPr marL="0" indent="0">
                  <a:buNone/>
                </a:pPr>
                <a:r>
                  <a:rPr lang="en-US" sz="2000" dirty="0"/>
                  <a:t>There are buildings at locations </a:t>
                </a:r>
                <a14:m>
                  <m:oMath xmlns:m="http://schemas.openxmlformats.org/officeDocument/2006/math">
                    <m:r>
                      <a:rPr lang="en-US" sz="2000" i="1" dirty="0" smtClean="0">
                        <a:latin typeface="Cambria Math" panose="02040503050406030204" pitchFamily="18" charset="0"/>
                      </a:rPr>
                      <m:t>𝑥</m:t>
                    </m:r>
                    <m:r>
                      <a:rPr lang="en-US" sz="2000" i="1" dirty="0" smtClean="0">
                        <a:latin typeface="Cambria Math" panose="02040503050406030204" pitchFamily="18" charset="0"/>
                      </a:rPr>
                      <m:t>=0</m:t>
                    </m:r>
                  </m:oMath>
                </a14:m>
                <a:r>
                  <a:rPr lang="en-US" sz="2000" dirty="0"/>
                  <a:t> and </a:t>
                </a:r>
                <a14:m>
                  <m:oMath xmlns:m="http://schemas.openxmlformats.org/officeDocument/2006/math">
                    <m:r>
                      <a:rPr lang="en-US" sz="2000" i="1" dirty="0" smtClean="0">
                        <a:latin typeface="Cambria Math" panose="02040503050406030204" pitchFamily="18" charset="0"/>
                      </a:rPr>
                      <m:t>𝑥</m:t>
                    </m:r>
                    <m:r>
                      <a:rPr lang="en-US" sz="2000" i="1" dirty="0" smtClean="0">
                        <a:latin typeface="Cambria Math" panose="02040503050406030204" pitchFamily="18" charset="0"/>
                      </a:rPr>
                      <m:t>=10</m:t>
                    </m:r>
                  </m:oMath>
                </a14:m>
                <a:r>
                  <a:rPr lang="en-US" sz="2000" dirty="0"/>
                  <a:t>.  If either the base of the firetruck or the tip of its ladder comes within 1 unit of a building, it crashes.</a:t>
                </a:r>
              </a:p>
              <a:p>
                <a:pPr marL="457200" indent="-457200">
                  <a:buFont typeface="+mj-lt"/>
                  <a:buAutoNum type="alphaLcParenR" startAt="2"/>
                </a:pPr>
                <a:r>
                  <a:rPr lang="en-US" sz="2000" dirty="0"/>
                  <a:t>Write one or more inequalities describing regions in configuration space that the robot cannot enter, because it would be running into a building.</a:t>
                </a:r>
              </a:p>
              <a:p>
                <a:pPr marL="0" indent="0">
                  <a:buNone/>
                </a:pPr>
                <a:r>
                  <a:rPr lang="en-US" sz="2000" dirty="0"/>
                  <a:t>Answer: The following regions are off limits:</a:t>
                </a:r>
              </a:p>
              <a:p>
                <a:pPr marL="0" indent="0">
                  <a:buNone/>
                </a:pPr>
                <a:r>
                  <a:rPr lang="en-US" sz="2000" dirty="0"/>
                  <a:t>Base:  </a:t>
                </a:r>
                <a14:m>
                  <m:oMath xmlns:m="http://schemas.openxmlformats.org/officeDocument/2006/math">
                    <m:r>
                      <a:rPr lang="en-US" sz="2000" i="1" dirty="0">
                        <a:latin typeface="Cambria Math" panose="02040503050406030204" pitchFamily="18" charset="0"/>
                      </a:rPr>
                      <m:t>𝐷</m:t>
                    </m:r>
                    <m:r>
                      <a:rPr lang="en-US" sz="2000" b="0" i="1" dirty="0" smtClean="0">
                        <a:latin typeface="Cambria Math" panose="02040503050406030204" pitchFamily="18" charset="0"/>
                      </a:rPr>
                      <m:t>&lt;1,  </m:t>
                    </m:r>
                    <m:r>
                      <a:rPr lang="en-US" sz="2000" b="0" i="1" dirty="0" smtClean="0">
                        <a:latin typeface="Cambria Math" panose="02040503050406030204" pitchFamily="18" charset="0"/>
                      </a:rPr>
                      <m:t>𝐷</m:t>
                    </m:r>
                    <m:r>
                      <a:rPr lang="en-US" sz="2000" b="0" i="1" dirty="0" smtClean="0">
                        <a:latin typeface="Cambria Math" panose="02040503050406030204" pitchFamily="18" charset="0"/>
                        <a:ea typeface="Cambria Math" panose="02040503050406030204" pitchFamily="18" charset="0"/>
                      </a:rPr>
                      <m:t>&gt;</m:t>
                    </m:r>
                    <m:r>
                      <a:rPr lang="en-US" sz="2000" i="1" dirty="0">
                        <a:latin typeface="Cambria Math" panose="02040503050406030204" pitchFamily="18" charset="0"/>
                        <a:ea typeface="Cambria Math" panose="02040503050406030204" pitchFamily="18" charset="0"/>
                      </a:rPr>
                      <m:t>9</m:t>
                    </m:r>
                  </m:oMath>
                </a14:m>
                <a:endParaRPr lang="en-US" sz="2000" dirty="0"/>
              </a:p>
              <a:p>
                <a:pPr marL="0" indent="0">
                  <a:buNone/>
                </a:pPr>
                <a:r>
                  <a:rPr lang="en-US" sz="2000" b="0" dirty="0"/>
                  <a:t>Ladder: </a:t>
                </a:r>
                <a14:m>
                  <m:oMath xmlns:m="http://schemas.openxmlformats.org/officeDocument/2006/math">
                    <m:r>
                      <a:rPr lang="en-US" sz="2000" i="1" dirty="0">
                        <a:latin typeface="Cambria Math" panose="02040503050406030204" pitchFamily="18" charset="0"/>
                      </a:rPr>
                      <m:t>𝐷</m:t>
                    </m:r>
                    <m:r>
                      <a:rPr lang="en-US" sz="2000" i="1" dirty="0">
                        <a:latin typeface="Cambria Math" panose="02040503050406030204" pitchFamily="18" charset="0"/>
                      </a:rPr>
                      <m:t>+</m:t>
                    </m:r>
                    <m:r>
                      <a:rPr lang="en-US" sz="2000" i="1" dirty="0">
                        <a:latin typeface="Cambria Math" panose="02040503050406030204" pitchFamily="18" charset="0"/>
                      </a:rPr>
                      <m:t>𝐿</m:t>
                    </m:r>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cos</m:t>
                        </m:r>
                      </m:fName>
                      <m:e>
                        <m:r>
                          <a:rPr lang="en-US" sz="2000" i="1" dirty="0">
                            <a:latin typeface="Cambria Math" panose="02040503050406030204" pitchFamily="18" charset="0"/>
                            <a:ea typeface="Cambria Math" panose="02040503050406030204" pitchFamily="18" charset="0"/>
                          </a:rPr>
                          <m:t>𝜃</m:t>
                        </m:r>
                      </m:e>
                    </m:func>
                    <m:r>
                      <a:rPr lang="en-US" sz="2000" b="0" i="1" dirty="0" smtClean="0">
                        <a:latin typeface="Cambria Math" panose="02040503050406030204" pitchFamily="18" charset="0"/>
                        <a:ea typeface="Cambria Math" panose="02040503050406030204" pitchFamily="18" charset="0"/>
                      </a:rPr>
                      <m:t>&lt;1,</m:t>
                    </m:r>
                    <m:r>
                      <a:rPr lang="en-US" sz="2000" i="1" dirty="0">
                        <a:latin typeface="Cambria Math" panose="02040503050406030204" pitchFamily="18" charset="0"/>
                      </a:rPr>
                      <m:t>𝐷</m:t>
                    </m:r>
                    <m:r>
                      <a:rPr lang="en-US" sz="2000" i="1" dirty="0">
                        <a:latin typeface="Cambria Math" panose="02040503050406030204" pitchFamily="18" charset="0"/>
                      </a:rPr>
                      <m:t>+</m:t>
                    </m:r>
                    <m:r>
                      <a:rPr lang="en-US" sz="2000" i="1" dirty="0">
                        <a:latin typeface="Cambria Math" panose="02040503050406030204" pitchFamily="18" charset="0"/>
                      </a:rPr>
                      <m:t>𝐿</m:t>
                    </m:r>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cos</m:t>
                        </m:r>
                      </m:fName>
                      <m:e>
                        <m:r>
                          <a:rPr lang="en-US" sz="2000" i="1" dirty="0">
                            <a:latin typeface="Cambria Math" panose="02040503050406030204" pitchFamily="18" charset="0"/>
                            <a:ea typeface="Cambria Math" panose="02040503050406030204" pitchFamily="18" charset="0"/>
                          </a:rPr>
                          <m:t>𝜃</m:t>
                        </m:r>
                      </m:e>
                    </m:func>
                    <m:r>
                      <a:rPr lang="en-US" sz="2000" b="0" i="1" dirty="0" smtClean="0">
                        <a:latin typeface="Cambria Math" panose="02040503050406030204" pitchFamily="18" charset="0"/>
                        <a:ea typeface="Cambria Math" panose="02040503050406030204" pitchFamily="18" charset="0"/>
                      </a:rPr>
                      <m:t>&gt;9</m:t>
                    </m:r>
                  </m:oMath>
                </a14:m>
                <a:endParaRPr lang="en-US" sz="2000" dirty="0"/>
              </a:p>
            </p:txBody>
          </p:sp>
        </mc:Choice>
        <mc:Fallback xmlns="">
          <p:sp>
            <p:nvSpPr>
              <p:cNvPr id="30" name="Content Placeholder 2">
                <a:extLst>
                  <a:ext uri="{FF2B5EF4-FFF2-40B4-BE49-F238E27FC236}">
                    <a16:creationId xmlns:a16="http://schemas.microsoft.com/office/drawing/2014/main" id="{F5661557-D12B-25FA-C943-18B151E94F58}"/>
                  </a:ext>
                </a:extLst>
              </p:cNvPr>
              <p:cNvSpPr txBox="1">
                <a:spLocks noRot="1" noChangeAspect="1" noMove="1" noResize="1" noEditPoints="1" noAdjustHandles="1" noChangeArrowheads="1" noChangeShapeType="1" noTextEdit="1"/>
              </p:cNvSpPr>
              <p:nvPr/>
            </p:nvSpPr>
            <p:spPr>
              <a:xfrm>
                <a:off x="838200" y="1322173"/>
                <a:ext cx="5181600" cy="5387546"/>
              </a:xfrm>
              <a:prstGeom prst="rect">
                <a:avLst/>
              </a:prstGeom>
              <a:blipFill>
                <a:blip r:embed="rId11"/>
                <a:stretch>
                  <a:fillRect l="-1467" t="-1882" r="-1222"/>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75B17CC1-A207-B160-6FD7-907BDC72A6C9}"/>
              </a:ext>
            </a:extLst>
          </p:cNvPr>
          <p:cNvCxnSpPr/>
          <p:nvPr/>
        </p:nvCxnSpPr>
        <p:spPr>
          <a:xfrm>
            <a:off x="8157521" y="4328508"/>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D131230-B278-CACF-5ADC-FE85F272AE0D}"/>
              </a:ext>
            </a:extLst>
          </p:cNvPr>
          <p:cNvSpPr txBox="1"/>
          <p:nvPr/>
        </p:nvSpPr>
        <p:spPr>
          <a:xfrm>
            <a:off x="8015418" y="4444308"/>
            <a:ext cx="327334" cy="369332"/>
          </a:xfrm>
          <a:prstGeom prst="rect">
            <a:avLst/>
          </a:prstGeom>
          <a:noFill/>
        </p:spPr>
        <p:txBody>
          <a:bodyPr wrap="none" rtlCol="0">
            <a:spAutoFit/>
          </a:bodyPr>
          <a:lstStyle/>
          <a:p>
            <a:r>
              <a:rPr lang="en-US" dirty="0"/>
              <a:t>D</a:t>
            </a:r>
          </a:p>
        </p:txBody>
      </p:sp>
    </p:spTree>
    <p:extLst>
      <p:ext uri="{BB962C8B-B14F-4D97-AF65-F5344CB8AC3E}">
        <p14:creationId xmlns:p14="http://schemas.microsoft.com/office/powerpoint/2010/main" val="3174639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A626-B743-D9AF-285A-8C6B4563E3F5}"/>
              </a:ext>
            </a:extLst>
          </p:cNvPr>
          <p:cNvSpPr>
            <a:spLocks noGrp="1"/>
          </p:cNvSpPr>
          <p:nvPr>
            <p:ph type="title"/>
          </p:nvPr>
        </p:nvSpPr>
        <p:spPr/>
        <p:txBody>
          <a:bodyPr/>
          <a:lstStyle/>
          <a:p>
            <a:r>
              <a:rPr lang="en-US" dirty="0"/>
              <a:t>Robotics</a:t>
            </a:r>
          </a:p>
        </p:txBody>
      </p:sp>
      <p:pic>
        <p:nvPicPr>
          <p:cNvPr id="1026" name="Picture 2">
            <a:extLst>
              <a:ext uri="{FF2B5EF4-FFF2-40B4-BE49-F238E27FC236}">
                <a16:creationId xmlns:a16="http://schemas.microsoft.com/office/drawing/2014/main" id="{E0219394-2656-8043-B5D0-A88DC4E5E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180" y="3867313"/>
            <a:ext cx="807188" cy="440605"/>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Modern architecture with solid fill">
            <a:extLst>
              <a:ext uri="{FF2B5EF4-FFF2-40B4-BE49-F238E27FC236}">
                <a16:creationId xmlns:a16="http://schemas.microsoft.com/office/drawing/2014/main" id="{B9055667-A222-5741-F9D2-3BE4D74F3CA4}"/>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6617044" y="3514790"/>
            <a:ext cx="914400" cy="914400"/>
          </a:xfrm>
        </p:spPr>
      </p:pic>
      <p:pic>
        <p:nvPicPr>
          <p:cNvPr id="12" name="Graphic 11" descr="Factory outline">
            <a:extLst>
              <a:ext uri="{FF2B5EF4-FFF2-40B4-BE49-F238E27FC236}">
                <a16:creationId xmlns:a16="http://schemas.microsoft.com/office/drawing/2014/main" id="{AB9F6AC4-8D4F-AC95-DA0D-E52E32F97A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3578869"/>
            <a:ext cx="914400" cy="914400"/>
          </a:xfrm>
          <a:prstGeom prst="rect">
            <a:avLst/>
          </a:prstGeom>
        </p:spPr>
      </p:pic>
      <p:pic>
        <p:nvPicPr>
          <p:cNvPr id="14" name="Graphic 13" descr="Deciduous tree outline">
            <a:extLst>
              <a:ext uri="{FF2B5EF4-FFF2-40B4-BE49-F238E27FC236}">
                <a16:creationId xmlns:a16="http://schemas.microsoft.com/office/drawing/2014/main" id="{01A5687E-207B-2230-5584-187653BAA7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78104" y="2135422"/>
            <a:ext cx="914400" cy="2251227"/>
          </a:xfrm>
          <a:prstGeom prst="rect">
            <a:avLst/>
          </a:prstGeom>
        </p:spPr>
      </p:pic>
      <p:cxnSp>
        <p:nvCxnSpPr>
          <p:cNvPr id="16" name="Straight Arrow Connector 15">
            <a:extLst>
              <a:ext uri="{FF2B5EF4-FFF2-40B4-BE49-F238E27FC236}">
                <a16:creationId xmlns:a16="http://schemas.microsoft.com/office/drawing/2014/main" id="{560EB8A9-99A4-62E9-B62A-BCAA4B32C23C}"/>
              </a:ext>
            </a:extLst>
          </p:cNvPr>
          <p:cNvCxnSpPr>
            <a:cxnSpLocks/>
          </p:cNvCxnSpPr>
          <p:nvPr/>
        </p:nvCxnSpPr>
        <p:spPr>
          <a:xfrm>
            <a:off x="6437870" y="4394417"/>
            <a:ext cx="5754130" cy="3477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44199E8-DDC2-CD6A-D905-8193C46BA5E9}"/>
              </a:ext>
            </a:extLst>
          </p:cNvPr>
          <p:cNvCxnSpPr/>
          <p:nvPr/>
        </p:nvCxnSpPr>
        <p:spPr>
          <a:xfrm>
            <a:off x="7457302" y="4307918"/>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A00EBA-87CB-33A8-1B16-4F27E87943BD}"/>
              </a:ext>
            </a:extLst>
          </p:cNvPr>
          <p:cNvCxnSpPr/>
          <p:nvPr/>
        </p:nvCxnSpPr>
        <p:spPr>
          <a:xfrm>
            <a:off x="9216083" y="4299678"/>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358CE1-1216-EDBE-000F-690634B59F86}"/>
              </a:ext>
            </a:extLst>
          </p:cNvPr>
          <p:cNvCxnSpPr/>
          <p:nvPr/>
        </p:nvCxnSpPr>
        <p:spPr>
          <a:xfrm>
            <a:off x="11419709" y="4316151"/>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C37AA1B-D680-8965-199E-7FC938C42856}"/>
              </a:ext>
            </a:extLst>
          </p:cNvPr>
          <p:cNvSpPr txBox="1"/>
          <p:nvPr/>
        </p:nvSpPr>
        <p:spPr>
          <a:xfrm>
            <a:off x="7315200" y="4423716"/>
            <a:ext cx="301686" cy="369332"/>
          </a:xfrm>
          <a:prstGeom prst="rect">
            <a:avLst/>
          </a:prstGeom>
          <a:noFill/>
        </p:spPr>
        <p:txBody>
          <a:bodyPr wrap="none" rtlCol="0">
            <a:spAutoFit/>
          </a:bodyPr>
          <a:lstStyle/>
          <a:p>
            <a:r>
              <a:rPr lang="en-US" dirty="0"/>
              <a:t>0</a:t>
            </a:r>
          </a:p>
        </p:txBody>
      </p:sp>
      <p:sp>
        <p:nvSpPr>
          <p:cNvPr id="25" name="TextBox 24">
            <a:extLst>
              <a:ext uri="{FF2B5EF4-FFF2-40B4-BE49-F238E27FC236}">
                <a16:creationId xmlns:a16="http://schemas.microsoft.com/office/drawing/2014/main" id="{163CDD75-83DB-70C9-1953-825C849ED8B8}"/>
              </a:ext>
            </a:extLst>
          </p:cNvPr>
          <p:cNvSpPr txBox="1"/>
          <p:nvPr/>
        </p:nvSpPr>
        <p:spPr>
          <a:xfrm>
            <a:off x="9073981" y="4464906"/>
            <a:ext cx="301686" cy="369332"/>
          </a:xfrm>
          <a:prstGeom prst="rect">
            <a:avLst/>
          </a:prstGeom>
          <a:noFill/>
        </p:spPr>
        <p:txBody>
          <a:bodyPr wrap="none" rtlCol="0">
            <a:spAutoFit/>
          </a:bodyPr>
          <a:lstStyle/>
          <a:p>
            <a:r>
              <a:rPr lang="en-US" dirty="0"/>
              <a:t>5</a:t>
            </a:r>
          </a:p>
        </p:txBody>
      </p:sp>
      <p:sp>
        <p:nvSpPr>
          <p:cNvPr id="26" name="TextBox 25">
            <a:extLst>
              <a:ext uri="{FF2B5EF4-FFF2-40B4-BE49-F238E27FC236}">
                <a16:creationId xmlns:a16="http://schemas.microsoft.com/office/drawing/2014/main" id="{92393D46-3A7B-4082-78AE-4CC5929441CB}"/>
              </a:ext>
            </a:extLst>
          </p:cNvPr>
          <p:cNvSpPr txBox="1"/>
          <p:nvPr/>
        </p:nvSpPr>
        <p:spPr>
          <a:xfrm>
            <a:off x="11252893" y="4469025"/>
            <a:ext cx="418704" cy="369332"/>
          </a:xfrm>
          <a:prstGeom prst="rect">
            <a:avLst/>
          </a:prstGeom>
          <a:noFill/>
        </p:spPr>
        <p:txBody>
          <a:bodyPr wrap="none" rtlCol="0">
            <a:spAutoFit/>
          </a:bodyPr>
          <a:lstStyle/>
          <a:p>
            <a:r>
              <a:rPr lang="en-US" dirty="0"/>
              <a:t>10</a:t>
            </a:r>
          </a:p>
        </p:txBody>
      </p:sp>
      <p:pic>
        <p:nvPicPr>
          <p:cNvPr id="27" name="Graphic 26" descr="Cat outline">
            <a:extLst>
              <a:ext uri="{FF2B5EF4-FFF2-40B4-BE49-F238E27FC236}">
                <a16:creationId xmlns:a16="http://schemas.microsoft.com/office/drawing/2014/main" id="{297CC55C-3C7A-7A04-373E-3062D784DE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3942" y="1822613"/>
            <a:ext cx="547816" cy="547816"/>
          </a:xfrm>
          <a:prstGeom prst="rect">
            <a:avLst/>
          </a:prstGeom>
        </p:spPr>
      </p:pic>
      <p:sp>
        <p:nvSpPr>
          <p:cNvPr id="29" name="TextBox 28">
            <a:extLst>
              <a:ext uri="{FF2B5EF4-FFF2-40B4-BE49-F238E27FC236}">
                <a16:creationId xmlns:a16="http://schemas.microsoft.com/office/drawing/2014/main" id="{83F2D185-D700-1337-4B40-281002559DD6}"/>
              </a:ext>
            </a:extLst>
          </p:cNvPr>
          <p:cNvSpPr txBox="1"/>
          <p:nvPr/>
        </p:nvSpPr>
        <p:spPr>
          <a:xfrm>
            <a:off x="9337594" y="1948240"/>
            <a:ext cx="617477" cy="369332"/>
          </a:xfrm>
          <a:prstGeom prst="rect">
            <a:avLst/>
          </a:prstGeom>
          <a:noFill/>
        </p:spPr>
        <p:txBody>
          <a:bodyPr wrap="none" rtlCol="0">
            <a:spAutoFit/>
          </a:bodyPr>
          <a:lstStyle/>
          <a:p>
            <a:r>
              <a:rPr lang="en-US" dirty="0"/>
              <a:t>(5,5)</a:t>
            </a:r>
          </a:p>
        </p:txBody>
      </p:sp>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F5661557-D12B-25FA-C943-18B151E94F58}"/>
                  </a:ext>
                </a:extLst>
              </p:cNvPr>
              <p:cNvSpPr txBox="1">
                <a:spLocks/>
              </p:cNvSpPr>
              <p:nvPr/>
            </p:nvSpPr>
            <p:spPr>
              <a:xfrm>
                <a:off x="838200" y="1322173"/>
                <a:ext cx="5181600" cy="53875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 robot firetruck wants to rescue a cat.  In order to do so, it must get the tip of its ladder up to the cat’s location, </a:t>
                </a:r>
                <a14:m>
                  <m:oMath xmlns:m="http://schemas.openxmlformats.org/officeDocument/2006/math">
                    <m:r>
                      <a:rPr lang="en-US" sz="2000" i="1" dirty="0" smtClean="0">
                        <a:latin typeface="Cambria Math" panose="02040503050406030204" pitchFamily="18" charset="0"/>
                      </a:rPr>
                      <m:t>(</m:t>
                    </m:r>
                    <m:r>
                      <a:rPr lang="en-US" sz="2000" i="1" dirty="0" err="1" smtClean="0">
                        <a:latin typeface="Cambria Math" panose="02040503050406030204" pitchFamily="18" charset="0"/>
                      </a:rPr>
                      <m:t>𝑥</m:t>
                    </m:r>
                    <m:r>
                      <a:rPr lang="en-US" sz="2000" i="1" dirty="0" err="1" smtClean="0">
                        <a:latin typeface="Cambria Math" panose="02040503050406030204" pitchFamily="18" charset="0"/>
                      </a:rPr>
                      <m:t>,</m:t>
                    </m:r>
                    <m:r>
                      <a:rPr lang="en-US" sz="2000" i="1" dirty="0" err="1" smtClean="0">
                        <a:latin typeface="Cambria Math" panose="02040503050406030204" pitchFamily="18" charset="0"/>
                      </a:rPr>
                      <m:t>𝑧</m:t>
                    </m:r>
                    <m:r>
                      <a:rPr lang="en-US" sz="2000" i="1" dirty="0" smtClean="0">
                        <a:latin typeface="Cambria Math" panose="02040503050406030204" pitchFamily="18" charset="0"/>
                      </a:rPr>
                      <m:t>)=(5,5)</m:t>
                    </m:r>
                  </m:oMath>
                </a14:m>
                <a:r>
                  <a:rPr lang="en-US" sz="2000" dirty="0"/>
                  <a:t>.  It needs to do so by manipulating its own horizontal location (D), the length of its ladder (L), and the angle of the ladder (</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r>
                  <a:rPr lang="en-US" sz="2000" dirty="0"/>
                  <a:t>):</a:t>
                </a:r>
              </a:p>
              <a:p>
                <a:pPr marL="0" indent="0">
                  <a:buNone/>
                </a:pPr>
                <a14:m>
                  <m:oMathPara xmlns:m="http://schemas.openxmlformats.org/officeDocument/2006/math">
                    <m:oMathParaPr>
                      <m:jc m:val="centerGroup"/>
                    </m:oMathParaPr>
                    <m:oMath xmlns:m="http://schemas.openxmlformats.org/officeDocument/2006/math">
                      <m:d>
                        <m:dPr>
                          <m:ctrlPr>
                            <a:rPr lang="en-US" sz="2000" i="1" dirty="0" smtClean="0">
                              <a:latin typeface="Cambria Math" panose="02040503050406030204" pitchFamily="18" charset="0"/>
                            </a:rPr>
                          </m:ctrlPr>
                        </m:dPr>
                        <m:e>
                          <m:r>
                            <a:rPr lang="en-US" sz="2000" i="1" dirty="0" err="1" smtClean="0">
                              <a:latin typeface="Cambria Math" panose="02040503050406030204" pitchFamily="18" charset="0"/>
                            </a:rPr>
                            <m:t>𝑥</m:t>
                          </m:r>
                          <m:r>
                            <a:rPr lang="en-US" sz="2000" i="1" dirty="0" err="1" smtClean="0">
                              <a:latin typeface="Cambria Math" panose="02040503050406030204" pitchFamily="18" charset="0"/>
                            </a:rPr>
                            <m:t>,</m:t>
                          </m:r>
                          <m:r>
                            <a:rPr lang="en-US" sz="2000" i="1" dirty="0" err="1" smtClean="0">
                              <a:latin typeface="Cambria Math" panose="02040503050406030204" pitchFamily="18" charset="0"/>
                            </a:rPr>
                            <m:t>𝑧</m:t>
                          </m:r>
                        </m:e>
                      </m:d>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a:latin typeface="Cambria Math" panose="02040503050406030204" pitchFamily="18" charset="0"/>
                            </a:rPr>
                            <m:t>𝐷</m:t>
                          </m:r>
                          <m:r>
                            <a:rPr lang="en-US" sz="2000" i="1" dirty="0">
                              <a:latin typeface="Cambria Math" panose="02040503050406030204" pitchFamily="18" charset="0"/>
                            </a:rPr>
                            <m:t>+</m:t>
                          </m:r>
                          <m:r>
                            <a:rPr lang="en-US" sz="2000" i="1" dirty="0">
                              <a:latin typeface="Cambria Math" panose="02040503050406030204" pitchFamily="18" charset="0"/>
                            </a:rPr>
                            <m:t>𝐿</m:t>
                          </m:r>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cos</m:t>
                              </m:r>
                            </m:fName>
                            <m:e>
                              <m:r>
                                <a:rPr lang="en-US" sz="2000" i="1" dirty="0">
                                  <a:latin typeface="Cambria Math" panose="02040503050406030204" pitchFamily="18" charset="0"/>
                                  <a:ea typeface="Cambria Math" panose="02040503050406030204" pitchFamily="18" charset="0"/>
                                </a:rPr>
                                <m:t>𝜃</m:t>
                              </m:r>
                            </m:e>
                          </m:func>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𝐿</m:t>
                          </m:r>
                          <m:func>
                            <m:funcPr>
                              <m:ctrlPr>
                                <a:rPr lang="en-US" sz="2000" b="0" i="1" dirty="0" smtClean="0">
                                  <a:latin typeface="Cambria Math" panose="02040503050406030204" pitchFamily="18" charset="0"/>
                                  <a:ea typeface="Cambria Math" panose="02040503050406030204" pitchFamily="18" charset="0"/>
                                </a:rPr>
                              </m:ctrlPr>
                            </m:funcPr>
                            <m:fName>
                              <m:r>
                                <m:rPr>
                                  <m:sty m:val="p"/>
                                </m:rPr>
                                <a:rPr lang="en-US" sz="2000" b="0" i="0" dirty="0" smtClean="0">
                                  <a:latin typeface="Cambria Math" panose="02040503050406030204" pitchFamily="18" charset="0"/>
                                  <a:ea typeface="Cambria Math" panose="02040503050406030204" pitchFamily="18" charset="0"/>
                                </a:rPr>
                                <m:t>sin</m:t>
                              </m:r>
                            </m:fName>
                            <m:e>
                              <m:r>
                                <a:rPr lang="en-US" sz="2000" b="0" i="1" dirty="0" smtClean="0">
                                  <a:latin typeface="Cambria Math" panose="02040503050406030204" pitchFamily="18" charset="0"/>
                                  <a:ea typeface="Cambria Math" panose="02040503050406030204" pitchFamily="18" charset="0"/>
                                </a:rPr>
                                <m:t>𝜃</m:t>
                              </m:r>
                            </m:e>
                          </m:func>
                        </m:e>
                      </m:d>
                    </m:oMath>
                  </m:oMathPara>
                </a14:m>
                <a:endParaRPr lang="en-US" sz="2000" dirty="0"/>
              </a:p>
              <a:p>
                <a:pPr marL="0" indent="0">
                  <a:buNone/>
                </a:pPr>
                <a:r>
                  <a:rPr lang="en-US" sz="2000" dirty="0"/>
                  <a:t>There are buildings at locations </a:t>
                </a:r>
                <a14:m>
                  <m:oMath xmlns:m="http://schemas.openxmlformats.org/officeDocument/2006/math">
                    <m:r>
                      <a:rPr lang="en-US" sz="2000" i="1" dirty="0">
                        <a:latin typeface="Cambria Math" panose="02040503050406030204" pitchFamily="18" charset="0"/>
                      </a:rPr>
                      <m:t>𝑥</m:t>
                    </m:r>
                    <m:r>
                      <a:rPr lang="en-US" sz="2000" i="1" dirty="0">
                        <a:latin typeface="Cambria Math" panose="02040503050406030204" pitchFamily="18" charset="0"/>
                      </a:rPr>
                      <m:t>=0</m:t>
                    </m:r>
                  </m:oMath>
                </a14:m>
                <a:r>
                  <a:rPr lang="en-US" sz="2000" dirty="0"/>
                  <a:t> and </a:t>
                </a:r>
                <a14:m>
                  <m:oMath xmlns:m="http://schemas.openxmlformats.org/officeDocument/2006/math">
                    <m:r>
                      <a:rPr lang="en-US" sz="2000" i="1" dirty="0">
                        <a:latin typeface="Cambria Math" panose="02040503050406030204" pitchFamily="18" charset="0"/>
                      </a:rPr>
                      <m:t>𝑥</m:t>
                    </m:r>
                    <m:r>
                      <a:rPr lang="en-US" sz="2000" i="1" dirty="0">
                        <a:latin typeface="Cambria Math" panose="02040503050406030204" pitchFamily="18" charset="0"/>
                      </a:rPr>
                      <m:t>=10</m:t>
                    </m:r>
                  </m:oMath>
                </a14:m>
                <a:r>
                  <a:rPr lang="en-US" sz="2000" dirty="0"/>
                  <a:t>.  If either the base of the firetruck or the tip of its ladder comes within 1 unit of a building, it crashes. </a:t>
                </a:r>
              </a:p>
              <a:p>
                <a:pPr marL="457200" indent="-457200">
                  <a:buFont typeface="+mj-lt"/>
                  <a:buAutoNum type="alphaLcParenR" startAt="3"/>
                </a:pPr>
                <a:r>
                  <a:rPr lang="en-US" sz="2000" dirty="0"/>
                  <a:t>Write one or more equations describing the location of the goal in configuration space. How many configurations would reach the goal?</a:t>
                </a:r>
              </a:p>
              <a:p>
                <a:pPr marL="0" indent="0">
                  <a:buNone/>
                </a:pPr>
                <a:r>
                  <a:rPr lang="en-US" sz="2000" dirty="0"/>
                  <a:t>Answer: There are an infinite number of configurations that would reach the goal; any combination of </a:t>
                </a:r>
                <a14:m>
                  <m:oMath xmlns:m="http://schemas.openxmlformats.org/officeDocument/2006/math">
                    <m:d>
                      <m:dPr>
                        <m:ctrlPr>
                          <a:rPr lang="en-US" sz="2000" i="1" dirty="0">
                            <a:latin typeface="Cambria Math" panose="02040503050406030204" pitchFamily="18" charset="0"/>
                          </a:rPr>
                        </m:ctrlPr>
                      </m:dPr>
                      <m:e>
                        <m:r>
                          <a:rPr lang="en-US" sz="2000" i="1" dirty="0">
                            <a:latin typeface="Cambria Math" panose="02040503050406030204" pitchFamily="18" charset="0"/>
                          </a:rPr>
                          <m:t>𝐷</m:t>
                        </m:r>
                        <m:r>
                          <a:rPr lang="en-US" sz="2000" i="1" dirty="0">
                            <a:latin typeface="Cambria Math" panose="02040503050406030204" pitchFamily="18" charset="0"/>
                          </a:rPr>
                          <m:t>,</m:t>
                        </m:r>
                        <m:r>
                          <a:rPr lang="en-US" sz="2000" i="1" dirty="0">
                            <a:latin typeface="Cambria Math" panose="02040503050406030204" pitchFamily="18" charset="0"/>
                          </a:rPr>
                          <m:t>𝐿</m:t>
                        </m:r>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𝜃</m:t>
                        </m:r>
                      </m:e>
                    </m:d>
                  </m:oMath>
                </a14:m>
                <a:r>
                  <a:rPr lang="en-US" sz="2000" dirty="0"/>
                  <a:t> such that:</a:t>
                </a:r>
              </a:p>
              <a:p>
                <a:pPr marL="0" indent="0">
                  <a:buNone/>
                </a:pPr>
                <a14:m>
                  <m:oMathPara xmlns:m="http://schemas.openxmlformats.org/officeDocument/2006/math">
                    <m:oMathParaPr>
                      <m:jc m:val="centerGroup"/>
                    </m:oMathParaPr>
                    <m:oMath xmlns:m="http://schemas.openxmlformats.org/officeDocument/2006/math">
                      <m:d>
                        <m:dPr>
                          <m:ctrlPr>
                            <a:rPr lang="en-US" sz="2000" i="1" dirty="0">
                              <a:latin typeface="Cambria Math" panose="02040503050406030204" pitchFamily="18" charset="0"/>
                            </a:rPr>
                          </m:ctrlPr>
                        </m:dPr>
                        <m:e>
                          <m:r>
                            <a:rPr lang="en-US" sz="2000" i="1" dirty="0">
                              <a:latin typeface="Cambria Math" panose="02040503050406030204" pitchFamily="18" charset="0"/>
                            </a:rPr>
                            <m:t>𝐷</m:t>
                          </m:r>
                          <m:r>
                            <a:rPr lang="en-US" sz="2000" i="1" dirty="0">
                              <a:latin typeface="Cambria Math" panose="02040503050406030204" pitchFamily="18" charset="0"/>
                            </a:rPr>
                            <m:t>+</m:t>
                          </m:r>
                          <m:r>
                            <a:rPr lang="en-US" sz="2000" i="1" dirty="0">
                              <a:latin typeface="Cambria Math" panose="02040503050406030204" pitchFamily="18" charset="0"/>
                            </a:rPr>
                            <m:t>𝐿</m:t>
                          </m:r>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cos</m:t>
                              </m:r>
                            </m:fName>
                            <m:e>
                              <m:r>
                                <a:rPr lang="en-US" sz="2000" i="1" dirty="0">
                                  <a:latin typeface="Cambria Math" panose="02040503050406030204" pitchFamily="18" charset="0"/>
                                  <a:ea typeface="Cambria Math" panose="02040503050406030204" pitchFamily="18" charset="0"/>
                                </a:rPr>
                                <m:t>𝜃</m:t>
                              </m:r>
                            </m:e>
                          </m:func>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𝐿</m:t>
                          </m:r>
                          <m:func>
                            <m:funcPr>
                              <m:ctrlPr>
                                <a:rPr lang="en-US" sz="2000" i="1" dirty="0">
                                  <a:latin typeface="Cambria Math" panose="02040503050406030204" pitchFamily="18" charset="0"/>
                                  <a:ea typeface="Cambria Math" panose="02040503050406030204" pitchFamily="18" charset="0"/>
                                </a:rPr>
                              </m:ctrlPr>
                            </m:funcPr>
                            <m:fName>
                              <m:r>
                                <m:rPr>
                                  <m:sty m:val="p"/>
                                </m:rPr>
                                <a:rPr lang="en-US" sz="2000" dirty="0">
                                  <a:latin typeface="Cambria Math" panose="02040503050406030204" pitchFamily="18" charset="0"/>
                                  <a:ea typeface="Cambria Math" panose="02040503050406030204" pitchFamily="18" charset="0"/>
                                </a:rPr>
                                <m:t>sin</m:t>
                              </m:r>
                            </m:fName>
                            <m:e>
                              <m:r>
                                <a:rPr lang="en-US" sz="2000" i="1" dirty="0">
                                  <a:latin typeface="Cambria Math" panose="02040503050406030204" pitchFamily="18" charset="0"/>
                                  <a:ea typeface="Cambria Math" panose="02040503050406030204" pitchFamily="18" charset="0"/>
                                </a:rPr>
                                <m:t>𝜃</m:t>
                              </m:r>
                            </m:e>
                          </m:func>
                        </m:e>
                      </m:d>
                      <m:r>
                        <a:rPr lang="en-US" sz="2000" b="0" i="1" dirty="0" smtClean="0">
                          <a:latin typeface="Cambria Math" panose="02040503050406030204" pitchFamily="18" charset="0"/>
                          <a:ea typeface="Cambria Math" panose="02040503050406030204" pitchFamily="18" charset="0"/>
                        </a:rPr>
                        <m:t>=(5,5)</m:t>
                      </m:r>
                    </m:oMath>
                  </m:oMathPara>
                </a14:m>
                <a:endParaRPr lang="en-US" sz="2000" dirty="0"/>
              </a:p>
            </p:txBody>
          </p:sp>
        </mc:Choice>
        <mc:Fallback xmlns="">
          <p:sp>
            <p:nvSpPr>
              <p:cNvPr id="30" name="Content Placeholder 2">
                <a:extLst>
                  <a:ext uri="{FF2B5EF4-FFF2-40B4-BE49-F238E27FC236}">
                    <a16:creationId xmlns:a16="http://schemas.microsoft.com/office/drawing/2014/main" id="{F5661557-D12B-25FA-C943-18B151E94F58}"/>
                  </a:ext>
                </a:extLst>
              </p:cNvPr>
              <p:cNvSpPr txBox="1">
                <a:spLocks noRot="1" noChangeAspect="1" noMove="1" noResize="1" noEditPoints="1" noAdjustHandles="1" noChangeArrowheads="1" noChangeShapeType="1" noTextEdit="1"/>
              </p:cNvSpPr>
              <p:nvPr/>
            </p:nvSpPr>
            <p:spPr>
              <a:xfrm>
                <a:off x="838200" y="1322173"/>
                <a:ext cx="5181600" cy="5387546"/>
              </a:xfrm>
              <a:prstGeom prst="rect">
                <a:avLst/>
              </a:prstGeom>
              <a:blipFill>
                <a:blip r:embed="rId11"/>
                <a:stretch>
                  <a:fillRect l="-1467" t="-1882" r="-1711"/>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68EAFD47-7612-8A6C-9787-07DE5C3E29B9}"/>
              </a:ext>
            </a:extLst>
          </p:cNvPr>
          <p:cNvCxnSpPr/>
          <p:nvPr/>
        </p:nvCxnSpPr>
        <p:spPr>
          <a:xfrm>
            <a:off x="8157521" y="4328508"/>
            <a:ext cx="0" cy="1853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DBDCCEE-0331-A74E-2170-4AF8D0F662D8}"/>
              </a:ext>
            </a:extLst>
          </p:cNvPr>
          <p:cNvSpPr txBox="1"/>
          <p:nvPr/>
        </p:nvSpPr>
        <p:spPr>
          <a:xfrm>
            <a:off x="8015418" y="4444308"/>
            <a:ext cx="327334" cy="369332"/>
          </a:xfrm>
          <a:prstGeom prst="rect">
            <a:avLst/>
          </a:prstGeom>
          <a:noFill/>
        </p:spPr>
        <p:txBody>
          <a:bodyPr wrap="none" rtlCol="0">
            <a:spAutoFit/>
          </a:bodyPr>
          <a:lstStyle/>
          <a:p>
            <a:r>
              <a:rPr lang="en-US" dirty="0"/>
              <a:t>D</a:t>
            </a:r>
          </a:p>
        </p:txBody>
      </p:sp>
    </p:spTree>
    <p:extLst>
      <p:ext uri="{BB962C8B-B14F-4D97-AF65-F5344CB8AC3E}">
        <p14:creationId xmlns:p14="http://schemas.microsoft.com/office/powerpoint/2010/main" val="12355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C737-9092-D94B-95A7-13D8916FABC1}"/>
              </a:ext>
            </a:extLst>
          </p:cNvPr>
          <p:cNvSpPr>
            <a:spLocks noGrp="1"/>
          </p:cNvSpPr>
          <p:nvPr>
            <p:ph type="title"/>
          </p:nvPr>
        </p:nvSpPr>
        <p:spPr/>
        <p:txBody>
          <a:bodyPr/>
          <a:lstStyle/>
          <a:p>
            <a:r>
              <a:rPr lang="en-US" dirty="0"/>
              <a:t>Exam 3 Mechanics</a:t>
            </a:r>
          </a:p>
        </p:txBody>
      </p:sp>
      <p:sp>
        <p:nvSpPr>
          <p:cNvPr id="3" name="Content Placeholder 2">
            <a:extLst>
              <a:ext uri="{FF2B5EF4-FFF2-40B4-BE49-F238E27FC236}">
                <a16:creationId xmlns:a16="http://schemas.microsoft.com/office/drawing/2014/main" id="{C5A87359-3770-884A-80BB-49C518669197}"/>
              </a:ext>
            </a:extLst>
          </p:cNvPr>
          <p:cNvSpPr>
            <a:spLocks noGrp="1"/>
          </p:cNvSpPr>
          <p:nvPr>
            <p:ph idx="1"/>
          </p:nvPr>
        </p:nvSpPr>
        <p:spPr/>
        <p:txBody>
          <a:bodyPr/>
          <a:lstStyle/>
          <a:p>
            <a:r>
              <a:rPr lang="en-US" dirty="0"/>
              <a:t>Permitted: two pages of handwritten notes, front &amp; back</a:t>
            </a:r>
          </a:p>
          <a:p>
            <a:r>
              <a:rPr lang="en-US" dirty="0"/>
              <a:t>Not permitted: calculators, computers, textbook</a:t>
            </a:r>
          </a:p>
        </p:txBody>
      </p:sp>
    </p:spTree>
    <p:extLst>
      <p:ext uri="{BB962C8B-B14F-4D97-AF65-F5344CB8AC3E}">
        <p14:creationId xmlns:p14="http://schemas.microsoft.com/office/powerpoint/2010/main" val="226870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9BE6-7C68-B748-8F33-97E238AC488E}"/>
              </a:ext>
            </a:extLst>
          </p:cNvPr>
          <p:cNvSpPr>
            <a:spLocks noGrp="1"/>
          </p:cNvSpPr>
          <p:nvPr>
            <p:ph type="title"/>
          </p:nvPr>
        </p:nvSpPr>
        <p:spPr/>
        <p:txBody>
          <a:bodyPr/>
          <a:lstStyle/>
          <a:p>
            <a:r>
              <a:rPr lang="en-US" dirty="0"/>
              <a:t>Exam 3 Content</a:t>
            </a:r>
          </a:p>
        </p:txBody>
      </p:sp>
      <p:sp>
        <p:nvSpPr>
          <p:cNvPr id="3" name="Content Placeholder 2">
            <a:extLst>
              <a:ext uri="{FF2B5EF4-FFF2-40B4-BE49-F238E27FC236}">
                <a16:creationId xmlns:a16="http://schemas.microsoft.com/office/drawing/2014/main" id="{AF93A805-F937-4644-8E94-D1CAAB9F3268}"/>
              </a:ext>
            </a:extLst>
          </p:cNvPr>
          <p:cNvSpPr>
            <a:spLocks noGrp="1"/>
          </p:cNvSpPr>
          <p:nvPr>
            <p:ph idx="1"/>
          </p:nvPr>
        </p:nvSpPr>
        <p:spPr/>
        <p:txBody>
          <a:bodyPr>
            <a:normAutofit/>
          </a:bodyPr>
          <a:lstStyle/>
          <a:p>
            <a:r>
              <a:rPr lang="en-US" dirty="0"/>
              <a:t>One or two questions based on Exam 1 material</a:t>
            </a:r>
          </a:p>
          <a:p>
            <a:r>
              <a:rPr lang="en-US" dirty="0"/>
              <a:t>One or two questions based on Exam 2 material</a:t>
            </a:r>
          </a:p>
          <a:p>
            <a:r>
              <a:rPr lang="en-US" dirty="0"/>
              <a:t>Ten to twelve questions based on the last third of the course:</a:t>
            </a:r>
          </a:p>
          <a:p>
            <a:pPr lvl="1"/>
            <a:r>
              <a:rPr lang="en-US" dirty="0"/>
              <a:t>Lecture 29: Game theory</a:t>
            </a:r>
          </a:p>
          <a:p>
            <a:pPr lvl="1"/>
            <a:r>
              <a:rPr lang="en-US" dirty="0"/>
              <a:t>Lectures 30-31: Two-player games</a:t>
            </a:r>
          </a:p>
          <a:p>
            <a:pPr lvl="1"/>
            <a:r>
              <a:rPr lang="en-US" dirty="0"/>
              <a:t>Lecture 32: Markov Decision Process</a:t>
            </a:r>
          </a:p>
          <a:p>
            <a:pPr lvl="1"/>
            <a:r>
              <a:rPr lang="en-US" dirty="0"/>
              <a:t>Lectures 33-36: Reinforcement Learning</a:t>
            </a:r>
          </a:p>
          <a:p>
            <a:pPr lvl="1"/>
            <a:r>
              <a:rPr lang="en-US" dirty="0"/>
              <a:t>Lectures 37-38: Robots</a:t>
            </a:r>
          </a:p>
        </p:txBody>
      </p:sp>
    </p:spTree>
    <p:extLst>
      <p:ext uri="{BB962C8B-B14F-4D97-AF65-F5344CB8AC3E}">
        <p14:creationId xmlns:p14="http://schemas.microsoft.com/office/powerpoint/2010/main" val="244442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Game Theory</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71962"/>
                <a:ext cx="10515600" cy="5163014"/>
              </a:xfrm>
            </p:spPr>
            <p:txBody>
              <a:bodyPr>
                <a:normAutofit fontScale="70000" lnSpcReduction="20000"/>
              </a:bodyPr>
              <a:lstStyle/>
              <a:p>
                <a:pPr>
                  <a:lnSpc>
                    <a:spcPct val="100000"/>
                  </a:lnSpc>
                </a:pPr>
                <a:r>
                  <a:rPr lang="en-US" altLang="ja-JP" dirty="0"/>
                  <a:t>Dominant strategy</a:t>
                </a:r>
              </a:p>
              <a:p>
                <a:pPr lvl="1">
                  <a:lnSpc>
                    <a:spcPct val="100000"/>
                  </a:lnSpc>
                </a:pPr>
                <a:r>
                  <a:rPr lang="en-US" altLang="ja-JP" dirty="0"/>
                  <a:t>a strategy that’s optimal for one player, regardless of what the other player does</a:t>
                </a:r>
              </a:p>
              <a:p>
                <a:pPr lvl="1">
                  <a:lnSpc>
                    <a:spcPct val="100000"/>
                  </a:lnSpc>
                </a:pPr>
                <a:r>
                  <a:rPr lang="en-US" altLang="ja-JP" dirty="0"/>
                  <a:t>Not all games have dominant strategies</a:t>
                </a:r>
              </a:p>
              <a:p>
                <a:pPr>
                  <a:lnSpc>
                    <a:spcPct val="100000"/>
                  </a:lnSpc>
                </a:pPr>
                <a:r>
                  <a:rPr lang="en-US" altLang="ja-JP" dirty="0"/>
                  <a:t>Nash equilibrium </a:t>
                </a:r>
              </a:p>
              <a:p>
                <a:pPr lvl="1">
                  <a:lnSpc>
                    <a:spcPct val="100000"/>
                  </a:lnSpc>
                </a:pPr>
                <a:r>
                  <a:rPr lang="en-US" altLang="ja-JP" dirty="0"/>
                  <a:t>an outcome (one action by each player) such that, knowing the other player’s action, each player has no reason to change their own action</a:t>
                </a:r>
              </a:p>
              <a:p>
                <a:pPr lvl="1">
                  <a:lnSpc>
                    <a:spcPct val="100000"/>
                  </a:lnSpc>
                </a:pPr>
                <a:r>
                  <a:rPr lang="en-US" altLang="ja-JP" dirty="0"/>
                  <a:t>Every game with a finite set of actions has at least one Nash equilibrium, though it might be a mixed-strategy equilibrium.</a:t>
                </a:r>
              </a:p>
              <a:p>
                <a:pPr>
                  <a:lnSpc>
                    <a:spcPct val="100000"/>
                  </a:lnSpc>
                </a:pPr>
                <a:r>
                  <a:rPr lang="en-US" altLang="ja-JP" dirty="0"/>
                  <a:t>Pareto optimal </a:t>
                </a:r>
              </a:p>
              <a:p>
                <a:pPr lvl="1">
                  <a:lnSpc>
                    <a:spcPct val="100000"/>
                  </a:lnSpc>
                </a:pPr>
                <a:r>
                  <a:rPr lang="en-US" altLang="ja-JP" dirty="0"/>
                  <a:t>an outcome such that neither player would be able to win more without simultaneously forcing the other player to lose more </a:t>
                </a:r>
              </a:p>
              <a:p>
                <a:pPr lvl="1">
                  <a:lnSpc>
                    <a:spcPct val="100000"/>
                  </a:lnSpc>
                </a:pPr>
                <a:r>
                  <a:rPr lang="en-US" altLang="ja-JP" dirty="0"/>
                  <a:t>Every game has at least one Pareto optimal outcome.  Usually there are many, representing different tradeoffs between the two players.</a:t>
                </a:r>
              </a:p>
              <a:p>
                <a:pPr>
                  <a:lnSpc>
                    <a:spcPct val="100000"/>
                  </a:lnSpc>
                </a:pPr>
                <a:r>
                  <a:rPr lang="en-US" altLang="ja-JP" dirty="0"/>
                  <a:t>Mixed strategies</a:t>
                </a:r>
              </a:p>
              <a:p>
                <a:pPr lvl="1">
                  <a:lnSpc>
                    <a:spcPct val="100000"/>
                  </a:lnSpc>
                </a:pPr>
                <a:r>
                  <a:rPr lang="en-US" altLang="ja-JP" dirty="0"/>
                  <a:t>A mixed strategy is optimal only if there’s no reason to prefer one action over the other, i.e., if</a:t>
                </a:r>
                <a:r>
                  <a:rPr lang="en-US" dirty="0"/>
                  <a:t> </a:t>
                </a:r>
                <a14:m>
                  <m:oMath xmlns:m="http://schemas.openxmlformats.org/officeDocument/2006/math">
                    <m:r>
                      <a:rPr lang="en-US" i="1" dirty="0">
                        <a:latin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1</m:t>
                    </m:r>
                  </m:oMath>
                </a14:m>
                <a:r>
                  <a:rPr lang="en-US" dirty="0"/>
                  <a:t> and </a:t>
                </a:r>
                <a14:m>
                  <m:oMath xmlns:m="http://schemas.openxmlformats.org/officeDocument/2006/math">
                    <m:r>
                      <a:rPr lang="en-US" i="1" dirty="0">
                        <a:latin typeface="Cambria Math" panose="02040503050406030204" pitchFamily="18" charset="0"/>
                      </a:rPr>
                      <m:t>0</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𝑞</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1</m:t>
                    </m:r>
                  </m:oMath>
                </a14:m>
                <a:r>
                  <a:rPr lang="en-US" dirty="0"/>
                  <a:t> such that:</a:t>
                </a:r>
                <a:endParaRPr lang="en-US" altLang="ja-JP" dirty="0"/>
              </a:p>
              <a:p>
                <a:pPr marL="457200" lvl="1" indent="0">
                  <a:lnSpc>
                    <a:spcPct val="100000"/>
                  </a:lnSpc>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𝑝𝑥</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𝑝𝑧</m:t>
                      </m:r>
                    </m:oMath>
                  </m:oMathPara>
                </a14:m>
                <a:endParaRPr lang="en-US" dirty="0"/>
              </a:p>
              <a:p>
                <a:pPr marL="457200" lvl="1" indent="0">
                  <a:lnSpc>
                    <a:spcPct val="100000"/>
                  </a:lnSpc>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𝑞</m:t>
                          </m:r>
                        </m:e>
                      </m:d>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𝑞𝑐</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𝑞</m:t>
                          </m:r>
                        </m:e>
                      </m:d>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𝑞𝑑</m:t>
                      </m:r>
                    </m:oMath>
                  </m:oMathPara>
                </a14:m>
                <a:endParaRPr lang="en-US" dirty="0"/>
              </a:p>
              <a:p>
                <a:pPr marL="457200" lvl="1" indent="0">
                  <a:lnSpc>
                    <a:spcPct val="100000"/>
                  </a:lnSpc>
                  <a:buNone/>
                </a:pPr>
                <a:endParaRPr lang="en-US" dirty="0"/>
              </a:p>
              <a:p>
                <a:pPr marL="457200" lvl="1" indent="0">
                  <a:buNone/>
                </a:pPr>
                <a:endParaRPr lang="en-US" altLang="ja-JP"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71962"/>
                <a:ext cx="10515600" cy="5163014"/>
              </a:xfrm>
              <a:blipFill>
                <a:blip r:embed="rId2"/>
                <a:stretch>
                  <a:fillRect l="-483" t="-1720" r="-603"/>
                </a:stretch>
              </a:blipFill>
            </p:spPr>
            <p:txBody>
              <a:bodyPr/>
              <a:lstStyle/>
              <a:p>
                <a:r>
                  <a:rPr lang="en-US">
                    <a:noFill/>
                  </a:rPr>
                  <a:t> </a:t>
                </a:r>
              </a:p>
            </p:txBody>
          </p:sp>
        </mc:Fallback>
      </mc:AlternateContent>
    </p:spTree>
    <p:extLst>
      <p:ext uri="{BB962C8B-B14F-4D97-AF65-F5344CB8AC3E}">
        <p14:creationId xmlns:p14="http://schemas.microsoft.com/office/powerpoint/2010/main" val="402233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87" y="154920"/>
            <a:ext cx="10515600" cy="538765"/>
          </a:xfrm>
        </p:spPr>
        <p:txBody>
          <a:bodyPr>
            <a:normAutofit fontScale="90000"/>
          </a:bodyPr>
          <a:lstStyle/>
          <a:p>
            <a:r>
              <a:rPr lang="en-US" sz="4800" dirty="0"/>
              <a:t>Two-Player Games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670063"/>
                <a:ext cx="10515599" cy="6109109"/>
              </a:xfrm>
            </p:spPr>
            <p:txBody>
              <a:bodyPr>
                <a:noAutofit/>
              </a:bodyPr>
              <a:lstStyle/>
              <a:p>
                <a:pPr marL="0">
                  <a:lnSpc>
                    <a:spcPct val="110000"/>
                  </a:lnSpc>
                  <a:spcBef>
                    <a:spcPts val="600"/>
                  </a:spcBef>
                </a:pPr>
                <a:r>
                  <a:rPr lang="en-US" sz="2400" dirty="0"/>
                  <a:t>Alternating two-player zero-sum games</a:t>
                </a:r>
              </a:p>
              <a:p>
                <a:pPr marL="457200" lvl="2">
                  <a:lnSpc>
                    <a:spcPct val="110000"/>
                  </a:lnSpc>
                  <a:spcBef>
                    <a:spcPts val="600"/>
                  </a:spcBef>
                </a:pPr>
                <a:r>
                  <a:rPr lang="en-US" dirty="0"/>
                  <a:t>           = max node,          = min node,             = chance node</a:t>
                </a:r>
              </a:p>
              <a:p>
                <a:pPr marL="0">
                  <a:lnSpc>
                    <a:spcPct val="110000"/>
                  </a:lnSpc>
                  <a:spcBef>
                    <a:spcPts val="600"/>
                  </a:spcBef>
                </a:pPr>
                <a:r>
                  <a:rPr lang="en-US" sz="2400" dirty="0" err="1"/>
                  <a:t>Expectiminimax</a:t>
                </a:r>
                <a:r>
                  <a:rPr lang="en-US" sz="2400" dirty="0"/>
                  <a:t> search</a:t>
                </a:r>
              </a:p>
              <a:p>
                <a:pPr marL="0" indent="0">
                  <a:lnSpc>
                    <a:spcPct val="100000"/>
                  </a:lnSpc>
                  <a:spcBef>
                    <a:spcPts val="600"/>
                  </a:spcBef>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𝑈</m:t>
                      </m:r>
                      <m:d>
                        <m:dPr>
                          <m:ctrlPr>
                            <a:rPr lang="en-US" sz="2000" i="1">
                              <a:latin typeface="Cambria Math" panose="02040503050406030204" pitchFamily="18" charset="0"/>
                            </a:rPr>
                          </m:ctrlPr>
                        </m:dPr>
                        <m:e>
                          <m:r>
                            <a:rPr lang="en-US" sz="2000" i="1">
                              <a:latin typeface="Cambria Math" panose="02040503050406030204" pitchFamily="18" charset="0"/>
                            </a:rPr>
                            <m:t>𝑠</m:t>
                          </m:r>
                        </m:e>
                      </m:d>
                      <m:r>
                        <a:rPr lang="en-US" sz="2000" i="1">
                          <a:latin typeface="Cambria Math" panose="02040503050406030204" pitchFamily="18" charset="0"/>
                        </a:rPr>
                        <m:t>=</m:t>
                      </m:r>
                      <m:func>
                        <m:funcPr>
                          <m:ctrlPr>
                            <a:rPr lang="en-US" sz="2000" i="1">
                              <a:latin typeface="Cambria Math" panose="02040503050406030204" pitchFamily="18" charset="0"/>
                              <a:ea typeface="Cambria Math" panose="02040503050406030204" pitchFamily="18" charset="0"/>
                            </a:rPr>
                          </m:ctrlPr>
                        </m:funcPr>
                        <m:fName>
                          <m:limLow>
                            <m:limLowPr>
                              <m:ctrlPr>
                                <a:rPr lang="en-US" sz="2000" i="1">
                                  <a:latin typeface="Cambria Math" panose="02040503050406030204" pitchFamily="18" charset="0"/>
                                  <a:ea typeface="Cambria Math" panose="02040503050406030204" pitchFamily="18" charset="0"/>
                                </a:rPr>
                              </m:ctrlPr>
                            </m:limLowPr>
                            <m:e>
                              <m:r>
                                <m:rPr>
                                  <m:sty m:val="p"/>
                                </m:rPr>
                                <a:rPr lang="en-US" sz="2000">
                                  <a:latin typeface="Cambria Math" panose="02040503050406030204" pitchFamily="18" charset="0"/>
                                  <a:ea typeface="Cambria Math" panose="02040503050406030204" pitchFamily="18" charset="0"/>
                                </a:rPr>
                                <m:t>max</m:t>
                              </m:r>
                            </m:e>
                            <m:lim>
                              <m:r>
                                <a:rPr lang="en-US" sz="2000" i="1">
                                  <a:latin typeface="Cambria Math" panose="02040503050406030204" pitchFamily="18" charset="0"/>
                                  <a:ea typeface="Cambria Math" panose="02040503050406030204" pitchFamily="18" charset="0"/>
                                </a:rPr>
                                <m:t>𝑎</m:t>
                              </m:r>
                            </m:lim>
                          </m:limLow>
                        </m:fName>
                        <m:e>
                          <m:nary>
                            <m:naryPr>
                              <m:chr m:val="∑"/>
                              <m:supHide m:val="on"/>
                              <m:ctrlPr>
                                <a:rPr lang="en-US" sz="2000" i="1">
                                  <a:latin typeface="Cambria Math" panose="02040503050406030204" pitchFamily="18" charset="0"/>
                                  <a:ea typeface="Cambria Math" panose="02040503050406030204" pitchFamily="18" charset="0"/>
                                </a:rPr>
                              </m:ctrlPr>
                            </m:naryPr>
                            <m:sub>
                              <m:r>
                                <m:rPr>
                                  <m:brk m:alnAt="7"/>
                                </m:rP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sub>
                            <m:sup/>
                            <m:e>
                              <m:r>
                                <a:rPr lang="en-US" sz="2000" i="1">
                                  <a:latin typeface="Cambria Math" panose="02040503050406030204" pitchFamily="18" charset="0"/>
                                </a:rPr>
                                <m:t>𝑃</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e>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r>
                                <a:rPr lang="en-US" sz="2000" i="1">
                                  <a:latin typeface="Cambria Math" panose="02040503050406030204" pitchFamily="18" charset="0"/>
                                </a:rPr>
                                <m:t>𝑈</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r>
                                <a:rPr lang="en-US" sz="2000" i="1">
                                  <a:latin typeface="Cambria Math" panose="02040503050406030204" pitchFamily="18" charset="0"/>
                                </a:rPr>
                                <m:t>)</m:t>
                              </m:r>
                            </m:e>
                          </m:nary>
                        </m:e>
                      </m:func>
                      <m:r>
                        <a:rPr lang="en-US" sz="2000" b="0" i="1" smtClean="0">
                          <a:latin typeface="Cambria Math" panose="02040503050406030204" pitchFamily="18" charset="0"/>
                        </a:rPr>
                        <m:t> </m:t>
                      </m:r>
                      <m:r>
                        <m:rPr>
                          <m:sty m:val="p"/>
                        </m:rPr>
                        <a:rPr lang="en-US" sz="2000" b="0" i="0" smtClean="0">
                          <a:latin typeface="Cambria Math" panose="02040503050406030204" pitchFamily="18" charset="0"/>
                        </a:rPr>
                        <m:t>or</m:t>
                      </m:r>
                      <m:r>
                        <a:rPr lang="en-US" sz="2000" b="0" i="1" smtClean="0">
                          <a:latin typeface="Cambria Math" panose="02040503050406030204" pitchFamily="18" charset="0"/>
                        </a:rPr>
                        <m:t> </m:t>
                      </m:r>
                      <m:r>
                        <a:rPr lang="en-US" sz="2000" i="1">
                          <a:latin typeface="Cambria Math" panose="02040503050406030204" pitchFamily="18" charset="0"/>
                        </a:rPr>
                        <m:t>𝑈</m:t>
                      </m:r>
                      <m:d>
                        <m:dPr>
                          <m:ctrlPr>
                            <a:rPr lang="en-US" sz="2000" i="1">
                              <a:latin typeface="Cambria Math" panose="02040503050406030204" pitchFamily="18" charset="0"/>
                            </a:rPr>
                          </m:ctrlPr>
                        </m:dPr>
                        <m:e>
                          <m:r>
                            <a:rPr lang="en-US" sz="2000" i="1">
                              <a:latin typeface="Cambria Math" panose="02040503050406030204" pitchFamily="18" charset="0"/>
                            </a:rPr>
                            <m:t>𝑠</m:t>
                          </m:r>
                          <m:r>
                            <a:rPr lang="en-US" sz="2000" i="1">
                              <a:latin typeface="Cambria Math" panose="02040503050406030204" pitchFamily="18" charset="0"/>
                            </a:rPr>
                            <m:t>′</m:t>
                          </m:r>
                        </m:e>
                      </m:d>
                      <m:r>
                        <a:rPr lang="en-US" sz="2000" i="1">
                          <a:latin typeface="Cambria Math" panose="02040503050406030204" pitchFamily="18" charset="0"/>
                        </a:rPr>
                        <m:t>=</m:t>
                      </m:r>
                      <m:func>
                        <m:funcPr>
                          <m:ctrlPr>
                            <a:rPr lang="en-US" sz="2000" i="1">
                              <a:latin typeface="Cambria Math" panose="02040503050406030204" pitchFamily="18" charset="0"/>
                              <a:ea typeface="Cambria Math" panose="02040503050406030204" pitchFamily="18" charset="0"/>
                            </a:rPr>
                          </m:ctrlPr>
                        </m:funcPr>
                        <m:fName>
                          <m:limLow>
                            <m:limLowPr>
                              <m:ctrlPr>
                                <a:rPr lang="en-US" sz="2000" i="1">
                                  <a:latin typeface="Cambria Math" panose="02040503050406030204" pitchFamily="18" charset="0"/>
                                  <a:ea typeface="Cambria Math" panose="02040503050406030204" pitchFamily="18" charset="0"/>
                                </a:rPr>
                              </m:ctrlPr>
                            </m:limLowPr>
                            <m:e>
                              <m:r>
                                <m:rPr>
                                  <m:sty m:val="p"/>
                                </m:rPr>
                                <a:rPr lang="en-US" sz="2000">
                                  <a:latin typeface="Cambria Math" panose="02040503050406030204" pitchFamily="18" charset="0"/>
                                  <a:ea typeface="Cambria Math" panose="02040503050406030204" pitchFamily="18" charset="0"/>
                                </a:rPr>
                                <m:t>min</m:t>
                              </m:r>
                            </m:e>
                            <m:lim>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lim>
                          </m:limLow>
                        </m:fName>
                        <m:e>
                          <m:nary>
                            <m:naryPr>
                              <m:chr m:val="∑"/>
                              <m:supHide m:val="on"/>
                              <m:ctrlPr>
                                <a:rPr lang="en-US" sz="2000" i="1">
                                  <a:latin typeface="Cambria Math" panose="02040503050406030204" pitchFamily="18" charset="0"/>
                                  <a:ea typeface="Cambria Math" panose="02040503050406030204" pitchFamily="18" charset="0"/>
                                </a:rPr>
                              </m:ctrlPr>
                            </m:naryPr>
                            <m:sub>
                              <m:r>
                                <m:rPr>
                                  <m:brk m:alnAt="7"/>
                                </m:rP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sub>
                            <m:sup/>
                            <m:e>
                              <m:r>
                                <a:rPr lang="en-US" sz="2000" i="1">
                                  <a:latin typeface="Cambria Math" panose="02040503050406030204" pitchFamily="18" charset="0"/>
                                </a:rPr>
                                <m:t>𝑃</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e>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e>
                              </m:d>
                              <m:r>
                                <a:rPr lang="en-US" sz="2000" i="1">
                                  <a:latin typeface="Cambria Math" panose="02040503050406030204" pitchFamily="18" charset="0"/>
                                </a:rPr>
                                <m:t>𝑈</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r>
                                <a:rPr lang="en-US" sz="2000" i="1">
                                  <a:latin typeface="Cambria Math" panose="02040503050406030204" pitchFamily="18" charset="0"/>
                                </a:rPr>
                                <m:t>)</m:t>
                              </m:r>
                            </m:e>
                          </m:nary>
                        </m:e>
                      </m:func>
                    </m:oMath>
                  </m:oMathPara>
                </a14:m>
                <a:endParaRPr lang="en-US" sz="2000" dirty="0"/>
              </a:p>
              <a:p>
                <a:pPr marL="0">
                  <a:lnSpc>
                    <a:spcPct val="110000"/>
                  </a:lnSpc>
                  <a:spcBef>
                    <a:spcPts val="600"/>
                  </a:spcBef>
                </a:pPr>
                <a:r>
                  <a:rPr lang="en-US" sz="2400" dirty="0"/>
                  <a:t>Limited-horizon computation and heuristic evaluation functions</a:t>
                </a:r>
              </a:p>
              <a:p>
                <a:pPr marL="0" indent="0">
                  <a:lnSpc>
                    <a:spcPct val="110000"/>
                  </a:lnSpc>
                  <a:spcBef>
                    <a:spcPts val="600"/>
                  </a:spcBef>
                  <a:buNone/>
                </a:pPr>
                <a:r>
                  <a:rPr lang="en-US" sz="2400" dirty="0"/>
                  <a:t>	</a:t>
                </a:r>
                <a14:m>
                  <m:oMath xmlns:m="http://schemas.openxmlformats.org/officeDocument/2006/math">
                    <m:r>
                      <a:rPr lang="en-US" sz="2400" b="0" i="1" smtClean="0">
                        <a:latin typeface="Cambria Math" panose="02040503050406030204" pitchFamily="18" charset="0"/>
                      </a:rPr>
                      <m:t>𝑈</m:t>
                    </m:r>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2</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oMath>
                </a14:m>
                <a:endParaRPr lang="en-US" sz="2400" dirty="0"/>
              </a:p>
              <a:p>
                <a:pPr marL="0">
                  <a:lnSpc>
                    <a:spcPct val="110000"/>
                  </a:lnSpc>
                  <a:spcBef>
                    <a:spcPts val="600"/>
                  </a:spcBef>
                </a:pPr>
                <a:r>
                  <a:rPr lang="en-US" sz="2400" dirty="0"/>
                  <a:t>Alpha-beta search</a:t>
                </a:r>
              </a:p>
              <a:p>
                <a:pPr marL="457200" lvl="2">
                  <a:lnSpc>
                    <a:spcPct val="110000"/>
                  </a:lnSpc>
                  <a:spcBef>
                    <a:spcPts val="600"/>
                  </a:spcBef>
                </a:pPr>
                <a:r>
                  <a:rPr lang="en-US" dirty="0"/>
                  <a:t>Min node can update beta, Max node can update alpha</a:t>
                </a:r>
              </a:p>
              <a:p>
                <a:pPr marL="457200" lvl="2">
                  <a:lnSpc>
                    <a:spcPct val="110000"/>
                  </a:lnSpc>
                  <a:spcBef>
                    <a:spcPts val="600"/>
                  </a:spcBef>
                </a:pPr>
                <a:r>
                  <a:rPr lang="en-US" dirty="0"/>
                  <a:t>If beta ever falls below alpha, prune the rest of the children</a:t>
                </a:r>
              </a:p>
              <a:p>
                <a:pPr marL="0">
                  <a:lnSpc>
                    <a:spcPct val="110000"/>
                  </a:lnSpc>
                  <a:spcBef>
                    <a:spcPts val="600"/>
                  </a:spcBef>
                </a:pPr>
                <a:r>
                  <a:rPr lang="en-US" sz="2400" dirty="0"/>
                  <a:t>Computational complexity of minimax and alpha-beta</a:t>
                </a:r>
              </a:p>
              <a:p>
                <a:pPr marL="457200" lvl="2">
                  <a:lnSpc>
                    <a:spcPct val="110000"/>
                  </a:lnSpc>
                  <a:spcBef>
                    <a:spcPts val="600"/>
                  </a:spcBef>
                </a:pPr>
                <a:r>
                  <a:rPr lang="en-US" dirty="0"/>
                  <a:t>Minimax is </a:t>
                </a:r>
                <a14:m>
                  <m:oMath xmlns:m="http://schemas.openxmlformats.org/officeDocument/2006/math">
                    <m:r>
                      <a:rPr lang="en-US" i="1" dirty="0">
                        <a:latin typeface="Cambria Math" panose="02040503050406030204" pitchFamily="18" charset="0"/>
                      </a:rPr>
                      <m:t>𝑂</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𝑏</m:t>
                        </m:r>
                      </m:e>
                      <m:sup>
                        <m:r>
                          <a:rPr lang="en-US" i="1" dirty="0">
                            <a:latin typeface="Cambria Math" panose="02040503050406030204" pitchFamily="18" charset="0"/>
                          </a:rPr>
                          <m:t>𝑑</m:t>
                        </m:r>
                      </m:sup>
                    </m:sSup>
                    <m:r>
                      <a:rPr lang="en-US" i="1" dirty="0">
                        <a:latin typeface="Cambria Math" panose="02040503050406030204" pitchFamily="18" charset="0"/>
                      </a:rPr>
                      <m:t>}</m:t>
                    </m:r>
                  </m:oMath>
                </a14:m>
                <a:r>
                  <a:rPr lang="en-US" dirty="0"/>
                  <a:t>.  With optimal move ordering, alpha-beta is </a:t>
                </a:r>
                <a14:m>
                  <m:oMath xmlns:m="http://schemas.openxmlformats.org/officeDocument/2006/math">
                    <m:r>
                      <a:rPr lang="en-US" i="1" dirty="0">
                        <a:latin typeface="Cambria Math" panose="02040503050406030204" pitchFamily="18" charset="0"/>
                      </a:rPr>
                      <m:t>𝑂</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𝑏</m:t>
                        </m:r>
                      </m:e>
                      <m:sup>
                        <m:r>
                          <a:rPr lang="en-US" i="1" dirty="0">
                            <a:latin typeface="Cambria Math" panose="02040503050406030204" pitchFamily="18" charset="0"/>
                          </a:rPr>
                          <m:t>𝑑</m:t>
                        </m:r>
                        <m:r>
                          <a:rPr lang="en-US" i="1" dirty="0">
                            <a:latin typeface="Cambria Math" panose="02040503050406030204" pitchFamily="18" charset="0"/>
                          </a:rPr>
                          <m:t>/2</m:t>
                        </m:r>
                      </m:sup>
                    </m:sSup>
                    <m:r>
                      <a:rPr lang="en-US" i="1" dirty="0">
                        <a:latin typeface="Cambria Math" panose="02040503050406030204" pitchFamily="18" charset="0"/>
                      </a:rPr>
                      <m:t>}</m:t>
                    </m:r>
                  </m:oMath>
                </a14:m>
                <a:r>
                  <a:rPr lang="en-US" dirty="0"/>
                  <a:t>.</a:t>
                </a:r>
              </a:p>
              <a:p>
                <a:pPr marL="0">
                  <a:lnSpc>
                    <a:spcPct val="110000"/>
                  </a:lnSpc>
                  <a:spcBef>
                    <a:spcPts val="600"/>
                  </a:spcBef>
                </a:pPr>
                <a:r>
                  <a:rPr lang="en-US" altLang="ja-JP" sz="2400" dirty="0"/>
                  <a:t>Stochastic search: </a:t>
                </a:r>
                <a14:m>
                  <m:oMath xmlns:m="http://schemas.openxmlformats.org/officeDocument/2006/math">
                    <m:r>
                      <a:rPr lang="en-US" altLang="ja-JP" sz="2400" b="0" i="1" smtClean="0">
                        <a:latin typeface="Cambria Math" panose="02040503050406030204" pitchFamily="18" charset="0"/>
                      </a:rPr>
                      <m:t>𝑈</m:t>
                    </m:r>
                    <m:r>
                      <a:rPr lang="en-US" altLang="ja-JP" sz="2400" i="1">
                        <a:latin typeface="Cambria Math" panose="02040503050406030204" pitchFamily="18" charset="0"/>
                      </a:rPr>
                      <m:t>(</m:t>
                    </m:r>
                    <m:r>
                      <a:rPr lang="en-US" altLang="ja-JP" sz="2400" i="1">
                        <a:latin typeface="Cambria Math" panose="02040503050406030204" pitchFamily="18" charset="0"/>
                      </a:rPr>
                      <m:t>𝑠</m:t>
                    </m:r>
                    <m:r>
                      <a:rPr lang="en-US" altLang="ja-JP" sz="2400" i="1">
                        <a:latin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1</m:t>
                        </m:r>
                      </m:num>
                      <m:den>
                        <m:r>
                          <a:rPr lang="en-US" altLang="ja-JP" sz="2400" i="1">
                            <a:latin typeface="Cambria Math" panose="02040503050406030204" pitchFamily="18" charset="0"/>
                            <a:ea typeface="Cambria Math" panose="02040503050406030204" pitchFamily="18" charset="0"/>
                          </a:rPr>
                          <m:t>𝑛</m:t>
                        </m:r>
                      </m:den>
                    </m:f>
                    <m:nary>
                      <m:naryPr>
                        <m:chr m:val="∑"/>
                        <m:ctrlPr>
                          <a:rPr lang="en-US" altLang="ja-JP" sz="2400" i="1">
                            <a:latin typeface="Cambria Math" panose="02040503050406030204" pitchFamily="18" charset="0"/>
                            <a:ea typeface="Cambria Math" panose="02040503050406030204" pitchFamily="18" charset="0"/>
                          </a:rPr>
                        </m:ctrlPr>
                      </m:naryPr>
                      <m:sub>
                        <m:r>
                          <m:rPr>
                            <m:brk m:alnAt="23"/>
                          </m:rPr>
                          <a:rPr lang="en-US" altLang="ja-JP" sz="2400" i="1">
                            <a:latin typeface="Cambria Math" panose="02040503050406030204" pitchFamily="18" charset="0"/>
                            <a:ea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e>
                        <m:r>
                          <a:rPr lang="en-US" altLang="ja-JP" sz="2400" b="0" i="1" smtClean="0">
                            <a:latin typeface="Cambria Math" panose="02040503050406030204" pitchFamily="18" charset="0"/>
                            <a:ea typeface="Cambria Math" panose="02040503050406030204" pitchFamily="18" charset="0"/>
                          </a:rPr>
                          <m:t>𝑈</m:t>
                        </m:r>
                        <m:r>
                          <a:rPr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𝑖</m:t>
                            </m:r>
                          </m:e>
                          <m:sup>
                            <m:r>
                              <a:rPr lang="en-US" altLang="ja-JP" sz="2400" i="1">
                                <a:latin typeface="Cambria Math" panose="02040503050406030204" pitchFamily="18" charset="0"/>
                                <a:ea typeface="Cambria Math" panose="02040503050406030204" pitchFamily="18" charset="0"/>
                              </a:rPr>
                              <m:t>𝑡h</m:t>
                            </m:r>
                          </m:sup>
                        </m:sSup>
                        <m:r>
                          <a:rPr lang="en-US" altLang="ja-JP" sz="2400" i="1">
                            <a:latin typeface="Cambria Math" panose="02040503050406030204" pitchFamily="18" charset="0"/>
                            <a:ea typeface="Cambria Math" panose="02040503050406030204" pitchFamily="18" charset="0"/>
                          </a:rPr>
                          <m:t> </m:t>
                        </m:r>
                        <m:r>
                          <m:rPr>
                            <m:sty m:val="p"/>
                          </m:rPr>
                          <a:rPr lang="en-US" altLang="ja-JP" sz="2400">
                            <a:latin typeface="Cambria Math" panose="02040503050406030204" pitchFamily="18" charset="0"/>
                            <a:ea typeface="Cambria Math" panose="02040503050406030204" pitchFamily="18" charset="0"/>
                          </a:rPr>
                          <m:t>random</m:t>
                        </m:r>
                        <m:r>
                          <a:rPr lang="en-US" altLang="ja-JP" sz="2400">
                            <a:latin typeface="Cambria Math" panose="02040503050406030204" pitchFamily="18" charset="0"/>
                            <a:ea typeface="Cambria Math" panose="02040503050406030204" pitchFamily="18" charset="0"/>
                          </a:rPr>
                          <m:t> </m:t>
                        </m:r>
                        <m:r>
                          <m:rPr>
                            <m:sty m:val="p"/>
                          </m:rPr>
                          <a:rPr lang="en-US" altLang="ja-JP" sz="2400">
                            <a:latin typeface="Cambria Math" panose="02040503050406030204" pitchFamily="18" charset="0"/>
                            <a:ea typeface="Cambria Math" panose="02040503050406030204" pitchFamily="18" charset="0"/>
                          </a:rPr>
                          <m:t>game</m:t>
                        </m:r>
                        <m:r>
                          <a:rPr lang="en-US" altLang="ja-JP" sz="2400">
                            <a:latin typeface="Cambria Math" panose="02040503050406030204" pitchFamily="18" charset="0"/>
                            <a:ea typeface="Cambria Math" panose="02040503050406030204" pitchFamily="18" charset="0"/>
                          </a:rPr>
                          <m:t> </m:t>
                        </m:r>
                        <m:r>
                          <m:rPr>
                            <m:sty m:val="p"/>
                          </m:rPr>
                          <a:rPr lang="en-US" altLang="ja-JP" sz="2400">
                            <a:latin typeface="Cambria Math" panose="02040503050406030204" pitchFamily="18" charset="0"/>
                            <a:ea typeface="Cambria Math" panose="02040503050406030204" pitchFamily="18" charset="0"/>
                          </a:rPr>
                          <m:t>starting</m:t>
                        </m:r>
                        <m:r>
                          <a:rPr lang="en-US" altLang="ja-JP" sz="2400">
                            <a:latin typeface="Cambria Math" panose="02040503050406030204" pitchFamily="18" charset="0"/>
                            <a:ea typeface="Cambria Math" panose="02040503050406030204" pitchFamily="18" charset="0"/>
                          </a:rPr>
                          <m:t> </m:t>
                        </m:r>
                        <m:r>
                          <m:rPr>
                            <m:sty m:val="p"/>
                          </m:rPr>
                          <a:rPr lang="en-US" altLang="ja-JP" sz="2400">
                            <a:latin typeface="Cambria Math" panose="02040503050406030204" pitchFamily="18" charset="0"/>
                            <a:ea typeface="Cambria Math" panose="02040503050406030204" pitchFamily="18" charset="0"/>
                          </a:rPr>
                          <m:t>from</m:t>
                        </m:r>
                        <m:r>
                          <a:rPr lang="en-US" altLang="ja-JP" sz="2400" i="1">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𝑠</m:t>
                        </m:r>
                        <m:r>
                          <a:rPr lang="en-US" altLang="ja-JP" sz="2400" i="1">
                            <a:latin typeface="Cambria Math" panose="02040503050406030204" pitchFamily="18" charset="0"/>
                            <a:ea typeface="Cambria Math" panose="02040503050406030204" pitchFamily="18" charset="0"/>
                          </a:rPr>
                          <m:t>)</m:t>
                        </m:r>
                      </m:e>
                    </m:nary>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670063"/>
                <a:ext cx="10515599" cy="6109109"/>
              </a:xfrm>
              <a:blipFill>
                <a:blip r:embed="rId3"/>
                <a:stretch>
                  <a:fillRect l="-724" t="-415" b="-10788"/>
                </a:stretch>
              </a:blipFill>
            </p:spPr>
            <p:txBody>
              <a:bodyPr/>
              <a:lstStyle/>
              <a:p>
                <a:r>
                  <a:rPr lang="en-US">
                    <a:noFill/>
                  </a:rPr>
                  <a:t> </a:t>
                </a:r>
              </a:p>
            </p:txBody>
          </p:sp>
        </mc:Fallback>
      </mc:AlternateContent>
      <p:sp>
        <p:nvSpPr>
          <p:cNvPr id="4" name="Triangle 3">
            <a:extLst>
              <a:ext uri="{FF2B5EF4-FFF2-40B4-BE49-F238E27FC236}">
                <a16:creationId xmlns:a16="http://schemas.microsoft.com/office/drawing/2014/main" id="{A78A64AA-2A6B-CD97-D88D-3DE207FF1804}"/>
              </a:ext>
            </a:extLst>
          </p:cNvPr>
          <p:cNvSpPr/>
          <p:nvPr/>
        </p:nvSpPr>
        <p:spPr>
          <a:xfrm>
            <a:off x="1481959" y="1061029"/>
            <a:ext cx="537736" cy="5387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5" name="Triangle 4">
            <a:extLst>
              <a:ext uri="{FF2B5EF4-FFF2-40B4-BE49-F238E27FC236}">
                <a16:creationId xmlns:a16="http://schemas.microsoft.com/office/drawing/2014/main" id="{C6ABCCDE-0FD0-D72B-1408-36D92786C6D2}"/>
              </a:ext>
            </a:extLst>
          </p:cNvPr>
          <p:cNvSpPr/>
          <p:nvPr/>
        </p:nvSpPr>
        <p:spPr>
          <a:xfrm rot="10800000">
            <a:off x="3294808" y="1103279"/>
            <a:ext cx="594360" cy="5387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endParaRPr lang="en-US" sz="2400" b="1" dirty="0"/>
          </a:p>
        </p:txBody>
      </p:sp>
      <p:sp>
        <p:nvSpPr>
          <p:cNvPr id="6" name="Oval 5">
            <a:extLst>
              <a:ext uri="{FF2B5EF4-FFF2-40B4-BE49-F238E27FC236}">
                <a16:creationId xmlns:a16="http://schemas.microsoft.com/office/drawing/2014/main" id="{387A0F20-936C-23A8-148A-596C6C264CFE}"/>
              </a:ext>
            </a:extLst>
          </p:cNvPr>
          <p:cNvSpPr/>
          <p:nvPr/>
        </p:nvSpPr>
        <p:spPr>
          <a:xfrm>
            <a:off x="5196827" y="1091521"/>
            <a:ext cx="537736" cy="538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07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33EB-3453-BF3B-E629-E5A30B47FB35}"/>
              </a:ext>
            </a:extLst>
          </p:cNvPr>
          <p:cNvSpPr>
            <a:spLocks noGrp="1"/>
          </p:cNvSpPr>
          <p:nvPr>
            <p:ph type="title"/>
          </p:nvPr>
        </p:nvSpPr>
        <p:spPr>
          <a:xfrm>
            <a:off x="123497" y="228492"/>
            <a:ext cx="10515600" cy="591316"/>
          </a:xfrm>
        </p:spPr>
        <p:txBody>
          <a:bodyPr>
            <a:normAutofit fontScale="90000"/>
          </a:bodyPr>
          <a:lstStyle/>
          <a:p>
            <a:r>
              <a:rPr lang="en-US" dirty="0"/>
              <a:t>Markov Decision Process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68D14A-3426-3F0E-8CA9-4E79D16682A9}"/>
                  </a:ext>
                </a:extLst>
              </p:cNvPr>
              <p:cNvSpPr>
                <a:spLocks noGrp="1"/>
              </p:cNvSpPr>
              <p:nvPr>
                <p:ph idx="1"/>
              </p:nvPr>
            </p:nvSpPr>
            <p:spPr>
              <a:xfrm>
                <a:off x="611030" y="1069431"/>
                <a:ext cx="10969943" cy="5181599"/>
              </a:xfrm>
            </p:spPr>
            <p:txBody>
              <a:bodyPr>
                <a:normAutofit fontScale="92500" lnSpcReduction="20000"/>
              </a:bodyPr>
              <a:lstStyle/>
              <a:p>
                <a:r>
                  <a:rPr lang="en-US" dirty="0"/>
                  <a:t>The exact solution is given by Bellman’s equation:</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𝑈</m:t>
                      </m:r>
                      <m:d>
                        <m:dPr>
                          <m:ctrlPr>
                            <a:rPr lang="en-US" i="1" dirty="0">
                              <a:latin typeface="Cambria Math" panose="02040503050406030204" pitchFamily="18" charset="0"/>
                            </a:rPr>
                          </m:ctrlPr>
                        </m:dPr>
                        <m:e>
                          <m:r>
                            <a:rPr lang="en-US" i="1" dirty="0">
                              <a:latin typeface="Cambria Math" panose="02040503050406030204" pitchFamily="18" charset="0"/>
                            </a:rPr>
                            <m:t>𝑠</m:t>
                          </m:r>
                        </m:e>
                      </m:d>
                      <m:r>
                        <a:rPr lang="en-US" i="1" dirty="0">
                          <a:latin typeface="Cambria Math" panose="02040503050406030204" pitchFamily="18" charset="0"/>
                        </a:rPr>
                        <m:t>=</m:t>
                      </m:r>
                      <m:r>
                        <a:rPr lang="en-US" i="1" dirty="0">
                          <a:latin typeface="Cambria Math" panose="02040503050406030204" pitchFamily="18" charset="0"/>
                        </a:rPr>
                        <m:t>𝑅</m:t>
                      </m:r>
                      <m:d>
                        <m:dPr>
                          <m:ctrlPr>
                            <a:rPr lang="en-US" i="1" dirty="0">
                              <a:latin typeface="Cambria Math" panose="02040503050406030204" pitchFamily="18" charset="0"/>
                            </a:rPr>
                          </m:ctrlPr>
                        </m:dPr>
                        <m:e>
                          <m:r>
                            <a:rPr lang="en-US" i="1" dirty="0">
                              <a:latin typeface="Cambria Math" panose="02040503050406030204" pitchFamily="18" charset="0"/>
                            </a:rPr>
                            <m:t>𝑠</m:t>
                          </m:r>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𝛾</m:t>
                      </m:r>
                      <m:func>
                        <m:funcPr>
                          <m:ctrlPr>
                            <a:rPr lang="en-US" i="1" dirty="0">
                              <a:latin typeface="Cambria Math" panose="02040503050406030204" pitchFamily="18" charset="0"/>
                              <a:ea typeface="Cambria Math" panose="02040503050406030204" pitchFamily="18" charset="0"/>
                            </a:rPr>
                          </m:ctrlPr>
                        </m:funcPr>
                        <m:fName>
                          <m:limLow>
                            <m:limLowPr>
                              <m:ctrlPr>
                                <a:rPr lang="en-US" i="1" dirty="0">
                                  <a:latin typeface="Cambria Math" panose="02040503050406030204" pitchFamily="18" charset="0"/>
                                  <a:ea typeface="Cambria Math" panose="02040503050406030204" pitchFamily="18" charset="0"/>
                                </a:rPr>
                              </m:ctrlPr>
                            </m:limLowPr>
                            <m:e>
                              <m:r>
                                <m:rPr>
                                  <m:sty m:val="p"/>
                                </m:rPr>
                                <a:rPr lang="en-US" dirty="0">
                                  <a:latin typeface="Cambria Math" panose="02040503050406030204" pitchFamily="18" charset="0"/>
                                  <a:ea typeface="Cambria Math" panose="02040503050406030204" pitchFamily="18" charset="0"/>
                                </a:rPr>
                                <m:t>max</m:t>
                              </m:r>
                            </m:e>
                            <m:lim>
                              <m:r>
                                <a:rPr lang="en-US" i="1">
                                  <a:latin typeface="Cambria Math" panose="02040503050406030204" pitchFamily="18" charset="0"/>
                                  <a:ea typeface="Cambria Math" panose="02040503050406030204" pitchFamily="18" charset="0"/>
                                </a:rPr>
                                <m:t>𝑎</m:t>
                              </m:r>
                            </m:lim>
                          </m:limLow>
                        </m:fName>
                        <m:e>
                          <m:nary>
                            <m:naryPr>
                              <m:chr m:val="∑"/>
                              <m:supHide m:val="on"/>
                              <m:ctrlPr>
                                <a:rPr lang="en-US" i="1" dirty="0">
                                  <a:latin typeface="Cambria Math" panose="02040503050406030204" pitchFamily="18" charset="0"/>
                                  <a:ea typeface="Cambria Math" panose="02040503050406030204" pitchFamily="18" charset="0"/>
                                </a:rPr>
                              </m:ctrlPr>
                            </m:naryPr>
                            <m:sub>
                              <m:sSup>
                                <m:sSupPr>
                                  <m:ctrlPr>
                                    <a:rPr lang="en-US" i="1" dirty="0">
                                      <a:latin typeface="Cambria Math" panose="02040503050406030204" pitchFamily="18" charset="0"/>
                                      <a:ea typeface="Cambria Math" panose="02040503050406030204" pitchFamily="18" charset="0"/>
                                    </a:rPr>
                                  </m:ctrlPr>
                                </m:sSupPr>
                                <m:e>
                                  <m:r>
                                    <m:rPr>
                                      <m:brk m:alnAt="7"/>
                                    </m:rPr>
                                    <a:rPr lang="en-US" i="1" dirty="0">
                                      <a:latin typeface="Cambria Math" panose="02040503050406030204" pitchFamily="18" charset="0"/>
                                      <a:ea typeface="Cambria Math" panose="02040503050406030204" pitchFamily="18" charset="0"/>
                                    </a:rPr>
                                    <m:t>𝑠</m:t>
                                  </m:r>
                                </m:e>
                                <m:sup>
                                  <m:r>
                                    <a:rPr lang="en-US" i="1" dirty="0">
                                      <a:latin typeface="Cambria Math" panose="02040503050406030204" pitchFamily="18" charset="0"/>
                                      <a:ea typeface="Cambria Math" panose="02040503050406030204" pitchFamily="18" charset="0"/>
                                    </a:rPr>
                                    <m:t>′</m:t>
                                  </m:r>
                                </m:sup>
                              </m:sSup>
                            </m:sub>
                            <m:sup/>
                            <m:e>
                              <m:r>
                                <a:rPr lang="en-US" i="1" dirty="0">
                                  <a:latin typeface="Cambria Math" panose="02040503050406030204" pitchFamily="18" charset="0"/>
                                  <a:ea typeface="Cambria Math" panose="02040503050406030204" pitchFamily="18" charset="0"/>
                                </a:rPr>
                                <m:t>𝑃</m:t>
                              </m:r>
                              <m:d>
                                <m:dPr>
                                  <m:ctrlPr>
                                    <a:rPr lang="en-US" i="1" dirty="0">
                                      <a:latin typeface="Cambria Math" panose="02040503050406030204" pitchFamily="18" charset="0"/>
                                      <a:ea typeface="Cambria Math" panose="02040503050406030204" pitchFamily="18" charset="0"/>
                                    </a:rPr>
                                  </m:ctrlPr>
                                </m:dPr>
                                <m:e>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𝑠</m:t>
                                      </m:r>
                                    </m:e>
                                    <m:sup>
                                      <m:r>
                                        <a:rPr lang="en-US" i="1" dirty="0">
                                          <a:latin typeface="Cambria Math" panose="02040503050406030204" pitchFamily="18" charset="0"/>
                                          <a:ea typeface="Cambria Math" panose="02040503050406030204" pitchFamily="18" charset="0"/>
                                        </a:rPr>
                                        <m:t>′</m:t>
                                      </m:r>
                                    </m:sup>
                                  </m:sSup>
                                </m:e>
                                <m:e>
                                  <m:r>
                                    <a:rPr lang="en-US" i="1" dirty="0">
                                      <a:latin typeface="Cambria Math" panose="02040503050406030204" pitchFamily="18" charset="0"/>
                                      <a:ea typeface="Cambria Math" panose="02040503050406030204" pitchFamily="18" charset="0"/>
                                    </a:rPr>
                                    <m:t>𝑠</m:t>
                                  </m:r>
                                  <m:r>
                                    <a:rPr lang="en-US" i="1" dirty="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rPr>
                                <m:t>𝑈</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rPr>
                                    <m:t>𝑠</m:t>
                                  </m:r>
                                  <m:r>
                                    <a:rPr lang="en-US" i="1" dirty="0">
                                      <a:latin typeface="Cambria Math" panose="02040503050406030204" pitchFamily="18" charset="0"/>
                                    </a:rPr>
                                    <m:t>′</m:t>
                                  </m:r>
                                </m:e>
                              </m:d>
                            </m:e>
                          </m:nary>
                        </m:e>
                      </m:func>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𝑠</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𝑠</m:t>
                      </m:r>
                      <m:r>
                        <a:rPr lang="en-US" i="1" dirty="0">
                          <a:latin typeface="Cambria Math" panose="02040503050406030204" pitchFamily="18" charset="0"/>
                          <a:ea typeface="Cambria Math" panose="02040503050406030204" pitchFamily="18" charset="0"/>
                        </a:rPr>
                        <m:t>′</m:t>
                      </m:r>
                    </m:oMath>
                  </m:oMathPara>
                </a14:m>
                <a:endParaRPr lang="en-US" dirty="0"/>
              </a:p>
              <a:p>
                <a:r>
                  <a:rPr lang="en-US" dirty="0"/>
                  <a:t>Value iteration starts with length-0 paths, and iteratively extends them:</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max</m:t>
                              </m:r>
                            </m:e>
                            <m:lim>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lim>
                          </m:limLow>
                        </m:fName>
                        <m:e>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sub>
                            <m:sup/>
                            <m:e>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e>
                          </m:nary>
                        </m:e>
                      </m:func>
                    </m:oMath>
                  </m:oMathPara>
                </a14:m>
                <a:endParaRPr lang="en-US" dirty="0"/>
              </a:p>
              <a:p>
                <a:r>
                  <a:rPr lang="en-US" dirty="0"/>
                  <a:t>Policy iteration alternates two steps:</a:t>
                </a:r>
              </a:p>
              <a:p>
                <a:pPr marL="1314250" lvl="2" indent="-514350"/>
                <a:r>
                  <a:rPr lang="en-US" sz="2400" dirty="0"/>
                  <a:t>Policy evaluation: find out the value of each state under current policy:</a:t>
                </a:r>
              </a:p>
              <a:p>
                <a:pPr marL="799900" lvl="2" indent="0">
                  <a:buNone/>
                </a:pPr>
                <a14:m>
                  <m:oMathPara xmlns:m="http://schemas.openxmlformats.org/officeDocument/2006/math">
                    <m:oMathParaPr>
                      <m:jc m:val="centerGroup"/>
                    </m:oMathParaPr>
                    <m:oMath xmlns:m="http://schemas.openxmlformats.org/officeDocument/2006/math">
                      <m:sSup>
                        <m:sSupPr>
                          <m:ctrlPr>
                            <a:rPr lang="en-US" sz="2400" i="1" dirty="0">
                              <a:latin typeface="Cambria Math" panose="02040503050406030204" pitchFamily="18" charset="0"/>
                            </a:rPr>
                          </m:ctrlPr>
                        </m:sSupPr>
                        <m:e>
                          <m:r>
                            <a:rPr lang="en-US" sz="2400" i="1" dirty="0">
                              <a:latin typeface="Cambria Math" panose="02040503050406030204" pitchFamily="18" charset="0"/>
                            </a:rPr>
                            <m:t>𝑈</m:t>
                          </m:r>
                        </m:e>
                        <m:sup>
                          <m:r>
                            <a:rPr lang="en-US" sz="2400" i="1" dirty="0">
                              <a:latin typeface="Cambria Math" panose="02040503050406030204" pitchFamily="18" charset="0"/>
                              <a:ea typeface="Cambria Math" panose="02040503050406030204" pitchFamily="18" charset="0"/>
                            </a:rPr>
                            <m:t>𝜋</m:t>
                          </m:r>
                        </m:sup>
                      </m:sSup>
                      <m:d>
                        <m:dPr>
                          <m:ctrlPr>
                            <a:rPr lang="en-US" sz="2400" i="1" dirty="0">
                              <a:latin typeface="Cambria Math" panose="02040503050406030204" pitchFamily="18" charset="0"/>
                            </a:rPr>
                          </m:ctrlPr>
                        </m:dPr>
                        <m:e>
                          <m:r>
                            <a:rPr lang="en-US" sz="2400" i="1" dirty="0">
                              <a:latin typeface="Cambria Math" panose="02040503050406030204" pitchFamily="18" charset="0"/>
                            </a:rPr>
                            <m:t>𝑠</m:t>
                          </m:r>
                        </m:e>
                      </m:d>
                      <m:r>
                        <a:rPr lang="en-US" sz="2400" i="1" dirty="0">
                          <a:latin typeface="Cambria Math" panose="02040503050406030204" pitchFamily="18" charset="0"/>
                        </a:rPr>
                        <m:t>=</m:t>
                      </m:r>
                      <m:r>
                        <a:rPr lang="en-US" sz="2400" i="1" dirty="0">
                          <a:latin typeface="Cambria Math" panose="02040503050406030204" pitchFamily="18" charset="0"/>
                        </a:rPr>
                        <m:t>𝑅</m:t>
                      </m:r>
                      <m:d>
                        <m:dPr>
                          <m:ctrlPr>
                            <a:rPr lang="en-US" sz="2400" i="1" dirty="0">
                              <a:latin typeface="Cambria Math" panose="02040503050406030204" pitchFamily="18" charset="0"/>
                            </a:rPr>
                          </m:ctrlPr>
                        </m:dPr>
                        <m:e>
                          <m:r>
                            <a:rPr lang="en-US" sz="2400" i="1" dirty="0">
                              <a:latin typeface="Cambria Math" panose="02040503050406030204" pitchFamily="18" charset="0"/>
                            </a:rPr>
                            <m:t>𝑠</m:t>
                          </m:r>
                        </m:e>
                      </m:d>
                      <m:r>
                        <a:rPr lang="en-US" sz="2400" i="1" dirty="0">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𝛾</m:t>
                      </m:r>
                      <m:nary>
                        <m:naryPr>
                          <m:chr m:val="∑"/>
                          <m:supHide m:val="on"/>
                          <m:ctrlPr>
                            <a:rPr lang="en-US" sz="2400" i="1" dirty="0">
                              <a:latin typeface="Cambria Math" panose="02040503050406030204" pitchFamily="18" charset="0"/>
                              <a:ea typeface="Cambria Math" panose="02040503050406030204" pitchFamily="18" charset="0"/>
                            </a:rPr>
                          </m:ctrlPr>
                        </m:naryPr>
                        <m:sub>
                          <m:sSup>
                            <m:sSupPr>
                              <m:ctrlPr>
                                <a:rPr lang="en-US" sz="2400" i="1" dirty="0">
                                  <a:latin typeface="Cambria Math" panose="02040503050406030204" pitchFamily="18" charset="0"/>
                                  <a:ea typeface="Cambria Math" panose="02040503050406030204" pitchFamily="18" charset="0"/>
                                </a:rPr>
                              </m:ctrlPr>
                            </m:sSupPr>
                            <m:e>
                              <m:r>
                                <m:rPr>
                                  <m:brk m:alnAt="7"/>
                                </m:rPr>
                                <a:rPr lang="en-US" sz="2400" i="1" dirty="0">
                                  <a:latin typeface="Cambria Math" panose="02040503050406030204" pitchFamily="18" charset="0"/>
                                  <a:ea typeface="Cambria Math" panose="02040503050406030204" pitchFamily="18" charset="0"/>
                                </a:rPr>
                                <m:t>𝑠</m:t>
                              </m:r>
                            </m:e>
                            <m:sup>
                              <m:r>
                                <a:rPr lang="en-US" sz="2400" i="1" dirty="0">
                                  <a:latin typeface="Cambria Math" panose="02040503050406030204" pitchFamily="18" charset="0"/>
                                  <a:ea typeface="Cambria Math" panose="02040503050406030204" pitchFamily="18" charset="0"/>
                                </a:rPr>
                                <m:t>′</m:t>
                              </m:r>
                            </m:sup>
                          </m:sSup>
                        </m:sub>
                        <m:sup/>
                        <m:e>
                          <m:r>
                            <a:rPr lang="en-US" sz="2400" i="1" dirty="0">
                              <a:latin typeface="Cambria Math" panose="02040503050406030204" pitchFamily="18" charset="0"/>
                              <a:ea typeface="Cambria Math" panose="02040503050406030204" pitchFamily="18" charset="0"/>
                            </a:rPr>
                            <m:t>𝑃</m:t>
                          </m:r>
                          <m:d>
                            <m:dPr>
                              <m:ctrlPr>
                                <a:rPr lang="en-US" sz="2400" i="1" dirty="0">
                                  <a:latin typeface="Cambria Math" panose="02040503050406030204" pitchFamily="18" charset="0"/>
                                  <a:ea typeface="Cambria Math" panose="02040503050406030204" pitchFamily="18" charset="0"/>
                                </a:rPr>
                              </m:ctrlPr>
                            </m:dPr>
                            <m:e>
                              <m:sSup>
                                <m:sSupPr>
                                  <m:ctrlPr>
                                    <a:rPr lang="en-US" sz="2400" i="1" dirty="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𝑠</m:t>
                                  </m:r>
                                </m:e>
                                <m:sup>
                                  <m:r>
                                    <a:rPr lang="en-US" sz="2400" i="1" dirty="0">
                                      <a:latin typeface="Cambria Math" panose="02040503050406030204" pitchFamily="18" charset="0"/>
                                      <a:ea typeface="Cambria Math" panose="02040503050406030204" pitchFamily="18" charset="0"/>
                                    </a:rPr>
                                    <m:t>′</m:t>
                                  </m:r>
                                </m:sup>
                              </m:sSup>
                            </m:e>
                            <m:e>
                              <m:r>
                                <a:rPr lang="en-US" sz="2400" i="1" dirty="0">
                                  <a:latin typeface="Cambria Math" panose="02040503050406030204" pitchFamily="18" charset="0"/>
                                  <a:ea typeface="Cambria Math" panose="02040503050406030204" pitchFamily="18" charset="0"/>
                                </a:rPr>
                                <m:t>𝑠</m:t>
                              </m:r>
                              <m:r>
                                <a:rPr lang="en-US" sz="2400" i="1" dirty="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𝜋</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𝑠</m:t>
                                  </m:r>
                                </m:e>
                              </m:d>
                            </m:e>
                          </m:d>
                          <m:sSup>
                            <m:sSupPr>
                              <m:ctrlPr>
                                <a:rPr lang="en-US" sz="2400" i="1" dirty="0">
                                  <a:latin typeface="Cambria Math" panose="02040503050406030204" pitchFamily="18" charset="0"/>
                                </a:rPr>
                              </m:ctrlPr>
                            </m:sSupPr>
                            <m:e>
                              <m:r>
                                <a:rPr lang="en-US" sz="2400" i="1" dirty="0">
                                  <a:latin typeface="Cambria Math" panose="02040503050406030204" pitchFamily="18" charset="0"/>
                                </a:rPr>
                                <m:t>𝑈</m:t>
                              </m:r>
                            </m:e>
                            <m:sup>
                              <m:r>
                                <a:rPr lang="en-US" sz="2400" i="1" dirty="0">
                                  <a:latin typeface="Cambria Math" panose="02040503050406030204" pitchFamily="18" charset="0"/>
                                  <a:ea typeface="Cambria Math" panose="02040503050406030204" pitchFamily="18" charset="0"/>
                                </a:rPr>
                                <m:t>𝜋</m:t>
                              </m:r>
                            </m:sup>
                          </m:sSup>
                          <m:d>
                            <m:dPr>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rPr>
                                <m:t>𝑠</m:t>
                              </m:r>
                              <m:r>
                                <a:rPr lang="en-US" sz="2400" i="1" dirty="0">
                                  <a:latin typeface="Cambria Math" panose="02040503050406030204" pitchFamily="18" charset="0"/>
                                </a:rPr>
                                <m:t>′</m:t>
                              </m:r>
                            </m:e>
                          </m:d>
                        </m:e>
                      </m:nary>
                    </m:oMath>
                  </m:oMathPara>
                </a14:m>
                <a:endParaRPr lang="en-US" dirty="0"/>
              </a:p>
              <a:p>
                <a:pPr marL="1314250" lvl="2" indent="-514350"/>
                <a:r>
                  <a:rPr lang="en-US" sz="2400" dirty="0">
                    <a:ea typeface="Cambria Math" panose="02040503050406030204" pitchFamily="18" charset="0"/>
                  </a:rPr>
                  <a:t>Policy improvement: change the action, in each state, to improve value:</a:t>
                </a:r>
              </a:p>
              <a:p>
                <a:pPr marL="799900" lvl="2"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𝜋</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𝑠</m:t>
                          </m:r>
                        </m:e>
                      </m:d>
                      <m:r>
                        <m:rPr>
                          <m:nor/>
                        </m:rPr>
                        <a:rPr lang="en-US" sz="2400">
                          <a:latin typeface="Cambria Math" panose="02040503050406030204" pitchFamily="18" charset="0"/>
                          <a:ea typeface="Cambria Math" panose="02040503050406030204" pitchFamily="18" charset="0"/>
                        </a:rPr>
                        <m:t>=</m:t>
                      </m:r>
                      <m:func>
                        <m:funcPr>
                          <m:ctrlPr>
                            <a:rPr lang="en-US" sz="2400" i="1" dirty="0">
                              <a:latin typeface="Cambria Math" panose="02040503050406030204" pitchFamily="18" charset="0"/>
                              <a:ea typeface="Cambria Math" panose="02040503050406030204" pitchFamily="18" charset="0"/>
                            </a:rPr>
                          </m:ctrlPr>
                        </m:funcPr>
                        <m:fName>
                          <m:limLow>
                            <m:limLowPr>
                              <m:ctrlPr>
                                <a:rPr lang="en-US" sz="2400" i="1" dirty="0">
                                  <a:latin typeface="Cambria Math" panose="02040503050406030204" pitchFamily="18" charset="0"/>
                                  <a:ea typeface="Cambria Math" panose="02040503050406030204" pitchFamily="18" charset="0"/>
                                </a:rPr>
                              </m:ctrlPr>
                            </m:limLowPr>
                            <m:e>
                              <m:r>
                                <m:rPr>
                                  <m:sty m:val="p"/>
                                </m:rPr>
                                <a:rPr lang="en-US" sz="2400" dirty="0">
                                  <a:latin typeface="Cambria Math" panose="02040503050406030204" pitchFamily="18" charset="0"/>
                                  <a:ea typeface="Cambria Math" panose="02040503050406030204" pitchFamily="18" charset="0"/>
                                </a:rPr>
                                <m:t>argmax</m:t>
                              </m:r>
                            </m:e>
                            <m:lim>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lim>
                          </m:limLow>
                        </m:fName>
                        <m:e>
                          <m:nary>
                            <m:naryPr>
                              <m:chr m:val="∑"/>
                              <m:supHide m:val="on"/>
                              <m:ctrlPr>
                                <a:rPr lang="en-US" sz="2400" i="1" dirty="0">
                                  <a:latin typeface="Cambria Math" panose="02040503050406030204" pitchFamily="18" charset="0"/>
                                  <a:ea typeface="Cambria Math" panose="02040503050406030204" pitchFamily="18" charset="0"/>
                                </a:rPr>
                              </m:ctrlPr>
                            </m:naryPr>
                            <m:sub>
                              <m:sSup>
                                <m:sSupPr>
                                  <m:ctrlPr>
                                    <a:rPr lang="en-US" sz="2400" i="1" dirty="0">
                                      <a:latin typeface="Cambria Math" panose="02040503050406030204" pitchFamily="18" charset="0"/>
                                      <a:ea typeface="Cambria Math" panose="02040503050406030204" pitchFamily="18" charset="0"/>
                                    </a:rPr>
                                  </m:ctrlPr>
                                </m:sSupPr>
                                <m:e>
                                  <m:r>
                                    <m:rPr>
                                      <m:brk m:alnAt="7"/>
                                    </m:rPr>
                                    <a:rPr lang="en-US" sz="2400" i="1" dirty="0">
                                      <a:latin typeface="Cambria Math" panose="02040503050406030204" pitchFamily="18" charset="0"/>
                                      <a:ea typeface="Cambria Math" panose="02040503050406030204" pitchFamily="18" charset="0"/>
                                    </a:rPr>
                                    <m:t>𝑠</m:t>
                                  </m:r>
                                </m:e>
                                <m:sup>
                                  <m:r>
                                    <a:rPr lang="en-US" sz="2400" i="1" dirty="0">
                                      <a:latin typeface="Cambria Math" panose="02040503050406030204" pitchFamily="18" charset="0"/>
                                      <a:ea typeface="Cambria Math" panose="02040503050406030204" pitchFamily="18" charset="0"/>
                                    </a:rPr>
                                    <m:t>′</m:t>
                                  </m:r>
                                </m:sup>
                              </m:sSup>
                            </m:sub>
                            <m:sup/>
                            <m:e>
                              <m:r>
                                <a:rPr lang="en-US" sz="2400" i="1" dirty="0">
                                  <a:latin typeface="Cambria Math" panose="02040503050406030204" pitchFamily="18" charset="0"/>
                                  <a:ea typeface="Cambria Math" panose="02040503050406030204" pitchFamily="18" charset="0"/>
                                </a:rPr>
                                <m:t>𝑃</m:t>
                              </m:r>
                              <m:d>
                                <m:dPr>
                                  <m:ctrlPr>
                                    <a:rPr lang="en-US" sz="2400" i="1" dirty="0">
                                      <a:latin typeface="Cambria Math" panose="02040503050406030204" pitchFamily="18" charset="0"/>
                                      <a:ea typeface="Cambria Math" panose="02040503050406030204" pitchFamily="18" charset="0"/>
                                    </a:rPr>
                                  </m:ctrlPr>
                                </m:dPr>
                                <m:e>
                                  <m:sSup>
                                    <m:sSupPr>
                                      <m:ctrlPr>
                                        <a:rPr lang="en-US" sz="2400" i="1" dirty="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𝑠</m:t>
                                      </m:r>
                                    </m:e>
                                    <m:sup>
                                      <m:r>
                                        <a:rPr lang="en-US" sz="2400" i="1" dirty="0">
                                          <a:latin typeface="Cambria Math" panose="02040503050406030204" pitchFamily="18" charset="0"/>
                                          <a:ea typeface="Cambria Math" panose="02040503050406030204" pitchFamily="18" charset="0"/>
                                        </a:rPr>
                                        <m:t>′</m:t>
                                      </m:r>
                                    </m:sup>
                                  </m:sSup>
                                </m:e>
                                <m:e>
                                  <m:r>
                                    <a:rPr lang="en-US" sz="2400" i="1" dirty="0">
                                      <a:latin typeface="Cambria Math" panose="02040503050406030204" pitchFamily="18" charset="0"/>
                                      <a:ea typeface="Cambria Math" panose="02040503050406030204" pitchFamily="18" charset="0"/>
                                    </a:rPr>
                                    <m:t>𝑠</m:t>
                                  </m:r>
                                  <m:r>
                                    <a:rPr lang="en-US" sz="2400" i="1" dirty="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d>
                              <m:sSup>
                                <m:sSupPr>
                                  <m:ctrlPr>
                                    <a:rPr lang="en-US" sz="2400" i="1" dirty="0">
                                      <a:latin typeface="Cambria Math" panose="02040503050406030204" pitchFamily="18" charset="0"/>
                                    </a:rPr>
                                  </m:ctrlPr>
                                </m:sSupPr>
                                <m:e>
                                  <m:r>
                                    <a:rPr lang="en-US" sz="2400" i="1" dirty="0">
                                      <a:latin typeface="Cambria Math" panose="02040503050406030204" pitchFamily="18" charset="0"/>
                                    </a:rPr>
                                    <m:t>𝑈</m:t>
                                  </m:r>
                                </m:e>
                                <m:sup>
                                  <m:r>
                                    <a:rPr lang="en-US" sz="2400" i="1" dirty="0">
                                      <a:latin typeface="Cambria Math" panose="02040503050406030204" pitchFamily="18" charset="0"/>
                                      <a:ea typeface="Cambria Math" panose="02040503050406030204" pitchFamily="18" charset="0"/>
                                    </a:rPr>
                                    <m:t>𝜋</m:t>
                                  </m:r>
                                </m:sup>
                              </m:sSup>
                              <m:d>
                                <m:dPr>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rPr>
                                    <m:t>𝑠</m:t>
                                  </m:r>
                                  <m:r>
                                    <a:rPr lang="en-US" sz="2400" b="0" i="1" dirty="0" smtClean="0">
                                      <a:latin typeface="Cambria Math" panose="02040503050406030204" pitchFamily="18" charset="0"/>
                                    </a:rPr>
                                    <m:t>′</m:t>
                                  </m:r>
                                </m:e>
                              </m:d>
                            </m:e>
                          </m:nary>
                        </m:e>
                      </m:func>
                    </m:oMath>
                  </m:oMathPara>
                </a14:m>
                <a:endParaRPr lang="en-US" dirty="0"/>
              </a:p>
            </p:txBody>
          </p:sp>
        </mc:Choice>
        <mc:Fallback xmlns="">
          <p:sp>
            <p:nvSpPr>
              <p:cNvPr id="3" name="Content Placeholder 2">
                <a:extLst>
                  <a:ext uri="{FF2B5EF4-FFF2-40B4-BE49-F238E27FC236}">
                    <a16:creationId xmlns:a16="http://schemas.microsoft.com/office/drawing/2014/main" id="{8A68D14A-3426-3F0E-8CA9-4E79D16682A9}"/>
                  </a:ext>
                </a:extLst>
              </p:cNvPr>
              <p:cNvSpPr>
                <a:spLocks noGrp="1" noRot="1" noChangeAspect="1" noMove="1" noResize="1" noEditPoints="1" noAdjustHandles="1" noChangeArrowheads="1" noChangeShapeType="1" noTextEdit="1"/>
              </p:cNvSpPr>
              <p:nvPr>
                <p:ph idx="1"/>
              </p:nvPr>
            </p:nvSpPr>
            <p:spPr>
              <a:xfrm>
                <a:off x="611030" y="1069431"/>
                <a:ext cx="10969943" cy="5181599"/>
              </a:xfrm>
              <a:blipFill>
                <a:blip r:embed="rId2"/>
                <a:stretch>
                  <a:fillRect l="-833" t="-2941"/>
                </a:stretch>
              </a:blipFill>
            </p:spPr>
            <p:txBody>
              <a:bodyPr/>
              <a:lstStyle/>
              <a:p>
                <a:r>
                  <a:rPr lang="en-US">
                    <a:noFill/>
                  </a:rPr>
                  <a:t> </a:t>
                </a:r>
              </a:p>
            </p:txBody>
          </p:sp>
        </mc:Fallback>
      </mc:AlternateContent>
    </p:spTree>
    <p:extLst>
      <p:ext uri="{BB962C8B-B14F-4D97-AF65-F5344CB8AC3E}">
        <p14:creationId xmlns:p14="http://schemas.microsoft.com/office/powerpoint/2010/main" val="3706414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31C6-E0FB-DC4A-8438-15DB261580D7}"/>
              </a:ext>
            </a:extLst>
          </p:cNvPr>
          <p:cNvSpPr>
            <a:spLocks noGrp="1"/>
          </p:cNvSpPr>
          <p:nvPr>
            <p:ph type="title"/>
          </p:nvPr>
        </p:nvSpPr>
        <p:spPr>
          <a:xfrm>
            <a:off x="165539" y="365126"/>
            <a:ext cx="10515600" cy="654378"/>
          </a:xfrm>
        </p:spPr>
        <p:txBody>
          <a:bodyPr/>
          <a:lstStyle/>
          <a:p>
            <a:r>
              <a:rPr lang="en-US" sz="4000" dirty="0"/>
              <a:t>Reinforcement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291B48-81A6-BB46-BEB5-284E3F6448AD}"/>
                  </a:ext>
                </a:extLst>
              </p:cNvPr>
              <p:cNvSpPr>
                <a:spLocks noGrp="1"/>
              </p:cNvSpPr>
              <p:nvPr>
                <p:ph idx="1"/>
              </p:nvPr>
            </p:nvSpPr>
            <p:spPr/>
            <p:txBody>
              <a:bodyPr>
                <a:normAutofit/>
              </a:bodyPr>
              <a:lstStyle/>
              <a:p>
                <a:r>
                  <a:rPr lang="en-US" dirty="0"/>
                  <a:t>Model-Based: learn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i="1" dirty="0" err="1">
                        <a:latin typeface="Cambria Math" panose="02040503050406030204" pitchFamily="18" charset="0"/>
                      </a:rPr>
                      <m:t>𝑠</m:t>
                    </m:r>
                    <m:r>
                      <a:rPr lang="en-US" i="1" dirty="0" err="1">
                        <a:latin typeface="Cambria Math" panose="02040503050406030204" pitchFamily="18" charset="0"/>
                      </a:rPr>
                      <m:t>,</m:t>
                    </m:r>
                    <m:r>
                      <a:rPr lang="en-US" i="1" dirty="0" err="1">
                        <a:latin typeface="Cambria Math" panose="02040503050406030204" pitchFamily="18" charset="0"/>
                      </a:rPr>
                      <m:t>𝑎</m:t>
                    </m:r>
                    <m:r>
                      <a:rPr lang="en-US" i="1" dirty="0">
                        <a:latin typeface="Cambria Math" panose="02040503050406030204" pitchFamily="18" charset="0"/>
                      </a:rPr>
                      <m:t>)</m:t>
                    </m:r>
                  </m:oMath>
                </a14:m>
                <a:r>
                  <a:rPr lang="en-US" dirty="0"/>
                  <a:t> and </a:t>
                </a:r>
                <a14:m>
                  <m:oMath xmlns:m="http://schemas.openxmlformats.org/officeDocument/2006/math">
                    <m:r>
                      <a:rPr lang="en-US" i="1" dirty="0">
                        <a:latin typeface="Cambria Math" panose="02040503050406030204" pitchFamily="18" charset="0"/>
                      </a:rPr>
                      <m:t>𝑅</m:t>
                    </m:r>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a14:m>
                <a:r>
                  <a:rPr lang="en-US" dirty="0"/>
                  <a:t>, then solve the MDP</a:t>
                </a:r>
              </a:p>
              <a:p>
                <a:r>
                  <a:rPr lang="en-US" dirty="0"/>
                  <a:t>Q-learning: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𝑡</m:t>
                        </m:r>
                        <m:r>
                          <a:rPr lang="en-US" i="1" dirty="0">
                            <a:latin typeface="Cambria Math" panose="02040503050406030204" pitchFamily="18" charset="0"/>
                          </a:rPr>
                          <m:t>+1</m:t>
                        </m:r>
                      </m:sub>
                    </m:sSub>
                    <m:d>
                      <m:dPr>
                        <m:ctrlPr>
                          <a:rPr lang="en-US" i="1" dirty="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𝑡</m:t>
                        </m:r>
                      </m:sub>
                    </m:sSub>
                    <m:d>
                      <m:dPr>
                        <m:ctrlPr>
                          <a:rPr lang="en-US" i="1" dirty="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𝑙𝑜𝑐𝑎𝑙</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𝑡</m:t>
                            </m:r>
                          </m:sub>
                        </m:sSub>
                        <m:d>
                          <m:dPr>
                            <m:ctrlPr>
                              <a:rPr lang="en-US" i="1" dirty="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e>
                    </m:d>
                  </m:oMath>
                </a14:m>
                <a:endParaRPr lang="en-US" dirty="0"/>
              </a:p>
              <a:p>
                <a:pPr lvl="1"/>
                <a:r>
                  <a:rPr lang="en-US" dirty="0"/>
                  <a:t>TD: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𝑙𝑜𝑐𝑎𝑙</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𝑅</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dirty="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max</m:t>
                            </m:r>
                          </m:e>
                          <m:lim>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lim>
                        </m:limLow>
                      </m:fName>
                      <m:e>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e>
                    </m:func>
                  </m:oMath>
                </a14:m>
                <a:endParaRPr lang="en-US" dirty="0"/>
              </a:p>
              <a:p>
                <a:pPr lvl="1"/>
                <a:r>
                  <a:rPr lang="en-US" dirty="0"/>
                  <a:t>SARSA: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𝑙𝑜𝑐𝑎𝑙</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𝑅</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dirty="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oMath>
                </a14:m>
                <a:endParaRPr lang="en-US" dirty="0"/>
              </a:p>
              <a:p>
                <a:r>
                  <a:rPr lang="en-US" dirty="0"/>
                  <a:t>Deep Q-learning: </a:t>
                </a:r>
                <a14:m>
                  <m:oMath xmlns:m="http://schemas.openxmlformats.org/officeDocument/2006/math">
                    <m:r>
                      <a:rPr lang="en-US" i="1">
                        <a:latin typeface="Cambria Math" panose="02040503050406030204" pitchFamily="18" charset="0"/>
                        <a:ea typeface="Cambria Math" panose="02040503050406030204" pitchFamily="18" charset="0"/>
                      </a:rPr>
                      <m:t>ℒ</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𝐸</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𝑡</m:t>
                                    </m:r>
                                  </m:sub>
                                </m:sSub>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𝑠</m:t>
                                            </m:r>
                                          </m:e>
                                        </m:acc>
                                      </m:e>
                                      <m:sub>
                                        <m:r>
                                          <a:rPr lang="en-US" i="1" dirty="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𝑎</m:t>
                                            </m:r>
                                          </m:e>
                                        </m:acc>
                                      </m:e>
                                      <m:sub>
                                        <m:r>
                                          <a:rPr lang="en-US" i="1" dirty="0">
                                            <a:latin typeface="Cambria Math" panose="02040503050406030204" pitchFamily="18" charset="0"/>
                                          </a:rPr>
                                          <m:t>𝑡</m:t>
                                        </m:r>
                                      </m:sub>
                                    </m:sSub>
                                  </m:e>
                                </m:d>
                                <m:r>
                                  <a:rPr lang="en-US" i="1" dirty="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𝑙𝑜𝑐𝑎𝑙</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𝑠</m:t>
                                        </m:r>
                                      </m:e>
                                    </m:acc>
                                  </m:e>
                                  <m:sub>
                                    <m:r>
                                      <a:rPr lang="en-US" i="1" dirty="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𝑎</m:t>
                                        </m:r>
                                      </m:e>
                                    </m:acc>
                                  </m:e>
                                  <m:sub>
                                    <m:r>
                                      <a:rPr lang="en-US" i="1" dirty="0">
                                        <a:latin typeface="Cambria Math" panose="02040503050406030204" pitchFamily="18" charset="0"/>
                                      </a:rPr>
                                      <m:t>𝑡</m:t>
                                    </m:r>
                                  </m:sub>
                                </m:sSub>
                                <m:r>
                                  <a:rPr lang="en-US" i="1" dirty="0">
                                    <a:latin typeface="Cambria Math" panose="02040503050406030204" pitchFamily="18" charset="0"/>
                                  </a:rPr>
                                  <m:t>)</m:t>
                                </m:r>
                                <m:r>
                                  <m:rPr>
                                    <m:nor/>
                                  </m:rPr>
                                  <a:rPr lang="en-US" dirty="0"/>
                                  <m:t> </m:t>
                                </m:r>
                              </m:e>
                            </m:d>
                          </m:e>
                          <m:sup>
                            <m:r>
                              <a:rPr lang="en-US" i="1">
                                <a:latin typeface="Cambria Math" panose="02040503050406030204" pitchFamily="18" charset="0"/>
                                <a:ea typeface="Cambria Math" panose="02040503050406030204" pitchFamily="18" charset="0"/>
                              </a:rPr>
                              <m:t>2</m:t>
                            </m:r>
                          </m:sup>
                        </m:sSup>
                      </m:e>
                    </m:d>
                  </m:oMath>
                </a14:m>
                <a:endParaRPr lang="en-US" dirty="0"/>
              </a:p>
              <a:p>
                <a:r>
                  <a:rPr lang="en-US" dirty="0"/>
                  <a:t>Imitation Learning: </a:t>
                </a:r>
                <a14:m>
                  <m:oMath xmlns:m="http://schemas.openxmlformats.org/officeDocument/2006/math">
                    <m:r>
                      <a:rPr lang="en-US" i="1">
                        <a:latin typeface="Cambria Math" panose="02040503050406030204" pitchFamily="18" charset="0"/>
                        <a:ea typeface="Cambria Math" panose="02040503050406030204" pitchFamily="18" charset="0"/>
                      </a:rPr>
                      <m:t>ℒ</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sSub>
                          <m:sSubPr>
                            <m:ctrlPr>
                              <a:rPr lang="en-US" i="1" dirty="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𝜋</m:t>
                            </m:r>
                          </m:e>
                          <m:sub>
                            <m:sSub>
                              <m:sSubPr>
                                <m:ctrlPr>
                                  <a:rPr lang="en-US" i="1" dirty="0">
                                    <a:latin typeface="Cambria Math" panose="02040503050406030204" pitchFamily="18" charset="0"/>
                                  </a:rPr>
                                </m:ctrlPr>
                              </m:sSubPr>
                              <m:e>
                                <m:r>
                                  <a:rPr lang="en-US" i="1">
                                    <a:latin typeface="Cambria Math" panose="02040503050406030204" pitchFamily="18" charset="0"/>
                                  </a:rPr>
                                  <m:t>𝑎</m:t>
                                </m:r>
                              </m:e>
                              <m:sub>
                                <m:r>
                                  <a:rPr lang="en-US" i="1" dirty="0">
                                    <a:latin typeface="Cambria Math" panose="02040503050406030204" pitchFamily="18" charset="0"/>
                                  </a:rPr>
                                  <m:t>𝑡</m:t>
                                </m:r>
                              </m:sub>
                            </m:sSub>
                          </m:sub>
                        </m:sSub>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𝑠</m:t>
                                    </m:r>
                                  </m:e>
                                </m:acc>
                              </m:e>
                              <m:sub>
                                <m:r>
                                  <a:rPr lang="en-US" i="1" dirty="0">
                                    <a:latin typeface="Cambria Math" panose="02040503050406030204" pitchFamily="18" charset="0"/>
                                  </a:rPr>
                                  <m:t>𝑡</m:t>
                                </m:r>
                              </m:sub>
                            </m:sSub>
                          </m:e>
                        </m:d>
                      </m:e>
                    </m:func>
                  </m:oMath>
                </a14:m>
                <a:endParaRPr lang="en-US" dirty="0"/>
              </a:p>
              <a:p>
                <a:r>
                  <a:rPr lang="en-US" dirty="0"/>
                  <a:t>Actor-Critic: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US" i="1">
                            <a:latin typeface="Cambria Math" panose="02040503050406030204" pitchFamily="18" charset="0"/>
                            <a:ea typeface="Cambria Math" panose="02040503050406030204" pitchFamily="18" charset="0"/>
                          </a:rPr>
                          <m:t>𝑎𝑐𝑡𝑜𝑟</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𝑎</m:t>
                        </m: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𝑎</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𝑡</m:t>
                            </m:r>
                          </m:sub>
                        </m:sSub>
                        <m:r>
                          <a:rPr lang="en-US" i="1" dirty="0">
                            <a:latin typeface="Cambria Math" panose="02040503050406030204" pitchFamily="18" charset="0"/>
                          </a:rPr>
                          <m:t>(</m:t>
                        </m:r>
                        <m:r>
                          <a:rPr lang="en-US" i="1" dirty="0" err="1">
                            <a:latin typeface="Cambria Math" panose="02040503050406030204" pitchFamily="18" charset="0"/>
                          </a:rPr>
                          <m:t>𝑠</m:t>
                        </m:r>
                        <m:r>
                          <a:rPr lang="en-US" i="1" dirty="0" err="1">
                            <a:latin typeface="Cambria Math" panose="02040503050406030204" pitchFamily="18" charset="0"/>
                          </a:rPr>
                          <m:t>,</m:t>
                        </m:r>
                        <m:r>
                          <a:rPr lang="en-US" i="1" dirty="0" err="1">
                            <a:latin typeface="Cambria Math" panose="02040503050406030204" pitchFamily="18" charset="0"/>
                          </a:rPr>
                          <m:t>𝑎</m:t>
                        </m:r>
                        <m:r>
                          <a:rPr lang="en-US" i="1" dirty="0">
                            <a:latin typeface="Cambria Math" panose="02040503050406030204" pitchFamily="18" charset="0"/>
                          </a:rPr>
                          <m:t>)</m:t>
                        </m:r>
                      </m:e>
                    </m:nary>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F8291B48-81A6-BB46-BEB5-284E3F6448AD}"/>
                  </a:ext>
                </a:extLst>
              </p:cNvPr>
              <p:cNvSpPr>
                <a:spLocks noGrp="1" noRot="1" noChangeAspect="1" noMove="1" noResize="1" noEditPoints="1" noAdjustHandles="1" noChangeArrowheads="1" noChangeShapeType="1" noTextEdit="1"/>
              </p:cNvSpPr>
              <p:nvPr>
                <p:ph idx="1"/>
              </p:nvPr>
            </p:nvSpPr>
            <p:spPr>
              <a:blipFill>
                <a:blip r:embed="rId2"/>
                <a:stretch>
                  <a:fillRect l="-1086" t="-2326" b="-8430"/>
                </a:stretch>
              </a:blipFill>
            </p:spPr>
            <p:txBody>
              <a:bodyPr/>
              <a:lstStyle/>
              <a:p>
                <a:r>
                  <a:rPr lang="en-US">
                    <a:noFill/>
                  </a:rPr>
                  <a:t> </a:t>
                </a:r>
              </a:p>
            </p:txBody>
          </p:sp>
        </mc:Fallback>
      </mc:AlternateContent>
    </p:spTree>
    <p:extLst>
      <p:ext uri="{BB962C8B-B14F-4D97-AF65-F5344CB8AC3E}">
        <p14:creationId xmlns:p14="http://schemas.microsoft.com/office/powerpoint/2010/main" val="112700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97E2-4AD6-0947-915A-734D3C1684AC}"/>
              </a:ext>
            </a:extLst>
          </p:cNvPr>
          <p:cNvSpPr>
            <a:spLocks noGrp="1"/>
          </p:cNvSpPr>
          <p:nvPr>
            <p:ph type="title"/>
          </p:nvPr>
        </p:nvSpPr>
        <p:spPr/>
        <p:txBody>
          <a:bodyPr/>
          <a:lstStyle/>
          <a:p>
            <a:r>
              <a:rPr lang="en-US" dirty="0"/>
              <a:t>How to solve the Robot Arm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7B1458-269C-3747-84B2-84D268AEC9E6}"/>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Create a configuration space (a space whose coordinates are the set of all configuration parameters for the robot).  Typically,</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𝐿</m:t>
                          </m:r>
                        </m:e>
                        <m:sub>
                          <m:r>
                            <a:rPr lang="en-US" i="1" dirty="0">
                              <a:latin typeface="Cambria Math" panose="02040503050406030204" pitchFamily="18" charset="0"/>
                              <a:ea typeface="Cambria Math" panose="02040503050406030204" pitchFamily="18" charset="0"/>
                            </a:rPr>
                            <m:t>1</m:t>
                          </m:r>
                        </m:sub>
                      </m:sSub>
                      <m:func>
                        <m:funcPr>
                          <m:ctrlPr>
                            <a:rPr lang="en-US" i="1" dirty="0">
                              <a:latin typeface="Cambria Math" panose="02040503050406030204" pitchFamily="18" charset="0"/>
                              <a:ea typeface="Cambria Math" panose="02040503050406030204" pitchFamily="18" charset="0"/>
                            </a:rPr>
                          </m:ctrlPr>
                        </m:funcPr>
                        <m:fName>
                          <m:r>
                            <m:rPr>
                              <m:sty m:val="p"/>
                            </m:rPr>
                            <a:rPr lang="en-US" dirty="0">
                              <a:latin typeface="Cambria Math" panose="02040503050406030204" pitchFamily="18" charset="0"/>
                              <a:ea typeface="Cambria Math" panose="02040503050406030204" pitchFamily="18" charset="0"/>
                            </a:rPr>
                            <m:t>cos</m:t>
                          </m:r>
                        </m:fName>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𝜃</m:t>
                              </m:r>
                            </m:e>
                            <m:sub>
                              <m:r>
                                <a:rPr lang="en-US" i="1" dirty="0">
                                  <a:latin typeface="Cambria Math" panose="02040503050406030204" pitchFamily="18" charset="0"/>
                                  <a:ea typeface="Cambria Math" panose="02040503050406030204" pitchFamily="18" charset="0"/>
                                </a:rPr>
                                <m:t>1</m:t>
                              </m:r>
                            </m:sub>
                          </m:sSub>
                        </m:e>
                      </m:func>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𝐿</m:t>
                          </m:r>
                        </m:e>
                        <m:sub>
                          <m:r>
                            <a:rPr lang="en-US" i="1" dirty="0">
                              <a:latin typeface="Cambria Math" panose="02040503050406030204" pitchFamily="18" charset="0"/>
                              <a:ea typeface="Cambria Math" panose="02040503050406030204" pitchFamily="18" charset="0"/>
                            </a:rPr>
                            <m:t>2</m:t>
                          </m:r>
                        </m:sub>
                      </m:sSub>
                      <m:func>
                        <m:funcPr>
                          <m:ctrlPr>
                            <a:rPr lang="en-US" i="1" dirty="0">
                              <a:latin typeface="Cambria Math" panose="02040503050406030204" pitchFamily="18" charset="0"/>
                              <a:ea typeface="Cambria Math" panose="02040503050406030204" pitchFamily="18" charset="0"/>
                            </a:rPr>
                          </m:ctrlPr>
                        </m:funcPr>
                        <m:fName>
                          <m:r>
                            <m:rPr>
                              <m:sty m:val="p"/>
                            </m:rPr>
                            <a:rPr lang="en-US" dirty="0">
                              <a:latin typeface="Cambria Math" panose="02040503050406030204" pitchFamily="18" charset="0"/>
                              <a:ea typeface="Cambria Math" panose="02040503050406030204" pitchFamily="18" charset="0"/>
                            </a:rPr>
                            <m:t>cos</m:t>
                          </m:r>
                        </m:fName>
                        <m:e>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𝜃</m:t>
                                  </m:r>
                                </m:e>
                                <m:sub>
                                  <m:r>
                                    <a:rPr lang="en-US" i="1" dirty="0">
                                      <a:latin typeface="Cambria Math" panose="02040503050406030204" pitchFamily="18" charset="0"/>
                                      <a:ea typeface="Cambria Math" panose="02040503050406030204" pitchFamily="18" charset="0"/>
                                    </a:rPr>
                                    <m:t>1</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𝜃</m:t>
                                  </m:r>
                                </m:e>
                                <m:sub>
                                  <m:r>
                                    <a:rPr lang="en-US" i="1" dirty="0">
                                      <a:latin typeface="Cambria Math" panose="02040503050406030204" pitchFamily="18" charset="0"/>
                                      <a:ea typeface="Cambria Math" panose="02040503050406030204" pitchFamily="18" charset="0"/>
                                    </a:rPr>
                                    <m:t>2</m:t>
                                  </m:r>
                                </m:sub>
                              </m:sSub>
                            </m:e>
                          </m:d>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𝑦</m:t>
                      </m:r>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𝐿</m:t>
                          </m:r>
                        </m:e>
                        <m:sub>
                          <m:r>
                            <a:rPr lang="en-US" i="1" dirty="0">
                              <a:latin typeface="Cambria Math" panose="02040503050406030204" pitchFamily="18" charset="0"/>
                              <a:ea typeface="Cambria Math" panose="02040503050406030204" pitchFamily="18" charset="0"/>
                            </a:rPr>
                            <m:t>1</m:t>
                          </m:r>
                        </m:sub>
                      </m:sSub>
                      <m:func>
                        <m:funcPr>
                          <m:ctrlPr>
                            <a:rPr lang="en-US" i="1" dirty="0">
                              <a:latin typeface="Cambria Math" panose="02040503050406030204" pitchFamily="18" charset="0"/>
                              <a:ea typeface="Cambria Math" panose="02040503050406030204" pitchFamily="18" charset="0"/>
                            </a:rPr>
                          </m:ctrlPr>
                        </m:funcPr>
                        <m:fName>
                          <m:r>
                            <m:rPr>
                              <m:sty m:val="p"/>
                            </m:rPr>
                            <a:rPr lang="en-US" dirty="0">
                              <a:latin typeface="Cambria Math" panose="02040503050406030204" pitchFamily="18" charset="0"/>
                              <a:ea typeface="Cambria Math" panose="02040503050406030204" pitchFamily="18" charset="0"/>
                            </a:rPr>
                            <m:t>sin</m:t>
                          </m:r>
                        </m:fName>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𝜃</m:t>
                              </m:r>
                            </m:e>
                            <m:sub>
                              <m:r>
                                <a:rPr lang="en-US" i="1" dirty="0">
                                  <a:latin typeface="Cambria Math" panose="02040503050406030204" pitchFamily="18" charset="0"/>
                                  <a:ea typeface="Cambria Math" panose="02040503050406030204" pitchFamily="18" charset="0"/>
                                </a:rPr>
                                <m:t>1</m:t>
                              </m:r>
                            </m:sub>
                          </m:sSub>
                        </m:e>
                      </m:func>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𝐿</m:t>
                          </m:r>
                        </m:e>
                        <m:sub>
                          <m:r>
                            <a:rPr lang="en-US" i="1" dirty="0">
                              <a:latin typeface="Cambria Math" panose="02040503050406030204" pitchFamily="18" charset="0"/>
                              <a:ea typeface="Cambria Math" panose="02040503050406030204" pitchFamily="18" charset="0"/>
                            </a:rPr>
                            <m:t>2</m:t>
                          </m:r>
                        </m:sub>
                      </m:sSub>
                      <m:func>
                        <m:funcPr>
                          <m:ctrlPr>
                            <a:rPr lang="en-US" i="1" dirty="0">
                              <a:latin typeface="Cambria Math" panose="02040503050406030204" pitchFamily="18" charset="0"/>
                              <a:ea typeface="Cambria Math" panose="02040503050406030204" pitchFamily="18" charset="0"/>
                            </a:rPr>
                          </m:ctrlPr>
                        </m:funcPr>
                        <m:fName>
                          <m:r>
                            <m:rPr>
                              <m:sty m:val="p"/>
                            </m:rPr>
                            <a:rPr lang="en-US" dirty="0">
                              <a:latin typeface="Cambria Math" panose="02040503050406030204" pitchFamily="18" charset="0"/>
                              <a:ea typeface="Cambria Math" panose="02040503050406030204" pitchFamily="18" charset="0"/>
                            </a:rPr>
                            <m:t>sin</m:t>
                          </m:r>
                        </m:fName>
                        <m:e>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𝜃</m:t>
                                  </m:r>
                                </m:e>
                                <m:sub>
                                  <m:r>
                                    <a:rPr lang="en-US" i="1" dirty="0">
                                      <a:latin typeface="Cambria Math" panose="02040503050406030204" pitchFamily="18" charset="0"/>
                                      <a:ea typeface="Cambria Math" panose="02040503050406030204" pitchFamily="18" charset="0"/>
                                    </a:rPr>
                                    <m:t>1</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𝜃</m:t>
                                  </m:r>
                                </m:e>
                                <m:sub>
                                  <m:r>
                                    <a:rPr lang="en-US" i="1" dirty="0">
                                      <a:latin typeface="Cambria Math" panose="02040503050406030204" pitchFamily="18" charset="0"/>
                                      <a:ea typeface="Cambria Math" panose="02040503050406030204" pitchFamily="18" charset="0"/>
                                    </a:rPr>
                                    <m:t>2</m:t>
                                  </m:r>
                                </m:sub>
                              </m:sSub>
                            </m:e>
                          </m:d>
                        </m:e>
                      </m:func>
                    </m:oMath>
                  </m:oMathPara>
                </a14:m>
                <a:endParaRPr lang="en-US" dirty="0"/>
              </a:p>
              <a:p>
                <a:pPr marL="514350" indent="-514350">
                  <a:buFont typeface="+mj-lt"/>
                  <a:buAutoNum type="arabicPeriod" startAt="2"/>
                </a:pPr>
                <a:r>
                  <a:rPr lang="en-US" dirty="0"/>
                  <a:t>Label the START</a:t>
                </a:r>
              </a:p>
              <a:p>
                <a:pPr marL="514350" indent="-514350">
                  <a:buFont typeface="+mj-lt"/>
                  <a:buAutoNum type="arabicPeriod" startAt="2"/>
                </a:pPr>
                <a:r>
                  <a:rPr lang="en-US" dirty="0"/>
                  <a:t>Label the GOAL (there might be more than one set of configuration parameters that is an acceptable way to reach the GOAL).</a:t>
                </a:r>
              </a:p>
              <a:p>
                <a:pPr marL="514350" indent="-514350">
                  <a:buFont typeface="+mj-lt"/>
                  <a:buAutoNum type="arabicPeriod" startAt="2"/>
                </a:pPr>
                <a:r>
                  <a:rPr lang="en-US" dirty="0"/>
                  <a:t>Label the OBSTACLES (convert them from </a:t>
                </a:r>
                <a14:m>
                  <m:oMath xmlns:m="http://schemas.openxmlformats.org/officeDocument/2006/math">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𝑦</m:t>
                        </m:r>
                      </m:e>
                    </m:d>
                  </m:oMath>
                </a14:m>
                <a:r>
                  <a:rPr lang="en-US" dirty="0"/>
                  <a:t> to </a:t>
                </a:r>
                <a14:m>
                  <m:oMath xmlns:m="http://schemas.openxmlformats.org/officeDocument/2006/math">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𝜃</m:t>
                            </m:r>
                          </m:e>
                          <m:sub>
                            <m:r>
                              <a:rPr lang="en-US" i="1" dirty="0">
                                <a:latin typeface="Cambria Math" panose="02040503050406030204" pitchFamily="18" charset="0"/>
                                <a:ea typeface="Cambria Math" panose="02040503050406030204" pitchFamily="18" charset="0"/>
                              </a:rPr>
                              <m:t>1</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𝜃</m:t>
                            </m:r>
                          </m:e>
                          <m:sub>
                            <m:r>
                              <a:rPr lang="en-US" i="1" dirty="0">
                                <a:latin typeface="Cambria Math" panose="02040503050406030204" pitchFamily="18" charset="0"/>
                                <a:ea typeface="Cambria Math" panose="02040503050406030204" pitchFamily="18" charset="0"/>
                              </a:rPr>
                              <m:t>2</m:t>
                            </m:r>
                          </m:sub>
                        </m:sSub>
                      </m:e>
                    </m:d>
                  </m:oMath>
                </a14:m>
                <a:r>
                  <a:rPr lang="en-US" dirty="0"/>
                  <a:t>).</a:t>
                </a:r>
              </a:p>
              <a:p>
                <a:pPr marL="514350" indent="-514350">
                  <a:buFont typeface="+mj-lt"/>
                  <a:buAutoNum type="arabicPeriod" startAt="2"/>
                </a:pPr>
                <a:r>
                  <a:rPr lang="en-US" dirty="0"/>
                  <a:t>Use BFS or A* (or value iteration if the environment is stochastic, or RL if the environment </a:t>
                </a:r>
                <a:r>
                  <a:rPr lang="en-US"/>
                  <a:t>is unknown) to </a:t>
                </a:r>
                <a:r>
                  <a:rPr lang="en-US" dirty="0"/>
                  <a:t>find the shortest path from START to GOAL, avoiding all OBSTACLES.</a:t>
                </a:r>
              </a:p>
            </p:txBody>
          </p:sp>
        </mc:Choice>
        <mc:Fallback xmlns="">
          <p:sp>
            <p:nvSpPr>
              <p:cNvPr id="3" name="Content Placeholder 2">
                <a:extLst>
                  <a:ext uri="{FF2B5EF4-FFF2-40B4-BE49-F238E27FC236}">
                    <a16:creationId xmlns:a16="http://schemas.microsoft.com/office/drawing/2014/main" id="{287B1458-269C-3747-84B2-84D268AEC9E6}"/>
                  </a:ext>
                </a:extLst>
              </p:cNvPr>
              <p:cNvSpPr>
                <a:spLocks noGrp="1" noRot="1" noChangeAspect="1" noMove="1" noResize="1" noEditPoints="1" noAdjustHandles="1" noChangeArrowheads="1" noChangeShapeType="1" noTextEdit="1"/>
              </p:cNvSpPr>
              <p:nvPr>
                <p:ph idx="1"/>
              </p:nvPr>
            </p:nvSpPr>
            <p:spPr>
              <a:blipFill>
                <a:blip r:embed="rId2"/>
                <a:stretch>
                  <a:fillRect l="-1086" t="-3198" r="-362"/>
                </a:stretch>
              </a:blipFill>
            </p:spPr>
            <p:txBody>
              <a:bodyPr/>
              <a:lstStyle/>
              <a:p>
                <a:r>
                  <a:rPr lang="en-US">
                    <a:noFill/>
                  </a:rPr>
                  <a:t> </a:t>
                </a:r>
              </a:p>
            </p:txBody>
          </p:sp>
        </mc:Fallback>
      </mc:AlternateContent>
    </p:spTree>
    <p:extLst>
      <p:ext uri="{BB962C8B-B14F-4D97-AF65-F5344CB8AC3E}">
        <p14:creationId xmlns:p14="http://schemas.microsoft.com/office/powerpoint/2010/main" val="3735292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2897</Words>
  <Application>Microsoft Macintosh PowerPoint</Application>
  <PresentationFormat>Widescreen</PresentationFormat>
  <Paragraphs>460</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 Math</vt:lpstr>
      <vt:lpstr>Office Theme</vt:lpstr>
      <vt:lpstr>Lecture 40: Exam 3 Review</vt:lpstr>
      <vt:lpstr>Exam 3 Mechanics</vt:lpstr>
      <vt:lpstr>Exam 3 Mechanics</vt:lpstr>
      <vt:lpstr>Exam 3 Content</vt:lpstr>
      <vt:lpstr>Game Theory</vt:lpstr>
      <vt:lpstr>Two-Player Games</vt:lpstr>
      <vt:lpstr>Markov Decision Process</vt:lpstr>
      <vt:lpstr>Reinforcement Learning</vt:lpstr>
      <vt:lpstr>How to solve the Robot Arm problem</vt:lpstr>
      <vt:lpstr>Sample problem: Game theory</vt:lpstr>
      <vt:lpstr>Sample problem:  Minimax and Alpha-beta</vt:lpstr>
      <vt:lpstr>Sample problem:  Minimax and Alpha-beta</vt:lpstr>
      <vt:lpstr>Sample problem:  Minimax and Alpha-beta</vt:lpstr>
      <vt:lpstr>Sample problem:  Minimax and Alpha-beta</vt:lpstr>
      <vt:lpstr>Expectiminimax</vt:lpstr>
      <vt:lpstr>Expectiminimax</vt:lpstr>
      <vt:lpstr>Markov Decision Process</vt:lpstr>
      <vt:lpstr>Markov Decision Process</vt:lpstr>
      <vt:lpstr>Reinforcement Learning</vt:lpstr>
      <vt:lpstr>Reinforcement Learning</vt:lpstr>
      <vt:lpstr>Reinforcement Learning</vt:lpstr>
      <vt:lpstr>Robotics</vt:lpstr>
      <vt:lpstr>Robotics</vt:lpstr>
      <vt:lpstr>Robotics</vt:lpstr>
      <vt:lpstr>Robotics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28: Exam 2 Review</dc:title>
  <dc:creator>Hasegawa-Johnson, Mark Allan</dc:creator>
  <cp:lastModifiedBy>Hasegawa-Johnson, Mark Allan</cp:lastModifiedBy>
  <cp:revision>19</cp:revision>
  <dcterms:created xsi:type="dcterms:W3CDTF">2022-03-31T15:54:27Z</dcterms:created>
  <dcterms:modified xsi:type="dcterms:W3CDTF">2022-05-05T14:52:01Z</dcterms:modified>
</cp:coreProperties>
</file>