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9"/>
  </p:notesMasterIdLst>
  <p:sldIdLst>
    <p:sldId id="834" r:id="rId2"/>
    <p:sldId id="841" r:id="rId3"/>
    <p:sldId id="849" r:id="rId4"/>
    <p:sldId id="848" r:id="rId5"/>
    <p:sldId id="870" r:id="rId6"/>
    <p:sldId id="871" r:id="rId7"/>
    <p:sldId id="872" r:id="rId8"/>
    <p:sldId id="873" r:id="rId9"/>
    <p:sldId id="852" r:id="rId10"/>
    <p:sldId id="874" r:id="rId11"/>
    <p:sldId id="838" r:id="rId12"/>
    <p:sldId id="867" r:id="rId13"/>
    <p:sldId id="868" r:id="rId14"/>
    <p:sldId id="875" r:id="rId15"/>
    <p:sldId id="835" r:id="rId16"/>
    <p:sldId id="869" r:id="rId17"/>
    <p:sldId id="876" r:id="rId18"/>
    <p:sldId id="877" r:id="rId19"/>
    <p:sldId id="878" r:id="rId20"/>
    <p:sldId id="879" r:id="rId21"/>
    <p:sldId id="880" r:id="rId22"/>
    <p:sldId id="881" r:id="rId23"/>
    <p:sldId id="882" r:id="rId24"/>
    <p:sldId id="883" r:id="rId25"/>
    <p:sldId id="884" r:id="rId26"/>
    <p:sldId id="885" r:id="rId27"/>
    <p:sldId id="886" r:id="rId28"/>
  </p:sldIdLst>
  <p:sldSz cx="12192000" cy="6858000"/>
  <p:notesSz cx="7315200" cy="9601200"/>
  <p:defaultTextStyle>
    <a:defPPr>
      <a:defRPr lang="en-US"/>
    </a:defPPr>
    <a:lvl1pPr algn="ctr" rtl="0" fontAlgn="base">
      <a:spcBef>
        <a:spcPct val="50000"/>
      </a:spcBef>
      <a:spcAft>
        <a:spcPct val="0"/>
      </a:spcAft>
      <a:defRPr sz="1200" b="1" kern="1200">
        <a:solidFill>
          <a:srgbClr val="FFFF00"/>
        </a:solidFill>
        <a:latin typeface="Arial" charset="0"/>
        <a:ea typeface="+mn-ea"/>
        <a:cs typeface="+mn-cs"/>
      </a:defRPr>
    </a:lvl1pPr>
    <a:lvl2pPr marL="457200" algn="ctr" rtl="0" fontAlgn="base">
      <a:spcBef>
        <a:spcPct val="50000"/>
      </a:spcBef>
      <a:spcAft>
        <a:spcPct val="0"/>
      </a:spcAft>
      <a:defRPr sz="1200" b="1" kern="1200">
        <a:solidFill>
          <a:srgbClr val="FFFF00"/>
        </a:solidFill>
        <a:latin typeface="Arial" charset="0"/>
        <a:ea typeface="+mn-ea"/>
        <a:cs typeface="+mn-cs"/>
      </a:defRPr>
    </a:lvl2pPr>
    <a:lvl3pPr marL="914400" algn="ctr" rtl="0" fontAlgn="base">
      <a:spcBef>
        <a:spcPct val="50000"/>
      </a:spcBef>
      <a:spcAft>
        <a:spcPct val="0"/>
      </a:spcAft>
      <a:defRPr sz="1200" b="1" kern="1200">
        <a:solidFill>
          <a:srgbClr val="FFFF00"/>
        </a:solidFill>
        <a:latin typeface="Arial" charset="0"/>
        <a:ea typeface="+mn-ea"/>
        <a:cs typeface="+mn-cs"/>
      </a:defRPr>
    </a:lvl3pPr>
    <a:lvl4pPr marL="1371600" algn="ctr" rtl="0" fontAlgn="base">
      <a:spcBef>
        <a:spcPct val="50000"/>
      </a:spcBef>
      <a:spcAft>
        <a:spcPct val="0"/>
      </a:spcAft>
      <a:defRPr sz="1200" b="1" kern="1200">
        <a:solidFill>
          <a:srgbClr val="FFFF00"/>
        </a:solidFill>
        <a:latin typeface="Arial" charset="0"/>
        <a:ea typeface="+mn-ea"/>
        <a:cs typeface="+mn-cs"/>
      </a:defRPr>
    </a:lvl4pPr>
    <a:lvl5pPr marL="1828800" algn="ctr" rtl="0" fontAlgn="base">
      <a:spcBef>
        <a:spcPct val="50000"/>
      </a:spcBef>
      <a:spcAft>
        <a:spcPct val="0"/>
      </a:spcAft>
      <a:defRPr sz="1200" b="1" kern="1200">
        <a:solidFill>
          <a:srgbClr val="FFFF00"/>
        </a:solidFill>
        <a:latin typeface="Arial" charset="0"/>
        <a:ea typeface="+mn-ea"/>
        <a:cs typeface="+mn-cs"/>
      </a:defRPr>
    </a:lvl5pPr>
    <a:lvl6pPr marL="2286000" algn="l" defTabSz="914400" rtl="0" eaLnBrk="1" latinLnBrk="0" hangingPunct="1">
      <a:defRPr sz="1200" b="1" kern="1200">
        <a:solidFill>
          <a:srgbClr val="FFFF00"/>
        </a:solidFill>
        <a:latin typeface="Arial" charset="0"/>
        <a:ea typeface="+mn-ea"/>
        <a:cs typeface="+mn-cs"/>
      </a:defRPr>
    </a:lvl6pPr>
    <a:lvl7pPr marL="2743200" algn="l" defTabSz="914400" rtl="0" eaLnBrk="1" latinLnBrk="0" hangingPunct="1">
      <a:defRPr sz="1200" b="1" kern="1200">
        <a:solidFill>
          <a:srgbClr val="FFFF00"/>
        </a:solidFill>
        <a:latin typeface="Arial" charset="0"/>
        <a:ea typeface="+mn-ea"/>
        <a:cs typeface="+mn-cs"/>
      </a:defRPr>
    </a:lvl7pPr>
    <a:lvl8pPr marL="3200400" algn="l" defTabSz="914400" rtl="0" eaLnBrk="1" latinLnBrk="0" hangingPunct="1">
      <a:defRPr sz="1200" b="1" kern="1200">
        <a:solidFill>
          <a:srgbClr val="FFFF00"/>
        </a:solidFill>
        <a:latin typeface="Arial" charset="0"/>
        <a:ea typeface="+mn-ea"/>
        <a:cs typeface="+mn-cs"/>
      </a:defRPr>
    </a:lvl8pPr>
    <a:lvl9pPr marL="3657600" algn="l" defTabSz="914400" rtl="0" eaLnBrk="1" latinLnBrk="0" hangingPunct="1">
      <a:defRPr sz="1200" b="1"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00FF"/>
    <a:srgbClr val="9900CC"/>
    <a:srgbClr val="009900"/>
    <a:srgbClr val="FF00FF"/>
    <a:srgbClr val="00FFFF"/>
    <a:srgbClr val="FFFF00"/>
    <a:srgbClr val="FF0000"/>
    <a:srgbClr val="111111"/>
    <a:srgbClr val="008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77415" autoAdjust="0"/>
  </p:normalViewPr>
  <p:slideViewPr>
    <p:cSldViewPr>
      <p:cViewPr varScale="1">
        <p:scale>
          <a:sx n="97" d="100"/>
          <a:sy n="97" d="100"/>
        </p:scale>
        <p:origin x="464" y="200"/>
      </p:cViewPr>
      <p:guideLst>
        <p:guide orient="horz" pos="2160"/>
        <p:guide pos="384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b="0" smtClean="0">
                <a:solidFill>
                  <a:schemeClr val="bg1"/>
                </a:solidFill>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b="0" smtClean="0">
                <a:solidFill>
                  <a:schemeClr val="bg1"/>
                </a:solidFill>
              </a:defRPr>
            </a:lvl1pPr>
          </a:lstStyle>
          <a:p>
            <a:pPr>
              <a:defRPr/>
            </a:pPr>
            <a:fld id="{FC3052CD-1CA6-4627-843B-5157C53BE131}" type="slidenum">
              <a:rPr lang="en-US"/>
              <a:pPr>
                <a:defRPr/>
              </a:pPr>
              <a:t>‹#›</a:t>
            </a:fld>
            <a:endParaRPr lang="en-US"/>
          </a:p>
        </p:txBody>
      </p:sp>
    </p:spTree>
    <p:extLst>
      <p:ext uri="{BB962C8B-B14F-4D97-AF65-F5344CB8AC3E}">
        <p14:creationId xmlns:p14="http://schemas.microsoft.com/office/powerpoint/2010/main" val="3784990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134D1-49F0-4546-86A1-AC0501B90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13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EDD31-9D7F-4A41-8637-222DAC39B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21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26893A-60E9-48D9-9D9A-C256719550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52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FDF80-94A4-4D7C-B1A8-7E251E7DB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70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A40F0D-5C06-4731-A34C-109BF192A9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540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124B6E-7B2C-4DD0-B100-850733DB18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6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E235E0-140F-4275-AF4F-B2ED2B4FE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57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5F59DEC-22BE-4F83-BAA8-9945FF9699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4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9325E5-224D-42B9-8A24-02AC07E5BC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286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83EDF7-CE87-4276-8B7E-FD4597F8F2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86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6EB3C9-DDE7-4283-8861-FA4C83D84A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89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spcBef>
                <a:spcPct val="0"/>
              </a:spcBef>
            </a:pPr>
            <a:endParaRPr lang="en-US" b="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spcBef>
                <a:spcPct val="0"/>
              </a:spcBef>
            </a:pPr>
            <a:endParaRPr lang="en-US" b="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spcBef>
                <a:spcPct val="0"/>
              </a:spcBef>
            </a:pPr>
            <a:fld id="{2FD88B6D-6F3B-4364-94DC-2683F02AD070}" type="slidenum">
              <a:rPr lang="en-US" b="0">
                <a:solidFill>
                  <a:srgbClr val="000000"/>
                </a:solidFill>
              </a:rPr>
              <a:pPr>
                <a:spcBef>
                  <a:spcPct val="0"/>
                </a:spcBef>
              </a:pPr>
              <a:t>‹#›</a:t>
            </a:fld>
            <a:endParaRPr lang="en-US" b="0">
              <a:solidFill>
                <a:srgbClr val="000000"/>
              </a:solidFill>
            </a:endParaRPr>
          </a:p>
        </p:txBody>
      </p:sp>
    </p:spTree>
    <p:extLst>
      <p:ext uri="{BB962C8B-B14F-4D97-AF65-F5344CB8AC3E}">
        <p14:creationId xmlns:p14="http://schemas.microsoft.com/office/powerpoint/2010/main" val="9554028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log.openai.com/concrete-ai-safety-problem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olice1.com/patrol-video/articles/video-tesla-on-autopilot-slams-into-police-car-swipes-2-leos-0jqkJUHqiqVWxIhH/" TargetMode="External"/><Relationship Id="rId2" Type="http://schemas.openxmlformats.org/officeDocument/2006/relationships/hyperlink" Target="https://www.tesla.com/VehicleSafetyRepor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ihs.org/topics/fatality-statistics/detail/state-by-state" TargetMode="External"/><Relationship Id="rId2" Type="http://schemas.openxmlformats.org/officeDocument/2006/relationships/hyperlink" Target="https://www.tesladeath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aLS3Jljy1V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rw.org/report/2018/08/21/heed-call/moral-and-legal-imperative-ban-killer-robots" TargetMode="External"/><Relationship Id="rId2" Type="http://schemas.openxmlformats.org/officeDocument/2006/relationships/hyperlink" Target="https://blog.apaonline.org/2022/02/28/the-moral-case-for-the-development-of-autonomous-weapon-system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orbes.com/sites/modeledbehavior/2017/10/28/the-paradox-of-robots-taking-all-our-jobs/#4b7a64c9127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xfordmartin.ox.ac.uk/downloads/academic/The_Future_of_Employmen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EmploymentUSbranchFredgr.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he_Expanse_(TV_seri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ltimes.nl/2013/07/11/worlds-shortest-work-week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red.stlouisfed.org/graph/?g=FfBh"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newyorker.com/magazine/2017/10/23/welcoming-our-new-robot-overlords" TargetMode="External"/><Relationship Id="rId3" Type="http://schemas.openxmlformats.org/officeDocument/2006/relationships/hyperlink" Target="https://ainowinstitute.org/AI_Now_2017_Report.pdf" TargetMode="External"/><Relationship Id="rId7" Type="http://schemas.openxmlformats.org/officeDocument/2006/relationships/hyperlink" Target="https://www.nytimes.com/2017/11/30/technology/ai-will-transform-the-economy-but-how-much-and-how-soon.html" TargetMode="External"/><Relationship Id="rId2" Type="http://schemas.openxmlformats.org/officeDocument/2006/relationships/hyperlink" Target="https://www.youtube.com/watch?v=5ThiClGEBes" TargetMode="External"/><Relationship Id="rId1" Type="http://schemas.openxmlformats.org/officeDocument/2006/relationships/slideLayout" Target="../slideLayouts/slideLayout2.xml"/><Relationship Id="rId6" Type="http://schemas.openxmlformats.org/officeDocument/2006/relationships/hyperlink" Target="https://www.theatlantic.com/business/archive/2016/01/automation-paradox/424437/" TargetMode="External"/><Relationship Id="rId5" Type="http://schemas.openxmlformats.org/officeDocument/2006/relationships/hyperlink" Target="https://www.theatlantic.com/magazine/archive/2015/07/world-without-work/395294/" TargetMode="External"/><Relationship Id="rId4" Type="http://schemas.openxmlformats.org/officeDocument/2006/relationships/hyperlink" Target="https://en.wikipedia.org/wiki/Technological_unemployment" TargetMode="External"/><Relationship Id="rId9" Type="http://schemas.openxmlformats.org/officeDocument/2006/relationships/hyperlink" Target="https://www.wired.com/2017/08/robots-will-not-take-your-jo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477962"/>
          </a:xfrm>
        </p:spPr>
        <p:txBody>
          <a:bodyPr/>
          <a:lstStyle/>
          <a:p>
            <a:r>
              <a:rPr lang="en-US" dirty="0"/>
              <a:t>CS440/ECE448 Lecture 39:</a:t>
            </a:r>
            <a:br>
              <a:rPr lang="en-US" dirty="0"/>
            </a:br>
            <a:r>
              <a:rPr lang="en-US" dirty="0"/>
              <a:t>Ethics of Autonomous AI</a:t>
            </a:r>
          </a:p>
        </p:txBody>
      </p:sp>
      <p:sp>
        <p:nvSpPr>
          <p:cNvPr id="3" name="TextBox 2">
            <a:extLst>
              <a:ext uri="{FF2B5EF4-FFF2-40B4-BE49-F238E27FC236}">
                <a16:creationId xmlns:a16="http://schemas.microsoft.com/office/drawing/2014/main" id="{8B38556F-E40C-BA4B-969B-E46D4AB7063D}"/>
              </a:ext>
            </a:extLst>
          </p:cNvPr>
          <p:cNvSpPr txBox="1"/>
          <p:nvPr/>
        </p:nvSpPr>
        <p:spPr>
          <a:xfrm>
            <a:off x="76200" y="5791200"/>
            <a:ext cx="3868238" cy="1077218"/>
          </a:xfrm>
          <a:prstGeom prst="rect">
            <a:avLst/>
          </a:prstGeom>
          <a:noFill/>
        </p:spPr>
        <p:txBody>
          <a:bodyPr wrap="none" rtlCol="0">
            <a:spAutoFit/>
          </a:bodyPr>
          <a:lstStyle/>
          <a:p>
            <a:pPr algn="l"/>
            <a:r>
              <a:rPr lang="en-US" sz="1600" b="0" dirty="0">
                <a:solidFill>
                  <a:schemeClr val="tx1"/>
                </a:solidFill>
              </a:rPr>
              <a:t>Mark Hasegawa-Johnson, 4/2022,</a:t>
            </a:r>
          </a:p>
          <a:p>
            <a:pPr algn="l"/>
            <a:r>
              <a:rPr lang="en-US" sz="1600" b="0" dirty="0">
                <a:solidFill>
                  <a:schemeClr val="tx1"/>
                </a:solidFill>
              </a:rPr>
              <a:t>With some slides by Svetlana </a:t>
            </a:r>
            <a:r>
              <a:rPr lang="en-US" sz="1600" b="0" dirty="0" err="1">
                <a:solidFill>
                  <a:schemeClr val="tx1"/>
                </a:solidFill>
              </a:rPr>
              <a:t>Lazebnik</a:t>
            </a:r>
            <a:endParaRPr lang="en-US" sz="1600" b="0" dirty="0">
              <a:solidFill>
                <a:schemeClr val="tx1"/>
              </a:solidFill>
            </a:endParaRPr>
          </a:p>
          <a:p>
            <a:pPr algn="l"/>
            <a:r>
              <a:rPr lang="en-US" sz="1600" b="0" dirty="0">
                <a:solidFill>
                  <a:schemeClr val="tx1"/>
                </a:solidFill>
              </a:rPr>
              <a:t>CC-BY: copy at will if you cite the source</a:t>
            </a:r>
          </a:p>
        </p:txBody>
      </p:sp>
      <p:pic>
        <p:nvPicPr>
          <p:cNvPr id="7" name="Picture 6">
            <a:extLst>
              <a:ext uri="{FF2B5EF4-FFF2-40B4-BE49-F238E27FC236}">
                <a16:creationId xmlns:a16="http://schemas.microsoft.com/office/drawing/2014/main" id="{C4970F6F-2D06-714A-913D-E5336A255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495" y="1600200"/>
            <a:ext cx="8028105" cy="4179014"/>
          </a:xfrm>
          <a:prstGeom prst="rect">
            <a:avLst/>
          </a:prstGeom>
        </p:spPr>
      </p:pic>
      <p:sp>
        <p:nvSpPr>
          <p:cNvPr id="8" name="TextBox 7">
            <a:extLst>
              <a:ext uri="{FF2B5EF4-FFF2-40B4-BE49-F238E27FC236}">
                <a16:creationId xmlns:a16="http://schemas.microsoft.com/office/drawing/2014/main" id="{93589167-D035-A34A-B962-5362C3D5D3CF}"/>
              </a:ext>
            </a:extLst>
          </p:cNvPr>
          <p:cNvSpPr txBox="1"/>
          <p:nvPr/>
        </p:nvSpPr>
        <p:spPr>
          <a:xfrm>
            <a:off x="6324600" y="5943600"/>
            <a:ext cx="5769528" cy="861774"/>
          </a:xfrm>
          <a:prstGeom prst="rect">
            <a:avLst/>
          </a:prstGeom>
          <a:noFill/>
        </p:spPr>
        <p:txBody>
          <a:bodyPr wrap="none" rtlCol="0">
            <a:spAutoFit/>
          </a:bodyPr>
          <a:lstStyle/>
          <a:p>
            <a:pPr algn="r"/>
            <a:r>
              <a:rPr lang="en-US" sz="2000" b="0" dirty="0">
                <a:solidFill>
                  <a:schemeClr val="tx1"/>
                </a:solidFill>
              </a:rPr>
              <a:t>Image source: https://www.britac.ac.uk/</a:t>
            </a:r>
          </a:p>
          <a:p>
            <a:pPr algn="r"/>
            <a:r>
              <a:rPr lang="en-US" sz="2000" b="0" dirty="0">
                <a:solidFill>
                  <a:schemeClr val="tx1"/>
                </a:solidFill>
              </a:rPr>
              <a:t>audio/machines-morality-and-future-medical-care</a:t>
            </a:r>
          </a:p>
        </p:txBody>
      </p:sp>
    </p:spTree>
    <p:extLst>
      <p:ext uri="{BB962C8B-B14F-4D97-AF65-F5344CB8AC3E}">
        <p14:creationId xmlns:p14="http://schemas.microsoft.com/office/powerpoint/2010/main" val="105727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265237"/>
            <a:ext cx="10972800" cy="5287963"/>
          </a:xfrm>
        </p:spPr>
        <p:txBody>
          <a:bodyPr/>
          <a:lstStyle/>
          <a:p>
            <a:r>
              <a:rPr lang="en-US" dirty="0">
                <a:solidFill>
                  <a:schemeClr val="bg1">
                    <a:lumMod val="75000"/>
                  </a:schemeClr>
                </a:solidFill>
              </a:rPr>
              <a:t>Jobs</a:t>
            </a:r>
          </a:p>
          <a:p>
            <a:r>
              <a:rPr lang="en-US" dirty="0"/>
              <a:t>Safety</a:t>
            </a:r>
          </a:p>
          <a:p>
            <a:r>
              <a:rPr lang="en-US" dirty="0"/>
              <a:t>AI weapons</a:t>
            </a:r>
          </a:p>
          <a:p>
            <a:r>
              <a:rPr lang="en-US" dirty="0"/>
              <a:t>Superintelligence</a:t>
            </a:r>
          </a:p>
          <a:p>
            <a:r>
              <a:rPr lang="en-US" dirty="0"/>
              <a:t>Robot rights</a:t>
            </a:r>
          </a:p>
        </p:txBody>
      </p:sp>
    </p:spTree>
    <p:extLst>
      <p:ext uri="{BB962C8B-B14F-4D97-AF65-F5344CB8AC3E}">
        <p14:creationId xmlns:p14="http://schemas.microsoft.com/office/powerpoint/2010/main" val="336874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safety</a:t>
            </a:r>
          </a:p>
        </p:txBody>
      </p:sp>
      <p:sp>
        <p:nvSpPr>
          <p:cNvPr id="4" name="Content Placeholder 3"/>
          <p:cNvSpPr>
            <a:spLocks noGrp="1"/>
          </p:cNvSpPr>
          <p:nvPr>
            <p:ph idx="1"/>
          </p:nvPr>
        </p:nvSpPr>
        <p:spPr/>
        <p:txBody>
          <a:bodyPr/>
          <a:lstStyle/>
          <a:p>
            <a:r>
              <a:rPr lang="en-US" sz="2800" dirty="0"/>
              <a:t>Robustness to changes in data distribution</a:t>
            </a:r>
          </a:p>
          <a:p>
            <a:r>
              <a:rPr lang="en-US" sz="2800" dirty="0"/>
              <a:t>Avoiding catastrophic “corner cases”</a:t>
            </a:r>
          </a:p>
          <a:p>
            <a:r>
              <a:rPr lang="en-US" sz="2800" dirty="0"/>
              <a:t>Robustness to adversarial examples or attacks</a:t>
            </a:r>
          </a:p>
          <a:p>
            <a:r>
              <a:rPr lang="en-US" sz="2800" dirty="0"/>
              <a:t>Avoiding negative side effects in reward function</a:t>
            </a:r>
          </a:p>
          <a:p>
            <a:r>
              <a:rPr lang="en-US" sz="2800" dirty="0"/>
              <a:t>Avoiding “reward hacking”</a:t>
            </a:r>
          </a:p>
          <a:p>
            <a:endParaRPr lang="en-US" sz="2800" dirty="0"/>
          </a:p>
          <a:p>
            <a:r>
              <a:rPr lang="en-US" sz="2800" dirty="0"/>
              <a:t>Reading: </a:t>
            </a:r>
            <a:r>
              <a:rPr lang="en-US" sz="2800" dirty="0">
                <a:hlinkClick r:id="rId2"/>
              </a:rPr>
              <a:t>Concrete AI safety problems</a:t>
            </a: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88153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FFCD-AACF-4754-F485-58CBCB9A3ACE}"/>
              </a:ext>
            </a:extLst>
          </p:cNvPr>
          <p:cNvSpPr>
            <a:spLocks noGrp="1"/>
          </p:cNvSpPr>
          <p:nvPr>
            <p:ph type="title"/>
          </p:nvPr>
        </p:nvSpPr>
        <p:spPr/>
        <p:txBody>
          <a:bodyPr/>
          <a:lstStyle/>
          <a:p>
            <a:r>
              <a:rPr lang="en-US" dirty="0"/>
              <a:t>Is autonomous driving more or less dangerous than human driving?</a:t>
            </a:r>
          </a:p>
        </p:txBody>
      </p:sp>
      <p:sp>
        <p:nvSpPr>
          <p:cNvPr id="3" name="Content Placeholder 2">
            <a:extLst>
              <a:ext uri="{FF2B5EF4-FFF2-40B4-BE49-F238E27FC236}">
                <a16:creationId xmlns:a16="http://schemas.microsoft.com/office/drawing/2014/main" id="{187224CB-E19A-5CE1-7F74-1543907C39A7}"/>
              </a:ext>
            </a:extLst>
          </p:cNvPr>
          <p:cNvSpPr>
            <a:spLocks noGrp="1"/>
          </p:cNvSpPr>
          <p:nvPr>
            <p:ph idx="1"/>
          </p:nvPr>
        </p:nvSpPr>
        <p:spPr/>
        <p:txBody>
          <a:bodyPr/>
          <a:lstStyle/>
          <a:p>
            <a:r>
              <a:rPr lang="en-US" dirty="0"/>
              <a:t>Tesla (both human and autopilot): </a:t>
            </a:r>
            <a:r>
              <a:rPr lang="en-US" dirty="0">
                <a:hlinkClick r:id="rId2"/>
              </a:rPr>
              <a:t>1 accident per 4.34 million miles of driving</a:t>
            </a:r>
            <a:endParaRPr lang="en-US" dirty="0"/>
          </a:p>
          <a:p>
            <a:r>
              <a:rPr lang="en-US" dirty="0"/>
              <a:t>All US (mostly human drivers): 3.26 trillion miles, 6.76 million accidents reported to police in 2019 = 1 reported accident per 482 million miles driven </a:t>
            </a:r>
          </a:p>
          <a:p>
            <a:r>
              <a:rPr lang="en-US" dirty="0">
                <a:hlinkClick r:id="rId3"/>
              </a:rPr>
              <a:t>https://www.police1.com/patrol-video/articles/video-tesla-on-autopilot-slams-into-police-car-swipes-2-leos-0jqkJUHqiqVWxIhH/</a:t>
            </a:r>
            <a:endParaRPr lang="en-US" dirty="0"/>
          </a:p>
        </p:txBody>
      </p:sp>
    </p:spTree>
    <p:extLst>
      <p:ext uri="{BB962C8B-B14F-4D97-AF65-F5344CB8AC3E}">
        <p14:creationId xmlns:p14="http://schemas.microsoft.com/office/powerpoint/2010/main" val="378485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FFCD-AACF-4754-F485-58CBCB9A3ACE}"/>
              </a:ext>
            </a:extLst>
          </p:cNvPr>
          <p:cNvSpPr>
            <a:spLocks noGrp="1"/>
          </p:cNvSpPr>
          <p:nvPr>
            <p:ph type="title"/>
          </p:nvPr>
        </p:nvSpPr>
        <p:spPr/>
        <p:txBody>
          <a:bodyPr/>
          <a:lstStyle/>
          <a:p>
            <a:r>
              <a:rPr lang="en-US" dirty="0"/>
              <a:t>Is autonomous driving more or less dangerous than human driving?</a:t>
            </a:r>
          </a:p>
        </p:txBody>
      </p:sp>
      <p:sp>
        <p:nvSpPr>
          <p:cNvPr id="3" name="Content Placeholder 2">
            <a:extLst>
              <a:ext uri="{FF2B5EF4-FFF2-40B4-BE49-F238E27FC236}">
                <a16:creationId xmlns:a16="http://schemas.microsoft.com/office/drawing/2014/main" id="{187224CB-E19A-5CE1-7F74-1543907C39A7}"/>
              </a:ext>
            </a:extLst>
          </p:cNvPr>
          <p:cNvSpPr>
            <a:spLocks noGrp="1"/>
          </p:cNvSpPr>
          <p:nvPr>
            <p:ph idx="1"/>
          </p:nvPr>
        </p:nvSpPr>
        <p:spPr/>
        <p:txBody>
          <a:bodyPr/>
          <a:lstStyle/>
          <a:p>
            <a:r>
              <a:rPr lang="en-US" dirty="0"/>
              <a:t>Tesla:</a:t>
            </a:r>
          </a:p>
          <a:p>
            <a:pPr lvl="1"/>
            <a:r>
              <a:rPr lang="en-US" dirty="0"/>
              <a:t>1 billion miles on autopilot, with 12 deaths reported (</a:t>
            </a:r>
            <a:r>
              <a:rPr lang="en-US" dirty="0">
                <a:hlinkClick r:id="rId2"/>
              </a:rPr>
              <a:t>https://www.tesladeaths.com/</a:t>
            </a:r>
            <a:r>
              <a:rPr lang="en-US" dirty="0"/>
              <a:t>)</a:t>
            </a:r>
          </a:p>
          <a:p>
            <a:r>
              <a:rPr lang="en-US" dirty="0"/>
              <a:t>Record for human drivers is slightly better, depending on state laws</a:t>
            </a:r>
          </a:p>
          <a:p>
            <a:pPr lvl="1"/>
            <a:r>
              <a:rPr lang="en-US" dirty="0"/>
              <a:t>In the U.S.: 1.11 deaths per 100 million miles</a:t>
            </a:r>
          </a:p>
          <a:p>
            <a:pPr lvl="1"/>
            <a:r>
              <a:rPr lang="en-US" dirty="0"/>
              <a:t>In Illinois: 0.94 deaths per 100 million miles</a:t>
            </a:r>
          </a:p>
          <a:p>
            <a:pPr lvl="1"/>
            <a:r>
              <a:rPr lang="en-US" dirty="0">
                <a:hlinkClick r:id="rId3"/>
              </a:rPr>
              <a:t>https://</a:t>
            </a:r>
            <a:r>
              <a:rPr lang="en-US" dirty="0" err="1">
                <a:hlinkClick r:id="rId3"/>
              </a:rPr>
              <a:t>www.iihs.org</a:t>
            </a:r>
            <a:r>
              <a:rPr lang="en-US" dirty="0">
                <a:hlinkClick r:id="rId3"/>
              </a:rPr>
              <a:t>/topics/fatality-statistics/detail/state-by-state</a:t>
            </a:r>
            <a:endParaRPr lang="en-US" dirty="0"/>
          </a:p>
        </p:txBody>
      </p:sp>
    </p:spTree>
    <p:extLst>
      <p:ext uri="{BB962C8B-B14F-4D97-AF65-F5344CB8AC3E}">
        <p14:creationId xmlns:p14="http://schemas.microsoft.com/office/powerpoint/2010/main" val="105897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265237"/>
            <a:ext cx="10972800" cy="5287963"/>
          </a:xfrm>
        </p:spPr>
        <p:txBody>
          <a:bodyPr/>
          <a:lstStyle/>
          <a:p>
            <a:r>
              <a:rPr lang="en-US" dirty="0">
                <a:solidFill>
                  <a:schemeClr val="bg1">
                    <a:lumMod val="75000"/>
                  </a:schemeClr>
                </a:solidFill>
              </a:rPr>
              <a:t>Jobs</a:t>
            </a:r>
          </a:p>
          <a:p>
            <a:r>
              <a:rPr lang="en-US" dirty="0">
                <a:solidFill>
                  <a:schemeClr val="bg1">
                    <a:lumMod val="75000"/>
                  </a:schemeClr>
                </a:solidFill>
              </a:rPr>
              <a:t>Safety</a:t>
            </a:r>
          </a:p>
          <a:p>
            <a:r>
              <a:rPr lang="en-US" dirty="0"/>
              <a:t>AI weapons</a:t>
            </a:r>
          </a:p>
          <a:p>
            <a:r>
              <a:rPr lang="en-US" dirty="0"/>
              <a:t>Superintelligence</a:t>
            </a:r>
          </a:p>
          <a:p>
            <a:r>
              <a:rPr lang="en-US" dirty="0"/>
              <a:t>Robot rights</a:t>
            </a:r>
          </a:p>
        </p:txBody>
      </p:sp>
    </p:spTree>
    <p:extLst>
      <p:ext uri="{BB962C8B-B14F-4D97-AF65-F5344CB8AC3E}">
        <p14:creationId xmlns:p14="http://schemas.microsoft.com/office/powerpoint/2010/main" val="144536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weapons</a:t>
            </a:r>
          </a:p>
        </p:txBody>
      </p:sp>
      <p:pic>
        <p:nvPicPr>
          <p:cNvPr id="5" name="Picture 4" descr="A person in a suit and tie&#10;&#10;Description automatically generated with low confidence">
            <a:hlinkClick r:id="rId2"/>
            <a:extLst>
              <a:ext uri="{FF2B5EF4-FFF2-40B4-BE49-F238E27FC236}">
                <a16:creationId xmlns:a16="http://schemas.microsoft.com/office/drawing/2014/main" id="{9CE1D58F-6C0E-08C0-CE59-8A5940B5F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1219200"/>
            <a:ext cx="8356600" cy="4747260"/>
          </a:xfrm>
          <a:prstGeom prst="rect">
            <a:avLst/>
          </a:prstGeom>
        </p:spPr>
      </p:pic>
      <p:sp>
        <p:nvSpPr>
          <p:cNvPr id="6" name="TextBox 5">
            <a:hlinkClick r:id="rId2"/>
            <a:extLst>
              <a:ext uri="{FF2B5EF4-FFF2-40B4-BE49-F238E27FC236}">
                <a16:creationId xmlns:a16="http://schemas.microsoft.com/office/drawing/2014/main" id="{9476B314-C5B3-C538-B70C-687331AAE5F8}"/>
              </a:ext>
            </a:extLst>
          </p:cNvPr>
          <p:cNvSpPr txBox="1"/>
          <p:nvPr/>
        </p:nvSpPr>
        <p:spPr>
          <a:xfrm>
            <a:off x="2165032" y="6096000"/>
            <a:ext cx="7819769" cy="523220"/>
          </a:xfrm>
          <a:prstGeom prst="rect">
            <a:avLst/>
          </a:prstGeom>
          <a:noFill/>
        </p:spPr>
        <p:txBody>
          <a:bodyPr wrap="none" rtlCol="0">
            <a:spAutoFit/>
          </a:bodyPr>
          <a:lstStyle/>
          <a:p>
            <a:r>
              <a:rPr lang="en-US" sz="2800" b="0" dirty="0">
                <a:solidFill>
                  <a:schemeClr val="tx1"/>
                </a:solidFill>
              </a:rPr>
              <a:t>https://</a:t>
            </a:r>
            <a:r>
              <a:rPr lang="en-US" sz="2800" b="0" dirty="0" err="1">
                <a:solidFill>
                  <a:schemeClr val="tx1"/>
                </a:solidFill>
              </a:rPr>
              <a:t>www.youtube.com</a:t>
            </a:r>
            <a:r>
              <a:rPr lang="en-US" sz="2800" b="0" dirty="0">
                <a:solidFill>
                  <a:schemeClr val="tx1"/>
                </a:solidFill>
              </a:rPr>
              <a:t>/</a:t>
            </a:r>
            <a:r>
              <a:rPr lang="en-US" sz="2800" b="0" dirty="0" err="1">
                <a:solidFill>
                  <a:schemeClr val="tx1"/>
                </a:solidFill>
              </a:rPr>
              <a:t>watch?v</a:t>
            </a:r>
            <a:r>
              <a:rPr lang="en-US" sz="2800" b="0" dirty="0">
                <a:solidFill>
                  <a:schemeClr val="tx1"/>
                </a:solidFill>
              </a:rPr>
              <a:t>=aLS3Jljy1VA</a:t>
            </a:r>
          </a:p>
        </p:txBody>
      </p:sp>
    </p:spTree>
    <p:extLst>
      <p:ext uri="{BB962C8B-B14F-4D97-AF65-F5344CB8AC3E}">
        <p14:creationId xmlns:p14="http://schemas.microsoft.com/office/powerpoint/2010/main" val="90456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D73D-E1BC-00DB-2AC6-C92E29D7EF68}"/>
              </a:ext>
            </a:extLst>
          </p:cNvPr>
          <p:cNvSpPr>
            <a:spLocks noGrp="1"/>
          </p:cNvSpPr>
          <p:nvPr>
            <p:ph type="title"/>
          </p:nvPr>
        </p:nvSpPr>
        <p:spPr/>
        <p:txBody>
          <a:bodyPr/>
          <a:lstStyle/>
          <a:p>
            <a:r>
              <a:rPr lang="en-US" dirty="0"/>
              <a:t>Are autonomous weapons ethically acceptable?</a:t>
            </a:r>
          </a:p>
        </p:txBody>
      </p:sp>
      <p:sp>
        <p:nvSpPr>
          <p:cNvPr id="3" name="Content Placeholder 2">
            <a:extLst>
              <a:ext uri="{FF2B5EF4-FFF2-40B4-BE49-F238E27FC236}">
                <a16:creationId xmlns:a16="http://schemas.microsoft.com/office/drawing/2014/main" id="{D280B7BF-CE8F-8D27-51D0-1F26D5C4FEC1}"/>
              </a:ext>
            </a:extLst>
          </p:cNvPr>
          <p:cNvSpPr>
            <a:spLocks noGrp="1"/>
          </p:cNvSpPr>
          <p:nvPr>
            <p:ph idx="1"/>
          </p:nvPr>
        </p:nvSpPr>
        <p:spPr>
          <a:xfrm>
            <a:off x="609600" y="1600201"/>
            <a:ext cx="10972800" cy="4983161"/>
          </a:xfrm>
        </p:spPr>
        <p:txBody>
          <a:bodyPr/>
          <a:lstStyle/>
          <a:p>
            <a:r>
              <a:rPr lang="en-US" sz="2400" dirty="0"/>
              <a:t>The case in favor, e.g., </a:t>
            </a:r>
            <a:r>
              <a:rPr lang="en-US" sz="2400" dirty="0">
                <a:hlinkClick r:id="rId2"/>
              </a:rPr>
              <a:t>https://blog.apaonline.org/2022/02/28/the-moral-case-for-the-development-of-autonomous-weapon-systems/</a:t>
            </a:r>
            <a:endParaRPr lang="en-US" sz="2400" dirty="0"/>
          </a:p>
          <a:p>
            <a:pPr lvl="1"/>
            <a:r>
              <a:rPr lang="en-US" sz="2400" dirty="0"/>
              <a:t>Autonomous weapons reduce casualties for the side using them</a:t>
            </a:r>
          </a:p>
          <a:p>
            <a:pPr lvl="1"/>
            <a:r>
              <a:rPr lang="en-US" sz="2400" dirty="0"/>
              <a:t>Autonomous weapons can select targets more precisely, thereby reducing casualties for the other side as well</a:t>
            </a:r>
          </a:p>
          <a:p>
            <a:r>
              <a:rPr lang="en-US" sz="2400" dirty="0"/>
              <a:t>The case against, e.g., </a:t>
            </a:r>
            <a:r>
              <a:rPr lang="en-US" sz="2400" dirty="0">
                <a:hlinkClick r:id="rId3"/>
              </a:rPr>
              <a:t>https://www.hrw.org/report/2018/08/21/heed-call/moral-and-legal-imperative-ban-killer-robots</a:t>
            </a:r>
            <a:endParaRPr lang="en-US" sz="2400" dirty="0"/>
          </a:p>
          <a:p>
            <a:pPr lvl="1"/>
            <a:r>
              <a:rPr lang="en-US" sz="2400" dirty="0"/>
              <a:t>Autonomous weapons encourage totalitarianism by permitting a small number of people to suppress a large number</a:t>
            </a:r>
          </a:p>
          <a:p>
            <a:pPr lvl="1"/>
            <a:r>
              <a:rPr lang="en-US" sz="2400" dirty="0"/>
              <a:t>Autonomous weapons may malfunction</a:t>
            </a:r>
          </a:p>
          <a:p>
            <a:pPr lvl="1"/>
            <a:r>
              <a:rPr lang="en-US" sz="2400" dirty="0"/>
              <a:t>Autonomous weapons diffuse responsibility for death, thereby encouraging war</a:t>
            </a:r>
          </a:p>
        </p:txBody>
      </p:sp>
    </p:spTree>
    <p:extLst>
      <p:ext uri="{BB962C8B-B14F-4D97-AF65-F5344CB8AC3E}">
        <p14:creationId xmlns:p14="http://schemas.microsoft.com/office/powerpoint/2010/main" val="17859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265237"/>
            <a:ext cx="10972800" cy="5287963"/>
          </a:xfrm>
        </p:spPr>
        <p:txBody>
          <a:bodyPr/>
          <a:lstStyle/>
          <a:p>
            <a:r>
              <a:rPr lang="en-US" dirty="0">
                <a:solidFill>
                  <a:schemeClr val="bg1">
                    <a:lumMod val="75000"/>
                  </a:schemeClr>
                </a:solidFill>
              </a:rPr>
              <a:t>Jobs</a:t>
            </a:r>
          </a:p>
          <a:p>
            <a:r>
              <a:rPr lang="en-US" dirty="0">
                <a:solidFill>
                  <a:schemeClr val="bg1">
                    <a:lumMod val="75000"/>
                  </a:schemeClr>
                </a:solidFill>
              </a:rPr>
              <a:t>Safety</a:t>
            </a:r>
          </a:p>
          <a:p>
            <a:r>
              <a:rPr lang="en-US" dirty="0">
                <a:solidFill>
                  <a:schemeClr val="bg1">
                    <a:lumMod val="75000"/>
                  </a:schemeClr>
                </a:solidFill>
              </a:rPr>
              <a:t>AI weapons</a:t>
            </a:r>
          </a:p>
          <a:p>
            <a:r>
              <a:rPr lang="en-US" dirty="0"/>
              <a:t>Superintelligence</a:t>
            </a:r>
          </a:p>
          <a:p>
            <a:r>
              <a:rPr lang="en-US" dirty="0"/>
              <a:t>Robot rights</a:t>
            </a:r>
          </a:p>
        </p:txBody>
      </p:sp>
    </p:spTree>
    <p:extLst>
      <p:ext uri="{BB962C8B-B14F-4D97-AF65-F5344CB8AC3E}">
        <p14:creationId xmlns:p14="http://schemas.microsoft.com/office/powerpoint/2010/main" val="120386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AE56-C39F-DECE-7861-2E691FF6C9DF}"/>
              </a:ext>
            </a:extLst>
          </p:cNvPr>
          <p:cNvSpPr>
            <a:spLocks noGrp="1"/>
          </p:cNvSpPr>
          <p:nvPr>
            <p:ph type="title"/>
          </p:nvPr>
        </p:nvSpPr>
        <p:spPr>
          <a:xfrm>
            <a:off x="609600" y="274638"/>
            <a:ext cx="9296400" cy="1143000"/>
          </a:xfrm>
        </p:spPr>
        <p:txBody>
          <a:bodyPr/>
          <a:lstStyle/>
          <a:p>
            <a:r>
              <a:rPr lang="en-US" sz="3600" dirty="0"/>
              <a:t>Superintelligence: Brief history of a discourse conducted by best-selling authors</a:t>
            </a:r>
          </a:p>
        </p:txBody>
      </p:sp>
      <p:sp>
        <p:nvSpPr>
          <p:cNvPr id="3" name="Content Placeholder 2">
            <a:extLst>
              <a:ext uri="{FF2B5EF4-FFF2-40B4-BE49-F238E27FC236}">
                <a16:creationId xmlns:a16="http://schemas.microsoft.com/office/drawing/2014/main" id="{316D34A3-7A04-C784-A347-C3F5E6699F9D}"/>
              </a:ext>
            </a:extLst>
          </p:cNvPr>
          <p:cNvSpPr>
            <a:spLocks noGrp="1"/>
          </p:cNvSpPr>
          <p:nvPr>
            <p:ph idx="1"/>
          </p:nvPr>
        </p:nvSpPr>
        <p:spPr>
          <a:xfrm>
            <a:off x="76200" y="1600201"/>
            <a:ext cx="10565730" cy="4800599"/>
          </a:xfrm>
        </p:spPr>
        <p:txBody>
          <a:bodyPr/>
          <a:lstStyle/>
          <a:p>
            <a:r>
              <a:rPr lang="en-US" dirty="0"/>
              <a:t>The Singularity, Kurzweil, 2006: </a:t>
            </a:r>
          </a:p>
          <a:p>
            <a:pPr lvl="1"/>
            <a:r>
              <a:rPr lang="en-US" dirty="0"/>
              <a:t>Processing power of a chip will pass that of a human brain ~2030, and keep growing exponentially.</a:t>
            </a:r>
          </a:p>
          <a:p>
            <a:pPr lvl="1"/>
            <a:r>
              <a:rPr lang="en-US" dirty="0"/>
              <a:t>AI will become exponentially smarter than humans.</a:t>
            </a:r>
          </a:p>
          <a:p>
            <a:r>
              <a:rPr lang="en-US" dirty="0"/>
              <a:t>Superintelligence, Bostrom, 2014:</a:t>
            </a:r>
          </a:p>
          <a:p>
            <a:pPr lvl="1"/>
            <a:r>
              <a:rPr lang="en-US" dirty="0"/>
              <a:t>That might not be good for humans.</a:t>
            </a:r>
          </a:p>
          <a:p>
            <a:r>
              <a:rPr lang="en-US" dirty="0"/>
              <a:t>Rebooting AI, Marcus &amp; Davis, 2019:</a:t>
            </a:r>
          </a:p>
          <a:p>
            <a:pPr lvl="1"/>
            <a:r>
              <a:rPr lang="en-US" dirty="0"/>
              <a:t>The problem with AI is not that it’s too smart.  The problem is that it’s too dumb.</a:t>
            </a:r>
          </a:p>
        </p:txBody>
      </p:sp>
      <p:pic>
        <p:nvPicPr>
          <p:cNvPr id="3074" name="Picture 2">
            <a:extLst>
              <a:ext uri="{FF2B5EF4-FFF2-40B4-BE49-F238E27FC236}">
                <a16:creationId xmlns:a16="http://schemas.microsoft.com/office/drawing/2014/main" id="{4EF878A2-5E00-9379-2EC7-EEDEAFB43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75962"/>
            <a:ext cx="1473870" cy="22100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4A6B19-F1B4-FB31-5C8B-1A9702DC394E}"/>
              </a:ext>
            </a:extLst>
          </p:cNvPr>
          <p:cNvSpPr txBox="1"/>
          <p:nvPr/>
        </p:nvSpPr>
        <p:spPr>
          <a:xfrm>
            <a:off x="9906000" y="1367135"/>
            <a:ext cx="990600" cy="461665"/>
          </a:xfrm>
          <a:prstGeom prst="rect">
            <a:avLst/>
          </a:prstGeom>
          <a:solidFill>
            <a:schemeClr val="bg1"/>
          </a:solidFill>
        </p:spPr>
        <p:txBody>
          <a:bodyPr wrap="square">
            <a:spAutoFit/>
          </a:bodyPr>
          <a:lstStyle/>
          <a:p>
            <a:r>
              <a:rPr lang="en-US" b="0" dirty="0">
                <a:solidFill>
                  <a:schemeClr val="tx1"/>
                </a:solidFill>
              </a:rPr>
              <a:t>© Penguin, 2006</a:t>
            </a:r>
          </a:p>
        </p:txBody>
      </p:sp>
      <p:pic>
        <p:nvPicPr>
          <p:cNvPr id="7" name="Picture 6">
            <a:extLst>
              <a:ext uri="{FF2B5EF4-FFF2-40B4-BE49-F238E27FC236}">
                <a16:creationId xmlns:a16="http://schemas.microsoft.com/office/drawing/2014/main" id="{37EF3104-297D-BBB4-12F3-C08CE3081774}"/>
              </a:ext>
            </a:extLst>
          </p:cNvPr>
          <p:cNvPicPr>
            <a:picLocks noChangeAspect="1"/>
          </p:cNvPicPr>
          <p:nvPr/>
        </p:nvPicPr>
        <p:blipFill>
          <a:blip r:embed="rId3"/>
          <a:stretch>
            <a:fillRect/>
          </a:stretch>
        </p:blipFill>
        <p:spPr>
          <a:xfrm>
            <a:off x="10641930" y="2286000"/>
            <a:ext cx="1473870" cy="2197693"/>
          </a:xfrm>
          <a:prstGeom prst="rect">
            <a:avLst/>
          </a:prstGeom>
        </p:spPr>
      </p:pic>
      <p:sp>
        <p:nvSpPr>
          <p:cNvPr id="8" name="TextBox 7">
            <a:extLst>
              <a:ext uri="{FF2B5EF4-FFF2-40B4-BE49-F238E27FC236}">
                <a16:creationId xmlns:a16="http://schemas.microsoft.com/office/drawing/2014/main" id="{B7739E79-C165-7934-1A15-7D415C81A911}"/>
              </a:ext>
            </a:extLst>
          </p:cNvPr>
          <p:cNvSpPr txBox="1"/>
          <p:nvPr/>
        </p:nvSpPr>
        <p:spPr>
          <a:xfrm>
            <a:off x="10134600" y="3416799"/>
            <a:ext cx="867480" cy="461665"/>
          </a:xfrm>
          <a:prstGeom prst="rect">
            <a:avLst/>
          </a:prstGeom>
          <a:solidFill>
            <a:schemeClr val="bg1"/>
          </a:solidFill>
        </p:spPr>
        <p:txBody>
          <a:bodyPr wrap="square">
            <a:spAutoFit/>
          </a:bodyPr>
          <a:lstStyle/>
          <a:p>
            <a:r>
              <a:rPr lang="en-US" b="0" dirty="0">
                <a:solidFill>
                  <a:schemeClr val="tx1"/>
                </a:solidFill>
              </a:rPr>
              <a:t>© OUP, 2014</a:t>
            </a:r>
          </a:p>
        </p:txBody>
      </p:sp>
      <p:pic>
        <p:nvPicPr>
          <p:cNvPr id="9" name="Picture 2">
            <a:extLst>
              <a:ext uri="{FF2B5EF4-FFF2-40B4-BE49-F238E27FC236}">
                <a16:creationId xmlns:a16="http://schemas.microsoft.com/office/drawing/2014/main" id="{4AEE5386-67B2-0EAF-4503-6D0C06258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930" y="4496038"/>
            <a:ext cx="1461328" cy="22197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E453570-11B2-7127-5E91-7284009D4907}"/>
              </a:ext>
            </a:extLst>
          </p:cNvPr>
          <p:cNvSpPr txBox="1"/>
          <p:nvPr/>
        </p:nvSpPr>
        <p:spPr>
          <a:xfrm>
            <a:off x="9601200" y="4648200"/>
            <a:ext cx="1143000" cy="461665"/>
          </a:xfrm>
          <a:prstGeom prst="rect">
            <a:avLst/>
          </a:prstGeom>
          <a:solidFill>
            <a:schemeClr val="bg1"/>
          </a:solidFill>
        </p:spPr>
        <p:txBody>
          <a:bodyPr wrap="square">
            <a:spAutoFit/>
          </a:bodyPr>
          <a:lstStyle/>
          <a:p>
            <a:r>
              <a:rPr lang="en-US" b="0" dirty="0">
                <a:solidFill>
                  <a:schemeClr val="tx1"/>
                </a:solidFill>
              </a:rPr>
              <a:t>© Pantheon, 2019</a:t>
            </a:r>
          </a:p>
        </p:txBody>
      </p:sp>
    </p:spTree>
    <p:extLst>
      <p:ext uri="{BB962C8B-B14F-4D97-AF65-F5344CB8AC3E}">
        <p14:creationId xmlns:p14="http://schemas.microsoft.com/office/powerpoint/2010/main" val="296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BBE7-6348-9CEF-52E4-8087162BD072}"/>
              </a:ext>
            </a:extLst>
          </p:cNvPr>
          <p:cNvSpPr>
            <a:spLocks noGrp="1"/>
          </p:cNvSpPr>
          <p:nvPr>
            <p:ph type="title"/>
          </p:nvPr>
        </p:nvSpPr>
        <p:spPr/>
        <p:txBody>
          <a:bodyPr/>
          <a:lstStyle/>
          <a:p>
            <a:r>
              <a:rPr lang="en-US" dirty="0"/>
              <a:t>Superintelligence: The problem</a:t>
            </a:r>
          </a:p>
        </p:txBody>
      </p:sp>
      <p:sp>
        <p:nvSpPr>
          <p:cNvPr id="3" name="Content Placeholder 2">
            <a:extLst>
              <a:ext uri="{FF2B5EF4-FFF2-40B4-BE49-F238E27FC236}">
                <a16:creationId xmlns:a16="http://schemas.microsoft.com/office/drawing/2014/main" id="{4083CEE9-AB35-400B-897A-5C48E9888A6E}"/>
              </a:ext>
            </a:extLst>
          </p:cNvPr>
          <p:cNvSpPr>
            <a:spLocks noGrp="1"/>
          </p:cNvSpPr>
          <p:nvPr>
            <p:ph idx="1"/>
          </p:nvPr>
        </p:nvSpPr>
        <p:spPr>
          <a:xfrm>
            <a:off x="609600" y="1600201"/>
            <a:ext cx="10972800" cy="3276599"/>
          </a:xfrm>
        </p:spPr>
        <p:txBody>
          <a:bodyPr/>
          <a:lstStyle/>
          <a:p>
            <a:r>
              <a:rPr lang="en-US" sz="2800" dirty="0"/>
              <a:t>Give an AI a very limited task (e.g., maximize the number of paper clips you can make)</a:t>
            </a:r>
          </a:p>
          <a:p>
            <a:r>
              <a:rPr lang="en-US" sz="2800" dirty="0"/>
              <a:t>Give it sufficient intelligence that it can figure out how to take resources away from humans (e.g., it can figure out how to hack all existing computers, and how to build more computers)</a:t>
            </a:r>
          </a:p>
          <a:p>
            <a:r>
              <a:rPr lang="en-US" sz="2800" dirty="0"/>
              <a:t>Result: all solid material on Earth, including all human bodies, are turned into paper clips</a:t>
            </a:r>
          </a:p>
        </p:txBody>
      </p:sp>
      <p:pic>
        <p:nvPicPr>
          <p:cNvPr id="5" name="Picture 4" descr="Metal paperclips art">
            <a:extLst>
              <a:ext uri="{FF2B5EF4-FFF2-40B4-BE49-F238E27FC236}">
                <a16:creationId xmlns:a16="http://schemas.microsoft.com/office/drawing/2014/main" id="{67CD2AC7-BD17-3675-D6BB-A8AB1E3BB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461411"/>
            <a:ext cx="3788228" cy="2138516"/>
          </a:xfrm>
          <a:prstGeom prst="rect">
            <a:avLst/>
          </a:prstGeom>
        </p:spPr>
      </p:pic>
    </p:spTree>
    <p:extLst>
      <p:ext uri="{BB962C8B-B14F-4D97-AF65-F5344CB8AC3E}">
        <p14:creationId xmlns:p14="http://schemas.microsoft.com/office/powerpoint/2010/main" val="224865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265237"/>
            <a:ext cx="10972800" cy="5287963"/>
          </a:xfrm>
        </p:spPr>
        <p:txBody>
          <a:bodyPr/>
          <a:lstStyle/>
          <a:p>
            <a:r>
              <a:rPr lang="en-US" dirty="0"/>
              <a:t>Jobs</a:t>
            </a:r>
          </a:p>
          <a:p>
            <a:r>
              <a:rPr lang="en-US" dirty="0"/>
              <a:t>Safety</a:t>
            </a:r>
          </a:p>
          <a:p>
            <a:r>
              <a:rPr lang="en-US" dirty="0"/>
              <a:t>AI weapons</a:t>
            </a:r>
          </a:p>
          <a:p>
            <a:r>
              <a:rPr lang="en-US" dirty="0"/>
              <a:t>Superintelligence</a:t>
            </a:r>
          </a:p>
          <a:p>
            <a:r>
              <a:rPr lang="en-US" dirty="0"/>
              <a:t>Robot rights</a:t>
            </a:r>
          </a:p>
        </p:txBody>
      </p:sp>
    </p:spTree>
    <p:extLst>
      <p:ext uri="{BB962C8B-B14F-4D97-AF65-F5344CB8AC3E}">
        <p14:creationId xmlns:p14="http://schemas.microsoft.com/office/powerpoint/2010/main" val="303794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BBE7-6348-9CEF-52E4-8087162BD072}"/>
              </a:ext>
            </a:extLst>
          </p:cNvPr>
          <p:cNvSpPr>
            <a:spLocks noGrp="1"/>
          </p:cNvSpPr>
          <p:nvPr>
            <p:ph type="title"/>
          </p:nvPr>
        </p:nvSpPr>
        <p:spPr/>
        <p:txBody>
          <a:bodyPr/>
          <a:lstStyle/>
          <a:p>
            <a:r>
              <a:rPr lang="en-US" dirty="0"/>
              <a:t>Superintelligence: The solution</a:t>
            </a:r>
          </a:p>
        </p:txBody>
      </p:sp>
      <p:sp>
        <p:nvSpPr>
          <p:cNvPr id="3" name="Content Placeholder 2">
            <a:extLst>
              <a:ext uri="{FF2B5EF4-FFF2-40B4-BE49-F238E27FC236}">
                <a16:creationId xmlns:a16="http://schemas.microsoft.com/office/drawing/2014/main" id="{4083CEE9-AB35-400B-897A-5C48E9888A6E}"/>
              </a:ext>
            </a:extLst>
          </p:cNvPr>
          <p:cNvSpPr>
            <a:spLocks noGrp="1"/>
          </p:cNvSpPr>
          <p:nvPr>
            <p:ph idx="1"/>
          </p:nvPr>
        </p:nvSpPr>
        <p:spPr/>
        <p:txBody>
          <a:bodyPr/>
          <a:lstStyle/>
          <a:p>
            <a:r>
              <a:rPr lang="en-US" sz="2800" dirty="0"/>
              <a:t>We need to understand what makes humans moral.</a:t>
            </a:r>
          </a:p>
          <a:p>
            <a:r>
              <a:rPr lang="en-US" sz="2800" dirty="0"/>
              <a:t>We need to find a moral code that is binding on all intelligences, not just on human intelligences.</a:t>
            </a:r>
          </a:p>
          <a:p>
            <a:r>
              <a:rPr lang="en-US" sz="2800" dirty="0"/>
              <a:t>This cannot be something that we build into the AI (like Asimov’s “three laws of robotics”), because the AI will just figure out how to get around it.  It needs to be an imperative that is naturally binding on all intelligences, regardless of whether they believe it or not.</a:t>
            </a:r>
          </a:p>
        </p:txBody>
      </p:sp>
    </p:spTree>
    <p:extLst>
      <p:ext uri="{BB962C8B-B14F-4D97-AF65-F5344CB8AC3E}">
        <p14:creationId xmlns:p14="http://schemas.microsoft.com/office/powerpoint/2010/main" val="3009875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5CBB-CC15-7F94-34FB-6E0F52D0AE2E}"/>
              </a:ext>
            </a:extLst>
          </p:cNvPr>
          <p:cNvSpPr>
            <a:spLocks noGrp="1"/>
          </p:cNvSpPr>
          <p:nvPr>
            <p:ph type="title"/>
          </p:nvPr>
        </p:nvSpPr>
        <p:spPr/>
        <p:txBody>
          <a:bodyPr/>
          <a:lstStyle/>
          <a:p>
            <a:r>
              <a:rPr lang="en-US" dirty="0"/>
              <a:t>The Fragility Argument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C9F3AA2-C554-C75C-5D30-C7B3BE04BCBD}"/>
                  </a:ext>
                </a:extLst>
              </p:cNvPr>
              <p:cNvSpPr>
                <a:spLocks noGrp="1"/>
              </p:cNvSpPr>
              <p:nvPr>
                <p:ph idx="1"/>
              </p:nvPr>
            </p:nvSpPr>
            <p:spPr>
              <a:xfrm>
                <a:off x="304800" y="2179637"/>
                <a:ext cx="10972800" cy="4525963"/>
              </a:xfrm>
            </p:spPr>
            <p:txBody>
              <a:bodyPr/>
              <a:lstStyle/>
              <a:p>
                <a:r>
                  <a:rPr lang="en-US" dirty="0"/>
                  <a:t>Yes, Moore’s law says that processing power doubles every two years, but…</a:t>
                </a:r>
              </a:p>
              <a:p>
                <a:r>
                  <a:rPr lang="en-US" dirty="0"/>
                  <a:t>Linear increases in robustness (ability to devise solutions that are effective in stochastic real-world environments) require exponential increases in processing power.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𝐼𝑄</m:t>
                      </m:r>
                      <m:r>
                        <a:rPr lang="en-US" b="0" i="1" smtClean="0">
                          <a:latin typeface="Cambria Math" panose="02040503050406030204" pitchFamily="18" charset="0"/>
                        </a:rPr>
                        <m:t>=</m:t>
                      </m:r>
                      <m:r>
                        <m:rPr>
                          <m:sty m:val="p"/>
                        </m:rPr>
                        <a:rPr lang="en-US" b="0" i="0" smtClean="0">
                          <a:latin typeface="Cambria Math" panose="02040503050406030204" pitchFamily="18" charset="0"/>
                        </a:rPr>
                        <m:t>Robustness</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Procesing</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0.5</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year</m:t>
                                      </m:r>
                                    </m:sup>
                                  </m:sSup>
                                </m:e>
                              </m:d>
                            </m:e>
                          </m:func>
                        </m:e>
                      </m:func>
                    </m:oMath>
                  </m:oMathPara>
                </a14:m>
                <a:endParaRPr lang="en-US" dirty="0"/>
              </a:p>
              <a:p>
                <a:pPr marL="0" indent="0">
                  <a:buNone/>
                </a:pPr>
                <a:r>
                  <a:rPr lang="en-US" dirty="0"/>
                  <a:t>…therefore, at best,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𝐼𝑄</m:t>
                      </m:r>
                      <m:r>
                        <a:rPr lang="en-US" b="0" i="1" smtClean="0">
                          <a:latin typeface="Cambria Math" panose="02040503050406030204" pitchFamily="18" charset="0"/>
                        </a:rPr>
                        <m:t>=0.5×</m:t>
                      </m:r>
                      <m:r>
                        <m:rPr>
                          <m:sty m:val="p"/>
                        </m:rPr>
                        <a:rPr lang="en-US">
                          <a:latin typeface="Cambria Math" panose="02040503050406030204" pitchFamily="18" charset="0"/>
                          <a:ea typeface="Cambria Math" panose="02040503050406030204" pitchFamily="18" charset="0"/>
                        </a:rPr>
                        <m:t>year</m:t>
                      </m:r>
                    </m:oMath>
                  </m:oMathPara>
                </a14:m>
                <a:endParaRPr lang="en-US" dirty="0"/>
              </a:p>
            </p:txBody>
          </p:sp>
        </mc:Choice>
        <mc:Fallback>
          <p:sp>
            <p:nvSpPr>
              <p:cNvPr id="3" name="Content Placeholder 2">
                <a:extLst>
                  <a:ext uri="{FF2B5EF4-FFF2-40B4-BE49-F238E27FC236}">
                    <a16:creationId xmlns:a16="http://schemas.microsoft.com/office/drawing/2014/main" id="{3C9F3AA2-C554-C75C-5D30-C7B3BE04BCBD}"/>
                  </a:ext>
                </a:extLst>
              </p:cNvPr>
              <p:cNvSpPr>
                <a:spLocks noGrp="1" noRot="1" noChangeAspect="1" noMove="1" noResize="1" noEditPoints="1" noAdjustHandles="1" noChangeArrowheads="1" noChangeShapeType="1" noTextEdit="1"/>
              </p:cNvSpPr>
              <p:nvPr>
                <p:ph idx="1"/>
              </p:nvPr>
            </p:nvSpPr>
            <p:spPr>
              <a:xfrm>
                <a:off x="304800" y="2179637"/>
                <a:ext cx="10972800" cy="4525963"/>
              </a:xfrm>
              <a:blipFill>
                <a:blip r:embed="rId2"/>
                <a:stretch>
                  <a:fillRect l="-1387" t="-168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29242D6-C333-D9EE-98F8-F2A0A07C3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930" y="152400"/>
            <a:ext cx="1461328" cy="2219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B789BC-76EA-E4CE-237A-428B18355B49}"/>
              </a:ext>
            </a:extLst>
          </p:cNvPr>
          <p:cNvSpPr txBox="1"/>
          <p:nvPr/>
        </p:nvSpPr>
        <p:spPr>
          <a:xfrm>
            <a:off x="9601200" y="304562"/>
            <a:ext cx="1143000" cy="461665"/>
          </a:xfrm>
          <a:prstGeom prst="rect">
            <a:avLst/>
          </a:prstGeom>
          <a:solidFill>
            <a:schemeClr val="bg1"/>
          </a:solidFill>
        </p:spPr>
        <p:txBody>
          <a:bodyPr wrap="square">
            <a:spAutoFit/>
          </a:bodyPr>
          <a:lstStyle/>
          <a:p>
            <a:r>
              <a:rPr lang="en-US" b="0" dirty="0">
                <a:solidFill>
                  <a:schemeClr val="tx1"/>
                </a:solidFill>
              </a:rPr>
              <a:t>© Pantheon, 2019</a:t>
            </a:r>
          </a:p>
        </p:txBody>
      </p:sp>
    </p:spTree>
    <p:extLst>
      <p:ext uri="{BB962C8B-B14F-4D97-AF65-F5344CB8AC3E}">
        <p14:creationId xmlns:p14="http://schemas.microsoft.com/office/powerpoint/2010/main" val="4202188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5CBB-CC15-7F94-34FB-6E0F52D0AE2E}"/>
              </a:ext>
            </a:extLst>
          </p:cNvPr>
          <p:cNvSpPr>
            <a:spLocks noGrp="1"/>
          </p:cNvSpPr>
          <p:nvPr>
            <p:ph type="title"/>
          </p:nvPr>
        </p:nvSpPr>
        <p:spPr/>
        <p:txBody>
          <a:bodyPr/>
          <a:lstStyle/>
          <a:p>
            <a:r>
              <a:rPr lang="en-US" dirty="0"/>
              <a:t>The Fragility Argument</a:t>
            </a:r>
          </a:p>
        </p:txBody>
      </p:sp>
      <p:sp>
        <p:nvSpPr>
          <p:cNvPr id="3" name="Content Placeholder 2">
            <a:extLst>
              <a:ext uri="{FF2B5EF4-FFF2-40B4-BE49-F238E27FC236}">
                <a16:creationId xmlns:a16="http://schemas.microsoft.com/office/drawing/2014/main" id="{3C9F3AA2-C554-C75C-5D30-C7B3BE04BCBD}"/>
              </a:ext>
            </a:extLst>
          </p:cNvPr>
          <p:cNvSpPr>
            <a:spLocks noGrp="1"/>
          </p:cNvSpPr>
          <p:nvPr>
            <p:ph idx="1"/>
          </p:nvPr>
        </p:nvSpPr>
        <p:spPr>
          <a:xfrm>
            <a:off x="304800" y="2179637"/>
            <a:ext cx="10972800" cy="4525963"/>
          </a:xfrm>
        </p:spPr>
        <p:txBody>
          <a:bodyPr/>
          <a:lstStyle/>
          <a:p>
            <a:pPr marL="0" indent="0">
              <a:buNone/>
            </a:pPr>
            <a:r>
              <a:rPr lang="en-US" dirty="0"/>
              <a:t>The problem with AI is not that it’s too smart.  The problem is that it’s too dumb.</a:t>
            </a:r>
          </a:p>
          <a:p>
            <a:r>
              <a:rPr lang="en-US" dirty="0"/>
              <a:t>Privacy issues: the data is used in a way not permitted by its natural owners, not because the AI was too smart, but because the company used insecure passwords</a:t>
            </a:r>
          </a:p>
          <a:p>
            <a:r>
              <a:rPr lang="en-US" dirty="0"/>
              <a:t>Bias and fairness issues: the AI doesn’t understand the societal impact of its decisions </a:t>
            </a:r>
          </a:p>
          <a:p>
            <a:r>
              <a:rPr lang="en-US" dirty="0"/>
              <a:t>Autonomous vehicle crashes: the AI makes mistakes</a:t>
            </a:r>
          </a:p>
          <a:p>
            <a:endParaRPr lang="en-US" dirty="0"/>
          </a:p>
        </p:txBody>
      </p:sp>
      <p:pic>
        <p:nvPicPr>
          <p:cNvPr id="4" name="Picture 2">
            <a:extLst>
              <a:ext uri="{FF2B5EF4-FFF2-40B4-BE49-F238E27FC236}">
                <a16:creationId xmlns:a16="http://schemas.microsoft.com/office/drawing/2014/main" id="{D29242D6-C333-D9EE-98F8-F2A0A07C3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1930" y="152400"/>
            <a:ext cx="1461328" cy="2219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B789BC-76EA-E4CE-237A-428B18355B49}"/>
              </a:ext>
            </a:extLst>
          </p:cNvPr>
          <p:cNvSpPr txBox="1"/>
          <p:nvPr/>
        </p:nvSpPr>
        <p:spPr>
          <a:xfrm>
            <a:off x="9601200" y="304562"/>
            <a:ext cx="1143000" cy="461665"/>
          </a:xfrm>
          <a:prstGeom prst="rect">
            <a:avLst/>
          </a:prstGeom>
          <a:solidFill>
            <a:schemeClr val="bg1"/>
          </a:solidFill>
        </p:spPr>
        <p:txBody>
          <a:bodyPr wrap="square">
            <a:spAutoFit/>
          </a:bodyPr>
          <a:lstStyle/>
          <a:p>
            <a:r>
              <a:rPr lang="en-US" b="0" dirty="0">
                <a:solidFill>
                  <a:schemeClr val="tx1"/>
                </a:solidFill>
              </a:rPr>
              <a:t>© Pantheon, 2019</a:t>
            </a:r>
          </a:p>
        </p:txBody>
      </p:sp>
    </p:spTree>
    <p:extLst>
      <p:ext uri="{BB962C8B-B14F-4D97-AF65-F5344CB8AC3E}">
        <p14:creationId xmlns:p14="http://schemas.microsoft.com/office/powerpoint/2010/main" val="119664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265237"/>
            <a:ext cx="10972800" cy="5287963"/>
          </a:xfrm>
        </p:spPr>
        <p:txBody>
          <a:bodyPr/>
          <a:lstStyle/>
          <a:p>
            <a:r>
              <a:rPr lang="en-US" dirty="0">
                <a:solidFill>
                  <a:schemeClr val="bg1">
                    <a:lumMod val="75000"/>
                  </a:schemeClr>
                </a:solidFill>
              </a:rPr>
              <a:t>Jobs</a:t>
            </a:r>
          </a:p>
          <a:p>
            <a:r>
              <a:rPr lang="en-US" dirty="0">
                <a:solidFill>
                  <a:schemeClr val="bg1">
                    <a:lumMod val="75000"/>
                  </a:schemeClr>
                </a:solidFill>
              </a:rPr>
              <a:t>Safety</a:t>
            </a:r>
          </a:p>
          <a:p>
            <a:r>
              <a:rPr lang="en-US" dirty="0">
                <a:solidFill>
                  <a:schemeClr val="bg1">
                    <a:lumMod val="75000"/>
                  </a:schemeClr>
                </a:solidFill>
              </a:rPr>
              <a:t>AI weapons</a:t>
            </a:r>
          </a:p>
          <a:p>
            <a:r>
              <a:rPr lang="en-US" dirty="0">
                <a:solidFill>
                  <a:schemeClr val="bg1">
                    <a:lumMod val="75000"/>
                  </a:schemeClr>
                </a:solidFill>
              </a:rPr>
              <a:t>Superintelligence</a:t>
            </a:r>
          </a:p>
          <a:p>
            <a:r>
              <a:rPr lang="en-US" dirty="0"/>
              <a:t>Robot rights</a:t>
            </a:r>
          </a:p>
        </p:txBody>
      </p:sp>
    </p:spTree>
    <p:extLst>
      <p:ext uri="{BB962C8B-B14F-4D97-AF65-F5344CB8AC3E}">
        <p14:creationId xmlns:p14="http://schemas.microsoft.com/office/powerpoint/2010/main" val="2710151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4774-8640-E821-A5F5-EDFE1E54835B}"/>
              </a:ext>
            </a:extLst>
          </p:cNvPr>
          <p:cNvSpPr>
            <a:spLocks noGrp="1"/>
          </p:cNvSpPr>
          <p:nvPr>
            <p:ph type="title"/>
          </p:nvPr>
        </p:nvSpPr>
        <p:spPr/>
        <p:txBody>
          <a:bodyPr/>
          <a:lstStyle/>
          <a:p>
            <a:r>
              <a:rPr lang="en-US" dirty="0"/>
              <a:t>Where do human rights come from?</a:t>
            </a:r>
          </a:p>
        </p:txBody>
      </p:sp>
      <p:sp>
        <p:nvSpPr>
          <p:cNvPr id="3" name="Content Placeholder 2">
            <a:extLst>
              <a:ext uri="{FF2B5EF4-FFF2-40B4-BE49-F238E27FC236}">
                <a16:creationId xmlns:a16="http://schemas.microsoft.com/office/drawing/2014/main" id="{13ABEA3A-6840-56CF-49CB-EA3133EBA7E8}"/>
              </a:ext>
            </a:extLst>
          </p:cNvPr>
          <p:cNvSpPr>
            <a:spLocks noGrp="1"/>
          </p:cNvSpPr>
          <p:nvPr>
            <p:ph idx="1"/>
          </p:nvPr>
        </p:nvSpPr>
        <p:spPr>
          <a:xfrm>
            <a:off x="609600" y="1600201"/>
            <a:ext cx="10972800" cy="4876799"/>
          </a:xfrm>
        </p:spPr>
        <p:txBody>
          <a:bodyPr/>
          <a:lstStyle/>
          <a:p>
            <a:r>
              <a:rPr lang="en-US" dirty="0"/>
              <a:t>Aristotle: those with the ability to reason about the future have, therefore, the right to exercise their ability</a:t>
            </a:r>
          </a:p>
          <a:p>
            <a:r>
              <a:rPr lang="en-US" dirty="0" err="1"/>
              <a:t>Aquinus</a:t>
            </a:r>
            <a:r>
              <a:rPr lang="en-US" dirty="0"/>
              <a:t>: all those with souls have rights</a:t>
            </a:r>
          </a:p>
          <a:p>
            <a:r>
              <a:rPr lang="en-US" dirty="0"/>
              <a:t>Locke: if rights are ignored by a government, humans can overthrow the government</a:t>
            </a:r>
          </a:p>
          <a:p>
            <a:r>
              <a:rPr lang="en-US" dirty="0"/>
              <a:t>Finnis: the doctrine of rights helps us to construct a better society</a:t>
            </a:r>
          </a:p>
          <a:p>
            <a:r>
              <a:rPr lang="en-US" dirty="0" err="1"/>
              <a:t>Nathwani</a:t>
            </a:r>
            <a:r>
              <a:rPr lang="en-US" dirty="0"/>
              <a:t>: the doctrine of rights helps a government to maintain its legitimacy in the eyes of the governed</a:t>
            </a:r>
          </a:p>
        </p:txBody>
      </p:sp>
    </p:spTree>
    <p:extLst>
      <p:ext uri="{BB962C8B-B14F-4D97-AF65-F5344CB8AC3E}">
        <p14:creationId xmlns:p14="http://schemas.microsoft.com/office/powerpoint/2010/main" val="128895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4774-8640-E821-A5F5-EDFE1E54835B}"/>
              </a:ext>
            </a:extLst>
          </p:cNvPr>
          <p:cNvSpPr>
            <a:spLocks noGrp="1"/>
          </p:cNvSpPr>
          <p:nvPr>
            <p:ph type="title"/>
          </p:nvPr>
        </p:nvSpPr>
        <p:spPr>
          <a:xfrm>
            <a:off x="152400" y="274638"/>
            <a:ext cx="6400800" cy="1143000"/>
          </a:xfrm>
        </p:spPr>
        <p:txBody>
          <a:bodyPr/>
          <a:lstStyle/>
          <a:p>
            <a:r>
              <a:rPr lang="en-US" dirty="0"/>
              <a:t>Do animals have rights?</a:t>
            </a:r>
          </a:p>
        </p:txBody>
      </p:sp>
      <p:sp>
        <p:nvSpPr>
          <p:cNvPr id="3" name="Content Placeholder 2">
            <a:extLst>
              <a:ext uri="{FF2B5EF4-FFF2-40B4-BE49-F238E27FC236}">
                <a16:creationId xmlns:a16="http://schemas.microsoft.com/office/drawing/2014/main" id="{13ABEA3A-6840-56CF-49CB-EA3133EBA7E8}"/>
              </a:ext>
            </a:extLst>
          </p:cNvPr>
          <p:cNvSpPr>
            <a:spLocks noGrp="1"/>
          </p:cNvSpPr>
          <p:nvPr>
            <p:ph idx="1"/>
          </p:nvPr>
        </p:nvSpPr>
        <p:spPr>
          <a:xfrm>
            <a:off x="609600" y="1600201"/>
            <a:ext cx="4572000" cy="4876799"/>
          </a:xfrm>
        </p:spPr>
        <p:txBody>
          <a:bodyPr/>
          <a:lstStyle/>
          <a:p>
            <a:pPr marL="0" indent="0">
              <a:buNone/>
            </a:pPr>
            <a:r>
              <a:rPr lang="en-US" dirty="0"/>
              <a:t>The capabilities argument: creatures that can feel pain should not be subjected to avoidable pain</a:t>
            </a:r>
          </a:p>
        </p:txBody>
      </p:sp>
      <p:pic>
        <p:nvPicPr>
          <p:cNvPr id="5" name="Picture 4" descr="Graphical user interface, website&#10;&#10;Description automatically generated">
            <a:extLst>
              <a:ext uri="{FF2B5EF4-FFF2-40B4-BE49-F238E27FC236}">
                <a16:creationId xmlns:a16="http://schemas.microsoft.com/office/drawing/2014/main" id="{ED631070-F176-C4E8-C9DC-15B70BAE7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028" y="284162"/>
            <a:ext cx="4203700" cy="6299200"/>
          </a:xfrm>
          <a:prstGeom prst="rect">
            <a:avLst/>
          </a:prstGeom>
        </p:spPr>
      </p:pic>
    </p:spTree>
    <p:extLst>
      <p:ext uri="{BB962C8B-B14F-4D97-AF65-F5344CB8AC3E}">
        <p14:creationId xmlns:p14="http://schemas.microsoft.com/office/powerpoint/2010/main" val="187408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4774-8640-E821-A5F5-EDFE1E54835B}"/>
              </a:ext>
            </a:extLst>
          </p:cNvPr>
          <p:cNvSpPr>
            <a:spLocks noGrp="1"/>
          </p:cNvSpPr>
          <p:nvPr>
            <p:ph type="title"/>
          </p:nvPr>
        </p:nvSpPr>
        <p:spPr>
          <a:xfrm>
            <a:off x="152400" y="274638"/>
            <a:ext cx="6400800" cy="1143000"/>
          </a:xfrm>
        </p:spPr>
        <p:txBody>
          <a:bodyPr/>
          <a:lstStyle/>
          <a:p>
            <a:r>
              <a:rPr lang="en-US" dirty="0"/>
              <a:t>Do robots have rights?</a:t>
            </a:r>
          </a:p>
        </p:txBody>
      </p:sp>
      <p:sp>
        <p:nvSpPr>
          <p:cNvPr id="3" name="Content Placeholder 2">
            <a:extLst>
              <a:ext uri="{FF2B5EF4-FFF2-40B4-BE49-F238E27FC236}">
                <a16:creationId xmlns:a16="http://schemas.microsoft.com/office/drawing/2014/main" id="{13ABEA3A-6840-56CF-49CB-EA3133EBA7E8}"/>
              </a:ext>
            </a:extLst>
          </p:cNvPr>
          <p:cNvSpPr>
            <a:spLocks noGrp="1"/>
          </p:cNvSpPr>
          <p:nvPr>
            <p:ph idx="1"/>
          </p:nvPr>
        </p:nvSpPr>
        <p:spPr>
          <a:xfrm>
            <a:off x="228600" y="1371600"/>
            <a:ext cx="6096000" cy="5486400"/>
          </a:xfrm>
        </p:spPr>
        <p:txBody>
          <a:bodyPr/>
          <a:lstStyle/>
          <a:p>
            <a:pPr marL="0" indent="0">
              <a:buNone/>
            </a:pPr>
            <a:r>
              <a:rPr lang="en-US" dirty="0"/>
              <a:t>Robots do not currently have</a:t>
            </a:r>
          </a:p>
          <a:p>
            <a:pPr marL="514350" indent="-514350">
              <a:buFont typeface="+mj-lt"/>
              <a:buAutoNum type="arabicPeriod"/>
            </a:pPr>
            <a:r>
              <a:rPr lang="en-US" dirty="0"/>
              <a:t>… the ability to rationally plan for an unlimited future, or</a:t>
            </a:r>
          </a:p>
          <a:p>
            <a:pPr marL="514350" indent="-514350">
              <a:buFont typeface="+mj-lt"/>
              <a:buAutoNum type="arabicPeriod"/>
            </a:pPr>
            <a:r>
              <a:rPr lang="en-US" dirty="0"/>
              <a:t>… the ability to feel pain.</a:t>
            </a:r>
          </a:p>
          <a:p>
            <a:pPr marL="514350" indent="-514350">
              <a:buFont typeface="+mj-lt"/>
              <a:buAutoNum type="arabicPeriod"/>
            </a:pPr>
            <a:endParaRPr lang="en-US" dirty="0"/>
          </a:p>
          <a:p>
            <a:pPr marL="0" indent="0">
              <a:buNone/>
            </a:pPr>
            <a:r>
              <a:rPr lang="en-US" sz="2400" dirty="0"/>
              <a:t>But some day they may have those abilities (depending on how we define those abilities).  In preparation for that future, maybe it’s worth thinking carefully about the basis for human rights, to decide what would be the threshold cognitive ability that would require rights for robots.</a:t>
            </a:r>
          </a:p>
        </p:txBody>
      </p:sp>
      <p:pic>
        <p:nvPicPr>
          <p:cNvPr id="6146" name="Picture 2" descr="Robot Rights">
            <a:extLst>
              <a:ext uri="{FF2B5EF4-FFF2-40B4-BE49-F238E27FC236}">
                <a16:creationId xmlns:a16="http://schemas.microsoft.com/office/drawing/2014/main" id="{B26586A2-49E8-AFBD-7970-786F45E36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339" y="274638"/>
            <a:ext cx="5232400" cy="523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3BE9D5-4619-971E-B188-ABEAC75B350F}"/>
              </a:ext>
            </a:extLst>
          </p:cNvPr>
          <p:cNvSpPr txBox="1"/>
          <p:nvPr/>
        </p:nvSpPr>
        <p:spPr>
          <a:xfrm>
            <a:off x="6781800" y="381000"/>
            <a:ext cx="1143000" cy="461665"/>
          </a:xfrm>
          <a:prstGeom prst="rect">
            <a:avLst/>
          </a:prstGeom>
          <a:solidFill>
            <a:schemeClr val="bg1"/>
          </a:solidFill>
        </p:spPr>
        <p:txBody>
          <a:bodyPr wrap="square">
            <a:spAutoFit/>
          </a:bodyPr>
          <a:lstStyle/>
          <a:p>
            <a:r>
              <a:rPr lang="en-US" b="0" dirty="0">
                <a:solidFill>
                  <a:schemeClr val="tx1"/>
                </a:solidFill>
              </a:rPr>
              <a:t>© MIT Press, 2018</a:t>
            </a:r>
          </a:p>
        </p:txBody>
      </p:sp>
    </p:spTree>
    <p:extLst>
      <p:ext uri="{BB962C8B-B14F-4D97-AF65-F5344CB8AC3E}">
        <p14:creationId xmlns:p14="http://schemas.microsoft.com/office/powerpoint/2010/main" val="83538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ethics of AI</a:t>
            </a:r>
          </a:p>
        </p:txBody>
      </p:sp>
      <p:sp>
        <p:nvSpPr>
          <p:cNvPr id="3" name="Content Placeholder 2"/>
          <p:cNvSpPr>
            <a:spLocks noGrp="1"/>
          </p:cNvSpPr>
          <p:nvPr>
            <p:ph idx="1"/>
          </p:nvPr>
        </p:nvSpPr>
        <p:spPr>
          <a:xfrm>
            <a:off x="609600" y="1265237"/>
            <a:ext cx="10972800" cy="5287963"/>
          </a:xfrm>
        </p:spPr>
        <p:txBody>
          <a:bodyPr/>
          <a:lstStyle/>
          <a:p>
            <a:r>
              <a:rPr lang="en-US" dirty="0"/>
              <a:t>Jobs</a:t>
            </a:r>
          </a:p>
          <a:p>
            <a:r>
              <a:rPr lang="en-US" dirty="0"/>
              <a:t>Safety</a:t>
            </a:r>
          </a:p>
          <a:p>
            <a:r>
              <a:rPr lang="en-US" dirty="0"/>
              <a:t>AI weapons</a:t>
            </a:r>
          </a:p>
          <a:p>
            <a:r>
              <a:rPr lang="en-US" dirty="0"/>
              <a:t>Superintelligence</a:t>
            </a:r>
          </a:p>
          <a:p>
            <a:r>
              <a:rPr lang="en-US" dirty="0"/>
              <a:t>Robot rights</a:t>
            </a:r>
          </a:p>
          <a:p>
            <a:pPr marL="0" indent="0">
              <a:buNone/>
            </a:pPr>
            <a:endParaRPr lang="en-US" dirty="0"/>
          </a:p>
        </p:txBody>
      </p:sp>
    </p:spTree>
    <p:extLst>
      <p:ext uri="{BB962C8B-B14F-4D97-AF65-F5344CB8AC3E}">
        <p14:creationId xmlns:p14="http://schemas.microsoft.com/office/powerpoint/2010/main" val="87151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jobs</a:t>
            </a:r>
          </a:p>
        </p:txBody>
      </p:sp>
      <p:pic>
        <p:nvPicPr>
          <p:cNvPr id="4" name="Picture 3"/>
          <p:cNvPicPr>
            <a:picLocks noChangeAspect="1"/>
          </p:cNvPicPr>
          <p:nvPr/>
        </p:nvPicPr>
        <p:blipFill>
          <a:blip r:embed="rId2"/>
          <a:stretch>
            <a:fillRect/>
          </a:stretch>
        </p:blipFill>
        <p:spPr>
          <a:xfrm>
            <a:off x="2438400" y="1371601"/>
            <a:ext cx="7282746" cy="4862751"/>
          </a:xfrm>
          <a:prstGeom prst="rect">
            <a:avLst/>
          </a:prstGeom>
        </p:spPr>
      </p:pic>
      <p:sp>
        <p:nvSpPr>
          <p:cNvPr id="5" name="TextBox 4"/>
          <p:cNvSpPr txBox="1"/>
          <p:nvPr/>
        </p:nvSpPr>
        <p:spPr>
          <a:xfrm>
            <a:off x="5566016" y="6324600"/>
            <a:ext cx="834784" cy="338554"/>
          </a:xfrm>
          <a:prstGeom prst="rect">
            <a:avLst/>
          </a:prstGeom>
          <a:noFill/>
        </p:spPr>
        <p:txBody>
          <a:bodyPr wrap="none" rtlCol="0">
            <a:spAutoFit/>
          </a:bodyPr>
          <a:lstStyle/>
          <a:p>
            <a:r>
              <a:rPr lang="en-US" sz="1600" b="0" dirty="0">
                <a:solidFill>
                  <a:srgbClr val="000000"/>
                </a:solidFill>
                <a:hlinkClick r:id="rId3"/>
              </a:rPr>
              <a:t>Source</a:t>
            </a:r>
            <a:endParaRPr lang="en-US" sz="1600" b="0" dirty="0">
              <a:solidFill>
                <a:srgbClr val="000000"/>
              </a:solidFill>
            </a:endParaRPr>
          </a:p>
        </p:txBody>
      </p:sp>
    </p:spTree>
    <p:extLst>
      <p:ext uri="{BB962C8B-B14F-4D97-AF65-F5344CB8AC3E}">
        <p14:creationId xmlns:p14="http://schemas.microsoft.com/office/powerpoint/2010/main" val="235701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1524000" y="1371601"/>
            <a:ext cx="9144000" cy="4525963"/>
          </a:xfrm>
        </p:spPr>
        <p:txBody>
          <a:bodyPr/>
          <a:lstStyle/>
          <a:p>
            <a:r>
              <a:rPr lang="en-US" sz="2800" dirty="0"/>
              <a:t>Why we should worry</a:t>
            </a:r>
          </a:p>
          <a:p>
            <a:pPr lvl="1"/>
            <a:r>
              <a:rPr lang="en-US" sz="2400" dirty="0">
                <a:hlinkClick r:id="rId2"/>
              </a:rPr>
              <a:t>Oxford report</a:t>
            </a:r>
            <a:r>
              <a:rPr lang="en-US" sz="2400" dirty="0"/>
              <a:t>: 47% of American jobs at high risk of automation in the next two decades</a:t>
            </a:r>
          </a:p>
          <a:p>
            <a:pPr lvl="1"/>
            <a:r>
              <a:rPr lang="en-US" sz="2400" dirty="0"/>
              <a:t>In the past couple of decades, manufacturing employment has dropped even as output kept rising; labor force participation among working-age males has been dropping </a:t>
            </a:r>
          </a:p>
          <a:p>
            <a:pPr lvl="1"/>
            <a:r>
              <a:rPr lang="en-US" sz="2400" dirty="0"/>
              <a:t>Truck driver is the most common job in over half the states</a:t>
            </a:r>
          </a:p>
          <a:p>
            <a:r>
              <a:rPr lang="en-US" sz="2800" dirty="0"/>
              <a:t>Why we shouldn’t worry</a:t>
            </a:r>
          </a:p>
          <a:p>
            <a:pPr lvl="1"/>
            <a:r>
              <a:rPr lang="en-US" sz="2400" dirty="0"/>
              <a:t>Historically, automation has destroyed jobs but added more new jobs</a:t>
            </a:r>
          </a:p>
        </p:txBody>
      </p:sp>
    </p:spTree>
    <p:extLst>
      <p:ext uri="{BB962C8B-B14F-4D97-AF65-F5344CB8AC3E}">
        <p14:creationId xmlns:p14="http://schemas.microsoft.com/office/powerpoint/2010/main" val="122373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9443-A54A-E717-3483-250DDF1702B8}"/>
              </a:ext>
            </a:extLst>
          </p:cNvPr>
          <p:cNvSpPr>
            <a:spLocks noGrp="1"/>
          </p:cNvSpPr>
          <p:nvPr>
            <p:ph type="title"/>
          </p:nvPr>
        </p:nvSpPr>
        <p:spPr/>
        <p:txBody>
          <a:bodyPr/>
          <a:lstStyle/>
          <a:p>
            <a:r>
              <a:rPr lang="en-US" dirty="0"/>
              <a:t>Jobs per sector, US, 1939-2015</a:t>
            </a:r>
          </a:p>
        </p:txBody>
      </p:sp>
      <p:pic>
        <p:nvPicPr>
          <p:cNvPr id="1026" name="Picture 2">
            <a:extLst>
              <a:ext uri="{FF2B5EF4-FFF2-40B4-BE49-F238E27FC236}">
                <a16:creationId xmlns:a16="http://schemas.microsoft.com/office/drawing/2014/main" id="{31A11515-8C24-4EF8-3A4D-F6925E487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0618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D60792C-DECA-04B1-8D8E-1FA04CD0A001}"/>
              </a:ext>
            </a:extLst>
          </p:cNvPr>
          <p:cNvSpPr>
            <a:spLocks noGrp="1"/>
          </p:cNvSpPr>
          <p:nvPr>
            <p:ph idx="1"/>
          </p:nvPr>
        </p:nvSpPr>
        <p:spPr>
          <a:xfrm>
            <a:off x="8153400" y="6324600"/>
            <a:ext cx="3962400" cy="457200"/>
          </a:xfrm>
        </p:spPr>
        <p:txBody>
          <a:bodyPr/>
          <a:lstStyle/>
          <a:p>
            <a:pPr marL="0" indent="0">
              <a:buNone/>
            </a:pPr>
            <a:r>
              <a:rPr lang="en-US" sz="2400" dirty="0">
                <a:hlinkClick r:id="rId3"/>
              </a:rPr>
              <a:t>CC-SA 4.0, Alex1011, 2015</a:t>
            </a:r>
            <a:endParaRPr lang="en-US" sz="2400" dirty="0"/>
          </a:p>
        </p:txBody>
      </p:sp>
    </p:spTree>
    <p:extLst>
      <p:ext uri="{BB962C8B-B14F-4D97-AF65-F5344CB8AC3E}">
        <p14:creationId xmlns:p14="http://schemas.microsoft.com/office/powerpoint/2010/main" val="324211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F87B-6E2D-5835-7AAE-64850501EB58}"/>
              </a:ext>
            </a:extLst>
          </p:cNvPr>
          <p:cNvSpPr>
            <a:spLocks noGrp="1"/>
          </p:cNvSpPr>
          <p:nvPr>
            <p:ph type="title"/>
          </p:nvPr>
        </p:nvSpPr>
        <p:spPr>
          <a:xfrm>
            <a:off x="76200" y="274638"/>
            <a:ext cx="5638800" cy="1143000"/>
          </a:xfrm>
        </p:spPr>
        <p:txBody>
          <a:bodyPr/>
          <a:lstStyle/>
          <a:p>
            <a:r>
              <a:rPr lang="en-US" dirty="0"/>
              <a:t>An alternative to work?</a:t>
            </a:r>
          </a:p>
        </p:txBody>
      </p:sp>
      <p:sp>
        <p:nvSpPr>
          <p:cNvPr id="3" name="Content Placeholder 2">
            <a:extLst>
              <a:ext uri="{FF2B5EF4-FFF2-40B4-BE49-F238E27FC236}">
                <a16:creationId xmlns:a16="http://schemas.microsoft.com/office/drawing/2014/main" id="{372E9DB6-A01B-D1CB-BB43-1E4C66872F6D}"/>
              </a:ext>
            </a:extLst>
          </p:cNvPr>
          <p:cNvSpPr>
            <a:spLocks noGrp="1"/>
          </p:cNvSpPr>
          <p:nvPr>
            <p:ph idx="1"/>
          </p:nvPr>
        </p:nvSpPr>
        <p:spPr>
          <a:xfrm>
            <a:off x="152400" y="1874837"/>
            <a:ext cx="6477000" cy="4525963"/>
          </a:xfrm>
        </p:spPr>
        <p:txBody>
          <a:bodyPr/>
          <a:lstStyle/>
          <a:p>
            <a:r>
              <a:rPr lang="en-US" sz="2400" dirty="0"/>
              <a:t>In the series of novels </a:t>
            </a:r>
            <a:r>
              <a:rPr lang="en-US" sz="2400" i="1" dirty="0"/>
              <a:t>The Expanse</a:t>
            </a:r>
            <a:r>
              <a:rPr lang="en-US" sz="2400" dirty="0"/>
              <a:t>, authors Daniel Abraham and Ty Franck predict that most people will live on “basic income” provided by the government.</a:t>
            </a:r>
          </a:p>
          <a:p>
            <a:r>
              <a:rPr lang="en-US" sz="2400" dirty="0"/>
              <a:t>People who want to earn more, by working, must first go to college.</a:t>
            </a:r>
          </a:p>
          <a:p>
            <a:r>
              <a:rPr lang="en-US" sz="2400" dirty="0"/>
              <a:t>People who want to go to college must first work for a trial year in an uneducated job, to prove that they have the will to work.</a:t>
            </a:r>
          </a:p>
        </p:txBody>
      </p:sp>
      <p:pic>
        <p:nvPicPr>
          <p:cNvPr id="7" name="Picture 6" descr="A collage of people&#10;&#10;Description automatically generated with medium confidence">
            <a:extLst>
              <a:ext uri="{FF2B5EF4-FFF2-40B4-BE49-F238E27FC236}">
                <a16:creationId xmlns:a16="http://schemas.microsoft.com/office/drawing/2014/main" id="{8476AB46-9F13-3B8A-6CD1-D7BFD0BDA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0"/>
            <a:ext cx="3060595" cy="6858000"/>
          </a:xfrm>
          <a:prstGeom prst="rect">
            <a:avLst/>
          </a:prstGeom>
        </p:spPr>
      </p:pic>
      <p:sp>
        <p:nvSpPr>
          <p:cNvPr id="8" name="Content Placeholder 2">
            <a:extLst>
              <a:ext uri="{FF2B5EF4-FFF2-40B4-BE49-F238E27FC236}">
                <a16:creationId xmlns:a16="http://schemas.microsoft.com/office/drawing/2014/main" id="{D3991297-252F-5106-3185-97655DD77F77}"/>
              </a:ext>
            </a:extLst>
          </p:cNvPr>
          <p:cNvSpPr txBox="1">
            <a:spLocks/>
          </p:cNvSpPr>
          <p:nvPr/>
        </p:nvSpPr>
        <p:spPr bwMode="auto">
          <a:xfrm>
            <a:off x="10210800" y="4008437"/>
            <a:ext cx="1828800" cy="2849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0" kern="0" dirty="0"/>
              <a:t>Actors from The Expanse TV series.  Images contributed CC-SA by many contributors: </a:t>
            </a:r>
            <a:r>
              <a:rPr lang="en-US" sz="1800" b="0" kern="0" dirty="0">
                <a:hlinkClick r:id="rId3"/>
              </a:rPr>
              <a:t>https://</a:t>
            </a:r>
            <a:r>
              <a:rPr lang="en-US" sz="1800" b="0" kern="0" dirty="0" err="1">
                <a:hlinkClick r:id="rId3"/>
              </a:rPr>
              <a:t>en.wikipedia.org</a:t>
            </a:r>
            <a:r>
              <a:rPr lang="en-US" sz="1800" b="0" kern="0" dirty="0">
                <a:hlinkClick r:id="rId3"/>
              </a:rPr>
              <a:t>/wiki/</a:t>
            </a:r>
            <a:r>
              <a:rPr lang="en-US" sz="1800" b="0" kern="0" dirty="0" err="1">
                <a:hlinkClick r:id="rId3"/>
              </a:rPr>
              <a:t>The_Expanse</a:t>
            </a:r>
            <a:r>
              <a:rPr lang="en-US" sz="1800" b="0" kern="0" dirty="0">
                <a:hlinkClick r:id="rId3"/>
              </a:rPr>
              <a:t>_(</a:t>
            </a:r>
            <a:r>
              <a:rPr lang="en-US" sz="1800" b="0" kern="0" dirty="0" err="1">
                <a:hlinkClick r:id="rId3"/>
              </a:rPr>
              <a:t>TV_series</a:t>
            </a:r>
            <a:r>
              <a:rPr lang="en-US" sz="1800" b="0" kern="0" dirty="0">
                <a:hlinkClick r:id="rId3"/>
              </a:rPr>
              <a:t>)</a:t>
            </a:r>
            <a:endParaRPr lang="en-US" sz="1800" b="0" kern="0" dirty="0"/>
          </a:p>
        </p:txBody>
      </p:sp>
    </p:spTree>
    <p:extLst>
      <p:ext uri="{BB962C8B-B14F-4D97-AF65-F5344CB8AC3E}">
        <p14:creationId xmlns:p14="http://schemas.microsoft.com/office/powerpoint/2010/main" val="160073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F6C3-3462-8877-C579-EBC8B242DB93}"/>
              </a:ext>
            </a:extLst>
          </p:cNvPr>
          <p:cNvSpPr>
            <a:spLocks noGrp="1"/>
          </p:cNvSpPr>
          <p:nvPr>
            <p:ph type="title"/>
          </p:nvPr>
        </p:nvSpPr>
        <p:spPr/>
        <p:txBody>
          <a:bodyPr/>
          <a:lstStyle/>
          <a:p>
            <a:r>
              <a:rPr lang="en-US" dirty="0"/>
              <a:t>Is “Basic Income” going to happen? </a:t>
            </a:r>
          </a:p>
        </p:txBody>
      </p:sp>
      <p:sp>
        <p:nvSpPr>
          <p:cNvPr id="3" name="Content Placeholder 2">
            <a:extLst>
              <a:ext uri="{FF2B5EF4-FFF2-40B4-BE49-F238E27FC236}">
                <a16:creationId xmlns:a16="http://schemas.microsoft.com/office/drawing/2014/main" id="{4D001964-1381-AA36-B668-AA0CE4BC44C9}"/>
              </a:ext>
            </a:extLst>
          </p:cNvPr>
          <p:cNvSpPr>
            <a:spLocks noGrp="1"/>
          </p:cNvSpPr>
          <p:nvPr>
            <p:ph idx="1"/>
          </p:nvPr>
        </p:nvSpPr>
        <p:spPr/>
        <p:txBody>
          <a:bodyPr/>
          <a:lstStyle/>
          <a:p>
            <a:pPr marL="0" indent="0">
              <a:buNone/>
            </a:pPr>
            <a:r>
              <a:rPr lang="en-US" dirty="0"/>
              <a:t>“Netherlands is among the nations with the shortest work weeks, according to </a:t>
            </a:r>
            <a:r>
              <a:rPr lang="en-US" i="1" dirty="0"/>
              <a:t>CNN Money</a:t>
            </a:r>
            <a:r>
              <a:rPr lang="en-US" dirty="0"/>
              <a:t>.  Netherlands has an average of 29 working hours per week and an average annual income amounting to $47,000.” – </a:t>
            </a:r>
            <a:r>
              <a:rPr lang="en-US" dirty="0">
                <a:hlinkClick r:id="rId2"/>
              </a:rPr>
              <a:t>https://</a:t>
            </a:r>
            <a:r>
              <a:rPr lang="en-US" dirty="0" err="1">
                <a:hlinkClick r:id="rId2"/>
              </a:rPr>
              <a:t>nltimes.nl</a:t>
            </a:r>
            <a:r>
              <a:rPr lang="en-US" dirty="0">
                <a:hlinkClick r:id="rId2"/>
              </a:rPr>
              <a:t>/2013/07/11/worlds-shortest-work-weeks</a:t>
            </a:r>
            <a:endParaRPr lang="en-US" dirty="0"/>
          </a:p>
          <a:p>
            <a:endParaRPr lang="en-US" dirty="0"/>
          </a:p>
        </p:txBody>
      </p:sp>
    </p:spTree>
    <p:extLst>
      <p:ext uri="{BB962C8B-B14F-4D97-AF65-F5344CB8AC3E}">
        <p14:creationId xmlns:p14="http://schemas.microsoft.com/office/powerpoint/2010/main" val="293947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2A6484A-A4DF-3FBB-978C-6A5DC692B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9987"/>
            <a:ext cx="12192000" cy="4697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AEA1AD-C324-789F-6CE7-2334ED1D6B5D}"/>
              </a:ext>
            </a:extLst>
          </p:cNvPr>
          <p:cNvSpPr>
            <a:spLocks noGrp="1"/>
          </p:cNvSpPr>
          <p:nvPr>
            <p:ph type="title"/>
          </p:nvPr>
        </p:nvSpPr>
        <p:spPr>
          <a:xfrm>
            <a:off x="381000" y="152400"/>
            <a:ext cx="11582400" cy="1143000"/>
          </a:xfrm>
        </p:spPr>
        <p:txBody>
          <a:bodyPr/>
          <a:lstStyle/>
          <a:p>
            <a:r>
              <a:rPr lang="en-US" sz="3600" dirty="0"/>
              <a:t>Is “Basic Income” going to happen in the United States?</a:t>
            </a:r>
          </a:p>
        </p:txBody>
      </p:sp>
      <p:sp>
        <p:nvSpPr>
          <p:cNvPr id="3" name="Content Placeholder 2">
            <a:extLst>
              <a:ext uri="{FF2B5EF4-FFF2-40B4-BE49-F238E27FC236}">
                <a16:creationId xmlns:a16="http://schemas.microsoft.com/office/drawing/2014/main" id="{C0F72176-B93A-2108-B865-F6BA0FD3E221}"/>
              </a:ext>
            </a:extLst>
          </p:cNvPr>
          <p:cNvSpPr>
            <a:spLocks noGrp="1"/>
          </p:cNvSpPr>
          <p:nvPr>
            <p:ph idx="1"/>
          </p:nvPr>
        </p:nvSpPr>
        <p:spPr>
          <a:xfrm>
            <a:off x="381000" y="6019800"/>
            <a:ext cx="10972800" cy="762001"/>
          </a:xfrm>
        </p:spPr>
        <p:txBody>
          <a:bodyPr/>
          <a:lstStyle/>
          <a:p>
            <a:pPr marL="0" indent="0">
              <a:buNone/>
            </a:pPr>
            <a:r>
              <a:rPr lang="en-US" sz="2400" dirty="0"/>
              <a:t>US Unemployment rate, January 1990 to June 2021.  Public domain image, </a:t>
            </a:r>
            <a:r>
              <a:rPr lang="en-US" sz="2400" dirty="0">
                <a:hlinkClick r:id="rId3"/>
              </a:rPr>
              <a:t>https://</a:t>
            </a:r>
            <a:r>
              <a:rPr lang="en-US" sz="2400" dirty="0" err="1">
                <a:hlinkClick r:id="rId3"/>
              </a:rPr>
              <a:t>fred.stlouisfed.org</a:t>
            </a:r>
            <a:r>
              <a:rPr lang="en-US" sz="2400" dirty="0">
                <a:hlinkClick r:id="rId3"/>
              </a:rPr>
              <a:t>/graph/?g=</a:t>
            </a:r>
            <a:r>
              <a:rPr lang="en-US" sz="2400" dirty="0" err="1">
                <a:hlinkClick r:id="rId3"/>
              </a:rPr>
              <a:t>FfBh</a:t>
            </a:r>
            <a:endParaRPr lang="en-US" sz="2400" dirty="0"/>
          </a:p>
        </p:txBody>
      </p:sp>
    </p:spTree>
    <p:extLst>
      <p:ext uri="{BB962C8B-B14F-4D97-AF65-F5344CB8AC3E}">
        <p14:creationId xmlns:p14="http://schemas.microsoft.com/office/powerpoint/2010/main" val="263052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1524000" y="1371601"/>
            <a:ext cx="9144000" cy="4525963"/>
          </a:xfrm>
        </p:spPr>
        <p:txBody>
          <a:bodyPr/>
          <a:lstStyle/>
          <a:p>
            <a:r>
              <a:rPr lang="en-US" sz="2800" dirty="0"/>
              <a:t>Reading</a:t>
            </a:r>
          </a:p>
          <a:p>
            <a:pPr lvl="1"/>
            <a:r>
              <a:rPr lang="en-US" sz="2400" dirty="0">
                <a:hlinkClick r:id="rId2"/>
              </a:rPr>
              <a:t>Moshe Vardi talk</a:t>
            </a:r>
            <a:r>
              <a:rPr lang="en-US" sz="2400" dirty="0"/>
              <a:t> (YouTube)</a:t>
            </a:r>
          </a:p>
          <a:p>
            <a:pPr lvl="1"/>
            <a:r>
              <a:rPr lang="en-US" sz="2400" dirty="0">
                <a:hlinkClick r:id="rId3"/>
              </a:rPr>
              <a:t>AI NOW report</a:t>
            </a:r>
            <a:r>
              <a:rPr lang="en-US" sz="2400" dirty="0"/>
              <a:t> (2017)</a:t>
            </a:r>
          </a:p>
          <a:p>
            <a:pPr lvl="1"/>
            <a:r>
              <a:rPr lang="en-US" sz="2400" dirty="0">
                <a:hlinkClick r:id="rId4"/>
              </a:rPr>
              <a:t>Technological unemployment</a:t>
            </a:r>
            <a:r>
              <a:rPr lang="en-US" sz="2400" dirty="0"/>
              <a:t> (Wikipedia)</a:t>
            </a:r>
          </a:p>
          <a:p>
            <a:pPr lvl="1"/>
            <a:r>
              <a:rPr lang="en-US" sz="2400" dirty="0">
                <a:hlinkClick r:id="rId5"/>
              </a:rPr>
              <a:t>A world without work</a:t>
            </a:r>
            <a:r>
              <a:rPr lang="en-US" sz="2400" dirty="0"/>
              <a:t> (The Atlantic, July 2015)</a:t>
            </a:r>
          </a:p>
          <a:p>
            <a:pPr lvl="1"/>
            <a:r>
              <a:rPr lang="en-US" sz="2400" dirty="0">
                <a:hlinkClick r:id="rId6"/>
              </a:rPr>
              <a:t>The automation paradox</a:t>
            </a:r>
            <a:r>
              <a:rPr lang="en-US" sz="2400" dirty="0"/>
              <a:t> (The Atlantic, Jan. 2016)</a:t>
            </a:r>
          </a:p>
          <a:p>
            <a:pPr lvl="1"/>
            <a:r>
              <a:rPr lang="en-US" sz="2400" dirty="0">
                <a:hlinkClick r:id="rId7"/>
              </a:rPr>
              <a:t>AI will transform the economy. But how much, how soon?</a:t>
            </a:r>
            <a:r>
              <a:rPr lang="en-US" sz="2400" dirty="0"/>
              <a:t> (New York Times, Nov. 2017)</a:t>
            </a:r>
          </a:p>
          <a:p>
            <a:pPr lvl="1"/>
            <a:r>
              <a:rPr lang="en-US" sz="2400" dirty="0">
                <a:hlinkClick r:id="rId8"/>
              </a:rPr>
              <a:t>Welcoming our new robot overlords</a:t>
            </a:r>
            <a:r>
              <a:rPr lang="en-US" sz="2400" dirty="0"/>
              <a:t> (New Yorker, Oct. 2017)</a:t>
            </a:r>
          </a:p>
          <a:p>
            <a:pPr lvl="1"/>
            <a:r>
              <a:rPr lang="en-US" sz="2400" dirty="0">
                <a:hlinkClick r:id="rId9"/>
              </a:rPr>
              <a:t>The great tech panic: robots won’t take all our work</a:t>
            </a:r>
            <a:r>
              <a:rPr lang="en-US" sz="2400" dirty="0"/>
              <a:t> (Wired, Aug. 2017)</a:t>
            </a:r>
          </a:p>
          <a:p>
            <a:endParaRPr lang="en-US" dirty="0"/>
          </a:p>
          <a:p>
            <a:pPr lvl="1"/>
            <a:endParaRPr lang="en-US" dirty="0"/>
          </a:p>
        </p:txBody>
      </p:sp>
    </p:spTree>
    <p:extLst>
      <p:ext uri="{BB962C8B-B14F-4D97-AF65-F5344CB8AC3E}">
        <p14:creationId xmlns:p14="http://schemas.microsoft.com/office/powerpoint/2010/main" val="52667449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109564</TotalTime>
  <Words>1408</Words>
  <Application>Microsoft Macintosh PowerPoint</Application>
  <PresentationFormat>Widescreen</PresentationFormat>
  <Paragraphs>149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 Math</vt:lpstr>
      <vt:lpstr>Times New Roman</vt:lpstr>
      <vt:lpstr>Default Design</vt:lpstr>
      <vt:lpstr>CS440/ECE448 Lecture 39: Ethics of Autonomous AI</vt:lpstr>
      <vt:lpstr>Outline</vt:lpstr>
      <vt:lpstr>AI and jobs</vt:lpstr>
      <vt:lpstr>AI and jobs</vt:lpstr>
      <vt:lpstr>Jobs per sector, US, 1939-2015</vt:lpstr>
      <vt:lpstr>An alternative to work?</vt:lpstr>
      <vt:lpstr>Is “Basic Income” going to happen? </vt:lpstr>
      <vt:lpstr>Is “Basic Income” going to happen in the United States?</vt:lpstr>
      <vt:lpstr>AI and jobs</vt:lpstr>
      <vt:lpstr>Outline</vt:lpstr>
      <vt:lpstr>AI safety</vt:lpstr>
      <vt:lpstr>Is autonomous driving more or less dangerous than human driving?</vt:lpstr>
      <vt:lpstr>Is autonomous driving more or less dangerous than human driving?</vt:lpstr>
      <vt:lpstr>Outline</vt:lpstr>
      <vt:lpstr>AI weapons</vt:lpstr>
      <vt:lpstr>Are autonomous weapons ethically acceptable?</vt:lpstr>
      <vt:lpstr>Outline</vt:lpstr>
      <vt:lpstr>Superintelligence: Brief history of a discourse conducted by best-selling authors</vt:lpstr>
      <vt:lpstr>Superintelligence: The problem</vt:lpstr>
      <vt:lpstr>Superintelligence: The solution</vt:lpstr>
      <vt:lpstr>The Fragility Argument</vt:lpstr>
      <vt:lpstr>The Fragility Argument</vt:lpstr>
      <vt:lpstr>Outline</vt:lpstr>
      <vt:lpstr>Where do human rights come from?</vt:lpstr>
      <vt:lpstr>Do animals have rights?</vt:lpstr>
      <vt:lpstr>Do robots have rights?</vt:lpstr>
      <vt:lpstr>The ethics of AI</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Sparse Texture Representation Using Affine-Invariant Regions</dc:title>
  <dc:creator>Lana</dc:creator>
  <cp:lastModifiedBy>Hasegawa-Johnson, Mark Allan</cp:lastModifiedBy>
  <cp:revision>3144</cp:revision>
  <cp:lastPrinted>2022-04-24T23:35:15Z</cp:lastPrinted>
  <dcterms:created xsi:type="dcterms:W3CDTF">2003-06-12T19:48:44Z</dcterms:created>
  <dcterms:modified xsi:type="dcterms:W3CDTF">2022-04-24T23:35:47Z</dcterms:modified>
</cp:coreProperties>
</file>