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5" r:id="rId3"/>
    <p:sldId id="258" r:id="rId4"/>
    <p:sldId id="317" r:id="rId5"/>
    <p:sldId id="318" r:id="rId6"/>
    <p:sldId id="319" r:id="rId7"/>
    <p:sldId id="320" r:id="rId8"/>
    <p:sldId id="321" r:id="rId9"/>
    <p:sldId id="326" r:id="rId10"/>
    <p:sldId id="328" r:id="rId11"/>
    <p:sldId id="330" r:id="rId12"/>
    <p:sldId id="329" r:id="rId13"/>
    <p:sldId id="332" r:id="rId14"/>
    <p:sldId id="333" r:id="rId15"/>
    <p:sldId id="325" r:id="rId16"/>
    <p:sldId id="334" r:id="rId17"/>
    <p:sldId id="335" r:id="rId18"/>
    <p:sldId id="336" r:id="rId19"/>
    <p:sldId id="337" r:id="rId20"/>
    <p:sldId id="346" r:id="rId21"/>
    <p:sldId id="274" r:id="rId22"/>
    <p:sldId id="343" r:id="rId23"/>
    <p:sldId id="263" r:id="rId24"/>
    <p:sldId id="271" r:id="rId25"/>
    <p:sldId id="276" r:id="rId26"/>
    <p:sldId id="309" r:id="rId27"/>
    <p:sldId id="314" r:id="rId28"/>
    <p:sldId id="312" r:id="rId29"/>
    <p:sldId id="313" r:id="rId30"/>
    <p:sldId id="347" r:id="rId31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3817F-62FB-4146-9392-C482D437791D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A59E09-4E9F-4A26-ABE7-3193C23CF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6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7F7-53B1-43FA-9721-B6999C52CA59}" type="datetimeFigureOut">
              <a:rPr kumimoji="1" lang="ja-JP" altLang="en-US" smtClean="0"/>
              <a:t>2022/4/12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4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cg.doc.gold.ac.uk/papers/browne_tciaig12_1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29/n7587/full/nature16961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94" y="66557"/>
            <a:ext cx="10526598" cy="218644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CS440/ECE448 Lecture 31:</a:t>
            </a:r>
            <a:br>
              <a:rPr lang="en-US" altLang="ja-JP" dirty="0"/>
            </a:br>
            <a:r>
              <a:rPr lang="en-US" altLang="ja-JP" dirty="0"/>
              <a:t>Stochastic Search &amp; Stochastic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46" y="2178592"/>
            <a:ext cx="5112470" cy="809706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ja-JP" sz="2000" dirty="0"/>
              <a:t>Mark Hasegawa-Johnson, 4/2022</a:t>
            </a:r>
          </a:p>
          <a:p>
            <a:pPr algn="l"/>
            <a:r>
              <a:rPr kumimoji="1" lang="en-US" altLang="ja-JP" sz="2000" dirty="0"/>
              <a:t>CC-BY-4.0: feel free to copy if you cite the source</a:t>
            </a:r>
            <a:endParaRPr kumimoji="1" lang="ja-JP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937" y="2914508"/>
            <a:ext cx="4490021" cy="299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FDD860-B1E6-424B-8BC0-4AC94D96D3A3}"/>
              </a:ext>
            </a:extLst>
          </p:cNvPr>
          <p:cNvSpPr/>
          <p:nvPr/>
        </p:nvSpPr>
        <p:spPr>
          <a:xfrm>
            <a:off x="7036906" y="5942931"/>
            <a:ext cx="4207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 contemporary backgammon set.  Public domain photo by Manuel </a:t>
            </a:r>
            <a:r>
              <a:rPr lang="en-US" sz="1200" dirty="0" err="1"/>
              <a:t>Hegner</a:t>
            </a:r>
            <a:r>
              <a:rPr lang="en-US" sz="1200" dirty="0"/>
              <a:t>, 2013,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=25006945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A62F4-3E84-684B-B746-6C302405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" y="3533705"/>
            <a:ext cx="6064273" cy="1952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60BF38-88E5-4345-95F8-07BBF4746360}"/>
              </a:ext>
            </a:extLst>
          </p:cNvPr>
          <p:cNvSpPr txBox="1"/>
          <p:nvPr/>
        </p:nvSpPr>
        <p:spPr>
          <a:xfrm>
            <a:off x="322738" y="5486400"/>
            <a:ext cx="6101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Hill_Climbing_with_Simulated_Annealing.gif</a:t>
            </a:r>
            <a:r>
              <a:rPr lang="en-US" sz="1100" dirty="0"/>
              <a:t>, Public domain image, Kingpin13, 2013</a:t>
            </a:r>
          </a:p>
        </p:txBody>
      </p:sp>
    </p:spTree>
    <p:extLst>
      <p:ext uri="{BB962C8B-B14F-4D97-AF65-F5344CB8AC3E}">
        <p14:creationId xmlns:p14="http://schemas.microsoft.com/office/powerpoint/2010/main" val="42905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24BCF1-86CF-9141-80FE-15333A2E1EE1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ICMA Photos - Coin Toss, CC BY-SA 2.0,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=71147286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02D9B4-93DF-4341-AA0F-F4E73065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9" y="243840"/>
            <a:ext cx="1848485" cy="23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0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24BCF1-86CF-9141-80FE-15333A2E1EE1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02D9B4-93DF-4341-AA0F-F4E73065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232 L 0.1494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FD26F058-8F2A-CE46-BE44-E826F012AFFE}"/>
              </a:ext>
            </a:extLst>
          </p:cNvPr>
          <p:cNvSpPr/>
          <p:nvPr/>
        </p:nvSpPr>
        <p:spPr>
          <a:xfrm>
            <a:off x="8961119" y="409860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0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F16504-E7AC-3442-81E6-B7B00B3AC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1403C-441B-1D4C-8AEF-F2EB2A711F70}"/>
              </a:ext>
            </a:extLst>
          </p:cNvPr>
          <p:cNvSpPr/>
          <p:nvPr/>
        </p:nvSpPr>
        <p:spPr>
          <a:xfrm>
            <a:off x="9799320" y="260291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DEDB08-60E4-B54C-87AF-8CA3246C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319" y="535378"/>
            <a:ext cx="1848485" cy="1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4844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5877049" y="6214795"/>
            <a:ext cx="63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https://commons.wikimedia.org/w/index.php?curid=59974366.</a:t>
            </a:r>
          </a:p>
          <a:p>
            <a:pPr algn="ctr"/>
            <a:r>
              <a:rPr lang="en-US" sz="1200" dirty="0"/>
              <a:t>$2 By Bureau of Engraving and Printing: U.S. Department of the Treasury - own scanned,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=56299470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21403C-441B-1D4C-8AEF-F2EB2A711F70}"/>
              </a:ext>
            </a:extLst>
          </p:cNvPr>
          <p:cNvSpPr/>
          <p:nvPr/>
        </p:nvSpPr>
        <p:spPr>
          <a:xfrm>
            <a:off x="9799320" y="260291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DEDB08-60E4-B54C-87AF-8CA3246C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319" y="535378"/>
            <a:ext cx="1848485" cy="1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E378D94-5060-2949-AFF9-5D92F14B4858}"/>
              </a:ext>
            </a:extLst>
          </p:cNvPr>
          <p:cNvSpPr/>
          <p:nvPr/>
        </p:nvSpPr>
        <p:spPr>
          <a:xfrm>
            <a:off x="7711440" y="5212080"/>
            <a:ext cx="3108960" cy="534607"/>
          </a:xfrm>
          <a:custGeom>
            <a:avLst/>
            <a:gdLst>
              <a:gd name="connsiteX0" fmla="*/ 0 w 3398640"/>
              <a:gd name="connsiteY0" fmla="*/ 487680 h 534607"/>
              <a:gd name="connsiteX1" fmla="*/ 2834640 w 3398640"/>
              <a:gd name="connsiteY1" fmla="*/ 487680 h 534607"/>
              <a:gd name="connsiteX2" fmla="*/ 3398520 w 3398640"/>
              <a:gd name="connsiteY2" fmla="*/ 0 h 5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8640" h="534607">
                <a:moveTo>
                  <a:pt x="0" y="487680"/>
                </a:moveTo>
                <a:cubicBezTo>
                  <a:pt x="1134110" y="528320"/>
                  <a:pt x="2268220" y="568960"/>
                  <a:pt x="2834640" y="487680"/>
                </a:cubicBezTo>
                <a:cubicBezTo>
                  <a:pt x="3401060" y="406400"/>
                  <a:pt x="3399790" y="203200"/>
                  <a:pt x="3398520" y="0"/>
                </a:cubicBezTo>
              </a:path>
            </a:pathLst>
          </a:custGeom>
          <a:noFill/>
          <a:ln w="508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C741FC9-CF47-C94E-A17A-B9E2CFC3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03" y="5311140"/>
            <a:ext cx="1984583" cy="8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1A3F9E-8EB2-E34A-A91A-16EEF080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r>
              <a:rPr lang="en-US" altLang="ja-JP" sz="2400" dirty="0"/>
              <a:t>Reward: $2 to the winner, $0 for a draw.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8674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r>
              <a:rPr lang="en-US" altLang="ja-JP" sz="2400" dirty="0"/>
              <a:t>Reward: $2 to the winner, $0 for a draw.</a:t>
            </a:r>
          </a:p>
          <a:p>
            <a:endParaRPr lang="en-US" altLang="ja-JP" sz="2400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9EE8118-E0AA-6648-A06B-7906B7361A6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7628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Chance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1736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Max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77978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Chance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8452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Min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4743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53E-06D9-8746-80A3-07A8A76D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A57B-2D3A-5449-B940-B45C70B3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 games: the game itself is random</a:t>
            </a:r>
          </a:p>
          <a:p>
            <a:r>
              <a:rPr lang="en-US" dirty="0"/>
              <a:t>Stochastic search: the game is deterministic, but we use randomness in the search, to find a fast approximate solution</a:t>
            </a:r>
          </a:p>
        </p:txBody>
      </p:sp>
    </p:spTree>
    <p:extLst>
      <p:ext uri="{BB962C8B-B14F-4D97-AF65-F5344CB8AC3E}">
        <p14:creationId xmlns:p14="http://schemas.microsoft.com/office/powerpoint/2010/main" val="1074342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53E-06D9-8746-80A3-07A8A76D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A57B-2D3A-5449-B940-B45C70B3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Stochastic games: the game itself is random</a:t>
            </a:r>
          </a:p>
          <a:p>
            <a:r>
              <a:rPr lang="en-US" dirty="0"/>
              <a:t>Stochastic search: the game is deterministic, but we use randomness in the search, to find a fast approximate solution</a:t>
            </a:r>
          </a:p>
        </p:txBody>
      </p:sp>
    </p:spTree>
    <p:extLst>
      <p:ext uri="{BB962C8B-B14F-4D97-AF65-F5344CB8AC3E}">
        <p14:creationId xmlns:p14="http://schemas.microsoft.com/office/powerpoint/2010/main" val="213336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Stochastic search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73" y="2172043"/>
            <a:ext cx="8624313" cy="2777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4C6908-3A98-0B40-AAFD-EE115C989A88}"/>
              </a:ext>
            </a:extLst>
          </p:cNvPr>
          <p:cNvSpPr txBox="1"/>
          <p:nvPr/>
        </p:nvSpPr>
        <p:spPr>
          <a:xfrm>
            <a:off x="1744133" y="5486400"/>
            <a:ext cx="803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Hill_Climbing_with_Simulated_Annealing.gif</a:t>
            </a:r>
            <a:r>
              <a:rPr lang="en-US" dirty="0"/>
              <a:t>, Public domain image, Kingpin13, 2013</a:t>
            </a:r>
          </a:p>
        </p:txBody>
      </p:sp>
    </p:spTree>
    <p:extLst>
      <p:ext uri="{BB962C8B-B14F-4D97-AF65-F5344CB8AC3E}">
        <p14:creationId xmlns:p14="http://schemas.microsoft.com/office/powerpoint/2010/main" val="15811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0AA-F073-F343-9679-49C0C0EC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Minimax &amp; Alpha-Beta for Deterministic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Computational complexity of minimax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Alpha-beta reduces the complexity, in the best case,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is no way to do an exact search with better complexity, but…</a:t>
                </a:r>
              </a:p>
              <a:p>
                <a:r>
                  <a:rPr lang="en-US" dirty="0"/>
                  <a:t>Stochastic search (a.k.a. Monte Carlo tree search) finds an approximate answer by randomly sampling from the possible moves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63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8457" y="1651005"/>
                <a:ext cx="10798628" cy="49747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approximate solution: stochastic search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random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game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starting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Asymptotically optimal: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approximation gets better.</a:t>
                </a:r>
              </a:p>
              <a:p>
                <a:r>
                  <a:rPr lang="en-US" dirty="0"/>
                  <a:t>Controlled computational complexity: choose n to match the amount of computation you can afford.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57" y="1651005"/>
                <a:ext cx="10798628" cy="4974769"/>
              </a:xfrm>
              <a:blipFill>
                <a:blip r:embed="rId2"/>
                <a:stretch>
                  <a:fillRect l="-940" t="-11480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F5B8E627-CCA2-BF4F-BADD-41378415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Stochastic search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959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781630"/>
            <a:ext cx="4978399" cy="4836885"/>
          </a:xfrm>
        </p:spPr>
        <p:txBody>
          <a:bodyPr>
            <a:normAutofit/>
          </a:bodyPr>
          <a:lstStyle/>
          <a:p>
            <a:r>
              <a:rPr lang="en-US" sz="2400" dirty="0"/>
              <a:t>Depth-limited search out to level d, then random simulation for a few levels after that</a:t>
            </a:r>
          </a:p>
          <a:p>
            <a:r>
              <a:rPr lang="en-US" sz="2400" dirty="0"/>
              <a:t>Starting at level d:</a:t>
            </a:r>
          </a:p>
          <a:p>
            <a:pPr lvl="1"/>
            <a:r>
              <a:rPr lang="en-US" sz="2000" b="1" u="sng" dirty="0"/>
              <a:t>Select</a:t>
            </a:r>
            <a:r>
              <a:rPr lang="en-US" sz="2000" dirty="0"/>
              <a:t>: choose the next state in the frontier</a:t>
            </a:r>
          </a:p>
          <a:p>
            <a:pPr lvl="1"/>
            <a:r>
              <a:rPr lang="en-US" sz="2000" b="1" u="sng" dirty="0"/>
              <a:t>Expand</a:t>
            </a:r>
            <a:r>
              <a:rPr lang="en-US" sz="2000" dirty="0"/>
              <a:t>: find all of its children</a:t>
            </a:r>
          </a:p>
          <a:p>
            <a:pPr lvl="1"/>
            <a:r>
              <a:rPr lang="en-US" sz="2000" b="1" u="sng" dirty="0"/>
              <a:t>Simulate</a:t>
            </a:r>
            <a:r>
              <a:rPr lang="en-US" sz="2000" dirty="0"/>
              <a:t>: play a random game from that node, to see what value results.  Take that value to be the true value of this state</a:t>
            </a:r>
          </a:p>
          <a:p>
            <a:pPr lvl="1"/>
            <a:r>
              <a:rPr lang="en-US" sz="2000" b="1" u="sng" dirty="0"/>
              <a:t>Backpropagate</a:t>
            </a:r>
            <a:r>
              <a:rPr lang="en-US" sz="2000" dirty="0"/>
              <a:t>: use these values in a minimax search, over d levels, to find the best move</a:t>
            </a:r>
          </a:p>
        </p:txBody>
      </p:sp>
      <p:pic>
        <p:nvPicPr>
          <p:cNvPr id="4" name="Picture 3" descr="Screen Shot 2015-02-18 at 4.26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25" y="2092417"/>
            <a:ext cx="6646504" cy="2900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6756" y="6477000"/>
            <a:ext cx="5933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C. Browne et al., </a:t>
            </a:r>
            <a:r>
              <a:rPr lang="en-US" sz="1600" dirty="0">
                <a:hlinkClick r:id="rId3"/>
              </a:rPr>
              <a:t>A survey of Monte Carlo Tree Search Methods</a:t>
            </a:r>
            <a:r>
              <a:rPr lang="en-US" sz="1600" dirty="0"/>
              <a:t>, 2012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300F7A-76E6-1B42-A7F6-C94C0F5A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Stochastic search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73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study: </a:t>
            </a:r>
            <a:r>
              <a:rPr lang="en-US" altLang="ja-JP" dirty="0" err="1"/>
              <a:t>AlphaGo</a:t>
            </a:r>
            <a:endParaRPr kumimoji="1" lang="ja-JP" altLang="en-US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562600" y="1981200"/>
            <a:ext cx="26670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Gentlemen should not waste their time on trivial games -- they should play Go.</a:t>
            </a:r>
            <a:r>
              <a:rPr lang="en-US" altLang="ja-JP" b="1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b="1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-- Confucius,</a:t>
            </a:r>
          </a:p>
          <a:p>
            <a:r>
              <a:rPr lang="en-US" altLang="ja-JP" sz="2000" b="1" i="1" u="sng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The Analects</a:t>
            </a:r>
            <a:endParaRPr lang="en-US" altLang="ja-JP" sz="2000" b="1" i="1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ca. 500 B. C. E.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23392" y="5582478"/>
            <a:ext cx="5943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Anton </a:t>
            </a: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Ninno</a:t>
            </a: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, Roy Laird, Ph.D.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antonninno@yahoo.com</a:t>
            </a: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		     </a:t>
            </a: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roylaird@gmail.com</a:t>
            </a:r>
            <a:endParaRPr lang="en-US" altLang="ja-JP" sz="1600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special thanks to </a:t>
            </a:r>
            <a:r>
              <a:rPr lang="en-US" altLang="ja-JP" sz="1600" dirty="0" err="1">
                <a:solidFill>
                  <a:srgbClr val="006600"/>
                </a:solidFill>
                <a:ea typeface="ＭＳ Ｐゴシック" panose="020B0600070205080204" pitchFamily="34" charset="-128"/>
              </a:rPr>
              <a:t>Kiseido</a:t>
            </a:r>
            <a:r>
              <a:rPr lang="en-US" altLang="ja-JP" sz="16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 Publications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6" y="1906391"/>
            <a:ext cx="3516199" cy="35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0" y="1600201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Deep convolutional neural networks</a:t>
            </a:r>
          </a:p>
          <a:p>
            <a:pPr lvl="1"/>
            <a:r>
              <a:rPr lang="en-US" sz="2800" dirty="0"/>
              <a:t>Treat the Go board as an image</a:t>
            </a:r>
          </a:p>
          <a:p>
            <a:pPr lvl="1"/>
            <a:r>
              <a:rPr lang="en-US" sz="2800" dirty="0"/>
              <a:t>Can be trained to predict distribution over possible moves (</a:t>
            </a:r>
            <a:r>
              <a:rPr lang="en-US" sz="2800" i="1" dirty="0"/>
              <a:t>policy</a:t>
            </a:r>
            <a:r>
              <a:rPr lang="en-US" sz="2800" dirty="0"/>
              <a:t>) or expected </a:t>
            </a:r>
            <a:r>
              <a:rPr lang="en-US" sz="2800" i="1" dirty="0"/>
              <a:t>value</a:t>
            </a:r>
            <a:r>
              <a:rPr lang="en-US" sz="2800" dirty="0"/>
              <a:t> of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832" y="6522488"/>
            <a:ext cx="983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9" name="Picture 8" descr="Screen Shot 2016-09-20 at 3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6653"/>
            <a:ext cx="4876800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5167085" y="1600201"/>
                <a:ext cx="6647543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Policy network: Given a game state,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predict what would be the best next move.</a:t>
                </a:r>
              </a:p>
              <a:p>
                <a:pPr lvl="1"/>
                <a:r>
                  <a:rPr lang="en-US" sz="2800" dirty="0"/>
                  <a:t>Input: game board as an image,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lvl="1"/>
                <a:r>
                  <a:rPr lang="en-US" sz="2800" dirty="0"/>
                  <a:t>Output: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probability that action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best.</a:t>
                </a:r>
              </a:p>
              <a:p>
                <a:pPr lvl="1"/>
                <a:endParaRPr lang="en-US" sz="2800" dirty="0"/>
              </a:p>
              <a:p>
                <a:r>
                  <a:rPr lang="en-US" dirty="0"/>
                  <a:t>Value network: Given a game state,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compute the expected value of the board for player 0 (MAX).</a:t>
                </a:r>
              </a:p>
              <a:p>
                <a:pPr lvl="1"/>
                <a:r>
                  <a:rPr lang="en-US" sz="2800" dirty="0"/>
                  <a:t>Input: game board as an image,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lvl="1"/>
                <a:r>
                  <a:rPr lang="en-US" sz="2800" dirty="0"/>
                  <a:t>Output: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value of the game state.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7085" y="1600201"/>
                <a:ext cx="6647543" cy="4525963"/>
              </a:xfrm>
              <a:blipFill>
                <a:blip r:embed="rId2"/>
                <a:stretch>
                  <a:fillRect l="-1718" t="-2241" r="-1336"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10347" y="6522488"/>
            <a:ext cx="9775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3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9" name="Picture 8" descr="Screen Shot 2016-09-20 at 3.08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5" y="1496653"/>
            <a:ext cx="4876800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Search in AlphaGo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600201"/>
                <a:ext cx="10860314" cy="489267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Each edge in the search tree has </a:t>
                </a:r>
              </a:p>
              <a:p>
                <a:pPr lvl="1"/>
                <a:r>
                  <a:rPr lang="en-US" sz="2800" dirty="0"/>
                  <a:t>Probabilities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computed by the policy network</a:t>
                </a:r>
              </a:p>
              <a:p>
                <a:pPr lvl="1"/>
                <a:r>
                  <a:rPr lang="en-US" sz="2800" dirty="0" err="1"/>
                  <a:t>State+Move</a:t>
                </a:r>
                <a:r>
                  <a:rPr lang="en-US" sz="2800" dirty="0"/>
                  <a:t> values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 computed by the value network</a:t>
                </a:r>
              </a:p>
              <a:p>
                <a:pPr lvl="1"/>
                <a:r>
                  <a:rPr lang="en-US" sz="2800" dirty="0"/>
                  <a:t>Counts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 specifying how many times that move has been tried</a:t>
                </a:r>
              </a:p>
              <a:p>
                <a:r>
                  <a:rPr lang="en-US" sz="3200" dirty="0"/>
                  <a:t>Tree traversal policy selects actions randomly according to some combination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/>
                  <a:t>At the end of each simulation, values of the final boards are averaged in order to re-estimate the value of the initial move.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600201"/>
                <a:ext cx="10860314" cy="4892674"/>
              </a:xfrm>
              <a:blipFill>
                <a:blip r:embed="rId2"/>
                <a:stretch>
                  <a:fillRect l="-1284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49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9350" y="6531243"/>
            <a:ext cx="9915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5" name="Picture 4" descr="Screen Shot 2016-09-21 at 1.0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346"/>
            <a:ext cx="12201077" cy="502344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BCC2E5-B89B-BD4F-9ADD-2AE797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Stochastic Search in AlphaGo</a:t>
            </a:r>
          </a:p>
        </p:txBody>
      </p:sp>
    </p:spTree>
    <p:extLst>
      <p:ext uri="{BB962C8B-B14F-4D97-AF65-F5344CB8AC3E}">
        <p14:creationId xmlns:p14="http://schemas.microsoft.com/office/powerpoint/2010/main" val="329275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Stochastic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we incorporate dice throwing into the game tree?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67846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53E-06D9-8746-80A3-07A8A76D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0A57B-2D3A-5449-B940-B45C70B3FB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684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Stochastic games: the game itself is random, so we need to use </a:t>
                </a:r>
                <a:r>
                  <a:rPr lang="en-US" dirty="0" err="1"/>
                  <a:t>expectiminimax</a:t>
                </a:r>
                <a:r>
                  <a:rPr lang="en-US" dirty="0"/>
                  <a:t> instead of minimax: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200" dirty="0"/>
              </a:p>
              <a:p>
                <a:r>
                  <a:rPr lang="en-US" dirty="0"/>
                  <a:t>Stochastic search: the game is deterministic, but we use randomness in the search, to find a fast approximate solution</a:t>
                </a:r>
              </a:p>
              <a:p>
                <a:pPr lvl="1"/>
                <a:r>
                  <a:rPr lang="en-US" dirty="0"/>
                  <a:t>Select and expand nodes as usual, using minimax</a:t>
                </a:r>
              </a:p>
              <a:p>
                <a:pPr lvl="1"/>
                <a:r>
                  <a:rPr lang="en-US" altLang="ja-JP" dirty="0"/>
                  <a:t>Simulate the leaf nodes: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)≈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random</m:t>
                        </m:r>
                        <m: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game</m:t>
                        </m:r>
                        <m: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starting</m:t>
                        </m:r>
                        <m: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from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Back-propagate using minimax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0A57B-2D3A-5449-B940-B45C70B3FB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6845"/>
                <a:ext cx="10515600" cy="4667250"/>
              </a:xfrm>
              <a:blipFill>
                <a:blip r:embed="rId2"/>
                <a:stretch>
                  <a:fillRect l="-1086" t="-10598" b="-5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5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3967976" cy="906114"/>
          </a:xfrm>
        </p:spPr>
        <p:txBody>
          <a:bodyPr/>
          <a:lstStyle/>
          <a:p>
            <a:r>
              <a:rPr lang="en-US" dirty="0"/>
              <a:t>Minimax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279216"/>
                <a:ext cx="6075555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deterministically (when a player acts, that action uniquely determines the following state).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 is visible to both players.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Each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Minimum</a:t>
                </a:r>
                <a:r>
                  <a:rPr lang="en-US" sz="2400" dirty="0"/>
                  <a:t> (over all possible moves Min can make) of the resulting utility: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279216"/>
                <a:ext cx="6075555" cy="5411515"/>
              </a:xfrm>
              <a:blipFill>
                <a:blip r:embed="rId2"/>
                <a:stretch>
                  <a:fillRect l="-1458" t="-937" b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 descr="A close up of a logo&#10;&#10;Description automatically generated">
            <a:extLst>
              <a:ext uri="{FF2B5EF4-FFF2-40B4-BE49-F238E27FC236}">
                <a16:creationId xmlns:a16="http://schemas.microsoft.com/office/drawing/2014/main" id="{0FBD215B-4A4B-1749-B344-3546564D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16" y="1024063"/>
            <a:ext cx="4495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FA00AD6-D9FF-8E4D-B874-1037B358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628" y="765551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279216"/>
                <a:ext cx="6075555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</a:t>
                </a:r>
                <a:r>
                  <a:rPr lang="en-US" sz="2400" b="1" u="sng" dirty="0"/>
                  <a:t>stochastically</a:t>
                </a:r>
                <a:r>
                  <a:rPr lang="en-US" sz="2400" dirty="0"/>
                  <a:t> (when a player acts, the game changes RANDOMLY, with a probability distribution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that depends on the action,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 is visible to the player.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The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Expected value</a:t>
                </a:r>
                <a:r>
                  <a:rPr lang="en-US" sz="2400" dirty="0"/>
                  <a:t> (over all possible successor states) of the resulting utility: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279216"/>
                <a:ext cx="6075555" cy="5411515"/>
              </a:xfrm>
              <a:blipFill>
                <a:blip r:embed="rId3"/>
                <a:stretch>
                  <a:fillRect l="-1670" t="-935" r="-1879" b="-35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B036649-45CC-474D-8DA7-2EA966EBE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3056" y="4620981"/>
            <a:ext cx="1481575" cy="1356361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FD927A54-9A29-9344-BED5-B475C7928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7871" y="4529542"/>
            <a:ext cx="716278" cy="716278"/>
          </a:xfrm>
          <a:prstGeom prst="rect">
            <a:avLst/>
          </a:prstGeom>
        </p:spPr>
      </p:pic>
      <p:pic>
        <p:nvPicPr>
          <p:cNvPr id="10" name="Graphic 9" descr="Question mark">
            <a:extLst>
              <a:ext uri="{FF2B5EF4-FFF2-40B4-BE49-F238E27FC236}">
                <a16:creationId xmlns:a16="http://schemas.microsoft.com/office/drawing/2014/main" id="{030CE86D-2DC4-574A-BDCA-72B974630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8391" y="4615687"/>
            <a:ext cx="716278" cy="7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067343"/>
                <a:ext cx="7436050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</a:t>
                </a:r>
                <a:r>
                  <a:rPr lang="en-US" sz="2400" b="1" u="sng" dirty="0"/>
                  <a:t>stochastically</a:t>
                </a:r>
                <a:r>
                  <a:rPr lang="en-US" sz="2400" dirty="0"/>
                  <a:t> (when a player acts, that action influences the state transition probability).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 is visible to both players.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Each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Minimum</a:t>
                </a:r>
                <a:r>
                  <a:rPr lang="en-US" sz="2400" dirty="0"/>
                  <a:t> (over all possible moves Min can make) of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Expected value</a:t>
                </a:r>
                <a:r>
                  <a:rPr lang="en-US" sz="2400" dirty="0"/>
                  <a:t> (over all possible successor states) of the resulting utility: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067343"/>
                <a:ext cx="7436050" cy="5411515"/>
              </a:xfrm>
              <a:blipFill>
                <a:blip r:embed="rId2"/>
                <a:stretch>
                  <a:fillRect l="-1022" t="-939" r="-1874" b="-3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F9FE2ADF-1722-5F48-99D6-EC9D344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969" y="1565359"/>
            <a:ext cx="4027401" cy="26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0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10870582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r>
              <a:rPr lang="en-US" dirty="0"/>
              <a:t>: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0088" y="1276462"/>
                <a:ext cx="6122019" cy="520239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MAX node.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MIN node.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Chance node.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0088" y="1276462"/>
                <a:ext cx="6122019" cy="5202396"/>
              </a:xfrm>
              <a:blipFill>
                <a:blip r:embed="rId2"/>
                <a:stretch>
                  <a:fillRect l="-1449" t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F9FE2ADF-1722-5F48-99D6-EC9D344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969" y="1565359"/>
            <a:ext cx="4027401" cy="26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5170483B-29D8-6449-9EA5-7BE7F32CE0E1}"/>
              </a:ext>
            </a:extLst>
          </p:cNvPr>
          <p:cNvSpPr/>
          <p:nvPr/>
        </p:nvSpPr>
        <p:spPr>
          <a:xfrm>
            <a:off x="503559" y="12764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F56DB4B-7559-FA4C-9A37-D9776B7AECAF}"/>
              </a:ext>
            </a:extLst>
          </p:cNvPr>
          <p:cNvSpPr/>
          <p:nvPr/>
        </p:nvSpPr>
        <p:spPr>
          <a:xfrm rot="10800000">
            <a:off x="488530" y="244915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BA5AD2-D6FC-0D4A-91D4-00401E27B389}"/>
              </a:ext>
            </a:extLst>
          </p:cNvPr>
          <p:cNvSpPr/>
          <p:nvPr/>
        </p:nvSpPr>
        <p:spPr>
          <a:xfrm>
            <a:off x="468350" y="34899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263631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272796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456887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4" name="Oval Callout 263">
            <a:extLst>
              <a:ext uri="{FF2B5EF4-FFF2-40B4-BE49-F238E27FC236}">
                <a16:creationId xmlns:a16="http://schemas.microsoft.com/office/drawing/2014/main" id="{86B324C6-E552-6144-9F9B-5CE0173833B0}"/>
              </a:ext>
            </a:extLst>
          </p:cNvPr>
          <p:cNvSpPr/>
          <p:nvPr/>
        </p:nvSpPr>
        <p:spPr>
          <a:xfrm>
            <a:off x="8961119" y="144684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83083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9" name="Picture 2" descr="Thumbnail for version as of 00:54, 16 June 2017">
            <a:extLst>
              <a:ext uri="{FF2B5EF4-FFF2-40B4-BE49-F238E27FC236}">
                <a16:creationId xmlns:a16="http://schemas.microsoft.com/office/drawing/2014/main" id="{1DFD8DC3-DF89-EF4F-8677-3B43A791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8056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F7D4BE60-DB11-C240-879D-47DF97C425E5}"/>
              </a:ext>
            </a:extLst>
          </p:cNvPr>
          <p:cNvSpPr/>
          <p:nvPr/>
        </p:nvSpPr>
        <p:spPr>
          <a:xfrm>
            <a:off x="8961119" y="319944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8395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2250</Words>
  <Application>Microsoft Macintosh PowerPoint</Application>
  <PresentationFormat>Widescreen</PresentationFormat>
  <Paragraphs>384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Batang</vt:lpstr>
      <vt:lpstr>Arial</vt:lpstr>
      <vt:lpstr>Calibri</vt:lpstr>
      <vt:lpstr>Calibri Light</vt:lpstr>
      <vt:lpstr>Cambria Math</vt:lpstr>
      <vt:lpstr>Office Theme</vt:lpstr>
      <vt:lpstr>CS440/ECE448 Lecture 31: Stochastic Search &amp; Stochastic Games</vt:lpstr>
      <vt:lpstr>Outline</vt:lpstr>
      <vt:lpstr>Stochastic games</vt:lpstr>
      <vt:lpstr>Minimax</vt:lpstr>
      <vt:lpstr>Expectiminimax</vt:lpstr>
      <vt:lpstr>Expectiminimax</vt:lpstr>
      <vt:lpstr>Expectiminimax: notation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Outline</vt:lpstr>
      <vt:lpstr>Stochastic search</vt:lpstr>
      <vt:lpstr>Computational Complexity of Minimax &amp; Alpha-Beta for Deterministic Games</vt:lpstr>
      <vt:lpstr>Stochastic search</vt:lpstr>
      <vt:lpstr>Stochastic search</vt:lpstr>
      <vt:lpstr>Case study: AlphaGo</vt:lpstr>
      <vt:lpstr>AlphaGo</vt:lpstr>
      <vt:lpstr>AlphaGo</vt:lpstr>
      <vt:lpstr>Stochastic Search in AlphaGo</vt:lpstr>
      <vt:lpstr>Stochastic Search in AlphaGo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10: Stochastic Games</dc:title>
  <dc:creator>Mark Hasegawa-Johnson</dc:creator>
  <cp:lastModifiedBy>Hasegawa-Johnson, Mark Allan</cp:lastModifiedBy>
  <cp:revision>75</cp:revision>
  <cp:lastPrinted>2021-04-03T02:42:48Z</cp:lastPrinted>
  <dcterms:created xsi:type="dcterms:W3CDTF">2017-09-27T15:09:22Z</dcterms:created>
  <dcterms:modified xsi:type="dcterms:W3CDTF">2022-04-12T22:12:07Z</dcterms:modified>
</cp:coreProperties>
</file>