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31" r:id="rId10"/>
    <p:sldId id="430" r:id="rId11"/>
    <p:sldId id="363" r:id="rId12"/>
    <p:sldId id="435" r:id="rId13"/>
    <p:sldId id="436" r:id="rId14"/>
    <p:sldId id="361" r:id="rId15"/>
    <p:sldId id="415" r:id="rId16"/>
    <p:sldId id="303" r:id="rId17"/>
    <p:sldId id="375" r:id="rId18"/>
    <p:sldId id="349" r:id="rId19"/>
    <p:sldId id="325" r:id="rId20"/>
    <p:sldId id="356" r:id="rId21"/>
    <p:sldId id="270" r:id="rId22"/>
    <p:sldId id="275" r:id="rId23"/>
    <p:sldId id="354" r:id="rId24"/>
    <p:sldId id="437" r:id="rId25"/>
    <p:sldId id="438" r:id="rId26"/>
    <p:sldId id="439" r:id="rId27"/>
    <p:sldId id="440" r:id="rId28"/>
    <p:sldId id="441" r:id="rId29"/>
    <p:sldId id="443" r:id="rId30"/>
    <p:sldId id="44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D667-B8F7-5848-BE4D-A5A0AF9D78CA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CA9E-FD71-2A48-A2CC-E3519A53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7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C30D-1BBE-0A40-99ED-7FD0C25C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A53CF-92D5-8148-B8B8-C407AE2BB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DB66-0E77-FC4B-BB31-78AA883F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2B2F0-BC16-544D-B3C6-532B2D43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62E96-6E95-D342-B0F1-9A989059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7A5A-17FE-7D47-AEDB-FA64AA65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61C8F-857A-4D4B-994C-888A15140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1240-661B-B844-80E1-BB1C94F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3DD76-2479-C441-AC9A-D78DE470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A137-69E6-1241-B626-06182C8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34504-8FA6-ED49-80AA-08904A20D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B0A43-1EA3-DB4B-ABF5-DE43AA290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CF306-8543-8741-8D85-1FD9F41A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88B37-835B-8E46-82AA-C7C7F34F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6B394-C236-D14C-836E-A1CA2A35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6C3F-5140-8C47-B473-A56507D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908E-34F4-3342-8C5E-8FFC556A1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ADC0A-803B-F046-A5BE-19D52855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B07B-8904-8B4C-9DCE-496FE8C1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6DAFF-D229-174A-AE9E-902DB0E6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8835-46C4-FF44-BFFC-2F04EF58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47AF-1797-D34F-BD0C-CFD56FDB0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2235-FBD3-B341-AC15-815D2FD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FFF9-FF68-4844-A719-0147EB2B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C068-2AB7-2245-A6AB-F425400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37B6-B4C9-804B-91C1-CB35DFA9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EAA8-A872-B544-A059-007BEC99D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A47D0-2217-AC40-928B-CE4E5F088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F2A83-48AA-EF42-AF50-CA1531CB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28764-C9E8-E94A-9FFA-B1C77DC9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704ED-8479-9145-8EF0-6B329FBE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406-ACEB-DE48-AC74-93A12EA8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4BC6D-E3AA-FD4D-927F-10528653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D4040-2E68-DF47-9E63-FBFD8070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B09CD-72BD-9B41-985B-EC6FB144F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0B048-F5C6-084E-A35B-5E7FE2C6C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CDAA1-DED3-2E49-90F6-76356429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75D49-C41E-B04F-9C22-1B2C0D86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3D8E2-D5FF-3443-A01D-9DE28742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D3BA-AC7A-514D-BE69-E3F7CD4B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3263E-628A-0043-A4DF-599770AF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C0E6F-F447-1B4E-B1A1-82C2E446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E0761-3A4C-E848-BAA5-8C8A5473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8B228-9D12-4040-A673-8CAA285B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98F52-87BD-FC4C-B995-0FAE9ECD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1235C-351A-7841-8B3D-0D668280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5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59B1-C9D3-CB44-9925-1AF46440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3BF3-6936-F240-B950-B6191737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26259-3169-EE47-9085-8FE47ABC6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4C73E-C673-C741-B4CF-AF4C5F6A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B0121-FD0C-354C-AF28-580763F8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F56A1-5488-1449-8FC0-99439FC6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ADC5-7031-7541-808B-95CB0C56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731D6-E385-0545-9C01-A43560FA7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E6520-6D34-8B40-A184-56CC6632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2190C-CBB5-634C-9B00-23163739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D123B-4CE7-314C-834B-9C65E2AB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F5F39-48AB-FD46-8649-FADFC3A8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18EE0-81DF-EF45-8991-6C2D36A0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0EFF-1643-3A45-8FD8-8011F904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65B0A-BFEC-034A-A3D2-52BF8AFD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A766-A05B-D34E-8B60-1AC92932B12B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6D104-A3A7-3746-A6E3-380164E31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4C65-F529-4644-B2CB-2417EA96D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CC61-40DA-1949-B5C5-D167F747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B30C8-94A7-6F44-B877-373A979B7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28: Exam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26AD1-A188-DF4C-89CC-52558E1C7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CC-BY 4.0: share at will, but cite the source</a:t>
            </a:r>
          </a:p>
          <a:p>
            <a:r>
              <a:rPr lang="en-US" dirty="0"/>
              <a:t>Mark Hasegawa-Johnson, 4/2022</a:t>
            </a:r>
          </a:p>
        </p:txBody>
      </p:sp>
    </p:spTree>
    <p:extLst>
      <p:ext uri="{BB962C8B-B14F-4D97-AF65-F5344CB8AC3E}">
        <p14:creationId xmlns:p14="http://schemas.microsoft.com/office/powerpoint/2010/main" val="206380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Conditional Independence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Independence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058" y="44606"/>
                <a:ext cx="10013795" cy="1143000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95" y="1876822"/>
            <a:ext cx="5009891" cy="27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F324F-1161-C644-A8A5-4F9B7012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05" y="1076530"/>
            <a:ext cx="6617265" cy="4893963"/>
          </a:xfrm>
        </p:spPr>
        <p:txBody>
          <a:bodyPr>
            <a:normAutofit/>
          </a:bodyPr>
          <a:lstStyle/>
          <a:p>
            <a:r>
              <a:rPr lang="en-US" dirty="0"/>
              <a:t>B and E (no common ancestor, common descendant A):</a:t>
            </a:r>
          </a:p>
          <a:p>
            <a:pPr lvl="1"/>
            <a:r>
              <a:rPr lang="en-US" dirty="0"/>
              <a:t>Independent</a:t>
            </a:r>
          </a:p>
          <a:p>
            <a:pPr lvl="1"/>
            <a:r>
              <a:rPr lang="en-US" dirty="0"/>
              <a:t>Not conditionally independent given A</a:t>
            </a:r>
          </a:p>
          <a:p>
            <a:r>
              <a:rPr lang="en-US" dirty="0"/>
              <a:t>J and M (common ancestor A, no common descendant):</a:t>
            </a:r>
          </a:p>
          <a:p>
            <a:pPr lvl="1"/>
            <a:r>
              <a:rPr lang="en-US" dirty="0"/>
              <a:t>Not independent</a:t>
            </a:r>
          </a:p>
          <a:p>
            <a:pPr lvl="1"/>
            <a:r>
              <a:rPr lang="en-US" dirty="0"/>
              <a:t>Conditionally independent given A</a:t>
            </a:r>
          </a:p>
          <a:p>
            <a:r>
              <a:rPr lang="en-US" dirty="0"/>
              <a:t>B and M (B is the ancestor of M):</a:t>
            </a:r>
          </a:p>
          <a:p>
            <a:pPr lvl="1"/>
            <a:r>
              <a:rPr lang="en-US" dirty="0"/>
              <a:t>Not independent</a:t>
            </a:r>
          </a:p>
          <a:p>
            <a:pPr lvl="1"/>
            <a:r>
              <a:rPr lang="en-US" dirty="0"/>
              <a:t>Conditionally independent given A</a:t>
            </a:r>
          </a:p>
        </p:txBody>
      </p:sp>
    </p:spTree>
    <p:extLst>
      <p:ext uri="{BB962C8B-B14F-4D97-AF65-F5344CB8AC3E}">
        <p14:creationId xmlns:p14="http://schemas.microsoft.com/office/powerpoint/2010/main" val="156324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B6A1-8852-D04A-AB6C-13DD7D7C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propagation, step by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C123D-C92B-4548-9BF5-CAA9BCE13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 path through the Bayesian network that includes all variables, including the query variable and all observed variables, starting at their common ancestor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Calculate the joint probability of the query variable and all observed variables, iteratively marginalizing out all intermediate variables step-by-step along the path.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Product Step: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Sum Step: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Apply Bayes’ rule to get the desired conditional probability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C123D-C92B-4548-9BF5-CAA9BCE13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902E-7283-4548-B910-944FC67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95946" y="1825625"/>
                <a:ext cx="1148424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Just like in naïve Bayes:</a:t>
                </a:r>
              </a:p>
              <a:p>
                <a:r>
                  <a:rPr lang="en-US" dirty="0"/>
                  <a:t>Laplace smoothing makes it possible for things to happen in the test data that never happened in the training data.  For example, maximum likelihood resulted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 with Laplace smoothing, we smooth that parameter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smoothing improves generalization from training data to test data.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5946" y="1825625"/>
                <a:ext cx="11484244" cy="4351338"/>
              </a:xfrm>
              <a:blipFill>
                <a:blip r:embed="rId2"/>
                <a:stretch>
                  <a:fillRect l="-1104" t="-2326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61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902E-7283-4548-B910-944FC67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4983" y="1825625"/>
                <a:ext cx="1182520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naïve Bayes:</a:t>
                </a:r>
              </a:p>
              <a:p>
                <a:r>
                  <a:rPr lang="en-US" dirty="0"/>
                  <a:t>In Bayesian networks, we usually assume that we know the cardinality of each random variable in advance, so no extra probability mass is kept aside for OOV events.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observations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))+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observations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distinct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values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87E77-0A6C-FD46-B466-D16C0E289F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4983" y="1825625"/>
                <a:ext cx="11825207" cy="4351338"/>
              </a:xfrm>
              <a:blipFill>
                <a:blip r:embed="rId2"/>
                <a:stretch>
                  <a:fillRect l="-1073" t="-2326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7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Main idea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that maximum likelihood estimation counts examples: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Expectation maximization is similar, but using “expected counts” instead of actual counts: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E[X] means “expected value of X”.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1086" t="-2344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24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 is iterative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</a:t>
                </a:r>
                <a:r>
                  <a:rPr lang="en-US" b="1" u="sng" dirty="0"/>
                  <a:t>guess</a:t>
                </a:r>
                <a:r>
                  <a:rPr lang="en-US" dirty="0"/>
                  <a:t> the model parameters.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convergence.  If F and A are fully observed on each day, but S is sometimes unobserved, then: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E-Step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M-Step: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[#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the model parameters stop changing.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206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2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5" y="0"/>
            <a:ext cx="8229600" cy="1066800"/>
          </a:xfrm>
        </p:spPr>
        <p:txBody>
          <a:bodyPr/>
          <a:lstStyle/>
          <a:p>
            <a:r>
              <a:rPr lang="en-US" dirty="0"/>
              <a:t>Hidden Markov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371600"/>
            <a:ext cx="10438228" cy="3621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hidden Markov model assumes that both the state and the observation are Markov.</a:t>
            </a:r>
          </a:p>
          <a:p>
            <a:r>
              <a:rPr lang="en-US" b="1" u="sng" dirty="0"/>
              <a:t>State Transitions</a:t>
            </a:r>
            <a:r>
              <a:rPr lang="en-US" b="1" dirty="0"/>
              <a:t>:</a:t>
            </a:r>
            <a:r>
              <a:rPr lang="en-US" dirty="0"/>
              <a:t> the Markov assumption means that each state variable depends only on the preceding time step: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P(</a:t>
            </a:r>
            <a:r>
              <a:rPr lang="en-US" dirty="0" err="1">
                <a:solidFill>
                  <a:srgbClr val="0000FF"/>
                </a:solidFill>
              </a:rPr>
              <a:t>Y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| Y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 …, Y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-1</a:t>
            </a:r>
            <a:r>
              <a:rPr lang="en-US" dirty="0">
                <a:solidFill>
                  <a:srgbClr val="0000FF"/>
                </a:solidFill>
              </a:rPr>
              <a:t>) = P(</a:t>
            </a:r>
            <a:r>
              <a:rPr lang="en-US" dirty="0" err="1">
                <a:solidFill>
                  <a:srgbClr val="0000FF"/>
                </a:solidFill>
              </a:rPr>
              <a:t>Y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| Y</a:t>
            </a:r>
            <a:r>
              <a:rPr lang="en-US" i="1" baseline="-25000" dirty="0">
                <a:solidFill>
                  <a:srgbClr val="0000FF"/>
                </a:solidFill>
              </a:rPr>
              <a:t>t-1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endParaRPr lang="en-US" dirty="0"/>
          </a:p>
          <a:p>
            <a:r>
              <a:rPr lang="en-US" b="1" u="sng" dirty="0"/>
              <a:t>Observation model</a:t>
            </a:r>
            <a:r>
              <a:rPr lang="en-US" b="1" dirty="0"/>
              <a:t>: </a:t>
            </a:r>
            <a:r>
              <a:rPr lang="en-US" dirty="0"/>
              <a:t>the Markov assumption means that each state variable depends only on the current state: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P(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| Y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 …, </a:t>
            </a:r>
            <a:r>
              <a:rPr lang="en-US" dirty="0" err="1">
                <a:solidFill>
                  <a:srgbClr val="0000FF"/>
                </a:solidFill>
              </a:rPr>
              <a:t>Y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…, X</a:t>
            </a:r>
            <a:r>
              <a:rPr lang="en-US" i="1" baseline="-25000" dirty="0">
                <a:solidFill>
                  <a:srgbClr val="0000FF"/>
                </a:solidFill>
              </a:rPr>
              <a:t>t-1</a:t>
            </a:r>
            <a:r>
              <a:rPr lang="en-US" dirty="0">
                <a:solidFill>
                  <a:srgbClr val="0000FF"/>
                </a:solidFill>
              </a:rPr>
              <a:t>) = P(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| </a:t>
            </a:r>
            <a:r>
              <a:rPr lang="en-US" dirty="0" err="1">
                <a:solidFill>
                  <a:srgbClr val="0000FF"/>
                </a:solidFill>
              </a:rPr>
              <a:t>Y</a:t>
            </a:r>
            <a:r>
              <a:rPr lang="en-US" i="1" baseline="-25000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A91DEE-DB50-E341-9A5E-6143C1D9FB21}"/>
              </a:ext>
            </a:extLst>
          </p:cNvPr>
          <p:cNvSpPr/>
          <p:nvPr/>
        </p:nvSpPr>
        <p:spPr>
          <a:xfrm>
            <a:off x="2362200" y="5094011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154535-36F5-0F4D-A55C-4813C62EB75D}"/>
              </a:ext>
            </a:extLst>
          </p:cNvPr>
          <p:cNvSpPr/>
          <p:nvPr/>
        </p:nvSpPr>
        <p:spPr>
          <a:xfrm>
            <a:off x="3657600" y="6008411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022590-4650-B146-B279-6F08F0C92E83}"/>
              </a:ext>
            </a:extLst>
          </p:cNvPr>
          <p:cNvSpPr/>
          <p:nvPr/>
        </p:nvSpPr>
        <p:spPr>
          <a:xfrm>
            <a:off x="3657600" y="5094011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7B57BD-CEC1-A649-A555-E9FB56A4321C}"/>
              </a:ext>
            </a:extLst>
          </p:cNvPr>
          <p:cNvSpPr/>
          <p:nvPr/>
        </p:nvSpPr>
        <p:spPr>
          <a:xfrm>
            <a:off x="7315200" y="59975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374FC6-8F65-CD4E-AE8C-7C82F8FEBF7A}"/>
              </a:ext>
            </a:extLst>
          </p:cNvPr>
          <p:cNvSpPr/>
          <p:nvPr/>
        </p:nvSpPr>
        <p:spPr>
          <a:xfrm>
            <a:off x="7315200" y="50831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889A31-5E3A-D541-8D06-B046141146FD}"/>
              </a:ext>
            </a:extLst>
          </p:cNvPr>
          <p:cNvSpPr/>
          <p:nvPr/>
        </p:nvSpPr>
        <p:spPr>
          <a:xfrm>
            <a:off x="8610600" y="59975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80DDBE-681A-A84D-82F0-97A94600B50E}"/>
              </a:ext>
            </a:extLst>
          </p:cNvPr>
          <p:cNvSpPr/>
          <p:nvPr/>
        </p:nvSpPr>
        <p:spPr>
          <a:xfrm>
            <a:off x="8610600" y="50831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8B405C-7A3A-784C-A122-4C51C56D4438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3276600" y="5355268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D2B768-668C-2F47-9D8E-078625E19B73}"/>
              </a:ext>
            </a:extLst>
          </p:cNvPr>
          <p:cNvCxnSpPr/>
          <p:nvPr/>
        </p:nvCxnSpPr>
        <p:spPr>
          <a:xfrm>
            <a:off x="8229600" y="531172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5B5102-FABE-A74F-A0F9-067A8991E22A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 rot="5400000">
            <a:off x="3918857" y="5812468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AD58A1-4180-3C4A-81B8-8113F17CD517}"/>
              </a:ext>
            </a:extLst>
          </p:cNvPr>
          <p:cNvCxnSpPr/>
          <p:nvPr/>
        </p:nvCxnSpPr>
        <p:spPr>
          <a:xfrm rot="5400000">
            <a:off x="7577251" y="581167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F8E58E-3CE6-BE44-839D-A743BF51B9C3}"/>
              </a:ext>
            </a:extLst>
          </p:cNvPr>
          <p:cNvCxnSpPr/>
          <p:nvPr/>
        </p:nvCxnSpPr>
        <p:spPr>
          <a:xfrm rot="5400000">
            <a:off x="8872651" y="5811674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EF002-0FF1-7D4E-BB46-A84C792B52BD}"/>
              </a:ext>
            </a:extLst>
          </p:cNvPr>
          <p:cNvCxnSpPr/>
          <p:nvPr/>
        </p:nvCxnSpPr>
        <p:spPr>
          <a:xfrm>
            <a:off x="4572000" y="5354397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806B6C-B21D-4742-B6E0-D39B3AC43BBE}"/>
              </a:ext>
            </a:extLst>
          </p:cNvPr>
          <p:cNvCxnSpPr/>
          <p:nvPr/>
        </p:nvCxnSpPr>
        <p:spPr>
          <a:xfrm>
            <a:off x="6934200" y="5354397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FAB929-9D44-D14A-8535-BD8275B3E5EE}"/>
              </a:ext>
            </a:extLst>
          </p:cNvPr>
          <p:cNvSpPr txBox="1"/>
          <p:nvPr/>
        </p:nvSpPr>
        <p:spPr>
          <a:xfrm>
            <a:off x="6210181" y="493072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70FC29-DA00-4241-8DEB-E01ECE278551}"/>
              </a:ext>
            </a:extLst>
          </p:cNvPr>
          <p:cNvSpPr/>
          <p:nvPr/>
        </p:nvSpPr>
        <p:spPr>
          <a:xfrm>
            <a:off x="4953000" y="59975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3CB757-87F2-E047-95A5-84DDE262C5D6}"/>
              </a:ext>
            </a:extLst>
          </p:cNvPr>
          <p:cNvSpPr/>
          <p:nvPr/>
        </p:nvSpPr>
        <p:spPr>
          <a:xfrm>
            <a:off x="4953000" y="5083125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05D6C0-4DE8-9F40-BFDA-08A620F05F0B}"/>
              </a:ext>
            </a:extLst>
          </p:cNvPr>
          <p:cNvCxnSpPr>
            <a:cxnSpLocks/>
            <a:stCxn id="20" idx="4"/>
            <a:endCxn id="19" idx="0"/>
          </p:cNvCxnSpPr>
          <p:nvPr/>
        </p:nvCxnSpPr>
        <p:spPr>
          <a:xfrm rot="5400000">
            <a:off x="5214257" y="580158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EED166-1C52-294F-88DD-B9052D167AA3}"/>
              </a:ext>
            </a:extLst>
          </p:cNvPr>
          <p:cNvCxnSpPr/>
          <p:nvPr/>
        </p:nvCxnSpPr>
        <p:spPr>
          <a:xfrm>
            <a:off x="5867400" y="534351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Belief propagation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?</a:t>
                </a:r>
              </a:p>
              <a:p>
                <a:r>
                  <a:rPr lang="en-US" dirty="0"/>
                  <a:t>Viterbi Algorithm</a:t>
                </a:r>
              </a:p>
              <a:p>
                <a:pPr lvl="1"/>
                <a:r>
                  <a:rPr lang="en-US" dirty="0"/>
                  <a:t>What is the most probable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given observations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08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The Trellis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X-Axis = time</a:t>
                </a:r>
              </a:p>
              <a:p>
                <a:r>
                  <a:rPr lang="en-US" dirty="0"/>
                  <a:t>Y-Axis = state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Node = a particular state at a particular time</a:t>
                </a:r>
              </a:p>
              <a:p>
                <a:r>
                  <a:rPr lang="en-US" dirty="0"/>
                  <a:t>Edge = possible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7"/>
                <a:stretch>
                  <a:fillRect l="-2469" t="-232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4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Nodes and edges have numbers attached to them: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Edge Probability</a:t>
                </a:r>
                <a:r>
                  <a:rPr lang="en-US" dirty="0"/>
                  <a:t>: Probability of taking that transition, and then generating the next observed output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Node Probability</a:t>
                </a:r>
                <a:r>
                  <a:rPr lang="en-US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078" t="-130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3992-8850-5944-9DEF-CF26EF83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374E-053E-D64B-B98B-CB30C10B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in the online section, or have signed up to take the exam online, you should get an email sometime during the day Friday (4/1) giving you a zoom URL</a:t>
            </a:r>
          </a:p>
          <a:p>
            <a:r>
              <a:rPr lang="en-US" dirty="0"/>
              <a:t>If you’ve signed up for a conflict exam, you should get email sometime during the day Friday (4/1) to schedule it</a:t>
            </a:r>
          </a:p>
          <a:p>
            <a:r>
              <a:rPr lang="en-US" dirty="0"/>
              <a:t>Otherwise, please show up here (1002 ECEB) on Monday 4/4 at 1:00pm.</a:t>
            </a:r>
          </a:p>
        </p:txBody>
      </p:sp>
    </p:spTree>
    <p:extLst>
      <p:ext uri="{BB962C8B-B14F-4D97-AF65-F5344CB8AC3E}">
        <p14:creationId xmlns:p14="http://schemas.microsoft.com/office/powerpoint/2010/main" val="40458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iteration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Given edge probabilities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and node probabilities defined as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The node probability can be efficiently computed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29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2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954F-A102-BC4B-8BDF-5608FE84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7FD9-B64C-A549-841E-D9861705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modern English dictionaries use these POS tags.</a:t>
            </a:r>
          </a:p>
          <a:p>
            <a:r>
              <a:rPr lang="en-US" b="1" dirty="0"/>
              <a:t>Open-class words</a:t>
            </a:r>
            <a:r>
              <a:rPr lang="en-US" dirty="0"/>
              <a:t> (anybody can make up a new word, in any of these classes, at any time): nouns, verbs, adjectives, adverbs, interjections</a:t>
            </a:r>
          </a:p>
          <a:p>
            <a:r>
              <a:rPr lang="en-US" b="1" dirty="0"/>
              <a:t>Closed-class words</a:t>
            </a:r>
            <a:r>
              <a:rPr lang="en-US" dirty="0"/>
              <a:t> (it’s hard to make up a new word in these classes): pronouns, prepositions, conjunctions, determiners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Most published, tagged data use POS tags that are finer-grained than the nine tags listed above.  For example, the next few slides describe the Penn Treebank POS tag set.</a:t>
            </a:r>
          </a:p>
        </p:txBody>
      </p:sp>
    </p:spTree>
    <p:extLst>
      <p:ext uri="{BB962C8B-B14F-4D97-AF65-F5344CB8AC3E}">
        <p14:creationId xmlns:p14="http://schemas.microsoft.com/office/powerpoint/2010/main" val="290060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0C41-8B1A-4A41-8B67-551E5ABF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POS tagging?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FB65-2EB4-C345-BEEE-1C7A4B8D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it’s highly accurate, typically 97%.  That means you can run a POS tagger as a pre-processing step, before doing harder natural language understanding tasks.</a:t>
            </a:r>
          </a:p>
          <a:p>
            <a:r>
              <a:rPr lang="en-US" dirty="0"/>
              <a:t>Because it’s necessary, if you want to know what the words in the sentence mean.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Will Will ?  Will will .  Will will will Will ’s will to Will .</a:t>
            </a:r>
          </a:p>
          <a:p>
            <a:pPr marL="0" indent="0" algn="ctr">
              <a:buNone/>
            </a:pPr>
            <a:r>
              <a:rPr lang="en-US" dirty="0"/>
              <a:t>MD NNP SYM NNP MD SYM NNP MD VB NNP POS NN TO NNP SYM</a:t>
            </a:r>
          </a:p>
        </p:txBody>
      </p:sp>
    </p:spTree>
    <p:extLst>
      <p:ext uri="{BB962C8B-B14F-4D97-AF65-F5344CB8AC3E}">
        <p14:creationId xmlns:p14="http://schemas.microsoft.com/office/powerpoint/2010/main" val="1411365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7B9E-3136-A242-A20F-63CE55AC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key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Initial 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Edge Probability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𝑖𝑗𝑡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Node Probability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Backpointer</a:t>
                </a:r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𝑖𝑗𝑡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06A29-2CF1-2E49-91FD-81D696A28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7DD9-A011-874D-BF66-22C9A35E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25C2B-2BE5-1147-B51D-D47DBB68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  <a:p>
            <a:r>
              <a:rPr lang="en-US" dirty="0"/>
              <a:t>BN</a:t>
            </a:r>
          </a:p>
          <a:p>
            <a:r>
              <a:rPr lang="en-US" dirty="0"/>
              <a:t>HMM</a:t>
            </a:r>
          </a:p>
        </p:txBody>
      </p:sp>
    </p:spTree>
    <p:extLst>
      <p:ext uri="{BB962C8B-B14F-4D97-AF65-F5344CB8AC3E}">
        <p14:creationId xmlns:p14="http://schemas.microsoft.com/office/powerpoint/2010/main" val="2186298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2801-A6CA-EC45-A856-C2BF2FE6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4632" cy="1831537"/>
          </a:xfrm>
        </p:spPr>
        <p:txBody>
          <a:bodyPr>
            <a:normAutofit/>
          </a:bodyPr>
          <a:lstStyle/>
          <a:p>
            <a:r>
              <a:rPr lang="en-US" dirty="0"/>
              <a:t>Sample problem: </a:t>
            </a:r>
            <a:br>
              <a:rPr lang="en-US" dirty="0"/>
            </a:br>
            <a:r>
              <a:rPr lang="en-US" dirty="0"/>
              <a:t>Search</a:t>
            </a:r>
            <a:br>
              <a:rPr lang="en-US" dirty="0"/>
            </a:br>
            <a:r>
              <a:rPr lang="en-US" sz="1800" dirty="0"/>
              <a:t>(Assume ties are resolved in alphabetical order)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23FBF-F9F8-7C4B-B41A-42EC03A8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82" y="0"/>
            <a:ext cx="6181982" cy="2994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36AA-171D-8F47-9561-56C16E83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1669"/>
            <a:ext cx="10515600" cy="3465294"/>
          </a:xfrm>
        </p:spPr>
        <p:txBody>
          <a:bodyPr/>
          <a:lstStyle/>
          <a:p>
            <a:r>
              <a:rPr lang="en-US" dirty="0"/>
              <a:t>What path would BFS return? Answer: SG</a:t>
            </a:r>
          </a:p>
          <a:p>
            <a:pPr lvl="1"/>
            <a:r>
              <a:rPr lang="en-US" dirty="0"/>
              <a:t>What states would be expanded? Answer: S, A, and G</a:t>
            </a:r>
          </a:p>
          <a:p>
            <a:r>
              <a:rPr lang="en-US" dirty="0"/>
              <a:t>What path would DFS return? Answer: SABDG</a:t>
            </a:r>
          </a:p>
          <a:p>
            <a:pPr lvl="1"/>
            <a:r>
              <a:rPr lang="en-US" dirty="0"/>
              <a:t>What states would be expanded? Answer: S, A, B, D, and G</a:t>
            </a:r>
          </a:p>
          <a:p>
            <a:r>
              <a:rPr lang="en-US" dirty="0"/>
              <a:t>What path would UCS return?  Answer: SACG</a:t>
            </a:r>
          </a:p>
          <a:p>
            <a:pPr lvl="1"/>
            <a:r>
              <a:rPr lang="en-US" dirty="0"/>
              <a:t>What states would be expanded? Answer: S, A, C, D, B, and G</a:t>
            </a:r>
          </a:p>
        </p:txBody>
      </p:sp>
    </p:spTree>
    <p:extLst>
      <p:ext uri="{BB962C8B-B14F-4D97-AF65-F5344CB8AC3E}">
        <p14:creationId xmlns:p14="http://schemas.microsoft.com/office/powerpoint/2010/main" val="306050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2801-A6CA-EC45-A856-C2BF2FE6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4632" cy="1831537"/>
          </a:xfrm>
        </p:spPr>
        <p:txBody>
          <a:bodyPr>
            <a:normAutofit/>
          </a:bodyPr>
          <a:lstStyle/>
          <a:p>
            <a:r>
              <a:rPr lang="en-US" dirty="0"/>
              <a:t>Sample problem: </a:t>
            </a:r>
            <a:br>
              <a:rPr lang="en-US" dirty="0"/>
            </a:br>
            <a:r>
              <a:rPr lang="en-US" dirty="0"/>
              <a:t>Search</a:t>
            </a:r>
            <a:br>
              <a:rPr lang="en-US" dirty="0"/>
            </a:br>
            <a:r>
              <a:rPr lang="en-US" sz="1800" dirty="0"/>
              <a:t>(Assume ties are resolved in alphabetical order)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23FBF-F9F8-7C4B-B41A-42EC03A8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82" y="0"/>
            <a:ext cx="6181982" cy="2994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36AA-171D-8F47-9561-56C16E83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772" y="2921876"/>
            <a:ext cx="7013027" cy="34652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Find the smallest possible modification that makes h1 admissible</a:t>
            </a:r>
          </a:p>
          <a:p>
            <a:pPr lvl="1"/>
            <a:r>
              <a:rPr lang="en-US" dirty="0"/>
              <a:t>Answer: h1(S)=4</a:t>
            </a:r>
          </a:p>
          <a:p>
            <a:r>
              <a:rPr lang="en-US" dirty="0"/>
              <a:t>After your modification, which of these two heuristics will result in the fastest run-time for A* search?</a:t>
            </a:r>
          </a:p>
          <a:p>
            <a:pPr lvl="1"/>
            <a:r>
              <a:rPr lang="en-US" dirty="0"/>
              <a:t>Answer: h1, because it still dominates h2</a:t>
            </a:r>
          </a:p>
          <a:p>
            <a:r>
              <a:rPr lang="en-US" dirty="0"/>
              <a:t>Find the smallest possible modification that makes h2 both admissible and consistent</a:t>
            </a:r>
          </a:p>
          <a:p>
            <a:pPr lvl="1"/>
            <a:r>
              <a:rPr lang="en-US" dirty="0"/>
              <a:t>Answer: h2(S)=3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F766A5-055E-C246-91F5-FB63D6175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04332"/>
              </p:ext>
            </p:extLst>
          </p:nvPr>
        </p:nvGraphicFramePr>
        <p:xfrm>
          <a:off x="297795" y="2317837"/>
          <a:ext cx="3422868" cy="417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6">
                  <a:extLst>
                    <a:ext uri="{9D8B030D-6E8A-4147-A177-3AD203B41FA5}">
                      <a16:colId xmlns:a16="http://schemas.microsoft.com/office/drawing/2014/main" val="2852128220"/>
                    </a:ext>
                  </a:extLst>
                </a:gridCol>
                <a:gridCol w="1140956">
                  <a:extLst>
                    <a:ext uri="{9D8B030D-6E8A-4147-A177-3AD203B41FA5}">
                      <a16:colId xmlns:a16="http://schemas.microsoft.com/office/drawing/2014/main" val="2150903326"/>
                    </a:ext>
                  </a:extLst>
                </a:gridCol>
                <a:gridCol w="1140956">
                  <a:extLst>
                    <a:ext uri="{9D8B030D-6E8A-4147-A177-3AD203B41FA5}">
                      <a16:colId xmlns:a16="http://schemas.microsoft.com/office/drawing/2014/main" val="3910011668"/>
                    </a:ext>
                  </a:extLst>
                </a:gridCol>
              </a:tblGrid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64964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14075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49148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46534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569019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60963"/>
                  </a:ext>
                </a:extLst>
              </a:tr>
              <a:tr h="59643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5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8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1979-36C8-7249-91F0-47596158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2186" cy="1325563"/>
          </a:xfrm>
        </p:spPr>
        <p:txBody>
          <a:bodyPr/>
          <a:lstStyle/>
          <a:p>
            <a:r>
              <a:rPr lang="en-US" dirty="0"/>
              <a:t>Sample problem: Bayesian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78F1-32F1-D142-8470-D1AFF267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6" y="2203995"/>
            <a:ext cx="2609193" cy="6210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P(A=T)=0.4, P(B=T)=0.1, 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713A9-3353-C548-A404-0BB6E7F4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472" y="148275"/>
            <a:ext cx="2258060" cy="1569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713B4A-287E-644F-B303-5A00711B6F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593" y="1854455"/>
                <a:ext cx="7225939" cy="4638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What is P(A=T|B=T,C=T)?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Answer: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(0.4)(0.1)(0.9)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+(0.6)(0.1)(0.7)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713B4A-287E-644F-B303-5A00711B6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93" y="1854455"/>
                <a:ext cx="7225939" cy="4638420"/>
              </a:xfrm>
              <a:prstGeom prst="rect">
                <a:avLst/>
              </a:prstGeom>
              <a:blipFill>
                <a:blip r:embed="rId3"/>
                <a:stretch>
                  <a:fillRect l="-2456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EBF876-4552-DA42-BC4D-3365621F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99926"/>
              </p:ext>
            </p:extLst>
          </p:nvPr>
        </p:nvGraphicFramePr>
        <p:xfrm>
          <a:off x="438179" y="2811015"/>
          <a:ext cx="3944636" cy="320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18">
                  <a:extLst>
                    <a:ext uri="{9D8B030D-6E8A-4147-A177-3AD203B41FA5}">
                      <a16:colId xmlns:a16="http://schemas.microsoft.com/office/drawing/2014/main" val="1035536855"/>
                    </a:ext>
                  </a:extLst>
                </a:gridCol>
                <a:gridCol w="1972318">
                  <a:extLst>
                    <a:ext uri="{9D8B030D-6E8A-4147-A177-3AD203B41FA5}">
                      <a16:colId xmlns:a16="http://schemas.microsoft.com/office/drawing/2014/main" val="1779212932"/>
                    </a:ext>
                  </a:extLst>
                </a:gridCol>
              </a:tblGrid>
              <a:tr h="640139">
                <a:tc>
                  <a:txBody>
                    <a:bodyPr/>
                    <a:lstStyle/>
                    <a:p>
                      <a:r>
                        <a:rPr lang="en-US" dirty="0"/>
                        <a:t>A,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P(C=T|A,B)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33857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dirty="0"/>
                        <a:t>F,F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9282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dirty="0"/>
                        <a:t>F,T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18545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dirty="0"/>
                        <a:t>T,F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95843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dirty="0"/>
                        <a:t>T,T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0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1979-36C8-7249-91F0-47596158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2186" cy="1325563"/>
          </a:xfrm>
        </p:spPr>
        <p:txBody>
          <a:bodyPr/>
          <a:lstStyle/>
          <a:p>
            <a:r>
              <a:rPr lang="en-US" dirty="0"/>
              <a:t>Sample problem: Bayesian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78F1-32F1-D142-8470-D1AFF267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11" y="2203995"/>
            <a:ext cx="2609193" cy="6210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P(A=T)=0.4, P(B=T)=0.1, 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713A9-3353-C548-A404-0BB6E7F4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472" y="148275"/>
            <a:ext cx="2258060" cy="1569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713B4A-287E-644F-B303-5A00711B6F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1931" y="1854455"/>
                <a:ext cx="4850601" cy="4638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Suppose we have a series of observations with one missing value for A, as shown.  What is the expected number of days on which A is true?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dirty="0"/>
                  <a:t>Answer: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(0.4)(0.1)(0.9)</m:t>
                          </m:r>
                        </m:num>
                        <m:den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+(0.6)(0.1)(0.7)</m:t>
                          </m:r>
                        </m:den>
                      </m:f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8713B4A-287E-644F-B303-5A00711B6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31" y="1854455"/>
                <a:ext cx="4850601" cy="4638420"/>
              </a:xfrm>
              <a:prstGeom prst="rect">
                <a:avLst/>
              </a:prstGeom>
              <a:blipFill>
                <a:blip r:embed="rId3"/>
                <a:stretch>
                  <a:fillRect l="-2611" t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EBF876-4552-DA42-BC4D-3365621F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67138"/>
              </p:ext>
            </p:extLst>
          </p:nvPr>
        </p:nvGraphicFramePr>
        <p:xfrm>
          <a:off x="196444" y="2811015"/>
          <a:ext cx="2262980" cy="328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490">
                  <a:extLst>
                    <a:ext uri="{9D8B030D-6E8A-4147-A177-3AD203B41FA5}">
                      <a16:colId xmlns:a16="http://schemas.microsoft.com/office/drawing/2014/main" val="1035536855"/>
                    </a:ext>
                  </a:extLst>
                </a:gridCol>
                <a:gridCol w="1131490">
                  <a:extLst>
                    <a:ext uri="{9D8B030D-6E8A-4147-A177-3AD203B41FA5}">
                      <a16:colId xmlns:a16="http://schemas.microsoft.com/office/drawing/2014/main" val="1779212932"/>
                    </a:ext>
                  </a:extLst>
                </a:gridCol>
              </a:tblGrid>
              <a:tr h="656997">
                <a:tc>
                  <a:txBody>
                    <a:bodyPr/>
                    <a:lstStyle/>
                    <a:p>
                      <a:r>
                        <a:rPr lang="en-US" dirty="0"/>
                        <a:t>A,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P(C=T|A,B)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33857"/>
                  </a:ext>
                </a:extLst>
              </a:tr>
              <a:tr h="656997">
                <a:tc>
                  <a:txBody>
                    <a:bodyPr/>
                    <a:lstStyle/>
                    <a:p>
                      <a:r>
                        <a:rPr lang="en-US" dirty="0"/>
                        <a:t>F,F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89282"/>
                  </a:ext>
                </a:extLst>
              </a:tr>
              <a:tr h="656997">
                <a:tc>
                  <a:txBody>
                    <a:bodyPr/>
                    <a:lstStyle/>
                    <a:p>
                      <a:r>
                        <a:rPr lang="en-US" dirty="0"/>
                        <a:t>F,T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18545"/>
                  </a:ext>
                </a:extLst>
              </a:tr>
              <a:tr h="656997">
                <a:tc>
                  <a:txBody>
                    <a:bodyPr/>
                    <a:lstStyle/>
                    <a:p>
                      <a:r>
                        <a:rPr lang="en-US" dirty="0"/>
                        <a:t>T,F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95843"/>
                  </a:ext>
                </a:extLst>
              </a:tr>
              <a:tr h="656997">
                <a:tc>
                  <a:txBody>
                    <a:bodyPr/>
                    <a:lstStyle/>
                    <a:p>
                      <a:r>
                        <a:rPr lang="en-US" dirty="0"/>
                        <a:t>T,T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7357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81CE109-8590-8342-A969-D4BBCEE73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81188"/>
              </p:ext>
            </p:extLst>
          </p:nvPr>
        </p:nvGraphicFramePr>
        <p:xfrm>
          <a:off x="2743204" y="2316480"/>
          <a:ext cx="38327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93">
                  <a:extLst>
                    <a:ext uri="{9D8B030D-6E8A-4147-A177-3AD203B41FA5}">
                      <a16:colId xmlns:a16="http://schemas.microsoft.com/office/drawing/2014/main" val="3999321253"/>
                    </a:ext>
                  </a:extLst>
                </a:gridCol>
                <a:gridCol w="958193">
                  <a:extLst>
                    <a:ext uri="{9D8B030D-6E8A-4147-A177-3AD203B41FA5}">
                      <a16:colId xmlns:a16="http://schemas.microsoft.com/office/drawing/2014/main" val="2396782721"/>
                    </a:ext>
                  </a:extLst>
                </a:gridCol>
                <a:gridCol w="958193">
                  <a:extLst>
                    <a:ext uri="{9D8B030D-6E8A-4147-A177-3AD203B41FA5}">
                      <a16:colId xmlns:a16="http://schemas.microsoft.com/office/drawing/2014/main" val="1045469375"/>
                    </a:ext>
                  </a:extLst>
                </a:gridCol>
                <a:gridCol w="958193">
                  <a:extLst>
                    <a:ext uri="{9D8B030D-6E8A-4147-A177-3AD203B41FA5}">
                      <a16:colId xmlns:a16="http://schemas.microsoft.com/office/drawing/2014/main" val="398880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1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2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1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7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6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7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3F88-7AF4-6345-84AF-26C39290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10655" cy="1325563"/>
          </a:xfrm>
        </p:spPr>
        <p:txBody>
          <a:bodyPr/>
          <a:lstStyle/>
          <a:p>
            <a:r>
              <a:rPr lang="en-US" dirty="0"/>
              <a:t>Sample problem: HMM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8F1F-2D57-994C-A483-564B1A93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6" y="1850340"/>
            <a:ext cx="10604157" cy="4351338"/>
          </a:xfrm>
        </p:spPr>
        <p:txBody>
          <a:bodyPr/>
          <a:lstStyle/>
          <a:p>
            <a:r>
              <a:rPr lang="en-US" dirty="0"/>
              <a:t>Find P(X2=V|E1=bill, E2=rose)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856AF-C4FE-904D-960D-629E1D5B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344" y="551077"/>
            <a:ext cx="4217781" cy="11520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85480E-6FFC-D146-93E7-4F0E3E0E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68" y="631361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E88881-45D2-654B-A19F-2D0793C5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868" y="631361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AB3FE77E-BF40-D44D-8910-D82CD2AE0D40}"/>
              </a:ext>
            </a:extLst>
          </p:cNvPr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H="1" flipV="1">
            <a:off x="6180105" y="-92539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B2A6F55B-82F7-E548-8417-3DC0D210B357}"/>
              </a:ext>
            </a:extLst>
          </p:cNvPr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6180105" y="959524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9425407B-4E02-C344-8BDF-DBD73E6D3481}"/>
              </a:ext>
            </a:extLst>
          </p:cNvPr>
          <p:cNvCxnSpPr>
            <a:cxnSpLocks noChangeShapeType="1"/>
            <a:stCxn id="6" idx="7"/>
            <a:endCxn id="6" idx="6"/>
          </p:cNvCxnSpPr>
          <p:nvPr/>
        </p:nvCxnSpPr>
        <p:spPr bwMode="auto">
          <a:xfrm rot="16200000" flipH="1">
            <a:off x="7173938" y="893190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F7BC0541-D72A-BF4C-955A-A722AA594DBC}"/>
              </a:ext>
            </a:extLst>
          </p:cNvPr>
          <p:cNvCxnSpPr>
            <a:cxnSpLocks noChangeShapeType="1"/>
            <a:stCxn id="5" idx="3"/>
            <a:endCxn id="5" idx="2"/>
          </p:cNvCxnSpPr>
          <p:nvPr/>
        </p:nvCxnSpPr>
        <p:spPr bwMode="auto">
          <a:xfrm rot="5400000" flipH="1">
            <a:off x="4814311" y="1265151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4A18E53B-9CFF-0143-A27B-5F126EB7E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0476" y="144917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4A18E53B-9CFF-0143-A27B-5F126EB7E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0476" y="1449179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6B3686C3-E739-FC4C-8057-52EC7A09E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1260" y="41003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6B3686C3-E739-FC4C-8057-52EC7A09E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1260" y="41003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26F4C059-662F-E541-A9BC-2822CF29B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8476" y="-3824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26F4C059-662F-E541-A9BC-2822CF29B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8476" y="-38245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3BEAAB95-81C1-2848-9FAC-60AA4C735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9518" y="1540292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3BEAAB95-81C1-2848-9FAC-60AA4C735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9518" y="1540292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1DB04C-C5AB-A448-8750-6B1F738C5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76533"/>
            <a:ext cx="12192000" cy="45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C737-9092-D94B-95A7-13D8916F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7359-3770-884A-80BB-49C51866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Permitted: one page of handwritten notes, front &amp; back</a:t>
            </a:r>
          </a:p>
          <a:p>
            <a:r>
              <a:rPr lang="en-US" dirty="0"/>
              <a:t>Not permitted: calculators, computers, textbook</a:t>
            </a:r>
          </a:p>
        </p:txBody>
      </p:sp>
    </p:spTree>
    <p:extLst>
      <p:ext uri="{BB962C8B-B14F-4D97-AF65-F5344CB8AC3E}">
        <p14:creationId xmlns:p14="http://schemas.microsoft.com/office/powerpoint/2010/main" val="226870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3F88-7AF4-6345-84AF-26C39290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10655" cy="1325563"/>
          </a:xfrm>
        </p:spPr>
        <p:txBody>
          <a:bodyPr/>
          <a:lstStyle/>
          <a:p>
            <a:r>
              <a:rPr lang="en-US" dirty="0"/>
              <a:t>Sample problem: HMM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8F1F-2D57-994C-A483-564B1A93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6" y="1850340"/>
            <a:ext cx="10604157" cy="391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Find the most likely state sequence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856AF-C4FE-904D-960D-629E1D5B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344" y="551077"/>
            <a:ext cx="4217781" cy="11520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85480E-6FFC-D146-93E7-4F0E3E0E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68" y="631361"/>
            <a:ext cx="1068274" cy="1052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E88881-45D2-654B-A19F-2D0793C5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868" y="631361"/>
            <a:ext cx="1068274" cy="1052063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V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AB3FE77E-BF40-D44D-8910-D82CD2AE0D40}"/>
              </a:ext>
            </a:extLst>
          </p:cNvPr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H="1" flipV="1">
            <a:off x="6180105" y="-92539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B2A6F55B-82F7-E548-8417-3DC0D210B357}"/>
              </a:ext>
            </a:extLst>
          </p:cNvPr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6180105" y="959524"/>
            <a:ext cx="12700" cy="1447800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9425407B-4E02-C344-8BDF-DBD73E6D3481}"/>
              </a:ext>
            </a:extLst>
          </p:cNvPr>
          <p:cNvCxnSpPr>
            <a:cxnSpLocks noChangeShapeType="1"/>
            <a:stCxn id="6" idx="7"/>
            <a:endCxn id="6" idx="6"/>
          </p:cNvCxnSpPr>
          <p:nvPr/>
        </p:nvCxnSpPr>
        <p:spPr bwMode="auto">
          <a:xfrm rot="16200000" flipH="1">
            <a:off x="7173938" y="893190"/>
            <a:ext cx="371961" cy="156445"/>
          </a:xfrm>
          <a:prstGeom prst="curvedConnector4">
            <a:avLst>
              <a:gd name="adj1" fmla="val -102879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F7BC0541-D72A-BF4C-955A-A722AA594DBC}"/>
              </a:ext>
            </a:extLst>
          </p:cNvPr>
          <p:cNvCxnSpPr>
            <a:cxnSpLocks noChangeShapeType="1"/>
            <a:stCxn id="5" idx="3"/>
            <a:endCxn id="5" idx="2"/>
          </p:cNvCxnSpPr>
          <p:nvPr/>
        </p:nvCxnSpPr>
        <p:spPr bwMode="auto">
          <a:xfrm rot="5400000" flipH="1">
            <a:off x="4814311" y="1265151"/>
            <a:ext cx="371960" cy="156445"/>
          </a:xfrm>
          <a:prstGeom prst="curvedConnector4">
            <a:avLst>
              <a:gd name="adj1" fmla="val -102880"/>
              <a:gd name="adj2" fmla="val 2461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4A18E53B-9CFF-0143-A27B-5F126EB7E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0476" y="1449179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4A18E53B-9CFF-0143-A27B-5F126EB7E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0476" y="1449179"/>
                <a:ext cx="493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6B3686C3-E739-FC4C-8057-52EC7A09E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1260" y="41003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6B3686C3-E739-FC4C-8057-52EC7A09E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1260" y="41003"/>
                <a:ext cx="493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26F4C059-662F-E541-A9BC-2822CF29B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8476" y="-38245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26F4C059-662F-E541-A9BC-2822CF29B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8476" y="-38245"/>
                <a:ext cx="493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3BEAAB95-81C1-2848-9FAC-60AA4C735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9518" y="1540292"/>
                <a:ext cx="4939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3BEAAB95-81C1-2848-9FAC-60AA4C735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9518" y="1540292"/>
                <a:ext cx="493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DC2A27-F41F-144B-821A-27A790562D01}"/>
              </a:ext>
            </a:extLst>
          </p:cNvPr>
          <p:cNvCxnSpPr>
            <a:cxnSpLocks/>
          </p:cNvCxnSpPr>
          <p:nvPr/>
        </p:nvCxnSpPr>
        <p:spPr>
          <a:xfrm>
            <a:off x="5703989" y="1828854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D73BD3-AA49-C146-B499-A7E9B855ED21}"/>
              </a:ext>
            </a:extLst>
          </p:cNvPr>
          <p:cNvCxnSpPr>
            <a:cxnSpLocks/>
          </p:cNvCxnSpPr>
          <p:nvPr/>
        </p:nvCxnSpPr>
        <p:spPr>
          <a:xfrm flipH="1">
            <a:off x="5525086" y="6622697"/>
            <a:ext cx="5138795" cy="39749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6BC376D-FF69-4944-A0DF-6AD4907BF664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3391486" y="3969082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6BC376D-FF69-4944-A0DF-6AD4907BF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91486" y="3969082"/>
                <a:ext cx="4300321" cy="427242"/>
              </a:xfrm>
              <a:prstGeom prst="rect">
                <a:avLst/>
              </a:prstGeom>
              <a:blipFill>
                <a:blip r:embed="rId7"/>
                <a:stretch>
                  <a:fillRect l="-25714" r="-20000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9346DBC-C165-BF49-8A9F-5554DD695448}"/>
              </a:ext>
            </a:extLst>
          </p:cNvPr>
          <p:cNvSpPr txBox="1">
            <a:spLocks/>
          </p:cNvSpPr>
          <p:nvPr/>
        </p:nvSpPr>
        <p:spPr>
          <a:xfrm>
            <a:off x="5788481" y="1967330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DE0CA6-7A2A-A746-8631-9863E88D28F7}"/>
              </a:ext>
            </a:extLst>
          </p:cNvPr>
          <p:cNvSpPr txBox="1">
            <a:spLocks/>
          </p:cNvSpPr>
          <p:nvPr/>
        </p:nvSpPr>
        <p:spPr>
          <a:xfrm>
            <a:off x="5781854" y="5748474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V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F717F-6952-9342-AEBE-B780E994B182}"/>
              </a:ext>
            </a:extLst>
          </p:cNvPr>
          <p:cNvSpPr/>
          <p:nvPr/>
        </p:nvSpPr>
        <p:spPr>
          <a:xfrm>
            <a:off x="5860120" y="2311248"/>
            <a:ext cx="1219093" cy="1107591"/>
          </a:xfrm>
          <a:prstGeom prst="ellipse">
            <a:avLst/>
          </a:prstGeom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D77C24-75AA-BD4E-9800-E4FBBED4AC18}"/>
              </a:ext>
            </a:extLst>
          </p:cNvPr>
          <p:cNvSpPr/>
          <p:nvPr/>
        </p:nvSpPr>
        <p:spPr>
          <a:xfrm>
            <a:off x="5873373" y="4769527"/>
            <a:ext cx="1219093" cy="110759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9A0A1D-B118-3046-8CC5-89E6E7A7AE21}"/>
              </a:ext>
            </a:extLst>
          </p:cNvPr>
          <p:cNvSpPr/>
          <p:nvPr/>
        </p:nvSpPr>
        <p:spPr>
          <a:xfrm>
            <a:off x="7636564" y="4782779"/>
            <a:ext cx="1219093" cy="1107591"/>
          </a:xfrm>
          <a:prstGeom prst="ellipse">
            <a:avLst/>
          </a:prstGeom>
          <a:solidFill>
            <a:srgbClr val="FFC000"/>
          </a:solidFill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51287F-2911-9E4E-A39C-876B3C222636}"/>
              </a:ext>
            </a:extLst>
          </p:cNvPr>
          <p:cNvSpPr/>
          <p:nvPr/>
        </p:nvSpPr>
        <p:spPr>
          <a:xfrm>
            <a:off x="7669696" y="231124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F7BEC4-EC02-A048-B98C-77CEDD690649}"/>
              </a:ext>
            </a:extLst>
          </p:cNvPr>
          <p:cNvCxnSpPr>
            <a:cxnSpLocks/>
            <a:stCxn id="23" idx="6"/>
            <a:endCxn id="26" idx="2"/>
          </p:cNvCxnSpPr>
          <p:nvPr/>
        </p:nvCxnSpPr>
        <p:spPr>
          <a:xfrm flipV="1">
            <a:off x="7079213" y="2865043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89396C-557C-6A42-AEB3-C7230735C3DC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6900681" y="3256636"/>
            <a:ext cx="914415" cy="1688346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1216CE-4DCD-D340-9BCB-3FFF4242B35D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7092466" y="5323323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CD8F75-A3A8-0A48-B66B-70F81D5FB643}"/>
              </a:ext>
            </a:extLst>
          </p:cNvPr>
          <p:cNvCxnSpPr>
            <a:cxnSpLocks/>
            <a:stCxn id="24" idx="7"/>
            <a:endCxn id="26" idx="3"/>
          </p:cNvCxnSpPr>
          <p:nvPr/>
        </p:nvCxnSpPr>
        <p:spPr>
          <a:xfrm flipV="1">
            <a:off x="6913934" y="3256635"/>
            <a:ext cx="934294" cy="1675095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BA9B145-548E-6D4B-AC03-647828818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3915" y="6227281"/>
                <a:ext cx="1597773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𝑏𝑖𝑙𝑙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8BA9B145-548E-6D4B-AC03-64782881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915" y="6227281"/>
                <a:ext cx="1597773" cy="5123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BC0B4B-7081-7B4A-B0F2-0F624F1BF431}"/>
              </a:ext>
            </a:extLst>
          </p:cNvPr>
          <p:cNvCxnSpPr>
            <a:cxnSpLocks/>
          </p:cNvCxnSpPr>
          <p:nvPr/>
        </p:nvCxnSpPr>
        <p:spPr>
          <a:xfrm>
            <a:off x="6476267" y="6501925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49F2CD-0AFD-0B46-A6E1-636F6365A3A3}"/>
              </a:ext>
            </a:extLst>
          </p:cNvPr>
          <p:cNvCxnSpPr>
            <a:cxnSpLocks/>
          </p:cNvCxnSpPr>
          <p:nvPr/>
        </p:nvCxnSpPr>
        <p:spPr>
          <a:xfrm>
            <a:off x="8239454" y="6505561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B4A01D5B-1DDC-F349-AD99-63B8D8CD7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9149" y="6278741"/>
                <a:ext cx="1746379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𝑟𝑜𝑠𝑒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B4A01D5B-1DDC-F349-AD99-63B8D8CD7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149" y="6278741"/>
                <a:ext cx="1746379" cy="512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7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9BE6-7C68-B748-8F33-97E238A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A805-F937-4644-8E94-D1CAAB9F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 15-18: Search</a:t>
            </a:r>
          </a:p>
          <a:p>
            <a:pPr lvl="1"/>
            <a:r>
              <a:rPr lang="en-US" dirty="0"/>
              <a:t>Search: BFS, DFS, Explored set, Explored </a:t>
            </a:r>
            <a:r>
              <a:rPr lang="en-US" dirty="0" err="1"/>
              <a:t>dict</a:t>
            </a:r>
            <a:endParaRPr lang="en-US" dirty="0"/>
          </a:p>
          <a:p>
            <a:pPr lvl="1"/>
            <a:r>
              <a:rPr lang="en-US" dirty="0"/>
              <a:t>UCS, Greedy, A* Search</a:t>
            </a:r>
          </a:p>
          <a:p>
            <a:pPr lvl="1"/>
            <a:r>
              <a:rPr lang="en-US" dirty="0"/>
              <a:t>Heuristics: admissible, consistent, dominant</a:t>
            </a:r>
          </a:p>
          <a:p>
            <a:pPr lvl="1"/>
            <a:r>
              <a:rPr lang="en-US" dirty="0"/>
              <a:t>Constraint satisfaction problems</a:t>
            </a:r>
          </a:p>
          <a:p>
            <a:r>
              <a:rPr lang="en-US" dirty="0"/>
              <a:t>Lectures 20-24: Bayesian networks</a:t>
            </a:r>
          </a:p>
          <a:p>
            <a:pPr lvl="1"/>
            <a:r>
              <a:rPr lang="en-US" dirty="0"/>
              <a:t>Bayesian networks; inference by enumeration</a:t>
            </a:r>
          </a:p>
          <a:p>
            <a:pPr lvl="1"/>
            <a:r>
              <a:rPr lang="en-US" dirty="0"/>
              <a:t>Learning: Laplace smoothing, Expectation maximization</a:t>
            </a:r>
          </a:p>
          <a:p>
            <a:pPr lvl="1"/>
            <a:r>
              <a:rPr lang="en-US" dirty="0"/>
              <a:t>Hidden Markov models</a:t>
            </a:r>
          </a:p>
          <a:p>
            <a:pPr lvl="1"/>
            <a:r>
              <a:rPr lang="en-US" dirty="0"/>
              <a:t>Viterbi algorithm</a:t>
            </a:r>
          </a:p>
          <a:p>
            <a:pPr lvl="1"/>
            <a:r>
              <a:rPr lang="en-US" dirty="0"/>
              <a:t>Part of speech tagging</a:t>
            </a:r>
          </a:p>
        </p:txBody>
      </p:sp>
    </p:spTree>
    <p:extLst>
      <p:ext uri="{BB962C8B-B14F-4D97-AF65-F5344CB8AC3E}">
        <p14:creationId xmlns:p14="http://schemas.microsoft.com/office/powerpoint/2010/main" val="24444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987C-02D6-6D41-B55F-883596A4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FDB2B-266C-384A-9D40-2A95184A1D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BFS: frontier is a queue</a:t>
                </a:r>
              </a:p>
              <a:p>
                <a:pPr lvl="1"/>
                <a:r>
                  <a:rPr lang="en-US" dirty="0"/>
                  <a:t>Time complexity = space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Complete and, if every step has the same cost, optimal</a:t>
                </a:r>
              </a:p>
              <a:p>
                <a:r>
                  <a:rPr lang="en-US" dirty="0"/>
                  <a:t>DFS: frontier is a stack</a:t>
                </a:r>
              </a:p>
              <a:p>
                <a:pPr lvl="1"/>
                <a:r>
                  <a:rPr lang="en-US" dirty="0"/>
                  <a:t>Time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space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Neither optimal nor even (if there are loops or an infinite search space) complete</a:t>
                </a:r>
              </a:p>
              <a:p>
                <a:r>
                  <a:rPr lang="en-US" dirty="0"/>
                  <a:t>UCS: frontier = priority queue sorted by g(n)</a:t>
                </a:r>
              </a:p>
              <a:p>
                <a:pPr lvl="1"/>
                <a:r>
                  <a:rPr lang="en-US" dirty="0"/>
                  <a:t>Complete and optimal</a:t>
                </a:r>
              </a:p>
              <a:p>
                <a:pPr lvl="1"/>
                <a:r>
                  <a:rPr lang="en-US" dirty="0"/>
                  <a:t>Time complexity = space complexity = # states with g(n) &lt; best path to goal</a:t>
                </a:r>
              </a:p>
              <a:p>
                <a:r>
                  <a:rPr lang="en-US" dirty="0"/>
                  <a:t>Greedy: frontier = priority queue sorted by h(n)</a:t>
                </a:r>
              </a:p>
              <a:p>
                <a:pPr lvl="1"/>
                <a:r>
                  <a:rPr lang="en-US" dirty="0"/>
                  <a:t>Neither complete nor optimal</a:t>
                </a:r>
              </a:p>
              <a:p>
                <a:pPr lvl="1"/>
                <a:r>
                  <a:rPr lang="en-US" dirty="0"/>
                  <a:t>Time complexity = space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A*: frontier = priority queue sorted by h(n)+g(n).  Complete and optimal if:</a:t>
                </a:r>
              </a:p>
              <a:p>
                <a:pPr lvl="1"/>
                <a:r>
                  <a:rPr lang="en-US" dirty="0"/>
                  <a:t>h(n) admissible and explored set not used (explored </a:t>
                </a:r>
                <a:r>
                  <a:rPr lang="en-US" dirty="0" err="1"/>
                  <a:t>dict</a:t>
                </a:r>
                <a:r>
                  <a:rPr lang="en-US" dirty="0"/>
                  <a:t> is OK), or if</a:t>
                </a:r>
              </a:p>
              <a:p>
                <a:pPr lvl="1"/>
                <a:r>
                  <a:rPr lang="en-US" dirty="0"/>
                  <a:t>h(n) consistent</a:t>
                </a:r>
              </a:p>
              <a:p>
                <a:pPr lvl="1"/>
                <a:r>
                  <a:rPr lang="en-US" dirty="0"/>
                  <a:t>Time complexity = space complexity = # states with g(n)+h(n) &lt; best path to goal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9FDB2B-266C-384A-9D40-2A95184A1D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23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E46D-0B99-4D47-B8D4-54060194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Explored set vs. Explored </a:t>
            </a:r>
            <a:r>
              <a:rPr lang="en-US" dirty="0" err="1"/>
              <a:t>dict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7244-621B-574F-AAC2-4AA2D4BA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Explored set</a:t>
            </a:r>
          </a:p>
          <a:p>
            <a:pPr lvl="1"/>
            <a:r>
              <a:rPr lang="en-US" dirty="0"/>
              <a:t>Advantage: complexity is never worse than exhaustive search</a:t>
            </a:r>
          </a:p>
          <a:p>
            <a:pPr lvl="1"/>
            <a:r>
              <a:rPr lang="en-US" dirty="0"/>
              <a:t>Disadvantage: suboptimal if there is any reason to think the first path to a state might ever not be the best path to that state</a:t>
            </a:r>
          </a:p>
          <a:p>
            <a:r>
              <a:rPr lang="en-US" dirty="0"/>
              <a:t>Explored </a:t>
            </a:r>
            <a:r>
              <a:rPr lang="en-US" dirty="0" err="1"/>
              <a:t>dict</a:t>
            </a:r>
            <a:endParaRPr lang="en-US" dirty="0"/>
          </a:p>
          <a:p>
            <a:pPr lvl="1"/>
            <a:r>
              <a:rPr lang="en-US" dirty="0"/>
              <a:t>Advantage: guaranteed to be optimal</a:t>
            </a:r>
          </a:p>
          <a:p>
            <a:pPr lvl="1"/>
            <a:r>
              <a:rPr lang="en-US" dirty="0"/>
              <a:t>Disadvantage: not guaranteed to limit complexity below that of an exhaustive search, if there is any reason to think the first path to a state might ever not be the best path to that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63E8-1974-E94D-9732-76DDAD52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E23CD-D6AF-4641-BE43-1C0A2F396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Admissible: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Guarantees that the first time you expand the goal state, it will be the best path</a:t>
                </a:r>
              </a:p>
              <a:p>
                <a:r>
                  <a:rPr lang="en-US" dirty="0"/>
                  <a:t>Consistent: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Guarantees that the first time you expand any state, it will be the best path to that state</a:t>
                </a:r>
              </a:p>
              <a:p>
                <a:r>
                  <a:rPr lang="en-US" dirty="0"/>
                  <a:t>Dominant: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n.</a:t>
                </a:r>
              </a:p>
              <a:p>
                <a:pPr lvl="1"/>
                <a:r>
                  <a:rPr lang="en-US" dirty="0"/>
                  <a:t>If both are admissible, it guarantees that search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faster than search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E23CD-D6AF-4641-BE43-1C0A2F396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4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3084-611F-EF4E-A665-803B7E0B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50EC-A7BA-0D44-84F1-A7B053ED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 path to goal has the same depth, so DFS is as good as BFS</a:t>
            </a:r>
          </a:p>
          <a:p>
            <a:r>
              <a:rPr lang="en-US" dirty="0"/>
              <a:t>Every successful path has the same cost, so the A* complexity guarantee (# states with g(n)+h(n)&lt;best cost) is trivial and useless</a:t>
            </a:r>
          </a:p>
          <a:p>
            <a:r>
              <a:rPr lang="en-US" dirty="0"/>
              <a:t>Instead, we use heuristics that rank-order search candidates based on rough estimates of probability of success</a:t>
            </a:r>
          </a:p>
          <a:p>
            <a:r>
              <a:rPr lang="en-US" dirty="0"/>
              <a:t>LRV: choose the variable with the fewest remaining values</a:t>
            </a:r>
          </a:p>
          <a:p>
            <a:pPr lvl="1"/>
            <a:r>
              <a:rPr lang="en-US" dirty="0"/>
              <a:t>Minimize the current branching factor</a:t>
            </a:r>
          </a:p>
          <a:p>
            <a:r>
              <a:rPr lang="en-US" dirty="0"/>
              <a:t>MCV: choose the variable that causes the most constraints</a:t>
            </a:r>
          </a:p>
          <a:p>
            <a:pPr lvl="1"/>
            <a:r>
              <a:rPr lang="en-US" dirty="0"/>
              <a:t>Because you’ll have to solve that variable eventually</a:t>
            </a:r>
          </a:p>
          <a:p>
            <a:r>
              <a:rPr lang="en-US" dirty="0"/>
              <a:t>LCV: choose the value that causes the fewest constraints</a:t>
            </a:r>
          </a:p>
          <a:p>
            <a:pPr lvl="1"/>
            <a:r>
              <a:rPr lang="en-US" dirty="0"/>
              <a:t>Because it’s most likely to be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202516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networks: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941638"/>
            <a:ext cx="8229600" cy="2773363"/>
          </a:xfrm>
        </p:spPr>
        <p:txBody>
          <a:bodyPr/>
          <a:lstStyle/>
          <a:p>
            <a:r>
              <a:rPr lang="en-US" b="1" dirty="0"/>
              <a:t>Nodes:</a:t>
            </a:r>
            <a:r>
              <a:rPr lang="en-US" dirty="0"/>
              <a:t> random variables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b="1" dirty="0"/>
              <a:t>Arcs: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An arrow from one variable to another indicates </a:t>
            </a:r>
            <a:br>
              <a:rPr lang="en-US" dirty="0"/>
            </a:br>
            <a:r>
              <a:rPr lang="en-US" dirty="0"/>
              <a:t>direct </a:t>
            </a:r>
            <a:r>
              <a:rPr lang="en-US" b="1" i="1" u="sng" dirty="0"/>
              <a:t>causal</a:t>
            </a:r>
            <a:r>
              <a:rPr lang="en-US" dirty="0"/>
              <a:t> influence of variable #1 on variable #2</a:t>
            </a:r>
          </a:p>
          <a:p>
            <a:pPr lvl="1"/>
            <a:r>
              <a:rPr lang="en-US" dirty="0"/>
              <a:t>Must form a directed, acyclic graph</a:t>
            </a:r>
          </a:p>
        </p:txBody>
      </p:sp>
      <p:pic>
        <p:nvPicPr>
          <p:cNvPr id="6148" name="Picture 4" descr="dentist-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88770"/>
            <a:ext cx="3581400" cy="176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69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2079</Words>
  <Application>Microsoft Macintosh PowerPoint</Application>
  <PresentationFormat>Widescreen</PresentationFormat>
  <Paragraphs>307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Lecture 28: Exam 2 Review</vt:lpstr>
      <vt:lpstr>Exam 2 Mechanics</vt:lpstr>
      <vt:lpstr>Exam 2 Mechanics</vt:lpstr>
      <vt:lpstr>Exam 2 Content</vt:lpstr>
      <vt:lpstr>Search</vt:lpstr>
      <vt:lpstr>Explored set vs. Explored dict</vt:lpstr>
      <vt:lpstr>Heuristics</vt:lpstr>
      <vt:lpstr>Constraint satisfaction problem</vt:lpstr>
      <vt:lpstr>Bayesian networks: Structure</vt:lpstr>
      <vt:lpstr>Conditional Independence ≠ Independence</vt:lpstr>
      <vt:lpstr>Belief propagation, step by step</vt:lpstr>
      <vt:lpstr>Laplace smoothing</vt:lpstr>
      <vt:lpstr>Laplace smoothing</vt:lpstr>
      <vt:lpstr>Expectation Maximization (EM): Main idea </vt:lpstr>
      <vt:lpstr>Expectation Maximization (EM) is iterative</vt:lpstr>
      <vt:lpstr>Hidden Markov Model</vt:lpstr>
      <vt:lpstr>Outline</vt:lpstr>
      <vt:lpstr>The Trellis</vt:lpstr>
      <vt:lpstr>Viterbi Algorithm: Key concepts</vt:lpstr>
      <vt:lpstr>Viterbi Algorithm: the iteration step</vt:lpstr>
      <vt:lpstr>Parts of speech</vt:lpstr>
      <vt:lpstr>Why do POS tagging?</vt:lpstr>
      <vt:lpstr>Viterbi algorithm key formulas</vt:lpstr>
      <vt:lpstr>Some sample problems</vt:lpstr>
      <vt:lpstr>Sample problem:  Search (Assume ties are resolved in alphabetical order)</vt:lpstr>
      <vt:lpstr>Sample problem:  Search (Assume ties are resolved in alphabetical order)</vt:lpstr>
      <vt:lpstr>Sample problem: Bayesian network</vt:lpstr>
      <vt:lpstr>Sample problem: Bayesian network</vt:lpstr>
      <vt:lpstr>Sample problem: HMM</vt:lpstr>
      <vt:lpstr>Sample problem: HMM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28: Exam 2 Review</dc:title>
  <dc:creator>Hasegawa-Johnson, Mark Allan</dc:creator>
  <cp:lastModifiedBy>Hasegawa-Johnson, Mark Allan</cp:lastModifiedBy>
  <cp:revision>4</cp:revision>
  <dcterms:created xsi:type="dcterms:W3CDTF">2022-03-31T15:54:27Z</dcterms:created>
  <dcterms:modified xsi:type="dcterms:W3CDTF">2022-04-01T19:28:38Z</dcterms:modified>
</cp:coreProperties>
</file>