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470" r:id="rId3"/>
    <p:sldId id="478" r:id="rId4"/>
    <p:sldId id="479" r:id="rId5"/>
    <p:sldId id="480" r:id="rId6"/>
    <p:sldId id="489" r:id="rId7"/>
    <p:sldId id="436" r:id="rId8"/>
    <p:sldId id="487" r:id="rId9"/>
    <p:sldId id="488" r:id="rId10"/>
    <p:sldId id="469" r:id="rId11"/>
    <p:sldId id="490" r:id="rId12"/>
    <p:sldId id="491" r:id="rId13"/>
    <p:sldId id="492" r:id="rId14"/>
    <p:sldId id="493" r:id="rId15"/>
    <p:sldId id="494" r:id="rId16"/>
    <p:sldId id="495" r:id="rId17"/>
    <p:sldId id="496" r:id="rId18"/>
    <p:sldId id="497" r:id="rId19"/>
    <p:sldId id="498" r:id="rId20"/>
    <p:sldId id="499" r:id="rId21"/>
    <p:sldId id="500" r:id="rId22"/>
    <p:sldId id="501" r:id="rId23"/>
    <p:sldId id="502" r:id="rId24"/>
    <p:sldId id="462" r:id="rId25"/>
    <p:sldId id="503" r:id="rId26"/>
    <p:sldId id="467" r:id="rId27"/>
    <p:sldId id="50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97"/>
    <p:restoredTop sz="95921"/>
  </p:normalViewPr>
  <p:slideViewPr>
    <p:cSldViewPr snapToGrid="0" snapToObjects="1">
      <p:cViewPr varScale="1">
        <p:scale>
          <a:sx n="73" d="100"/>
          <a:sy n="73" d="100"/>
        </p:scale>
        <p:origin x="208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23AC5-0A81-9846-B7A6-4CF288B4D515}" type="datetimeFigureOut">
              <a:rPr lang="en-US" smtClean="0"/>
              <a:t>2/9/22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BCCAE-C6C8-E745-A6DB-2F6851F45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42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14088-368B-C545-9241-2CB9C4515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891B1-AC96-6A48-9C8C-46FD7D9D1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5804C-2C5B-1845-B089-38F7DFB35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FEC8-542D-E941-9EF8-5B131DC88CF1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BE663-3F28-504C-B921-951F00CD6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03D7B-3F16-2F4D-9D7C-D763AC8E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653-52E5-1D4D-8911-DFF6B8A7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40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F706-4A7E-B24C-8987-781CD8191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F5A92E-FCBA-8E4A-8AAB-819A8890D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924F1-941E-634A-90F1-3ACC569F4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FEC8-542D-E941-9EF8-5B131DC88CF1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476BF-3C4B-5241-A06C-F73ABD561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953E1-3E6E-DA47-B1CB-EFBDF2DD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653-52E5-1D4D-8911-DFF6B8A7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2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987523-023D-C34E-BFD7-C203D86D56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5355CC-BC52-D64B-84D4-4DC8B2180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E9023-2203-474F-AD5F-40D235EB3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FEC8-542D-E941-9EF8-5B131DC88CF1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3DF8C-D45D-C346-9586-A78708BC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1991C-41FA-674E-B0F0-483462DD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653-52E5-1D4D-8911-DFF6B8A7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5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0BC69-56AB-A848-B5C0-7367C04F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ED163-3C42-1B4D-A5D2-AC233752E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585B4-041B-E948-B894-DB86BC84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FEC8-542D-E941-9EF8-5B131DC88CF1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6A864-4E23-5B43-BC66-B0A5058D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3C4F5-EC30-FC4E-8978-DFB77B9BE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653-52E5-1D4D-8911-DFF6B8A7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5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836AA-656A-034D-97AE-05209A7B9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10550-1144-8042-9BF3-1EED0A121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B8824-8AB4-F144-A0EB-CD8626A2A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FEC8-542D-E941-9EF8-5B131DC88CF1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660CB-B474-6947-9D71-A9B983ECD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99040-30E7-E64C-BFAD-297A33E2B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653-52E5-1D4D-8911-DFF6B8A7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5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7EFA-86DE-474F-8673-D08BEA5A2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AB2EE-5F79-494F-9DBF-4B8722FDC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C85AE-42AE-4044-9CDB-B3BC3092C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E7783-D53D-A647-BA7B-291A7841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FEC8-542D-E941-9EF8-5B131DC88CF1}" type="datetimeFigureOut">
              <a:rPr lang="en-US" smtClean="0"/>
              <a:t>2/9/22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5F757-5D05-F14D-AFB5-15A73991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FEEFC-145A-954C-B1B9-DA1B12100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653-52E5-1D4D-8911-DFF6B8A7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3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5B1AB-BAA3-084D-BCFE-32467629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11084-0122-7246-BF4C-DA112DC4A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8842F-BE75-0B42-8A0B-EF214EEA8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41CC0C-A0C1-7E47-96FD-2CD1F8B5E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540FC2-9D3E-BB4A-8340-2FDA1785D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A0AAEE-9C99-9540-B943-A0A4EEA0F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FEC8-542D-E941-9EF8-5B131DC88CF1}" type="datetimeFigureOut">
              <a:rPr lang="en-US" smtClean="0"/>
              <a:t>2/9/22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CE1055-9861-554A-8654-82EF56C64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AEFC85-BFDF-BA42-9590-203116B4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653-52E5-1D4D-8911-DFF6B8A7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9254-CA00-2A4A-ACBC-E37F908E6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00CF8-1578-5C44-B49D-3DE4CEB78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FEC8-542D-E941-9EF8-5B131DC88CF1}" type="datetimeFigureOut">
              <a:rPr lang="en-US" smtClean="0"/>
              <a:t>2/9/22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02ACD-23DB-4547-A51D-D722F3E74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DE90E-CEB1-5B48-A028-105866383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653-52E5-1D4D-8911-DFF6B8A7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9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95E9CD-1A1A-E14C-ADC1-68827324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FEC8-542D-E941-9EF8-5B131DC88CF1}" type="datetimeFigureOut">
              <a:rPr lang="en-US" smtClean="0"/>
              <a:t>2/9/22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E610FF-2E2C-2D4E-BEA5-17622B71F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E25ED-4A31-4545-9CE5-D7F2A4F9D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653-52E5-1D4D-8911-DFF6B8A7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36DC3-0D26-2D4A-A0DF-3671793A6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2D242-9BD3-D64B-8C05-7FFC9CECD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3A7C6-43B6-4848-8660-29658E531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C7F4E-B872-B440-BD5C-E8B80F938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FEC8-542D-E941-9EF8-5B131DC88CF1}" type="datetimeFigureOut">
              <a:rPr lang="en-US" smtClean="0"/>
              <a:t>2/9/22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73F8D-25E8-DB4F-9B9C-DB0F1EE9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CB43C-449E-634F-87DC-2A90C68FD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653-52E5-1D4D-8911-DFF6B8A7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4FE88-17D3-E142-8B69-8DF475A8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5A98C1-DF04-0B43-8E3D-F53ACB5CB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12EF9-4586-324E-B52A-02BC53B9E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B5FF0-1266-214C-A2B6-D81C680BC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FEC8-542D-E941-9EF8-5B131DC88CF1}" type="datetimeFigureOut">
              <a:rPr lang="en-US" smtClean="0"/>
              <a:t>2/9/22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F7542-B55F-024A-95F0-F26692727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C38B2D-09DD-FE40-A1E7-3780E4955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6653-52E5-1D4D-8911-DFF6B8A7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2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9DB131-E649-AE48-9E77-40E4F28A9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5277C-5F5D-8F4B-8FC8-0F6303E48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D29E1-6935-5F4C-BB3B-0A0E2ED8D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6FEC8-542D-E941-9EF8-5B131DC88CF1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55607-F7F1-A54C-B8A7-03C2A6B58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04B2F-EAD6-B241-A94C-931FFBC20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76653-52E5-1D4D-8911-DFF6B8A7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8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cs.stanford.edu/people/karpathy/convnetjs/demo/classify2d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8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8.png"/><Relationship Id="rId7" Type="http://schemas.openxmlformats.org/officeDocument/2006/relationships/image" Target="../media/image4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8.png"/><Relationship Id="rId7" Type="http://schemas.openxmlformats.org/officeDocument/2006/relationships/image" Target="../media/image4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8.png"/><Relationship Id="rId7" Type="http://schemas.openxmlformats.org/officeDocument/2006/relationships/image" Target="../media/image4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8.png"/><Relationship Id="rId7" Type="http://schemas.openxmlformats.org/officeDocument/2006/relationships/image" Target="../media/image4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8.png"/><Relationship Id="rId7" Type="http://schemas.openxmlformats.org/officeDocument/2006/relationships/image" Target="../media/image4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8.png"/><Relationship Id="rId7" Type="http://schemas.openxmlformats.org/officeDocument/2006/relationships/image" Target="../media/image4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8.png"/><Relationship Id="rId7" Type="http://schemas.openxmlformats.org/officeDocument/2006/relationships/image" Target="../media/image4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8.png"/><Relationship Id="rId7" Type="http://schemas.openxmlformats.org/officeDocument/2006/relationships/image" Target="../media/image4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8.png"/><Relationship Id="rId7" Type="http://schemas.openxmlformats.org/officeDocument/2006/relationships/image" Target="../media/image4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8.png"/><Relationship Id="rId7" Type="http://schemas.openxmlformats.org/officeDocument/2006/relationships/image" Target="../media/image4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62.png"/><Relationship Id="rId4" Type="http://schemas.openxmlformats.org/officeDocument/2006/relationships/image" Target="../media/image91.png"/><Relationship Id="rId9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32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14706-42DE-6542-BB70-55136872F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6" y="1122363"/>
            <a:ext cx="6529387" cy="2387600"/>
          </a:xfrm>
        </p:spPr>
        <p:txBody>
          <a:bodyPr/>
          <a:lstStyle/>
          <a:p>
            <a:r>
              <a:rPr lang="en-US" dirty="0"/>
              <a:t>Lecture 11: Back-Propagation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C0B09C-AC32-9542-AB70-363B49D2E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6" y="3602038"/>
            <a:ext cx="6415087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Mark Hasegawa-Johnson</a:t>
            </a:r>
          </a:p>
          <a:p>
            <a:r>
              <a:rPr lang="en-US" dirty="0"/>
              <a:t>2/2022</a:t>
            </a:r>
          </a:p>
          <a:p>
            <a:r>
              <a:rPr lang="en-US" dirty="0"/>
              <a:t>License: CC-BY 4.0. You may remix or redistribute if you cite the source.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79899F3-6B31-3B45-A5F1-94912CEC8301}"/>
                  </a:ext>
                </a:extLst>
              </p:cNvPr>
              <p:cNvSpPr/>
              <p:nvPr/>
            </p:nvSpPr>
            <p:spPr>
              <a:xfrm>
                <a:off x="7389943" y="272395"/>
                <a:ext cx="950901" cy="7192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79899F3-6B31-3B45-A5F1-94912CEC83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943" y="272395"/>
                <a:ext cx="950901" cy="719236"/>
              </a:xfrm>
              <a:prstGeom prst="rect">
                <a:avLst/>
              </a:prstGeom>
              <a:blipFill>
                <a:blip r:embed="rId2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BF642B-BD6D-7841-B84B-B83FC8FC7659}"/>
              </a:ext>
            </a:extLst>
          </p:cNvPr>
          <p:cNvCxnSpPr>
            <a:cxnSpLocks/>
            <a:stCxn id="6" idx="0"/>
            <a:endCxn id="37" idx="4"/>
          </p:cNvCxnSpPr>
          <p:nvPr/>
        </p:nvCxnSpPr>
        <p:spPr>
          <a:xfrm flipH="1" flipV="1">
            <a:off x="7364280" y="5619749"/>
            <a:ext cx="3522" cy="5059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DB7ADC-BE47-5143-B48C-87502F2A3E04}"/>
                  </a:ext>
                </a:extLst>
              </p:cNvPr>
              <p:cNvSpPr/>
              <p:nvPr/>
            </p:nvSpPr>
            <p:spPr>
              <a:xfrm>
                <a:off x="6891549" y="6125653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DB7ADC-BE47-5143-B48C-87502F2A3E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549" y="6125653"/>
                <a:ext cx="952505" cy="707373"/>
              </a:xfrm>
              <a:prstGeom prst="rect">
                <a:avLst/>
              </a:prstGeom>
              <a:blipFill>
                <a:blip r:embed="rId3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7D3D19F-B6CE-974C-9649-FD92780F548C}"/>
              </a:ext>
            </a:extLst>
          </p:cNvPr>
          <p:cNvCxnSpPr>
            <a:cxnSpLocks/>
            <a:stCxn id="8" idx="0"/>
            <a:endCxn id="38" idx="4"/>
          </p:cNvCxnSpPr>
          <p:nvPr/>
        </p:nvCxnSpPr>
        <p:spPr>
          <a:xfrm flipH="1" flipV="1">
            <a:off x="8502521" y="5614985"/>
            <a:ext cx="3526" cy="53448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973D090-764F-9848-98F2-2B95741262E9}"/>
                  </a:ext>
                </a:extLst>
              </p:cNvPr>
              <p:cNvSpPr/>
              <p:nvPr/>
            </p:nvSpPr>
            <p:spPr>
              <a:xfrm>
                <a:off x="8029795" y="6149465"/>
                <a:ext cx="952504" cy="729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973D090-764F-9848-98F2-2B95741262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795" y="6149465"/>
                <a:ext cx="952504" cy="729687"/>
              </a:xfrm>
              <a:prstGeom prst="rect">
                <a:avLst/>
              </a:prstGeom>
              <a:blipFill>
                <a:blip r:embed="rId4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2FB4F3A-0AA1-E147-A29C-ED53C4C05612}"/>
              </a:ext>
            </a:extLst>
          </p:cNvPr>
          <p:cNvCxnSpPr>
            <a:cxnSpLocks/>
            <a:stCxn id="10" idx="0"/>
            <a:endCxn id="39" idx="4"/>
          </p:cNvCxnSpPr>
          <p:nvPr/>
        </p:nvCxnSpPr>
        <p:spPr>
          <a:xfrm flipV="1">
            <a:off x="10301515" y="5624509"/>
            <a:ext cx="25050" cy="5201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8ABCDEF-18F4-F14E-919F-EC25F6F80A9C}"/>
                  </a:ext>
                </a:extLst>
              </p:cNvPr>
              <p:cNvSpPr/>
              <p:nvPr/>
            </p:nvSpPr>
            <p:spPr>
              <a:xfrm>
                <a:off x="9825262" y="6144699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8ABCDEF-18F4-F14E-919F-EC25F6F80A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262" y="6144699"/>
                <a:ext cx="952505" cy="707373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DAA4AB-D05B-3C4C-A396-E314D643D304}"/>
              </a:ext>
            </a:extLst>
          </p:cNvPr>
          <p:cNvCxnSpPr>
            <a:cxnSpLocks/>
            <a:stCxn id="12" idx="0"/>
            <a:endCxn id="40" idx="4"/>
          </p:cNvCxnSpPr>
          <p:nvPr/>
        </p:nvCxnSpPr>
        <p:spPr>
          <a:xfrm flipH="1" flipV="1">
            <a:off x="11321933" y="5605458"/>
            <a:ext cx="5911" cy="57734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4E3BF6-07FE-3E4E-9DE7-F264997046E4}"/>
                  </a:ext>
                </a:extLst>
              </p:cNvPr>
              <p:cNvSpPr/>
              <p:nvPr/>
            </p:nvSpPr>
            <p:spPr>
              <a:xfrm>
                <a:off x="11075210" y="6182798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4E3BF6-07FE-3E4E-9DE7-F26499704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5210" y="6182798"/>
                <a:ext cx="50526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C580FD9-FB5E-C347-9F2E-A6A580E0034E}"/>
                  </a:ext>
                </a:extLst>
              </p:cNvPr>
              <p:cNvSpPr/>
              <p:nvPr/>
            </p:nvSpPr>
            <p:spPr>
              <a:xfrm>
                <a:off x="9039456" y="6173275"/>
                <a:ext cx="5870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C580FD9-FB5E-C347-9F2E-A6A580E00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9456" y="6173275"/>
                <a:ext cx="58702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DA49DE1-AE74-1E43-B2D4-C78382D1BE54}"/>
              </a:ext>
            </a:extLst>
          </p:cNvPr>
          <p:cNvCxnSpPr>
            <a:cxnSpLocks/>
            <a:stCxn id="31" idx="0"/>
            <a:endCxn id="4" idx="2"/>
          </p:cNvCxnSpPr>
          <p:nvPr/>
        </p:nvCxnSpPr>
        <p:spPr>
          <a:xfrm flipH="1" flipV="1">
            <a:off x="7865394" y="991631"/>
            <a:ext cx="3315" cy="440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B09226-64C8-CE42-8E2A-B2F6B5DC6E3A}"/>
              </a:ext>
            </a:extLst>
          </p:cNvPr>
          <p:cNvCxnSpPr>
            <a:cxnSpLocks/>
            <a:stCxn id="32" idx="0"/>
            <a:endCxn id="17" idx="2"/>
          </p:cNvCxnSpPr>
          <p:nvPr/>
        </p:nvCxnSpPr>
        <p:spPr>
          <a:xfrm flipH="1" flipV="1">
            <a:off x="9003635" y="989806"/>
            <a:ext cx="3319" cy="43740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D42A133-AB58-1540-88AE-F29DAA19F1C8}"/>
              </a:ext>
            </a:extLst>
          </p:cNvPr>
          <p:cNvCxnSpPr>
            <a:cxnSpLocks/>
            <a:stCxn id="33" idx="0"/>
            <a:endCxn id="18" idx="2"/>
          </p:cNvCxnSpPr>
          <p:nvPr/>
        </p:nvCxnSpPr>
        <p:spPr>
          <a:xfrm flipH="1" flipV="1">
            <a:off x="10827674" y="1016567"/>
            <a:ext cx="17616" cy="42016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104E2BE-5104-AE4E-B645-6C1510E53E99}"/>
                  </a:ext>
                </a:extLst>
              </p:cNvPr>
              <p:cNvSpPr/>
              <p:nvPr/>
            </p:nvSpPr>
            <p:spPr>
              <a:xfrm>
                <a:off x="8528184" y="281920"/>
                <a:ext cx="95090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104E2BE-5104-AE4E-B645-6C1510E53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8184" y="281920"/>
                <a:ext cx="950901" cy="707886"/>
              </a:xfrm>
              <a:prstGeom prst="rect">
                <a:avLst/>
              </a:prstGeom>
              <a:blipFill>
                <a:blip r:embed="rId8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F12BD0-A308-6B46-94E3-06CC4D454546}"/>
                  </a:ext>
                </a:extLst>
              </p:cNvPr>
              <p:cNvSpPr/>
              <p:nvPr/>
            </p:nvSpPr>
            <p:spPr>
              <a:xfrm>
                <a:off x="10352223" y="305731"/>
                <a:ext cx="950901" cy="7108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F12BD0-A308-6B46-94E3-06CC4D454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223" y="305731"/>
                <a:ext cx="950901" cy="710836"/>
              </a:xfrm>
              <a:prstGeom prst="rect">
                <a:avLst/>
              </a:prstGeom>
              <a:blipFill>
                <a:blip r:embed="rId9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3D2CC2CC-8C68-1646-80A4-5290FDBB7470}"/>
              </a:ext>
            </a:extLst>
          </p:cNvPr>
          <p:cNvSpPr/>
          <p:nvPr/>
        </p:nvSpPr>
        <p:spPr>
          <a:xfrm>
            <a:off x="6984740" y="4241867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30BA172-7E04-F14F-B0FB-F25BC4D3913D}"/>
              </a:ext>
            </a:extLst>
          </p:cNvPr>
          <p:cNvSpPr/>
          <p:nvPr/>
        </p:nvSpPr>
        <p:spPr>
          <a:xfrm>
            <a:off x="8122985" y="4237101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686ED16-8B2B-D247-9533-42602B00EC69}"/>
              </a:ext>
            </a:extLst>
          </p:cNvPr>
          <p:cNvSpPr/>
          <p:nvPr/>
        </p:nvSpPr>
        <p:spPr>
          <a:xfrm>
            <a:off x="9947033" y="424662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690CD5EB-D54A-EE4A-A17B-13504CA0B30A}"/>
              </a:ext>
            </a:extLst>
          </p:cNvPr>
          <p:cNvCxnSpPr>
            <a:cxnSpLocks/>
          </p:cNvCxnSpPr>
          <p:nvPr/>
        </p:nvCxnSpPr>
        <p:spPr>
          <a:xfrm flipV="1">
            <a:off x="7133081" y="4369176"/>
            <a:ext cx="509591" cy="45975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D824B4E7-A985-0647-8521-DCE56B008A99}"/>
              </a:ext>
            </a:extLst>
          </p:cNvPr>
          <p:cNvCxnSpPr>
            <a:cxnSpLocks/>
          </p:cNvCxnSpPr>
          <p:nvPr/>
        </p:nvCxnSpPr>
        <p:spPr>
          <a:xfrm flipV="1">
            <a:off x="8257039" y="4378699"/>
            <a:ext cx="509591" cy="45975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27C47CCA-B55A-0B49-B467-CFF3CECEFE77}"/>
              </a:ext>
            </a:extLst>
          </p:cNvPr>
          <p:cNvCxnSpPr>
            <a:cxnSpLocks/>
          </p:cNvCxnSpPr>
          <p:nvPr/>
        </p:nvCxnSpPr>
        <p:spPr>
          <a:xfrm flipV="1">
            <a:off x="10052511" y="4359649"/>
            <a:ext cx="509591" cy="45975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01E485B3-A86C-1243-913F-A785F2FDAB1A}"/>
              </a:ext>
            </a:extLst>
          </p:cNvPr>
          <p:cNvSpPr/>
          <p:nvPr/>
        </p:nvSpPr>
        <p:spPr>
          <a:xfrm>
            <a:off x="6979975" y="2851211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FD0CEC2-3817-E54F-B9EB-AC1DFB0D3980}"/>
              </a:ext>
            </a:extLst>
          </p:cNvPr>
          <p:cNvSpPr/>
          <p:nvPr/>
        </p:nvSpPr>
        <p:spPr>
          <a:xfrm>
            <a:off x="8132508" y="284644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7DBF287-BC56-894E-8681-FD9109CBBB08}"/>
              </a:ext>
            </a:extLst>
          </p:cNvPr>
          <p:cNvSpPr/>
          <p:nvPr/>
        </p:nvSpPr>
        <p:spPr>
          <a:xfrm>
            <a:off x="9942268" y="2855969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38BBCDAD-B3E8-CB41-AB21-C0B9BFBE6F02}"/>
              </a:ext>
            </a:extLst>
          </p:cNvPr>
          <p:cNvCxnSpPr>
            <a:cxnSpLocks/>
          </p:cNvCxnSpPr>
          <p:nvPr/>
        </p:nvCxnSpPr>
        <p:spPr>
          <a:xfrm flipV="1">
            <a:off x="7128316" y="2978520"/>
            <a:ext cx="509591" cy="45975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21A7FF9E-946F-D24F-97D4-F75D06B27E88}"/>
              </a:ext>
            </a:extLst>
          </p:cNvPr>
          <p:cNvCxnSpPr>
            <a:cxnSpLocks/>
          </p:cNvCxnSpPr>
          <p:nvPr/>
        </p:nvCxnSpPr>
        <p:spPr>
          <a:xfrm flipV="1">
            <a:off x="8266562" y="2988043"/>
            <a:ext cx="509591" cy="45975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33DB020F-F081-2F4F-9DCB-1B2BC8F8BCF7}"/>
              </a:ext>
            </a:extLst>
          </p:cNvPr>
          <p:cNvCxnSpPr>
            <a:cxnSpLocks/>
          </p:cNvCxnSpPr>
          <p:nvPr/>
        </p:nvCxnSpPr>
        <p:spPr>
          <a:xfrm flipV="1">
            <a:off x="10047746" y="2968993"/>
            <a:ext cx="509591" cy="45975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DBD11BC2-B6AB-5C49-AEAB-01ADB13FD14D}"/>
              </a:ext>
            </a:extLst>
          </p:cNvPr>
          <p:cNvSpPr/>
          <p:nvPr/>
        </p:nvSpPr>
        <p:spPr>
          <a:xfrm>
            <a:off x="7489567" y="1431974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829000E-21CE-054B-8ED7-C02C39949369}"/>
              </a:ext>
            </a:extLst>
          </p:cNvPr>
          <p:cNvSpPr/>
          <p:nvPr/>
        </p:nvSpPr>
        <p:spPr>
          <a:xfrm>
            <a:off x="8627812" y="1427208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209EA41-86A9-EE44-A0A3-237E85064E5B}"/>
              </a:ext>
            </a:extLst>
          </p:cNvPr>
          <p:cNvSpPr/>
          <p:nvPr/>
        </p:nvSpPr>
        <p:spPr>
          <a:xfrm>
            <a:off x="10466148" y="1436732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99F2C5AB-B6C2-E548-A4BE-BFD6EB8AA9B4}"/>
              </a:ext>
            </a:extLst>
          </p:cNvPr>
          <p:cNvCxnSpPr>
            <a:cxnSpLocks/>
          </p:cNvCxnSpPr>
          <p:nvPr/>
        </p:nvCxnSpPr>
        <p:spPr>
          <a:xfrm flipV="1">
            <a:off x="7637908" y="1559283"/>
            <a:ext cx="509591" cy="45975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89E0BAC6-7B7A-B843-90FE-E94F4D2730AE}"/>
              </a:ext>
            </a:extLst>
          </p:cNvPr>
          <p:cNvCxnSpPr>
            <a:cxnSpLocks/>
          </p:cNvCxnSpPr>
          <p:nvPr/>
        </p:nvCxnSpPr>
        <p:spPr>
          <a:xfrm flipV="1">
            <a:off x="8761866" y="1568806"/>
            <a:ext cx="509591" cy="45975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61BCAC03-2DE1-5241-8AAA-F218A7A17114}"/>
              </a:ext>
            </a:extLst>
          </p:cNvPr>
          <p:cNvCxnSpPr>
            <a:cxnSpLocks/>
          </p:cNvCxnSpPr>
          <p:nvPr/>
        </p:nvCxnSpPr>
        <p:spPr>
          <a:xfrm flipV="1">
            <a:off x="10571626" y="1549756"/>
            <a:ext cx="509591" cy="459754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33B8EFA8-75E9-3D41-9756-7672DC8C4354}"/>
              </a:ext>
            </a:extLst>
          </p:cNvPr>
          <p:cNvSpPr/>
          <p:nvPr/>
        </p:nvSpPr>
        <p:spPr>
          <a:xfrm>
            <a:off x="7296144" y="5472113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414073-F628-3648-8709-68F88B63C725}"/>
              </a:ext>
            </a:extLst>
          </p:cNvPr>
          <p:cNvSpPr/>
          <p:nvPr/>
        </p:nvSpPr>
        <p:spPr>
          <a:xfrm>
            <a:off x="8434385" y="5467349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E8AD31E-CC43-EF4F-81EC-AF259DCAD771}"/>
              </a:ext>
            </a:extLst>
          </p:cNvPr>
          <p:cNvSpPr/>
          <p:nvPr/>
        </p:nvSpPr>
        <p:spPr>
          <a:xfrm>
            <a:off x="10258429" y="5476873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2C682DC-D0AC-694B-8F30-9428B82ABEB7}"/>
              </a:ext>
            </a:extLst>
          </p:cNvPr>
          <p:cNvSpPr/>
          <p:nvPr/>
        </p:nvSpPr>
        <p:spPr>
          <a:xfrm>
            <a:off x="11253797" y="5457822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9C0EC6B-E5BD-2A4B-8ECA-A4ECE3DB55A8}"/>
              </a:ext>
            </a:extLst>
          </p:cNvPr>
          <p:cNvCxnSpPr>
            <a:cxnSpLocks/>
            <a:stCxn id="37" idx="0"/>
            <a:endCxn id="19" idx="4"/>
          </p:cNvCxnSpPr>
          <p:nvPr/>
        </p:nvCxnSpPr>
        <p:spPr>
          <a:xfrm flipH="1" flipV="1">
            <a:off x="7363882" y="4944394"/>
            <a:ext cx="398" cy="527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63DE4F6-0EA1-B949-A0A0-1992DE94FDCE}"/>
              </a:ext>
            </a:extLst>
          </p:cNvPr>
          <p:cNvCxnSpPr>
            <a:cxnSpLocks/>
            <a:stCxn id="38" idx="0"/>
            <a:endCxn id="20" idx="4"/>
          </p:cNvCxnSpPr>
          <p:nvPr/>
        </p:nvCxnSpPr>
        <p:spPr>
          <a:xfrm flipH="1" flipV="1">
            <a:off x="8502127" y="4939628"/>
            <a:ext cx="394" cy="52772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1932B33-17E1-E747-B3E8-7CDCB484FE76}"/>
              </a:ext>
            </a:extLst>
          </p:cNvPr>
          <p:cNvCxnSpPr>
            <a:cxnSpLocks/>
            <a:stCxn id="39" idx="0"/>
            <a:endCxn id="21" idx="4"/>
          </p:cNvCxnSpPr>
          <p:nvPr/>
        </p:nvCxnSpPr>
        <p:spPr>
          <a:xfrm flipH="1" flipV="1">
            <a:off x="10326175" y="4949152"/>
            <a:ext cx="390" cy="52772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9700DE8-1059-FF47-B40F-6299E3A8C86B}"/>
              </a:ext>
            </a:extLst>
          </p:cNvPr>
          <p:cNvCxnSpPr>
            <a:cxnSpLocks/>
            <a:stCxn id="19" idx="0"/>
            <a:endCxn id="25" idx="4"/>
          </p:cNvCxnSpPr>
          <p:nvPr/>
        </p:nvCxnSpPr>
        <p:spPr>
          <a:xfrm flipH="1" flipV="1">
            <a:off x="7359117" y="3553738"/>
            <a:ext cx="4765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CBD983C-94D0-D240-BCB9-D068638DD482}"/>
              </a:ext>
            </a:extLst>
          </p:cNvPr>
          <p:cNvCxnSpPr>
            <a:cxnSpLocks/>
            <a:stCxn id="20" idx="0"/>
            <a:endCxn id="26" idx="4"/>
          </p:cNvCxnSpPr>
          <p:nvPr/>
        </p:nvCxnSpPr>
        <p:spPr>
          <a:xfrm flipV="1">
            <a:off x="8502127" y="3548972"/>
            <a:ext cx="9523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CCF2C05-BC39-AC46-8AE7-FF070E6A8E0E}"/>
              </a:ext>
            </a:extLst>
          </p:cNvPr>
          <p:cNvCxnSpPr>
            <a:cxnSpLocks/>
            <a:stCxn id="21" idx="0"/>
            <a:endCxn id="27" idx="4"/>
          </p:cNvCxnSpPr>
          <p:nvPr/>
        </p:nvCxnSpPr>
        <p:spPr>
          <a:xfrm flipH="1" flipV="1">
            <a:off x="10321410" y="3558496"/>
            <a:ext cx="4765" cy="68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4F7635E-52F5-654E-AAEA-705141106CE5}"/>
              </a:ext>
            </a:extLst>
          </p:cNvPr>
          <p:cNvCxnSpPr>
            <a:cxnSpLocks/>
            <a:stCxn id="25" idx="0"/>
            <a:endCxn id="31" idx="4"/>
          </p:cNvCxnSpPr>
          <p:nvPr/>
        </p:nvCxnSpPr>
        <p:spPr>
          <a:xfrm flipV="1">
            <a:off x="7359117" y="2134501"/>
            <a:ext cx="509592" cy="7167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D3D56E3-0D7E-A744-9EDA-E89D0E376251}"/>
              </a:ext>
            </a:extLst>
          </p:cNvPr>
          <p:cNvCxnSpPr>
            <a:cxnSpLocks/>
            <a:stCxn id="26" idx="0"/>
            <a:endCxn id="32" idx="4"/>
          </p:cNvCxnSpPr>
          <p:nvPr/>
        </p:nvCxnSpPr>
        <p:spPr>
          <a:xfrm flipV="1">
            <a:off x="8511650" y="2129735"/>
            <a:ext cx="495304" cy="7167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BA4B0DF-7996-B84A-B00C-958850AAEF33}"/>
              </a:ext>
            </a:extLst>
          </p:cNvPr>
          <p:cNvCxnSpPr>
            <a:cxnSpLocks/>
            <a:stCxn id="27" idx="0"/>
            <a:endCxn id="33" idx="4"/>
          </p:cNvCxnSpPr>
          <p:nvPr/>
        </p:nvCxnSpPr>
        <p:spPr>
          <a:xfrm flipV="1">
            <a:off x="10321410" y="2139259"/>
            <a:ext cx="523880" cy="71671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DE185DB-DE89-AB4A-BAF2-8D42EAEDA3DA}"/>
                  </a:ext>
                </a:extLst>
              </p:cNvPr>
              <p:cNvSpPr/>
              <p:nvPr/>
            </p:nvSpPr>
            <p:spPr>
              <a:xfrm>
                <a:off x="11070447" y="4663560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DE185DB-DE89-AB4A-BAF2-8D42EAEDA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0447" y="4663560"/>
                <a:ext cx="50526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098AC2D5-684A-CF43-BCE8-04AB98145BCD}"/>
              </a:ext>
            </a:extLst>
          </p:cNvPr>
          <p:cNvSpPr/>
          <p:nvPr/>
        </p:nvSpPr>
        <p:spPr>
          <a:xfrm>
            <a:off x="11249034" y="4252908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31EA938-FCB9-4541-A8C8-4AC7B5C4408D}"/>
                  </a:ext>
                </a:extLst>
              </p:cNvPr>
              <p:cNvSpPr/>
              <p:nvPr/>
            </p:nvSpPr>
            <p:spPr>
              <a:xfrm>
                <a:off x="11079969" y="3287186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31EA938-FCB9-4541-A8C8-4AC7B5C44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9969" y="3287186"/>
                <a:ext cx="50526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AB053445-F886-2E47-86B2-D8E8DA2BEAD7}"/>
              </a:ext>
            </a:extLst>
          </p:cNvPr>
          <p:cNvSpPr/>
          <p:nvPr/>
        </p:nvSpPr>
        <p:spPr>
          <a:xfrm>
            <a:off x="11258556" y="2890822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5D3C438-DCEF-5848-A9DF-C2FA00EFFE14}"/>
              </a:ext>
            </a:extLst>
          </p:cNvPr>
          <p:cNvCxnSpPr>
            <a:cxnSpLocks/>
            <a:stCxn id="40" idx="7"/>
            <a:endCxn id="21" idx="4"/>
          </p:cNvCxnSpPr>
          <p:nvPr/>
        </p:nvCxnSpPr>
        <p:spPr>
          <a:xfrm flipH="1" flipV="1">
            <a:off x="10326175" y="4949152"/>
            <a:ext cx="1043937" cy="5302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A51CD63-1DCF-4743-9B8B-7416BDB48FC1}"/>
              </a:ext>
            </a:extLst>
          </p:cNvPr>
          <p:cNvCxnSpPr>
            <a:cxnSpLocks/>
            <a:stCxn id="40" idx="0"/>
            <a:endCxn id="20" idx="4"/>
          </p:cNvCxnSpPr>
          <p:nvPr/>
        </p:nvCxnSpPr>
        <p:spPr>
          <a:xfrm flipH="1" flipV="1">
            <a:off x="8502127" y="4939628"/>
            <a:ext cx="2819806" cy="518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465AF56-76D3-034A-AC6F-12C723F0E449}"/>
              </a:ext>
            </a:extLst>
          </p:cNvPr>
          <p:cNvCxnSpPr>
            <a:cxnSpLocks/>
            <a:stCxn id="40" idx="1"/>
            <a:endCxn id="19" idx="4"/>
          </p:cNvCxnSpPr>
          <p:nvPr/>
        </p:nvCxnSpPr>
        <p:spPr>
          <a:xfrm flipH="1" flipV="1">
            <a:off x="7363882" y="4944394"/>
            <a:ext cx="3909872" cy="53504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6D88238-54DC-4F4F-A728-B4AA1171B9D8}"/>
              </a:ext>
            </a:extLst>
          </p:cNvPr>
          <p:cNvCxnSpPr>
            <a:cxnSpLocks/>
            <a:stCxn id="37" idx="1"/>
            <a:endCxn id="20" idx="4"/>
          </p:cNvCxnSpPr>
          <p:nvPr/>
        </p:nvCxnSpPr>
        <p:spPr>
          <a:xfrm flipV="1">
            <a:off x="7316101" y="4939628"/>
            <a:ext cx="1186026" cy="55410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7C291D6-7C5C-2F4F-9CC9-78AE45D813FF}"/>
              </a:ext>
            </a:extLst>
          </p:cNvPr>
          <p:cNvCxnSpPr>
            <a:cxnSpLocks/>
            <a:stCxn id="37" idx="1"/>
            <a:endCxn id="21" idx="4"/>
          </p:cNvCxnSpPr>
          <p:nvPr/>
        </p:nvCxnSpPr>
        <p:spPr>
          <a:xfrm flipV="1">
            <a:off x="7316101" y="4949152"/>
            <a:ext cx="3010074" cy="54458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5200DC9-96D1-5849-9BEB-D272E53B95A9}"/>
              </a:ext>
            </a:extLst>
          </p:cNvPr>
          <p:cNvCxnSpPr>
            <a:cxnSpLocks/>
            <a:stCxn id="38" idx="0"/>
            <a:endCxn id="19" idx="4"/>
          </p:cNvCxnSpPr>
          <p:nvPr/>
        </p:nvCxnSpPr>
        <p:spPr>
          <a:xfrm flipH="1" flipV="1">
            <a:off x="7363882" y="4944394"/>
            <a:ext cx="1138639" cy="5229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D4FA692-11FB-EC46-A8E9-4723C7F64DAF}"/>
              </a:ext>
            </a:extLst>
          </p:cNvPr>
          <p:cNvCxnSpPr>
            <a:cxnSpLocks/>
            <a:stCxn id="38" idx="0"/>
            <a:endCxn id="21" idx="4"/>
          </p:cNvCxnSpPr>
          <p:nvPr/>
        </p:nvCxnSpPr>
        <p:spPr>
          <a:xfrm flipV="1">
            <a:off x="8502521" y="4949152"/>
            <a:ext cx="1823654" cy="51819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6844E65-A889-744F-ACFE-0D3D52B7FAA3}"/>
              </a:ext>
            </a:extLst>
          </p:cNvPr>
          <p:cNvCxnSpPr>
            <a:cxnSpLocks/>
            <a:stCxn id="20" idx="0"/>
            <a:endCxn id="25" idx="4"/>
          </p:cNvCxnSpPr>
          <p:nvPr/>
        </p:nvCxnSpPr>
        <p:spPr>
          <a:xfrm flipH="1" flipV="1">
            <a:off x="7359117" y="3553738"/>
            <a:ext cx="1143010" cy="6833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888DB86-36D5-3A4F-968A-944CF938F8C5}"/>
              </a:ext>
            </a:extLst>
          </p:cNvPr>
          <p:cNvCxnSpPr>
            <a:cxnSpLocks/>
            <a:stCxn id="21" idx="0"/>
            <a:endCxn id="25" idx="4"/>
          </p:cNvCxnSpPr>
          <p:nvPr/>
        </p:nvCxnSpPr>
        <p:spPr>
          <a:xfrm flipH="1" flipV="1">
            <a:off x="7359117" y="3553738"/>
            <a:ext cx="2967058" cy="6928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04C98A5-6E3B-4E4D-B530-B8B56584F1C4}"/>
              </a:ext>
            </a:extLst>
          </p:cNvPr>
          <p:cNvCxnSpPr>
            <a:cxnSpLocks/>
            <a:stCxn id="51" idx="7"/>
            <a:endCxn id="25" idx="4"/>
          </p:cNvCxnSpPr>
          <p:nvPr/>
        </p:nvCxnSpPr>
        <p:spPr>
          <a:xfrm flipH="1" flipV="1">
            <a:off x="7359117" y="3553738"/>
            <a:ext cx="4006232" cy="7207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37D6F97-0D66-2F49-B369-BAC221C3F950}"/>
              </a:ext>
            </a:extLst>
          </p:cNvPr>
          <p:cNvCxnSpPr>
            <a:cxnSpLocks/>
            <a:stCxn id="19" idx="0"/>
            <a:endCxn id="26" idx="4"/>
          </p:cNvCxnSpPr>
          <p:nvPr/>
        </p:nvCxnSpPr>
        <p:spPr>
          <a:xfrm flipV="1">
            <a:off x="7363882" y="3548972"/>
            <a:ext cx="1147768" cy="69289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824C60C-70CD-2A46-B3DC-80232C6114C3}"/>
              </a:ext>
            </a:extLst>
          </p:cNvPr>
          <p:cNvCxnSpPr>
            <a:cxnSpLocks/>
            <a:stCxn id="19" idx="0"/>
            <a:endCxn id="27" idx="4"/>
          </p:cNvCxnSpPr>
          <p:nvPr/>
        </p:nvCxnSpPr>
        <p:spPr>
          <a:xfrm flipV="1">
            <a:off x="7363882" y="3558496"/>
            <a:ext cx="2957528" cy="6833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E8CA884-2AD6-C947-BF2F-0C0E76E0BC42}"/>
              </a:ext>
            </a:extLst>
          </p:cNvPr>
          <p:cNvCxnSpPr>
            <a:cxnSpLocks/>
            <a:stCxn id="51" idx="0"/>
            <a:endCxn id="26" idx="4"/>
          </p:cNvCxnSpPr>
          <p:nvPr/>
        </p:nvCxnSpPr>
        <p:spPr>
          <a:xfrm flipH="1" flipV="1">
            <a:off x="8511650" y="3548972"/>
            <a:ext cx="2805520" cy="703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A6B1CC5-BA83-0A4B-977F-7A086BA1A109}"/>
              </a:ext>
            </a:extLst>
          </p:cNvPr>
          <p:cNvCxnSpPr>
            <a:cxnSpLocks/>
            <a:stCxn id="51" idx="0"/>
            <a:endCxn id="27" idx="4"/>
          </p:cNvCxnSpPr>
          <p:nvPr/>
        </p:nvCxnSpPr>
        <p:spPr>
          <a:xfrm flipH="1" flipV="1">
            <a:off x="10321410" y="3558496"/>
            <a:ext cx="995760" cy="6944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EC2E94C-0335-F741-BB19-0B5FE2283055}"/>
              </a:ext>
            </a:extLst>
          </p:cNvPr>
          <p:cNvCxnSpPr>
            <a:cxnSpLocks/>
            <a:stCxn id="50" idx="0"/>
            <a:endCxn id="51" idx="4"/>
          </p:cNvCxnSpPr>
          <p:nvPr/>
        </p:nvCxnSpPr>
        <p:spPr>
          <a:xfrm flipH="1" flipV="1">
            <a:off x="11317170" y="4400544"/>
            <a:ext cx="5911" cy="26301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4E08674-D428-8E4C-BE11-777985D1AD9C}"/>
              </a:ext>
            </a:extLst>
          </p:cNvPr>
          <p:cNvCxnSpPr>
            <a:cxnSpLocks/>
            <a:stCxn id="53" idx="0"/>
            <a:endCxn id="33" idx="4"/>
          </p:cNvCxnSpPr>
          <p:nvPr/>
        </p:nvCxnSpPr>
        <p:spPr>
          <a:xfrm flipH="1" flipV="1">
            <a:off x="10845290" y="2139259"/>
            <a:ext cx="481402" cy="751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9581944-C963-114F-AB83-02412F92795D}"/>
              </a:ext>
            </a:extLst>
          </p:cNvPr>
          <p:cNvCxnSpPr>
            <a:cxnSpLocks/>
            <a:stCxn id="52" idx="0"/>
            <a:endCxn id="53" idx="4"/>
          </p:cNvCxnSpPr>
          <p:nvPr/>
        </p:nvCxnSpPr>
        <p:spPr>
          <a:xfrm flipH="1" flipV="1">
            <a:off x="11326692" y="3038458"/>
            <a:ext cx="5911" cy="2487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790B8D4-2D51-4245-8FC0-C86BA49A7EFD}"/>
              </a:ext>
            </a:extLst>
          </p:cNvPr>
          <p:cNvCxnSpPr>
            <a:cxnSpLocks/>
            <a:stCxn id="53" idx="1"/>
            <a:endCxn id="32" idx="4"/>
          </p:cNvCxnSpPr>
          <p:nvPr/>
        </p:nvCxnSpPr>
        <p:spPr>
          <a:xfrm flipH="1" flipV="1">
            <a:off x="9006954" y="2129735"/>
            <a:ext cx="2271559" cy="78270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6FD4272-04F8-BB4C-89A0-D9ECD38C1593}"/>
              </a:ext>
            </a:extLst>
          </p:cNvPr>
          <p:cNvCxnSpPr>
            <a:cxnSpLocks/>
            <a:stCxn id="53" idx="1"/>
            <a:endCxn id="31" idx="4"/>
          </p:cNvCxnSpPr>
          <p:nvPr/>
        </p:nvCxnSpPr>
        <p:spPr>
          <a:xfrm flipH="1" flipV="1">
            <a:off x="7868709" y="2134501"/>
            <a:ext cx="3409804" cy="7779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D50224C-773D-E244-A5CE-BB27429B09FB}"/>
              </a:ext>
            </a:extLst>
          </p:cNvPr>
          <p:cNvCxnSpPr>
            <a:cxnSpLocks/>
            <a:stCxn id="26" idx="0"/>
            <a:endCxn id="33" idx="4"/>
          </p:cNvCxnSpPr>
          <p:nvPr/>
        </p:nvCxnSpPr>
        <p:spPr>
          <a:xfrm flipV="1">
            <a:off x="8511650" y="2139259"/>
            <a:ext cx="2333640" cy="707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607B3FD-79F4-5D48-A1C0-89208BB37382}"/>
              </a:ext>
            </a:extLst>
          </p:cNvPr>
          <p:cNvCxnSpPr>
            <a:cxnSpLocks/>
            <a:stCxn id="25" idx="0"/>
            <a:endCxn id="33" idx="4"/>
          </p:cNvCxnSpPr>
          <p:nvPr/>
        </p:nvCxnSpPr>
        <p:spPr>
          <a:xfrm flipV="1">
            <a:off x="7359117" y="2139259"/>
            <a:ext cx="3486173" cy="7119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9567063-2BB1-8546-AF62-4C7DF07C0C97}"/>
              </a:ext>
            </a:extLst>
          </p:cNvPr>
          <p:cNvCxnSpPr>
            <a:cxnSpLocks/>
            <a:stCxn id="27" idx="0"/>
            <a:endCxn id="32" idx="4"/>
          </p:cNvCxnSpPr>
          <p:nvPr/>
        </p:nvCxnSpPr>
        <p:spPr>
          <a:xfrm flipH="1" flipV="1">
            <a:off x="9006954" y="2129735"/>
            <a:ext cx="1314456" cy="7262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697A764-F72A-C14D-809F-D840E249B229}"/>
              </a:ext>
            </a:extLst>
          </p:cNvPr>
          <p:cNvCxnSpPr>
            <a:cxnSpLocks/>
            <a:stCxn id="27" idx="0"/>
            <a:endCxn id="31" idx="4"/>
          </p:cNvCxnSpPr>
          <p:nvPr/>
        </p:nvCxnSpPr>
        <p:spPr>
          <a:xfrm flipH="1" flipV="1">
            <a:off x="7868709" y="2134501"/>
            <a:ext cx="2452701" cy="72146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5298967-03E7-CE42-8409-4313C983DD87}"/>
              </a:ext>
            </a:extLst>
          </p:cNvPr>
          <p:cNvCxnSpPr>
            <a:cxnSpLocks/>
            <a:stCxn id="25" idx="0"/>
            <a:endCxn id="32" idx="4"/>
          </p:cNvCxnSpPr>
          <p:nvPr/>
        </p:nvCxnSpPr>
        <p:spPr>
          <a:xfrm flipV="1">
            <a:off x="7359117" y="2129735"/>
            <a:ext cx="1647837" cy="72147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DDB8D65-B89C-684E-918D-F17527897AAF}"/>
              </a:ext>
            </a:extLst>
          </p:cNvPr>
          <p:cNvCxnSpPr>
            <a:cxnSpLocks/>
            <a:stCxn id="26" idx="0"/>
            <a:endCxn id="31" idx="4"/>
          </p:cNvCxnSpPr>
          <p:nvPr/>
        </p:nvCxnSpPr>
        <p:spPr>
          <a:xfrm flipH="1" flipV="1">
            <a:off x="7868709" y="2134501"/>
            <a:ext cx="642941" cy="711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CB6DFDF-BCA5-CE47-B772-E2C3A1A73558}"/>
              </a:ext>
            </a:extLst>
          </p:cNvPr>
          <p:cNvCxnSpPr>
            <a:cxnSpLocks/>
            <a:stCxn id="20" idx="0"/>
            <a:endCxn id="27" idx="4"/>
          </p:cNvCxnSpPr>
          <p:nvPr/>
        </p:nvCxnSpPr>
        <p:spPr>
          <a:xfrm flipV="1">
            <a:off x="8502127" y="3558496"/>
            <a:ext cx="1819283" cy="67860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E68EB31-FC4E-C940-B41C-BE8039D1EC5F}"/>
              </a:ext>
            </a:extLst>
          </p:cNvPr>
          <p:cNvCxnSpPr>
            <a:cxnSpLocks/>
            <a:stCxn id="39" idx="0"/>
            <a:endCxn id="19" idx="4"/>
          </p:cNvCxnSpPr>
          <p:nvPr/>
        </p:nvCxnSpPr>
        <p:spPr>
          <a:xfrm flipH="1" flipV="1">
            <a:off x="7363882" y="4944394"/>
            <a:ext cx="2962683" cy="5324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FA2D586-7B6B-5546-ACC7-C46BFCFA9D91}"/>
              </a:ext>
            </a:extLst>
          </p:cNvPr>
          <p:cNvCxnSpPr>
            <a:cxnSpLocks/>
            <a:stCxn id="39" idx="0"/>
            <a:endCxn id="20" idx="4"/>
          </p:cNvCxnSpPr>
          <p:nvPr/>
        </p:nvCxnSpPr>
        <p:spPr>
          <a:xfrm flipH="1" flipV="1">
            <a:off x="8502127" y="4939628"/>
            <a:ext cx="1824438" cy="53724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839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4A062-53FE-4E4F-92C0-2F5EB55F1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gradient 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FC992-A950-6148-86C4-A91A11A5A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3236"/>
            <a:ext cx="10515600" cy="4900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https://cs.stanford.edu/people/</a:t>
            </a:r>
            <a:r>
              <a:rPr lang="en-US" dirty="0" err="1">
                <a:hlinkClick r:id="rId2"/>
              </a:rPr>
              <a:t>karpathy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convnetjs</a:t>
            </a:r>
            <a:r>
              <a:rPr lang="en-US" dirty="0">
                <a:hlinkClick r:id="rId2"/>
              </a:rPr>
              <a:t>/demo/classify2d.html</a:t>
            </a:r>
            <a:endParaRPr lang="en-US" dirty="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EA28552B-E15D-AE4E-B4FD-7420C900E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123" y="1394228"/>
            <a:ext cx="4417753" cy="441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05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7AD5A-DC4A-3247-91C6-A8E24745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E9497-082B-C745-AEC3-B1C3833C4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Review: flow diagrams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Gradient descent</a:t>
            </a:r>
          </a:p>
          <a:p>
            <a:r>
              <a:rPr lang="en-US" dirty="0"/>
              <a:t>The chain rule of calculus</a:t>
            </a:r>
          </a:p>
          <a:p>
            <a:r>
              <a:rPr lang="en-US" dirty="0"/>
              <a:t>Back-propagation</a:t>
            </a:r>
          </a:p>
        </p:txBody>
      </p:sp>
    </p:spTree>
    <p:extLst>
      <p:ext uri="{BB962C8B-B14F-4D97-AF65-F5344CB8AC3E}">
        <p14:creationId xmlns:p14="http://schemas.microsoft.com/office/powerpoint/2010/main" val="2668295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6"/>
            <a:ext cx="10515600" cy="912058"/>
          </a:xfrm>
        </p:spPr>
        <p:txBody>
          <a:bodyPr>
            <a:normAutofit/>
          </a:bodyPr>
          <a:lstStyle/>
          <a:p>
            <a:r>
              <a:rPr lang="en-US" sz="4000" dirty="0"/>
              <a:t>Definition of gradient</a:t>
            </a:r>
            <a:endParaRPr lang="en-US" sz="4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299" y="1100413"/>
                <a:ext cx="6262184" cy="555076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cs typeface="Times New Roman"/>
                  </a:rPr>
                  <a:t>The gradient is the vector of partial derivatives: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ℒ</m:t>
                                    </m:r>
                                    <m:d>
                                      <m:d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bSup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 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/>
                                            </a:rPr>
                                            <m:t>𝜕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ℒ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/>
                                            </a:rPr>
                                            <m:t>𝜕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en-US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(1)</m:t>
                                              </m:r>
                                            </m:sup>
                                          </m:sSubSup>
                                          <m:r>
                                            <m:rPr>
                                              <m:nor/>
                                            </m:rPr>
                                            <a:rPr lang="en-US" dirty="0"/>
                                            <m:t> </m:t>
                                          </m:r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ℒ</m:t>
                                    </m:r>
                                    <m:d>
                                      <m:d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 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99" y="1100413"/>
                <a:ext cx="6262184" cy="5550769"/>
              </a:xfrm>
              <a:blipFill>
                <a:blip r:embed="rId2"/>
                <a:stretch>
                  <a:fillRect l="-2024" t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C3EA417E-C09F-9549-B317-E2BD73DF2164}"/>
              </a:ext>
            </a:extLst>
          </p:cNvPr>
          <p:cNvSpPr/>
          <p:nvPr/>
        </p:nvSpPr>
        <p:spPr>
          <a:xfrm>
            <a:off x="7512450" y="204397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21994F7-B984-C948-B664-6D0DAD0E5571}"/>
              </a:ext>
            </a:extLst>
          </p:cNvPr>
          <p:cNvSpPr/>
          <p:nvPr/>
        </p:nvSpPr>
        <p:spPr>
          <a:xfrm>
            <a:off x="9477649" y="2053499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ACC4EA0-4F10-3F4B-AE58-439DBCB10978}"/>
              </a:ext>
            </a:extLst>
          </p:cNvPr>
          <p:cNvCxnSpPr>
            <a:cxnSpLocks/>
            <a:endCxn id="56" idx="4"/>
          </p:cNvCxnSpPr>
          <p:nvPr/>
        </p:nvCxnSpPr>
        <p:spPr>
          <a:xfrm flipH="1" flipV="1">
            <a:off x="7891592" y="2746502"/>
            <a:ext cx="394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A65F405-0D4D-2C49-9656-F4FF55BECDB3}"/>
              </a:ext>
            </a:extLst>
          </p:cNvPr>
          <p:cNvCxnSpPr>
            <a:cxnSpLocks/>
            <a:endCxn id="59" idx="4"/>
          </p:cNvCxnSpPr>
          <p:nvPr/>
        </p:nvCxnSpPr>
        <p:spPr>
          <a:xfrm flipH="1" flipV="1">
            <a:off x="9856791" y="2756026"/>
            <a:ext cx="390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E057350-79A4-9141-9102-CE6D177F8DC7}"/>
              </a:ext>
            </a:extLst>
          </p:cNvPr>
          <p:cNvCxnSpPr>
            <a:cxnSpLocks/>
            <a:endCxn id="59" idx="4"/>
          </p:cNvCxnSpPr>
          <p:nvPr/>
        </p:nvCxnSpPr>
        <p:spPr>
          <a:xfrm flipV="1">
            <a:off x="7891986" y="2756026"/>
            <a:ext cx="1964805" cy="996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ACEEC03-F1C8-534B-9C14-06AEC7FC1085}"/>
              </a:ext>
            </a:extLst>
          </p:cNvPr>
          <p:cNvCxnSpPr>
            <a:cxnSpLocks/>
            <a:endCxn id="56" idx="4"/>
          </p:cNvCxnSpPr>
          <p:nvPr/>
        </p:nvCxnSpPr>
        <p:spPr>
          <a:xfrm flipH="1" flipV="1">
            <a:off x="7891592" y="2746502"/>
            <a:ext cx="1965589" cy="1015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>
            <a:extLst>
              <a:ext uri="{FF2B5EF4-FFF2-40B4-BE49-F238E27FC236}">
                <a16:creationId xmlns:a16="http://schemas.microsoft.com/office/drawing/2014/main" id="{E0CE122C-7941-9F49-990C-2445422A54E6}"/>
              </a:ext>
            </a:extLst>
          </p:cNvPr>
          <p:cNvSpPr/>
          <p:nvPr/>
        </p:nvSpPr>
        <p:spPr>
          <a:xfrm>
            <a:off x="7514950" y="337597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E2D2DD4-784F-8E4A-A17E-5C8BBDD87EFB}"/>
              </a:ext>
            </a:extLst>
          </p:cNvPr>
          <p:cNvCxnSpPr>
            <a:cxnSpLocks/>
            <a:endCxn id="106" idx="4"/>
          </p:cNvCxnSpPr>
          <p:nvPr/>
        </p:nvCxnSpPr>
        <p:spPr>
          <a:xfrm flipH="1" flipV="1">
            <a:off x="7894092" y="1040124"/>
            <a:ext cx="394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A6B2A3F-5149-7847-80AA-0A495D7BB74A}"/>
              </a:ext>
            </a:extLst>
          </p:cNvPr>
          <p:cNvCxnSpPr>
            <a:cxnSpLocks/>
            <a:endCxn id="106" idx="4"/>
          </p:cNvCxnSpPr>
          <p:nvPr/>
        </p:nvCxnSpPr>
        <p:spPr>
          <a:xfrm flipH="1" flipV="1">
            <a:off x="7894092" y="1040124"/>
            <a:ext cx="1965589" cy="1015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624616D-BAF2-BE4B-8374-0A1945168CE1}"/>
                  </a:ext>
                </a:extLst>
              </p:cNvPr>
              <p:cNvSpPr/>
              <p:nvPr/>
            </p:nvSpPr>
            <p:spPr>
              <a:xfrm>
                <a:off x="7633002" y="353324"/>
                <a:ext cx="51571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624616D-BAF2-BE4B-8374-0A1945168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002" y="353324"/>
                <a:ext cx="515718" cy="584775"/>
              </a:xfrm>
              <a:prstGeom prst="rect">
                <a:avLst/>
              </a:prstGeom>
              <a:blipFill>
                <a:blip r:embed="rId3"/>
                <a:stretch>
                  <a:fillRect l="-7143" r="-714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F357C3BD-6C20-8C4C-9E21-6D81DF054D02}"/>
              </a:ext>
            </a:extLst>
          </p:cNvPr>
          <p:cNvSpPr/>
          <p:nvPr/>
        </p:nvSpPr>
        <p:spPr>
          <a:xfrm>
            <a:off x="7521797" y="547662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C827C04-9FB9-604C-A549-7301042FF564}"/>
              </a:ext>
            </a:extLst>
          </p:cNvPr>
          <p:cNvSpPr/>
          <p:nvPr/>
        </p:nvSpPr>
        <p:spPr>
          <a:xfrm>
            <a:off x="9486996" y="5486149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B7B7E02-5DC7-664C-9970-330ABB8DD43E}"/>
                  </a:ext>
                </a:extLst>
              </p:cNvPr>
              <p:cNvSpPr/>
              <p:nvPr/>
            </p:nvSpPr>
            <p:spPr>
              <a:xfrm>
                <a:off x="7565708" y="5517066"/>
                <a:ext cx="6859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B7B7E02-5DC7-664C-9970-330ABB8DD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708" y="5517066"/>
                <a:ext cx="685957" cy="584775"/>
              </a:xfrm>
              <a:prstGeom prst="rect">
                <a:avLst/>
              </a:prstGeom>
              <a:blipFill>
                <a:blip r:embed="rId4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46BB3FE-3F42-6D45-83C6-244387A62940}"/>
                  </a:ext>
                </a:extLst>
              </p:cNvPr>
              <p:cNvSpPr/>
              <p:nvPr/>
            </p:nvSpPr>
            <p:spPr>
              <a:xfrm>
                <a:off x="9531919" y="5524832"/>
                <a:ext cx="6954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46BB3FE-3F42-6D45-83C6-244387A62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919" y="5524832"/>
                <a:ext cx="695447" cy="584775"/>
              </a:xfrm>
              <a:prstGeom prst="rect">
                <a:avLst/>
              </a:prstGeom>
              <a:blipFill>
                <a:blip r:embed="rId5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B856FF10-CF34-9649-A121-24832FAD3CB1}"/>
              </a:ext>
            </a:extLst>
          </p:cNvPr>
          <p:cNvSpPr/>
          <p:nvPr/>
        </p:nvSpPr>
        <p:spPr>
          <a:xfrm>
            <a:off x="7524173" y="3761406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DB54707-F601-0243-A347-4ED37E2A85E6}"/>
              </a:ext>
            </a:extLst>
          </p:cNvPr>
          <p:cNvSpPr/>
          <p:nvPr/>
        </p:nvSpPr>
        <p:spPr>
          <a:xfrm>
            <a:off x="9489372" y="3770930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AE071A6-F4C8-8846-8A96-9E8444EB9FA8}"/>
              </a:ext>
            </a:extLst>
          </p:cNvPr>
          <p:cNvCxnSpPr>
            <a:cxnSpLocks/>
            <a:endCxn id="29" idx="4"/>
          </p:cNvCxnSpPr>
          <p:nvPr/>
        </p:nvCxnSpPr>
        <p:spPr>
          <a:xfrm flipH="1" flipV="1">
            <a:off x="7903315" y="4463933"/>
            <a:ext cx="394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ADB1B11-7B24-BC42-9602-1F617135B7EE}"/>
              </a:ext>
            </a:extLst>
          </p:cNvPr>
          <p:cNvCxnSpPr>
            <a:cxnSpLocks/>
            <a:endCxn id="30" idx="4"/>
          </p:cNvCxnSpPr>
          <p:nvPr/>
        </p:nvCxnSpPr>
        <p:spPr>
          <a:xfrm flipH="1" flipV="1">
            <a:off x="9868514" y="4473457"/>
            <a:ext cx="390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1867961-5EF7-3945-B7AD-C70536BD34FE}"/>
              </a:ext>
            </a:extLst>
          </p:cNvPr>
          <p:cNvCxnSpPr>
            <a:cxnSpLocks/>
            <a:endCxn id="30" idx="4"/>
          </p:cNvCxnSpPr>
          <p:nvPr/>
        </p:nvCxnSpPr>
        <p:spPr>
          <a:xfrm flipV="1">
            <a:off x="7903709" y="4473457"/>
            <a:ext cx="1964805" cy="996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88362F3-8B17-2D4F-9EC8-EA3890394765}"/>
              </a:ext>
            </a:extLst>
          </p:cNvPr>
          <p:cNvCxnSpPr>
            <a:cxnSpLocks/>
            <a:endCxn id="29" idx="4"/>
          </p:cNvCxnSpPr>
          <p:nvPr/>
        </p:nvCxnSpPr>
        <p:spPr>
          <a:xfrm flipH="1" flipV="1">
            <a:off x="7903315" y="4463933"/>
            <a:ext cx="1965589" cy="1015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E546B4F-D79B-594B-8376-6FF14D01FAFC}"/>
                  </a:ext>
                </a:extLst>
              </p:cNvPr>
              <p:cNvSpPr/>
              <p:nvPr/>
            </p:nvSpPr>
            <p:spPr>
              <a:xfrm>
                <a:off x="7480157" y="3766677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E546B4F-D79B-594B-8376-6FF14D01F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157" y="3766677"/>
                <a:ext cx="952505" cy="707373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DA82A0-D479-2541-BC12-323E4D69C377}"/>
                  </a:ext>
                </a:extLst>
              </p:cNvPr>
              <p:cNvSpPr/>
              <p:nvPr/>
            </p:nvSpPr>
            <p:spPr>
              <a:xfrm>
                <a:off x="9443772" y="3778400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DA82A0-D479-2541-BC12-323E4D69C3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772" y="3778400"/>
                <a:ext cx="952505" cy="707373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719FE77-42EA-5C4E-B7CE-DA0B69707408}"/>
                  </a:ext>
                </a:extLst>
              </p:cNvPr>
              <p:cNvSpPr/>
              <p:nvPr/>
            </p:nvSpPr>
            <p:spPr>
              <a:xfrm>
                <a:off x="7474296" y="2055109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719FE77-42EA-5C4E-B7CE-DA0B69707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296" y="2055109"/>
                <a:ext cx="952505" cy="707373"/>
              </a:xfrm>
              <a:prstGeom prst="rect">
                <a:avLst/>
              </a:prstGeom>
              <a:blipFill>
                <a:blip r:embed="rId8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0878154-36E1-9F45-BB46-3EB41CE1EFFD}"/>
                  </a:ext>
                </a:extLst>
              </p:cNvPr>
              <p:cNvSpPr/>
              <p:nvPr/>
            </p:nvSpPr>
            <p:spPr>
              <a:xfrm>
                <a:off x="9420326" y="2049247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0878154-36E1-9F45-BB46-3EB41CE1E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326" y="2049247"/>
                <a:ext cx="952505" cy="707373"/>
              </a:xfrm>
              <a:prstGeom prst="rect">
                <a:avLst/>
              </a:prstGeom>
              <a:blipFill>
                <a:blip r:embed="rId9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63C3700-7DC9-7B4A-8547-4D1020B10E05}"/>
                  </a:ext>
                </a:extLst>
              </p:cNvPr>
              <p:cNvSpPr/>
              <p:nvPr/>
            </p:nvSpPr>
            <p:spPr>
              <a:xfrm>
                <a:off x="8072168" y="4077336"/>
                <a:ext cx="1045927" cy="747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63C3700-7DC9-7B4A-8547-4D1020B10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168" y="4077336"/>
                <a:ext cx="1045927" cy="7477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363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6"/>
            <a:ext cx="10515600" cy="912058"/>
          </a:xfrm>
        </p:spPr>
        <p:txBody>
          <a:bodyPr>
            <a:normAutofit/>
          </a:bodyPr>
          <a:lstStyle/>
          <a:p>
            <a:r>
              <a:rPr lang="en-US" sz="4000" dirty="0"/>
              <a:t>Definition of partial derivative</a:t>
            </a:r>
            <a:endParaRPr lang="en-US" sz="4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299" y="1100413"/>
                <a:ext cx="6262184" cy="555076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cs typeface="Times New Roman"/>
                  </a:rPr>
                  <a:t>The partial derivative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cs typeface="Times New Roman"/>
                  </a:rPr>
                  <a:t> with respect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cs typeface="Times New Roman"/>
                  </a:rPr>
                  <a:t>is what we get if we change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cs typeface="Times New Roman"/>
                  </a:rPr>
                  <a:t>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cs typeface="Times New Roman"/>
                  </a:rPr>
                  <a:t>, while keeping all of the other weights the same.  If we define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>
                    <a:cs typeface="Times New Roman"/>
                  </a:rPr>
                  <a:t> to be a vector that has a 1 in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US" dirty="0">
                    <a:cs typeface="Times New Roman"/>
                  </a:rPr>
                  <a:t> place, and zeros everywhere else, then: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dirty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sSubSup>
                                    <m:sSub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 dirty="0" smtClean="0"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  <m:t>𝑖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1,2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99" y="1100413"/>
                <a:ext cx="6262184" cy="5550769"/>
              </a:xfrm>
              <a:blipFill>
                <a:blip r:embed="rId2"/>
                <a:stretch>
                  <a:fillRect l="-2024" t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C3EA417E-C09F-9549-B317-E2BD73DF2164}"/>
              </a:ext>
            </a:extLst>
          </p:cNvPr>
          <p:cNvSpPr/>
          <p:nvPr/>
        </p:nvSpPr>
        <p:spPr>
          <a:xfrm>
            <a:off x="7512450" y="204397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21994F7-B984-C948-B664-6D0DAD0E5571}"/>
              </a:ext>
            </a:extLst>
          </p:cNvPr>
          <p:cNvSpPr/>
          <p:nvPr/>
        </p:nvSpPr>
        <p:spPr>
          <a:xfrm>
            <a:off x="9477649" y="2053499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ACC4EA0-4F10-3F4B-AE58-439DBCB10978}"/>
              </a:ext>
            </a:extLst>
          </p:cNvPr>
          <p:cNvCxnSpPr>
            <a:cxnSpLocks/>
            <a:endCxn id="56" idx="4"/>
          </p:cNvCxnSpPr>
          <p:nvPr/>
        </p:nvCxnSpPr>
        <p:spPr>
          <a:xfrm flipH="1" flipV="1">
            <a:off x="7891592" y="2746502"/>
            <a:ext cx="394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A65F405-0D4D-2C49-9656-F4FF55BECDB3}"/>
              </a:ext>
            </a:extLst>
          </p:cNvPr>
          <p:cNvCxnSpPr>
            <a:cxnSpLocks/>
            <a:endCxn id="59" idx="4"/>
          </p:cNvCxnSpPr>
          <p:nvPr/>
        </p:nvCxnSpPr>
        <p:spPr>
          <a:xfrm flipH="1" flipV="1">
            <a:off x="9856791" y="2756026"/>
            <a:ext cx="390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E057350-79A4-9141-9102-CE6D177F8DC7}"/>
              </a:ext>
            </a:extLst>
          </p:cNvPr>
          <p:cNvCxnSpPr>
            <a:cxnSpLocks/>
            <a:endCxn id="59" idx="4"/>
          </p:cNvCxnSpPr>
          <p:nvPr/>
        </p:nvCxnSpPr>
        <p:spPr>
          <a:xfrm flipV="1">
            <a:off x="7891986" y="2756026"/>
            <a:ext cx="1964805" cy="996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ACEEC03-F1C8-534B-9C14-06AEC7FC1085}"/>
              </a:ext>
            </a:extLst>
          </p:cNvPr>
          <p:cNvCxnSpPr>
            <a:cxnSpLocks/>
            <a:endCxn id="56" idx="4"/>
          </p:cNvCxnSpPr>
          <p:nvPr/>
        </p:nvCxnSpPr>
        <p:spPr>
          <a:xfrm flipH="1" flipV="1">
            <a:off x="7891592" y="2746502"/>
            <a:ext cx="1965589" cy="1015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>
            <a:extLst>
              <a:ext uri="{FF2B5EF4-FFF2-40B4-BE49-F238E27FC236}">
                <a16:creationId xmlns:a16="http://schemas.microsoft.com/office/drawing/2014/main" id="{E0CE122C-7941-9F49-990C-2445422A54E6}"/>
              </a:ext>
            </a:extLst>
          </p:cNvPr>
          <p:cNvSpPr/>
          <p:nvPr/>
        </p:nvSpPr>
        <p:spPr>
          <a:xfrm>
            <a:off x="7514950" y="337597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E2D2DD4-784F-8E4A-A17E-5C8BBDD87EFB}"/>
              </a:ext>
            </a:extLst>
          </p:cNvPr>
          <p:cNvCxnSpPr>
            <a:cxnSpLocks/>
            <a:endCxn id="106" idx="4"/>
          </p:cNvCxnSpPr>
          <p:nvPr/>
        </p:nvCxnSpPr>
        <p:spPr>
          <a:xfrm flipH="1" flipV="1">
            <a:off x="7894092" y="1040124"/>
            <a:ext cx="394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A6B2A3F-5149-7847-80AA-0A495D7BB74A}"/>
              </a:ext>
            </a:extLst>
          </p:cNvPr>
          <p:cNvCxnSpPr>
            <a:cxnSpLocks/>
            <a:endCxn id="106" idx="4"/>
          </p:cNvCxnSpPr>
          <p:nvPr/>
        </p:nvCxnSpPr>
        <p:spPr>
          <a:xfrm flipH="1" flipV="1">
            <a:off x="7894092" y="1040124"/>
            <a:ext cx="1965589" cy="1015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624616D-BAF2-BE4B-8374-0A1945168CE1}"/>
                  </a:ext>
                </a:extLst>
              </p:cNvPr>
              <p:cNvSpPr/>
              <p:nvPr/>
            </p:nvSpPr>
            <p:spPr>
              <a:xfrm>
                <a:off x="7633002" y="353324"/>
                <a:ext cx="51571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624616D-BAF2-BE4B-8374-0A1945168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002" y="353324"/>
                <a:ext cx="515718" cy="584775"/>
              </a:xfrm>
              <a:prstGeom prst="rect">
                <a:avLst/>
              </a:prstGeom>
              <a:blipFill>
                <a:blip r:embed="rId3"/>
                <a:stretch>
                  <a:fillRect l="-7143" r="-714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F357C3BD-6C20-8C4C-9E21-6D81DF054D02}"/>
              </a:ext>
            </a:extLst>
          </p:cNvPr>
          <p:cNvSpPr/>
          <p:nvPr/>
        </p:nvSpPr>
        <p:spPr>
          <a:xfrm>
            <a:off x="7521797" y="547662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C827C04-9FB9-604C-A549-7301042FF564}"/>
              </a:ext>
            </a:extLst>
          </p:cNvPr>
          <p:cNvSpPr/>
          <p:nvPr/>
        </p:nvSpPr>
        <p:spPr>
          <a:xfrm>
            <a:off x="9486996" y="5486149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B7B7E02-5DC7-664C-9970-330ABB8DD43E}"/>
                  </a:ext>
                </a:extLst>
              </p:cNvPr>
              <p:cNvSpPr/>
              <p:nvPr/>
            </p:nvSpPr>
            <p:spPr>
              <a:xfrm>
                <a:off x="7565708" y="5517066"/>
                <a:ext cx="6859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B7B7E02-5DC7-664C-9970-330ABB8DD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708" y="5517066"/>
                <a:ext cx="685957" cy="584775"/>
              </a:xfrm>
              <a:prstGeom prst="rect">
                <a:avLst/>
              </a:prstGeom>
              <a:blipFill>
                <a:blip r:embed="rId4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46BB3FE-3F42-6D45-83C6-244387A62940}"/>
                  </a:ext>
                </a:extLst>
              </p:cNvPr>
              <p:cNvSpPr/>
              <p:nvPr/>
            </p:nvSpPr>
            <p:spPr>
              <a:xfrm>
                <a:off x="9531919" y="5524832"/>
                <a:ext cx="6954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46BB3FE-3F42-6D45-83C6-244387A62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919" y="5524832"/>
                <a:ext cx="695447" cy="584775"/>
              </a:xfrm>
              <a:prstGeom prst="rect">
                <a:avLst/>
              </a:prstGeom>
              <a:blipFill>
                <a:blip r:embed="rId5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B856FF10-CF34-9649-A121-24832FAD3CB1}"/>
              </a:ext>
            </a:extLst>
          </p:cNvPr>
          <p:cNvSpPr/>
          <p:nvPr/>
        </p:nvSpPr>
        <p:spPr>
          <a:xfrm>
            <a:off x="7524173" y="3761406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DB54707-F601-0243-A347-4ED37E2A85E6}"/>
              </a:ext>
            </a:extLst>
          </p:cNvPr>
          <p:cNvSpPr/>
          <p:nvPr/>
        </p:nvSpPr>
        <p:spPr>
          <a:xfrm>
            <a:off x="9489372" y="3770930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AE071A6-F4C8-8846-8A96-9E8444EB9FA8}"/>
              </a:ext>
            </a:extLst>
          </p:cNvPr>
          <p:cNvCxnSpPr>
            <a:cxnSpLocks/>
            <a:endCxn id="29" idx="4"/>
          </p:cNvCxnSpPr>
          <p:nvPr/>
        </p:nvCxnSpPr>
        <p:spPr>
          <a:xfrm flipH="1" flipV="1">
            <a:off x="7903315" y="4463933"/>
            <a:ext cx="394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ADB1B11-7B24-BC42-9602-1F617135B7EE}"/>
              </a:ext>
            </a:extLst>
          </p:cNvPr>
          <p:cNvCxnSpPr>
            <a:cxnSpLocks/>
            <a:endCxn id="30" idx="4"/>
          </p:cNvCxnSpPr>
          <p:nvPr/>
        </p:nvCxnSpPr>
        <p:spPr>
          <a:xfrm flipH="1" flipV="1">
            <a:off x="9868514" y="4473457"/>
            <a:ext cx="390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1867961-5EF7-3945-B7AD-C70536BD34FE}"/>
              </a:ext>
            </a:extLst>
          </p:cNvPr>
          <p:cNvCxnSpPr>
            <a:cxnSpLocks/>
            <a:endCxn id="30" idx="4"/>
          </p:cNvCxnSpPr>
          <p:nvPr/>
        </p:nvCxnSpPr>
        <p:spPr>
          <a:xfrm flipV="1">
            <a:off x="7903709" y="4473457"/>
            <a:ext cx="1964805" cy="996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88362F3-8B17-2D4F-9EC8-EA3890394765}"/>
              </a:ext>
            </a:extLst>
          </p:cNvPr>
          <p:cNvCxnSpPr>
            <a:cxnSpLocks/>
            <a:endCxn id="29" idx="4"/>
          </p:cNvCxnSpPr>
          <p:nvPr/>
        </p:nvCxnSpPr>
        <p:spPr>
          <a:xfrm flipH="1" flipV="1">
            <a:off x="7903315" y="4463933"/>
            <a:ext cx="1965589" cy="1015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E546B4F-D79B-594B-8376-6FF14D01FAFC}"/>
                  </a:ext>
                </a:extLst>
              </p:cNvPr>
              <p:cNvSpPr/>
              <p:nvPr/>
            </p:nvSpPr>
            <p:spPr>
              <a:xfrm>
                <a:off x="7480157" y="3766677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E546B4F-D79B-594B-8376-6FF14D01F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157" y="3766677"/>
                <a:ext cx="952505" cy="707373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DA82A0-D479-2541-BC12-323E4D69C377}"/>
                  </a:ext>
                </a:extLst>
              </p:cNvPr>
              <p:cNvSpPr/>
              <p:nvPr/>
            </p:nvSpPr>
            <p:spPr>
              <a:xfrm>
                <a:off x="9443772" y="3778400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DA82A0-D479-2541-BC12-323E4D69C3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772" y="3778400"/>
                <a:ext cx="952505" cy="707373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719FE77-42EA-5C4E-B7CE-DA0B69707408}"/>
                  </a:ext>
                </a:extLst>
              </p:cNvPr>
              <p:cNvSpPr/>
              <p:nvPr/>
            </p:nvSpPr>
            <p:spPr>
              <a:xfrm>
                <a:off x="7474296" y="2055109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719FE77-42EA-5C4E-B7CE-DA0B69707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296" y="2055109"/>
                <a:ext cx="952505" cy="707373"/>
              </a:xfrm>
              <a:prstGeom prst="rect">
                <a:avLst/>
              </a:prstGeom>
              <a:blipFill>
                <a:blip r:embed="rId8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0878154-36E1-9F45-BB46-3EB41CE1EFFD}"/>
                  </a:ext>
                </a:extLst>
              </p:cNvPr>
              <p:cNvSpPr/>
              <p:nvPr/>
            </p:nvSpPr>
            <p:spPr>
              <a:xfrm>
                <a:off x="9420326" y="2049247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0878154-36E1-9F45-BB46-3EB41CE1E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326" y="2049247"/>
                <a:ext cx="952505" cy="707373"/>
              </a:xfrm>
              <a:prstGeom prst="rect">
                <a:avLst/>
              </a:prstGeom>
              <a:blipFill>
                <a:blip r:embed="rId9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63C3700-7DC9-7B4A-8547-4D1020B10E05}"/>
                  </a:ext>
                </a:extLst>
              </p:cNvPr>
              <p:cNvSpPr/>
              <p:nvPr/>
            </p:nvSpPr>
            <p:spPr>
              <a:xfrm>
                <a:off x="8072168" y="4077336"/>
                <a:ext cx="1045927" cy="747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63C3700-7DC9-7B4A-8547-4D1020B10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168" y="4077336"/>
                <a:ext cx="1045927" cy="7477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68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6"/>
            <a:ext cx="10515600" cy="912058"/>
          </a:xfrm>
        </p:spPr>
        <p:txBody>
          <a:bodyPr>
            <a:normAutofit/>
          </a:bodyPr>
          <a:lstStyle/>
          <a:p>
            <a:r>
              <a:rPr lang="en-US" sz="4000" dirty="0"/>
              <a:t>Lots of different partial derivatives</a:t>
            </a:r>
            <a:endParaRPr lang="en-US" sz="4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299" y="1100413"/>
                <a:ext cx="6262184" cy="555076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cs typeface="Times New Roman"/>
                  </a:rPr>
                  <a:t>There are a lot of useful partial derivatives we could compute.  For example: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𝜕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 is the partial derivative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dirty="0"/>
                  <a:t> with respect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, while keeping all other elements of the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constant.</a:t>
                </a: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99" y="1100413"/>
                <a:ext cx="6262184" cy="5550769"/>
              </a:xfrm>
              <a:blipFill>
                <a:blip r:embed="rId2"/>
                <a:stretch>
                  <a:fillRect l="-2024" t="-1142" r="-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C3EA417E-C09F-9549-B317-E2BD73DF2164}"/>
              </a:ext>
            </a:extLst>
          </p:cNvPr>
          <p:cNvSpPr/>
          <p:nvPr/>
        </p:nvSpPr>
        <p:spPr>
          <a:xfrm>
            <a:off x="7512450" y="204397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21994F7-B984-C948-B664-6D0DAD0E5571}"/>
              </a:ext>
            </a:extLst>
          </p:cNvPr>
          <p:cNvSpPr/>
          <p:nvPr/>
        </p:nvSpPr>
        <p:spPr>
          <a:xfrm>
            <a:off x="9477649" y="2053499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ACC4EA0-4F10-3F4B-AE58-439DBCB10978}"/>
              </a:ext>
            </a:extLst>
          </p:cNvPr>
          <p:cNvCxnSpPr>
            <a:cxnSpLocks/>
            <a:endCxn id="56" idx="4"/>
          </p:cNvCxnSpPr>
          <p:nvPr/>
        </p:nvCxnSpPr>
        <p:spPr>
          <a:xfrm flipH="1" flipV="1">
            <a:off x="7891592" y="2746502"/>
            <a:ext cx="394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A65F405-0D4D-2C49-9656-F4FF55BECDB3}"/>
              </a:ext>
            </a:extLst>
          </p:cNvPr>
          <p:cNvCxnSpPr>
            <a:cxnSpLocks/>
            <a:endCxn id="59" idx="4"/>
          </p:cNvCxnSpPr>
          <p:nvPr/>
        </p:nvCxnSpPr>
        <p:spPr>
          <a:xfrm flipH="1" flipV="1">
            <a:off x="9856791" y="2756026"/>
            <a:ext cx="390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E057350-79A4-9141-9102-CE6D177F8DC7}"/>
              </a:ext>
            </a:extLst>
          </p:cNvPr>
          <p:cNvCxnSpPr>
            <a:cxnSpLocks/>
            <a:endCxn id="59" idx="4"/>
          </p:cNvCxnSpPr>
          <p:nvPr/>
        </p:nvCxnSpPr>
        <p:spPr>
          <a:xfrm flipV="1">
            <a:off x="7891986" y="2756026"/>
            <a:ext cx="1964805" cy="996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ACEEC03-F1C8-534B-9C14-06AEC7FC1085}"/>
              </a:ext>
            </a:extLst>
          </p:cNvPr>
          <p:cNvCxnSpPr>
            <a:cxnSpLocks/>
            <a:endCxn id="56" idx="4"/>
          </p:cNvCxnSpPr>
          <p:nvPr/>
        </p:nvCxnSpPr>
        <p:spPr>
          <a:xfrm flipH="1" flipV="1">
            <a:off x="7891592" y="2746502"/>
            <a:ext cx="1965589" cy="1015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>
            <a:extLst>
              <a:ext uri="{FF2B5EF4-FFF2-40B4-BE49-F238E27FC236}">
                <a16:creationId xmlns:a16="http://schemas.microsoft.com/office/drawing/2014/main" id="{E0CE122C-7941-9F49-990C-2445422A54E6}"/>
              </a:ext>
            </a:extLst>
          </p:cNvPr>
          <p:cNvSpPr/>
          <p:nvPr/>
        </p:nvSpPr>
        <p:spPr>
          <a:xfrm>
            <a:off x="7514950" y="337597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E2D2DD4-784F-8E4A-A17E-5C8BBDD87EFB}"/>
              </a:ext>
            </a:extLst>
          </p:cNvPr>
          <p:cNvCxnSpPr>
            <a:cxnSpLocks/>
            <a:endCxn id="106" idx="4"/>
          </p:cNvCxnSpPr>
          <p:nvPr/>
        </p:nvCxnSpPr>
        <p:spPr>
          <a:xfrm flipH="1" flipV="1">
            <a:off x="7894092" y="1040124"/>
            <a:ext cx="394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A6B2A3F-5149-7847-80AA-0A495D7BB74A}"/>
              </a:ext>
            </a:extLst>
          </p:cNvPr>
          <p:cNvCxnSpPr>
            <a:cxnSpLocks/>
            <a:endCxn id="106" idx="4"/>
          </p:cNvCxnSpPr>
          <p:nvPr/>
        </p:nvCxnSpPr>
        <p:spPr>
          <a:xfrm flipH="1" flipV="1">
            <a:off x="7894092" y="1040124"/>
            <a:ext cx="1965589" cy="1015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624616D-BAF2-BE4B-8374-0A1945168CE1}"/>
                  </a:ext>
                </a:extLst>
              </p:cNvPr>
              <p:cNvSpPr/>
              <p:nvPr/>
            </p:nvSpPr>
            <p:spPr>
              <a:xfrm>
                <a:off x="7633002" y="353324"/>
                <a:ext cx="51571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624616D-BAF2-BE4B-8374-0A1945168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002" y="353324"/>
                <a:ext cx="515718" cy="584775"/>
              </a:xfrm>
              <a:prstGeom prst="rect">
                <a:avLst/>
              </a:prstGeom>
              <a:blipFill>
                <a:blip r:embed="rId3"/>
                <a:stretch>
                  <a:fillRect l="-7143" r="-714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F357C3BD-6C20-8C4C-9E21-6D81DF054D02}"/>
              </a:ext>
            </a:extLst>
          </p:cNvPr>
          <p:cNvSpPr/>
          <p:nvPr/>
        </p:nvSpPr>
        <p:spPr>
          <a:xfrm>
            <a:off x="7521797" y="547662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C827C04-9FB9-604C-A549-7301042FF564}"/>
              </a:ext>
            </a:extLst>
          </p:cNvPr>
          <p:cNvSpPr/>
          <p:nvPr/>
        </p:nvSpPr>
        <p:spPr>
          <a:xfrm>
            <a:off x="9486996" y="5486149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B7B7E02-5DC7-664C-9970-330ABB8DD43E}"/>
                  </a:ext>
                </a:extLst>
              </p:cNvPr>
              <p:cNvSpPr/>
              <p:nvPr/>
            </p:nvSpPr>
            <p:spPr>
              <a:xfrm>
                <a:off x="7565708" y="5517066"/>
                <a:ext cx="6859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B7B7E02-5DC7-664C-9970-330ABB8DD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708" y="5517066"/>
                <a:ext cx="685957" cy="584775"/>
              </a:xfrm>
              <a:prstGeom prst="rect">
                <a:avLst/>
              </a:prstGeom>
              <a:blipFill>
                <a:blip r:embed="rId4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46BB3FE-3F42-6D45-83C6-244387A62940}"/>
                  </a:ext>
                </a:extLst>
              </p:cNvPr>
              <p:cNvSpPr/>
              <p:nvPr/>
            </p:nvSpPr>
            <p:spPr>
              <a:xfrm>
                <a:off x="9531919" y="5524832"/>
                <a:ext cx="6954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46BB3FE-3F42-6D45-83C6-244387A62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919" y="5524832"/>
                <a:ext cx="695447" cy="584775"/>
              </a:xfrm>
              <a:prstGeom prst="rect">
                <a:avLst/>
              </a:prstGeom>
              <a:blipFill>
                <a:blip r:embed="rId5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B856FF10-CF34-9649-A121-24832FAD3CB1}"/>
              </a:ext>
            </a:extLst>
          </p:cNvPr>
          <p:cNvSpPr/>
          <p:nvPr/>
        </p:nvSpPr>
        <p:spPr>
          <a:xfrm>
            <a:off x="7524173" y="3761406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DB54707-F601-0243-A347-4ED37E2A85E6}"/>
              </a:ext>
            </a:extLst>
          </p:cNvPr>
          <p:cNvSpPr/>
          <p:nvPr/>
        </p:nvSpPr>
        <p:spPr>
          <a:xfrm>
            <a:off x="9489372" y="3770930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AE071A6-F4C8-8846-8A96-9E8444EB9FA8}"/>
              </a:ext>
            </a:extLst>
          </p:cNvPr>
          <p:cNvCxnSpPr>
            <a:cxnSpLocks/>
            <a:endCxn id="29" idx="4"/>
          </p:cNvCxnSpPr>
          <p:nvPr/>
        </p:nvCxnSpPr>
        <p:spPr>
          <a:xfrm flipH="1" flipV="1">
            <a:off x="7903315" y="4463933"/>
            <a:ext cx="394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ADB1B11-7B24-BC42-9602-1F617135B7EE}"/>
              </a:ext>
            </a:extLst>
          </p:cNvPr>
          <p:cNvCxnSpPr>
            <a:cxnSpLocks/>
            <a:endCxn id="30" idx="4"/>
          </p:cNvCxnSpPr>
          <p:nvPr/>
        </p:nvCxnSpPr>
        <p:spPr>
          <a:xfrm flipH="1" flipV="1">
            <a:off x="9868514" y="4473457"/>
            <a:ext cx="390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1867961-5EF7-3945-B7AD-C70536BD34FE}"/>
              </a:ext>
            </a:extLst>
          </p:cNvPr>
          <p:cNvCxnSpPr>
            <a:cxnSpLocks/>
            <a:endCxn id="30" idx="4"/>
          </p:cNvCxnSpPr>
          <p:nvPr/>
        </p:nvCxnSpPr>
        <p:spPr>
          <a:xfrm flipV="1">
            <a:off x="7903709" y="4473457"/>
            <a:ext cx="1964805" cy="996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88362F3-8B17-2D4F-9EC8-EA3890394765}"/>
              </a:ext>
            </a:extLst>
          </p:cNvPr>
          <p:cNvCxnSpPr>
            <a:cxnSpLocks/>
            <a:endCxn id="29" idx="4"/>
          </p:cNvCxnSpPr>
          <p:nvPr/>
        </p:nvCxnSpPr>
        <p:spPr>
          <a:xfrm flipH="1" flipV="1">
            <a:off x="7903315" y="4463933"/>
            <a:ext cx="1965589" cy="1015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E546B4F-D79B-594B-8376-6FF14D01FAFC}"/>
                  </a:ext>
                </a:extLst>
              </p:cNvPr>
              <p:cNvSpPr/>
              <p:nvPr/>
            </p:nvSpPr>
            <p:spPr>
              <a:xfrm>
                <a:off x="7480157" y="3766677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E546B4F-D79B-594B-8376-6FF14D01F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157" y="3766677"/>
                <a:ext cx="952505" cy="707373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DA82A0-D479-2541-BC12-323E4D69C377}"/>
                  </a:ext>
                </a:extLst>
              </p:cNvPr>
              <p:cNvSpPr/>
              <p:nvPr/>
            </p:nvSpPr>
            <p:spPr>
              <a:xfrm>
                <a:off x="9443772" y="3778400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DA82A0-D479-2541-BC12-323E4D69C3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772" y="3778400"/>
                <a:ext cx="952505" cy="707373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719FE77-42EA-5C4E-B7CE-DA0B69707408}"/>
                  </a:ext>
                </a:extLst>
              </p:cNvPr>
              <p:cNvSpPr/>
              <p:nvPr/>
            </p:nvSpPr>
            <p:spPr>
              <a:xfrm>
                <a:off x="7474296" y="2055109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719FE77-42EA-5C4E-B7CE-DA0B69707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296" y="2055109"/>
                <a:ext cx="952505" cy="707373"/>
              </a:xfrm>
              <a:prstGeom prst="rect">
                <a:avLst/>
              </a:prstGeom>
              <a:blipFill>
                <a:blip r:embed="rId8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0878154-36E1-9F45-BB46-3EB41CE1EFFD}"/>
                  </a:ext>
                </a:extLst>
              </p:cNvPr>
              <p:cNvSpPr/>
              <p:nvPr/>
            </p:nvSpPr>
            <p:spPr>
              <a:xfrm>
                <a:off x="9420326" y="2049247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0878154-36E1-9F45-BB46-3EB41CE1E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326" y="2049247"/>
                <a:ext cx="952505" cy="707373"/>
              </a:xfrm>
              <a:prstGeom prst="rect">
                <a:avLst/>
              </a:prstGeom>
              <a:blipFill>
                <a:blip r:embed="rId9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63C3700-7DC9-7B4A-8547-4D1020B10E05}"/>
                  </a:ext>
                </a:extLst>
              </p:cNvPr>
              <p:cNvSpPr/>
              <p:nvPr/>
            </p:nvSpPr>
            <p:spPr>
              <a:xfrm>
                <a:off x="8072168" y="4077336"/>
                <a:ext cx="1045927" cy="747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63C3700-7DC9-7B4A-8547-4D1020B10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168" y="4077336"/>
                <a:ext cx="1045927" cy="7477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372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6"/>
            <a:ext cx="10515600" cy="912058"/>
          </a:xfrm>
        </p:spPr>
        <p:txBody>
          <a:bodyPr>
            <a:normAutofit/>
          </a:bodyPr>
          <a:lstStyle/>
          <a:p>
            <a:r>
              <a:rPr lang="en-US" sz="4000" dirty="0"/>
              <a:t>The chain rule of calculus</a:t>
            </a:r>
            <a:endParaRPr lang="en-US" sz="4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299" y="1100413"/>
                <a:ext cx="6262184" cy="555076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dirty="0">
                    <a:cs typeface="Times New Roman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cs typeface="Times New Roman"/>
                  </a:rPr>
                  <a:t>, which depends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US" dirty="0">
                    <a:cs typeface="Times New Roman"/>
                  </a:rPr>
                  <a:t>. 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cs typeface="Times New Roman"/>
                  </a:rPr>
                  <a:t>We can 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𝜕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</m:oMath>
                </a14:m>
                <a:r>
                  <a:rPr lang="en-US" dirty="0">
                    <a:cs typeface="Times New Roman"/>
                  </a:rPr>
                  <a:t> by “chaining” (multiplying) the two partial derivatives along the flow path: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>
                  <a:cs typeface="Times New Roman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99" y="1100413"/>
                <a:ext cx="6262184" cy="5550769"/>
              </a:xfrm>
              <a:blipFill>
                <a:blip r:embed="rId2"/>
                <a:stretch>
                  <a:fillRect l="-1619" t="-1142" r="-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C3EA417E-C09F-9549-B317-E2BD73DF2164}"/>
              </a:ext>
            </a:extLst>
          </p:cNvPr>
          <p:cNvSpPr/>
          <p:nvPr/>
        </p:nvSpPr>
        <p:spPr>
          <a:xfrm>
            <a:off x="7512450" y="204397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21994F7-B984-C948-B664-6D0DAD0E5571}"/>
              </a:ext>
            </a:extLst>
          </p:cNvPr>
          <p:cNvSpPr/>
          <p:nvPr/>
        </p:nvSpPr>
        <p:spPr>
          <a:xfrm>
            <a:off x="9477649" y="2053499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ACC4EA0-4F10-3F4B-AE58-439DBCB10978}"/>
              </a:ext>
            </a:extLst>
          </p:cNvPr>
          <p:cNvCxnSpPr>
            <a:cxnSpLocks/>
            <a:endCxn id="56" idx="4"/>
          </p:cNvCxnSpPr>
          <p:nvPr/>
        </p:nvCxnSpPr>
        <p:spPr>
          <a:xfrm flipH="1" flipV="1">
            <a:off x="7891592" y="2746502"/>
            <a:ext cx="394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A65F405-0D4D-2C49-9656-F4FF55BECDB3}"/>
              </a:ext>
            </a:extLst>
          </p:cNvPr>
          <p:cNvCxnSpPr>
            <a:cxnSpLocks/>
            <a:endCxn id="59" idx="4"/>
          </p:cNvCxnSpPr>
          <p:nvPr/>
        </p:nvCxnSpPr>
        <p:spPr>
          <a:xfrm flipH="1" flipV="1">
            <a:off x="9856791" y="2756026"/>
            <a:ext cx="390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E057350-79A4-9141-9102-CE6D177F8DC7}"/>
              </a:ext>
            </a:extLst>
          </p:cNvPr>
          <p:cNvCxnSpPr>
            <a:cxnSpLocks/>
            <a:endCxn id="59" idx="4"/>
          </p:cNvCxnSpPr>
          <p:nvPr/>
        </p:nvCxnSpPr>
        <p:spPr>
          <a:xfrm flipV="1">
            <a:off x="7891986" y="2756026"/>
            <a:ext cx="1964805" cy="996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ACEEC03-F1C8-534B-9C14-06AEC7FC1085}"/>
              </a:ext>
            </a:extLst>
          </p:cNvPr>
          <p:cNvCxnSpPr>
            <a:cxnSpLocks/>
            <a:endCxn id="56" idx="4"/>
          </p:cNvCxnSpPr>
          <p:nvPr/>
        </p:nvCxnSpPr>
        <p:spPr>
          <a:xfrm flipH="1" flipV="1">
            <a:off x="7891592" y="2746502"/>
            <a:ext cx="1965589" cy="1015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>
            <a:extLst>
              <a:ext uri="{FF2B5EF4-FFF2-40B4-BE49-F238E27FC236}">
                <a16:creationId xmlns:a16="http://schemas.microsoft.com/office/drawing/2014/main" id="{E0CE122C-7941-9F49-990C-2445422A54E6}"/>
              </a:ext>
            </a:extLst>
          </p:cNvPr>
          <p:cNvSpPr/>
          <p:nvPr/>
        </p:nvSpPr>
        <p:spPr>
          <a:xfrm>
            <a:off x="7514950" y="337597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E2D2DD4-784F-8E4A-A17E-5C8BBDD87EFB}"/>
              </a:ext>
            </a:extLst>
          </p:cNvPr>
          <p:cNvCxnSpPr>
            <a:cxnSpLocks/>
            <a:endCxn id="106" idx="4"/>
          </p:cNvCxnSpPr>
          <p:nvPr/>
        </p:nvCxnSpPr>
        <p:spPr>
          <a:xfrm flipH="1" flipV="1">
            <a:off x="7894092" y="1040124"/>
            <a:ext cx="394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A6B2A3F-5149-7847-80AA-0A495D7BB74A}"/>
              </a:ext>
            </a:extLst>
          </p:cNvPr>
          <p:cNvCxnSpPr>
            <a:cxnSpLocks/>
            <a:endCxn id="106" idx="4"/>
          </p:cNvCxnSpPr>
          <p:nvPr/>
        </p:nvCxnSpPr>
        <p:spPr>
          <a:xfrm flipH="1" flipV="1">
            <a:off x="7894092" y="1040124"/>
            <a:ext cx="1965589" cy="1015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624616D-BAF2-BE4B-8374-0A1945168CE1}"/>
                  </a:ext>
                </a:extLst>
              </p:cNvPr>
              <p:cNvSpPr/>
              <p:nvPr/>
            </p:nvSpPr>
            <p:spPr>
              <a:xfrm>
                <a:off x="7633002" y="353324"/>
                <a:ext cx="51571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624616D-BAF2-BE4B-8374-0A1945168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002" y="353324"/>
                <a:ext cx="515718" cy="584775"/>
              </a:xfrm>
              <a:prstGeom prst="rect">
                <a:avLst/>
              </a:prstGeom>
              <a:blipFill>
                <a:blip r:embed="rId3"/>
                <a:stretch>
                  <a:fillRect l="-7143" r="-714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F357C3BD-6C20-8C4C-9E21-6D81DF054D02}"/>
              </a:ext>
            </a:extLst>
          </p:cNvPr>
          <p:cNvSpPr/>
          <p:nvPr/>
        </p:nvSpPr>
        <p:spPr>
          <a:xfrm>
            <a:off x="7521797" y="547662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C827C04-9FB9-604C-A549-7301042FF564}"/>
              </a:ext>
            </a:extLst>
          </p:cNvPr>
          <p:cNvSpPr/>
          <p:nvPr/>
        </p:nvSpPr>
        <p:spPr>
          <a:xfrm>
            <a:off x="9486996" y="5486149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B7B7E02-5DC7-664C-9970-330ABB8DD43E}"/>
                  </a:ext>
                </a:extLst>
              </p:cNvPr>
              <p:cNvSpPr/>
              <p:nvPr/>
            </p:nvSpPr>
            <p:spPr>
              <a:xfrm>
                <a:off x="7565708" y="5517066"/>
                <a:ext cx="6859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B7B7E02-5DC7-664C-9970-330ABB8DD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708" y="5517066"/>
                <a:ext cx="685957" cy="584775"/>
              </a:xfrm>
              <a:prstGeom prst="rect">
                <a:avLst/>
              </a:prstGeom>
              <a:blipFill>
                <a:blip r:embed="rId4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46BB3FE-3F42-6D45-83C6-244387A62940}"/>
                  </a:ext>
                </a:extLst>
              </p:cNvPr>
              <p:cNvSpPr/>
              <p:nvPr/>
            </p:nvSpPr>
            <p:spPr>
              <a:xfrm>
                <a:off x="9531919" y="5524832"/>
                <a:ext cx="6954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46BB3FE-3F42-6D45-83C6-244387A62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919" y="5524832"/>
                <a:ext cx="695447" cy="584775"/>
              </a:xfrm>
              <a:prstGeom prst="rect">
                <a:avLst/>
              </a:prstGeom>
              <a:blipFill>
                <a:blip r:embed="rId5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B856FF10-CF34-9649-A121-24832FAD3CB1}"/>
              </a:ext>
            </a:extLst>
          </p:cNvPr>
          <p:cNvSpPr/>
          <p:nvPr/>
        </p:nvSpPr>
        <p:spPr>
          <a:xfrm>
            <a:off x="7524173" y="3761406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DB54707-F601-0243-A347-4ED37E2A85E6}"/>
              </a:ext>
            </a:extLst>
          </p:cNvPr>
          <p:cNvSpPr/>
          <p:nvPr/>
        </p:nvSpPr>
        <p:spPr>
          <a:xfrm>
            <a:off x="9489372" y="3770930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AE071A6-F4C8-8846-8A96-9E8444EB9FA8}"/>
              </a:ext>
            </a:extLst>
          </p:cNvPr>
          <p:cNvCxnSpPr>
            <a:cxnSpLocks/>
            <a:endCxn id="29" idx="4"/>
          </p:cNvCxnSpPr>
          <p:nvPr/>
        </p:nvCxnSpPr>
        <p:spPr>
          <a:xfrm flipH="1" flipV="1">
            <a:off x="7903315" y="4463933"/>
            <a:ext cx="394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ADB1B11-7B24-BC42-9602-1F617135B7EE}"/>
              </a:ext>
            </a:extLst>
          </p:cNvPr>
          <p:cNvCxnSpPr>
            <a:cxnSpLocks/>
            <a:endCxn id="30" idx="4"/>
          </p:cNvCxnSpPr>
          <p:nvPr/>
        </p:nvCxnSpPr>
        <p:spPr>
          <a:xfrm flipH="1" flipV="1">
            <a:off x="9868514" y="4473457"/>
            <a:ext cx="390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1867961-5EF7-3945-B7AD-C70536BD34FE}"/>
              </a:ext>
            </a:extLst>
          </p:cNvPr>
          <p:cNvCxnSpPr>
            <a:cxnSpLocks/>
            <a:endCxn id="30" idx="4"/>
          </p:cNvCxnSpPr>
          <p:nvPr/>
        </p:nvCxnSpPr>
        <p:spPr>
          <a:xfrm flipV="1">
            <a:off x="7903709" y="4473457"/>
            <a:ext cx="1964805" cy="996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88362F3-8B17-2D4F-9EC8-EA3890394765}"/>
              </a:ext>
            </a:extLst>
          </p:cNvPr>
          <p:cNvCxnSpPr>
            <a:cxnSpLocks/>
            <a:endCxn id="29" idx="4"/>
          </p:cNvCxnSpPr>
          <p:nvPr/>
        </p:nvCxnSpPr>
        <p:spPr>
          <a:xfrm flipH="1" flipV="1">
            <a:off x="7903315" y="4463933"/>
            <a:ext cx="1965589" cy="1015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E546B4F-D79B-594B-8376-6FF14D01FAFC}"/>
                  </a:ext>
                </a:extLst>
              </p:cNvPr>
              <p:cNvSpPr/>
              <p:nvPr/>
            </p:nvSpPr>
            <p:spPr>
              <a:xfrm>
                <a:off x="7480157" y="3766677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E546B4F-D79B-594B-8376-6FF14D01F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157" y="3766677"/>
                <a:ext cx="952505" cy="707373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DA82A0-D479-2541-BC12-323E4D69C377}"/>
                  </a:ext>
                </a:extLst>
              </p:cNvPr>
              <p:cNvSpPr/>
              <p:nvPr/>
            </p:nvSpPr>
            <p:spPr>
              <a:xfrm>
                <a:off x="9443772" y="3778400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DA82A0-D479-2541-BC12-323E4D69C3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772" y="3778400"/>
                <a:ext cx="952505" cy="707373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719FE77-42EA-5C4E-B7CE-DA0B69707408}"/>
                  </a:ext>
                </a:extLst>
              </p:cNvPr>
              <p:cNvSpPr/>
              <p:nvPr/>
            </p:nvSpPr>
            <p:spPr>
              <a:xfrm>
                <a:off x="7474296" y="2055109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719FE77-42EA-5C4E-B7CE-DA0B69707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296" y="2055109"/>
                <a:ext cx="952505" cy="707373"/>
              </a:xfrm>
              <a:prstGeom prst="rect">
                <a:avLst/>
              </a:prstGeom>
              <a:blipFill>
                <a:blip r:embed="rId8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0878154-36E1-9F45-BB46-3EB41CE1EFFD}"/>
                  </a:ext>
                </a:extLst>
              </p:cNvPr>
              <p:cNvSpPr/>
              <p:nvPr/>
            </p:nvSpPr>
            <p:spPr>
              <a:xfrm>
                <a:off x="9420326" y="2049247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0878154-36E1-9F45-BB46-3EB41CE1E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326" y="2049247"/>
                <a:ext cx="952505" cy="707373"/>
              </a:xfrm>
              <a:prstGeom prst="rect">
                <a:avLst/>
              </a:prstGeom>
              <a:blipFill>
                <a:blip r:embed="rId9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63C3700-7DC9-7B4A-8547-4D1020B10E05}"/>
                  </a:ext>
                </a:extLst>
              </p:cNvPr>
              <p:cNvSpPr/>
              <p:nvPr/>
            </p:nvSpPr>
            <p:spPr>
              <a:xfrm>
                <a:off x="8072168" y="4077336"/>
                <a:ext cx="1045927" cy="747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63C3700-7DC9-7B4A-8547-4D1020B10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168" y="4077336"/>
                <a:ext cx="1045927" cy="7477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613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6"/>
            <a:ext cx="10515600" cy="912058"/>
          </a:xfrm>
        </p:spPr>
        <p:txBody>
          <a:bodyPr>
            <a:normAutofit/>
          </a:bodyPr>
          <a:lstStyle/>
          <a:p>
            <a:r>
              <a:rPr lang="en-US" sz="4000" dirty="0"/>
              <a:t>More chain rule</a:t>
            </a:r>
            <a:endParaRPr lang="en-US" sz="4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299" y="1100413"/>
                <a:ext cx="6262184" cy="555076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cs typeface="Times New Roman"/>
                  </a:rPr>
                  <a:t> depends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US" dirty="0">
                    <a:cs typeface="Times New Roman"/>
                  </a:rPr>
                  <a:t>, which depends on</a:t>
                </a: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We can 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𝜕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 by chaining:</a:t>
                </a:r>
                <a:endParaRPr lang="en-US" dirty="0">
                  <a:cs typeface="Times New Roman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>
                  <a:cs typeface="Times New Roman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99" y="1100413"/>
                <a:ext cx="6262184" cy="5550769"/>
              </a:xfrm>
              <a:blipFill>
                <a:blip r:embed="rId2"/>
                <a:stretch>
                  <a:fillRect l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C3EA417E-C09F-9549-B317-E2BD73DF2164}"/>
              </a:ext>
            </a:extLst>
          </p:cNvPr>
          <p:cNvSpPr/>
          <p:nvPr/>
        </p:nvSpPr>
        <p:spPr>
          <a:xfrm>
            <a:off x="7512450" y="204397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21994F7-B984-C948-B664-6D0DAD0E5571}"/>
              </a:ext>
            </a:extLst>
          </p:cNvPr>
          <p:cNvSpPr/>
          <p:nvPr/>
        </p:nvSpPr>
        <p:spPr>
          <a:xfrm>
            <a:off x="9477649" y="2053499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ACC4EA0-4F10-3F4B-AE58-439DBCB10978}"/>
              </a:ext>
            </a:extLst>
          </p:cNvPr>
          <p:cNvCxnSpPr>
            <a:cxnSpLocks/>
            <a:endCxn id="56" idx="4"/>
          </p:cNvCxnSpPr>
          <p:nvPr/>
        </p:nvCxnSpPr>
        <p:spPr>
          <a:xfrm flipH="1" flipV="1">
            <a:off x="7891592" y="2746502"/>
            <a:ext cx="394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A65F405-0D4D-2C49-9656-F4FF55BECDB3}"/>
              </a:ext>
            </a:extLst>
          </p:cNvPr>
          <p:cNvCxnSpPr>
            <a:cxnSpLocks/>
            <a:endCxn id="59" idx="4"/>
          </p:cNvCxnSpPr>
          <p:nvPr/>
        </p:nvCxnSpPr>
        <p:spPr>
          <a:xfrm flipH="1" flipV="1">
            <a:off x="9856791" y="2756026"/>
            <a:ext cx="390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E057350-79A4-9141-9102-CE6D177F8DC7}"/>
              </a:ext>
            </a:extLst>
          </p:cNvPr>
          <p:cNvCxnSpPr>
            <a:cxnSpLocks/>
            <a:endCxn id="59" idx="4"/>
          </p:cNvCxnSpPr>
          <p:nvPr/>
        </p:nvCxnSpPr>
        <p:spPr>
          <a:xfrm flipV="1">
            <a:off x="7891986" y="2756026"/>
            <a:ext cx="1964805" cy="996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ACEEC03-F1C8-534B-9C14-06AEC7FC1085}"/>
              </a:ext>
            </a:extLst>
          </p:cNvPr>
          <p:cNvCxnSpPr>
            <a:cxnSpLocks/>
            <a:endCxn id="56" idx="4"/>
          </p:cNvCxnSpPr>
          <p:nvPr/>
        </p:nvCxnSpPr>
        <p:spPr>
          <a:xfrm flipH="1" flipV="1">
            <a:off x="7891592" y="2746502"/>
            <a:ext cx="1965589" cy="1015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>
            <a:extLst>
              <a:ext uri="{FF2B5EF4-FFF2-40B4-BE49-F238E27FC236}">
                <a16:creationId xmlns:a16="http://schemas.microsoft.com/office/drawing/2014/main" id="{E0CE122C-7941-9F49-990C-2445422A54E6}"/>
              </a:ext>
            </a:extLst>
          </p:cNvPr>
          <p:cNvSpPr/>
          <p:nvPr/>
        </p:nvSpPr>
        <p:spPr>
          <a:xfrm>
            <a:off x="7514950" y="337597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E2D2DD4-784F-8E4A-A17E-5C8BBDD87EFB}"/>
              </a:ext>
            </a:extLst>
          </p:cNvPr>
          <p:cNvCxnSpPr>
            <a:cxnSpLocks/>
            <a:endCxn id="106" idx="4"/>
          </p:cNvCxnSpPr>
          <p:nvPr/>
        </p:nvCxnSpPr>
        <p:spPr>
          <a:xfrm flipH="1" flipV="1">
            <a:off x="7894092" y="1040124"/>
            <a:ext cx="394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A6B2A3F-5149-7847-80AA-0A495D7BB74A}"/>
              </a:ext>
            </a:extLst>
          </p:cNvPr>
          <p:cNvCxnSpPr>
            <a:cxnSpLocks/>
            <a:endCxn id="106" idx="4"/>
          </p:cNvCxnSpPr>
          <p:nvPr/>
        </p:nvCxnSpPr>
        <p:spPr>
          <a:xfrm flipH="1" flipV="1">
            <a:off x="7894092" y="1040124"/>
            <a:ext cx="1965589" cy="1015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624616D-BAF2-BE4B-8374-0A1945168CE1}"/>
                  </a:ext>
                </a:extLst>
              </p:cNvPr>
              <p:cNvSpPr/>
              <p:nvPr/>
            </p:nvSpPr>
            <p:spPr>
              <a:xfrm>
                <a:off x="7633002" y="353324"/>
                <a:ext cx="51571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624616D-BAF2-BE4B-8374-0A1945168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002" y="353324"/>
                <a:ext cx="515718" cy="584775"/>
              </a:xfrm>
              <a:prstGeom prst="rect">
                <a:avLst/>
              </a:prstGeom>
              <a:blipFill>
                <a:blip r:embed="rId3"/>
                <a:stretch>
                  <a:fillRect l="-7143" r="-714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F357C3BD-6C20-8C4C-9E21-6D81DF054D02}"/>
              </a:ext>
            </a:extLst>
          </p:cNvPr>
          <p:cNvSpPr/>
          <p:nvPr/>
        </p:nvSpPr>
        <p:spPr>
          <a:xfrm>
            <a:off x="7521797" y="547662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C827C04-9FB9-604C-A549-7301042FF564}"/>
              </a:ext>
            </a:extLst>
          </p:cNvPr>
          <p:cNvSpPr/>
          <p:nvPr/>
        </p:nvSpPr>
        <p:spPr>
          <a:xfrm>
            <a:off x="9486996" y="5486149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B7B7E02-5DC7-664C-9970-330ABB8DD43E}"/>
                  </a:ext>
                </a:extLst>
              </p:cNvPr>
              <p:cNvSpPr/>
              <p:nvPr/>
            </p:nvSpPr>
            <p:spPr>
              <a:xfrm>
                <a:off x="7565708" y="5517066"/>
                <a:ext cx="6859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B7B7E02-5DC7-664C-9970-330ABB8DD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708" y="5517066"/>
                <a:ext cx="685957" cy="584775"/>
              </a:xfrm>
              <a:prstGeom prst="rect">
                <a:avLst/>
              </a:prstGeom>
              <a:blipFill>
                <a:blip r:embed="rId4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46BB3FE-3F42-6D45-83C6-244387A62940}"/>
                  </a:ext>
                </a:extLst>
              </p:cNvPr>
              <p:cNvSpPr/>
              <p:nvPr/>
            </p:nvSpPr>
            <p:spPr>
              <a:xfrm>
                <a:off x="9531919" y="5524832"/>
                <a:ext cx="6954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46BB3FE-3F42-6D45-83C6-244387A62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919" y="5524832"/>
                <a:ext cx="695447" cy="584775"/>
              </a:xfrm>
              <a:prstGeom prst="rect">
                <a:avLst/>
              </a:prstGeom>
              <a:blipFill>
                <a:blip r:embed="rId5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B856FF10-CF34-9649-A121-24832FAD3CB1}"/>
              </a:ext>
            </a:extLst>
          </p:cNvPr>
          <p:cNvSpPr/>
          <p:nvPr/>
        </p:nvSpPr>
        <p:spPr>
          <a:xfrm>
            <a:off x="7524173" y="3761406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DB54707-F601-0243-A347-4ED37E2A85E6}"/>
              </a:ext>
            </a:extLst>
          </p:cNvPr>
          <p:cNvSpPr/>
          <p:nvPr/>
        </p:nvSpPr>
        <p:spPr>
          <a:xfrm>
            <a:off x="9489372" y="3770930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AE071A6-F4C8-8846-8A96-9E8444EB9FA8}"/>
              </a:ext>
            </a:extLst>
          </p:cNvPr>
          <p:cNvCxnSpPr>
            <a:cxnSpLocks/>
            <a:endCxn id="29" idx="4"/>
          </p:cNvCxnSpPr>
          <p:nvPr/>
        </p:nvCxnSpPr>
        <p:spPr>
          <a:xfrm flipH="1" flipV="1">
            <a:off x="7903315" y="4463933"/>
            <a:ext cx="394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ADB1B11-7B24-BC42-9602-1F617135B7EE}"/>
              </a:ext>
            </a:extLst>
          </p:cNvPr>
          <p:cNvCxnSpPr>
            <a:cxnSpLocks/>
            <a:endCxn id="30" idx="4"/>
          </p:cNvCxnSpPr>
          <p:nvPr/>
        </p:nvCxnSpPr>
        <p:spPr>
          <a:xfrm flipH="1" flipV="1">
            <a:off x="9868514" y="4473457"/>
            <a:ext cx="390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1867961-5EF7-3945-B7AD-C70536BD34FE}"/>
              </a:ext>
            </a:extLst>
          </p:cNvPr>
          <p:cNvCxnSpPr>
            <a:cxnSpLocks/>
            <a:endCxn id="30" idx="4"/>
          </p:cNvCxnSpPr>
          <p:nvPr/>
        </p:nvCxnSpPr>
        <p:spPr>
          <a:xfrm flipV="1">
            <a:off x="7903709" y="4473457"/>
            <a:ext cx="1964805" cy="996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88362F3-8B17-2D4F-9EC8-EA3890394765}"/>
              </a:ext>
            </a:extLst>
          </p:cNvPr>
          <p:cNvCxnSpPr>
            <a:cxnSpLocks/>
            <a:endCxn id="29" idx="4"/>
          </p:cNvCxnSpPr>
          <p:nvPr/>
        </p:nvCxnSpPr>
        <p:spPr>
          <a:xfrm flipH="1" flipV="1">
            <a:off x="7903315" y="4463933"/>
            <a:ext cx="1965589" cy="1015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E546B4F-D79B-594B-8376-6FF14D01FAFC}"/>
                  </a:ext>
                </a:extLst>
              </p:cNvPr>
              <p:cNvSpPr/>
              <p:nvPr/>
            </p:nvSpPr>
            <p:spPr>
              <a:xfrm>
                <a:off x="7480157" y="3766677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E546B4F-D79B-594B-8376-6FF14D01F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157" y="3766677"/>
                <a:ext cx="952505" cy="707373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DA82A0-D479-2541-BC12-323E4D69C377}"/>
                  </a:ext>
                </a:extLst>
              </p:cNvPr>
              <p:cNvSpPr/>
              <p:nvPr/>
            </p:nvSpPr>
            <p:spPr>
              <a:xfrm>
                <a:off x="9443772" y="3778400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DA82A0-D479-2541-BC12-323E4D69C3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772" y="3778400"/>
                <a:ext cx="952505" cy="707373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719FE77-42EA-5C4E-B7CE-DA0B69707408}"/>
                  </a:ext>
                </a:extLst>
              </p:cNvPr>
              <p:cNvSpPr/>
              <p:nvPr/>
            </p:nvSpPr>
            <p:spPr>
              <a:xfrm>
                <a:off x="7474296" y="2055109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719FE77-42EA-5C4E-B7CE-DA0B69707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296" y="2055109"/>
                <a:ext cx="952505" cy="707373"/>
              </a:xfrm>
              <a:prstGeom prst="rect">
                <a:avLst/>
              </a:prstGeom>
              <a:blipFill>
                <a:blip r:embed="rId8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0878154-36E1-9F45-BB46-3EB41CE1EFFD}"/>
                  </a:ext>
                </a:extLst>
              </p:cNvPr>
              <p:cNvSpPr/>
              <p:nvPr/>
            </p:nvSpPr>
            <p:spPr>
              <a:xfrm>
                <a:off x="9420326" y="2049247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0878154-36E1-9F45-BB46-3EB41CE1E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326" y="2049247"/>
                <a:ext cx="952505" cy="707373"/>
              </a:xfrm>
              <a:prstGeom prst="rect">
                <a:avLst/>
              </a:prstGeom>
              <a:blipFill>
                <a:blip r:embed="rId9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63C3700-7DC9-7B4A-8547-4D1020B10E05}"/>
                  </a:ext>
                </a:extLst>
              </p:cNvPr>
              <p:cNvSpPr/>
              <p:nvPr/>
            </p:nvSpPr>
            <p:spPr>
              <a:xfrm>
                <a:off x="8072168" y="4077336"/>
                <a:ext cx="1045927" cy="747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63C3700-7DC9-7B4A-8547-4D1020B10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168" y="4077336"/>
                <a:ext cx="1045927" cy="7477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2189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6"/>
            <a:ext cx="10515600" cy="912058"/>
          </a:xfrm>
        </p:spPr>
        <p:txBody>
          <a:bodyPr>
            <a:normAutofit/>
          </a:bodyPr>
          <a:lstStyle/>
          <a:p>
            <a:r>
              <a:rPr lang="en-US" sz="4000" dirty="0"/>
              <a:t>More chain rule</a:t>
            </a:r>
            <a:endParaRPr lang="en-US" sz="4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299" y="1100413"/>
                <a:ext cx="6781426" cy="5550769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cs typeface="Times New Roman"/>
                  </a:rPr>
                  <a:t> depends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>
                    <a:cs typeface="Times New Roman"/>
                  </a:rPr>
                  <a:t>.  Both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dirty="0">
                    <a:cs typeface="Times New Roman"/>
                  </a:rPr>
                  <a:t> depend on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To apply the chain rule here, we need to sum over both of the flow paths:</a:t>
                </a:r>
                <a:endParaRPr lang="en-US" dirty="0">
                  <a:cs typeface="Times New Roman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>
                  <a:cs typeface="Times New Roman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99" y="1100413"/>
                <a:ext cx="6781426" cy="5550769"/>
              </a:xfrm>
              <a:blipFill>
                <a:blip r:embed="rId2"/>
                <a:stretch>
                  <a:fillRect l="-1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C3EA417E-C09F-9549-B317-E2BD73DF2164}"/>
              </a:ext>
            </a:extLst>
          </p:cNvPr>
          <p:cNvSpPr/>
          <p:nvPr/>
        </p:nvSpPr>
        <p:spPr>
          <a:xfrm>
            <a:off x="7512450" y="204397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21994F7-B984-C948-B664-6D0DAD0E5571}"/>
              </a:ext>
            </a:extLst>
          </p:cNvPr>
          <p:cNvSpPr/>
          <p:nvPr/>
        </p:nvSpPr>
        <p:spPr>
          <a:xfrm>
            <a:off x="9477649" y="2053499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ACC4EA0-4F10-3F4B-AE58-439DBCB10978}"/>
              </a:ext>
            </a:extLst>
          </p:cNvPr>
          <p:cNvCxnSpPr>
            <a:cxnSpLocks/>
            <a:endCxn id="56" idx="4"/>
          </p:cNvCxnSpPr>
          <p:nvPr/>
        </p:nvCxnSpPr>
        <p:spPr>
          <a:xfrm flipH="1" flipV="1">
            <a:off x="7891592" y="2746502"/>
            <a:ext cx="394" cy="1005679"/>
          </a:xfrm>
          <a:prstGeom prst="straightConnector1">
            <a:avLst/>
          </a:prstGeom>
          <a:ln w="889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A65F405-0D4D-2C49-9656-F4FF55BECDB3}"/>
              </a:ext>
            </a:extLst>
          </p:cNvPr>
          <p:cNvCxnSpPr>
            <a:cxnSpLocks/>
            <a:endCxn id="59" idx="4"/>
          </p:cNvCxnSpPr>
          <p:nvPr/>
        </p:nvCxnSpPr>
        <p:spPr>
          <a:xfrm flipH="1" flipV="1">
            <a:off x="9856791" y="2756026"/>
            <a:ext cx="390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E057350-79A4-9141-9102-CE6D177F8DC7}"/>
              </a:ext>
            </a:extLst>
          </p:cNvPr>
          <p:cNvCxnSpPr>
            <a:cxnSpLocks/>
            <a:endCxn id="59" idx="4"/>
          </p:cNvCxnSpPr>
          <p:nvPr/>
        </p:nvCxnSpPr>
        <p:spPr>
          <a:xfrm flipV="1">
            <a:off x="7891986" y="2756026"/>
            <a:ext cx="1964805" cy="996155"/>
          </a:xfrm>
          <a:prstGeom prst="straightConnector1">
            <a:avLst/>
          </a:prstGeom>
          <a:ln w="889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ACEEC03-F1C8-534B-9C14-06AEC7FC1085}"/>
              </a:ext>
            </a:extLst>
          </p:cNvPr>
          <p:cNvCxnSpPr>
            <a:cxnSpLocks/>
            <a:endCxn id="56" idx="4"/>
          </p:cNvCxnSpPr>
          <p:nvPr/>
        </p:nvCxnSpPr>
        <p:spPr>
          <a:xfrm flipH="1" flipV="1">
            <a:off x="7891592" y="2746502"/>
            <a:ext cx="1965589" cy="1015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>
            <a:extLst>
              <a:ext uri="{FF2B5EF4-FFF2-40B4-BE49-F238E27FC236}">
                <a16:creationId xmlns:a16="http://schemas.microsoft.com/office/drawing/2014/main" id="{E0CE122C-7941-9F49-990C-2445422A54E6}"/>
              </a:ext>
            </a:extLst>
          </p:cNvPr>
          <p:cNvSpPr/>
          <p:nvPr/>
        </p:nvSpPr>
        <p:spPr>
          <a:xfrm>
            <a:off x="7514950" y="337597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E2D2DD4-784F-8E4A-A17E-5C8BBDD87EFB}"/>
              </a:ext>
            </a:extLst>
          </p:cNvPr>
          <p:cNvCxnSpPr>
            <a:cxnSpLocks/>
            <a:endCxn id="106" idx="4"/>
          </p:cNvCxnSpPr>
          <p:nvPr/>
        </p:nvCxnSpPr>
        <p:spPr>
          <a:xfrm flipH="1" flipV="1">
            <a:off x="7894092" y="1040124"/>
            <a:ext cx="394" cy="1005679"/>
          </a:xfrm>
          <a:prstGeom prst="straightConnector1">
            <a:avLst/>
          </a:prstGeom>
          <a:ln w="889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A6B2A3F-5149-7847-80AA-0A495D7BB74A}"/>
              </a:ext>
            </a:extLst>
          </p:cNvPr>
          <p:cNvCxnSpPr>
            <a:cxnSpLocks/>
            <a:endCxn id="106" idx="4"/>
          </p:cNvCxnSpPr>
          <p:nvPr/>
        </p:nvCxnSpPr>
        <p:spPr>
          <a:xfrm flipH="1" flipV="1">
            <a:off x="7894092" y="1040124"/>
            <a:ext cx="1965589" cy="1015203"/>
          </a:xfrm>
          <a:prstGeom prst="straightConnector1">
            <a:avLst/>
          </a:prstGeom>
          <a:ln w="889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624616D-BAF2-BE4B-8374-0A1945168CE1}"/>
                  </a:ext>
                </a:extLst>
              </p:cNvPr>
              <p:cNvSpPr/>
              <p:nvPr/>
            </p:nvSpPr>
            <p:spPr>
              <a:xfrm>
                <a:off x="7633002" y="353324"/>
                <a:ext cx="51571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624616D-BAF2-BE4B-8374-0A1945168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002" y="353324"/>
                <a:ext cx="515718" cy="584775"/>
              </a:xfrm>
              <a:prstGeom prst="rect">
                <a:avLst/>
              </a:prstGeom>
              <a:blipFill>
                <a:blip r:embed="rId3"/>
                <a:stretch>
                  <a:fillRect l="-7143" r="-714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F357C3BD-6C20-8C4C-9E21-6D81DF054D02}"/>
              </a:ext>
            </a:extLst>
          </p:cNvPr>
          <p:cNvSpPr/>
          <p:nvPr/>
        </p:nvSpPr>
        <p:spPr>
          <a:xfrm>
            <a:off x="7521797" y="547662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C827C04-9FB9-604C-A549-7301042FF564}"/>
              </a:ext>
            </a:extLst>
          </p:cNvPr>
          <p:cNvSpPr/>
          <p:nvPr/>
        </p:nvSpPr>
        <p:spPr>
          <a:xfrm>
            <a:off x="9486996" y="5486149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B7B7E02-5DC7-664C-9970-330ABB8DD43E}"/>
                  </a:ext>
                </a:extLst>
              </p:cNvPr>
              <p:cNvSpPr/>
              <p:nvPr/>
            </p:nvSpPr>
            <p:spPr>
              <a:xfrm>
                <a:off x="7565708" y="5517066"/>
                <a:ext cx="6859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B7B7E02-5DC7-664C-9970-330ABB8DD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708" y="5517066"/>
                <a:ext cx="685957" cy="584775"/>
              </a:xfrm>
              <a:prstGeom prst="rect">
                <a:avLst/>
              </a:prstGeom>
              <a:blipFill>
                <a:blip r:embed="rId4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46BB3FE-3F42-6D45-83C6-244387A62940}"/>
                  </a:ext>
                </a:extLst>
              </p:cNvPr>
              <p:cNvSpPr/>
              <p:nvPr/>
            </p:nvSpPr>
            <p:spPr>
              <a:xfrm>
                <a:off x="9531919" y="5524832"/>
                <a:ext cx="6954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46BB3FE-3F42-6D45-83C6-244387A62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919" y="5524832"/>
                <a:ext cx="695447" cy="584775"/>
              </a:xfrm>
              <a:prstGeom prst="rect">
                <a:avLst/>
              </a:prstGeom>
              <a:blipFill>
                <a:blip r:embed="rId5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B856FF10-CF34-9649-A121-24832FAD3CB1}"/>
              </a:ext>
            </a:extLst>
          </p:cNvPr>
          <p:cNvSpPr/>
          <p:nvPr/>
        </p:nvSpPr>
        <p:spPr>
          <a:xfrm>
            <a:off x="7524173" y="3761406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DB54707-F601-0243-A347-4ED37E2A85E6}"/>
              </a:ext>
            </a:extLst>
          </p:cNvPr>
          <p:cNvSpPr/>
          <p:nvPr/>
        </p:nvSpPr>
        <p:spPr>
          <a:xfrm>
            <a:off x="9489372" y="3770930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AE071A6-F4C8-8846-8A96-9E8444EB9FA8}"/>
              </a:ext>
            </a:extLst>
          </p:cNvPr>
          <p:cNvCxnSpPr>
            <a:cxnSpLocks/>
            <a:endCxn id="29" idx="4"/>
          </p:cNvCxnSpPr>
          <p:nvPr/>
        </p:nvCxnSpPr>
        <p:spPr>
          <a:xfrm flipH="1" flipV="1">
            <a:off x="7903315" y="4463933"/>
            <a:ext cx="394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ADB1B11-7B24-BC42-9602-1F617135B7EE}"/>
              </a:ext>
            </a:extLst>
          </p:cNvPr>
          <p:cNvCxnSpPr>
            <a:cxnSpLocks/>
            <a:endCxn id="30" idx="4"/>
          </p:cNvCxnSpPr>
          <p:nvPr/>
        </p:nvCxnSpPr>
        <p:spPr>
          <a:xfrm flipH="1" flipV="1">
            <a:off x="9868514" y="4473457"/>
            <a:ext cx="390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1867961-5EF7-3945-B7AD-C70536BD34FE}"/>
              </a:ext>
            </a:extLst>
          </p:cNvPr>
          <p:cNvCxnSpPr>
            <a:cxnSpLocks/>
            <a:endCxn id="30" idx="4"/>
          </p:cNvCxnSpPr>
          <p:nvPr/>
        </p:nvCxnSpPr>
        <p:spPr>
          <a:xfrm flipV="1">
            <a:off x="7903709" y="4473457"/>
            <a:ext cx="1964805" cy="996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88362F3-8B17-2D4F-9EC8-EA3890394765}"/>
              </a:ext>
            </a:extLst>
          </p:cNvPr>
          <p:cNvCxnSpPr>
            <a:cxnSpLocks/>
            <a:endCxn id="29" idx="4"/>
          </p:cNvCxnSpPr>
          <p:nvPr/>
        </p:nvCxnSpPr>
        <p:spPr>
          <a:xfrm flipH="1" flipV="1">
            <a:off x="7903315" y="4463933"/>
            <a:ext cx="1965589" cy="1015203"/>
          </a:xfrm>
          <a:prstGeom prst="straightConnector1">
            <a:avLst/>
          </a:prstGeom>
          <a:ln w="889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E546B4F-D79B-594B-8376-6FF14D01FAFC}"/>
                  </a:ext>
                </a:extLst>
              </p:cNvPr>
              <p:cNvSpPr/>
              <p:nvPr/>
            </p:nvSpPr>
            <p:spPr>
              <a:xfrm>
                <a:off x="7480157" y="3766677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E546B4F-D79B-594B-8376-6FF14D01F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157" y="3766677"/>
                <a:ext cx="952505" cy="707373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DA82A0-D479-2541-BC12-323E4D69C377}"/>
                  </a:ext>
                </a:extLst>
              </p:cNvPr>
              <p:cNvSpPr/>
              <p:nvPr/>
            </p:nvSpPr>
            <p:spPr>
              <a:xfrm>
                <a:off x="9443772" y="3778400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DA82A0-D479-2541-BC12-323E4D69C3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772" y="3778400"/>
                <a:ext cx="952505" cy="707373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719FE77-42EA-5C4E-B7CE-DA0B69707408}"/>
                  </a:ext>
                </a:extLst>
              </p:cNvPr>
              <p:cNvSpPr/>
              <p:nvPr/>
            </p:nvSpPr>
            <p:spPr>
              <a:xfrm>
                <a:off x="7474296" y="2055109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719FE77-42EA-5C4E-B7CE-DA0B69707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296" y="2055109"/>
                <a:ext cx="952505" cy="707373"/>
              </a:xfrm>
              <a:prstGeom prst="rect">
                <a:avLst/>
              </a:prstGeom>
              <a:blipFill>
                <a:blip r:embed="rId8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0878154-36E1-9F45-BB46-3EB41CE1EFFD}"/>
                  </a:ext>
                </a:extLst>
              </p:cNvPr>
              <p:cNvSpPr/>
              <p:nvPr/>
            </p:nvSpPr>
            <p:spPr>
              <a:xfrm>
                <a:off x="9420326" y="2049247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0878154-36E1-9F45-BB46-3EB41CE1E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326" y="2049247"/>
                <a:ext cx="952505" cy="707373"/>
              </a:xfrm>
              <a:prstGeom prst="rect">
                <a:avLst/>
              </a:prstGeom>
              <a:blipFill>
                <a:blip r:embed="rId9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63C3700-7DC9-7B4A-8547-4D1020B10E05}"/>
                  </a:ext>
                </a:extLst>
              </p:cNvPr>
              <p:cNvSpPr/>
              <p:nvPr/>
            </p:nvSpPr>
            <p:spPr>
              <a:xfrm>
                <a:off x="8072168" y="4077336"/>
                <a:ext cx="1045927" cy="747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63C3700-7DC9-7B4A-8547-4D1020B10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168" y="4077336"/>
                <a:ext cx="1045927" cy="7477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1899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7AD5A-DC4A-3247-91C6-A8E24745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E9497-082B-C745-AEC3-B1C3833C4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Review: flow diagrams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Gradient descent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chain rule of calculus</a:t>
            </a:r>
          </a:p>
          <a:p>
            <a:r>
              <a:rPr lang="en-US" dirty="0"/>
              <a:t>Back-propagation</a:t>
            </a:r>
          </a:p>
        </p:txBody>
      </p:sp>
    </p:spTree>
    <p:extLst>
      <p:ext uri="{BB962C8B-B14F-4D97-AF65-F5344CB8AC3E}">
        <p14:creationId xmlns:p14="http://schemas.microsoft.com/office/powerpoint/2010/main" val="3527473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6"/>
            <a:ext cx="10515600" cy="912058"/>
          </a:xfrm>
        </p:spPr>
        <p:txBody>
          <a:bodyPr>
            <a:normAutofit/>
          </a:bodyPr>
          <a:lstStyle/>
          <a:p>
            <a:r>
              <a:rPr lang="en-US" sz="4000" dirty="0"/>
              <a:t>Back-propagation</a:t>
            </a:r>
            <a:endParaRPr lang="en-US" sz="4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299" y="1100413"/>
                <a:ext cx="6781426" cy="555076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cs typeface="Times New Roman"/>
                  </a:rPr>
                  <a:t>The key idea of back-propagation is to 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𝜕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, for every layer l, for every pair of nodes j and k, as follows: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Start at the output node.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Apply the chain rule of calculus backward, layer-by-layer, from the output node backward toward the input.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99" y="1100413"/>
                <a:ext cx="6781426" cy="5550769"/>
              </a:xfrm>
              <a:blipFill>
                <a:blip r:embed="rId2"/>
                <a:stretch>
                  <a:fillRect l="-1869" t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C3EA417E-C09F-9549-B317-E2BD73DF2164}"/>
              </a:ext>
            </a:extLst>
          </p:cNvPr>
          <p:cNvSpPr/>
          <p:nvPr/>
        </p:nvSpPr>
        <p:spPr>
          <a:xfrm>
            <a:off x="7512450" y="204397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21994F7-B984-C948-B664-6D0DAD0E5571}"/>
              </a:ext>
            </a:extLst>
          </p:cNvPr>
          <p:cNvSpPr/>
          <p:nvPr/>
        </p:nvSpPr>
        <p:spPr>
          <a:xfrm>
            <a:off x="9477649" y="2053499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ACC4EA0-4F10-3F4B-AE58-439DBCB10978}"/>
              </a:ext>
            </a:extLst>
          </p:cNvPr>
          <p:cNvCxnSpPr>
            <a:cxnSpLocks/>
            <a:endCxn id="56" idx="4"/>
          </p:cNvCxnSpPr>
          <p:nvPr/>
        </p:nvCxnSpPr>
        <p:spPr>
          <a:xfrm flipH="1" flipV="1">
            <a:off x="7891592" y="2746502"/>
            <a:ext cx="394" cy="1005679"/>
          </a:xfrm>
          <a:prstGeom prst="straightConnector1">
            <a:avLst/>
          </a:prstGeom>
          <a:ln w="889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A65F405-0D4D-2C49-9656-F4FF55BECDB3}"/>
              </a:ext>
            </a:extLst>
          </p:cNvPr>
          <p:cNvCxnSpPr>
            <a:cxnSpLocks/>
            <a:endCxn id="59" idx="4"/>
          </p:cNvCxnSpPr>
          <p:nvPr/>
        </p:nvCxnSpPr>
        <p:spPr>
          <a:xfrm flipH="1" flipV="1">
            <a:off x="9856791" y="2756026"/>
            <a:ext cx="390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E057350-79A4-9141-9102-CE6D177F8DC7}"/>
              </a:ext>
            </a:extLst>
          </p:cNvPr>
          <p:cNvCxnSpPr>
            <a:cxnSpLocks/>
            <a:endCxn id="59" idx="4"/>
          </p:cNvCxnSpPr>
          <p:nvPr/>
        </p:nvCxnSpPr>
        <p:spPr>
          <a:xfrm flipV="1">
            <a:off x="7891986" y="2756026"/>
            <a:ext cx="1964805" cy="996155"/>
          </a:xfrm>
          <a:prstGeom prst="straightConnector1">
            <a:avLst/>
          </a:prstGeom>
          <a:ln w="889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ACEEC03-F1C8-534B-9C14-06AEC7FC1085}"/>
              </a:ext>
            </a:extLst>
          </p:cNvPr>
          <p:cNvCxnSpPr>
            <a:cxnSpLocks/>
            <a:endCxn id="56" idx="4"/>
          </p:cNvCxnSpPr>
          <p:nvPr/>
        </p:nvCxnSpPr>
        <p:spPr>
          <a:xfrm flipH="1" flipV="1">
            <a:off x="7891592" y="2746502"/>
            <a:ext cx="1965589" cy="1015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>
            <a:extLst>
              <a:ext uri="{FF2B5EF4-FFF2-40B4-BE49-F238E27FC236}">
                <a16:creationId xmlns:a16="http://schemas.microsoft.com/office/drawing/2014/main" id="{E0CE122C-7941-9F49-990C-2445422A54E6}"/>
              </a:ext>
            </a:extLst>
          </p:cNvPr>
          <p:cNvSpPr/>
          <p:nvPr/>
        </p:nvSpPr>
        <p:spPr>
          <a:xfrm>
            <a:off x="7514950" y="337597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E2D2DD4-784F-8E4A-A17E-5C8BBDD87EFB}"/>
              </a:ext>
            </a:extLst>
          </p:cNvPr>
          <p:cNvCxnSpPr>
            <a:cxnSpLocks/>
            <a:endCxn id="106" idx="4"/>
          </p:cNvCxnSpPr>
          <p:nvPr/>
        </p:nvCxnSpPr>
        <p:spPr>
          <a:xfrm flipH="1" flipV="1">
            <a:off x="7894092" y="1040124"/>
            <a:ext cx="394" cy="1005679"/>
          </a:xfrm>
          <a:prstGeom prst="straightConnector1">
            <a:avLst/>
          </a:prstGeom>
          <a:ln w="889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A6B2A3F-5149-7847-80AA-0A495D7BB74A}"/>
              </a:ext>
            </a:extLst>
          </p:cNvPr>
          <p:cNvCxnSpPr>
            <a:cxnSpLocks/>
            <a:endCxn id="106" idx="4"/>
          </p:cNvCxnSpPr>
          <p:nvPr/>
        </p:nvCxnSpPr>
        <p:spPr>
          <a:xfrm flipH="1" flipV="1">
            <a:off x="7894092" y="1040124"/>
            <a:ext cx="1965589" cy="1015203"/>
          </a:xfrm>
          <a:prstGeom prst="straightConnector1">
            <a:avLst/>
          </a:prstGeom>
          <a:ln w="889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624616D-BAF2-BE4B-8374-0A1945168CE1}"/>
                  </a:ext>
                </a:extLst>
              </p:cNvPr>
              <p:cNvSpPr/>
              <p:nvPr/>
            </p:nvSpPr>
            <p:spPr>
              <a:xfrm>
                <a:off x="7633002" y="353324"/>
                <a:ext cx="51571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624616D-BAF2-BE4B-8374-0A1945168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002" y="353324"/>
                <a:ext cx="515718" cy="584775"/>
              </a:xfrm>
              <a:prstGeom prst="rect">
                <a:avLst/>
              </a:prstGeom>
              <a:blipFill>
                <a:blip r:embed="rId3"/>
                <a:stretch>
                  <a:fillRect l="-7143" r="-714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F357C3BD-6C20-8C4C-9E21-6D81DF054D02}"/>
              </a:ext>
            </a:extLst>
          </p:cNvPr>
          <p:cNvSpPr/>
          <p:nvPr/>
        </p:nvSpPr>
        <p:spPr>
          <a:xfrm>
            <a:off x="7521797" y="547662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C827C04-9FB9-604C-A549-7301042FF564}"/>
              </a:ext>
            </a:extLst>
          </p:cNvPr>
          <p:cNvSpPr/>
          <p:nvPr/>
        </p:nvSpPr>
        <p:spPr>
          <a:xfrm>
            <a:off x="9486996" y="5486149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B7B7E02-5DC7-664C-9970-330ABB8DD43E}"/>
                  </a:ext>
                </a:extLst>
              </p:cNvPr>
              <p:cNvSpPr/>
              <p:nvPr/>
            </p:nvSpPr>
            <p:spPr>
              <a:xfrm>
                <a:off x="7565708" y="5517066"/>
                <a:ext cx="6859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B7B7E02-5DC7-664C-9970-330ABB8DD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708" y="5517066"/>
                <a:ext cx="685957" cy="584775"/>
              </a:xfrm>
              <a:prstGeom prst="rect">
                <a:avLst/>
              </a:prstGeom>
              <a:blipFill>
                <a:blip r:embed="rId4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46BB3FE-3F42-6D45-83C6-244387A62940}"/>
                  </a:ext>
                </a:extLst>
              </p:cNvPr>
              <p:cNvSpPr/>
              <p:nvPr/>
            </p:nvSpPr>
            <p:spPr>
              <a:xfrm>
                <a:off x="9531919" y="5524832"/>
                <a:ext cx="6954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46BB3FE-3F42-6D45-83C6-244387A62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919" y="5524832"/>
                <a:ext cx="695447" cy="584775"/>
              </a:xfrm>
              <a:prstGeom prst="rect">
                <a:avLst/>
              </a:prstGeom>
              <a:blipFill>
                <a:blip r:embed="rId5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B856FF10-CF34-9649-A121-24832FAD3CB1}"/>
              </a:ext>
            </a:extLst>
          </p:cNvPr>
          <p:cNvSpPr/>
          <p:nvPr/>
        </p:nvSpPr>
        <p:spPr>
          <a:xfrm>
            <a:off x="7524173" y="3761406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DB54707-F601-0243-A347-4ED37E2A85E6}"/>
              </a:ext>
            </a:extLst>
          </p:cNvPr>
          <p:cNvSpPr/>
          <p:nvPr/>
        </p:nvSpPr>
        <p:spPr>
          <a:xfrm>
            <a:off x="9489372" y="3770930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AE071A6-F4C8-8846-8A96-9E8444EB9FA8}"/>
              </a:ext>
            </a:extLst>
          </p:cNvPr>
          <p:cNvCxnSpPr>
            <a:cxnSpLocks/>
            <a:endCxn id="29" idx="4"/>
          </p:cNvCxnSpPr>
          <p:nvPr/>
        </p:nvCxnSpPr>
        <p:spPr>
          <a:xfrm flipH="1" flipV="1">
            <a:off x="7903315" y="4463933"/>
            <a:ext cx="394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ADB1B11-7B24-BC42-9602-1F617135B7EE}"/>
              </a:ext>
            </a:extLst>
          </p:cNvPr>
          <p:cNvCxnSpPr>
            <a:cxnSpLocks/>
            <a:endCxn id="30" idx="4"/>
          </p:cNvCxnSpPr>
          <p:nvPr/>
        </p:nvCxnSpPr>
        <p:spPr>
          <a:xfrm flipH="1" flipV="1">
            <a:off x="9868514" y="4473457"/>
            <a:ext cx="390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1867961-5EF7-3945-B7AD-C70536BD34FE}"/>
              </a:ext>
            </a:extLst>
          </p:cNvPr>
          <p:cNvCxnSpPr>
            <a:cxnSpLocks/>
            <a:endCxn id="30" idx="4"/>
          </p:cNvCxnSpPr>
          <p:nvPr/>
        </p:nvCxnSpPr>
        <p:spPr>
          <a:xfrm flipV="1">
            <a:off x="7903709" y="4473457"/>
            <a:ext cx="1964805" cy="996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88362F3-8B17-2D4F-9EC8-EA3890394765}"/>
              </a:ext>
            </a:extLst>
          </p:cNvPr>
          <p:cNvCxnSpPr>
            <a:cxnSpLocks/>
            <a:endCxn id="29" idx="4"/>
          </p:cNvCxnSpPr>
          <p:nvPr/>
        </p:nvCxnSpPr>
        <p:spPr>
          <a:xfrm flipH="1" flipV="1">
            <a:off x="7903315" y="4463933"/>
            <a:ext cx="1965589" cy="1015203"/>
          </a:xfrm>
          <a:prstGeom prst="straightConnector1">
            <a:avLst/>
          </a:prstGeom>
          <a:ln w="889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E546B4F-D79B-594B-8376-6FF14D01FAFC}"/>
                  </a:ext>
                </a:extLst>
              </p:cNvPr>
              <p:cNvSpPr/>
              <p:nvPr/>
            </p:nvSpPr>
            <p:spPr>
              <a:xfrm>
                <a:off x="7480157" y="3766677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E546B4F-D79B-594B-8376-6FF14D01F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157" y="3766677"/>
                <a:ext cx="952505" cy="707373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DA82A0-D479-2541-BC12-323E4D69C377}"/>
                  </a:ext>
                </a:extLst>
              </p:cNvPr>
              <p:cNvSpPr/>
              <p:nvPr/>
            </p:nvSpPr>
            <p:spPr>
              <a:xfrm>
                <a:off x="9443772" y="3778400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DA82A0-D479-2541-BC12-323E4D69C3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772" y="3778400"/>
                <a:ext cx="952505" cy="707373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719FE77-42EA-5C4E-B7CE-DA0B69707408}"/>
                  </a:ext>
                </a:extLst>
              </p:cNvPr>
              <p:cNvSpPr/>
              <p:nvPr/>
            </p:nvSpPr>
            <p:spPr>
              <a:xfrm>
                <a:off x="7474296" y="2055109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719FE77-42EA-5C4E-B7CE-DA0B69707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296" y="2055109"/>
                <a:ext cx="952505" cy="707373"/>
              </a:xfrm>
              <a:prstGeom prst="rect">
                <a:avLst/>
              </a:prstGeom>
              <a:blipFill>
                <a:blip r:embed="rId8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0878154-36E1-9F45-BB46-3EB41CE1EFFD}"/>
                  </a:ext>
                </a:extLst>
              </p:cNvPr>
              <p:cNvSpPr/>
              <p:nvPr/>
            </p:nvSpPr>
            <p:spPr>
              <a:xfrm>
                <a:off x="9420326" y="2049247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0878154-36E1-9F45-BB46-3EB41CE1E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326" y="2049247"/>
                <a:ext cx="952505" cy="707373"/>
              </a:xfrm>
              <a:prstGeom prst="rect">
                <a:avLst/>
              </a:prstGeom>
              <a:blipFill>
                <a:blip r:embed="rId9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63C3700-7DC9-7B4A-8547-4D1020B10E05}"/>
                  </a:ext>
                </a:extLst>
              </p:cNvPr>
              <p:cNvSpPr/>
              <p:nvPr/>
            </p:nvSpPr>
            <p:spPr>
              <a:xfrm>
                <a:off x="8072168" y="4077336"/>
                <a:ext cx="1045927" cy="747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63C3700-7DC9-7B4A-8547-4D1020B10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168" y="4077336"/>
                <a:ext cx="1045927" cy="7477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630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7AD5A-DC4A-3247-91C6-A8E24745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E9497-082B-C745-AEC3-B1C3833C4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Review: flow diagrams</a:t>
            </a:r>
          </a:p>
          <a:p>
            <a:r>
              <a:rPr lang="en-US" dirty="0"/>
              <a:t>Gradient descent</a:t>
            </a:r>
          </a:p>
          <a:p>
            <a:r>
              <a:rPr lang="en-US" dirty="0"/>
              <a:t>The chain rule of calculus</a:t>
            </a:r>
          </a:p>
          <a:p>
            <a:r>
              <a:rPr lang="en-US" dirty="0"/>
              <a:t>Back-propagation</a:t>
            </a:r>
          </a:p>
        </p:txBody>
      </p:sp>
    </p:spTree>
    <p:extLst>
      <p:ext uri="{BB962C8B-B14F-4D97-AF65-F5344CB8AC3E}">
        <p14:creationId xmlns:p14="http://schemas.microsoft.com/office/powerpoint/2010/main" val="1406230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6"/>
            <a:ext cx="10515600" cy="912058"/>
          </a:xfrm>
        </p:spPr>
        <p:txBody>
          <a:bodyPr>
            <a:normAutofit/>
          </a:bodyPr>
          <a:lstStyle/>
          <a:p>
            <a:r>
              <a:rPr lang="en-US" sz="4000" dirty="0"/>
              <a:t>Back-propagation</a:t>
            </a:r>
            <a:endParaRPr lang="en-US" sz="4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299" y="1100413"/>
                <a:ext cx="6781426" cy="555076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cs typeface="Times New Roman"/>
                  </a:rPr>
                  <a:t>First, 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𝜕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</m:oMath>
                </a14:m>
                <a:r>
                  <a:rPr lang="en-US" dirty="0">
                    <a:cs typeface="Times New Roman"/>
                  </a:rPr>
                  <a:t>.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99" y="1100413"/>
                <a:ext cx="6781426" cy="5550769"/>
              </a:xfrm>
              <a:blipFill>
                <a:blip r:embed="rId2"/>
                <a:stretch>
                  <a:fillRect l="-1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C3EA417E-C09F-9549-B317-E2BD73DF2164}"/>
              </a:ext>
            </a:extLst>
          </p:cNvPr>
          <p:cNvSpPr/>
          <p:nvPr/>
        </p:nvSpPr>
        <p:spPr>
          <a:xfrm>
            <a:off x="7512450" y="204397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21994F7-B984-C948-B664-6D0DAD0E5571}"/>
              </a:ext>
            </a:extLst>
          </p:cNvPr>
          <p:cNvSpPr/>
          <p:nvPr/>
        </p:nvSpPr>
        <p:spPr>
          <a:xfrm>
            <a:off x="9477649" y="2053499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ACC4EA0-4F10-3F4B-AE58-439DBCB10978}"/>
              </a:ext>
            </a:extLst>
          </p:cNvPr>
          <p:cNvCxnSpPr>
            <a:cxnSpLocks/>
            <a:endCxn id="56" idx="4"/>
          </p:cNvCxnSpPr>
          <p:nvPr/>
        </p:nvCxnSpPr>
        <p:spPr>
          <a:xfrm flipH="1" flipV="1">
            <a:off x="7891592" y="2746502"/>
            <a:ext cx="394" cy="1005679"/>
          </a:xfrm>
          <a:prstGeom prst="straightConnector1">
            <a:avLst/>
          </a:prstGeom>
          <a:ln w="889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A65F405-0D4D-2C49-9656-F4FF55BECDB3}"/>
              </a:ext>
            </a:extLst>
          </p:cNvPr>
          <p:cNvCxnSpPr>
            <a:cxnSpLocks/>
            <a:endCxn id="59" idx="4"/>
          </p:cNvCxnSpPr>
          <p:nvPr/>
        </p:nvCxnSpPr>
        <p:spPr>
          <a:xfrm flipH="1" flipV="1">
            <a:off x="9856791" y="2756026"/>
            <a:ext cx="390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E057350-79A4-9141-9102-CE6D177F8DC7}"/>
              </a:ext>
            </a:extLst>
          </p:cNvPr>
          <p:cNvCxnSpPr>
            <a:cxnSpLocks/>
            <a:endCxn id="59" idx="4"/>
          </p:cNvCxnSpPr>
          <p:nvPr/>
        </p:nvCxnSpPr>
        <p:spPr>
          <a:xfrm flipV="1">
            <a:off x="7891986" y="2756026"/>
            <a:ext cx="1964805" cy="996155"/>
          </a:xfrm>
          <a:prstGeom prst="straightConnector1">
            <a:avLst/>
          </a:prstGeom>
          <a:ln w="889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ACEEC03-F1C8-534B-9C14-06AEC7FC1085}"/>
              </a:ext>
            </a:extLst>
          </p:cNvPr>
          <p:cNvCxnSpPr>
            <a:cxnSpLocks/>
            <a:endCxn id="56" idx="4"/>
          </p:cNvCxnSpPr>
          <p:nvPr/>
        </p:nvCxnSpPr>
        <p:spPr>
          <a:xfrm flipH="1" flipV="1">
            <a:off x="7891592" y="2746502"/>
            <a:ext cx="1965589" cy="1015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>
            <a:extLst>
              <a:ext uri="{FF2B5EF4-FFF2-40B4-BE49-F238E27FC236}">
                <a16:creationId xmlns:a16="http://schemas.microsoft.com/office/drawing/2014/main" id="{E0CE122C-7941-9F49-990C-2445422A54E6}"/>
              </a:ext>
            </a:extLst>
          </p:cNvPr>
          <p:cNvSpPr/>
          <p:nvPr/>
        </p:nvSpPr>
        <p:spPr>
          <a:xfrm>
            <a:off x="7514950" y="337597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E2D2DD4-784F-8E4A-A17E-5C8BBDD87EFB}"/>
              </a:ext>
            </a:extLst>
          </p:cNvPr>
          <p:cNvCxnSpPr>
            <a:cxnSpLocks/>
            <a:endCxn id="106" idx="4"/>
          </p:cNvCxnSpPr>
          <p:nvPr/>
        </p:nvCxnSpPr>
        <p:spPr>
          <a:xfrm flipH="1" flipV="1">
            <a:off x="7894092" y="1040124"/>
            <a:ext cx="394" cy="1005679"/>
          </a:xfrm>
          <a:prstGeom prst="straightConnector1">
            <a:avLst/>
          </a:prstGeom>
          <a:ln w="889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A6B2A3F-5149-7847-80AA-0A495D7BB74A}"/>
              </a:ext>
            </a:extLst>
          </p:cNvPr>
          <p:cNvCxnSpPr>
            <a:cxnSpLocks/>
            <a:endCxn id="106" idx="4"/>
          </p:cNvCxnSpPr>
          <p:nvPr/>
        </p:nvCxnSpPr>
        <p:spPr>
          <a:xfrm flipH="1" flipV="1">
            <a:off x="7894092" y="1040124"/>
            <a:ext cx="1965589" cy="1015203"/>
          </a:xfrm>
          <a:prstGeom prst="straightConnector1">
            <a:avLst/>
          </a:prstGeom>
          <a:ln w="889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624616D-BAF2-BE4B-8374-0A1945168CE1}"/>
                  </a:ext>
                </a:extLst>
              </p:cNvPr>
              <p:cNvSpPr/>
              <p:nvPr/>
            </p:nvSpPr>
            <p:spPr>
              <a:xfrm>
                <a:off x="7633002" y="353324"/>
                <a:ext cx="51571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624616D-BAF2-BE4B-8374-0A1945168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002" y="353324"/>
                <a:ext cx="515718" cy="584775"/>
              </a:xfrm>
              <a:prstGeom prst="rect">
                <a:avLst/>
              </a:prstGeom>
              <a:blipFill>
                <a:blip r:embed="rId3"/>
                <a:stretch>
                  <a:fillRect l="-7143" r="-714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F357C3BD-6C20-8C4C-9E21-6D81DF054D02}"/>
              </a:ext>
            </a:extLst>
          </p:cNvPr>
          <p:cNvSpPr/>
          <p:nvPr/>
        </p:nvSpPr>
        <p:spPr>
          <a:xfrm>
            <a:off x="7521797" y="547662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C827C04-9FB9-604C-A549-7301042FF564}"/>
              </a:ext>
            </a:extLst>
          </p:cNvPr>
          <p:cNvSpPr/>
          <p:nvPr/>
        </p:nvSpPr>
        <p:spPr>
          <a:xfrm>
            <a:off x="9486996" y="5486149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B7B7E02-5DC7-664C-9970-330ABB8DD43E}"/>
                  </a:ext>
                </a:extLst>
              </p:cNvPr>
              <p:cNvSpPr/>
              <p:nvPr/>
            </p:nvSpPr>
            <p:spPr>
              <a:xfrm>
                <a:off x="7565708" y="5517066"/>
                <a:ext cx="6859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B7B7E02-5DC7-664C-9970-330ABB8DD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708" y="5517066"/>
                <a:ext cx="685957" cy="584775"/>
              </a:xfrm>
              <a:prstGeom prst="rect">
                <a:avLst/>
              </a:prstGeom>
              <a:blipFill>
                <a:blip r:embed="rId4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46BB3FE-3F42-6D45-83C6-244387A62940}"/>
                  </a:ext>
                </a:extLst>
              </p:cNvPr>
              <p:cNvSpPr/>
              <p:nvPr/>
            </p:nvSpPr>
            <p:spPr>
              <a:xfrm>
                <a:off x="9531919" y="5524832"/>
                <a:ext cx="6954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46BB3FE-3F42-6D45-83C6-244387A62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919" y="5524832"/>
                <a:ext cx="695447" cy="584775"/>
              </a:xfrm>
              <a:prstGeom prst="rect">
                <a:avLst/>
              </a:prstGeom>
              <a:blipFill>
                <a:blip r:embed="rId5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B856FF10-CF34-9649-A121-24832FAD3CB1}"/>
              </a:ext>
            </a:extLst>
          </p:cNvPr>
          <p:cNvSpPr/>
          <p:nvPr/>
        </p:nvSpPr>
        <p:spPr>
          <a:xfrm>
            <a:off x="7524173" y="3761406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DB54707-F601-0243-A347-4ED37E2A85E6}"/>
              </a:ext>
            </a:extLst>
          </p:cNvPr>
          <p:cNvSpPr/>
          <p:nvPr/>
        </p:nvSpPr>
        <p:spPr>
          <a:xfrm>
            <a:off x="9489372" y="3770930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AE071A6-F4C8-8846-8A96-9E8444EB9FA8}"/>
              </a:ext>
            </a:extLst>
          </p:cNvPr>
          <p:cNvCxnSpPr>
            <a:cxnSpLocks/>
            <a:endCxn id="29" idx="4"/>
          </p:cNvCxnSpPr>
          <p:nvPr/>
        </p:nvCxnSpPr>
        <p:spPr>
          <a:xfrm flipH="1" flipV="1">
            <a:off x="7903315" y="4463933"/>
            <a:ext cx="394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ADB1B11-7B24-BC42-9602-1F617135B7EE}"/>
              </a:ext>
            </a:extLst>
          </p:cNvPr>
          <p:cNvCxnSpPr>
            <a:cxnSpLocks/>
            <a:endCxn id="30" idx="4"/>
          </p:cNvCxnSpPr>
          <p:nvPr/>
        </p:nvCxnSpPr>
        <p:spPr>
          <a:xfrm flipH="1" flipV="1">
            <a:off x="9868514" y="4473457"/>
            <a:ext cx="390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1867961-5EF7-3945-B7AD-C70536BD34FE}"/>
              </a:ext>
            </a:extLst>
          </p:cNvPr>
          <p:cNvCxnSpPr>
            <a:cxnSpLocks/>
            <a:endCxn id="30" idx="4"/>
          </p:cNvCxnSpPr>
          <p:nvPr/>
        </p:nvCxnSpPr>
        <p:spPr>
          <a:xfrm flipV="1">
            <a:off x="7903709" y="4473457"/>
            <a:ext cx="1964805" cy="996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88362F3-8B17-2D4F-9EC8-EA3890394765}"/>
              </a:ext>
            </a:extLst>
          </p:cNvPr>
          <p:cNvCxnSpPr>
            <a:cxnSpLocks/>
            <a:endCxn id="29" idx="4"/>
          </p:cNvCxnSpPr>
          <p:nvPr/>
        </p:nvCxnSpPr>
        <p:spPr>
          <a:xfrm flipH="1" flipV="1">
            <a:off x="7903315" y="4463933"/>
            <a:ext cx="1965589" cy="1015203"/>
          </a:xfrm>
          <a:prstGeom prst="straightConnector1">
            <a:avLst/>
          </a:prstGeom>
          <a:ln w="889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E546B4F-D79B-594B-8376-6FF14D01FAFC}"/>
                  </a:ext>
                </a:extLst>
              </p:cNvPr>
              <p:cNvSpPr/>
              <p:nvPr/>
            </p:nvSpPr>
            <p:spPr>
              <a:xfrm>
                <a:off x="7480157" y="3766677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E546B4F-D79B-594B-8376-6FF14D01F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157" y="3766677"/>
                <a:ext cx="952505" cy="707373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DA82A0-D479-2541-BC12-323E4D69C377}"/>
                  </a:ext>
                </a:extLst>
              </p:cNvPr>
              <p:cNvSpPr/>
              <p:nvPr/>
            </p:nvSpPr>
            <p:spPr>
              <a:xfrm>
                <a:off x="9443772" y="3778400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DA82A0-D479-2541-BC12-323E4D69C3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772" y="3778400"/>
                <a:ext cx="952505" cy="707373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719FE77-42EA-5C4E-B7CE-DA0B69707408}"/>
                  </a:ext>
                </a:extLst>
              </p:cNvPr>
              <p:cNvSpPr/>
              <p:nvPr/>
            </p:nvSpPr>
            <p:spPr>
              <a:xfrm>
                <a:off x="7474296" y="2055109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719FE77-42EA-5C4E-B7CE-DA0B69707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296" y="2055109"/>
                <a:ext cx="952505" cy="707373"/>
              </a:xfrm>
              <a:prstGeom prst="rect">
                <a:avLst/>
              </a:prstGeom>
              <a:blipFill>
                <a:blip r:embed="rId8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0878154-36E1-9F45-BB46-3EB41CE1EFFD}"/>
                  </a:ext>
                </a:extLst>
              </p:cNvPr>
              <p:cNvSpPr/>
              <p:nvPr/>
            </p:nvSpPr>
            <p:spPr>
              <a:xfrm>
                <a:off x="9420326" y="2049247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0878154-36E1-9F45-BB46-3EB41CE1E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326" y="2049247"/>
                <a:ext cx="952505" cy="707373"/>
              </a:xfrm>
              <a:prstGeom prst="rect">
                <a:avLst/>
              </a:prstGeom>
              <a:blipFill>
                <a:blip r:embed="rId9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63C3700-7DC9-7B4A-8547-4D1020B10E05}"/>
                  </a:ext>
                </a:extLst>
              </p:cNvPr>
              <p:cNvSpPr/>
              <p:nvPr/>
            </p:nvSpPr>
            <p:spPr>
              <a:xfrm>
                <a:off x="8072168" y="4077336"/>
                <a:ext cx="1045927" cy="747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63C3700-7DC9-7B4A-8547-4D1020B10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168" y="4077336"/>
                <a:ext cx="1045927" cy="7477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612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6"/>
            <a:ext cx="10515600" cy="912058"/>
          </a:xfrm>
        </p:spPr>
        <p:txBody>
          <a:bodyPr>
            <a:normAutofit/>
          </a:bodyPr>
          <a:lstStyle/>
          <a:p>
            <a:r>
              <a:rPr lang="en-US" sz="4000" dirty="0"/>
              <a:t>Back-propagation</a:t>
            </a:r>
            <a:endParaRPr lang="en-US" sz="4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299" y="1100413"/>
                <a:ext cx="6781426" cy="555076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cs typeface="Times New Roman"/>
                  </a:rPr>
                  <a:t>First, 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𝜕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</m:oMath>
                </a14:m>
                <a:r>
                  <a:rPr lang="en-US" dirty="0">
                    <a:cs typeface="Times New Roman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cs typeface="Times New Roman"/>
                  </a:rPr>
                  <a:t>Second, calculate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… and …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99" y="1100413"/>
                <a:ext cx="6781426" cy="5550769"/>
              </a:xfrm>
              <a:blipFill>
                <a:blip r:embed="rId2"/>
                <a:stretch>
                  <a:fillRect l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C3EA417E-C09F-9549-B317-E2BD73DF2164}"/>
              </a:ext>
            </a:extLst>
          </p:cNvPr>
          <p:cNvSpPr/>
          <p:nvPr/>
        </p:nvSpPr>
        <p:spPr>
          <a:xfrm>
            <a:off x="7512450" y="204397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21994F7-B984-C948-B664-6D0DAD0E5571}"/>
              </a:ext>
            </a:extLst>
          </p:cNvPr>
          <p:cNvSpPr/>
          <p:nvPr/>
        </p:nvSpPr>
        <p:spPr>
          <a:xfrm>
            <a:off x="9477649" y="2053499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ACC4EA0-4F10-3F4B-AE58-439DBCB10978}"/>
              </a:ext>
            </a:extLst>
          </p:cNvPr>
          <p:cNvCxnSpPr>
            <a:cxnSpLocks/>
            <a:endCxn id="56" idx="4"/>
          </p:cNvCxnSpPr>
          <p:nvPr/>
        </p:nvCxnSpPr>
        <p:spPr>
          <a:xfrm flipH="1" flipV="1">
            <a:off x="7891592" y="2746502"/>
            <a:ext cx="394" cy="1005679"/>
          </a:xfrm>
          <a:prstGeom prst="straightConnector1">
            <a:avLst/>
          </a:prstGeom>
          <a:ln w="889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A65F405-0D4D-2C49-9656-F4FF55BECDB3}"/>
              </a:ext>
            </a:extLst>
          </p:cNvPr>
          <p:cNvCxnSpPr>
            <a:cxnSpLocks/>
            <a:endCxn id="59" idx="4"/>
          </p:cNvCxnSpPr>
          <p:nvPr/>
        </p:nvCxnSpPr>
        <p:spPr>
          <a:xfrm flipH="1" flipV="1">
            <a:off x="9856791" y="2756026"/>
            <a:ext cx="390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E057350-79A4-9141-9102-CE6D177F8DC7}"/>
              </a:ext>
            </a:extLst>
          </p:cNvPr>
          <p:cNvCxnSpPr>
            <a:cxnSpLocks/>
            <a:endCxn id="59" idx="4"/>
          </p:cNvCxnSpPr>
          <p:nvPr/>
        </p:nvCxnSpPr>
        <p:spPr>
          <a:xfrm flipV="1">
            <a:off x="7891986" y="2756026"/>
            <a:ext cx="1964805" cy="996155"/>
          </a:xfrm>
          <a:prstGeom prst="straightConnector1">
            <a:avLst/>
          </a:prstGeom>
          <a:ln w="889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ACEEC03-F1C8-534B-9C14-06AEC7FC1085}"/>
              </a:ext>
            </a:extLst>
          </p:cNvPr>
          <p:cNvCxnSpPr>
            <a:cxnSpLocks/>
            <a:endCxn id="56" idx="4"/>
          </p:cNvCxnSpPr>
          <p:nvPr/>
        </p:nvCxnSpPr>
        <p:spPr>
          <a:xfrm flipH="1" flipV="1">
            <a:off x="7891592" y="2746502"/>
            <a:ext cx="1965589" cy="1015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>
            <a:extLst>
              <a:ext uri="{FF2B5EF4-FFF2-40B4-BE49-F238E27FC236}">
                <a16:creationId xmlns:a16="http://schemas.microsoft.com/office/drawing/2014/main" id="{E0CE122C-7941-9F49-990C-2445422A54E6}"/>
              </a:ext>
            </a:extLst>
          </p:cNvPr>
          <p:cNvSpPr/>
          <p:nvPr/>
        </p:nvSpPr>
        <p:spPr>
          <a:xfrm>
            <a:off x="7514950" y="337597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E2D2DD4-784F-8E4A-A17E-5C8BBDD87EFB}"/>
              </a:ext>
            </a:extLst>
          </p:cNvPr>
          <p:cNvCxnSpPr>
            <a:cxnSpLocks/>
            <a:endCxn id="106" idx="4"/>
          </p:cNvCxnSpPr>
          <p:nvPr/>
        </p:nvCxnSpPr>
        <p:spPr>
          <a:xfrm flipH="1" flipV="1">
            <a:off x="7894092" y="1040124"/>
            <a:ext cx="394" cy="1005679"/>
          </a:xfrm>
          <a:prstGeom prst="straightConnector1">
            <a:avLst/>
          </a:prstGeom>
          <a:ln w="889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A6B2A3F-5149-7847-80AA-0A495D7BB74A}"/>
              </a:ext>
            </a:extLst>
          </p:cNvPr>
          <p:cNvCxnSpPr>
            <a:cxnSpLocks/>
            <a:endCxn id="106" idx="4"/>
          </p:cNvCxnSpPr>
          <p:nvPr/>
        </p:nvCxnSpPr>
        <p:spPr>
          <a:xfrm flipH="1" flipV="1">
            <a:off x="7894092" y="1040124"/>
            <a:ext cx="1965589" cy="1015203"/>
          </a:xfrm>
          <a:prstGeom prst="straightConnector1">
            <a:avLst/>
          </a:prstGeom>
          <a:ln w="889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624616D-BAF2-BE4B-8374-0A1945168CE1}"/>
                  </a:ext>
                </a:extLst>
              </p:cNvPr>
              <p:cNvSpPr/>
              <p:nvPr/>
            </p:nvSpPr>
            <p:spPr>
              <a:xfrm>
                <a:off x="7633002" y="353324"/>
                <a:ext cx="51571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624616D-BAF2-BE4B-8374-0A1945168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002" y="353324"/>
                <a:ext cx="515718" cy="584775"/>
              </a:xfrm>
              <a:prstGeom prst="rect">
                <a:avLst/>
              </a:prstGeom>
              <a:blipFill>
                <a:blip r:embed="rId3"/>
                <a:stretch>
                  <a:fillRect l="-7143" r="-714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F357C3BD-6C20-8C4C-9E21-6D81DF054D02}"/>
              </a:ext>
            </a:extLst>
          </p:cNvPr>
          <p:cNvSpPr/>
          <p:nvPr/>
        </p:nvSpPr>
        <p:spPr>
          <a:xfrm>
            <a:off x="7521797" y="547662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C827C04-9FB9-604C-A549-7301042FF564}"/>
              </a:ext>
            </a:extLst>
          </p:cNvPr>
          <p:cNvSpPr/>
          <p:nvPr/>
        </p:nvSpPr>
        <p:spPr>
          <a:xfrm>
            <a:off x="9486996" y="5486149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B7B7E02-5DC7-664C-9970-330ABB8DD43E}"/>
                  </a:ext>
                </a:extLst>
              </p:cNvPr>
              <p:cNvSpPr/>
              <p:nvPr/>
            </p:nvSpPr>
            <p:spPr>
              <a:xfrm>
                <a:off x="7565708" y="5517066"/>
                <a:ext cx="6859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B7B7E02-5DC7-664C-9970-330ABB8DD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708" y="5517066"/>
                <a:ext cx="685957" cy="584775"/>
              </a:xfrm>
              <a:prstGeom prst="rect">
                <a:avLst/>
              </a:prstGeom>
              <a:blipFill>
                <a:blip r:embed="rId4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46BB3FE-3F42-6D45-83C6-244387A62940}"/>
                  </a:ext>
                </a:extLst>
              </p:cNvPr>
              <p:cNvSpPr/>
              <p:nvPr/>
            </p:nvSpPr>
            <p:spPr>
              <a:xfrm>
                <a:off x="9531919" y="5524832"/>
                <a:ext cx="6954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46BB3FE-3F42-6D45-83C6-244387A62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919" y="5524832"/>
                <a:ext cx="695447" cy="584775"/>
              </a:xfrm>
              <a:prstGeom prst="rect">
                <a:avLst/>
              </a:prstGeom>
              <a:blipFill>
                <a:blip r:embed="rId5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B856FF10-CF34-9649-A121-24832FAD3CB1}"/>
              </a:ext>
            </a:extLst>
          </p:cNvPr>
          <p:cNvSpPr/>
          <p:nvPr/>
        </p:nvSpPr>
        <p:spPr>
          <a:xfrm>
            <a:off x="7524173" y="3761406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DB54707-F601-0243-A347-4ED37E2A85E6}"/>
              </a:ext>
            </a:extLst>
          </p:cNvPr>
          <p:cNvSpPr/>
          <p:nvPr/>
        </p:nvSpPr>
        <p:spPr>
          <a:xfrm>
            <a:off x="9489372" y="3770930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AE071A6-F4C8-8846-8A96-9E8444EB9FA8}"/>
              </a:ext>
            </a:extLst>
          </p:cNvPr>
          <p:cNvCxnSpPr>
            <a:cxnSpLocks/>
            <a:endCxn id="29" idx="4"/>
          </p:cNvCxnSpPr>
          <p:nvPr/>
        </p:nvCxnSpPr>
        <p:spPr>
          <a:xfrm flipH="1" flipV="1">
            <a:off x="7903315" y="4463933"/>
            <a:ext cx="394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ADB1B11-7B24-BC42-9602-1F617135B7EE}"/>
              </a:ext>
            </a:extLst>
          </p:cNvPr>
          <p:cNvCxnSpPr>
            <a:cxnSpLocks/>
            <a:endCxn id="30" idx="4"/>
          </p:cNvCxnSpPr>
          <p:nvPr/>
        </p:nvCxnSpPr>
        <p:spPr>
          <a:xfrm flipH="1" flipV="1">
            <a:off x="9868514" y="4473457"/>
            <a:ext cx="390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1867961-5EF7-3945-B7AD-C70536BD34FE}"/>
              </a:ext>
            </a:extLst>
          </p:cNvPr>
          <p:cNvCxnSpPr>
            <a:cxnSpLocks/>
            <a:endCxn id="30" idx="4"/>
          </p:cNvCxnSpPr>
          <p:nvPr/>
        </p:nvCxnSpPr>
        <p:spPr>
          <a:xfrm flipV="1">
            <a:off x="7903709" y="4473457"/>
            <a:ext cx="1964805" cy="996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88362F3-8B17-2D4F-9EC8-EA3890394765}"/>
              </a:ext>
            </a:extLst>
          </p:cNvPr>
          <p:cNvCxnSpPr>
            <a:cxnSpLocks/>
            <a:endCxn id="29" idx="4"/>
          </p:cNvCxnSpPr>
          <p:nvPr/>
        </p:nvCxnSpPr>
        <p:spPr>
          <a:xfrm flipH="1" flipV="1">
            <a:off x="7903315" y="4463933"/>
            <a:ext cx="1965589" cy="1015203"/>
          </a:xfrm>
          <a:prstGeom prst="straightConnector1">
            <a:avLst/>
          </a:prstGeom>
          <a:ln w="889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E546B4F-D79B-594B-8376-6FF14D01FAFC}"/>
                  </a:ext>
                </a:extLst>
              </p:cNvPr>
              <p:cNvSpPr/>
              <p:nvPr/>
            </p:nvSpPr>
            <p:spPr>
              <a:xfrm>
                <a:off x="7480157" y="3766677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E546B4F-D79B-594B-8376-6FF14D01F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157" y="3766677"/>
                <a:ext cx="952505" cy="707373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DA82A0-D479-2541-BC12-323E4D69C377}"/>
                  </a:ext>
                </a:extLst>
              </p:cNvPr>
              <p:cNvSpPr/>
              <p:nvPr/>
            </p:nvSpPr>
            <p:spPr>
              <a:xfrm>
                <a:off x="9443772" y="3778400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DA82A0-D479-2541-BC12-323E4D69C3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772" y="3778400"/>
                <a:ext cx="952505" cy="707373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719FE77-42EA-5C4E-B7CE-DA0B69707408}"/>
                  </a:ext>
                </a:extLst>
              </p:cNvPr>
              <p:cNvSpPr/>
              <p:nvPr/>
            </p:nvSpPr>
            <p:spPr>
              <a:xfrm>
                <a:off x="7474296" y="2055109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719FE77-42EA-5C4E-B7CE-DA0B69707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296" y="2055109"/>
                <a:ext cx="952505" cy="707373"/>
              </a:xfrm>
              <a:prstGeom prst="rect">
                <a:avLst/>
              </a:prstGeom>
              <a:blipFill>
                <a:blip r:embed="rId8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0878154-36E1-9F45-BB46-3EB41CE1EFFD}"/>
                  </a:ext>
                </a:extLst>
              </p:cNvPr>
              <p:cNvSpPr/>
              <p:nvPr/>
            </p:nvSpPr>
            <p:spPr>
              <a:xfrm>
                <a:off x="9420326" y="2049247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0878154-36E1-9F45-BB46-3EB41CE1E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326" y="2049247"/>
                <a:ext cx="952505" cy="707373"/>
              </a:xfrm>
              <a:prstGeom prst="rect">
                <a:avLst/>
              </a:prstGeom>
              <a:blipFill>
                <a:blip r:embed="rId9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63C3700-7DC9-7B4A-8547-4D1020B10E05}"/>
                  </a:ext>
                </a:extLst>
              </p:cNvPr>
              <p:cNvSpPr/>
              <p:nvPr/>
            </p:nvSpPr>
            <p:spPr>
              <a:xfrm>
                <a:off x="8072168" y="4077336"/>
                <a:ext cx="1045927" cy="747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63C3700-7DC9-7B4A-8547-4D1020B10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168" y="4077336"/>
                <a:ext cx="1045927" cy="7477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4727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6"/>
            <a:ext cx="10515600" cy="912058"/>
          </a:xfrm>
        </p:spPr>
        <p:txBody>
          <a:bodyPr>
            <a:normAutofit/>
          </a:bodyPr>
          <a:lstStyle/>
          <a:p>
            <a:r>
              <a:rPr lang="en-US" sz="4000" dirty="0"/>
              <a:t>Back-propagation</a:t>
            </a:r>
            <a:endParaRPr lang="en-US" sz="4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299" y="1100413"/>
                <a:ext cx="6781426" cy="555076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cs typeface="Times New Roman"/>
                  </a:rPr>
                  <a:t>Third, calculate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acc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den>
                          </m:f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acc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… and …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acc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den>
                          </m:f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acc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99" y="1100413"/>
                <a:ext cx="6781426" cy="5550769"/>
              </a:xfrm>
              <a:blipFill>
                <a:blip r:embed="rId2"/>
                <a:stretch>
                  <a:fillRect l="-1869" t="-16210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C3EA417E-C09F-9549-B317-E2BD73DF2164}"/>
              </a:ext>
            </a:extLst>
          </p:cNvPr>
          <p:cNvSpPr/>
          <p:nvPr/>
        </p:nvSpPr>
        <p:spPr>
          <a:xfrm>
            <a:off x="7512450" y="204397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21994F7-B984-C948-B664-6D0DAD0E5571}"/>
              </a:ext>
            </a:extLst>
          </p:cNvPr>
          <p:cNvSpPr/>
          <p:nvPr/>
        </p:nvSpPr>
        <p:spPr>
          <a:xfrm>
            <a:off x="9477649" y="2053499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ACC4EA0-4F10-3F4B-AE58-439DBCB10978}"/>
              </a:ext>
            </a:extLst>
          </p:cNvPr>
          <p:cNvCxnSpPr>
            <a:cxnSpLocks/>
            <a:endCxn id="56" idx="4"/>
          </p:cNvCxnSpPr>
          <p:nvPr/>
        </p:nvCxnSpPr>
        <p:spPr>
          <a:xfrm flipH="1" flipV="1">
            <a:off x="7891592" y="2746502"/>
            <a:ext cx="394" cy="1005679"/>
          </a:xfrm>
          <a:prstGeom prst="straightConnector1">
            <a:avLst/>
          </a:prstGeom>
          <a:ln w="889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A65F405-0D4D-2C49-9656-F4FF55BECDB3}"/>
              </a:ext>
            </a:extLst>
          </p:cNvPr>
          <p:cNvCxnSpPr>
            <a:cxnSpLocks/>
            <a:endCxn id="59" idx="4"/>
          </p:cNvCxnSpPr>
          <p:nvPr/>
        </p:nvCxnSpPr>
        <p:spPr>
          <a:xfrm flipH="1" flipV="1">
            <a:off x="9856791" y="2756026"/>
            <a:ext cx="390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E057350-79A4-9141-9102-CE6D177F8DC7}"/>
              </a:ext>
            </a:extLst>
          </p:cNvPr>
          <p:cNvCxnSpPr>
            <a:cxnSpLocks/>
            <a:endCxn id="59" idx="4"/>
          </p:cNvCxnSpPr>
          <p:nvPr/>
        </p:nvCxnSpPr>
        <p:spPr>
          <a:xfrm flipV="1">
            <a:off x="7891986" y="2756026"/>
            <a:ext cx="1964805" cy="996155"/>
          </a:xfrm>
          <a:prstGeom prst="straightConnector1">
            <a:avLst/>
          </a:prstGeom>
          <a:ln w="889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ACEEC03-F1C8-534B-9C14-06AEC7FC1085}"/>
              </a:ext>
            </a:extLst>
          </p:cNvPr>
          <p:cNvCxnSpPr>
            <a:cxnSpLocks/>
            <a:endCxn id="56" idx="4"/>
          </p:cNvCxnSpPr>
          <p:nvPr/>
        </p:nvCxnSpPr>
        <p:spPr>
          <a:xfrm flipH="1" flipV="1">
            <a:off x="7891592" y="2746502"/>
            <a:ext cx="1965589" cy="1015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>
            <a:extLst>
              <a:ext uri="{FF2B5EF4-FFF2-40B4-BE49-F238E27FC236}">
                <a16:creationId xmlns:a16="http://schemas.microsoft.com/office/drawing/2014/main" id="{E0CE122C-7941-9F49-990C-2445422A54E6}"/>
              </a:ext>
            </a:extLst>
          </p:cNvPr>
          <p:cNvSpPr/>
          <p:nvPr/>
        </p:nvSpPr>
        <p:spPr>
          <a:xfrm>
            <a:off x="7514950" y="337597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E2D2DD4-784F-8E4A-A17E-5C8BBDD87EFB}"/>
              </a:ext>
            </a:extLst>
          </p:cNvPr>
          <p:cNvCxnSpPr>
            <a:cxnSpLocks/>
            <a:endCxn id="106" idx="4"/>
          </p:cNvCxnSpPr>
          <p:nvPr/>
        </p:nvCxnSpPr>
        <p:spPr>
          <a:xfrm flipH="1" flipV="1">
            <a:off x="7894092" y="1040124"/>
            <a:ext cx="394" cy="1005679"/>
          </a:xfrm>
          <a:prstGeom prst="straightConnector1">
            <a:avLst/>
          </a:prstGeom>
          <a:ln w="889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A6B2A3F-5149-7847-80AA-0A495D7BB74A}"/>
              </a:ext>
            </a:extLst>
          </p:cNvPr>
          <p:cNvCxnSpPr>
            <a:cxnSpLocks/>
            <a:endCxn id="106" idx="4"/>
          </p:cNvCxnSpPr>
          <p:nvPr/>
        </p:nvCxnSpPr>
        <p:spPr>
          <a:xfrm flipH="1" flipV="1">
            <a:off x="7894092" y="1040124"/>
            <a:ext cx="1965589" cy="1015203"/>
          </a:xfrm>
          <a:prstGeom prst="straightConnector1">
            <a:avLst/>
          </a:prstGeom>
          <a:ln w="889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624616D-BAF2-BE4B-8374-0A1945168CE1}"/>
                  </a:ext>
                </a:extLst>
              </p:cNvPr>
              <p:cNvSpPr/>
              <p:nvPr/>
            </p:nvSpPr>
            <p:spPr>
              <a:xfrm>
                <a:off x="7633002" y="353324"/>
                <a:ext cx="51571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624616D-BAF2-BE4B-8374-0A1945168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002" y="353324"/>
                <a:ext cx="515718" cy="584775"/>
              </a:xfrm>
              <a:prstGeom prst="rect">
                <a:avLst/>
              </a:prstGeom>
              <a:blipFill>
                <a:blip r:embed="rId3"/>
                <a:stretch>
                  <a:fillRect l="-7143" r="-714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F357C3BD-6C20-8C4C-9E21-6D81DF054D02}"/>
              </a:ext>
            </a:extLst>
          </p:cNvPr>
          <p:cNvSpPr/>
          <p:nvPr/>
        </p:nvSpPr>
        <p:spPr>
          <a:xfrm>
            <a:off x="7521797" y="547662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C827C04-9FB9-604C-A549-7301042FF564}"/>
              </a:ext>
            </a:extLst>
          </p:cNvPr>
          <p:cNvSpPr/>
          <p:nvPr/>
        </p:nvSpPr>
        <p:spPr>
          <a:xfrm>
            <a:off x="9486996" y="5486149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B7B7E02-5DC7-664C-9970-330ABB8DD43E}"/>
                  </a:ext>
                </a:extLst>
              </p:cNvPr>
              <p:cNvSpPr/>
              <p:nvPr/>
            </p:nvSpPr>
            <p:spPr>
              <a:xfrm>
                <a:off x="7565708" y="5517066"/>
                <a:ext cx="6859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B7B7E02-5DC7-664C-9970-330ABB8DD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708" y="5517066"/>
                <a:ext cx="685957" cy="584775"/>
              </a:xfrm>
              <a:prstGeom prst="rect">
                <a:avLst/>
              </a:prstGeom>
              <a:blipFill>
                <a:blip r:embed="rId4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46BB3FE-3F42-6D45-83C6-244387A62940}"/>
                  </a:ext>
                </a:extLst>
              </p:cNvPr>
              <p:cNvSpPr/>
              <p:nvPr/>
            </p:nvSpPr>
            <p:spPr>
              <a:xfrm>
                <a:off x="9531919" y="5524832"/>
                <a:ext cx="6954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46BB3FE-3F42-6D45-83C6-244387A62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919" y="5524832"/>
                <a:ext cx="695447" cy="584775"/>
              </a:xfrm>
              <a:prstGeom prst="rect">
                <a:avLst/>
              </a:prstGeom>
              <a:blipFill>
                <a:blip r:embed="rId5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B856FF10-CF34-9649-A121-24832FAD3CB1}"/>
              </a:ext>
            </a:extLst>
          </p:cNvPr>
          <p:cNvSpPr/>
          <p:nvPr/>
        </p:nvSpPr>
        <p:spPr>
          <a:xfrm>
            <a:off x="7524173" y="3761406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DB54707-F601-0243-A347-4ED37E2A85E6}"/>
              </a:ext>
            </a:extLst>
          </p:cNvPr>
          <p:cNvSpPr/>
          <p:nvPr/>
        </p:nvSpPr>
        <p:spPr>
          <a:xfrm>
            <a:off x="9489372" y="3770930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AE071A6-F4C8-8846-8A96-9E8444EB9FA8}"/>
              </a:ext>
            </a:extLst>
          </p:cNvPr>
          <p:cNvCxnSpPr>
            <a:cxnSpLocks/>
            <a:endCxn id="29" idx="4"/>
          </p:cNvCxnSpPr>
          <p:nvPr/>
        </p:nvCxnSpPr>
        <p:spPr>
          <a:xfrm flipH="1" flipV="1">
            <a:off x="7903315" y="4463933"/>
            <a:ext cx="394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ADB1B11-7B24-BC42-9602-1F617135B7EE}"/>
              </a:ext>
            </a:extLst>
          </p:cNvPr>
          <p:cNvCxnSpPr>
            <a:cxnSpLocks/>
            <a:endCxn id="30" idx="4"/>
          </p:cNvCxnSpPr>
          <p:nvPr/>
        </p:nvCxnSpPr>
        <p:spPr>
          <a:xfrm flipH="1" flipV="1">
            <a:off x="9868514" y="4473457"/>
            <a:ext cx="390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1867961-5EF7-3945-B7AD-C70536BD34FE}"/>
              </a:ext>
            </a:extLst>
          </p:cNvPr>
          <p:cNvCxnSpPr>
            <a:cxnSpLocks/>
            <a:endCxn id="30" idx="4"/>
          </p:cNvCxnSpPr>
          <p:nvPr/>
        </p:nvCxnSpPr>
        <p:spPr>
          <a:xfrm flipV="1">
            <a:off x="7903709" y="4473457"/>
            <a:ext cx="1964805" cy="996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88362F3-8B17-2D4F-9EC8-EA3890394765}"/>
              </a:ext>
            </a:extLst>
          </p:cNvPr>
          <p:cNvCxnSpPr>
            <a:cxnSpLocks/>
            <a:endCxn id="29" idx="4"/>
          </p:cNvCxnSpPr>
          <p:nvPr/>
        </p:nvCxnSpPr>
        <p:spPr>
          <a:xfrm flipH="1" flipV="1">
            <a:off x="7903315" y="4463933"/>
            <a:ext cx="1965589" cy="1015203"/>
          </a:xfrm>
          <a:prstGeom prst="straightConnector1">
            <a:avLst/>
          </a:prstGeom>
          <a:ln w="889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E546B4F-D79B-594B-8376-6FF14D01FAFC}"/>
                  </a:ext>
                </a:extLst>
              </p:cNvPr>
              <p:cNvSpPr/>
              <p:nvPr/>
            </p:nvSpPr>
            <p:spPr>
              <a:xfrm>
                <a:off x="7480157" y="3766677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E546B4F-D79B-594B-8376-6FF14D01F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157" y="3766677"/>
                <a:ext cx="952505" cy="707373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DA82A0-D479-2541-BC12-323E4D69C377}"/>
                  </a:ext>
                </a:extLst>
              </p:cNvPr>
              <p:cNvSpPr/>
              <p:nvPr/>
            </p:nvSpPr>
            <p:spPr>
              <a:xfrm>
                <a:off x="9443772" y="3778400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DA82A0-D479-2541-BC12-323E4D69C3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772" y="3778400"/>
                <a:ext cx="952505" cy="707373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719FE77-42EA-5C4E-B7CE-DA0B69707408}"/>
                  </a:ext>
                </a:extLst>
              </p:cNvPr>
              <p:cNvSpPr/>
              <p:nvPr/>
            </p:nvSpPr>
            <p:spPr>
              <a:xfrm>
                <a:off x="7474296" y="2055109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719FE77-42EA-5C4E-B7CE-DA0B69707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296" y="2055109"/>
                <a:ext cx="952505" cy="707373"/>
              </a:xfrm>
              <a:prstGeom prst="rect">
                <a:avLst/>
              </a:prstGeom>
              <a:blipFill>
                <a:blip r:embed="rId8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0878154-36E1-9F45-BB46-3EB41CE1EFFD}"/>
                  </a:ext>
                </a:extLst>
              </p:cNvPr>
              <p:cNvSpPr/>
              <p:nvPr/>
            </p:nvSpPr>
            <p:spPr>
              <a:xfrm>
                <a:off x="9420326" y="2049247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0878154-36E1-9F45-BB46-3EB41CE1E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326" y="2049247"/>
                <a:ext cx="952505" cy="707373"/>
              </a:xfrm>
              <a:prstGeom prst="rect">
                <a:avLst/>
              </a:prstGeom>
              <a:blipFill>
                <a:blip r:embed="rId9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63C3700-7DC9-7B4A-8547-4D1020B10E05}"/>
                  </a:ext>
                </a:extLst>
              </p:cNvPr>
              <p:cNvSpPr/>
              <p:nvPr/>
            </p:nvSpPr>
            <p:spPr>
              <a:xfrm>
                <a:off x="8072168" y="4077336"/>
                <a:ext cx="1045927" cy="747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63C3700-7DC9-7B4A-8547-4D1020B10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168" y="4077336"/>
                <a:ext cx="1045927" cy="7477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074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6"/>
            <a:ext cx="10515600" cy="912058"/>
          </a:xfrm>
        </p:spPr>
        <p:txBody>
          <a:bodyPr>
            <a:normAutofit/>
          </a:bodyPr>
          <a:lstStyle/>
          <a:p>
            <a:r>
              <a:rPr lang="en-US" sz="4000" dirty="0"/>
              <a:t>Back-propagation</a:t>
            </a:r>
            <a:endParaRPr lang="en-US" sz="4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299" y="1100413"/>
                <a:ext cx="6781426" cy="555076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cs typeface="Times New Roman"/>
                  </a:rPr>
                  <a:t>Fourth, calculate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acc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den>
                          </m:f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1,2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99" y="1100413"/>
                <a:ext cx="6781426" cy="5550769"/>
              </a:xfrm>
              <a:blipFill>
                <a:blip r:embed="rId2"/>
                <a:stretch>
                  <a:fillRect l="-1495" t="-16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C3EA417E-C09F-9549-B317-E2BD73DF2164}"/>
              </a:ext>
            </a:extLst>
          </p:cNvPr>
          <p:cNvSpPr/>
          <p:nvPr/>
        </p:nvSpPr>
        <p:spPr>
          <a:xfrm>
            <a:off x="7512450" y="204397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21994F7-B984-C948-B664-6D0DAD0E5571}"/>
              </a:ext>
            </a:extLst>
          </p:cNvPr>
          <p:cNvSpPr/>
          <p:nvPr/>
        </p:nvSpPr>
        <p:spPr>
          <a:xfrm>
            <a:off x="9477649" y="2053499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ACC4EA0-4F10-3F4B-AE58-439DBCB10978}"/>
              </a:ext>
            </a:extLst>
          </p:cNvPr>
          <p:cNvCxnSpPr>
            <a:cxnSpLocks/>
            <a:endCxn id="56" idx="4"/>
          </p:cNvCxnSpPr>
          <p:nvPr/>
        </p:nvCxnSpPr>
        <p:spPr>
          <a:xfrm flipH="1" flipV="1">
            <a:off x="7891592" y="2746502"/>
            <a:ext cx="394" cy="1005679"/>
          </a:xfrm>
          <a:prstGeom prst="straightConnector1">
            <a:avLst/>
          </a:prstGeom>
          <a:ln w="889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A65F405-0D4D-2C49-9656-F4FF55BECDB3}"/>
              </a:ext>
            </a:extLst>
          </p:cNvPr>
          <p:cNvCxnSpPr>
            <a:cxnSpLocks/>
            <a:endCxn id="59" idx="4"/>
          </p:cNvCxnSpPr>
          <p:nvPr/>
        </p:nvCxnSpPr>
        <p:spPr>
          <a:xfrm flipH="1" flipV="1">
            <a:off x="9856791" y="2756026"/>
            <a:ext cx="390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E057350-79A4-9141-9102-CE6D177F8DC7}"/>
              </a:ext>
            </a:extLst>
          </p:cNvPr>
          <p:cNvCxnSpPr>
            <a:cxnSpLocks/>
            <a:endCxn id="59" idx="4"/>
          </p:cNvCxnSpPr>
          <p:nvPr/>
        </p:nvCxnSpPr>
        <p:spPr>
          <a:xfrm flipV="1">
            <a:off x="7891986" y="2756026"/>
            <a:ext cx="1964805" cy="996155"/>
          </a:xfrm>
          <a:prstGeom prst="straightConnector1">
            <a:avLst/>
          </a:prstGeom>
          <a:ln w="889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ACEEC03-F1C8-534B-9C14-06AEC7FC1085}"/>
              </a:ext>
            </a:extLst>
          </p:cNvPr>
          <p:cNvCxnSpPr>
            <a:cxnSpLocks/>
            <a:endCxn id="56" idx="4"/>
          </p:cNvCxnSpPr>
          <p:nvPr/>
        </p:nvCxnSpPr>
        <p:spPr>
          <a:xfrm flipH="1" flipV="1">
            <a:off x="7891592" y="2746502"/>
            <a:ext cx="1965589" cy="1015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>
            <a:extLst>
              <a:ext uri="{FF2B5EF4-FFF2-40B4-BE49-F238E27FC236}">
                <a16:creationId xmlns:a16="http://schemas.microsoft.com/office/drawing/2014/main" id="{E0CE122C-7941-9F49-990C-2445422A54E6}"/>
              </a:ext>
            </a:extLst>
          </p:cNvPr>
          <p:cNvSpPr/>
          <p:nvPr/>
        </p:nvSpPr>
        <p:spPr>
          <a:xfrm>
            <a:off x="7514950" y="337597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E2D2DD4-784F-8E4A-A17E-5C8BBDD87EFB}"/>
              </a:ext>
            </a:extLst>
          </p:cNvPr>
          <p:cNvCxnSpPr>
            <a:cxnSpLocks/>
            <a:endCxn id="106" idx="4"/>
          </p:cNvCxnSpPr>
          <p:nvPr/>
        </p:nvCxnSpPr>
        <p:spPr>
          <a:xfrm flipH="1" flipV="1">
            <a:off x="7894092" y="1040124"/>
            <a:ext cx="394" cy="1005679"/>
          </a:xfrm>
          <a:prstGeom prst="straightConnector1">
            <a:avLst/>
          </a:prstGeom>
          <a:ln w="889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A6B2A3F-5149-7847-80AA-0A495D7BB74A}"/>
              </a:ext>
            </a:extLst>
          </p:cNvPr>
          <p:cNvCxnSpPr>
            <a:cxnSpLocks/>
            <a:endCxn id="106" idx="4"/>
          </p:cNvCxnSpPr>
          <p:nvPr/>
        </p:nvCxnSpPr>
        <p:spPr>
          <a:xfrm flipH="1" flipV="1">
            <a:off x="7894092" y="1040124"/>
            <a:ext cx="1965589" cy="1015203"/>
          </a:xfrm>
          <a:prstGeom prst="straightConnector1">
            <a:avLst/>
          </a:prstGeom>
          <a:ln w="889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624616D-BAF2-BE4B-8374-0A1945168CE1}"/>
                  </a:ext>
                </a:extLst>
              </p:cNvPr>
              <p:cNvSpPr/>
              <p:nvPr/>
            </p:nvSpPr>
            <p:spPr>
              <a:xfrm>
                <a:off x="7633002" y="353324"/>
                <a:ext cx="51571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624616D-BAF2-BE4B-8374-0A1945168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002" y="353324"/>
                <a:ext cx="515718" cy="584775"/>
              </a:xfrm>
              <a:prstGeom prst="rect">
                <a:avLst/>
              </a:prstGeom>
              <a:blipFill>
                <a:blip r:embed="rId3"/>
                <a:stretch>
                  <a:fillRect l="-7143" r="-714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F357C3BD-6C20-8C4C-9E21-6D81DF054D02}"/>
              </a:ext>
            </a:extLst>
          </p:cNvPr>
          <p:cNvSpPr/>
          <p:nvPr/>
        </p:nvSpPr>
        <p:spPr>
          <a:xfrm>
            <a:off x="7521797" y="547662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C827C04-9FB9-604C-A549-7301042FF564}"/>
              </a:ext>
            </a:extLst>
          </p:cNvPr>
          <p:cNvSpPr/>
          <p:nvPr/>
        </p:nvSpPr>
        <p:spPr>
          <a:xfrm>
            <a:off x="9486996" y="5486149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B7B7E02-5DC7-664C-9970-330ABB8DD43E}"/>
                  </a:ext>
                </a:extLst>
              </p:cNvPr>
              <p:cNvSpPr/>
              <p:nvPr/>
            </p:nvSpPr>
            <p:spPr>
              <a:xfrm>
                <a:off x="7565708" y="5517066"/>
                <a:ext cx="6859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B7B7E02-5DC7-664C-9970-330ABB8DD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708" y="5517066"/>
                <a:ext cx="685957" cy="584775"/>
              </a:xfrm>
              <a:prstGeom prst="rect">
                <a:avLst/>
              </a:prstGeom>
              <a:blipFill>
                <a:blip r:embed="rId4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46BB3FE-3F42-6D45-83C6-244387A62940}"/>
                  </a:ext>
                </a:extLst>
              </p:cNvPr>
              <p:cNvSpPr/>
              <p:nvPr/>
            </p:nvSpPr>
            <p:spPr>
              <a:xfrm>
                <a:off x="9531919" y="5524832"/>
                <a:ext cx="6954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46BB3FE-3F42-6D45-83C6-244387A62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919" y="5524832"/>
                <a:ext cx="695447" cy="584775"/>
              </a:xfrm>
              <a:prstGeom prst="rect">
                <a:avLst/>
              </a:prstGeom>
              <a:blipFill>
                <a:blip r:embed="rId5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B856FF10-CF34-9649-A121-24832FAD3CB1}"/>
              </a:ext>
            </a:extLst>
          </p:cNvPr>
          <p:cNvSpPr/>
          <p:nvPr/>
        </p:nvSpPr>
        <p:spPr>
          <a:xfrm>
            <a:off x="7524173" y="3761406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DB54707-F601-0243-A347-4ED37E2A85E6}"/>
              </a:ext>
            </a:extLst>
          </p:cNvPr>
          <p:cNvSpPr/>
          <p:nvPr/>
        </p:nvSpPr>
        <p:spPr>
          <a:xfrm>
            <a:off x="9489372" y="3770930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AE071A6-F4C8-8846-8A96-9E8444EB9FA8}"/>
              </a:ext>
            </a:extLst>
          </p:cNvPr>
          <p:cNvCxnSpPr>
            <a:cxnSpLocks/>
            <a:endCxn id="29" idx="4"/>
          </p:cNvCxnSpPr>
          <p:nvPr/>
        </p:nvCxnSpPr>
        <p:spPr>
          <a:xfrm flipH="1" flipV="1">
            <a:off x="7903315" y="4463933"/>
            <a:ext cx="394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ADB1B11-7B24-BC42-9602-1F617135B7EE}"/>
              </a:ext>
            </a:extLst>
          </p:cNvPr>
          <p:cNvCxnSpPr>
            <a:cxnSpLocks/>
            <a:endCxn id="30" idx="4"/>
          </p:cNvCxnSpPr>
          <p:nvPr/>
        </p:nvCxnSpPr>
        <p:spPr>
          <a:xfrm flipH="1" flipV="1">
            <a:off x="9868514" y="4473457"/>
            <a:ext cx="390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1867961-5EF7-3945-B7AD-C70536BD34FE}"/>
              </a:ext>
            </a:extLst>
          </p:cNvPr>
          <p:cNvCxnSpPr>
            <a:cxnSpLocks/>
            <a:endCxn id="30" idx="4"/>
          </p:cNvCxnSpPr>
          <p:nvPr/>
        </p:nvCxnSpPr>
        <p:spPr>
          <a:xfrm flipV="1">
            <a:off x="7903709" y="4473457"/>
            <a:ext cx="1964805" cy="996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88362F3-8B17-2D4F-9EC8-EA3890394765}"/>
              </a:ext>
            </a:extLst>
          </p:cNvPr>
          <p:cNvCxnSpPr>
            <a:cxnSpLocks/>
            <a:endCxn id="29" idx="4"/>
          </p:cNvCxnSpPr>
          <p:nvPr/>
        </p:nvCxnSpPr>
        <p:spPr>
          <a:xfrm flipH="1" flipV="1">
            <a:off x="7903315" y="4463933"/>
            <a:ext cx="1965589" cy="1015203"/>
          </a:xfrm>
          <a:prstGeom prst="straightConnector1">
            <a:avLst/>
          </a:prstGeom>
          <a:ln w="8890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E546B4F-D79B-594B-8376-6FF14D01FAFC}"/>
                  </a:ext>
                </a:extLst>
              </p:cNvPr>
              <p:cNvSpPr/>
              <p:nvPr/>
            </p:nvSpPr>
            <p:spPr>
              <a:xfrm>
                <a:off x="7480157" y="3766677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E546B4F-D79B-594B-8376-6FF14D01F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157" y="3766677"/>
                <a:ext cx="952505" cy="707373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DA82A0-D479-2541-BC12-323E4D69C377}"/>
                  </a:ext>
                </a:extLst>
              </p:cNvPr>
              <p:cNvSpPr/>
              <p:nvPr/>
            </p:nvSpPr>
            <p:spPr>
              <a:xfrm>
                <a:off x="9443772" y="3778400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DA82A0-D479-2541-BC12-323E4D69C3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772" y="3778400"/>
                <a:ext cx="952505" cy="707373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719FE77-42EA-5C4E-B7CE-DA0B69707408}"/>
                  </a:ext>
                </a:extLst>
              </p:cNvPr>
              <p:cNvSpPr/>
              <p:nvPr/>
            </p:nvSpPr>
            <p:spPr>
              <a:xfrm>
                <a:off x="7474296" y="2055109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719FE77-42EA-5C4E-B7CE-DA0B69707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296" y="2055109"/>
                <a:ext cx="952505" cy="707373"/>
              </a:xfrm>
              <a:prstGeom prst="rect">
                <a:avLst/>
              </a:prstGeom>
              <a:blipFill>
                <a:blip r:embed="rId8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0878154-36E1-9F45-BB46-3EB41CE1EFFD}"/>
                  </a:ext>
                </a:extLst>
              </p:cNvPr>
              <p:cNvSpPr/>
              <p:nvPr/>
            </p:nvSpPr>
            <p:spPr>
              <a:xfrm>
                <a:off x="9420326" y="2049247"/>
                <a:ext cx="952505" cy="7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0878154-36E1-9F45-BB46-3EB41CE1E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326" y="2049247"/>
                <a:ext cx="952505" cy="707373"/>
              </a:xfrm>
              <a:prstGeom prst="rect">
                <a:avLst/>
              </a:prstGeom>
              <a:blipFill>
                <a:blip r:embed="rId9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63C3700-7DC9-7B4A-8547-4D1020B10E05}"/>
                  </a:ext>
                </a:extLst>
              </p:cNvPr>
              <p:cNvSpPr/>
              <p:nvPr/>
            </p:nvSpPr>
            <p:spPr>
              <a:xfrm>
                <a:off x="8072168" y="4077336"/>
                <a:ext cx="1045927" cy="747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63C3700-7DC9-7B4A-8547-4D1020B10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168" y="4077336"/>
                <a:ext cx="1045927" cy="7477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63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66C4E-E027-AA49-8E4B-DD94B210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16" y="189278"/>
            <a:ext cx="1168204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Back-propagation: splitting it up into excitation and activation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54E78A-B2E8-A64A-AE4C-A1DA338B54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9437"/>
                <a:ext cx="10515600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u="sng" dirty="0"/>
                  <a:t>Activation to excitation</a:t>
                </a:r>
                <a:r>
                  <a:rPr lang="en-US" dirty="0"/>
                  <a:t>: here, the derivative is pre-computed.  For example, if g=</a:t>
                </a:r>
                <a:r>
                  <a:rPr lang="en-US" dirty="0" err="1"/>
                  <a:t>ReLU</a:t>
                </a:r>
                <a:r>
                  <a:rPr lang="en-US" dirty="0"/>
                  <a:t>, then g’=unit step: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ReLU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sup>
                          </m:sSubSup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b="1" u="sng" dirty="0"/>
                  <a:t>Excitation to activation</a:t>
                </a:r>
                <a:r>
                  <a:rPr lang="en-US" dirty="0"/>
                  <a:t>: here, the derivative is just the network weight!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bSup>
                        </m:e>
                      </m:nary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sup>
                          </m:sSubSup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bSup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54E78A-B2E8-A64A-AE4C-A1DA338B54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9437"/>
                <a:ext cx="10515600" cy="4351338"/>
              </a:xfrm>
              <a:blipFill>
                <a:blip r:embed="rId2"/>
                <a:stretch>
                  <a:fillRect l="-965" t="-2035" b="-44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06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66C4E-E027-AA49-8E4B-DD94B210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16" y="189278"/>
            <a:ext cx="1168204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Back-propagation: splitting it up into excitation and activation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54E78A-B2E8-A64A-AE4C-A1DA338B54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9437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b="1" u="sng" dirty="0"/>
                  <a:t>Excitation to network weight</a:t>
                </a:r>
                <a:r>
                  <a:rPr lang="en-US" dirty="0"/>
                  <a:t>: here, the derivative is the previous layer’s activation: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bSup>
                        </m:e>
                      </m:nary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sup>
                          </m:sSubSup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54E78A-B2E8-A64A-AE4C-A1DA338B54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9437"/>
                <a:ext cx="10515600" cy="4351338"/>
              </a:xfrm>
              <a:blipFill>
                <a:blip r:embed="rId2"/>
                <a:stretch>
                  <a:fillRect l="-1086" t="-3488" b="-4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904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6865-CB4F-3C49-8EA2-342E549A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derivative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ACA16F-AD48-4C4D-B9B4-9A25B8B960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681353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Forward propagate,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to 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 in each layer</a:t>
                </a:r>
              </a:p>
              <a:p>
                <a:r>
                  <a:rPr lang="en-US" dirty="0"/>
                  <a:t>Back-propagate,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to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dirty="0"/>
                  <a:t> in each layer</a:t>
                </a:r>
              </a:p>
              <a:p>
                <a:r>
                  <a:rPr lang="en-US" dirty="0"/>
                  <a:t>Multiply them to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dirty="0"/>
                  <a:t>, then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ACA16F-AD48-4C4D-B9B4-9A25B8B960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681353" cy="4351338"/>
              </a:xfrm>
              <a:blipFill>
                <a:blip r:embed="rId2"/>
                <a:stretch>
                  <a:fillRect l="-2009" t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E4BF9B9-6820-0E40-874A-1B5360C4FDC4}"/>
              </a:ext>
            </a:extLst>
          </p:cNvPr>
          <p:cNvSpPr/>
          <p:nvPr/>
        </p:nvSpPr>
        <p:spPr>
          <a:xfrm>
            <a:off x="7386452" y="5498275"/>
            <a:ext cx="3967348" cy="546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Layer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872D82-33F4-A14C-934B-5FF725B2C3BA}"/>
              </a:ext>
            </a:extLst>
          </p:cNvPr>
          <p:cNvSpPr/>
          <p:nvPr/>
        </p:nvSpPr>
        <p:spPr>
          <a:xfrm>
            <a:off x="7384473" y="3786249"/>
            <a:ext cx="3967348" cy="546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Layer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B3DF8D1-7B2F-3948-A007-E064800CD2A9}"/>
                  </a:ext>
                </a:extLst>
              </p:cNvPr>
              <p:cNvSpPr/>
              <p:nvPr/>
            </p:nvSpPr>
            <p:spPr>
              <a:xfrm>
                <a:off x="7823934" y="6284418"/>
                <a:ext cx="4680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B3DF8D1-7B2F-3948-A007-E064800CD2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934" y="6284418"/>
                <a:ext cx="46807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A9BCFA1-9753-D244-B20D-56C5A3861B68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8057973" y="6058786"/>
            <a:ext cx="0" cy="225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777EE3-A795-474B-9AD1-DBBE45863D59}"/>
              </a:ext>
            </a:extLst>
          </p:cNvPr>
          <p:cNvCxnSpPr>
            <a:cxnSpLocks/>
          </p:cNvCxnSpPr>
          <p:nvPr/>
        </p:nvCxnSpPr>
        <p:spPr>
          <a:xfrm flipV="1">
            <a:off x="8057973" y="5272643"/>
            <a:ext cx="0" cy="225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A446F0B-602F-1F46-A25E-9AAEAC8351C5}"/>
                  </a:ext>
                </a:extLst>
              </p:cNvPr>
              <p:cNvSpPr/>
              <p:nvPr/>
            </p:nvSpPr>
            <p:spPr>
              <a:xfrm>
                <a:off x="7774564" y="4615929"/>
                <a:ext cx="856517" cy="637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A446F0B-602F-1F46-A25E-9AAEAC8351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564" y="4615929"/>
                <a:ext cx="856517" cy="637675"/>
              </a:xfrm>
              <a:prstGeom prst="rect">
                <a:avLst/>
              </a:prstGeom>
              <a:blipFill>
                <a:blip r:embed="rId4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979733B-10E8-4948-93CE-4A4549924173}"/>
              </a:ext>
            </a:extLst>
          </p:cNvPr>
          <p:cNvCxnSpPr>
            <a:cxnSpLocks/>
          </p:cNvCxnSpPr>
          <p:nvPr/>
        </p:nvCxnSpPr>
        <p:spPr>
          <a:xfrm flipV="1">
            <a:off x="8057973" y="4332514"/>
            <a:ext cx="0" cy="298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0382D-490C-094B-AF0E-05485FE5D27C}"/>
              </a:ext>
            </a:extLst>
          </p:cNvPr>
          <p:cNvSpPr/>
          <p:nvPr/>
        </p:nvSpPr>
        <p:spPr>
          <a:xfrm>
            <a:off x="7370619" y="2074222"/>
            <a:ext cx="3967348" cy="546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Layer 3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3A4A238-50E6-1D47-A324-0ECC9AC73F17}"/>
              </a:ext>
            </a:extLst>
          </p:cNvPr>
          <p:cNvCxnSpPr>
            <a:cxnSpLocks/>
          </p:cNvCxnSpPr>
          <p:nvPr/>
        </p:nvCxnSpPr>
        <p:spPr>
          <a:xfrm flipV="1">
            <a:off x="8044119" y="3560616"/>
            <a:ext cx="0" cy="225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EE88A59-A80B-E641-B239-5E1D13637066}"/>
                  </a:ext>
                </a:extLst>
              </p:cNvPr>
              <p:cNvSpPr/>
              <p:nvPr/>
            </p:nvSpPr>
            <p:spPr>
              <a:xfrm>
                <a:off x="7760710" y="2903902"/>
                <a:ext cx="856517" cy="637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EE88A59-A80B-E641-B239-5E1D136370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710" y="2903902"/>
                <a:ext cx="856517" cy="637675"/>
              </a:xfrm>
              <a:prstGeom prst="rect">
                <a:avLst/>
              </a:prstGeom>
              <a:blipFill>
                <a:blip r:embed="rId5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5643347-2672-D742-A7B6-4EAE4EF7F6E2}"/>
              </a:ext>
            </a:extLst>
          </p:cNvPr>
          <p:cNvCxnSpPr>
            <a:cxnSpLocks/>
          </p:cNvCxnSpPr>
          <p:nvPr/>
        </p:nvCxnSpPr>
        <p:spPr>
          <a:xfrm flipV="1">
            <a:off x="8044119" y="2620487"/>
            <a:ext cx="0" cy="298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5990CA7-8223-B74E-9AD9-D449A2948D00}"/>
              </a:ext>
            </a:extLst>
          </p:cNvPr>
          <p:cNvCxnSpPr>
            <a:cxnSpLocks/>
          </p:cNvCxnSpPr>
          <p:nvPr/>
        </p:nvCxnSpPr>
        <p:spPr>
          <a:xfrm flipV="1">
            <a:off x="8042139" y="1836715"/>
            <a:ext cx="0" cy="225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68363A4-3173-7B4E-B706-CA234E366D3F}"/>
                  </a:ext>
                </a:extLst>
              </p:cNvPr>
              <p:cNvSpPr/>
              <p:nvPr/>
            </p:nvSpPr>
            <p:spPr>
              <a:xfrm>
                <a:off x="7758730" y="1180001"/>
                <a:ext cx="856517" cy="637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68363A4-3173-7B4E-B706-CA234E366D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730" y="1180001"/>
                <a:ext cx="856517" cy="637675"/>
              </a:xfrm>
              <a:prstGeom prst="rect">
                <a:avLst/>
              </a:prstGeom>
              <a:blipFill>
                <a:blip r:embed="rId6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A65B75D-FDA1-804E-9025-586EC49CAC86}"/>
                  </a:ext>
                </a:extLst>
              </p:cNvPr>
              <p:cNvSpPr/>
              <p:nvPr/>
            </p:nvSpPr>
            <p:spPr>
              <a:xfrm>
                <a:off x="8997612" y="401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A65B75D-FDA1-804E-9025-586EC49CAC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7612" y="401"/>
                <a:ext cx="472950" cy="523220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822082D4-2E36-9A4C-9A2A-D22DC29453EE}"/>
              </a:ext>
            </a:extLst>
          </p:cNvPr>
          <p:cNvSpPr/>
          <p:nvPr/>
        </p:nvSpPr>
        <p:spPr>
          <a:xfrm>
            <a:off x="8752115" y="911390"/>
            <a:ext cx="983556" cy="553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Loss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B1F4792-AFBC-1040-9391-2408EE263811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8407731" y="1188223"/>
            <a:ext cx="344384" cy="118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E7E265C-C439-2146-A1C1-77905A994974}"/>
              </a:ext>
            </a:extLst>
          </p:cNvPr>
          <p:cNvCxnSpPr>
            <a:cxnSpLocks/>
            <a:stCxn id="26" idx="2"/>
            <a:endCxn id="27" idx="0"/>
          </p:cNvCxnSpPr>
          <p:nvPr/>
        </p:nvCxnSpPr>
        <p:spPr>
          <a:xfrm>
            <a:off x="9234087" y="523621"/>
            <a:ext cx="9806" cy="387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081FBFD-60CC-DB44-8503-6115A7C9CAB9}"/>
              </a:ext>
            </a:extLst>
          </p:cNvPr>
          <p:cNvCxnSpPr>
            <a:cxnSpLocks/>
            <a:stCxn id="27" idx="6"/>
          </p:cNvCxnSpPr>
          <p:nvPr/>
        </p:nvCxnSpPr>
        <p:spPr>
          <a:xfrm>
            <a:off x="9735671" y="1188223"/>
            <a:ext cx="344384" cy="118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764564F-4B2B-A643-80C4-9F6F0C869CF0}"/>
                  </a:ext>
                </a:extLst>
              </p:cNvPr>
              <p:cNvSpPr/>
              <p:nvPr/>
            </p:nvSpPr>
            <p:spPr>
              <a:xfrm>
                <a:off x="9951830" y="1145493"/>
                <a:ext cx="752514" cy="790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764564F-4B2B-A643-80C4-9F6F0C869C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830" y="1145493"/>
                <a:ext cx="752514" cy="790666"/>
              </a:xfrm>
              <a:prstGeom prst="rect">
                <a:avLst/>
              </a:prstGeom>
              <a:blipFill>
                <a:blip r:embed="rId8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DF75A36-C061-5E4D-9362-51BA1F5B42BF}"/>
              </a:ext>
            </a:extLst>
          </p:cNvPr>
          <p:cNvCxnSpPr>
            <a:cxnSpLocks/>
          </p:cNvCxnSpPr>
          <p:nvPr/>
        </p:nvCxnSpPr>
        <p:spPr>
          <a:xfrm>
            <a:off x="10284031" y="1836715"/>
            <a:ext cx="0" cy="237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5C574AE-0110-FF4A-870B-C92D57B81616}"/>
                  </a:ext>
                </a:extLst>
              </p:cNvPr>
              <p:cNvSpPr/>
              <p:nvPr/>
            </p:nvSpPr>
            <p:spPr>
              <a:xfrm>
                <a:off x="9949851" y="2865434"/>
                <a:ext cx="752514" cy="790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5C574AE-0110-FF4A-870B-C92D57B81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851" y="2865434"/>
                <a:ext cx="752514" cy="790666"/>
              </a:xfrm>
              <a:prstGeom prst="rect">
                <a:avLst/>
              </a:prstGeom>
              <a:blipFill>
                <a:blip r:embed="rId9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3F0ED05-D4CE-9F49-B33D-ED962353E266}"/>
              </a:ext>
            </a:extLst>
          </p:cNvPr>
          <p:cNvCxnSpPr>
            <a:cxnSpLocks/>
          </p:cNvCxnSpPr>
          <p:nvPr/>
        </p:nvCxnSpPr>
        <p:spPr>
          <a:xfrm>
            <a:off x="10282052" y="3556656"/>
            <a:ext cx="0" cy="237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61EC477-F9ED-5A4E-947B-65DB8BE33398}"/>
              </a:ext>
            </a:extLst>
          </p:cNvPr>
          <p:cNvCxnSpPr>
            <a:cxnSpLocks/>
          </p:cNvCxnSpPr>
          <p:nvPr/>
        </p:nvCxnSpPr>
        <p:spPr>
          <a:xfrm>
            <a:off x="10317678" y="2618507"/>
            <a:ext cx="0" cy="237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CC4EAAE-A599-3C4F-8799-1151171939B4}"/>
                  </a:ext>
                </a:extLst>
              </p:cNvPr>
              <p:cNvSpPr/>
              <p:nvPr/>
            </p:nvSpPr>
            <p:spPr>
              <a:xfrm>
                <a:off x="9947871" y="4573501"/>
                <a:ext cx="752514" cy="790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CC4EAAE-A599-3C4F-8799-1151171939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7871" y="4573501"/>
                <a:ext cx="752514" cy="790666"/>
              </a:xfrm>
              <a:prstGeom prst="rect">
                <a:avLst/>
              </a:prstGeom>
              <a:blipFill>
                <a:blip r:embed="rId10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598A82B-4F8B-9F47-8723-2DAFB3769874}"/>
              </a:ext>
            </a:extLst>
          </p:cNvPr>
          <p:cNvCxnSpPr>
            <a:cxnSpLocks/>
          </p:cNvCxnSpPr>
          <p:nvPr/>
        </p:nvCxnSpPr>
        <p:spPr>
          <a:xfrm>
            <a:off x="10280072" y="5264723"/>
            <a:ext cx="0" cy="237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C129277-ABBB-474C-96AB-C0BBB41BF87E}"/>
              </a:ext>
            </a:extLst>
          </p:cNvPr>
          <p:cNvCxnSpPr>
            <a:cxnSpLocks/>
          </p:cNvCxnSpPr>
          <p:nvPr/>
        </p:nvCxnSpPr>
        <p:spPr>
          <a:xfrm>
            <a:off x="10315698" y="4326574"/>
            <a:ext cx="0" cy="237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896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7AD5A-DC4A-3247-91C6-A8E24745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1E9497-082B-C745-AEC3-B1C3833C41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Review: flow diagrams</a:t>
                </a:r>
              </a:p>
              <a:p>
                <a:r>
                  <a:rPr lang="en-US" dirty="0"/>
                  <a:t>Gradient descent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ℒ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chain rule of calculus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acc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den>
                          </m:f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acc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Back-propagation</a:t>
                </a:r>
              </a:p>
              <a:p>
                <a:pPr lvl="1"/>
                <a:r>
                  <a:rPr lang="en-US" dirty="0"/>
                  <a:t>Apply the chain rule of calculus backward, layer-by-layer, from the output node backward toward the input.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1E9497-082B-C745-AEC3-B1C3833C41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b="-16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124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6"/>
            <a:ext cx="10515600" cy="912058"/>
          </a:xfrm>
        </p:spPr>
        <p:txBody>
          <a:bodyPr>
            <a:normAutofit/>
          </a:bodyPr>
          <a:lstStyle/>
          <a:p>
            <a:r>
              <a:rPr lang="en-US" sz="4000" dirty="0"/>
              <a:t>Flow diagrams</a:t>
            </a:r>
            <a:endParaRPr lang="en-US" sz="4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299" y="1100413"/>
                <a:ext cx="6262184" cy="555076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cs typeface="Times New Roman"/>
                  </a:rPr>
                  <a:t>A flow diagram is a way to represent the computations performed by a neural network.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cs typeface="Times New Roman"/>
                  </a:rPr>
                  <a:t>Circles, a.k.a. “nodes,” a.k.a. “neurons,” represent scalar operations.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>
                    <a:cs typeface="Times New Roman"/>
                  </a:rPr>
                  <a:t>The circles above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represent the scalar operation of “read this datum in from the dataset.”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>
                    <a:cs typeface="Times New Roman"/>
                  </a:rPr>
                  <a:t>The circles labeled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represent the scalar operation of “unit step function.”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Lines represent multiplication by a scalar.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Where arrowheads come together, the corresponding variables are added.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99" y="1100413"/>
                <a:ext cx="6262184" cy="5550769"/>
              </a:xfrm>
              <a:blipFill>
                <a:blip r:embed="rId2"/>
                <a:stretch>
                  <a:fillRect l="-1619" t="-913" b="-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CAD3B6C-B79A-414B-8B2A-B9046AA90A5C}"/>
                  </a:ext>
                </a:extLst>
              </p:cNvPr>
              <p:cNvSpPr/>
              <p:nvPr/>
            </p:nvSpPr>
            <p:spPr>
              <a:xfrm>
                <a:off x="7607941" y="6303973"/>
                <a:ext cx="6818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CAD3B6C-B79A-414B-8B2A-B9046AA90A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941" y="6303973"/>
                <a:ext cx="681853" cy="584775"/>
              </a:xfrm>
              <a:prstGeom prst="rect">
                <a:avLst/>
              </a:prstGeom>
              <a:blipFill>
                <a:blip r:embed="rId3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BF98E0F-232C-F44E-8E65-BFBF700088C6}"/>
                  </a:ext>
                </a:extLst>
              </p:cNvPr>
              <p:cNvSpPr/>
              <p:nvPr/>
            </p:nvSpPr>
            <p:spPr>
              <a:xfrm>
                <a:off x="9581629" y="6299207"/>
                <a:ext cx="6818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BF98E0F-232C-F44E-8E65-BFBF70008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629" y="6299207"/>
                <a:ext cx="681853" cy="584775"/>
              </a:xfrm>
              <a:prstGeom prst="rect">
                <a:avLst/>
              </a:prstGeom>
              <a:blipFill>
                <a:blip r:embed="rId4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35D0E60-F49E-2E44-AA8A-E152F649B620}"/>
                  </a:ext>
                </a:extLst>
              </p:cNvPr>
              <p:cNvSpPr/>
              <p:nvPr/>
            </p:nvSpPr>
            <p:spPr>
              <a:xfrm>
                <a:off x="11625261" y="6337306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35D0E60-F49E-2E44-AA8A-E152F649B6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5261" y="6337306"/>
                <a:ext cx="50526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C3EA417E-C09F-9549-B317-E2BD73DF2164}"/>
              </a:ext>
            </a:extLst>
          </p:cNvPr>
          <p:cNvSpPr/>
          <p:nvPr/>
        </p:nvSpPr>
        <p:spPr>
          <a:xfrm>
            <a:off x="7512450" y="4581870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21994F7-B984-C948-B664-6D0DAD0E5571}"/>
              </a:ext>
            </a:extLst>
          </p:cNvPr>
          <p:cNvSpPr/>
          <p:nvPr/>
        </p:nvSpPr>
        <p:spPr>
          <a:xfrm>
            <a:off x="9477649" y="4591394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6E535EF-14C1-AF44-8EA3-2A00C510589A}"/>
              </a:ext>
            </a:extLst>
          </p:cNvPr>
          <p:cNvSpPr/>
          <p:nvPr/>
        </p:nvSpPr>
        <p:spPr>
          <a:xfrm>
            <a:off x="7823850" y="6290076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7F90D68-8A59-4D46-9FB8-7AE187742DC8}"/>
              </a:ext>
            </a:extLst>
          </p:cNvPr>
          <p:cNvSpPr/>
          <p:nvPr/>
        </p:nvSpPr>
        <p:spPr>
          <a:xfrm>
            <a:off x="9789045" y="6299600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2115519-1676-284A-BEC4-06F7BD6ABFE6}"/>
              </a:ext>
            </a:extLst>
          </p:cNvPr>
          <p:cNvSpPr/>
          <p:nvPr/>
        </p:nvSpPr>
        <p:spPr>
          <a:xfrm>
            <a:off x="11751093" y="6280549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ACC4EA0-4F10-3F4B-AE58-439DBCB10978}"/>
              </a:ext>
            </a:extLst>
          </p:cNvPr>
          <p:cNvCxnSpPr>
            <a:cxnSpLocks/>
            <a:stCxn id="60" idx="0"/>
            <a:endCxn id="56" idx="4"/>
          </p:cNvCxnSpPr>
          <p:nvPr/>
        </p:nvCxnSpPr>
        <p:spPr>
          <a:xfrm flipH="1" flipV="1">
            <a:off x="7891592" y="5284397"/>
            <a:ext cx="394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A65F405-0D4D-2C49-9656-F4FF55BECDB3}"/>
              </a:ext>
            </a:extLst>
          </p:cNvPr>
          <p:cNvCxnSpPr>
            <a:cxnSpLocks/>
            <a:stCxn id="61" idx="0"/>
            <a:endCxn id="59" idx="4"/>
          </p:cNvCxnSpPr>
          <p:nvPr/>
        </p:nvCxnSpPr>
        <p:spPr>
          <a:xfrm flipH="1" flipV="1">
            <a:off x="9856791" y="5293921"/>
            <a:ext cx="390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8AA3A1F-867E-AA44-95C6-122712A09200}"/>
              </a:ext>
            </a:extLst>
          </p:cNvPr>
          <p:cNvCxnSpPr>
            <a:cxnSpLocks/>
            <a:stCxn id="62" idx="7"/>
            <a:endCxn id="59" idx="4"/>
          </p:cNvCxnSpPr>
          <p:nvPr/>
        </p:nvCxnSpPr>
        <p:spPr>
          <a:xfrm flipH="1" flipV="1">
            <a:off x="9856791" y="5293921"/>
            <a:ext cx="2010617" cy="100824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E5E2797-F2A6-5045-999C-4BF6AE2F019D}"/>
              </a:ext>
            </a:extLst>
          </p:cNvPr>
          <p:cNvCxnSpPr>
            <a:cxnSpLocks/>
            <a:stCxn id="62" idx="0"/>
            <a:endCxn id="56" idx="4"/>
          </p:cNvCxnSpPr>
          <p:nvPr/>
        </p:nvCxnSpPr>
        <p:spPr>
          <a:xfrm flipH="1" flipV="1">
            <a:off x="7891592" y="5284397"/>
            <a:ext cx="3927637" cy="9961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E057350-79A4-9141-9102-CE6D177F8DC7}"/>
              </a:ext>
            </a:extLst>
          </p:cNvPr>
          <p:cNvCxnSpPr>
            <a:cxnSpLocks/>
            <a:stCxn id="60" idx="0"/>
            <a:endCxn id="59" idx="4"/>
          </p:cNvCxnSpPr>
          <p:nvPr/>
        </p:nvCxnSpPr>
        <p:spPr>
          <a:xfrm flipV="1">
            <a:off x="7891986" y="5293921"/>
            <a:ext cx="1964805" cy="996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ACEEC03-F1C8-534B-9C14-06AEC7FC1085}"/>
              </a:ext>
            </a:extLst>
          </p:cNvPr>
          <p:cNvCxnSpPr>
            <a:cxnSpLocks/>
            <a:stCxn id="61" idx="0"/>
            <a:endCxn id="56" idx="4"/>
          </p:cNvCxnSpPr>
          <p:nvPr/>
        </p:nvCxnSpPr>
        <p:spPr>
          <a:xfrm flipH="1" flipV="1">
            <a:off x="7891592" y="5284397"/>
            <a:ext cx="1965589" cy="1015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>
            <a:extLst>
              <a:ext uri="{FF2B5EF4-FFF2-40B4-BE49-F238E27FC236}">
                <a16:creationId xmlns:a16="http://schemas.microsoft.com/office/drawing/2014/main" id="{12B1B2A0-26DC-6943-B5B4-7FA3E4D91569}"/>
              </a:ext>
            </a:extLst>
          </p:cNvPr>
          <p:cNvCxnSpPr>
            <a:stCxn id="56" idx="3"/>
            <a:endCxn id="56" idx="7"/>
          </p:cNvCxnSpPr>
          <p:nvPr/>
        </p:nvCxnSpPr>
        <p:spPr>
          <a:xfrm rot="5400000" flipH="1" flipV="1">
            <a:off x="7643210" y="4665040"/>
            <a:ext cx="496761" cy="536187"/>
          </a:xfrm>
          <a:prstGeom prst="bentConnector5">
            <a:avLst>
              <a:gd name="adj1" fmla="val 1244"/>
              <a:gd name="adj2" fmla="val 50422"/>
              <a:gd name="adj3" fmla="val 987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33F92467-0AA2-E74B-ADAD-5FE07898D81F}"/>
              </a:ext>
            </a:extLst>
          </p:cNvPr>
          <p:cNvCxnSpPr/>
          <p:nvPr/>
        </p:nvCxnSpPr>
        <p:spPr>
          <a:xfrm rot="5400000" flipH="1" flipV="1">
            <a:off x="9624412" y="4694347"/>
            <a:ext cx="496761" cy="536187"/>
          </a:xfrm>
          <a:prstGeom prst="bentConnector5">
            <a:avLst>
              <a:gd name="adj1" fmla="val 1244"/>
              <a:gd name="adj2" fmla="val 50422"/>
              <a:gd name="adj3" fmla="val 987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21487A07-9690-124B-8E65-A261E95E1F7E}"/>
                  </a:ext>
                </a:extLst>
              </p:cNvPr>
              <p:cNvSpPr/>
              <p:nvPr/>
            </p:nvSpPr>
            <p:spPr>
              <a:xfrm>
                <a:off x="7352962" y="5695225"/>
                <a:ext cx="652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21487A07-9690-124B-8E65-A261E95E1F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962" y="5695225"/>
                <a:ext cx="65274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E3B1739-C4FF-3E4E-AD98-FD4E17AE14A9}"/>
                  </a:ext>
                </a:extLst>
              </p:cNvPr>
              <p:cNvSpPr/>
              <p:nvPr/>
            </p:nvSpPr>
            <p:spPr>
              <a:xfrm>
                <a:off x="8863986" y="6016549"/>
                <a:ext cx="652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E3B1739-C4FF-3E4E-AD98-FD4E17AE14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986" y="6016549"/>
                <a:ext cx="65274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787FF68-E872-C84F-9998-584080A60BB4}"/>
                  </a:ext>
                </a:extLst>
              </p:cNvPr>
              <p:cNvSpPr/>
              <p:nvPr/>
            </p:nvSpPr>
            <p:spPr>
              <a:xfrm>
                <a:off x="8101991" y="5479405"/>
                <a:ext cx="423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787FF68-E872-C84F-9998-584080A60B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991" y="5479405"/>
                <a:ext cx="42351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2D35953-99B1-F442-BC2B-5F10D8BF9E13}"/>
                  </a:ext>
                </a:extLst>
              </p:cNvPr>
              <p:cNvSpPr/>
              <p:nvPr/>
            </p:nvSpPr>
            <p:spPr>
              <a:xfrm>
                <a:off x="9573525" y="5781705"/>
                <a:ext cx="423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2D35953-99B1-F442-BC2B-5F10D8BF9E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525" y="5781705"/>
                <a:ext cx="42351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6EA6B146-C49C-124D-A2FB-017B8EAF8A57}"/>
                  </a:ext>
                </a:extLst>
              </p:cNvPr>
              <p:cNvSpPr/>
              <p:nvPr/>
            </p:nvSpPr>
            <p:spPr>
              <a:xfrm>
                <a:off x="10355509" y="6039035"/>
                <a:ext cx="6559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6EA6B146-C49C-124D-A2FB-017B8EAF8A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509" y="6039035"/>
                <a:ext cx="65594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1E40ADE7-ACDB-CA4A-A39A-8C740B229B30}"/>
                  </a:ext>
                </a:extLst>
              </p:cNvPr>
              <p:cNvSpPr/>
              <p:nvPr/>
            </p:nvSpPr>
            <p:spPr>
              <a:xfrm>
                <a:off x="10507909" y="5307016"/>
                <a:ext cx="885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1E40ADE7-ACDB-CA4A-A39A-8C740B229B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7909" y="5307016"/>
                <a:ext cx="88517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635505AA-4C1D-E544-AE92-338B1C92BE55}"/>
                  </a:ext>
                </a:extLst>
              </p:cNvPr>
              <p:cNvSpPr/>
              <p:nvPr/>
            </p:nvSpPr>
            <p:spPr>
              <a:xfrm>
                <a:off x="6950878" y="4597597"/>
                <a:ext cx="6859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635505AA-4C1D-E544-AE92-338B1C92BE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878" y="4597597"/>
                <a:ext cx="685957" cy="584775"/>
              </a:xfrm>
              <a:prstGeom prst="rect">
                <a:avLst/>
              </a:prstGeom>
              <a:blipFill>
                <a:blip r:embed="rId12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E195244-B925-E543-B1C3-24AD85D30BFA}"/>
                  </a:ext>
                </a:extLst>
              </p:cNvPr>
              <p:cNvSpPr/>
              <p:nvPr/>
            </p:nvSpPr>
            <p:spPr>
              <a:xfrm>
                <a:off x="8917088" y="4630077"/>
                <a:ext cx="6954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E195244-B925-E543-B1C3-24AD85D30B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088" y="4630077"/>
                <a:ext cx="695447" cy="584775"/>
              </a:xfrm>
              <a:prstGeom prst="rect">
                <a:avLst/>
              </a:prstGeom>
              <a:blipFill>
                <a:blip r:embed="rId13"/>
                <a:stretch>
                  <a:fillRect l="-1818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Freeform 96">
            <a:extLst>
              <a:ext uri="{FF2B5EF4-FFF2-40B4-BE49-F238E27FC236}">
                <a16:creationId xmlns:a16="http://schemas.microsoft.com/office/drawing/2014/main" id="{E1210D55-D27B-F247-A814-238802C5CE7E}"/>
              </a:ext>
            </a:extLst>
          </p:cNvPr>
          <p:cNvSpPr/>
          <p:nvPr/>
        </p:nvSpPr>
        <p:spPr>
          <a:xfrm>
            <a:off x="9621096" y="82189"/>
            <a:ext cx="2317531" cy="2270234"/>
          </a:xfrm>
          <a:custGeom>
            <a:avLst/>
            <a:gdLst>
              <a:gd name="connsiteX0" fmla="*/ 0 w 2317531"/>
              <a:gd name="connsiteY0" fmla="*/ 630621 h 2270234"/>
              <a:gd name="connsiteX1" fmla="*/ 1718442 w 2317531"/>
              <a:gd name="connsiteY1" fmla="*/ 2254469 h 2270234"/>
              <a:gd name="connsiteX2" fmla="*/ 2301766 w 2317531"/>
              <a:gd name="connsiteY2" fmla="*/ 2270234 h 2270234"/>
              <a:gd name="connsiteX3" fmla="*/ 2317531 w 2317531"/>
              <a:gd name="connsiteY3" fmla="*/ 1655379 h 2270234"/>
              <a:gd name="connsiteX4" fmla="*/ 520262 w 2317531"/>
              <a:gd name="connsiteY4" fmla="*/ 0 h 2270234"/>
              <a:gd name="connsiteX5" fmla="*/ 31531 w 2317531"/>
              <a:gd name="connsiteY5" fmla="*/ 0 h 2270234"/>
              <a:gd name="connsiteX6" fmla="*/ 0 w 2317531"/>
              <a:gd name="connsiteY6" fmla="*/ 630621 h 227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7531" h="2270234">
                <a:moveTo>
                  <a:pt x="0" y="630621"/>
                </a:moveTo>
                <a:lnTo>
                  <a:pt x="1718442" y="2254469"/>
                </a:lnTo>
                <a:lnTo>
                  <a:pt x="2301766" y="2270234"/>
                </a:lnTo>
                <a:lnTo>
                  <a:pt x="2317531" y="1655379"/>
                </a:lnTo>
                <a:lnTo>
                  <a:pt x="520262" y="0"/>
                </a:lnTo>
                <a:lnTo>
                  <a:pt x="31531" y="0"/>
                </a:lnTo>
                <a:lnTo>
                  <a:pt x="0" y="630621"/>
                </a:lnTo>
                <a:close/>
              </a:path>
            </a:pathLst>
          </a:custGeom>
          <a:pattFill prst="lg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CC0446F0-9B94-3847-8E6D-60688ACB2EEB}"/>
              </a:ext>
            </a:extLst>
          </p:cNvPr>
          <p:cNvCxnSpPr>
            <a:cxnSpLocks/>
          </p:cNvCxnSpPr>
          <p:nvPr/>
        </p:nvCxnSpPr>
        <p:spPr>
          <a:xfrm>
            <a:off x="9568703" y="1833970"/>
            <a:ext cx="259620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D156711-6565-5F49-8DF6-D20EBB1F5DF6}"/>
              </a:ext>
            </a:extLst>
          </p:cNvPr>
          <p:cNvCxnSpPr>
            <a:cxnSpLocks/>
          </p:cNvCxnSpPr>
          <p:nvPr/>
        </p:nvCxnSpPr>
        <p:spPr>
          <a:xfrm flipH="1" flipV="1">
            <a:off x="10138571" y="163487"/>
            <a:ext cx="44283" cy="20920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>
            <a:extLst>
              <a:ext uri="{FF2B5EF4-FFF2-40B4-BE49-F238E27FC236}">
                <a16:creationId xmlns:a16="http://schemas.microsoft.com/office/drawing/2014/main" id="{8457759A-8EDC-C145-80CF-C8AE158BDE33}"/>
              </a:ext>
            </a:extLst>
          </p:cNvPr>
          <p:cNvSpPr/>
          <p:nvPr/>
        </p:nvSpPr>
        <p:spPr>
          <a:xfrm>
            <a:off x="11289786" y="1673117"/>
            <a:ext cx="350293" cy="350107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F6232F4-48AC-A347-9799-F9F15F62ECE4}"/>
              </a:ext>
            </a:extLst>
          </p:cNvPr>
          <p:cNvSpPr/>
          <p:nvPr/>
        </p:nvSpPr>
        <p:spPr>
          <a:xfrm>
            <a:off x="9971641" y="530960"/>
            <a:ext cx="369876" cy="389931"/>
          </a:xfrm>
          <a:prstGeom prst="ellipse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ED1820F-253D-D740-A45B-2C87C295878D}"/>
              </a:ext>
            </a:extLst>
          </p:cNvPr>
          <p:cNvSpPr/>
          <p:nvPr/>
        </p:nvSpPr>
        <p:spPr>
          <a:xfrm>
            <a:off x="9998895" y="1635447"/>
            <a:ext cx="369876" cy="389925"/>
          </a:xfrm>
          <a:prstGeom prst="ellipse">
            <a:avLst/>
          </a:prstGeom>
          <a:pattFill prst="smGrid">
            <a:fgClr>
              <a:srgbClr val="0432FF"/>
            </a:fgClr>
            <a:bgClr>
              <a:schemeClr val="bg1"/>
            </a:bgClr>
          </a:pattFill>
          <a:ln w="635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D76BFF2E-56CF-BB4A-92ED-52C09C582AE4}"/>
              </a:ext>
            </a:extLst>
          </p:cNvPr>
          <p:cNvCxnSpPr/>
          <p:nvPr/>
        </p:nvCxnSpPr>
        <p:spPr>
          <a:xfrm flipH="1" flipV="1">
            <a:off x="9590147" y="715238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ADBEC52-97E2-504A-B799-F7F3732CF101}"/>
              </a:ext>
            </a:extLst>
          </p:cNvPr>
          <p:cNvCxnSpPr/>
          <p:nvPr/>
        </p:nvCxnSpPr>
        <p:spPr>
          <a:xfrm flipH="1" flipV="1">
            <a:off x="10283831" y="179220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>
            <a:extLst>
              <a:ext uri="{FF2B5EF4-FFF2-40B4-BE49-F238E27FC236}">
                <a16:creationId xmlns:a16="http://schemas.microsoft.com/office/drawing/2014/main" id="{E51D64C2-C854-0243-8187-28A832EBB9EC}"/>
              </a:ext>
            </a:extLst>
          </p:cNvPr>
          <p:cNvSpPr/>
          <p:nvPr/>
        </p:nvSpPr>
        <p:spPr>
          <a:xfrm>
            <a:off x="11221543" y="573080"/>
            <a:ext cx="369876" cy="389925"/>
          </a:xfrm>
          <a:prstGeom prst="ellipse">
            <a:avLst/>
          </a:prstGeom>
          <a:pattFill prst="ltVert">
            <a:fgClr>
              <a:srgbClr val="0432FF"/>
            </a:fgClr>
            <a:bgClr>
              <a:schemeClr val="bg1"/>
            </a:bgClr>
          </a:pattFill>
          <a:ln w="635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CE122C-7941-9F49-990C-2445422A54E6}"/>
              </a:ext>
            </a:extLst>
          </p:cNvPr>
          <p:cNvSpPr/>
          <p:nvPr/>
        </p:nvSpPr>
        <p:spPr>
          <a:xfrm>
            <a:off x="7514950" y="2875492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BBC426A8-7C3A-CD43-B421-E881319AFE52}"/>
              </a:ext>
            </a:extLst>
          </p:cNvPr>
          <p:cNvSpPr/>
          <p:nvPr/>
        </p:nvSpPr>
        <p:spPr>
          <a:xfrm>
            <a:off x="11753593" y="4574171"/>
            <a:ext cx="136272" cy="1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E2D2DD4-784F-8E4A-A17E-5C8BBDD87EFB}"/>
              </a:ext>
            </a:extLst>
          </p:cNvPr>
          <p:cNvCxnSpPr>
            <a:cxnSpLocks/>
            <a:endCxn id="106" idx="4"/>
          </p:cNvCxnSpPr>
          <p:nvPr/>
        </p:nvCxnSpPr>
        <p:spPr>
          <a:xfrm flipH="1" flipV="1">
            <a:off x="7894092" y="3578019"/>
            <a:ext cx="394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C7E9899E-9151-3E4A-9224-7D31797D1B64}"/>
              </a:ext>
            </a:extLst>
          </p:cNvPr>
          <p:cNvCxnSpPr>
            <a:cxnSpLocks/>
            <a:stCxn id="107" idx="0"/>
            <a:endCxn id="106" idx="4"/>
          </p:cNvCxnSpPr>
          <p:nvPr/>
        </p:nvCxnSpPr>
        <p:spPr>
          <a:xfrm flipH="1" flipV="1">
            <a:off x="7894092" y="3578019"/>
            <a:ext cx="3927637" cy="9961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A6B2A3F-5149-7847-80AA-0A495D7BB74A}"/>
              </a:ext>
            </a:extLst>
          </p:cNvPr>
          <p:cNvCxnSpPr>
            <a:cxnSpLocks/>
            <a:endCxn id="106" idx="4"/>
          </p:cNvCxnSpPr>
          <p:nvPr/>
        </p:nvCxnSpPr>
        <p:spPr>
          <a:xfrm flipH="1" flipV="1">
            <a:off x="7894092" y="3578019"/>
            <a:ext cx="1965589" cy="1015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>
            <a:extLst>
              <a:ext uri="{FF2B5EF4-FFF2-40B4-BE49-F238E27FC236}">
                <a16:creationId xmlns:a16="http://schemas.microsoft.com/office/drawing/2014/main" id="{D004593D-90CD-AA43-B9B9-CD7E04183C56}"/>
              </a:ext>
            </a:extLst>
          </p:cNvPr>
          <p:cNvCxnSpPr>
            <a:stCxn id="106" idx="3"/>
            <a:endCxn id="106" idx="7"/>
          </p:cNvCxnSpPr>
          <p:nvPr/>
        </p:nvCxnSpPr>
        <p:spPr>
          <a:xfrm rot="5400000" flipH="1" flipV="1">
            <a:off x="7645710" y="2958662"/>
            <a:ext cx="496761" cy="536187"/>
          </a:xfrm>
          <a:prstGeom prst="bentConnector5">
            <a:avLst>
              <a:gd name="adj1" fmla="val 1244"/>
              <a:gd name="adj2" fmla="val 50422"/>
              <a:gd name="adj3" fmla="val 987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CB842A9-EF5F-F247-8158-B1693A54EA3C}"/>
                  </a:ext>
                </a:extLst>
              </p:cNvPr>
              <p:cNvSpPr/>
              <p:nvPr/>
            </p:nvSpPr>
            <p:spPr>
              <a:xfrm>
                <a:off x="7355462" y="3988847"/>
                <a:ext cx="652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CB842A9-EF5F-F247-8158-B1693A54EA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462" y="3988847"/>
                <a:ext cx="652743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AA0A9B53-3546-C84E-ABF2-EE3CCD3FD70D}"/>
                  </a:ext>
                </a:extLst>
              </p:cNvPr>
              <p:cNvSpPr/>
              <p:nvPr/>
            </p:nvSpPr>
            <p:spPr>
              <a:xfrm>
                <a:off x="8326842" y="3965400"/>
                <a:ext cx="652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AA0A9B53-3546-C84E-ABF2-EE3CCD3FD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842" y="3965400"/>
                <a:ext cx="652743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4931231-B8A6-CC48-B96A-5288A4063C42}"/>
                  </a:ext>
                </a:extLst>
              </p:cNvPr>
              <p:cNvSpPr/>
              <p:nvPr/>
            </p:nvSpPr>
            <p:spPr>
              <a:xfrm>
                <a:off x="10358009" y="3867964"/>
                <a:ext cx="6559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4931231-B8A6-CC48-B96A-5288A4063C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8009" y="3867964"/>
                <a:ext cx="655949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624616D-BAF2-BE4B-8374-0A1945168CE1}"/>
                  </a:ext>
                </a:extLst>
              </p:cNvPr>
              <p:cNvSpPr/>
              <p:nvPr/>
            </p:nvSpPr>
            <p:spPr>
              <a:xfrm>
                <a:off x="6953378" y="2891219"/>
                <a:ext cx="51571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624616D-BAF2-BE4B-8374-0A1945168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378" y="2891219"/>
                <a:ext cx="515718" cy="584775"/>
              </a:xfrm>
              <a:prstGeom prst="rect">
                <a:avLst/>
              </a:prstGeom>
              <a:blipFill>
                <a:blip r:embed="rId17"/>
                <a:stretch>
                  <a:fillRect l="-9756" r="-7317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6532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6"/>
            <a:ext cx="10515600" cy="912058"/>
          </a:xfrm>
        </p:spPr>
        <p:txBody>
          <a:bodyPr>
            <a:normAutofit/>
          </a:bodyPr>
          <a:lstStyle/>
          <a:p>
            <a:r>
              <a:rPr lang="en-US" sz="4000" dirty="0"/>
              <a:t>Flow diagrams</a:t>
            </a:r>
            <a:endParaRPr lang="en-US" sz="4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299" y="1100413"/>
                <a:ext cx="6262184" cy="555076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cs typeface="Times New Roman"/>
                  </a:rPr>
                  <a:t>Usually, a flow diagram shows only the activations (including inputs).   Excitations, weights, biases, and nonlinearities are implicit.  For example,  this flow diagram means that there are some nonlinearities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cs typeface="Times New Roman"/>
                  </a:rPr>
                  <a:t>, and some weights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cs typeface="Times New Roman"/>
                  </a:rPr>
                  <a:t>and biases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cs typeface="Times New Roman"/>
                  </a:rPr>
                  <a:t>such that: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99" y="1100413"/>
                <a:ext cx="6262184" cy="5550769"/>
              </a:xfrm>
              <a:blipFill>
                <a:blip r:embed="rId2"/>
                <a:stretch>
                  <a:fillRect l="-2024" t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C3EA417E-C09F-9549-B317-E2BD73DF2164}"/>
              </a:ext>
            </a:extLst>
          </p:cNvPr>
          <p:cNvSpPr/>
          <p:nvPr/>
        </p:nvSpPr>
        <p:spPr>
          <a:xfrm>
            <a:off x="7512450" y="3556253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21994F7-B984-C948-B664-6D0DAD0E5571}"/>
              </a:ext>
            </a:extLst>
          </p:cNvPr>
          <p:cNvSpPr/>
          <p:nvPr/>
        </p:nvSpPr>
        <p:spPr>
          <a:xfrm>
            <a:off x="9477649" y="3565777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ACC4EA0-4F10-3F4B-AE58-439DBCB10978}"/>
              </a:ext>
            </a:extLst>
          </p:cNvPr>
          <p:cNvCxnSpPr>
            <a:cxnSpLocks/>
            <a:endCxn id="56" idx="4"/>
          </p:cNvCxnSpPr>
          <p:nvPr/>
        </p:nvCxnSpPr>
        <p:spPr>
          <a:xfrm flipH="1" flipV="1">
            <a:off x="7891592" y="4258780"/>
            <a:ext cx="394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A65F405-0D4D-2C49-9656-F4FF55BECDB3}"/>
              </a:ext>
            </a:extLst>
          </p:cNvPr>
          <p:cNvCxnSpPr>
            <a:cxnSpLocks/>
            <a:endCxn id="59" idx="4"/>
          </p:cNvCxnSpPr>
          <p:nvPr/>
        </p:nvCxnSpPr>
        <p:spPr>
          <a:xfrm flipH="1" flipV="1">
            <a:off x="9856791" y="4268304"/>
            <a:ext cx="390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E057350-79A4-9141-9102-CE6D177F8DC7}"/>
              </a:ext>
            </a:extLst>
          </p:cNvPr>
          <p:cNvCxnSpPr>
            <a:cxnSpLocks/>
            <a:endCxn id="59" idx="4"/>
          </p:cNvCxnSpPr>
          <p:nvPr/>
        </p:nvCxnSpPr>
        <p:spPr>
          <a:xfrm flipV="1">
            <a:off x="7891986" y="4268304"/>
            <a:ext cx="1964805" cy="996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ACEEC03-F1C8-534B-9C14-06AEC7FC1085}"/>
              </a:ext>
            </a:extLst>
          </p:cNvPr>
          <p:cNvCxnSpPr>
            <a:cxnSpLocks/>
            <a:endCxn id="56" idx="4"/>
          </p:cNvCxnSpPr>
          <p:nvPr/>
        </p:nvCxnSpPr>
        <p:spPr>
          <a:xfrm flipH="1" flipV="1">
            <a:off x="7891592" y="4258780"/>
            <a:ext cx="1965589" cy="1015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635505AA-4C1D-E544-AE92-338B1C92BE55}"/>
                  </a:ext>
                </a:extLst>
              </p:cNvPr>
              <p:cNvSpPr/>
              <p:nvPr/>
            </p:nvSpPr>
            <p:spPr>
              <a:xfrm>
                <a:off x="7556361" y="3596694"/>
                <a:ext cx="6859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635505AA-4C1D-E544-AE92-338B1C92BE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361" y="3596694"/>
                <a:ext cx="685957" cy="584775"/>
              </a:xfrm>
              <a:prstGeom prst="rect">
                <a:avLst/>
              </a:prstGeom>
              <a:blipFill>
                <a:blip r:embed="rId3"/>
                <a:stretch>
                  <a:fillRect l="-1852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E195244-B925-E543-B1C3-24AD85D30BFA}"/>
                  </a:ext>
                </a:extLst>
              </p:cNvPr>
              <p:cNvSpPr/>
              <p:nvPr/>
            </p:nvSpPr>
            <p:spPr>
              <a:xfrm>
                <a:off x="9522572" y="3604460"/>
                <a:ext cx="6954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E195244-B925-E543-B1C3-24AD85D30B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572" y="3604460"/>
                <a:ext cx="695447" cy="584775"/>
              </a:xfrm>
              <a:prstGeom prst="rect">
                <a:avLst/>
              </a:prstGeom>
              <a:blipFill>
                <a:blip r:embed="rId4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Freeform 96">
            <a:extLst>
              <a:ext uri="{FF2B5EF4-FFF2-40B4-BE49-F238E27FC236}">
                <a16:creationId xmlns:a16="http://schemas.microsoft.com/office/drawing/2014/main" id="{E1210D55-D27B-F247-A814-238802C5CE7E}"/>
              </a:ext>
            </a:extLst>
          </p:cNvPr>
          <p:cNvSpPr/>
          <p:nvPr/>
        </p:nvSpPr>
        <p:spPr>
          <a:xfrm>
            <a:off x="9621096" y="82189"/>
            <a:ext cx="2317531" cy="2270234"/>
          </a:xfrm>
          <a:custGeom>
            <a:avLst/>
            <a:gdLst>
              <a:gd name="connsiteX0" fmla="*/ 0 w 2317531"/>
              <a:gd name="connsiteY0" fmla="*/ 630621 h 2270234"/>
              <a:gd name="connsiteX1" fmla="*/ 1718442 w 2317531"/>
              <a:gd name="connsiteY1" fmla="*/ 2254469 h 2270234"/>
              <a:gd name="connsiteX2" fmla="*/ 2301766 w 2317531"/>
              <a:gd name="connsiteY2" fmla="*/ 2270234 h 2270234"/>
              <a:gd name="connsiteX3" fmla="*/ 2317531 w 2317531"/>
              <a:gd name="connsiteY3" fmla="*/ 1655379 h 2270234"/>
              <a:gd name="connsiteX4" fmla="*/ 520262 w 2317531"/>
              <a:gd name="connsiteY4" fmla="*/ 0 h 2270234"/>
              <a:gd name="connsiteX5" fmla="*/ 31531 w 2317531"/>
              <a:gd name="connsiteY5" fmla="*/ 0 h 2270234"/>
              <a:gd name="connsiteX6" fmla="*/ 0 w 2317531"/>
              <a:gd name="connsiteY6" fmla="*/ 630621 h 227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7531" h="2270234">
                <a:moveTo>
                  <a:pt x="0" y="630621"/>
                </a:moveTo>
                <a:lnTo>
                  <a:pt x="1718442" y="2254469"/>
                </a:lnTo>
                <a:lnTo>
                  <a:pt x="2301766" y="2270234"/>
                </a:lnTo>
                <a:lnTo>
                  <a:pt x="2317531" y="1655379"/>
                </a:lnTo>
                <a:lnTo>
                  <a:pt x="520262" y="0"/>
                </a:lnTo>
                <a:lnTo>
                  <a:pt x="31531" y="0"/>
                </a:lnTo>
                <a:lnTo>
                  <a:pt x="0" y="630621"/>
                </a:lnTo>
                <a:close/>
              </a:path>
            </a:pathLst>
          </a:custGeom>
          <a:pattFill prst="lg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CC0446F0-9B94-3847-8E6D-60688ACB2EEB}"/>
              </a:ext>
            </a:extLst>
          </p:cNvPr>
          <p:cNvCxnSpPr>
            <a:cxnSpLocks/>
          </p:cNvCxnSpPr>
          <p:nvPr/>
        </p:nvCxnSpPr>
        <p:spPr>
          <a:xfrm>
            <a:off x="9568703" y="1833970"/>
            <a:ext cx="259620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D156711-6565-5F49-8DF6-D20EBB1F5DF6}"/>
              </a:ext>
            </a:extLst>
          </p:cNvPr>
          <p:cNvCxnSpPr>
            <a:cxnSpLocks/>
          </p:cNvCxnSpPr>
          <p:nvPr/>
        </p:nvCxnSpPr>
        <p:spPr>
          <a:xfrm flipH="1" flipV="1">
            <a:off x="10138571" y="163487"/>
            <a:ext cx="44283" cy="20920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>
            <a:extLst>
              <a:ext uri="{FF2B5EF4-FFF2-40B4-BE49-F238E27FC236}">
                <a16:creationId xmlns:a16="http://schemas.microsoft.com/office/drawing/2014/main" id="{8457759A-8EDC-C145-80CF-C8AE158BDE33}"/>
              </a:ext>
            </a:extLst>
          </p:cNvPr>
          <p:cNvSpPr/>
          <p:nvPr/>
        </p:nvSpPr>
        <p:spPr>
          <a:xfrm>
            <a:off x="11289786" y="1673117"/>
            <a:ext cx="350293" cy="350107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F6232F4-48AC-A347-9799-F9F15F62ECE4}"/>
              </a:ext>
            </a:extLst>
          </p:cNvPr>
          <p:cNvSpPr/>
          <p:nvPr/>
        </p:nvSpPr>
        <p:spPr>
          <a:xfrm>
            <a:off x="9971641" y="530960"/>
            <a:ext cx="369876" cy="389931"/>
          </a:xfrm>
          <a:prstGeom prst="ellipse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ED1820F-253D-D740-A45B-2C87C295878D}"/>
              </a:ext>
            </a:extLst>
          </p:cNvPr>
          <p:cNvSpPr/>
          <p:nvPr/>
        </p:nvSpPr>
        <p:spPr>
          <a:xfrm>
            <a:off x="9998895" y="1635445"/>
            <a:ext cx="369876" cy="389925"/>
          </a:xfrm>
          <a:prstGeom prst="ellipse">
            <a:avLst/>
          </a:prstGeom>
          <a:pattFill prst="smGrid">
            <a:fgClr>
              <a:srgbClr val="0432FF"/>
            </a:fgClr>
            <a:bgClr>
              <a:schemeClr val="bg1"/>
            </a:bgClr>
          </a:pattFill>
          <a:ln w="635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D76BFF2E-56CF-BB4A-92ED-52C09C582AE4}"/>
              </a:ext>
            </a:extLst>
          </p:cNvPr>
          <p:cNvCxnSpPr/>
          <p:nvPr/>
        </p:nvCxnSpPr>
        <p:spPr>
          <a:xfrm flipH="1" flipV="1">
            <a:off x="9590147" y="715238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ADBEC52-97E2-504A-B799-F7F3732CF101}"/>
              </a:ext>
            </a:extLst>
          </p:cNvPr>
          <p:cNvCxnSpPr/>
          <p:nvPr/>
        </p:nvCxnSpPr>
        <p:spPr>
          <a:xfrm flipH="1" flipV="1">
            <a:off x="10283831" y="179220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>
            <a:extLst>
              <a:ext uri="{FF2B5EF4-FFF2-40B4-BE49-F238E27FC236}">
                <a16:creationId xmlns:a16="http://schemas.microsoft.com/office/drawing/2014/main" id="{E51D64C2-C854-0243-8187-28A832EBB9EC}"/>
              </a:ext>
            </a:extLst>
          </p:cNvPr>
          <p:cNvSpPr/>
          <p:nvPr/>
        </p:nvSpPr>
        <p:spPr>
          <a:xfrm>
            <a:off x="11221543" y="573080"/>
            <a:ext cx="369876" cy="389925"/>
          </a:xfrm>
          <a:prstGeom prst="ellipse">
            <a:avLst/>
          </a:prstGeom>
          <a:pattFill prst="ltVert">
            <a:fgClr>
              <a:srgbClr val="0432FF"/>
            </a:fgClr>
            <a:bgClr>
              <a:schemeClr val="bg1"/>
            </a:bgClr>
          </a:pattFill>
          <a:ln w="635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CE122C-7941-9F49-990C-2445422A54E6}"/>
              </a:ext>
            </a:extLst>
          </p:cNvPr>
          <p:cNvSpPr/>
          <p:nvPr/>
        </p:nvSpPr>
        <p:spPr>
          <a:xfrm>
            <a:off x="7514950" y="184987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E2D2DD4-784F-8E4A-A17E-5C8BBDD87EFB}"/>
              </a:ext>
            </a:extLst>
          </p:cNvPr>
          <p:cNvCxnSpPr>
            <a:cxnSpLocks/>
            <a:endCxn id="106" idx="4"/>
          </p:cNvCxnSpPr>
          <p:nvPr/>
        </p:nvCxnSpPr>
        <p:spPr>
          <a:xfrm flipH="1" flipV="1">
            <a:off x="7894092" y="2552402"/>
            <a:ext cx="394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A6B2A3F-5149-7847-80AA-0A495D7BB74A}"/>
              </a:ext>
            </a:extLst>
          </p:cNvPr>
          <p:cNvCxnSpPr>
            <a:cxnSpLocks/>
            <a:endCxn id="106" idx="4"/>
          </p:cNvCxnSpPr>
          <p:nvPr/>
        </p:nvCxnSpPr>
        <p:spPr>
          <a:xfrm flipH="1" flipV="1">
            <a:off x="7894092" y="2552402"/>
            <a:ext cx="1965589" cy="1015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624616D-BAF2-BE4B-8374-0A1945168CE1}"/>
                  </a:ext>
                </a:extLst>
              </p:cNvPr>
              <p:cNvSpPr/>
              <p:nvPr/>
            </p:nvSpPr>
            <p:spPr>
              <a:xfrm>
                <a:off x="7633002" y="1865602"/>
                <a:ext cx="51571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624616D-BAF2-BE4B-8374-0A1945168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002" y="1865602"/>
                <a:ext cx="515718" cy="584775"/>
              </a:xfrm>
              <a:prstGeom prst="rect">
                <a:avLst/>
              </a:prstGeom>
              <a:blipFill>
                <a:blip r:embed="rId5"/>
                <a:stretch>
                  <a:fillRect l="-7143" r="-714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F357C3BD-6C20-8C4C-9E21-6D81DF054D02}"/>
              </a:ext>
            </a:extLst>
          </p:cNvPr>
          <p:cNvSpPr/>
          <p:nvPr/>
        </p:nvSpPr>
        <p:spPr>
          <a:xfrm>
            <a:off x="7504212" y="5265611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C827C04-9FB9-604C-A549-7301042FF564}"/>
              </a:ext>
            </a:extLst>
          </p:cNvPr>
          <p:cNvSpPr/>
          <p:nvPr/>
        </p:nvSpPr>
        <p:spPr>
          <a:xfrm>
            <a:off x="9469411" y="527513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B7B7E02-5DC7-664C-9970-330ABB8DD43E}"/>
                  </a:ext>
                </a:extLst>
              </p:cNvPr>
              <p:cNvSpPr/>
              <p:nvPr/>
            </p:nvSpPr>
            <p:spPr>
              <a:xfrm>
                <a:off x="7548123" y="5306052"/>
                <a:ext cx="6859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B7B7E02-5DC7-664C-9970-330ABB8DD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123" y="5306052"/>
                <a:ext cx="685957" cy="584775"/>
              </a:xfrm>
              <a:prstGeom prst="rect">
                <a:avLst/>
              </a:prstGeom>
              <a:blipFill>
                <a:blip r:embed="rId6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46BB3FE-3F42-6D45-83C6-244387A62940}"/>
                  </a:ext>
                </a:extLst>
              </p:cNvPr>
              <p:cNvSpPr/>
              <p:nvPr/>
            </p:nvSpPr>
            <p:spPr>
              <a:xfrm>
                <a:off x="9514334" y="5313818"/>
                <a:ext cx="6954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46BB3FE-3F42-6D45-83C6-244387A62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4334" y="5313818"/>
                <a:ext cx="695447" cy="584775"/>
              </a:xfrm>
              <a:prstGeom prst="rect">
                <a:avLst/>
              </a:prstGeom>
              <a:blipFill>
                <a:blip r:embed="rId7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44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5" y="101886"/>
            <a:ext cx="10515600" cy="912058"/>
          </a:xfrm>
        </p:spPr>
        <p:txBody>
          <a:bodyPr>
            <a:normAutofit/>
          </a:bodyPr>
          <a:lstStyle/>
          <a:p>
            <a:r>
              <a:rPr lang="en-US" sz="4000" dirty="0"/>
              <a:t>Flow diagrams</a:t>
            </a:r>
            <a:endParaRPr lang="en-US" sz="4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4299" y="1100413"/>
                <a:ext cx="6262184" cy="555076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cs typeface="Times New Roman"/>
                  </a:rPr>
                  <a:t>The important piece of information shown in a flow diagram is the order of computation.  This flow diagram shows that,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:endParaRPr lang="en-US" dirty="0">
                  <a:cs typeface="Times New Roman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cs typeface="Times New Roman"/>
                  </a:rPr>
                  <a:t>First, you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then you can calculate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99" y="1100413"/>
                <a:ext cx="6262184" cy="5550769"/>
              </a:xfrm>
              <a:blipFill>
                <a:blip r:embed="rId2"/>
                <a:stretch>
                  <a:fillRect l="-2024" t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C3EA417E-C09F-9549-B317-E2BD73DF2164}"/>
              </a:ext>
            </a:extLst>
          </p:cNvPr>
          <p:cNvSpPr/>
          <p:nvPr/>
        </p:nvSpPr>
        <p:spPr>
          <a:xfrm>
            <a:off x="7512450" y="3556253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21994F7-B984-C948-B664-6D0DAD0E5571}"/>
              </a:ext>
            </a:extLst>
          </p:cNvPr>
          <p:cNvSpPr/>
          <p:nvPr/>
        </p:nvSpPr>
        <p:spPr>
          <a:xfrm>
            <a:off x="9477649" y="3565777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ACC4EA0-4F10-3F4B-AE58-439DBCB10978}"/>
              </a:ext>
            </a:extLst>
          </p:cNvPr>
          <p:cNvCxnSpPr>
            <a:cxnSpLocks/>
            <a:endCxn id="56" idx="4"/>
          </p:cNvCxnSpPr>
          <p:nvPr/>
        </p:nvCxnSpPr>
        <p:spPr>
          <a:xfrm flipH="1" flipV="1">
            <a:off x="7891592" y="4258780"/>
            <a:ext cx="394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A65F405-0D4D-2C49-9656-F4FF55BECDB3}"/>
              </a:ext>
            </a:extLst>
          </p:cNvPr>
          <p:cNvCxnSpPr>
            <a:cxnSpLocks/>
            <a:endCxn id="59" idx="4"/>
          </p:cNvCxnSpPr>
          <p:nvPr/>
        </p:nvCxnSpPr>
        <p:spPr>
          <a:xfrm flipH="1" flipV="1">
            <a:off x="9856791" y="4268304"/>
            <a:ext cx="390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E057350-79A4-9141-9102-CE6D177F8DC7}"/>
              </a:ext>
            </a:extLst>
          </p:cNvPr>
          <p:cNvCxnSpPr>
            <a:cxnSpLocks/>
            <a:endCxn id="59" idx="4"/>
          </p:cNvCxnSpPr>
          <p:nvPr/>
        </p:nvCxnSpPr>
        <p:spPr>
          <a:xfrm flipV="1">
            <a:off x="7891986" y="4268304"/>
            <a:ext cx="1964805" cy="996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ACEEC03-F1C8-534B-9C14-06AEC7FC1085}"/>
              </a:ext>
            </a:extLst>
          </p:cNvPr>
          <p:cNvCxnSpPr>
            <a:cxnSpLocks/>
            <a:endCxn id="56" idx="4"/>
          </p:cNvCxnSpPr>
          <p:nvPr/>
        </p:nvCxnSpPr>
        <p:spPr>
          <a:xfrm flipH="1" flipV="1">
            <a:off x="7891592" y="4258780"/>
            <a:ext cx="1965589" cy="1015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635505AA-4C1D-E544-AE92-338B1C92BE55}"/>
                  </a:ext>
                </a:extLst>
              </p:cNvPr>
              <p:cNvSpPr/>
              <p:nvPr/>
            </p:nvSpPr>
            <p:spPr>
              <a:xfrm>
                <a:off x="7556361" y="3596694"/>
                <a:ext cx="6859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635505AA-4C1D-E544-AE92-338B1C92BE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361" y="3596694"/>
                <a:ext cx="685957" cy="584775"/>
              </a:xfrm>
              <a:prstGeom prst="rect">
                <a:avLst/>
              </a:prstGeom>
              <a:blipFill>
                <a:blip r:embed="rId3"/>
                <a:stretch>
                  <a:fillRect l="-1852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E195244-B925-E543-B1C3-24AD85D30BFA}"/>
                  </a:ext>
                </a:extLst>
              </p:cNvPr>
              <p:cNvSpPr/>
              <p:nvPr/>
            </p:nvSpPr>
            <p:spPr>
              <a:xfrm>
                <a:off x="9522572" y="3604460"/>
                <a:ext cx="6954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E195244-B925-E543-B1C3-24AD85D30B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572" y="3604460"/>
                <a:ext cx="695447" cy="584775"/>
              </a:xfrm>
              <a:prstGeom prst="rect">
                <a:avLst/>
              </a:prstGeom>
              <a:blipFill>
                <a:blip r:embed="rId4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Freeform 96">
            <a:extLst>
              <a:ext uri="{FF2B5EF4-FFF2-40B4-BE49-F238E27FC236}">
                <a16:creationId xmlns:a16="http://schemas.microsoft.com/office/drawing/2014/main" id="{E1210D55-D27B-F247-A814-238802C5CE7E}"/>
              </a:ext>
            </a:extLst>
          </p:cNvPr>
          <p:cNvSpPr/>
          <p:nvPr/>
        </p:nvSpPr>
        <p:spPr>
          <a:xfrm>
            <a:off x="9621096" y="82189"/>
            <a:ext cx="2317531" cy="2270234"/>
          </a:xfrm>
          <a:custGeom>
            <a:avLst/>
            <a:gdLst>
              <a:gd name="connsiteX0" fmla="*/ 0 w 2317531"/>
              <a:gd name="connsiteY0" fmla="*/ 630621 h 2270234"/>
              <a:gd name="connsiteX1" fmla="*/ 1718442 w 2317531"/>
              <a:gd name="connsiteY1" fmla="*/ 2254469 h 2270234"/>
              <a:gd name="connsiteX2" fmla="*/ 2301766 w 2317531"/>
              <a:gd name="connsiteY2" fmla="*/ 2270234 h 2270234"/>
              <a:gd name="connsiteX3" fmla="*/ 2317531 w 2317531"/>
              <a:gd name="connsiteY3" fmla="*/ 1655379 h 2270234"/>
              <a:gd name="connsiteX4" fmla="*/ 520262 w 2317531"/>
              <a:gd name="connsiteY4" fmla="*/ 0 h 2270234"/>
              <a:gd name="connsiteX5" fmla="*/ 31531 w 2317531"/>
              <a:gd name="connsiteY5" fmla="*/ 0 h 2270234"/>
              <a:gd name="connsiteX6" fmla="*/ 0 w 2317531"/>
              <a:gd name="connsiteY6" fmla="*/ 630621 h 227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7531" h="2270234">
                <a:moveTo>
                  <a:pt x="0" y="630621"/>
                </a:moveTo>
                <a:lnTo>
                  <a:pt x="1718442" y="2254469"/>
                </a:lnTo>
                <a:lnTo>
                  <a:pt x="2301766" y="2270234"/>
                </a:lnTo>
                <a:lnTo>
                  <a:pt x="2317531" y="1655379"/>
                </a:lnTo>
                <a:lnTo>
                  <a:pt x="520262" y="0"/>
                </a:lnTo>
                <a:lnTo>
                  <a:pt x="31531" y="0"/>
                </a:lnTo>
                <a:lnTo>
                  <a:pt x="0" y="630621"/>
                </a:lnTo>
                <a:close/>
              </a:path>
            </a:pathLst>
          </a:custGeom>
          <a:pattFill prst="lg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CC0446F0-9B94-3847-8E6D-60688ACB2EEB}"/>
              </a:ext>
            </a:extLst>
          </p:cNvPr>
          <p:cNvCxnSpPr>
            <a:cxnSpLocks/>
          </p:cNvCxnSpPr>
          <p:nvPr/>
        </p:nvCxnSpPr>
        <p:spPr>
          <a:xfrm>
            <a:off x="9568703" y="1833970"/>
            <a:ext cx="259620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D156711-6565-5F49-8DF6-D20EBB1F5DF6}"/>
              </a:ext>
            </a:extLst>
          </p:cNvPr>
          <p:cNvCxnSpPr>
            <a:cxnSpLocks/>
          </p:cNvCxnSpPr>
          <p:nvPr/>
        </p:nvCxnSpPr>
        <p:spPr>
          <a:xfrm flipH="1" flipV="1">
            <a:off x="10138571" y="163487"/>
            <a:ext cx="44283" cy="20920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>
            <a:extLst>
              <a:ext uri="{FF2B5EF4-FFF2-40B4-BE49-F238E27FC236}">
                <a16:creationId xmlns:a16="http://schemas.microsoft.com/office/drawing/2014/main" id="{8457759A-8EDC-C145-80CF-C8AE158BDE33}"/>
              </a:ext>
            </a:extLst>
          </p:cNvPr>
          <p:cNvSpPr/>
          <p:nvPr/>
        </p:nvSpPr>
        <p:spPr>
          <a:xfrm>
            <a:off x="11289786" y="1673117"/>
            <a:ext cx="350293" cy="350107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F6232F4-48AC-A347-9799-F9F15F62ECE4}"/>
              </a:ext>
            </a:extLst>
          </p:cNvPr>
          <p:cNvSpPr/>
          <p:nvPr/>
        </p:nvSpPr>
        <p:spPr>
          <a:xfrm>
            <a:off x="9971641" y="530960"/>
            <a:ext cx="369876" cy="389931"/>
          </a:xfrm>
          <a:prstGeom prst="ellipse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ED1820F-253D-D740-A45B-2C87C295878D}"/>
              </a:ext>
            </a:extLst>
          </p:cNvPr>
          <p:cNvSpPr/>
          <p:nvPr/>
        </p:nvSpPr>
        <p:spPr>
          <a:xfrm>
            <a:off x="9998895" y="1635445"/>
            <a:ext cx="369876" cy="389925"/>
          </a:xfrm>
          <a:prstGeom prst="ellipse">
            <a:avLst/>
          </a:prstGeom>
          <a:pattFill prst="smGrid">
            <a:fgClr>
              <a:srgbClr val="0432FF"/>
            </a:fgClr>
            <a:bgClr>
              <a:schemeClr val="bg1"/>
            </a:bgClr>
          </a:pattFill>
          <a:ln w="635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D76BFF2E-56CF-BB4A-92ED-52C09C582AE4}"/>
              </a:ext>
            </a:extLst>
          </p:cNvPr>
          <p:cNvCxnSpPr/>
          <p:nvPr/>
        </p:nvCxnSpPr>
        <p:spPr>
          <a:xfrm flipH="1" flipV="1">
            <a:off x="9590147" y="715238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ADBEC52-97E2-504A-B799-F7F3732CF101}"/>
              </a:ext>
            </a:extLst>
          </p:cNvPr>
          <p:cNvCxnSpPr/>
          <p:nvPr/>
        </p:nvCxnSpPr>
        <p:spPr>
          <a:xfrm flipH="1" flipV="1">
            <a:off x="10283831" y="179220"/>
            <a:ext cx="1665028" cy="15680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>
            <a:extLst>
              <a:ext uri="{FF2B5EF4-FFF2-40B4-BE49-F238E27FC236}">
                <a16:creationId xmlns:a16="http://schemas.microsoft.com/office/drawing/2014/main" id="{E51D64C2-C854-0243-8187-28A832EBB9EC}"/>
              </a:ext>
            </a:extLst>
          </p:cNvPr>
          <p:cNvSpPr/>
          <p:nvPr/>
        </p:nvSpPr>
        <p:spPr>
          <a:xfrm>
            <a:off x="11221543" y="573080"/>
            <a:ext cx="369876" cy="389925"/>
          </a:xfrm>
          <a:prstGeom prst="ellipse">
            <a:avLst/>
          </a:prstGeom>
          <a:pattFill prst="ltVert">
            <a:fgClr>
              <a:srgbClr val="0432FF"/>
            </a:fgClr>
            <a:bgClr>
              <a:schemeClr val="bg1"/>
            </a:bgClr>
          </a:pattFill>
          <a:ln w="635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CE122C-7941-9F49-990C-2445422A54E6}"/>
              </a:ext>
            </a:extLst>
          </p:cNvPr>
          <p:cNvSpPr/>
          <p:nvPr/>
        </p:nvSpPr>
        <p:spPr>
          <a:xfrm>
            <a:off x="7514950" y="184987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E2D2DD4-784F-8E4A-A17E-5C8BBDD87EFB}"/>
              </a:ext>
            </a:extLst>
          </p:cNvPr>
          <p:cNvCxnSpPr>
            <a:cxnSpLocks/>
            <a:endCxn id="106" idx="4"/>
          </p:cNvCxnSpPr>
          <p:nvPr/>
        </p:nvCxnSpPr>
        <p:spPr>
          <a:xfrm flipH="1" flipV="1">
            <a:off x="7894092" y="2552402"/>
            <a:ext cx="394" cy="1005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A6B2A3F-5149-7847-80AA-0A495D7BB74A}"/>
              </a:ext>
            </a:extLst>
          </p:cNvPr>
          <p:cNvCxnSpPr>
            <a:cxnSpLocks/>
            <a:endCxn id="106" idx="4"/>
          </p:cNvCxnSpPr>
          <p:nvPr/>
        </p:nvCxnSpPr>
        <p:spPr>
          <a:xfrm flipH="1" flipV="1">
            <a:off x="7894092" y="2552402"/>
            <a:ext cx="1965589" cy="1015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624616D-BAF2-BE4B-8374-0A1945168CE1}"/>
                  </a:ext>
                </a:extLst>
              </p:cNvPr>
              <p:cNvSpPr/>
              <p:nvPr/>
            </p:nvSpPr>
            <p:spPr>
              <a:xfrm>
                <a:off x="7633002" y="1865602"/>
                <a:ext cx="51571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624616D-BAF2-BE4B-8374-0A1945168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002" y="1865602"/>
                <a:ext cx="515718" cy="584775"/>
              </a:xfrm>
              <a:prstGeom prst="rect">
                <a:avLst/>
              </a:prstGeom>
              <a:blipFill>
                <a:blip r:embed="rId5"/>
                <a:stretch>
                  <a:fillRect l="-7143" r="-714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F357C3BD-6C20-8C4C-9E21-6D81DF054D02}"/>
              </a:ext>
            </a:extLst>
          </p:cNvPr>
          <p:cNvSpPr/>
          <p:nvPr/>
        </p:nvSpPr>
        <p:spPr>
          <a:xfrm>
            <a:off x="7504212" y="5265611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C827C04-9FB9-604C-A549-7301042FF564}"/>
              </a:ext>
            </a:extLst>
          </p:cNvPr>
          <p:cNvSpPr/>
          <p:nvPr/>
        </p:nvSpPr>
        <p:spPr>
          <a:xfrm>
            <a:off x="9469411" y="5275135"/>
            <a:ext cx="758283" cy="702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B7B7E02-5DC7-664C-9970-330ABB8DD43E}"/>
                  </a:ext>
                </a:extLst>
              </p:cNvPr>
              <p:cNvSpPr/>
              <p:nvPr/>
            </p:nvSpPr>
            <p:spPr>
              <a:xfrm>
                <a:off x="7548123" y="5306052"/>
                <a:ext cx="6859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B7B7E02-5DC7-664C-9970-330ABB8DD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123" y="5306052"/>
                <a:ext cx="685957" cy="584775"/>
              </a:xfrm>
              <a:prstGeom prst="rect">
                <a:avLst/>
              </a:prstGeom>
              <a:blipFill>
                <a:blip r:embed="rId6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46BB3FE-3F42-6D45-83C6-244387A62940}"/>
                  </a:ext>
                </a:extLst>
              </p:cNvPr>
              <p:cNvSpPr/>
              <p:nvPr/>
            </p:nvSpPr>
            <p:spPr>
              <a:xfrm>
                <a:off x="9514334" y="5313818"/>
                <a:ext cx="6954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46BB3FE-3F42-6D45-83C6-244387A62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4334" y="5313818"/>
                <a:ext cx="695447" cy="584775"/>
              </a:xfrm>
              <a:prstGeom prst="rect">
                <a:avLst/>
              </a:prstGeom>
              <a:blipFill>
                <a:blip r:embed="rId7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510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7AD5A-DC4A-3247-91C6-A8E24745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E9497-082B-C745-AEC3-B1C3833C4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Review: flow diagrams</a:t>
            </a:r>
          </a:p>
          <a:p>
            <a:r>
              <a:rPr lang="en-US" dirty="0"/>
              <a:t>Gradient descent</a:t>
            </a:r>
          </a:p>
          <a:p>
            <a:r>
              <a:rPr lang="en-US" dirty="0"/>
              <a:t>The chain rule of calculus</a:t>
            </a:r>
          </a:p>
          <a:p>
            <a:r>
              <a:rPr lang="en-US" dirty="0"/>
              <a:t>Back-propagation</a:t>
            </a:r>
          </a:p>
        </p:txBody>
      </p:sp>
    </p:spTree>
    <p:extLst>
      <p:ext uri="{BB962C8B-B14F-4D97-AF65-F5344CB8AC3E}">
        <p14:creationId xmlns:p14="http://schemas.microsoft.com/office/powerpoint/2010/main" val="2636012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A677D-0FFC-0440-9EE1-FE8D8F1DA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descent: basic idea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652AEC-1C4F-F24C-8934-07EFDCA49D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4992"/>
                <a:ext cx="10515600" cy="487205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Suppose we have a training token,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 </a:t>
                </a:r>
              </a:p>
              <a:p>
                <a:r>
                  <a:rPr lang="en-US" dirty="0"/>
                  <a:t>Its target label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neural net produces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which is not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difference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summarized by some loss function,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output of the neural net is determined by some parameters,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Then we can improve the network by setting: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652AEC-1C4F-F24C-8934-07EFDCA49D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4992"/>
                <a:ext cx="10515600" cy="4872058"/>
              </a:xfrm>
              <a:blipFill>
                <a:blip r:embed="rId2"/>
                <a:stretch>
                  <a:fillRect l="-1086" t="-2857" r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368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4D221-5C49-714F-A43B-C9B962DCB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11" y="103574"/>
            <a:ext cx="9847821" cy="888206"/>
          </a:xfrm>
        </p:spPr>
        <p:txBody>
          <a:bodyPr>
            <a:normAutofit fontScale="90000"/>
          </a:bodyPr>
          <a:lstStyle/>
          <a:p>
            <a:r>
              <a:rPr lang="en-US" dirty="0"/>
              <a:t>Gradient descent in a multi-layer neural net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9C49FA-41D3-4A4B-B575-1EB52BD8402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03028" y="1292224"/>
                <a:ext cx="5607676" cy="52768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Just like in linear regression, the MSE loss is still a quadratic function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) 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ℒ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)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cs typeface="Times New Roman"/>
                </a:endParaRPr>
              </a:p>
              <a:p>
                <a:pPr marL="0" indent="0">
                  <a:buNone/>
                </a:pPr>
                <a:r>
                  <a:rPr lang="en-US" dirty="0">
                    <a:cs typeface="Times New Roman"/>
                  </a:rPr>
                  <a:t>… but now,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en-US" dirty="0">
                    <a:cs typeface="Times New Roman"/>
                  </a:rPr>
                  <a:t> is a complicated nonlinear function of the weights.  Therefore, if we draw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en-US" dirty="0">
                    <a:cs typeface="Times New Roman"/>
                  </a:rPr>
                  <a:t>, it’s no longer a simple parabola.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9C49FA-41D3-4A4B-B575-1EB52BD840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3028" y="1292224"/>
                <a:ext cx="5607676" cy="5276849"/>
              </a:xfrm>
              <a:blipFill>
                <a:blip r:embed="rId2"/>
                <a:stretch>
                  <a:fillRect l="-2262" t="-5516" r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52B59F-8404-0941-BE9C-7CBD99057AC4}"/>
                  </a:ext>
                </a:extLst>
              </p:cNvPr>
              <p:cNvSpPr txBox="1"/>
              <p:nvPr/>
            </p:nvSpPr>
            <p:spPr>
              <a:xfrm>
                <a:off x="11694017" y="6036076"/>
                <a:ext cx="43466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52B59F-8404-0941-BE9C-7CBD99057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4017" y="6036076"/>
                <a:ext cx="43466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A3FA917-EBB7-7E4A-B048-8CB7DB4635EE}"/>
              </a:ext>
            </a:extLst>
          </p:cNvPr>
          <p:cNvCxnSpPr/>
          <p:nvPr/>
        </p:nvCxnSpPr>
        <p:spPr>
          <a:xfrm>
            <a:off x="6783859" y="1383957"/>
            <a:ext cx="0" cy="518511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7E9E48-56AE-EA4D-B769-AD3E3C6746F2}"/>
              </a:ext>
            </a:extLst>
          </p:cNvPr>
          <p:cNvCxnSpPr>
            <a:cxnSpLocks/>
          </p:cNvCxnSpPr>
          <p:nvPr/>
        </p:nvCxnSpPr>
        <p:spPr>
          <a:xfrm>
            <a:off x="6096000" y="6031523"/>
            <a:ext cx="575603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924AA9-D459-4C49-AF23-B822800C5D4A}"/>
                  </a:ext>
                </a:extLst>
              </p:cNvPr>
              <p:cNvSpPr txBox="1"/>
              <p:nvPr/>
            </p:nvSpPr>
            <p:spPr>
              <a:xfrm>
                <a:off x="6611814" y="905579"/>
                <a:ext cx="43082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924AA9-D459-4C49-AF23-B822800C5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814" y="905579"/>
                <a:ext cx="430823" cy="523220"/>
              </a:xfrm>
              <a:prstGeom prst="rect">
                <a:avLst/>
              </a:prstGeom>
              <a:blipFill>
                <a:blip r:embed="rId4"/>
                <a:stretch>
                  <a:fillRect l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 13">
            <a:extLst>
              <a:ext uri="{FF2B5EF4-FFF2-40B4-BE49-F238E27FC236}">
                <a16:creationId xmlns:a16="http://schemas.microsoft.com/office/drawing/2014/main" id="{60BB4E55-31B7-D142-906E-FCFBB729CE7A}"/>
              </a:ext>
            </a:extLst>
          </p:cNvPr>
          <p:cNvSpPr/>
          <p:nvPr/>
        </p:nvSpPr>
        <p:spPr>
          <a:xfrm>
            <a:off x="6082137" y="2039814"/>
            <a:ext cx="5963325" cy="3499233"/>
          </a:xfrm>
          <a:custGeom>
            <a:avLst/>
            <a:gdLst>
              <a:gd name="connsiteX0" fmla="*/ 2140 w 5963325"/>
              <a:gd name="connsiteY0" fmla="*/ 0 h 3499233"/>
              <a:gd name="connsiteX1" fmla="*/ 160401 w 5963325"/>
              <a:gd name="connsiteY1" fmla="*/ 1037492 h 3499233"/>
              <a:gd name="connsiteX2" fmla="*/ 1022048 w 5963325"/>
              <a:gd name="connsiteY2" fmla="*/ 1793631 h 3499233"/>
              <a:gd name="connsiteX3" fmla="*/ 2041955 w 5963325"/>
              <a:gd name="connsiteY3" fmla="*/ 2250831 h 3499233"/>
              <a:gd name="connsiteX4" fmla="*/ 2622248 w 5963325"/>
              <a:gd name="connsiteY4" fmla="*/ 3147646 h 3499233"/>
              <a:gd name="connsiteX5" fmla="*/ 3149786 w 5963325"/>
              <a:gd name="connsiteY5" fmla="*/ 3323492 h 3499233"/>
              <a:gd name="connsiteX6" fmla="*/ 3589401 w 5963325"/>
              <a:gd name="connsiteY6" fmla="*/ 703385 h 3499233"/>
              <a:gd name="connsiteX7" fmla="*/ 4503801 w 5963325"/>
              <a:gd name="connsiteY7" fmla="*/ 509954 h 3499233"/>
              <a:gd name="connsiteX8" fmla="*/ 5066509 w 5963325"/>
              <a:gd name="connsiteY8" fmla="*/ 1125416 h 3499233"/>
              <a:gd name="connsiteX9" fmla="*/ 5576463 w 5963325"/>
              <a:gd name="connsiteY9" fmla="*/ 1107831 h 3499233"/>
              <a:gd name="connsiteX10" fmla="*/ 5963325 w 5963325"/>
              <a:gd name="connsiteY10" fmla="*/ 334108 h 349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63325" h="3499233">
                <a:moveTo>
                  <a:pt x="2140" y="0"/>
                </a:moveTo>
                <a:cubicBezTo>
                  <a:pt x="-3722" y="369277"/>
                  <a:pt x="-9584" y="738554"/>
                  <a:pt x="160401" y="1037492"/>
                </a:cubicBezTo>
                <a:cubicBezTo>
                  <a:pt x="330386" y="1336430"/>
                  <a:pt x="708456" y="1591408"/>
                  <a:pt x="1022048" y="1793631"/>
                </a:cubicBezTo>
                <a:cubicBezTo>
                  <a:pt x="1335640" y="1995854"/>
                  <a:pt x="1775255" y="2025162"/>
                  <a:pt x="2041955" y="2250831"/>
                </a:cubicBezTo>
                <a:cubicBezTo>
                  <a:pt x="2308655" y="2476500"/>
                  <a:pt x="2437609" y="2968869"/>
                  <a:pt x="2622248" y="3147646"/>
                </a:cubicBezTo>
                <a:cubicBezTo>
                  <a:pt x="2806887" y="3326423"/>
                  <a:pt x="2988594" y="3730869"/>
                  <a:pt x="3149786" y="3323492"/>
                </a:cubicBezTo>
                <a:cubicBezTo>
                  <a:pt x="3310978" y="2916115"/>
                  <a:pt x="3363732" y="1172308"/>
                  <a:pt x="3589401" y="703385"/>
                </a:cubicBezTo>
                <a:cubicBezTo>
                  <a:pt x="3815070" y="234462"/>
                  <a:pt x="4257616" y="439615"/>
                  <a:pt x="4503801" y="509954"/>
                </a:cubicBezTo>
                <a:cubicBezTo>
                  <a:pt x="4749986" y="580293"/>
                  <a:pt x="4887732" y="1025770"/>
                  <a:pt x="5066509" y="1125416"/>
                </a:cubicBezTo>
                <a:cubicBezTo>
                  <a:pt x="5245286" y="1225062"/>
                  <a:pt x="5426994" y="1239716"/>
                  <a:pt x="5576463" y="1107831"/>
                </a:cubicBezTo>
                <a:cubicBezTo>
                  <a:pt x="5725932" y="975946"/>
                  <a:pt x="5844628" y="655027"/>
                  <a:pt x="5963325" y="334108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1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4D221-5C49-714F-A43B-C9B962DCB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11" y="103574"/>
            <a:ext cx="9847821" cy="888206"/>
          </a:xfrm>
        </p:spPr>
        <p:txBody>
          <a:bodyPr>
            <a:normAutofit fontScale="90000"/>
          </a:bodyPr>
          <a:lstStyle/>
          <a:p>
            <a:r>
              <a:rPr lang="en-US" dirty="0"/>
              <a:t>Gradient descent in a multi-layer neural net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9C49FA-41D3-4A4B-B575-1EB52BD8402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41269" y="1071927"/>
                <a:ext cx="5607676" cy="52768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cs typeface="Times New Roman"/>
                  </a:rPr>
                  <a:t>Even though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en-US" dirty="0">
                    <a:cs typeface="Times New Roman"/>
                  </a:rPr>
                  <a:t> is complicated, we can still minimize it using gradient descent: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ℒ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cs typeface="Times New Roman"/>
                </a:endParaRPr>
              </a:p>
              <a:p>
                <a:pPr marL="0" indent="0">
                  <a:buNone/>
                </a:pPr>
                <a:endParaRPr lang="en-US" dirty="0">
                  <a:cs typeface="Times New Roman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9C49FA-41D3-4A4B-B575-1EB52BD840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41269" y="1071927"/>
                <a:ext cx="5607676" cy="5276849"/>
              </a:xfrm>
              <a:blipFill>
                <a:blip r:embed="rId2"/>
                <a:stretch>
                  <a:fillRect l="-2262" t="-1923" r="-3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52B59F-8404-0941-BE9C-7CBD99057AC4}"/>
                  </a:ext>
                </a:extLst>
              </p:cNvPr>
              <p:cNvSpPr txBox="1"/>
              <p:nvPr/>
            </p:nvSpPr>
            <p:spPr>
              <a:xfrm>
                <a:off x="11694017" y="6036076"/>
                <a:ext cx="43466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52B59F-8404-0941-BE9C-7CBD99057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4017" y="6036076"/>
                <a:ext cx="43466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A3FA917-EBB7-7E4A-B048-8CB7DB4635EE}"/>
              </a:ext>
            </a:extLst>
          </p:cNvPr>
          <p:cNvCxnSpPr/>
          <p:nvPr/>
        </p:nvCxnSpPr>
        <p:spPr>
          <a:xfrm>
            <a:off x="6783859" y="1383957"/>
            <a:ext cx="0" cy="518511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7E9E48-56AE-EA4D-B769-AD3E3C6746F2}"/>
              </a:ext>
            </a:extLst>
          </p:cNvPr>
          <p:cNvCxnSpPr>
            <a:cxnSpLocks/>
          </p:cNvCxnSpPr>
          <p:nvPr/>
        </p:nvCxnSpPr>
        <p:spPr>
          <a:xfrm>
            <a:off x="6096000" y="6031523"/>
            <a:ext cx="575603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924AA9-D459-4C49-AF23-B822800C5D4A}"/>
                  </a:ext>
                </a:extLst>
              </p:cNvPr>
              <p:cNvSpPr txBox="1"/>
              <p:nvPr/>
            </p:nvSpPr>
            <p:spPr>
              <a:xfrm>
                <a:off x="6611814" y="905579"/>
                <a:ext cx="43082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924AA9-D459-4C49-AF23-B822800C5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814" y="905579"/>
                <a:ext cx="430823" cy="523220"/>
              </a:xfrm>
              <a:prstGeom prst="rect">
                <a:avLst/>
              </a:prstGeom>
              <a:blipFill>
                <a:blip r:embed="rId4"/>
                <a:stretch>
                  <a:fillRect l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A11121-F5BC-D64D-9116-E6EF857AB296}"/>
              </a:ext>
            </a:extLst>
          </p:cNvPr>
          <p:cNvCxnSpPr>
            <a:cxnSpLocks/>
            <a:stCxn id="11" idx="4"/>
          </p:cNvCxnSpPr>
          <p:nvPr/>
        </p:nvCxnSpPr>
        <p:spPr>
          <a:xfrm>
            <a:off x="7160602" y="4053252"/>
            <a:ext cx="9525" cy="1979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FDEE66CC-CB89-1A4B-A7BE-19C75B378FDF}"/>
              </a:ext>
            </a:extLst>
          </p:cNvPr>
          <p:cNvSpPr/>
          <p:nvPr/>
        </p:nvSpPr>
        <p:spPr>
          <a:xfrm>
            <a:off x="7036777" y="3710352"/>
            <a:ext cx="24765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0EAC55-7609-4C4F-B1B8-5EEA9CD58D3B}"/>
              </a:ext>
            </a:extLst>
          </p:cNvPr>
          <p:cNvCxnSpPr>
            <a:cxnSpLocks/>
            <a:stCxn id="15" idx="4"/>
          </p:cNvCxnSpPr>
          <p:nvPr/>
        </p:nvCxnSpPr>
        <p:spPr>
          <a:xfrm flipH="1">
            <a:off x="8065477" y="4533899"/>
            <a:ext cx="9525" cy="149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268AB154-31B7-DF48-81DB-8CC0B95329BA}"/>
              </a:ext>
            </a:extLst>
          </p:cNvPr>
          <p:cNvSpPr/>
          <p:nvPr/>
        </p:nvSpPr>
        <p:spPr>
          <a:xfrm>
            <a:off x="7951177" y="4190999"/>
            <a:ext cx="24765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47BC925-FB5F-2241-84AE-E83A907D7966}"/>
              </a:ext>
            </a:extLst>
          </p:cNvPr>
          <p:cNvCxnSpPr/>
          <p:nvPr/>
        </p:nvCxnSpPr>
        <p:spPr>
          <a:xfrm>
            <a:off x="7341577" y="5385287"/>
            <a:ext cx="552450" cy="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8E3CDA2C-83D1-B743-90AF-0707552D3C7B}"/>
              </a:ext>
            </a:extLst>
          </p:cNvPr>
          <p:cNvSpPr/>
          <p:nvPr/>
        </p:nvSpPr>
        <p:spPr>
          <a:xfrm>
            <a:off x="6082137" y="2127737"/>
            <a:ext cx="5963325" cy="3499233"/>
          </a:xfrm>
          <a:custGeom>
            <a:avLst/>
            <a:gdLst>
              <a:gd name="connsiteX0" fmla="*/ 2140 w 5963325"/>
              <a:gd name="connsiteY0" fmla="*/ 0 h 3499233"/>
              <a:gd name="connsiteX1" fmla="*/ 160401 w 5963325"/>
              <a:gd name="connsiteY1" fmla="*/ 1037492 h 3499233"/>
              <a:gd name="connsiteX2" fmla="*/ 1022048 w 5963325"/>
              <a:gd name="connsiteY2" fmla="*/ 1793631 h 3499233"/>
              <a:gd name="connsiteX3" fmla="*/ 2041955 w 5963325"/>
              <a:gd name="connsiteY3" fmla="*/ 2250831 h 3499233"/>
              <a:gd name="connsiteX4" fmla="*/ 2622248 w 5963325"/>
              <a:gd name="connsiteY4" fmla="*/ 3147646 h 3499233"/>
              <a:gd name="connsiteX5" fmla="*/ 3149786 w 5963325"/>
              <a:gd name="connsiteY5" fmla="*/ 3323492 h 3499233"/>
              <a:gd name="connsiteX6" fmla="*/ 3589401 w 5963325"/>
              <a:gd name="connsiteY6" fmla="*/ 703385 h 3499233"/>
              <a:gd name="connsiteX7" fmla="*/ 4503801 w 5963325"/>
              <a:gd name="connsiteY7" fmla="*/ 509954 h 3499233"/>
              <a:gd name="connsiteX8" fmla="*/ 5066509 w 5963325"/>
              <a:gd name="connsiteY8" fmla="*/ 1125416 h 3499233"/>
              <a:gd name="connsiteX9" fmla="*/ 5576463 w 5963325"/>
              <a:gd name="connsiteY9" fmla="*/ 1107831 h 3499233"/>
              <a:gd name="connsiteX10" fmla="*/ 5963325 w 5963325"/>
              <a:gd name="connsiteY10" fmla="*/ 334108 h 349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63325" h="3499233">
                <a:moveTo>
                  <a:pt x="2140" y="0"/>
                </a:moveTo>
                <a:cubicBezTo>
                  <a:pt x="-3722" y="369277"/>
                  <a:pt x="-9584" y="738554"/>
                  <a:pt x="160401" y="1037492"/>
                </a:cubicBezTo>
                <a:cubicBezTo>
                  <a:pt x="330386" y="1336430"/>
                  <a:pt x="708456" y="1591408"/>
                  <a:pt x="1022048" y="1793631"/>
                </a:cubicBezTo>
                <a:cubicBezTo>
                  <a:pt x="1335640" y="1995854"/>
                  <a:pt x="1775255" y="2025162"/>
                  <a:pt x="2041955" y="2250831"/>
                </a:cubicBezTo>
                <a:cubicBezTo>
                  <a:pt x="2308655" y="2476500"/>
                  <a:pt x="2437609" y="2968869"/>
                  <a:pt x="2622248" y="3147646"/>
                </a:cubicBezTo>
                <a:cubicBezTo>
                  <a:pt x="2806887" y="3326423"/>
                  <a:pt x="2988594" y="3730869"/>
                  <a:pt x="3149786" y="3323492"/>
                </a:cubicBezTo>
                <a:cubicBezTo>
                  <a:pt x="3310978" y="2916115"/>
                  <a:pt x="3363732" y="1172308"/>
                  <a:pt x="3589401" y="703385"/>
                </a:cubicBezTo>
                <a:cubicBezTo>
                  <a:pt x="3815070" y="234462"/>
                  <a:pt x="4257616" y="439615"/>
                  <a:pt x="4503801" y="509954"/>
                </a:cubicBezTo>
                <a:cubicBezTo>
                  <a:pt x="4749986" y="580293"/>
                  <a:pt x="4887732" y="1025770"/>
                  <a:pt x="5066509" y="1125416"/>
                </a:cubicBezTo>
                <a:cubicBezTo>
                  <a:pt x="5245286" y="1225062"/>
                  <a:pt x="5426994" y="1239716"/>
                  <a:pt x="5576463" y="1107831"/>
                </a:cubicBezTo>
                <a:cubicBezTo>
                  <a:pt x="5725932" y="975946"/>
                  <a:pt x="5844628" y="655027"/>
                  <a:pt x="5963325" y="334108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53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1154</Words>
  <Application>Microsoft Macintosh PowerPoint</Application>
  <PresentationFormat>Widescreen</PresentationFormat>
  <Paragraphs>268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Office Theme</vt:lpstr>
      <vt:lpstr>Lecture 11: Back-Propagation</vt:lpstr>
      <vt:lpstr>Outline</vt:lpstr>
      <vt:lpstr>Flow diagrams</vt:lpstr>
      <vt:lpstr>Flow diagrams</vt:lpstr>
      <vt:lpstr>Flow diagrams</vt:lpstr>
      <vt:lpstr>Outline</vt:lpstr>
      <vt:lpstr>Gradient descent: basic idea</vt:lpstr>
      <vt:lpstr>Gradient descent in a multi-layer neural net</vt:lpstr>
      <vt:lpstr>Gradient descent in a multi-layer neural net</vt:lpstr>
      <vt:lpstr>Visualizing gradient descent</vt:lpstr>
      <vt:lpstr>Outline</vt:lpstr>
      <vt:lpstr>Definition of gradient</vt:lpstr>
      <vt:lpstr>Definition of partial derivative</vt:lpstr>
      <vt:lpstr>Lots of different partial derivatives</vt:lpstr>
      <vt:lpstr>The chain rule of calculus</vt:lpstr>
      <vt:lpstr>More chain rule</vt:lpstr>
      <vt:lpstr>More chain rule</vt:lpstr>
      <vt:lpstr>Outline</vt:lpstr>
      <vt:lpstr>Back-propagation</vt:lpstr>
      <vt:lpstr>Back-propagation</vt:lpstr>
      <vt:lpstr>Back-propagation</vt:lpstr>
      <vt:lpstr>Back-propagation</vt:lpstr>
      <vt:lpstr>Back-propagation</vt:lpstr>
      <vt:lpstr>Back-propagation: splitting it up into excitation and activation</vt:lpstr>
      <vt:lpstr>Back-propagation: splitting it up into excitation and activation</vt:lpstr>
      <vt:lpstr>Finding the derivative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27: Neural Networks and Deep Learning</dc:title>
  <dc:creator>Hasegawa-Johnson, Mark Allan</dc:creator>
  <cp:lastModifiedBy>Hasegawa-Johnson, Mark Allan</cp:lastModifiedBy>
  <cp:revision>94</cp:revision>
  <dcterms:created xsi:type="dcterms:W3CDTF">2020-04-05T17:00:58Z</dcterms:created>
  <dcterms:modified xsi:type="dcterms:W3CDTF">2022-02-10T02:09:49Z</dcterms:modified>
</cp:coreProperties>
</file>