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439" r:id="rId3"/>
    <p:sldId id="313" r:id="rId4"/>
    <p:sldId id="315" r:id="rId5"/>
    <p:sldId id="258" r:id="rId6"/>
    <p:sldId id="443" r:id="rId7"/>
    <p:sldId id="444" r:id="rId8"/>
    <p:sldId id="445" r:id="rId9"/>
    <p:sldId id="438" r:id="rId10"/>
    <p:sldId id="384" r:id="rId11"/>
    <p:sldId id="385" r:id="rId12"/>
    <p:sldId id="440" r:id="rId13"/>
    <p:sldId id="389" r:id="rId14"/>
    <p:sldId id="446" r:id="rId15"/>
    <p:sldId id="447" r:id="rId16"/>
    <p:sldId id="448" r:id="rId17"/>
    <p:sldId id="449" r:id="rId18"/>
    <p:sldId id="450" r:id="rId19"/>
    <p:sldId id="452" r:id="rId20"/>
    <p:sldId id="451" r:id="rId21"/>
    <p:sldId id="441" r:id="rId22"/>
    <p:sldId id="453" r:id="rId23"/>
    <p:sldId id="454" r:id="rId24"/>
    <p:sldId id="455" r:id="rId25"/>
    <p:sldId id="456" r:id="rId26"/>
    <p:sldId id="457" r:id="rId27"/>
    <p:sldId id="442" r:id="rId28"/>
    <p:sldId id="348" r:id="rId29"/>
    <p:sldId id="392" r:id="rId30"/>
    <p:sldId id="393" r:id="rId31"/>
    <p:sldId id="394" r:id="rId32"/>
    <p:sldId id="403" r:id="rId33"/>
    <p:sldId id="458" r:id="rId34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FF85FF"/>
    <a:srgbClr val="FF9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7545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216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3A38A699-56E5-40FA-B32B-50BA6BD334D0}" type="datetimeFigureOut">
              <a:rPr lang="en-US" smtClean="0"/>
              <a:t>1/25/22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C445462B-E077-45AE-8546-149D13F1D5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336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B36A2-D391-4BB6-B1CB-0A6BDE1DFADD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0743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D0F1F-090C-4750-A6D8-8D3576AB02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B5DED9-45CD-4084-888B-5F6C6DEC01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45415E-2DBF-472E-BF75-D1B6F9C18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1BD67-10A8-4945-940A-075EB539D32F}" type="datetimeFigureOut">
              <a:rPr lang="en-US" smtClean="0"/>
              <a:t>1/25/22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585109-C6BE-420A-8D67-A101DA5F5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B8D746-9115-4669-A3CB-2BB75A7EF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0D538-CD8E-4AE3-AC34-D5693A2B0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1811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727AB-248B-4EA1-9C1A-76FA391E8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8D97D4-A4DC-40E2-BDC3-27A31C7222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CF4441-7C51-46C8-82C8-A0D2C3AFB2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1BD67-10A8-4945-940A-075EB539D32F}" type="datetimeFigureOut">
              <a:rPr lang="en-US" smtClean="0"/>
              <a:t>1/25/22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5D440-C6BA-4E44-BCDE-D6E87C1C9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5EEB54-E605-4E8A-94C2-6D6A48F40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0D538-CD8E-4AE3-AC34-D5693A2B0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185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479DBAB-C0D1-4C8F-85FF-3D662FE1D8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E0A133-162C-43D3-91C4-7EA0371A43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931944-4E90-44C4-B12F-D003E32ED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1BD67-10A8-4945-940A-075EB539D32F}" type="datetimeFigureOut">
              <a:rPr lang="en-US" smtClean="0"/>
              <a:t>1/25/22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7AA0B3-2BA4-4BF1-8F8D-06B342132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9E33F7-A7CE-4431-8BCF-A561737F5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0D538-CD8E-4AE3-AC34-D5693A2B0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525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654FB-C90A-46E6-826F-B79D895A1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31E5B0-6DAC-4057-9A4F-17FADD2E86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A956AF-E10D-425A-8716-A1CEFFAC1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1BD67-10A8-4945-940A-075EB539D32F}" type="datetimeFigureOut">
              <a:rPr lang="en-US" smtClean="0"/>
              <a:t>1/25/22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FDF4AF-FED8-4CCC-A8D8-94CEEF979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1EAF49-029D-4DB8-9FFE-EE5CCFB48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0D538-CD8E-4AE3-AC34-D5693A2B0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972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14792-B21A-4530-B8C8-5DFEA6B29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DC5736-5A74-46E6-B934-CE02BED57D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10B7D8-9712-4B96-B3EC-B5D83CD09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1BD67-10A8-4945-940A-075EB539D32F}" type="datetimeFigureOut">
              <a:rPr lang="en-US" smtClean="0"/>
              <a:t>1/25/22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66AED3-7C8D-47FD-9C1B-9CD9F6B16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2371C8-111D-4872-A891-186B6AA35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0D538-CD8E-4AE3-AC34-D5693A2B0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9288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093C3-7056-44EE-908D-54CCF6068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BB1474-F3E7-4285-84BD-0549C97E28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C1996C-1F64-4E2B-A383-CDDC374B28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38E118-4326-4741-8AF9-8F8DB6E8E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1BD67-10A8-4945-940A-075EB539D32F}" type="datetimeFigureOut">
              <a:rPr lang="en-US" smtClean="0"/>
              <a:t>1/25/22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8A5E6C-4021-47A0-A5F5-FEC133925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1DF565-7678-4BEC-B41B-952993FF7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0D538-CD8E-4AE3-AC34-D5693A2B0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7728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32646-8E2A-4CE2-8C86-CCA829BE6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ACD6F7-2288-4C8E-951F-9D63DA5687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26A4DF-43C0-42A2-87B0-9E8DAE06A8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7DF4BD-5ECF-4DAB-9BAE-AB8EAB2F10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59C860-E1A6-4F4D-807C-54DF414B03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3603E0-F82B-4446-9159-A1E9BBF5C0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1BD67-10A8-4945-940A-075EB539D32F}" type="datetimeFigureOut">
              <a:rPr lang="en-US" smtClean="0"/>
              <a:t>1/25/22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C03ABC8-2E78-46F8-934F-04E610C2D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DFB447E-5ED5-491F-A4DE-CFCB9EE15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0D538-CD8E-4AE3-AC34-D5693A2B0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657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ABFF99-55CF-4B81-B954-BFF3F96F0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6576DF-37F7-4D1A-9351-6C348ED1B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1BD67-10A8-4945-940A-075EB539D32F}" type="datetimeFigureOut">
              <a:rPr lang="en-US" smtClean="0"/>
              <a:t>1/25/22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10E6F3-3C24-40AC-8064-6F4CB6919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5F56D3-62B4-4782-9A99-C98C9AC89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0D538-CD8E-4AE3-AC34-D5693A2B0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2941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66EA9B-A0A7-448F-898D-4C061B221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1BD67-10A8-4945-940A-075EB539D32F}" type="datetimeFigureOut">
              <a:rPr lang="en-US" smtClean="0"/>
              <a:t>1/25/22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97E035-3510-4754-B2E7-A70F74BA4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444FBD-7DF8-42DD-9DF7-403CFE5C9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0D538-CD8E-4AE3-AC34-D5693A2B0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485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B83D8-40F8-4A53-8CC9-6B6FD3D28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E4FF6F-5977-4009-BFBC-E0C8E7B909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A0B965-EC7B-48F7-93C8-D1F2F1F14D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D810FA-446B-448F-A841-7646A634A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1BD67-10A8-4945-940A-075EB539D32F}" type="datetimeFigureOut">
              <a:rPr lang="en-US" smtClean="0"/>
              <a:t>1/25/22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75CB38-EBE9-41B0-A2B5-234251805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138511-7B49-4AFE-8A8A-BC0778206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0D538-CD8E-4AE3-AC34-D5693A2B0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705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B7D7E-3C92-4C0E-8E24-333146319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3C84C0-A0E2-4E29-96DA-8E942B4412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008549-5EBC-491B-B54B-84472C5B62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D6CBE9-FE08-435F-BDAC-38D50EE0F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1BD67-10A8-4945-940A-075EB539D32F}" type="datetimeFigureOut">
              <a:rPr lang="en-US" smtClean="0"/>
              <a:t>1/25/22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5A5D12-4669-4C6E-8196-4C931380A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A0137E-2468-4BB2-A7F5-219B9EC13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0D538-CD8E-4AE3-AC34-D5693A2B0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599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5280A5-BE05-4935-8477-19AC0F7A5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685A7E-81BD-48B7-8BBD-6E15A4390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03FB71-3BFF-4258-A80A-9D13E64166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11BD67-10A8-4945-940A-075EB539D32F}" type="datetimeFigureOut">
              <a:rPr lang="en-US" smtClean="0"/>
              <a:t>1/25/22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8B937D-DAF9-4007-A282-0154EFEC2E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CA0855-6D3D-41CD-BCB9-BD510EAB2B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20D538-CD8E-4AE3-AC34-D5693A2B0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377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6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30.png"/><Relationship Id="rId4" Type="http://schemas.openxmlformats.org/officeDocument/2006/relationships/image" Target="../media/image1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Gabor_filter" TargetMode="External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472EE-1D49-49D1-93C4-78DFA0E425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263" y="358795"/>
            <a:ext cx="4267482" cy="2260408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CS440/ECE448 Lecture 5: </a:t>
            </a:r>
            <a:br>
              <a:rPr lang="en-US" dirty="0"/>
            </a:br>
            <a:r>
              <a:rPr lang="en-US" dirty="0"/>
              <a:t>Learning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B8BFA0-E61B-4A45-B080-D437D61BD2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3985" y="3011089"/>
            <a:ext cx="3942740" cy="1406020"/>
          </a:xfrm>
        </p:spPr>
        <p:txBody>
          <a:bodyPr>
            <a:normAutofit/>
          </a:bodyPr>
          <a:lstStyle/>
          <a:p>
            <a:pPr algn="l"/>
            <a:r>
              <a:rPr lang="en-US" sz="2000" dirty="0"/>
              <a:t>Mark Hasegawa-Johnson, 1/2022</a:t>
            </a:r>
          </a:p>
          <a:p>
            <a:pPr algn="l"/>
            <a:r>
              <a:rPr lang="en-US" sz="2000" dirty="0"/>
              <a:t>CC-BY 4.0: you can redistribute as long as you attribute the source.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0C15866-E8C1-4C44-992E-543F07F86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951" y="235313"/>
            <a:ext cx="7450279" cy="6028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C879CF3-C7AC-1446-A0D4-B925F28B81CD}"/>
              </a:ext>
            </a:extLst>
          </p:cNvPr>
          <p:cNvSpPr txBox="1"/>
          <p:nvPr/>
        </p:nvSpPr>
        <p:spPr>
          <a:xfrm>
            <a:off x="4831709" y="6239883"/>
            <a:ext cx="69961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Public domain image: Classes at the University of Bologna.  From </a:t>
            </a:r>
            <a:r>
              <a:rPr lang="en-US" sz="1400" i="1" dirty="0"/>
              <a:t>Liber </a:t>
            </a:r>
            <a:r>
              <a:rPr lang="en-US" sz="1400" i="1" dirty="0" err="1"/>
              <a:t>ethicorum</a:t>
            </a:r>
            <a:r>
              <a:rPr lang="en-US" sz="1400" i="1" dirty="0"/>
              <a:t> des </a:t>
            </a:r>
            <a:r>
              <a:rPr lang="en-US" sz="1400" i="1" dirty="0" err="1"/>
              <a:t>Henricus</a:t>
            </a:r>
            <a:r>
              <a:rPr lang="en-US" sz="1400" i="1" dirty="0"/>
              <a:t> de Alemannia, Laurentius a </a:t>
            </a:r>
            <a:r>
              <a:rPr lang="en-US" sz="1400" i="1" dirty="0" err="1"/>
              <a:t>Voltolina</a:t>
            </a:r>
            <a:r>
              <a:rPr lang="en-US" sz="1400" i="1" dirty="0"/>
              <a:t>, 14</a:t>
            </a:r>
            <a:r>
              <a:rPr lang="en-US" sz="1400" i="1" baseline="30000" dirty="0"/>
              <a:t>th</a:t>
            </a:r>
            <a:r>
              <a:rPr lang="en-US" sz="1400" i="1" dirty="0"/>
              <a:t> century, scanned by </a:t>
            </a:r>
            <a:r>
              <a:rPr lang="en-US" sz="1400" dirty="0"/>
              <a:t>The </a:t>
            </a:r>
            <a:r>
              <a:rPr lang="en-US" sz="1400" dirty="0" err="1"/>
              <a:t>Yorck</a:t>
            </a:r>
            <a:r>
              <a:rPr lang="en-US" sz="1400" dirty="0"/>
              <a:t> Project , 2002</a:t>
            </a:r>
          </a:p>
        </p:txBody>
      </p:sp>
    </p:spTree>
    <p:extLst>
      <p:ext uri="{BB962C8B-B14F-4D97-AF65-F5344CB8AC3E}">
        <p14:creationId xmlns:p14="http://schemas.microsoft.com/office/powerpoint/2010/main" val="8032079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1B81CC-858F-A94D-8C6C-32C9F02C0E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984" y="1439859"/>
            <a:ext cx="5815016" cy="52038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D. Hubel and T. Wiesel (1959, 1962, Nobel Prize 1981) found that the human visual cortex consists of a hierarchy of </a:t>
            </a:r>
            <a:r>
              <a:rPr lang="en-US" i="1" dirty="0"/>
              <a:t>simple</a:t>
            </a:r>
            <a:r>
              <a:rPr lang="en-US" dirty="0"/>
              <a:t>, </a:t>
            </a:r>
            <a:r>
              <a:rPr lang="en-US" i="1" dirty="0"/>
              <a:t>complex</a:t>
            </a:r>
            <a:r>
              <a:rPr lang="en-US" dirty="0"/>
              <a:t>, and </a:t>
            </a:r>
            <a:r>
              <a:rPr lang="en-US" i="1" dirty="0"/>
              <a:t>hypercomplex</a:t>
            </a:r>
            <a:r>
              <a:rPr lang="en-US" dirty="0"/>
              <a:t> cells.</a:t>
            </a:r>
          </a:p>
          <a:p>
            <a:r>
              <a:rPr lang="en-US" dirty="0"/>
              <a:t>Complex cells are sensitive to moving stimuli of a particular orientation traveling in a particular direction (figure (d) at right).</a:t>
            </a:r>
          </a:p>
          <a:p>
            <a:r>
              <a:rPr lang="en-US" dirty="0"/>
              <a:t>Complex cells can be modeled as linear combinations of simple cells!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70D32C1-A6EE-854A-BC9D-25555C4FA0D1}"/>
              </a:ext>
            </a:extLst>
          </p:cNvPr>
          <p:cNvSpPr/>
          <p:nvPr/>
        </p:nvSpPr>
        <p:spPr>
          <a:xfrm>
            <a:off x="8843965" y="1500083"/>
            <a:ext cx="27289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View of the brain from behind. </a:t>
            </a:r>
            <a:r>
              <a:rPr lang="en-US" sz="1200" dirty="0" err="1"/>
              <a:t>Brodman</a:t>
            </a:r>
            <a:r>
              <a:rPr lang="en-US" sz="1200" dirty="0"/>
              <a:t> area 17=Red; 18=orange; 19=yellow.  By Washington </a:t>
            </a:r>
            <a:r>
              <a:rPr lang="en-US" sz="1200" dirty="0" err="1"/>
              <a:t>irving</a:t>
            </a:r>
            <a:r>
              <a:rPr lang="en-US" sz="1200" dirty="0"/>
              <a:t> at English Wikipedia, CC BY-SA 3.0, https://</a:t>
            </a:r>
            <a:r>
              <a:rPr lang="en-US" sz="1200" dirty="0" err="1"/>
              <a:t>commons.wikimedia.org</a:t>
            </a:r>
            <a:r>
              <a:rPr lang="en-US" sz="1200" dirty="0"/>
              <a:t>/w/</a:t>
            </a:r>
            <a:r>
              <a:rPr lang="en-US" sz="1200" dirty="0" err="1"/>
              <a:t>index.php?curid</a:t>
            </a:r>
            <a:r>
              <a:rPr lang="en-US" sz="1200" dirty="0"/>
              <a:t>=1643737</a:t>
            </a: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06881FA6-9CFC-104B-80B1-C95CFE1CD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055" y="1238237"/>
            <a:ext cx="2552701" cy="1914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File:Simple and Complex Cells.pdf">
            <a:extLst>
              <a:ext uri="{FF2B5EF4-FFF2-40B4-BE49-F238E27FC236}">
                <a16:creationId xmlns:a16="http://schemas.microsoft.com/office/drawing/2014/main" id="{802AEAE7-B65C-3A47-9302-65420552C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1663" y="2989309"/>
            <a:ext cx="5039353" cy="3875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7DD21ED-79D7-094A-BFE8-063F38CF51DB}"/>
              </a:ext>
            </a:extLst>
          </p:cNvPr>
          <p:cNvSpPr/>
          <p:nvPr/>
        </p:nvSpPr>
        <p:spPr>
          <a:xfrm>
            <a:off x="57147" y="6190785"/>
            <a:ext cx="67008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Permission is granted to copy, distribute and/or modify this document under the terms of the GNU Free Documentation License, Version 1.2 or any later version published by the Free Software Foundation; with no Invariant Sections, no Front-Cover Texts, and no Back-Cover Texts. 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DFA02CA5-976D-FC42-9A28-25AAAEDCF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3" y="65083"/>
            <a:ext cx="9110683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Biological Inspiration: Simple, Complex, and Hypercomplex Cells in the Visual Cortex</a:t>
            </a:r>
          </a:p>
        </p:txBody>
      </p:sp>
    </p:spTree>
    <p:extLst>
      <p:ext uri="{BB962C8B-B14F-4D97-AF65-F5344CB8AC3E}">
        <p14:creationId xmlns:p14="http://schemas.microsoft.com/office/powerpoint/2010/main" val="24553345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FDC1B-AB1E-AD42-AC8D-1C9DCD1D9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3" y="65083"/>
            <a:ext cx="9120195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Biological Inspiration: Simple, Complex, and Hypercomplex Cells in the Visual Cortex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1B81CC-858F-A94D-8C6C-32C9F02C0E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984" y="1439859"/>
            <a:ext cx="5815016" cy="520382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D. Hubel and T. Wiesel (1959, 1962, Nobel Prize 1981) found that the human visual cortex consists of a hierarchy of </a:t>
            </a:r>
            <a:r>
              <a:rPr lang="en-US" i="1" dirty="0"/>
              <a:t>simple</a:t>
            </a:r>
            <a:r>
              <a:rPr lang="en-US" dirty="0"/>
              <a:t>, </a:t>
            </a:r>
            <a:r>
              <a:rPr lang="en-US" i="1" dirty="0"/>
              <a:t>complex</a:t>
            </a:r>
            <a:r>
              <a:rPr lang="en-US" dirty="0"/>
              <a:t>, and </a:t>
            </a:r>
            <a:r>
              <a:rPr lang="en-US" i="1" dirty="0"/>
              <a:t>hypercomplex</a:t>
            </a:r>
            <a:r>
              <a:rPr lang="en-US" dirty="0"/>
              <a:t> cells.</a:t>
            </a:r>
          </a:p>
          <a:p>
            <a:r>
              <a:rPr lang="en-US" dirty="0"/>
              <a:t>Hypercomplex cells are sensitive to moving stimuli of a particular orientation traveling in a particular direction, and they also stop firing if the stimulus gets too long.</a:t>
            </a:r>
          </a:p>
          <a:p>
            <a:r>
              <a:rPr lang="en-US" dirty="0"/>
              <a:t>Hypercomplex cells can be modeled as linear combinations of complex cells!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70D32C1-A6EE-854A-BC9D-25555C4FA0D1}"/>
              </a:ext>
            </a:extLst>
          </p:cNvPr>
          <p:cNvSpPr/>
          <p:nvPr/>
        </p:nvSpPr>
        <p:spPr>
          <a:xfrm>
            <a:off x="8843965" y="1500083"/>
            <a:ext cx="27289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View of the brain from behind. </a:t>
            </a:r>
            <a:r>
              <a:rPr lang="en-US" sz="1200" dirty="0" err="1"/>
              <a:t>Brodman</a:t>
            </a:r>
            <a:r>
              <a:rPr lang="en-US" sz="1200" dirty="0"/>
              <a:t> area 17=Red; 18=orange; 19=yellow.  By Washington </a:t>
            </a:r>
            <a:r>
              <a:rPr lang="en-US" sz="1200" dirty="0" err="1"/>
              <a:t>irving</a:t>
            </a:r>
            <a:r>
              <a:rPr lang="en-US" sz="1200" dirty="0"/>
              <a:t> at English Wikipedia, CC BY-SA 3.0, https://</a:t>
            </a:r>
            <a:r>
              <a:rPr lang="en-US" sz="1200" dirty="0" err="1"/>
              <a:t>commons.wikimedia.org</a:t>
            </a:r>
            <a:r>
              <a:rPr lang="en-US" sz="1200" dirty="0"/>
              <a:t>/w/</a:t>
            </a:r>
            <a:r>
              <a:rPr lang="en-US" sz="1200" dirty="0" err="1"/>
              <a:t>index.php?curid</a:t>
            </a:r>
            <a:r>
              <a:rPr lang="en-US" sz="1200" dirty="0"/>
              <a:t>=1643737</a:t>
            </a: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06881FA6-9CFC-104B-80B1-C95CFE1CD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055" y="1238237"/>
            <a:ext cx="2552701" cy="1914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7DD21ED-79D7-094A-BFE8-063F38CF51DB}"/>
              </a:ext>
            </a:extLst>
          </p:cNvPr>
          <p:cNvSpPr/>
          <p:nvPr/>
        </p:nvSpPr>
        <p:spPr>
          <a:xfrm>
            <a:off x="57147" y="6190785"/>
            <a:ext cx="67008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Permission is granted to copy, distribute and/or modify this document under the terms of the GNU Free Documentation License, Version 1.2 or any later version published by the Free Software Foundation; with no Invariant Sections, no Front-Cover Texts, and no Back-Cover Texts. </a:t>
            </a:r>
          </a:p>
        </p:txBody>
      </p:sp>
      <p:pic>
        <p:nvPicPr>
          <p:cNvPr id="14338" name="Picture 2" descr="File:Hypercomplex Cell.pdf">
            <a:extLst>
              <a:ext uri="{FF2B5EF4-FFF2-40B4-BE49-F238E27FC236}">
                <a16:creationId xmlns:a16="http://schemas.microsoft.com/office/drawing/2014/main" id="{14918E57-1E35-134E-932D-9803F828B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47" y="3059047"/>
            <a:ext cx="4940308" cy="3798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21338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03CFE-685A-C34F-B439-55566710D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12F79D-2294-074C-B50A-8FFE83E486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Biological inspiration</a:t>
            </a:r>
          </a:p>
          <a:p>
            <a:r>
              <a:rPr lang="en-US" dirty="0"/>
              <a:t>A mathematical definition of learning</a:t>
            </a:r>
          </a:p>
          <a:p>
            <a:r>
              <a:rPr lang="en-US" dirty="0"/>
              <a:t>Supervised, unsupervised, semi-supervised</a:t>
            </a:r>
          </a:p>
          <a:p>
            <a:r>
              <a:rPr lang="en-US" dirty="0"/>
              <a:t>Example: Decision tree</a:t>
            </a:r>
          </a:p>
          <a:p>
            <a:r>
              <a:rPr lang="en-US" dirty="0"/>
              <a:t>Example: K-nearest neighbors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7424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3FABCA7-994C-264E-914F-D7208CFB1D3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0010" y="122555"/>
                <a:ext cx="12047220" cy="460375"/>
              </a:xfrm>
            </p:spPr>
            <p:txBody>
              <a:bodyPr>
                <a:normAutofit fontScale="92500"/>
              </a:bodyPr>
              <a:lstStyle/>
              <a:p>
                <a:pPr marL="0" indent="0">
                  <a:buNone/>
                </a:pPr>
                <a:r>
                  <a:rPr lang="en-US" dirty="0"/>
                  <a:t>Learning: learn a function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 where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=features,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/>
                  <a:t>=true label,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</m:oMath>
                </a14:m>
                <a:r>
                  <a:rPr lang="en-US" dirty="0"/>
                  <a:t>=estimated label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3FABCA7-994C-264E-914F-D7208CFB1D3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0010" y="122555"/>
                <a:ext cx="12047220" cy="460375"/>
              </a:xfrm>
              <a:blipFill>
                <a:blip r:embed="rId2"/>
                <a:stretch>
                  <a:fillRect l="-948" t="-18421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A herd of plains zebra (&quot;Equus quagga&quot;)">
            <a:extLst>
              <a:ext uri="{FF2B5EF4-FFF2-40B4-BE49-F238E27FC236}">
                <a16:creationId xmlns:a16="http://schemas.microsoft.com/office/drawing/2014/main" id="{384C982D-2626-E049-BADA-0A1F43F78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820" y="1264306"/>
            <a:ext cx="1623060" cy="2436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346A8EA5-9D9E-A24F-A157-80E7B065CF0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24890" y="743585"/>
                <a:ext cx="1946910" cy="46037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en-US" u="sng" dirty="0"/>
                  <a:t>Features (</a:t>
                </a:r>
                <a14:m>
                  <m:oMath xmlns:m="http://schemas.openxmlformats.org/officeDocument/2006/math">
                    <m:r>
                      <a:rPr lang="en-US" b="0" i="1" u="sng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u="sng" dirty="0"/>
                  <a:t>)</a:t>
                </a:r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346A8EA5-9D9E-A24F-A157-80E7B065CF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4890" y="743585"/>
                <a:ext cx="1946910" cy="460375"/>
              </a:xfrm>
              <a:prstGeom prst="rect">
                <a:avLst/>
              </a:prstGeom>
              <a:blipFill>
                <a:blip r:embed="rId4"/>
                <a:stretch>
                  <a:fillRect l="-5806" t="-28947" r="-5161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EC032304-E8A6-0C45-AA5E-51AE6692527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949690" y="930275"/>
                <a:ext cx="2375836" cy="46037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u="sng" dirty="0"/>
                  <a:t>Class label (</a:t>
                </a:r>
                <a14:m>
                  <m:oMath xmlns:m="http://schemas.openxmlformats.org/officeDocument/2006/math">
                    <m:r>
                      <a:rPr lang="en-US" b="0" i="1" u="sng" dirty="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u="sng" dirty="0"/>
                  <a:t>)</a:t>
                </a:r>
              </a:p>
            </p:txBody>
          </p:sp>
        </mc:Choice>
        <mc:Fallback xmlns="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EC032304-E8A6-0C45-AA5E-51AE669252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9690" y="930275"/>
                <a:ext cx="2375836" cy="460375"/>
              </a:xfrm>
              <a:prstGeom prst="rect">
                <a:avLst/>
              </a:prstGeom>
              <a:blipFill>
                <a:blip r:embed="rId5"/>
                <a:stretch>
                  <a:fillRect l="-5319" t="-32432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A9228B4-DF62-B345-9FA2-75D8F0A9DA38}"/>
              </a:ext>
            </a:extLst>
          </p:cNvPr>
          <p:cNvSpPr txBox="1">
            <a:spLocks/>
          </p:cNvSpPr>
          <p:nvPr/>
        </p:nvSpPr>
        <p:spPr>
          <a:xfrm>
            <a:off x="9588166" y="1905635"/>
            <a:ext cx="1049354" cy="46037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Zebra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CAFBE10-CF35-FF47-B29D-D1C650E466CC}"/>
              </a:ext>
            </a:extLst>
          </p:cNvPr>
          <p:cNvSpPr/>
          <p:nvPr/>
        </p:nvSpPr>
        <p:spPr>
          <a:xfrm>
            <a:off x="5120640" y="2957121"/>
            <a:ext cx="2091690" cy="20947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Classifier Y=f(X)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C4C94F3-12A5-B046-9EEF-55343DE886EF}"/>
              </a:ext>
            </a:extLst>
          </p:cNvPr>
          <p:cNvCxnSpPr>
            <a:stCxn id="1026" idx="3"/>
          </p:cNvCxnSpPr>
          <p:nvPr/>
        </p:nvCxnSpPr>
        <p:spPr>
          <a:xfrm>
            <a:off x="3611880" y="2482447"/>
            <a:ext cx="1508760" cy="649373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11CF957-8E0F-D54C-AC6E-F609ACC7439D}"/>
              </a:ext>
            </a:extLst>
          </p:cNvPr>
          <p:cNvCxnSpPr>
            <a:cxnSpLocks/>
            <a:endCxn id="9" idx="1"/>
          </p:cNvCxnSpPr>
          <p:nvPr/>
        </p:nvCxnSpPr>
        <p:spPr>
          <a:xfrm flipV="1">
            <a:off x="7212330" y="2135823"/>
            <a:ext cx="2375836" cy="995998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7DCD0CD-7923-4549-B12F-991A2CE911A6}"/>
              </a:ext>
            </a:extLst>
          </p:cNvPr>
          <p:cNvSpPr txBox="1">
            <a:spLocks/>
          </p:cNvSpPr>
          <p:nvPr/>
        </p:nvSpPr>
        <p:spPr>
          <a:xfrm>
            <a:off x="2258327" y="3653621"/>
            <a:ext cx="1946910" cy="460375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GFDL 1.2, Muhammad Mahdi Karim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4D305E6B-70CB-D844-86D7-72C0E97B89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74" y="2621267"/>
            <a:ext cx="1946910" cy="2460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76CDA44F-B063-364B-BDE4-0F2136956105}"/>
              </a:ext>
            </a:extLst>
          </p:cNvPr>
          <p:cNvSpPr txBox="1">
            <a:spLocks/>
          </p:cNvSpPr>
          <p:nvPr/>
        </p:nvSpPr>
        <p:spPr>
          <a:xfrm>
            <a:off x="261887" y="5051891"/>
            <a:ext cx="1946910" cy="460375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GFDL 1.2, Muhammad Mahdi Karim</a:t>
            </a:r>
          </a:p>
        </p:txBody>
      </p:sp>
      <p:sp>
        <p:nvSpPr>
          <p:cNvPr id="21" name="AutoShape 10">
            <a:extLst>
              <a:ext uri="{FF2B5EF4-FFF2-40B4-BE49-F238E27FC236}">
                <a16:creationId xmlns:a16="http://schemas.microsoft.com/office/drawing/2014/main" id="{FB30863F-5F5D-4241-B10D-C0710C563BC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071362" y="0"/>
            <a:ext cx="4157026" cy="2776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3" name="Picture 22" descr="A picture containing outdoor, grass, ground, mammal&#10;&#10;Description automatically generated">
            <a:extLst>
              <a:ext uri="{FF2B5EF4-FFF2-40B4-BE49-F238E27FC236}">
                <a16:creationId xmlns:a16="http://schemas.microsoft.com/office/drawing/2014/main" id="{D72DB04E-6598-9D4C-9672-1E9D5DCAC6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579" y="4648748"/>
            <a:ext cx="2947670" cy="1966649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DF6BF6E-7AB1-E141-A6A0-22ECF55B72FA}"/>
              </a:ext>
            </a:extLst>
          </p:cNvPr>
          <p:cNvCxnSpPr>
            <a:cxnSpLocks/>
          </p:cNvCxnSpPr>
          <p:nvPr/>
        </p:nvCxnSpPr>
        <p:spPr>
          <a:xfrm>
            <a:off x="2258327" y="4113996"/>
            <a:ext cx="2862313" cy="0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39C95F7-CAD4-1946-93D1-B09DAC503551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7212330" y="4004506"/>
            <a:ext cx="2286000" cy="0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4D2481BA-C1A8-9748-AD4F-1722FF90E695}"/>
              </a:ext>
            </a:extLst>
          </p:cNvPr>
          <p:cNvSpPr txBox="1">
            <a:spLocks/>
          </p:cNvSpPr>
          <p:nvPr/>
        </p:nvSpPr>
        <p:spPr>
          <a:xfrm>
            <a:off x="9418320" y="3772535"/>
            <a:ext cx="1303020" cy="46037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Giraffe</a:t>
            </a: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BD3B3326-EC71-2B41-83A6-C351ECE70435}"/>
              </a:ext>
            </a:extLst>
          </p:cNvPr>
          <p:cNvSpPr txBox="1">
            <a:spLocks/>
          </p:cNvSpPr>
          <p:nvPr/>
        </p:nvSpPr>
        <p:spPr>
          <a:xfrm>
            <a:off x="9132570" y="5239385"/>
            <a:ext cx="2286000" cy="46037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Hippopotamus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72960237-2B11-C94C-B33D-8F8CD6EB342C}"/>
              </a:ext>
            </a:extLst>
          </p:cNvPr>
          <p:cNvCxnSpPr>
            <a:cxnSpLocks/>
          </p:cNvCxnSpPr>
          <p:nvPr/>
        </p:nvCxnSpPr>
        <p:spPr>
          <a:xfrm>
            <a:off x="7212330" y="4648748"/>
            <a:ext cx="2000250" cy="863518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D3D2BD6C-3591-A646-9C23-3B4011CCA078}"/>
              </a:ext>
            </a:extLst>
          </p:cNvPr>
          <p:cNvCxnSpPr>
            <a:cxnSpLocks/>
            <a:stCxn id="23" idx="0"/>
          </p:cNvCxnSpPr>
          <p:nvPr/>
        </p:nvCxnSpPr>
        <p:spPr>
          <a:xfrm flipV="1">
            <a:off x="3573414" y="4446270"/>
            <a:ext cx="1547226" cy="202478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1ED09C15-4A40-ED44-A9AA-922B1858C21A}"/>
              </a:ext>
            </a:extLst>
          </p:cNvPr>
          <p:cNvSpPr txBox="1">
            <a:spLocks/>
          </p:cNvSpPr>
          <p:nvPr/>
        </p:nvSpPr>
        <p:spPr>
          <a:xfrm>
            <a:off x="2503171" y="6598751"/>
            <a:ext cx="2137409" cy="460375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CC-BY-SA, Diego </a:t>
            </a:r>
            <a:r>
              <a:rPr lang="en-US" dirty="0" err="1"/>
              <a:t>Delso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6822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9334C-D8B8-CE46-B2BA-DCF887EFD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mathematical definition of learning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615546A-E803-8A45-93A2-C18F5218464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b="1" u="sng" dirty="0"/>
                  <a:t>Environment:</a:t>
                </a:r>
                <a:r>
                  <a:rPr lang="en-US" dirty="0"/>
                  <a:t> there are two random variables,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~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~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dirty="0"/>
                  <a:t>, that are jointly distributed according to </a:t>
                </a:r>
                <a:endParaRPr lang="en-US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 dirty="0" err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 dirty="0" err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i="1" dirty="0" err="1" smtClean="0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r>
                  <a:rPr lang="en-US" b="1" u="sng" dirty="0"/>
                  <a:t>Data: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is unknown, but we have a sample of training data </a:t>
                </a:r>
                <a:endParaRPr lang="en-US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𝒟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={(</m:t>
                      </m:r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),…,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i="1" dirty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i="1" dirty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dirty="0"/>
              </a:p>
              <a:p>
                <a:r>
                  <a:rPr lang="en-US" b="1" u="sng" dirty="0"/>
                  <a:t>Objective:</a:t>
                </a:r>
                <a:r>
                  <a:rPr lang="en-US" dirty="0"/>
                  <a:t> We would like a function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/>
                  <a:t> such that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)≈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endParaRPr lang="en-US" dirty="0"/>
              </a:p>
              <a:p>
                <a:r>
                  <a:rPr lang="en-US" b="1" u="sng" dirty="0"/>
                  <a:t>Definition of learning:</a:t>
                </a:r>
                <a:r>
                  <a:rPr lang="en-US" dirty="0"/>
                  <a:t> Learning is the task of estimating the function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/>
                  <a:t>, given knowledge of nothing other than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𝒟</m:t>
                    </m:r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615546A-E803-8A45-93A2-C18F5218464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859823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03CFE-685A-C34F-B439-55566710D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12F79D-2294-074C-B50A-8FFE83E486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Biological inspiration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A mathematical definition of learning</a:t>
            </a:r>
          </a:p>
          <a:p>
            <a:r>
              <a:rPr lang="en-US" dirty="0"/>
              <a:t>Supervised, unsupervised, semi-supervised</a:t>
            </a:r>
          </a:p>
          <a:p>
            <a:r>
              <a:rPr lang="en-US" dirty="0"/>
              <a:t>Example: Decision tree</a:t>
            </a:r>
          </a:p>
          <a:p>
            <a:r>
              <a:rPr lang="en-US" dirty="0"/>
              <a:t>Example: K-nearest neighbors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46213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CE6DE-63D9-404B-A80A-09B610325D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Supervised, Unsupervised &amp; Semi-Supervised learning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51782FD-D0EB-204A-813B-7C8B11FBA94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b="1" u="sng" dirty="0"/>
                  <a:t>Supervised learning</a:t>
                </a:r>
                <a:r>
                  <a:rPr lang="en-US" dirty="0"/>
                  <a:t>: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𝒟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={(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),…,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dirty="0"/>
                  <a:t>.  Learn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/>
                  <a:t>.</a:t>
                </a:r>
              </a:p>
              <a:p>
                <a:r>
                  <a:rPr lang="en-US" b="1" u="sng" dirty="0"/>
                  <a:t>Unsupervised learning</a:t>
                </a:r>
                <a:r>
                  <a:rPr lang="en-US" dirty="0"/>
                  <a:t>: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𝒟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={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dirty="0"/>
                  <a:t>.  Learn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.</a:t>
                </a:r>
              </a:p>
              <a:p>
                <a:r>
                  <a:rPr lang="en-US" b="1" u="sng" dirty="0"/>
                  <a:t>Semi-supervised</a:t>
                </a:r>
                <a:r>
                  <a:rPr lang="en-US" dirty="0"/>
                  <a:t>: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𝒟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={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</a:rPr>
                      <m:t>,…,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dirty="0"/>
                  <a:t>, where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≪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.  Learn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/>
                  <a:t> as well as possible.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51782FD-D0EB-204A-813B-7C8B11FBA94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036727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7D815-0A2A-5447-A9CD-6A4A989AC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Supervised learning examples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0BD270-56D7-B64A-804B-FB23CD157E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Visual object detection: X=pixels of an image, Y=object label</a:t>
            </a:r>
          </a:p>
          <a:p>
            <a:r>
              <a:rPr lang="en-US" dirty="0"/>
              <a:t>Automatic speech recognition: X=audio signal, Y=word sequence</a:t>
            </a:r>
          </a:p>
          <a:p>
            <a:r>
              <a:rPr lang="en-US" dirty="0"/>
              <a:t>Sentiment detection: X=text of a tweet, Y=emotion label</a:t>
            </a:r>
          </a:p>
          <a:p>
            <a:r>
              <a:rPr lang="en-US" dirty="0"/>
              <a:t>Electrocardiography: X=electrocardiogram, Y=detection of irregularity</a:t>
            </a:r>
          </a:p>
          <a:p>
            <a:r>
              <a:rPr lang="en-US" dirty="0"/>
              <a:t>Self-driving car: X=</a:t>
            </a:r>
            <a:r>
              <a:rPr lang="en-US" dirty="0" err="1"/>
              <a:t>visual+LIDAR</a:t>
            </a:r>
            <a:r>
              <a:rPr lang="en-US" dirty="0"/>
              <a:t>, Y=positions and velocities of every obstacle</a:t>
            </a:r>
          </a:p>
        </p:txBody>
      </p:sp>
    </p:spTree>
    <p:extLst>
      <p:ext uri="{BB962C8B-B14F-4D97-AF65-F5344CB8AC3E}">
        <p14:creationId xmlns:p14="http://schemas.microsoft.com/office/powerpoint/2010/main" val="23819317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74C0BC-3562-C240-A6CD-27277B44E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Unsupervised learning examples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7263BE4-6163-CE45-B613-08A8D5EC3CC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Distribution learning: estimate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r>
                  <a:rPr lang="en-US" dirty="0"/>
                  <a:t>Support learning: estimate the domain, i.e., the set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for which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en-US" dirty="0"/>
              </a:p>
              <a:p>
                <a:r>
                  <a:rPr lang="en-US" dirty="0"/>
                  <a:t>Clustering: Group the data into clusters of objects that are similar, according to some similarity criterion</a:t>
                </a:r>
              </a:p>
              <a:p>
                <a:r>
                  <a:rPr lang="en-US" dirty="0"/>
                  <a:t>Manifold estimation: Given a high-dimensional feature vector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(e.g., 100,000 dimensions), find a low-dimensional vector (e.g., 300 dimensions) that captures most of the differences among tokens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7263BE4-6163-CE45-B613-08A8D5EC3CC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2326" r="-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880656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98FE0E-47EA-E04E-8E86-7F25B04022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814" y="5876484"/>
            <a:ext cx="5885329" cy="95704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DBSCAN density-based clustering.  RBG = three clusters, gray = tokens that could not be assigned to a cluster.  CA-SA 3.0, </a:t>
            </a:r>
            <a:r>
              <a:rPr lang="en-US" dirty="0" err="1"/>
              <a:t>Chire</a:t>
            </a:r>
            <a:r>
              <a:rPr lang="en-US" dirty="0"/>
              <a:t> 2011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CA24AC76-C9CB-814E-A2B3-DA08B5F14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67" y="238350"/>
            <a:ext cx="5773255" cy="6211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EDC3B0CF-E479-8E4B-A35F-8602EE3260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422" y="9587"/>
            <a:ext cx="6064623" cy="6525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D099687-5DA9-DF47-AD29-B5BDEBDB1332}"/>
              </a:ext>
            </a:extLst>
          </p:cNvPr>
          <p:cNvSpPr txBox="1">
            <a:spLocks/>
          </p:cNvSpPr>
          <p:nvPr/>
        </p:nvSpPr>
        <p:spPr>
          <a:xfrm>
            <a:off x="6261844" y="5849591"/>
            <a:ext cx="5885329" cy="95704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OPTICS is a DBSCAN variant, improving handling of different density clusters.  CA-SA 3.0, </a:t>
            </a:r>
            <a:r>
              <a:rPr lang="en-US" dirty="0" err="1"/>
              <a:t>Chire</a:t>
            </a:r>
            <a:r>
              <a:rPr lang="en-US" dirty="0"/>
              <a:t> 2011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BC4C27-4498-0043-9A39-40E9046B0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78" y="24468"/>
            <a:ext cx="10515600" cy="1325563"/>
          </a:xfrm>
        </p:spPr>
        <p:txBody>
          <a:bodyPr/>
          <a:lstStyle/>
          <a:p>
            <a:r>
              <a:rPr lang="en-US" dirty="0"/>
              <a:t>Example: clustering</a:t>
            </a:r>
          </a:p>
        </p:txBody>
      </p:sp>
    </p:spTree>
    <p:extLst>
      <p:ext uri="{BB962C8B-B14F-4D97-AF65-F5344CB8AC3E}">
        <p14:creationId xmlns:p14="http://schemas.microsoft.com/office/powerpoint/2010/main" val="10915422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03CFE-685A-C34F-B439-55566710D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12F79D-2294-074C-B50A-8FFE83E486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Biological inspiration</a:t>
            </a:r>
          </a:p>
          <a:p>
            <a:r>
              <a:rPr lang="en-US" dirty="0"/>
              <a:t>A mathematical definition of learning</a:t>
            </a:r>
          </a:p>
          <a:p>
            <a:r>
              <a:rPr lang="en-US" dirty="0"/>
              <a:t>Supervised, unsupervised, semi-supervised</a:t>
            </a:r>
          </a:p>
          <a:p>
            <a:r>
              <a:rPr lang="en-US" dirty="0"/>
              <a:t>Example: Decision tree</a:t>
            </a:r>
          </a:p>
          <a:p>
            <a:r>
              <a:rPr lang="en-US" dirty="0"/>
              <a:t>Example: K-nearest neighbors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47824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74C0BC-3562-C240-A6CD-27277B44E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Semi-supervised learning examples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7263BE4-6163-CE45-B613-08A8D5EC3CC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Distribution learning: </a:t>
                </a:r>
              </a:p>
              <a:p>
                <a:pPr lvl="1"/>
                <a:r>
                  <a:rPr lang="en-US" dirty="0"/>
                  <a:t>Learn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from unlabeled data</a:t>
                </a:r>
              </a:p>
              <a:p>
                <a:pPr lvl="1"/>
                <a:r>
                  <a:rPr lang="en-US" dirty="0"/>
                  <a:t>Learn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from labeled data</a:t>
                </a:r>
              </a:p>
              <a:p>
                <a:pPr lvl="1"/>
                <a:r>
                  <a:rPr lang="en-US" dirty="0"/>
                  <a:t>Combine them to compute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r>
                  <a:rPr lang="en-US" dirty="0"/>
                  <a:t>Clustering:</a:t>
                </a:r>
              </a:p>
              <a:p>
                <a:pPr lvl="1"/>
                <a:r>
                  <a:rPr lang="en-US" dirty="0"/>
                  <a:t>Learn the clusters from unlabeled data</a:t>
                </a:r>
              </a:p>
              <a:p>
                <a:pPr lvl="1"/>
                <a:r>
                  <a:rPr lang="en-US" dirty="0"/>
                  <a:t>Use the labeled data to label at least one example per cluster</a:t>
                </a:r>
              </a:p>
              <a:p>
                <a:pPr lvl="1"/>
                <a:r>
                  <a:rPr lang="en-US" dirty="0"/>
                  <a:t>Combine them to estimate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7263BE4-6163-CE45-B613-08A8D5EC3CC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518033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03CFE-685A-C34F-B439-55566710D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12F79D-2294-074C-B50A-8FFE83E486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Biological inspiration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A mathematical definition of learning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Supervised, unsupervised, semi-supervised, self-supervised</a:t>
            </a:r>
          </a:p>
          <a:p>
            <a:r>
              <a:rPr lang="en-US" dirty="0"/>
              <a:t>Example: Decision tree</a:t>
            </a:r>
          </a:p>
          <a:p>
            <a:r>
              <a:rPr lang="en-US" dirty="0"/>
              <a:t>Example: K-nearest neighbors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68233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27C2C-16A6-A842-8BED-7FECFBDFF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tree learning: An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D9083A-9687-D34B-978A-46B758D04B5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The Titanic sank.  </a:t>
            </a:r>
          </a:p>
          <a:p>
            <a:r>
              <a:rPr lang="en-US" dirty="0"/>
              <a:t>You were rescued.  </a:t>
            </a:r>
          </a:p>
          <a:p>
            <a:r>
              <a:rPr lang="en-US" dirty="0"/>
              <a:t>You want to know if your friend was also rescued.</a:t>
            </a:r>
          </a:p>
          <a:p>
            <a:r>
              <a:rPr lang="en-US" dirty="0"/>
              <a:t>You can’t find them.</a:t>
            </a:r>
          </a:p>
          <a:p>
            <a:r>
              <a:rPr lang="en-US" dirty="0"/>
              <a:t>Can you use machine learning methods to estimate the probability that your friend survived?</a:t>
            </a:r>
          </a:p>
        </p:txBody>
      </p:sp>
      <p:pic>
        <p:nvPicPr>
          <p:cNvPr id="4098" name="Picture 2" descr="&quot;Untergang der Titanic&quot;, a painting showing a big ship sinking with survivors in the water and boats">
            <a:extLst>
              <a:ext uri="{FF2B5EF4-FFF2-40B4-BE49-F238E27FC236}">
                <a16:creationId xmlns:a16="http://schemas.microsoft.com/office/drawing/2014/main" id="{CAA94A38-892B-DE46-B0FF-65216FF43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015" y="1690688"/>
            <a:ext cx="5744856" cy="3931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63697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82029A-369C-1F4E-867C-1A428EC0B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Survival of the Titanic: A machine learning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2411A1-BDDE-BB41-9855-6DD7234318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0671" y="1825624"/>
            <a:ext cx="5181600" cy="4809953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Gather data about as many of the passengers as you can.</a:t>
            </a:r>
          </a:p>
          <a:p>
            <a:pPr lvl="1"/>
            <a:r>
              <a:rPr lang="en-US" dirty="0"/>
              <a:t>X = variables that describe the passenger, e.g., age, gender, number of siblings on board.</a:t>
            </a:r>
          </a:p>
          <a:p>
            <a:pPr lvl="1"/>
            <a:r>
              <a:rPr lang="en-US" dirty="0"/>
              <a:t>Y = 1 if the person is known to have survived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Learn a function, f(X), that matches the known data as well as possible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Apply f(x) to your friend’s facts, to estimate their probability of survival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1FCEF692-10A1-8541-AAD3-8FA9B20A6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188" y="1690688"/>
            <a:ext cx="6399300" cy="4351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89170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AC5E0CD4-D612-5F42-B965-CC7ED2494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2" y="840259"/>
            <a:ext cx="5867200" cy="6072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721F91-EFE1-F548-B796-50018E6F3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Survival of the Titanic: A machine learning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FF64FD-6499-7A4C-AD39-9A384F91E1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8593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Decision-tree learning:</a:t>
            </a:r>
          </a:p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branch = variable that best distinguishes between groups with higher vs. lower survival rates (e.g., gender)</a:t>
            </a:r>
          </a:p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branch = variable that best subdivides the remaining group</a:t>
            </a:r>
          </a:p>
          <a:p>
            <a:r>
              <a:rPr lang="en-US" dirty="0"/>
              <a:t>Quit when all people in a group have the same outcome, or when the group is too small to be reliably subdivided.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FBFA01-881F-424A-8E5E-DAA708E9D5D1}"/>
              </a:ext>
            </a:extLst>
          </p:cNvPr>
          <p:cNvSpPr txBox="1"/>
          <p:nvPr/>
        </p:nvSpPr>
        <p:spPr>
          <a:xfrm>
            <a:off x="8018342" y="6333611"/>
            <a:ext cx="259612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CC-SA 4.0, </a:t>
            </a:r>
            <a:r>
              <a:rPr lang="en-US" sz="1600" dirty="0" err="1"/>
              <a:t>Gilgoldm</a:t>
            </a:r>
            <a:r>
              <a:rPr lang="en-US" sz="1600" dirty="0"/>
              <a:t>, 2020 </a:t>
            </a:r>
          </a:p>
        </p:txBody>
      </p:sp>
    </p:spTree>
    <p:extLst>
      <p:ext uri="{BB962C8B-B14F-4D97-AF65-F5344CB8AC3E}">
        <p14:creationId xmlns:p14="http://schemas.microsoft.com/office/powerpoint/2010/main" val="12660906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AC5E0CD4-D612-5F42-B965-CC7ED2494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1" y="790833"/>
            <a:ext cx="5914955" cy="6122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721F91-EFE1-F548-B796-50018E6F3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Survival of the Titanic: A machine learning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FF64FD-6499-7A4C-AD39-9A384F91E1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8593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In each leaf node of this tree:</a:t>
            </a:r>
          </a:p>
          <a:p>
            <a:r>
              <a:rPr lang="en-US" dirty="0"/>
              <a:t>Number on the left = probability of survival</a:t>
            </a:r>
          </a:p>
          <a:p>
            <a:r>
              <a:rPr lang="en-US" dirty="0"/>
              <a:t>Number on the right = percentage of all known cases that are explained by this node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FBFA01-881F-424A-8E5E-DAA708E9D5D1}"/>
              </a:ext>
            </a:extLst>
          </p:cNvPr>
          <p:cNvSpPr txBox="1"/>
          <p:nvPr/>
        </p:nvSpPr>
        <p:spPr>
          <a:xfrm>
            <a:off x="8018342" y="6333611"/>
            <a:ext cx="259612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CC-SA 4.0, </a:t>
            </a:r>
            <a:r>
              <a:rPr lang="en-US" sz="1600" dirty="0" err="1"/>
              <a:t>Gilgoldm</a:t>
            </a:r>
            <a:r>
              <a:rPr lang="en-US" sz="1600" dirty="0"/>
              <a:t>, 2020 </a:t>
            </a:r>
          </a:p>
        </p:txBody>
      </p:sp>
    </p:spTree>
    <p:extLst>
      <p:ext uri="{BB962C8B-B14F-4D97-AF65-F5344CB8AC3E}">
        <p14:creationId xmlns:p14="http://schemas.microsoft.com/office/powerpoint/2010/main" val="31309000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Three different representations of a regression tree of kyphosis data">
            <a:extLst>
              <a:ext uri="{FF2B5EF4-FFF2-40B4-BE49-F238E27FC236}">
                <a16:creationId xmlns:a16="http://schemas.microsoft.com/office/drawing/2014/main" id="{1439A67D-1A79-814F-8966-6F49CA6F9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2003"/>
            <a:ext cx="12192000" cy="305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56DA16D-EE42-C941-BC38-9D9B52022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64" y="80918"/>
            <a:ext cx="10515600" cy="1325563"/>
          </a:xfrm>
        </p:spPr>
        <p:txBody>
          <a:bodyPr/>
          <a:lstStyle/>
          <a:p>
            <a:r>
              <a:rPr lang="en-US" dirty="0"/>
              <a:t>Another example with more detail: Complications of spinal surgery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0CB50F-6FC6-C144-B2C2-428976E31D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2319" y="4448436"/>
            <a:ext cx="10515600" cy="2395795"/>
          </a:xfrm>
        </p:spPr>
        <p:txBody>
          <a:bodyPr/>
          <a:lstStyle/>
          <a:p>
            <a:r>
              <a:rPr lang="en-US" dirty="0"/>
              <a:t>X = (age, starting vertebra number)</a:t>
            </a:r>
          </a:p>
          <a:p>
            <a:r>
              <a:rPr lang="en-US" dirty="0"/>
              <a:t>Y = 1 (red) if complications, Y = 0 (green) if not</a:t>
            </a:r>
          </a:p>
          <a:p>
            <a:r>
              <a:rPr lang="en-US" dirty="0"/>
              <a:t>Figure on the left shows the tree.  </a:t>
            </a:r>
          </a:p>
          <a:p>
            <a:r>
              <a:rPr lang="en-US" dirty="0"/>
              <a:t>Figures on the right: the tree divides up the 2D input space (X) into regions of lower and higher probability of complications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2128C6-0A6C-BF48-A056-DF66FB7D536B}"/>
              </a:ext>
            </a:extLst>
          </p:cNvPr>
          <p:cNvSpPr txBox="1"/>
          <p:nvPr/>
        </p:nvSpPr>
        <p:spPr>
          <a:xfrm>
            <a:off x="9252143" y="4232880"/>
            <a:ext cx="28080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CC-SA 4.0, Stephen </a:t>
            </a:r>
            <a:r>
              <a:rPr lang="en-US" sz="1400" dirty="0" err="1"/>
              <a:t>Milborrow</a:t>
            </a:r>
            <a:r>
              <a:rPr lang="en-US" sz="1400" dirty="0"/>
              <a:t>, 2018 </a:t>
            </a:r>
          </a:p>
        </p:txBody>
      </p:sp>
    </p:spTree>
    <p:extLst>
      <p:ext uri="{BB962C8B-B14F-4D97-AF65-F5344CB8AC3E}">
        <p14:creationId xmlns:p14="http://schemas.microsoft.com/office/powerpoint/2010/main" val="33293380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03CFE-685A-C34F-B439-55566710D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12F79D-2294-074C-B50A-8FFE83E486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Biological inspiration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A mathematical definition of learning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Supervised, unsupervised, semi-supervised, self-supervised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Example: Decision tree</a:t>
            </a:r>
          </a:p>
          <a:p>
            <a:r>
              <a:rPr lang="en-US" dirty="0"/>
              <a:t>Example: K-nearest neighbors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14808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8034"/>
            <a:ext cx="10515600" cy="781762"/>
          </a:xfrm>
        </p:spPr>
        <p:txBody>
          <a:bodyPr/>
          <a:lstStyle/>
          <a:p>
            <a:r>
              <a:rPr lang="en-US" dirty="0"/>
              <a:t>Classifier example: dogs versus cats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4176" y="702395"/>
            <a:ext cx="11119624" cy="3681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Can you write a program that can tell which ones are dogs, and which ones are cats?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ECB29FA-56F7-3D41-A97E-FDAB3D52C0FE}"/>
              </a:ext>
            </a:extLst>
          </p:cNvPr>
          <p:cNvSpPr/>
          <p:nvPr/>
        </p:nvSpPr>
        <p:spPr>
          <a:xfrm>
            <a:off x="59478" y="5514029"/>
            <a:ext cx="624096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By </a:t>
            </a:r>
            <a:r>
              <a:rPr lang="en-US" sz="1000" dirty="0" err="1"/>
              <a:t>YellowLabradorLooking_new.jpg</a:t>
            </a:r>
            <a:r>
              <a:rPr lang="en-US" sz="1000" dirty="0"/>
              <a:t>: *derivative work: </a:t>
            </a:r>
            <a:r>
              <a:rPr lang="en-US" sz="1000" dirty="0" err="1"/>
              <a:t>Djmirko</a:t>
            </a:r>
            <a:r>
              <a:rPr lang="en-US" sz="1000" dirty="0"/>
              <a:t> (talk)</a:t>
            </a:r>
            <a:r>
              <a:rPr lang="en-US" sz="1000" dirty="0" err="1"/>
              <a:t>YellowLabradorLooking.jpg</a:t>
            </a:r>
            <a:r>
              <a:rPr lang="en-US" sz="1000" dirty="0"/>
              <a:t>: </a:t>
            </a:r>
            <a:r>
              <a:rPr lang="en-US" sz="1000" dirty="0" err="1"/>
              <a:t>User:HabjGolden_Retriever_Sammy.jpg</a:t>
            </a:r>
            <a:r>
              <a:rPr lang="en-US" sz="1000" dirty="0"/>
              <a:t>: Pharaoh </a:t>
            </a:r>
            <a:r>
              <a:rPr lang="en-US" sz="1000" dirty="0" err="1"/>
              <a:t>HoundCockerpoo.jpg</a:t>
            </a:r>
            <a:r>
              <a:rPr lang="en-US" sz="1000" dirty="0"/>
              <a:t>: </a:t>
            </a:r>
            <a:r>
              <a:rPr lang="en-US" sz="1000" dirty="0" err="1"/>
              <a:t>ALMMLonghaired_yorkie.jpg</a:t>
            </a:r>
            <a:r>
              <a:rPr lang="en-US" sz="1000" dirty="0"/>
              <a:t>: Ed Garcia from United </a:t>
            </a:r>
            <a:r>
              <a:rPr lang="en-US" sz="1000" dirty="0" err="1"/>
              <a:t>StatesBoxer_female_brown.jpg</a:t>
            </a:r>
            <a:r>
              <a:rPr lang="en-US" sz="1000" dirty="0"/>
              <a:t>: Flickr user boxercabMilù_050.JPG: AleRBeagle1.jpg: TobycatBasset_Hound_600.jpg: </a:t>
            </a:r>
            <a:r>
              <a:rPr lang="en-US" sz="1000" dirty="0" err="1"/>
              <a:t>ToBNewfoundland_dog_Smoky.jpg</a:t>
            </a:r>
            <a:r>
              <a:rPr lang="en-US" sz="1000" dirty="0"/>
              <a:t>: Flickr user </a:t>
            </a:r>
            <a:r>
              <a:rPr lang="en-US" sz="1000" dirty="0" err="1"/>
              <a:t>DanDee</a:t>
            </a:r>
            <a:r>
              <a:rPr lang="en-US" sz="1000" dirty="0"/>
              <a:t> </a:t>
            </a:r>
            <a:r>
              <a:rPr lang="en-US" sz="1000" dirty="0" err="1"/>
              <a:t>Shotsderivative</a:t>
            </a:r>
            <a:r>
              <a:rPr lang="en-US" sz="1000" dirty="0"/>
              <a:t> work: December21st2012Freak (talk) - YellowLabradorLooking_new.jpgGolden_Retriever_Sammy.jpgCockerpoo.jpgLonghaired_yorkie.jpgBoxer_female_brown.jpgMilù_050.JPGBeagle1.jpgBasset_Hound_600.jpgNewfoundland_dog_Smoky.jpg, CC BY-SA 3.0, https://</a:t>
            </a:r>
            <a:r>
              <a:rPr lang="en-US" sz="1000" dirty="0" err="1"/>
              <a:t>commons.wikimedia.org</a:t>
            </a:r>
            <a:r>
              <a:rPr lang="en-US" sz="1000" dirty="0"/>
              <a:t>/w/</a:t>
            </a:r>
            <a:r>
              <a:rPr lang="en-US" sz="1000" dirty="0" err="1"/>
              <a:t>index.php?curid</a:t>
            </a:r>
            <a:r>
              <a:rPr lang="en-US" sz="1000" dirty="0"/>
              <a:t>=10793219</a:t>
            </a:r>
          </a:p>
        </p:txBody>
      </p:sp>
      <p:pic>
        <p:nvPicPr>
          <p:cNvPr id="6" name="Picture 5" descr="A picture containing dog, different, photo, grass&#10;&#10;Description automatically generated">
            <a:extLst>
              <a:ext uri="{FF2B5EF4-FFF2-40B4-BE49-F238E27FC236}">
                <a16:creationId xmlns:a16="http://schemas.microsoft.com/office/drawing/2014/main" id="{5802C317-F768-EC4E-89F5-91BCC89FA0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79" y="1092820"/>
            <a:ext cx="5031656" cy="442120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1BA0E9C-3EB7-074D-B80A-5622670749A0}"/>
              </a:ext>
            </a:extLst>
          </p:cNvPr>
          <p:cNvSpPr/>
          <p:nvPr/>
        </p:nvSpPr>
        <p:spPr>
          <a:xfrm>
            <a:off x="6300440" y="5553293"/>
            <a:ext cx="580978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By </a:t>
            </a:r>
            <a:r>
              <a:rPr lang="en-US" sz="1000" dirty="0" err="1"/>
              <a:t>Alvesgaspar</a:t>
            </a:r>
            <a:r>
              <a:rPr lang="en-US" sz="1000" dirty="0"/>
              <a:t> - Top </a:t>
            </a:r>
            <a:r>
              <a:rPr lang="en-US" sz="1000" dirty="0" err="1"/>
              <a:t>left:File:Cat</a:t>
            </a:r>
            <a:r>
              <a:rPr lang="en-US" sz="1000" dirty="0"/>
              <a:t> August 2010-4.jpg by </a:t>
            </a:r>
            <a:r>
              <a:rPr lang="en-US" sz="1000" dirty="0" err="1"/>
              <a:t>AlvesgasparTop</a:t>
            </a:r>
            <a:r>
              <a:rPr lang="en-US" sz="1000" dirty="0"/>
              <a:t> </a:t>
            </a:r>
            <a:r>
              <a:rPr lang="en-US" sz="1000" dirty="0" err="1"/>
              <a:t>middle:File:Gustav</a:t>
            </a:r>
            <a:r>
              <a:rPr lang="en-US" sz="1000" dirty="0"/>
              <a:t> </a:t>
            </a:r>
            <a:r>
              <a:rPr lang="en-US" sz="1000" dirty="0" err="1"/>
              <a:t>chocolate.jpg</a:t>
            </a:r>
            <a:r>
              <a:rPr lang="en-US" sz="1000" dirty="0"/>
              <a:t> by Martin </a:t>
            </a:r>
            <a:r>
              <a:rPr lang="en-US" sz="1000" dirty="0" err="1"/>
              <a:t>BahmannTop</a:t>
            </a:r>
            <a:r>
              <a:rPr lang="en-US" sz="1000" dirty="0"/>
              <a:t> </a:t>
            </a:r>
            <a:r>
              <a:rPr lang="en-US" sz="1000" dirty="0" err="1"/>
              <a:t>right:File:Orange</a:t>
            </a:r>
            <a:r>
              <a:rPr lang="en-US" sz="1000" dirty="0"/>
              <a:t> tabby cat sitting on fallen leaves-Hisashi-01A.jpg by </a:t>
            </a:r>
            <a:r>
              <a:rPr lang="en-US" sz="1000" dirty="0" err="1"/>
              <a:t>HisashiBottom</a:t>
            </a:r>
            <a:r>
              <a:rPr lang="en-US" sz="1000" dirty="0"/>
              <a:t> </a:t>
            </a:r>
            <a:r>
              <a:rPr lang="en-US" sz="1000" dirty="0" err="1"/>
              <a:t>left:File:Siam</a:t>
            </a:r>
            <a:r>
              <a:rPr lang="en-US" sz="1000" dirty="0"/>
              <a:t> </a:t>
            </a:r>
            <a:r>
              <a:rPr lang="en-US" sz="1000" dirty="0" err="1"/>
              <a:t>lilacpoint.jpg</a:t>
            </a:r>
            <a:r>
              <a:rPr lang="en-US" sz="1000" dirty="0"/>
              <a:t> by Martin </a:t>
            </a:r>
            <a:r>
              <a:rPr lang="en-US" sz="1000" dirty="0" err="1"/>
              <a:t>BahmannBottom</a:t>
            </a:r>
            <a:r>
              <a:rPr lang="en-US" sz="1000" dirty="0"/>
              <a:t> </a:t>
            </a:r>
            <a:r>
              <a:rPr lang="en-US" sz="1000" dirty="0" err="1"/>
              <a:t>middle:File:Felis</a:t>
            </a:r>
            <a:r>
              <a:rPr lang="en-US" sz="1000" dirty="0"/>
              <a:t> </a:t>
            </a:r>
            <a:r>
              <a:rPr lang="en-US" sz="1000" dirty="0" err="1"/>
              <a:t>catus</a:t>
            </a:r>
            <a:r>
              <a:rPr lang="en-US" sz="1000" dirty="0"/>
              <a:t>-cat on </a:t>
            </a:r>
            <a:r>
              <a:rPr lang="en-US" sz="1000" dirty="0" err="1"/>
              <a:t>snow.jpg</a:t>
            </a:r>
            <a:r>
              <a:rPr lang="en-US" sz="1000" dirty="0"/>
              <a:t> by </a:t>
            </a:r>
            <a:r>
              <a:rPr lang="en-US" sz="1000" dirty="0" err="1"/>
              <a:t>Von.grzankaBottom</a:t>
            </a:r>
            <a:r>
              <a:rPr lang="en-US" sz="1000" dirty="0"/>
              <a:t> right:File:Sheba1.JPG by </a:t>
            </a:r>
            <a:r>
              <a:rPr lang="en-US" sz="1000" dirty="0" err="1"/>
              <a:t>Dovenetel</a:t>
            </a:r>
            <a:r>
              <a:rPr lang="en-US" sz="1000" dirty="0"/>
              <a:t>, CC BY-SA 3.0, https://</a:t>
            </a:r>
            <a:r>
              <a:rPr lang="en-US" sz="1000" dirty="0" err="1"/>
              <a:t>commons.wikimedia.org</a:t>
            </a:r>
            <a:r>
              <a:rPr lang="en-US" sz="1000" dirty="0"/>
              <a:t>/w/</a:t>
            </a:r>
            <a:r>
              <a:rPr lang="en-US" sz="1000" dirty="0" err="1"/>
              <a:t>index.php?curid</a:t>
            </a:r>
            <a:r>
              <a:rPr lang="en-US" sz="1000" dirty="0"/>
              <a:t>=17960205</a:t>
            </a:r>
          </a:p>
        </p:txBody>
      </p:sp>
      <p:pic>
        <p:nvPicPr>
          <p:cNvPr id="9" name="Picture 8" descr="A grey and white cat sitting in a box&#10;&#10;Description automatically generated">
            <a:extLst>
              <a:ext uri="{FF2B5EF4-FFF2-40B4-BE49-F238E27FC236}">
                <a16:creationId xmlns:a16="http://schemas.microsoft.com/office/drawing/2014/main" id="{641C9F03-574B-D046-93AE-D2F50F88F9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828" y="1025912"/>
            <a:ext cx="6866221" cy="4510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9494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F79F0-1B64-0E45-A322-F565A3683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Nearest Neighbors Classifier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3FABCA7-994C-264E-914F-D7208CFB1D3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Given n different </a:t>
                </a:r>
                <a:r>
                  <a:rPr lang="en-US" b="1" u="sng" dirty="0"/>
                  <a:t>training images</a:t>
                </a:r>
                <a:r>
                  <a:rPr lang="en-US" dirty="0"/>
                  <a:t>.  Each one has a known class label.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Input to the classifier: a </a:t>
                </a:r>
                <a:r>
                  <a:rPr lang="en-US" b="1" u="sng" dirty="0"/>
                  <a:t>test image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whose correct label is unknown.</a:t>
                </a:r>
              </a:p>
              <a:p>
                <a:r>
                  <a:rPr lang="en-US" dirty="0"/>
                  <a:t>Classification function: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dirty="0"/>
                  <a:t>Find the training token,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, that is most similar to the test token.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dirty="0"/>
                  <a:t>Find out the corresponding class label,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 err="1"/>
                  <a:t>correct_label</a:t>
                </a:r>
                <a:r>
                  <a:rPr lang="en-US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).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dirty="0"/>
                  <a:t>Output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as the best guess for the label of test token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3FABCA7-994C-264E-914F-D7208CFB1D3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2326" r="-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618631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8033"/>
            <a:ext cx="10515600" cy="1269711"/>
          </a:xfrm>
        </p:spPr>
        <p:txBody>
          <a:bodyPr/>
          <a:lstStyle/>
          <a:p>
            <a:r>
              <a:rPr lang="en-US" dirty="0"/>
              <a:t>The Giant Squid Axon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flipH="1">
            <a:off x="6578220" y="235034"/>
            <a:ext cx="5336275" cy="5267904"/>
          </a:xfrm>
        </p:spPr>
        <p:txBody>
          <a:bodyPr>
            <a:noAutofit/>
          </a:bodyPr>
          <a:lstStyle/>
          <a:p>
            <a:r>
              <a:rPr lang="en-US" sz="3200" dirty="0"/>
              <a:t>1909: Williams describes the giant squid axon (III: 1mm thick)</a:t>
            </a:r>
          </a:p>
          <a:p>
            <a:r>
              <a:rPr lang="en-US" sz="3200" dirty="0"/>
              <a:t>1939: Young describes the synapse.</a:t>
            </a:r>
          </a:p>
          <a:p>
            <a:r>
              <a:rPr lang="en-US" sz="3200" dirty="0"/>
              <a:t>1952: Hodgkin &amp; Huxley publish an electrical current model for the generation of binary action potentials from real-valued inputs.</a:t>
            </a:r>
          </a:p>
          <a:p>
            <a:endParaRPr lang="en-US" sz="3200" dirty="0"/>
          </a:p>
          <a:p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04" y="1160060"/>
            <a:ext cx="6300716" cy="420572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D303CF1-D8D9-224F-B126-DCB020B693DD}"/>
              </a:ext>
            </a:extLst>
          </p:cNvPr>
          <p:cNvSpPr/>
          <p:nvPr/>
        </p:nvSpPr>
        <p:spPr>
          <a:xfrm>
            <a:off x="124512" y="5370314"/>
            <a:ext cx="63155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Image released to the public domain by </a:t>
            </a:r>
            <a:r>
              <a:rPr lang="en-US" dirty="0" err="1"/>
              <a:t>lkkisan</a:t>
            </a:r>
            <a:r>
              <a:rPr lang="en-US" dirty="0"/>
              <a:t>, 2007.</a:t>
            </a:r>
          </a:p>
          <a:p>
            <a:r>
              <a:rPr lang="en-US" dirty="0"/>
              <a:t>Modified from </a:t>
            </a:r>
            <a:r>
              <a:rPr lang="en-US" dirty="0" err="1"/>
              <a:t>Llinás</a:t>
            </a:r>
            <a:r>
              <a:rPr lang="en-US" dirty="0"/>
              <a:t>, Rodolfo R. (1999). The squid Giant Synapse.</a:t>
            </a:r>
          </a:p>
        </p:txBody>
      </p:sp>
    </p:spTree>
    <p:extLst>
      <p:ext uri="{BB962C8B-B14F-4D97-AF65-F5344CB8AC3E}">
        <p14:creationId xmlns:p14="http://schemas.microsoft.com/office/powerpoint/2010/main" val="32287315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93B27-5E9E-4643-87C5-C959CC6B2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" y="273686"/>
            <a:ext cx="10515600" cy="547662"/>
          </a:xfrm>
        </p:spPr>
        <p:txBody>
          <a:bodyPr>
            <a:normAutofit fontScale="90000"/>
          </a:bodyPr>
          <a:lstStyle/>
          <a:p>
            <a:r>
              <a:rPr lang="en-US" dirty="0"/>
              <a:t>Example of Nearest-Neighbor Classification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7C5C18-8AC0-914C-AC80-53D5BBB7B3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5560" y="941705"/>
            <a:ext cx="3002280" cy="49695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Test Token: Maltese</a:t>
            </a:r>
          </a:p>
        </p:txBody>
      </p:sp>
      <p:pic>
        <p:nvPicPr>
          <p:cNvPr id="4" name="Picture 3" descr="A small white dog sitting on a wooden surface&#10;&#10;Description automatically generated">
            <a:extLst>
              <a:ext uri="{FF2B5EF4-FFF2-40B4-BE49-F238E27FC236}">
                <a16:creationId xmlns:a16="http://schemas.microsoft.com/office/drawing/2014/main" id="{3FB4EE27-5F78-BA48-865E-B3828765CE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519" y="1337945"/>
            <a:ext cx="2035497" cy="152717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C25F0F2-3E5C-8247-93A0-B1E2DC0F2377}"/>
              </a:ext>
            </a:extLst>
          </p:cNvPr>
          <p:cNvSpPr/>
          <p:nvPr/>
        </p:nvSpPr>
        <p:spPr>
          <a:xfrm>
            <a:off x="76200" y="1581835"/>
            <a:ext cx="259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/>
              <a:t>CC BY-SA 4.0, https://</a:t>
            </a:r>
            <a:r>
              <a:rPr lang="en-US" sz="1200" dirty="0" err="1"/>
              <a:t>commons.wikimedia.org</a:t>
            </a:r>
            <a:r>
              <a:rPr lang="en-US" sz="1200" dirty="0"/>
              <a:t>/w/</a:t>
            </a:r>
            <a:r>
              <a:rPr lang="en-US" sz="1200" dirty="0" err="1"/>
              <a:t>index.php?curid</a:t>
            </a:r>
            <a:r>
              <a:rPr lang="en-US" sz="1200" dirty="0"/>
              <a:t>=55084303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F196B0-C1F6-0946-85BF-CAEFEDCDE2AB}"/>
              </a:ext>
            </a:extLst>
          </p:cNvPr>
          <p:cNvSpPr/>
          <p:nvPr/>
        </p:nvSpPr>
        <p:spPr>
          <a:xfrm>
            <a:off x="106680" y="3548069"/>
            <a:ext cx="246888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/>
              <a:t>By </a:t>
            </a:r>
            <a:r>
              <a:rPr lang="en-US" sz="1000" dirty="0" err="1"/>
              <a:t>YellowLabradorLooking_new.jpg</a:t>
            </a:r>
            <a:r>
              <a:rPr lang="en-US" sz="1000" dirty="0"/>
              <a:t>: *derivative work: </a:t>
            </a:r>
            <a:r>
              <a:rPr lang="en-US" sz="1000" dirty="0" err="1"/>
              <a:t>Djmirko</a:t>
            </a:r>
            <a:r>
              <a:rPr lang="en-US" sz="1000" dirty="0"/>
              <a:t> (talk)</a:t>
            </a:r>
            <a:r>
              <a:rPr lang="en-US" sz="1000" dirty="0" err="1"/>
              <a:t>YellowLabradorLooking.jpg</a:t>
            </a:r>
            <a:r>
              <a:rPr lang="en-US" sz="1000" dirty="0"/>
              <a:t>: </a:t>
            </a:r>
            <a:r>
              <a:rPr lang="en-US" sz="1000" dirty="0" err="1"/>
              <a:t>User:HabjGolden_Retriever_Sammy.jpg</a:t>
            </a:r>
            <a:r>
              <a:rPr lang="en-US" sz="1000" dirty="0"/>
              <a:t>: Pharaoh </a:t>
            </a:r>
            <a:r>
              <a:rPr lang="en-US" sz="1000" dirty="0" err="1"/>
              <a:t>HoundCockerpoo.jpg</a:t>
            </a:r>
            <a:r>
              <a:rPr lang="en-US" sz="1000" dirty="0"/>
              <a:t>: </a:t>
            </a:r>
            <a:r>
              <a:rPr lang="en-US" sz="1000" dirty="0" err="1"/>
              <a:t>ALMMLonghaired_yorkie.jpg</a:t>
            </a:r>
            <a:r>
              <a:rPr lang="en-US" sz="1000" dirty="0"/>
              <a:t>: Ed Garcia from United </a:t>
            </a:r>
            <a:r>
              <a:rPr lang="en-US" sz="1000" dirty="0" err="1"/>
              <a:t>StatesBoxer_female_brown.jpg</a:t>
            </a:r>
            <a:r>
              <a:rPr lang="en-US" sz="1000" dirty="0"/>
              <a:t>: Flickr user boxercabMilù_050.JPG: AleRBeagle1.jpg: TobycatBasset_Hound_600.jpg: </a:t>
            </a:r>
            <a:r>
              <a:rPr lang="en-US" sz="1000" dirty="0" err="1"/>
              <a:t>ToBNewfoundland_dog_Smoky.jpg</a:t>
            </a:r>
            <a:r>
              <a:rPr lang="en-US" sz="1000" dirty="0"/>
              <a:t>: Flickr user </a:t>
            </a:r>
            <a:r>
              <a:rPr lang="en-US" sz="1000" dirty="0" err="1"/>
              <a:t>DanDee</a:t>
            </a:r>
            <a:r>
              <a:rPr lang="en-US" sz="1000" dirty="0"/>
              <a:t> </a:t>
            </a:r>
            <a:r>
              <a:rPr lang="en-US" sz="1000" dirty="0" err="1"/>
              <a:t>Shotsderivative</a:t>
            </a:r>
            <a:r>
              <a:rPr lang="en-US" sz="1000" dirty="0"/>
              <a:t> work: December21st2012Freak (talk) - YellowLabradorLooking_new.jpgGolden_Retriever_Sammy.jpgCockerpoo.jpgLonghaired_yorkie.jpgBoxer_female_brown.jpgMilù_050.JPGBeagle1.jpgBasset_Hound_600.jpgNewfoundland_dog_Smoky.jpg, CC BY-SA 3.0, https://</a:t>
            </a:r>
            <a:r>
              <a:rPr lang="en-US" sz="1000" dirty="0" err="1"/>
              <a:t>commons.wikimedia.org</a:t>
            </a:r>
            <a:r>
              <a:rPr lang="en-US" sz="1000" dirty="0"/>
              <a:t>/w/</a:t>
            </a:r>
            <a:r>
              <a:rPr lang="en-US" sz="1000" dirty="0" err="1"/>
              <a:t>index.php?curid</a:t>
            </a:r>
            <a:r>
              <a:rPr lang="en-US" sz="1000" dirty="0"/>
              <a:t>=10793219</a:t>
            </a:r>
          </a:p>
        </p:txBody>
      </p:sp>
      <p:pic>
        <p:nvPicPr>
          <p:cNvPr id="8" name="Picture 7" descr="A picture containing dog, different, photo, grass&#10;&#10;Description automatically generated">
            <a:extLst>
              <a:ext uri="{FF2B5EF4-FFF2-40B4-BE49-F238E27FC236}">
                <a16:creationId xmlns:a16="http://schemas.microsoft.com/office/drawing/2014/main" id="{06D2A0B5-58B5-0443-88F9-F3CF518923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417" y="3512250"/>
            <a:ext cx="3453904" cy="30348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7C995DB-595E-BE42-82D7-13B926D89DD9}"/>
              </a:ext>
            </a:extLst>
          </p:cNvPr>
          <p:cNvSpPr/>
          <p:nvPr/>
        </p:nvSpPr>
        <p:spPr>
          <a:xfrm>
            <a:off x="10628600" y="3511133"/>
            <a:ext cx="156340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By </a:t>
            </a:r>
            <a:r>
              <a:rPr lang="en-US" sz="1000" dirty="0" err="1"/>
              <a:t>Alvesgaspar</a:t>
            </a:r>
            <a:r>
              <a:rPr lang="en-US" sz="1000" dirty="0"/>
              <a:t> - Top </a:t>
            </a:r>
            <a:r>
              <a:rPr lang="en-US" sz="1000" dirty="0" err="1"/>
              <a:t>left:File:Cat</a:t>
            </a:r>
            <a:r>
              <a:rPr lang="en-US" sz="1000" dirty="0"/>
              <a:t> August 2010-4.jpg by </a:t>
            </a:r>
            <a:r>
              <a:rPr lang="en-US" sz="1000" dirty="0" err="1"/>
              <a:t>AlvesgasparTop</a:t>
            </a:r>
            <a:r>
              <a:rPr lang="en-US" sz="1000" dirty="0"/>
              <a:t> </a:t>
            </a:r>
            <a:r>
              <a:rPr lang="en-US" sz="1000" dirty="0" err="1"/>
              <a:t>middle:File:Gustav</a:t>
            </a:r>
            <a:r>
              <a:rPr lang="en-US" sz="1000" dirty="0"/>
              <a:t> </a:t>
            </a:r>
            <a:r>
              <a:rPr lang="en-US" sz="1000" dirty="0" err="1"/>
              <a:t>chocolate.jpg</a:t>
            </a:r>
            <a:r>
              <a:rPr lang="en-US" sz="1000" dirty="0"/>
              <a:t> by Martin </a:t>
            </a:r>
            <a:r>
              <a:rPr lang="en-US" sz="1000" dirty="0" err="1"/>
              <a:t>BahmannTop</a:t>
            </a:r>
            <a:r>
              <a:rPr lang="en-US" sz="1000" dirty="0"/>
              <a:t> </a:t>
            </a:r>
            <a:r>
              <a:rPr lang="en-US" sz="1000" dirty="0" err="1"/>
              <a:t>right:File:Orange</a:t>
            </a:r>
            <a:r>
              <a:rPr lang="en-US" sz="1000" dirty="0"/>
              <a:t> tabby cat sitting on fallen leaves-Hisashi-01A.jpg by </a:t>
            </a:r>
            <a:r>
              <a:rPr lang="en-US" sz="1000" dirty="0" err="1"/>
              <a:t>HisashiBottom</a:t>
            </a:r>
            <a:r>
              <a:rPr lang="en-US" sz="1000" dirty="0"/>
              <a:t> </a:t>
            </a:r>
            <a:r>
              <a:rPr lang="en-US" sz="1000" dirty="0" err="1"/>
              <a:t>left:File:Siam</a:t>
            </a:r>
            <a:r>
              <a:rPr lang="en-US" sz="1000" dirty="0"/>
              <a:t> </a:t>
            </a:r>
            <a:r>
              <a:rPr lang="en-US" sz="1000" dirty="0" err="1"/>
              <a:t>lilacpoint.jpg</a:t>
            </a:r>
            <a:r>
              <a:rPr lang="en-US" sz="1000" dirty="0"/>
              <a:t> by Martin </a:t>
            </a:r>
            <a:r>
              <a:rPr lang="en-US" sz="1000" dirty="0" err="1"/>
              <a:t>BahmannBottom</a:t>
            </a:r>
            <a:r>
              <a:rPr lang="en-US" sz="1000" dirty="0"/>
              <a:t> </a:t>
            </a:r>
            <a:r>
              <a:rPr lang="en-US" sz="1000" dirty="0" err="1"/>
              <a:t>middle:File:Felis</a:t>
            </a:r>
            <a:r>
              <a:rPr lang="en-US" sz="1000" dirty="0"/>
              <a:t> </a:t>
            </a:r>
            <a:r>
              <a:rPr lang="en-US" sz="1000" dirty="0" err="1"/>
              <a:t>catus</a:t>
            </a:r>
            <a:r>
              <a:rPr lang="en-US" sz="1000" dirty="0"/>
              <a:t>-cat on </a:t>
            </a:r>
            <a:r>
              <a:rPr lang="en-US" sz="1000" dirty="0" err="1"/>
              <a:t>snow.jpg</a:t>
            </a:r>
            <a:r>
              <a:rPr lang="en-US" sz="1000" dirty="0"/>
              <a:t> by </a:t>
            </a:r>
            <a:r>
              <a:rPr lang="en-US" sz="1000" dirty="0" err="1"/>
              <a:t>Von.grzankaBottom</a:t>
            </a:r>
            <a:r>
              <a:rPr lang="en-US" sz="1000" dirty="0"/>
              <a:t> right:File:Sheba1.JPG by </a:t>
            </a:r>
            <a:r>
              <a:rPr lang="en-US" sz="1000" dirty="0" err="1"/>
              <a:t>Dovenetel</a:t>
            </a:r>
            <a:r>
              <a:rPr lang="en-US" sz="1000" dirty="0"/>
              <a:t>, CC BY-SA 3.0, https://</a:t>
            </a:r>
            <a:r>
              <a:rPr lang="en-US" sz="1000" dirty="0" err="1"/>
              <a:t>commons.wikimedia.org</a:t>
            </a:r>
            <a:r>
              <a:rPr lang="en-US" sz="1000" dirty="0"/>
              <a:t>/w/</a:t>
            </a:r>
            <a:r>
              <a:rPr lang="en-US" sz="1000" dirty="0" err="1"/>
              <a:t>index.php?curid</a:t>
            </a:r>
            <a:r>
              <a:rPr lang="en-US" sz="1000" dirty="0"/>
              <a:t>=17960205</a:t>
            </a:r>
          </a:p>
        </p:txBody>
      </p:sp>
      <p:pic>
        <p:nvPicPr>
          <p:cNvPr id="10" name="Picture 9" descr="A grey and white cat sitting in a box&#10;&#10;Description automatically generated">
            <a:extLst>
              <a:ext uri="{FF2B5EF4-FFF2-40B4-BE49-F238E27FC236}">
                <a16:creationId xmlns:a16="http://schemas.microsoft.com/office/drawing/2014/main" id="{BB71A2D0-F07F-F845-97AA-DE195F4CF7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041" y="3479553"/>
            <a:ext cx="4669393" cy="3067569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8E8E1E0-3116-AA41-B01E-D8D1F769D7B6}"/>
              </a:ext>
            </a:extLst>
          </p:cNvPr>
          <p:cNvSpPr txBox="1">
            <a:spLocks/>
          </p:cNvSpPr>
          <p:nvPr/>
        </p:nvSpPr>
        <p:spPr>
          <a:xfrm>
            <a:off x="2499360" y="3105785"/>
            <a:ext cx="2804160" cy="4908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Training Tokens: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A778B87B-30DC-0449-A099-CC597D8A8A2F}"/>
              </a:ext>
            </a:extLst>
          </p:cNvPr>
          <p:cNvSpPr/>
          <p:nvPr/>
        </p:nvSpPr>
        <p:spPr>
          <a:xfrm>
            <a:off x="4678680" y="1905333"/>
            <a:ext cx="1537075" cy="1615107"/>
          </a:xfrm>
          <a:custGeom>
            <a:avLst/>
            <a:gdLst>
              <a:gd name="connsiteX0" fmla="*/ 0 w 1537075"/>
              <a:gd name="connsiteY0" fmla="*/ 45387 h 1615107"/>
              <a:gd name="connsiteX1" fmla="*/ 1493520 w 1537075"/>
              <a:gd name="connsiteY1" fmla="*/ 197787 h 1615107"/>
              <a:gd name="connsiteX2" fmla="*/ 990600 w 1537075"/>
              <a:gd name="connsiteY2" fmla="*/ 1615107 h 1615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37075" h="1615107">
                <a:moveTo>
                  <a:pt x="0" y="45387"/>
                </a:moveTo>
                <a:cubicBezTo>
                  <a:pt x="664210" y="-9223"/>
                  <a:pt x="1328420" y="-63833"/>
                  <a:pt x="1493520" y="197787"/>
                </a:cubicBezTo>
                <a:cubicBezTo>
                  <a:pt x="1658620" y="459407"/>
                  <a:pt x="1324610" y="1037257"/>
                  <a:pt x="990600" y="1615107"/>
                </a:cubicBezTo>
              </a:path>
            </a:pathLst>
          </a:custGeom>
          <a:noFill/>
          <a:ln w="127000">
            <a:solidFill>
              <a:srgbClr val="00B050"/>
            </a:solidFill>
            <a:headEnd type="stealth" w="lg" len="lg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DA6FECB-5D6D-7E4D-9B1C-3782E934C2E9}"/>
              </a:ext>
            </a:extLst>
          </p:cNvPr>
          <p:cNvSpPr txBox="1">
            <a:spLocks/>
          </p:cNvSpPr>
          <p:nvPr/>
        </p:nvSpPr>
        <p:spPr>
          <a:xfrm>
            <a:off x="6222418" y="1424396"/>
            <a:ext cx="5055181" cy="8037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This is the most similar training token…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B62E12D-13ED-854A-9AA1-A07200486BC5}"/>
              </a:ext>
            </a:extLst>
          </p:cNvPr>
          <p:cNvSpPr txBox="1">
            <a:spLocks/>
          </p:cNvSpPr>
          <p:nvPr/>
        </p:nvSpPr>
        <p:spPr>
          <a:xfrm>
            <a:off x="6720840" y="2389505"/>
            <a:ext cx="5059680" cy="8354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Therefore the Maltese is classified as a dog.</a:t>
            </a:r>
          </a:p>
        </p:txBody>
      </p:sp>
    </p:spTree>
    <p:extLst>
      <p:ext uri="{BB962C8B-B14F-4D97-AF65-F5344CB8AC3E}">
        <p14:creationId xmlns:p14="http://schemas.microsoft.com/office/powerpoint/2010/main" val="40731607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F79F0-1B64-0E45-A322-F565A3683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476" y="365125"/>
            <a:ext cx="9547323" cy="1325563"/>
          </a:xfrm>
        </p:spPr>
        <p:txBody>
          <a:bodyPr/>
          <a:lstStyle/>
          <a:p>
            <a:r>
              <a:rPr lang="en-US" dirty="0"/>
              <a:t>K-Nearest Neighbors (KNN) Classifier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FABCA7-994C-264E-914F-D7208CFB1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72640" y="1444625"/>
            <a:ext cx="9281160" cy="16300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The nearest-neighbors classifier sometimes fails if one of the training tokens is unusual.  In that case, a test token that is similar to the weird training token might get misclassified.  Solution:  K-Nearest Neighbors.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800F153-4DF3-454C-8D74-BF2015DF1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912" y="3137892"/>
            <a:ext cx="1563172" cy="2336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104D138-6771-2F41-B538-E199375CE35D}"/>
              </a:ext>
            </a:extLst>
          </p:cNvPr>
          <p:cNvSpPr/>
          <p:nvPr/>
        </p:nvSpPr>
        <p:spPr>
          <a:xfrm>
            <a:off x="6275070" y="5456605"/>
            <a:ext cx="2209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DK1k, CC BY-SA 4.0</a:t>
            </a:r>
          </a:p>
        </p:txBody>
      </p:sp>
      <p:pic>
        <p:nvPicPr>
          <p:cNvPr id="6" name="Picture 5" descr="A cat sitting in front of a mirror posing for the camera&#10;&#10;Description automatically generated">
            <a:extLst>
              <a:ext uri="{FF2B5EF4-FFF2-40B4-BE49-F238E27FC236}">
                <a16:creationId xmlns:a16="http://schemas.microsoft.com/office/drawing/2014/main" id="{3DCC59D4-DC2A-134E-AD0A-5BE75AC23B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333" y="3266163"/>
            <a:ext cx="1563172" cy="208422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0385E96-EF80-8A45-ADAD-1346A262A512}"/>
              </a:ext>
            </a:extLst>
          </p:cNvPr>
          <p:cNvSpPr/>
          <p:nvPr/>
        </p:nvSpPr>
        <p:spPr>
          <a:xfrm>
            <a:off x="1725930" y="5356205"/>
            <a:ext cx="20269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/>
              <a:t>Mandruss</a:t>
            </a:r>
            <a:r>
              <a:rPr lang="en-US" sz="1200" dirty="0"/>
              <a:t>, CC BY-SA 4.0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C6857F1-ECF5-774A-B681-A5BE89CD71E1}"/>
              </a:ext>
            </a:extLst>
          </p:cNvPr>
          <p:cNvSpPr txBox="1">
            <a:spLocks/>
          </p:cNvSpPr>
          <p:nvPr/>
        </p:nvSpPr>
        <p:spPr>
          <a:xfrm>
            <a:off x="99060" y="4043045"/>
            <a:ext cx="1821180" cy="4832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Test token: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955F823-B947-4542-8A23-28165C52FED3}"/>
              </a:ext>
            </a:extLst>
          </p:cNvPr>
          <p:cNvSpPr txBox="1">
            <a:spLocks/>
          </p:cNvSpPr>
          <p:nvPr/>
        </p:nvSpPr>
        <p:spPr>
          <a:xfrm>
            <a:off x="4137660" y="3921125"/>
            <a:ext cx="2514600" cy="879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Most similar training  token:</a:t>
            </a:r>
          </a:p>
        </p:txBody>
      </p:sp>
    </p:spTree>
    <p:extLst>
      <p:ext uri="{BB962C8B-B14F-4D97-AF65-F5344CB8AC3E}">
        <p14:creationId xmlns:p14="http://schemas.microsoft.com/office/powerpoint/2010/main" val="40623596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3FABCA7-994C-264E-914F-D7208CFB1D3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37260" y="859036"/>
                <a:ext cx="10721340" cy="2342941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K-Nearest Neighbors Classification Function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dirty="0"/>
                  <a:t>Find the K training tokens,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, that are most similar to the test token (K is a number chosen in advance by the system designer, e.g.,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en-US" dirty="0"/>
                  <a:t>).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dirty="0"/>
                  <a:t>Find out the corresponding class labels,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 err="1"/>
                  <a:t>correct_label</a:t>
                </a:r>
                <a:r>
                  <a:rPr lang="en-US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).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dirty="0"/>
                  <a:t>Vote!  Find the class label that is most frequent among the K-nearest neighbors, and output that as the label of the test token.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3FABCA7-994C-264E-914F-D7208CFB1D3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37260" y="859036"/>
                <a:ext cx="10721340" cy="2342941"/>
              </a:xfrm>
              <a:blipFill>
                <a:blip r:embed="rId2"/>
                <a:stretch>
                  <a:fillRect l="-1182" t="-4301" b="-48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>
            <a:extLst>
              <a:ext uri="{FF2B5EF4-FFF2-40B4-BE49-F238E27FC236}">
                <a16:creationId xmlns:a16="http://schemas.microsoft.com/office/drawing/2014/main" id="{8800F153-4DF3-454C-8D74-BF2015DF1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912" y="3857982"/>
            <a:ext cx="1563172" cy="2336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104D138-6771-2F41-B538-E199375CE35D}"/>
              </a:ext>
            </a:extLst>
          </p:cNvPr>
          <p:cNvSpPr/>
          <p:nvPr/>
        </p:nvSpPr>
        <p:spPr>
          <a:xfrm>
            <a:off x="6275070" y="6176695"/>
            <a:ext cx="2209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DK1k, CC BY-SA 4.0</a:t>
            </a:r>
          </a:p>
        </p:txBody>
      </p:sp>
      <p:pic>
        <p:nvPicPr>
          <p:cNvPr id="6" name="Picture 5" descr="A cat sitting in front of a mirror posing for the camera&#10;&#10;Description automatically generated">
            <a:extLst>
              <a:ext uri="{FF2B5EF4-FFF2-40B4-BE49-F238E27FC236}">
                <a16:creationId xmlns:a16="http://schemas.microsoft.com/office/drawing/2014/main" id="{3DCC59D4-DC2A-134E-AD0A-5BE75AC23B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333" y="3986253"/>
            <a:ext cx="1563172" cy="208422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0385E96-EF80-8A45-ADAD-1346A262A512}"/>
              </a:ext>
            </a:extLst>
          </p:cNvPr>
          <p:cNvSpPr/>
          <p:nvPr/>
        </p:nvSpPr>
        <p:spPr>
          <a:xfrm>
            <a:off x="1725930" y="6076295"/>
            <a:ext cx="20269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/>
              <a:t>Mandruss</a:t>
            </a:r>
            <a:r>
              <a:rPr lang="en-US" sz="1200" dirty="0"/>
              <a:t>, CC BY-SA 4.0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C6857F1-ECF5-774A-B681-A5BE89CD71E1}"/>
              </a:ext>
            </a:extLst>
          </p:cNvPr>
          <p:cNvSpPr txBox="1">
            <a:spLocks/>
          </p:cNvSpPr>
          <p:nvPr/>
        </p:nvSpPr>
        <p:spPr>
          <a:xfrm>
            <a:off x="99060" y="4763135"/>
            <a:ext cx="1821180" cy="4832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Test token: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955F823-B947-4542-8A23-28165C52FED3}"/>
              </a:ext>
            </a:extLst>
          </p:cNvPr>
          <p:cNvSpPr txBox="1">
            <a:spLocks/>
          </p:cNvSpPr>
          <p:nvPr/>
        </p:nvSpPr>
        <p:spPr>
          <a:xfrm>
            <a:off x="4000500" y="4641215"/>
            <a:ext cx="2514600" cy="879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3 most similar training  tokens: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87E42EAB-C8CF-B84D-95C2-1EFAD6EFC6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4978" y="3761384"/>
            <a:ext cx="1755774" cy="2465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F077F9C-CE07-624E-B61C-2781210F89F2}"/>
              </a:ext>
            </a:extLst>
          </p:cNvPr>
          <p:cNvSpPr/>
          <p:nvPr/>
        </p:nvSpPr>
        <p:spPr>
          <a:xfrm>
            <a:off x="8100060" y="6176695"/>
            <a:ext cx="18897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Mike Powell, CC BY-SA 2.0</a:t>
            </a: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36D7E7B8-DE14-F344-AE51-84C5A05A3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3285" y="3663857"/>
            <a:ext cx="1972070" cy="262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5E1A887-BC17-E043-8F10-94EFC0705F80}"/>
              </a:ext>
            </a:extLst>
          </p:cNvPr>
          <p:cNvSpPr/>
          <p:nvPr/>
        </p:nvSpPr>
        <p:spPr>
          <a:xfrm>
            <a:off x="10081260" y="6256705"/>
            <a:ext cx="197207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Dustin Warrington, CC BY-SA.</a:t>
            </a:r>
          </a:p>
        </p:txBody>
      </p:sp>
    </p:spTree>
    <p:extLst>
      <p:ext uri="{BB962C8B-B14F-4D97-AF65-F5344CB8AC3E}">
        <p14:creationId xmlns:p14="http://schemas.microsoft.com/office/powerpoint/2010/main" val="1373095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03CFE-685A-C34F-B439-55566710D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E12F79D-2294-074C-B50A-8FFE83E4868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Biological inspiration: “Neurons that fire together, wire together.”</a:t>
                </a:r>
              </a:p>
              <a:p>
                <a:r>
                  <a:rPr lang="en-US" dirty="0"/>
                  <a:t>A mathematical definition of learning</a:t>
                </a:r>
              </a:p>
              <a:p>
                <a:pPr marL="0" indent="0" algn="ctr">
                  <a:buNone/>
                </a:pPr>
                <a:r>
                  <a:rPr lang="en-US" dirty="0"/>
                  <a:t>Given a training dataset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𝒟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={(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),…,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dirty="0"/>
                  <a:t>, estimate a function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such that, for all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)~(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)≈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endParaRPr lang="en-US" dirty="0"/>
              </a:p>
              <a:p>
                <a:r>
                  <a:rPr lang="en-US" dirty="0"/>
                  <a:t>Supervised, unsupervised, semi-supervised learning</a:t>
                </a:r>
              </a:p>
              <a:p>
                <a:r>
                  <a:rPr lang="en-US" dirty="0"/>
                  <a:t>Example: Decision tree</a:t>
                </a:r>
              </a:p>
              <a:p>
                <a:r>
                  <a:rPr lang="en-US" dirty="0"/>
                  <a:t>Example: K-nearest neighbors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E12F79D-2294-074C-B50A-8FFE83E4868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801451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27" y="37580"/>
            <a:ext cx="10515600" cy="1325563"/>
          </a:xfrm>
        </p:spPr>
        <p:txBody>
          <a:bodyPr/>
          <a:lstStyle/>
          <a:p>
            <a:r>
              <a:rPr lang="en-US" dirty="0"/>
              <a:t>Biological Inspiration: McCulloch-Pitts Artificial Neuron, 1943</a:t>
            </a:r>
          </a:p>
        </p:txBody>
      </p:sp>
      <p:sp>
        <p:nvSpPr>
          <p:cNvPr id="5" name="Oval 4"/>
          <p:cNvSpPr/>
          <p:nvPr/>
        </p:nvSpPr>
        <p:spPr bwMode="auto">
          <a:xfrm>
            <a:off x="2443309" y="3536082"/>
            <a:ext cx="1143000" cy="1143000"/>
          </a:xfrm>
          <a:prstGeom prst="ellips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Arial" charset="0"/>
              <a:cs typeface="Arial" charset="0"/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995509" y="2621682"/>
            <a:ext cx="1524000" cy="12192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" name="Straight Arrow Connector 6"/>
          <p:cNvCxnSpPr/>
          <p:nvPr/>
        </p:nvCxnSpPr>
        <p:spPr bwMode="auto">
          <a:xfrm>
            <a:off x="995509" y="3459882"/>
            <a:ext cx="1447800" cy="6096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>
            <a:off x="995509" y="4221882"/>
            <a:ext cx="1447800" cy="158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" name="Straight Arrow Connector 8"/>
          <p:cNvCxnSpPr>
            <a:endCxn id="5" idx="3"/>
          </p:cNvCxnSpPr>
          <p:nvPr/>
        </p:nvCxnSpPr>
        <p:spPr bwMode="auto">
          <a:xfrm flipV="1">
            <a:off x="995510" y="4511694"/>
            <a:ext cx="1615189" cy="131038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>
            <a:off x="3586309" y="4145682"/>
            <a:ext cx="2209800" cy="158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462109" y="2240682"/>
            <a:ext cx="362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  <a:r>
              <a:rPr lang="en-US" baseline="-25000" dirty="0"/>
              <a:t>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6941" y="3074417"/>
            <a:ext cx="362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  <a:r>
              <a:rPr lang="en-US" baseline="-25000" dirty="0"/>
              <a:t>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62109" y="5589017"/>
            <a:ext cx="378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x</a:t>
            </a:r>
            <a:r>
              <a:rPr lang="en-US" baseline="-25000" dirty="0" err="1"/>
              <a:t>D</a:t>
            </a:r>
            <a:endParaRPr lang="en-US" baseline="-25000" dirty="0"/>
          </a:p>
        </p:txBody>
      </p:sp>
      <p:sp>
        <p:nvSpPr>
          <p:cNvPr id="14" name="TextBox 13"/>
          <p:cNvSpPr txBox="1"/>
          <p:nvPr/>
        </p:nvSpPr>
        <p:spPr>
          <a:xfrm>
            <a:off x="1533741" y="2545482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</a:t>
            </a:r>
            <a:r>
              <a:rPr lang="en-US" baseline="-25000" dirty="0"/>
              <a:t>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33741" y="3226817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</a:t>
            </a:r>
            <a:r>
              <a:rPr lang="en-US" baseline="-25000" dirty="0"/>
              <a:t>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528909" y="4141217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</a:t>
            </a:r>
            <a:r>
              <a:rPr lang="en-US" baseline="-25000" dirty="0"/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62109" y="3912617"/>
            <a:ext cx="362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  <a:r>
              <a:rPr lang="en-US" baseline="-25000" dirty="0"/>
              <a:t>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28909" y="5364882"/>
            <a:ext cx="444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w</a:t>
            </a:r>
            <a:r>
              <a:rPr lang="en-US" baseline="-25000" dirty="0" err="1"/>
              <a:t>D</a:t>
            </a:r>
            <a:endParaRPr lang="en-US" baseline="-25000" dirty="0"/>
          </a:p>
        </p:txBody>
      </p:sp>
      <p:sp>
        <p:nvSpPr>
          <p:cNvPr id="21" name="TextBox 20"/>
          <p:cNvSpPr txBox="1"/>
          <p:nvPr/>
        </p:nvSpPr>
        <p:spPr>
          <a:xfrm>
            <a:off x="233509" y="1402482"/>
            <a:ext cx="696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Input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151738" y="2007617"/>
            <a:ext cx="959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Weights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62109" y="4374283"/>
            <a:ext cx="2696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ym typeface="Symbol"/>
              </a:rPr>
              <a:t>.</a:t>
            </a:r>
          </a:p>
          <a:p>
            <a:r>
              <a:rPr lang="en-US" sz="2400" dirty="0">
                <a:sym typeface="Symbol"/>
              </a:rPr>
              <a:t>.</a:t>
            </a:r>
          </a:p>
          <a:p>
            <a:r>
              <a:rPr lang="en-US" sz="2400" dirty="0">
                <a:sym typeface="Symbol"/>
              </a:rPr>
              <a:t>.</a:t>
            </a:r>
            <a:endParaRPr lang="en-US" sz="2400" dirty="0"/>
          </a:p>
        </p:txBody>
      </p:sp>
      <p:cxnSp>
        <p:nvCxnSpPr>
          <p:cNvPr id="26" name="Elbow Connector 25"/>
          <p:cNvCxnSpPr/>
          <p:nvPr/>
        </p:nvCxnSpPr>
        <p:spPr>
          <a:xfrm flipV="1">
            <a:off x="2671909" y="3824749"/>
            <a:ext cx="685800" cy="609600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3738710" y="3596149"/>
            <a:ext cx="1585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Output:</a:t>
            </a:r>
            <a:r>
              <a:rPr lang="en-US" dirty="0"/>
              <a:t> </a:t>
            </a:r>
            <a:r>
              <a:rPr lang="en-US" dirty="0">
                <a:sym typeface="Symbol"/>
              </a:rPr>
              <a:t>u</a:t>
            </a:r>
            <a:r>
              <a:rPr lang="en-US" dirty="0"/>
              <a:t>(</a:t>
            </a:r>
            <a:r>
              <a:rPr lang="en-US" b="1" dirty="0" err="1"/>
              <a:t>w</a:t>
            </a:r>
            <a:r>
              <a:rPr lang="en-US" b="1" dirty="0" err="1">
                <a:sym typeface="Symbol"/>
              </a:rPr>
              <a:t>x</a:t>
            </a:r>
            <a:r>
              <a:rPr lang="en-US" dirty="0">
                <a:sym typeface="Symbol"/>
              </a:rPr>
              <a:t>)</a:t>
            </a:r>
            <a:endParaRPr lang="en-US" dirty="0"/>
          </a:p>
        </p:txBody>
      </p:sp>
      <p:sp>
        <p:nvSpPr>
          <p:cNvPr id="25" name="Content Placeholder 2"/>
          <p:cNvSpPr>
            <a:spLocks noGrp="1"/>
          </p:cNvSpPr>
          <p:nvPr>
            <p:ph idx="1"/>
          </p:nvPr>
        </p:nvSpPr>
        <p:spPr>
          <a:xfrm>
            <a:off x="6325787" y="1457718"/>
            <a:ext cx="5411296" cy="5000786"/>
          </a:xfrm>
        </p:spPr>
        <p:txBody>
          <a:bodyPr>
            <a:normAutofit/>
          </a:bodyPr>
          <a:lstStyle/>
          <a:p>
            <a:r>
              <a:rPr lang="en-US" dirty="0"/>
              <a:t>In 1943, McCulloch &amp; Pitts proposed that biological neurons have a nonlinear activation function (a step function) whose input is a weighted linear combination of the currents generated by other neurons.</a:t>
            </a:r>
          </a:p>
          <a:p>
            <a:r>
              <a:rPr lang="en-US" dirty="0"/>
              <a:t>They showed lots of examples of mathematical and logical functions that could be computed using networks of simple neurons like this.</a:t>
            </a:r>
          </a:p>
        </p:txBody>
      </p:sp>
    </p:spTree>
    <p:extLst>
      <p:ext uri="{BB962C8B-B14F-4D97-AF65-F5344CB8AC3E}">
        <p14:creationId xmlns:p14="http://schemas.microsoft.com/office/powerpoint/2010/main" val="19428400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41BE79-4E27-2046-9F0F-4B735E8A4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384225" cy="1325563"/>
          </a:xfrm>
        </p:spPr>
        <p:txBody>
          <a:bodyPr/>
          <a:lstStyle/>
          <a:p>
            <a:r>
              <a:rPr lang="en-US" dirty="0"/>
              <a:t>Biological Inspiration: Hodgkin &amp; Huxley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98317E1-FF4C-E54A-829F-5092CD0289F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04802" y="1825625"/>
                <a:ext cx="5962183" cy="4351338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Hodgkin &amp; Huxley won the Nobel prize for their model of cell membranes, which provided lots more detail about how the McCulloch-Pitts model works in nature.  Their nonlinear model has two step functions:</a:t>
                </a:r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&lt;</m:t>
                    </m:r>
                  </m:oMath>
                </a14:m>
                <a:r>
                  <a:rPr lang="en-US" dirty="0"/>
                  <a:t> threshold1: V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75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𝑚𝑉</m:t>
                    </m:r>
                  </m:oMath>
                </a14:m>
                <a:endParaRPr lang="en-US" dirty="0"/>
              </a:p>
              <a:p>
                <a:r>
                  <a:rPr lang="en-US" dirty="0"/>
                  <a:t>threshold1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&lt;</m:t>
                    </m:r>
                  </m:oMath>
                </a14:m>
                <a:r>
                  <a:rPr lang="en-US" dirty="0"/>
                  <a:t> threshold2: V has a spike, then returns to rest. </a:t>
                </a:r>
              </a:p>
              <a:p>
                <a:r>
                  <a:rPr lang="en-US" dirty="0"/>
                  <a:t>threshold 2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&lt;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US" dirty="0"/>
                  <a:t>: V spikes periodically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98317E1-FF4C-E54A-829F-5092CD0289F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4802" y="1825625"/>
                <a:ext cx="5962183" cy="4351338"/>
              </a:xfrm>
              <a:blipFill>
                <a:blip r:embed="rId2"/>
                <a:stretch>
                  <a:fillRect l="-2345" t="-2632" r="-3198" b="-29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7871F0C5-7F97-9744-935A-69F5796C12BF}"/>
              </a:ext>
            </a:extLst>
          </p:cNvPr>
          <p:cNvSpPr/>
          <p:nvPr/>
        </p:nvSpPr>
        <p:spPr>
          <a:xfrm>
            <a:off x="7475034" y="2150315"/>
            <a:ext cx="420029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Hodgkin &amp; Huxley Circuit Model of a Neuron Membrane</a:t>
            </a:r>
          </a:p>
          <a:p>
            <a:pPr algn="ctr"/>
            <a:r>
              <a:rPr lang="en-US" sz="1200" dirty="0"/>
              <a:t>By </a:t>
            </a:r>
            <a:r>
              <a:rPr lang="en-US" sz="1200" dirty="0" err="1"/>
              <a:t>Krishnavedala</a:t>
            </a:r>
            <a:r>
              <a:rPr lang="en-US" sz="1200" dirty="0"/>
              <a:t> - Own work, CC0, https://</a:t>
            </a:r>
            <a:r>
              <a:rPr lang="en-US" sz="1200" dirty="0" err="1"/>
              <a:t>commons.wikimedia.org</a:t>
            </a:r>
            <a:r>
              <a:rPr lang="en-US" sz="1200" dirty="0"/>
              <a:t>/w/</a:t>
            </a:r>
            <a:r>
              <a:rPr lang="en-US" sz="1200" dirty="0" err="1"/>
              <a:t>index.php?curid</a:t>
            </a:r>
            <a:r>
              <a:rPr lang="en-US" sz="1200" dirty="0"/>
              <a:t>=21725464</a:t>
            </a:r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798E4DB6-280A-8548-808F-BC74080DEE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8517" y="35196"/>
            <a:ext cx="3014700" cy="213541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D4B77CF-C43B-0649-AFD1-AE0C446277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385" y="3179681"/>
            <a:ext cx="3653882" cy="2293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6A93051-B92B-C241-8292-A70EDFF5E179}"/>
              </a:ext>
            </a:extLst>
          </p:cNvPr>
          <p:cNvSpPr/>
          <p:nvPr/>
        </p:nvSpPr>
        <p:spPr>
          <a:xfrm>
            <a:off x="7597695" y="5559104"/>
            <a:ext cx="4200296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Membrane voltage versus time.  As current passes 0mA, spike appears.  As current passes 10mA, spike train appears.</a:t>
            </a:r>
          </a:p>
          <a:p>
            <a:pPr algn="ctr"/>
            <a:r>
              <a:rPr lang="en-US" sz="1200" dirty="0"/>
              <a:t>By Alexander J. White - Own work, CC BY-SA 3.0, https://</a:t>
            </a:r>
            <a:r>
              <a:rPr lang="en-US" sz="1200" dirty="0" err="1"/>
              <a:t>commons.wikimedia.org</a:t>
            </a:r>
            <a:r>
              <a:rPr lang="en-US" sz="1200" dirty="0"/>
              <a:t>/w/</a:t>
            </a:r>
            <a:r>
              <a:rPr lang="en-US" sz="1200" dirty="0" err="1"/>
              <a:t>index.php?curid</a:t>
            </a:r>
            <a:r>
              <a:rPr lang="en-US" sz="1200" dirty="0"/>
              <a:t>=30310965</a:t>
            </a:r>
          </a:p>
        </p:txBody>
      </p:sp>
    </p:spTree>
    <p:extLst>
      <p:ext uri="{BB962C8B-B14F-4D97-AF65-F5344CB8AC3E}">
        <p14:creationId xmlns:p14="http://schemas.microsoft.com/office/powerpoint/2010/main" val="31302820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B9EEA-846C-E841-B9E0-38CF78DB9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Biological inspiration: Hebbian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C6C766-872B-1148-8F9C-D77C1EDD1F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“Neurons that fire together, wire together.</a:t>
            </a:r>
          </a:p>
          <a:p>
            <a:pPr marL="0" indent="0" algn="ctr">
              <a:buNone/>
            </a:pPr>
            <a:r>
              <a:rPr lang="en-US" dirty="0"/>
              <a:t>…</a:t>
            </a:r>
          </a:p>
          <a:p>
            <a:pPr marL="0" indent="0" algn="ctr">
              <a:buNone/>
            </a:pPr>
            <a:r>
              <a:rPr lang="en-US" dirty="0"/>
              <a:t>The general idea is an old one, that any two cells or systems of cells that are repeatedly active at the same time will tend to become `associated’ so that activity in one facilitates activity in the other.”</a:t>
            </a:r>
          </a:p>
          <a:p>
            <a:pPr marL="0" indent="0" algn="ctr">
              <a:buNone/>
            </a:pPr>
            <a:endParaRPr lang="en-US" dirty="0"/>
          </a:p>
          <a:p>
            <a:pPr algn="ctr">
              <a:buFontTx/>
              <a:buChar char="-"/>
            </a:pPr>
            <a:r>
              <a:rPr lang="en-US" dirty="0"/>
              <a:t>D.O. Hebb, 1949</a:t>
            </a:r>
          </a:p>
          <a:p>
            <a:pPr algn="ctr">
              <a:buFontTx/>
              <a:buChar char="-"/>
            </a:pPr>
            <a:endParaRPr lang="en-US" dirty="0"/>
          </a:p>
          <a:p>
            <a:pPr algn="ctr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80673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3907729C-6733-CC47-9D49-6619DB615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999" y="4001903"/>
            <a:ext cx="2889601" cy="2167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3B9EEA-846C-E841-B9E0-38CF78DB9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Biological inspiration: Long-term potentiation</a:t>
            </a:r>
            <a:br>
              <a:rPr lang="en-US" dirty="0"/>
            </a:br>
            <a:r>
              <a:rPr lang="en-US" sz="1600" dirty="0"/>
              <a:t>Figures this page are public domain, by Thomas W. </a:t>
            </a:r>
            <a:r>
              <a:rPr lang="en-US" sz="1600" dirty="0" err="1"/>
              <a:t>Sulcer</a:t>
            </a:r>
            <a:r>
              <a:rPr lang="en-US" sz="1600" dirty="0"/>
              <a:t>, 2011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9088F3D-A2B6-514A-A81F-ED7EB2D9B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156" y="1834342"/>
            <a:ext cx="2697508" cy="2023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C6C766-872B-1148-8F9C-D77C1EDD1F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9032" y="3714039"/>
            <a:ext cx="5397843" cy="48508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/>
              <a:t>1. A synapse is repeatedly stimulated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ACA4DA4-6138-104C-BE52-F8D7875342F4}"/>
              </a:ext>
            </a:extLst>
          </p:cNvPr>
          <p:cNvSpPr txBox="1">
            <a:spLocks/>
          </p:cNvSpPr>
          <p:nvPr/>
        </p:nvSpPr>
        <p:spPr>
          <a:xfrm>
            <a:off x="791784" y="6000036"/>
            <a:ext cx="5397843" cy="4850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dirty="0"/>
              <a:t>2. More dendritic receptors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209C02BD-3888-4547-A876-2449CB25B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1999" y="1741142"/>
            <a:ext cx="2826870" cy="2120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7BD551D-6B20-0545-8411-602F252AC9BC}"/>
              </a:ext>
            </a:extLst>
          </p:cNvPr>
          <p:cNvSpPr txBox="1">
            <a:spLocks/>
          </p:cNvSpPr>
          <p:nvPr/>
        </p:nvSpPr>
        <p:spPr>
          <a:xfrm>
            <a:off x="6260249" y="3723006"/>
            <a:ext cx="5397843" cy="4850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dirty="0"/>
              <a:t>3. More neurotransmitters</a:t>
            </a: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97E6219A-7F92-B64E-962D-9F400C0C2B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7408" y="4093280"/>
            <a:ext cx="2523524" cy="1892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AE6E3F7-4720-9C46-B2B2-0D02E2F8EEAC}"/>
              </a:ext>
            </a:extLst>
          </p:cNvPr>
          <p:cNvSpPr txBox="1">
            <a:spLocks/>
          </p:cNvSpPr>
          <p:nvPr/>
        </p:nvSpPr>
        <p:spPr>
          <a:xfrm>
            <a:off x="6276722" y="5976058"/>
            <a:ext cx="5397843" cy="4850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dirty="0"/>
              <a:t>4. A stronger link between neurons</a:t>
            </a:r>
          </a:p>
        </p:txBody>
      </p:sp>
    </p:spTree>
    <p:extLst>
      <p:ext uri="{BB962C8B-B14F-4D97-AF65-F5344CB8AC3E}">
        <p14:creationId xmlns:p14="http://schemas.microsoft.com/office/powerpoint/2010/main" val="5071502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2F5A6-95B0-164D-B916-83846E0F2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Kohonen’s</a:t>
            </a:r>
            <a:r>
              <a:rPr lang="en-US" dirty="0"/>
              <a:t> computational model of Hebbian learning: the self-organizing map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6E3865-707F-DA44-8F77-1FAEF3FFED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924" y="4899067"/>
            <a:ext cx="11911914" cy="1958933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Blue blob = distribution of training data</a:t>
            </a:r>
          </a:p>
          <a:p>
            <a:r>
              <a:rPr lang="en-US" dirty="0"/>
              <a:t>White disc = training sample drawn from that distribution</a:t>
            </a:r>
          </a:p>
          <a:p>
            <a:r>
              <a:rPr lang="en-US" dirty="0"/>
              <a:t>Black grid = positions coded by 25 neurons</a:t>
            </a:r>
          </a:p>
          <a:p>
            <a:r>
              <a:rPr lang="en-US" dirty="0"/>
              <a:t>Yellow highlight = neuron closest to the training sample is updated to move closer to the sample</a:t>
            </a:r>
          </a:p>
          <a:p>
            <a:r>
              <a:rPr lang="en-US" dirty="0"/>
              <a:t>After many data presentations, the neural map matches the training distribution.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6A426C6-32F0-794A-ACFE-8D57CCB4F8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11354"/>
            <a:ext cx="12192000" cy="328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C2D4D9-06D9-C842-8B34-ED1E2FBB0F81}"/>
              </a:ext>
            </a:extLst>
          </p:cNvPr>
          <p:cNvSpPr txBox="1"/>
          <p:nvPr/>
        </p:nvSpPr>
        <p:spPr>
          <a:xfrm>
            <a:off x="9054434" y="4844537"/>
            <a:ext cx="28575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dirty="0"/>
              <a:t>CC-SA-3.0, MCLD, 2010</a:t>
            </a:r>
          </a:p>
        </p:txBody>
      </p:sp>
    </p:spTree>
    <p:extLst>
      <p:ext uri="{BB962C8B-B14F-4D97-AF65-F5344CB8AC3E}">
        <p14:creationId xmlns:p14="http://schemas.microsoft.com/office/powerpoint/2010/main" val="18789027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FDC1B-AB1E-AD42-AC8D-1C9DCD1D9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3" y="65083"/>
            <a:ext cx="9110683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Biological Inspiration: Simple, Complex, and Hypercomplex Cells in the Visual Cortex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1B81CC-858F-A94D-8C6C-32C9F02C0E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450" y="1839912"/>
            <a:ext cx="5662613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D. Hubel and T. Wiesel (1959, 1962, Nobel Prize 1981) found that the human visual cortex consists of a hierarchy of </a:t>
            </a:r>
            <a:r>
              <a:rPr lang="en-US" i="1" dirty="0"/>
              <a:t>simple</a:t>
            </a:r>
            <a:r>
              <a:rPr lang="en-US" dirty="0"/>
              <a:t>, </a:t>
            </a:r>
            <a:r>
              <a:rPr lang="en-US" i="1" dirty="0"/>
              <a:t>complex</a:t>
            </a:r>
            <a:r>
              <a:rPr lang="en-US" dirty="0"/>
              <a:t>, and </a:t>
            </a:r>
            <a:r>
              <a:rPr lang="en-US" i="1" dirty="0"/>
              <a:t>hypercomplex</a:t>
            </a:r>
            <a:r>
              <a:rPr lang="en-US" dirty="0"/>
              <a:t> cells.</a:t>
            </a:r>
          </a:p>
          <a:p>
            <a:r>
              <a:rPr lang="en-US" dirty="0"/>
              <a:t>Simple cells (in visual area 1, called V1) fire when you see a simple pattern of colors in a particular orientation (figure (b), at right)</a:t>
            </a:r>
          </a:p>
          <a:p>
            <a:endParaRPr lang="en-US" dirty="0"/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FD6A3B24-6C82-1A4B-A97F-F116458023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076" y="1158829"/>
            <a:ext cx="2552700" cy="227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70D32C1-A6EE-854A-BC9D-25555C4FA0D1}"/>
              </a:ext>
            </a:extLst>
          </p:cNvPr>
          <p:cNvSpPr/>
          <p:nvPr/>
        </p:nvSpPr>
        <p:spPr>
          <a:xfrm>
            <a:off x="8877310" y="1442937"/>
            <a:ext cx="25527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By Chavez01 at English Wikipedia - Transferred from </a:t>
            </a:r>
            <a:r>
              <a:rPr lang="en-US" sz="1200" dirty="0" err="1"/>
              <a:t>en.wikipedia</a:t>
            </a:r>
            <a:r>
              <a:rPr lang="en-US" sz="1200" dirty="0"/>
              <a:t> to Commons by ××ª× ×× using </a:t>
            </a:r>
            <a:r>
              <a:rPr lang="en-US" sz="1200" dirty="0" err="1"/>
              <a:t>CommonsHelper</a:t>
            </a:r>
            <a:r>
              <a:rPr lang="en-US" sz="1200" dirty="0"/>
              <a:t>., Public Domain, https://</a:t>
            </a:r>
            <a:r>
              <a:rPr lang="en-US" sz="1200" dirty="0" err="1"/>
              <a:t>commons.wikimedia.org</a:t>
            </a:r>
            <a:r>
              <a:rPr lang="en-US" sz="1200" dirty="0"/>
              <a:t>/w/</a:t>
            </a:r>
            <a:r>
              <a:rPr lang="en-US" sz="1200" dirty="0" err="1"/>
              <a:t>index.php?curid</a:t>
            </a:r>
            <a:r>
              <a:rPr lang="en-US" sz="1200" dirty="0"/>
              <a:t>=4431766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4CD046-45D3-5940-90D5-56F129E5664D}"/>
              </a:ext>
            </a:extLst>
          </p:cNvPr>
          <p:cNvSpPr/>
          <p:nvPr/>
        </p:nvSpPr>
        <p:spPr>
          <a:xfrm>
            <a:off x="6438902" y="5620438"/>
            <a:ext cx="513398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 tooltip="Gabor filter"/>
              </a:rPr>
              <a:t>Gabor filter</a:t>
            </a:r>
            <a:r>
              <a:rPr lang="en-US" dirty="0"/>
              <a:t>-type receptive field typical for a simple cell. Blue regions indicate inhibition, red facilitation. </a:t>
            </a:r>
          </a:p>
          <a:p>
            <a:pPr algn="ctr"/>
            <a:r>
              <a:rPr lang="en-US" sz="1200" dirty="0"/>
              <a:t>By ​English Wikipedia user Joe pharos, CC BY-SA 3.0, https://</a:t>
            </a:r>
            <a:r>
              <a:rPr lang="en-US" sz="1200" dirty="0" err="1"/>
              <a:t>commons.wikimedia.org</a:t>
            </a:r>
            <a:r>
              <a:rPr lang="en-US" sz="1200" dirty="0"/>
              <a:t>/w/</a:t>
            </a:r>
            <a:r>
              <a:rPr lang="en-US" sz="1200" dirty="0" err="1"/>
              <a:t>index.php?curid</a:t>
            </a:r>
            <a:r>
              <a:rPr lang="en-US" sz="1200" dirty="0"/>
              <a:t>=7437457</a:t>
            </a:r>
          </a:p>
        </p:txBody>
      </p:sp>
      <p:pic>
        <p:nvPicPr>
          <p:cNvPr id="11270" name="Picture 6" descr="File:Simple and Complex Cells.pdf">
            <a:extLst>
              <a:ext uri="{FF2B5EF4-FFF2-40B4-BE49-F238E27FC236}">
                <a16:creationId xmlns:a16="http://schemas.microsoft.com/office/drawing/2014/main" id="{E91AF014-2334-DC43-9A12-034BBC5D9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099" y="2982955"/>
            <a:ext cx="5039353" cy="3875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06EB672-2DAB-EA46-B025-E22B450E3D19}"/>
              </a:ext>
            </a:extLst>
          </p:cNvPr>
          <p:cNvSpPr/>
          <p:nvPr/>
        </p:nvSpPr>
        <p:spPr>
          <a:xfrm>
            <a:off x="-4" y="6162209"/>
            <a:ext cx="67008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Permission is granted to copy, distribute and/or modify this document under the terms of the GNU Free Documentation License, Version 1.2 or any later version published by the Free Software Foundation; with no Invariant Sections, no Front-Cover Texts, and no Back-Cover Texts. </a:t>
            </a:r>
          </a:p>
        </p:txBody>
      </p:sp>
    </p:spTree>
    <p:extLst>
      <p:ext uri="{BB962C8B-B14F-4D97-AF65-F5344CB8AC3E}">
        <p14:creationId xmlns:p14="http://schemas.microsoft.com/office/powerpoint/2010/main" val="1625107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2139</TotalTime>
  <Words>3001</Words>
  <Application>Microsoft Macintosh PowerPoint</Application>
  <PresentationFormat>Widescreen</PresentationFormat>
  <Paragraphs>226</Paragraphs>
  <Slides>33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Arial</vt:lpstr>
      <vt:lpstr>Calibri</vt:lpstr>
      <vt:lpstr>Calibri Light</vt:lpstr>
      <vt:lpstr>Cambria Math</vt:lpstr>
      <vt:lpstr>Office Theme</vt:lpstr>
      <vt:lpstr>CS440/ECE448 Lecture 5:  Learning</vt:lpstr>
      <vt:lpstr>Outline</vt:lpstr>
      <vt:lpstr>The Giant Squid Axon</vt:lpstr>
      <vt:lpstr>Biological Inspiration: McCulloch-Pitts Artificial Neuron, 1943</vt:lpstr>
      <vt:lpstr>Biological Inspiration: Hodgkin &amp; Huxley</vt:lpstr>
      <vt:lpstr>Biological inspiration: Hebbian learning</vt:lpstr>
      <vt:lpstr>Biological inspiration: Long-term potentiation Figures this page are public domain, by Thomas W. Sulcer, 2011</vt:lpstr>
      <vt:lpstr>Kohonen’s computational model of Hebbian learning: the self-organizing map</vt:lpstr>
      <vt:lpstr>Biological Inspiration: Simple, Complex, and Hypercomplex Cells in the Visual Cortex</vt:lpstr>
      <vt:lpstr>Biological Inspiration: Simple, Complex, and Hypercomplex Cells in the Visual Cortex</vt:lpstr>
      <vt:lpstr>Biological Inspiration: Simple, Complex, and Hypercomplex Cells in the Visual Cortex</vt:lpstr>
      <vt:lpstr>Outline</vt:lpstr>
      <vt:lpstr>PowerPoint Presentation</vt:lpstr>
      <vt:lpstr>A mathematical definition of learning</vt:lpstr>
      <vt:lpstr>Outline</vt:lpstr>
      <vt:lpstr>Supervised, Unsupervised &amp; Semi-Supervised learning</vt:lpstr>
      <vt:lpstr>Supervised learning examples</vt:lpstr>
      <vt:lpstr>Unsupervised learning examples</vt:lpstr>
      <vt:lpstr>Example: clustering</vt:lpstr>
      <vt:lpstr>Semi-supervised learning examples</vt:lpstr>
      <vt:lpstr>Outline</vt:lpstr>
      <vt:lpstr>Decision tree learning: An example</vt:lpstr>
      <vt:lpstr>Survival of the Titanic: A machine learning approach</vt:lpstr>
      <vt:lpstr>Survival of the Titanic: A machine learning approach</vt:lpstr>
      <vt:lpstr>Survival of the Titanic: A machine learning approach</vt:lpstr>
      <vt:lpstr>Another example with more detail: Complications of spinal surgery</vt:lpstr>
      <vt:lpstr>Outline</vt:lpstr>
      <vt:lpstr>Classifier example: dogs versus cats</vt:lpstr>
      <vt:lpstr>Nearest Neighbors Classifier</vt:lpstr>
      <vt:lpstr>Example of Nearest-Neighbor Classification</vt:lpstr>
      <vt:lpstr>K-Nearest Neighbors (KNN) Classifier</vt:lpstr>
      <vt:lpstr>PowerPoint Presentation</vt:lpstr>
      <vt:lpstr>Outline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CS440/ECE448 Lecture 17: Bayesian Inference</dc:title>
  <dc:creator>Mark Hasegawa-Johnson</dc:creator>
  <cp:lastModifiedBy>Hasegawa-Johnson, Mark Allan</cp:lastModifiedBy>
  <cp:revision>163</cp:revision>
  <cp:lastPrinted>2019-03-04T17:16:09Z</cp:lastPrinted>
  <dcterms:created xsi:type="dcterms:W3CDTF">2017-10-23T18:30:07Z</dcterms:created>
  <dcterms:modified xsi:type="dcterms:W3CDTF">2022-01-26T03:10:41Z</dcterms:modified>
</cp:coreProperties>
</file>