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18" r:id="rId4"/>
    <p:sldId id="320" r:id="rId5"/>
    <p:sldId id="319" r:id="rId6"/>
    <p:sldId id="325" r:id="rId7"/>
    <p:sldId id="329" r:id="rId8"/>
    <p:sldId id="330" r:id="rId9"/>
    <p:sldId id="331" r:id="rId10"/>
    <p:sldId id="355" r:id="rId11"/>
    <p:sldId id="321" r:id="rId12"/>
    <p:sldId id="356" r:id="rId13"/>
    <p:sldId id="322" r:id="rId14"/>
    <p:sldId id="323" r:id="rId15"/>
    <p:sldId id="324" r:id="rId16"/>
    <p:sldId id="333" r:id="rId17"/>
    <p:sldId id="334" r:id="rId18"/>
    <p:sldId id="335" r:id="rId19"/>
    <p:sldId id="336" r:id="rId20"/>
    <p:sldId id="337" r:id="rId21"/>
    <p:sldId id="338" r:id="rId22"/>
    <p:sldId id="358" r:id="rId23"/>
    <p:sldId id="339" r:id="rId24"/>
    <p:sldId id="359" r:id="rId25"/>
    <p:sldId id="360" r:id="rId26"/>
    <p:sldId id="361" r:id="rId27"/>
    <p:sldId id="342" r:id="rId28"/>
    <p:sldId id="343" r:id="rId29"/>
    <p:sldId id="363" r:id="rId30"/>
    <p:sldId id="344" r:id="rId31"/>
    <p:sldId id="364" r:id="rId32"/>
    <p:sldId id="362" r:id="rId33"/>
    <p:sldId id="345" r:id="rId34"/>
    <p:sldId id="346" r:id="rId35"/>
    <p:sldId id="347" r:id="rId36"/>
    <p:sldId id="351" r:id="rId37"/>
    <p:sldId id="352" r:id="rId38"/>
    <p:sldId id="296" r:id="rId39"/>
    <p:sldId id="312" r:id="rId40"/>
    <p:sldId id="313" r:id="rId41"/>
    <p:sldId id="314" r:id="rId42"/>
    <p:sldId id="36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698E-B9FD-4CF6-9BDB-D8ED54AA6715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3B54-F4EC-4190-A4BA-13771752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169B-AD0A-4DAB-B452-EF75C06D6B00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02"/>
            <a:ext cx="9144000" cy="1847080"/>
          </a:xfrm>
        </p:spPr>
        <p:txBody>
          <a:bodyPr/>
          <a:lstStyle/>
          <a:p>
            <a:r>
              <a:rPr lang="en-US" dirty="0"/>
              <a:t>CS 440/ECE 448 Lecture 2:</a:t>
            </a:r>
            <a:br>
              <a:rPr lang="en-US" dirty="0"/>
            </a:br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1" y="1810947"/>
            <a:ext cx="5178458" cy="8662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1/2022</a:t>
            </a:r>
          </a:p>
          <a:p>
            <a:pPr algn="l"/>
            <a:r>
              <a:rPr lang="en-US" sz="2000" dirty="0"/>
              <a:t>All content CC-BY-4.0 unless otherwise noted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6FE8B3C-CED0-5F47-9C4D-B632F6A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0" y="2114550"/>
            <a:ext cx="5178458" cy="35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62B378-6D61-1A45-81AC-A84EC9D3C3F1}"/>
              </a:ext>
            </a:extLst>
          </p:cNvPr>
          <p:cNvSpPr txBox="1">
            <a:spLocks/>
          </p:cNvSpPr>
          <p:nvPr/>
        </p:nvSpPr>
        <p:spPr>
          <a:xfrm>
            <a:off x="5832088" y="5676711"/>
            <a:ext cx="4999574" cy="512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CC-BY-3.0 Image by </a:t>
            </a:r>
            <a:r>
              <a:rPr lang="en-US" sz="1400" dirty="0" err="1"/>
              <a:t>Diacritica</a:t>
            </a:r>
            <a:r>
              <a:rPr lang="en-US" sz="1400" dirty="0"/>
              <a:t>, 2010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/wiki/File:6sided_dice.jpg</a:t>
            </a:r>
          </a:p>
        </p:txBody>
      </p:sp>
    </p:spTree>
    <p:extLst>
      <p:ext uri="{BB962C8B-B14F-4D97-AF65-F5344CB8AC3E}">
        <p14:creationId xmlns:p14="http://schemas.microsoft.com/office/powerpoint/2010/main" val="15543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variables</a:t>
            </a:r>
          </a:p>
          <a:p>
            <a:r>
              <a:rPr lang="en-US" dirty="0"/>
              <a:t>The axioms of probability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Outcomes, events, and binary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define an ”outcome” to be a particular result of the experiment (e.g., particular settings for the red, blue, purple and green dice).</a:t>
                </a:r>
              </a:p>
              <a:p>
                <a:r>
                  <a:rPr lang="en-US" dirty="0"/>
                  <a:t>Let’s define an “event” to be a set of possible outcomes.  For example, the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defined to be the set of all outcomes in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binary random variable is equal to true if the event occurred, and false otherwise.  For example, we could define a binary random variable A in this way: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70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0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Outcomes, events, and binary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do a LOT in this class with binary random variables, because they are so useful.  For example, consider a weather-prediction task: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raining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binary random variable is an indicator of an event.  The random variable is “T” if the event occurs, and “F” otherwise.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221" b="-2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45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axioms of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Axiom 1: every event has a non-negative probability.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Axiom 2: If an event always occurs, we say it has probability 1.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always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never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Axiom 3: probability measures behave like set measures.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21" b="-2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2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2"/>
            <a:ext cx="10729332" cy="883812"/>
          </a:xfrm>
        </p:spPr>
        <p:txBody>
          <a:bodyPr>
            <a:normAutofit/>
          </a:bodyPr>
          <a:lstStyle/>
          <a:p>
            <a:r>
              <a:rPr lang="en-US" sz="3600" dirty="0"/>
              <a:t>Axiom 3: probability measures behave like set measures.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71785" y="1612046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1943090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1952614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5AB364-E33D-EE49-9F4C-9FC88C971A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7427" y="1083844"/>
                <a:ext cx="7886699" cy="597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Area of the whole rectangle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5AB364-E33D-EE49-9F4C-9FC88C97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27" y="1083844"/>
                <a:ext cx="7886699" cy="597482"/>
              </a:xfrm>
              <a:prstGeom prst="rect">
                <a:avLst/>
              </a:prstGeom>
              <a:blipFill>
                <a:blip r:embed="rId2"/>
                <a:stretch>
                  <a:fillRect t="-1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141837" y="2472799"/>
                <a:ext cx="181554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this circle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7" y="2472799"/>
                <a:ext cx="1815547" cy="1815882"/>
              </a:xfrm>
              <a:prstGeom prst="rect">
                <a:avLst/>
              </a:prstGeom>
              <a:blipFill>
                <a:blip r:embed="rId3"/>
                <a:stretch>
                  <a:fillRect l="-7639" t="-3472" r="-69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/>
              <p:nvPr/>
            </p:nvSpPr>
            <p:spPr>
              <a:xfrm>
                <a:off x="10357610" y="2425174"/>
                <a:ext cx="183439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this circle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10" y="2425174"/>
                <a:ext cx="1834390" cy="1815882"/>
              </a:xfrm>
              <a:prstGeom prst="rect">
                <a:avLst/>
              </a:prstGeom>
              <a:blipFill>
                <a:blip r:embed="rId4"/>
                <a:stretch>
                  <a:fillRect l="-6849" t="-4167" r="-685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/>
              <p:nvPr/>
            </p:nvSpPr>
            <p:spPr>
              <a:xfrm>
                <a:off x="141837" y="5720843"/>
                <a:ext cx="1205016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their intersection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Area of their union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7" y="5720843"/>
                <a:ext cx="12050163" cy="954107"/>
              </a:xfrm>
              <a:prstGeom prst="rect">
                <a:avLst/>
              </a:prstGeom>
              <a:blipFill>
                <a:blip r:embed="rId5"/>
                <a:stretch>
                  <a:fillRect l="-1158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1957384" y="3380740"/>
            <a:ext cx="1343027" cy="16255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4A803-1D70-BD4F-8E4E-72FDF3776037}"/>
              </a:ext>
            </a:extLst>
          </p:cNvPr>
          <p:cNvCxnSpPr>
            <a:cxnSpLocks/>
            <a:stCxn id="12" idx="1"/>
            <a:endCxn id="6" idx="6"/>
          </p:cNvCxnSpPr>
          <p:nvPr/>
        </p:nvCxnSpPr>
        <p:spPr>
          <a:xfrm flipH="1">
            <a:off x="9110669" y="3333115"/>
            <a:ext cx="1246941" cy="2197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DF8253-CA4F-B844-86FA-81B2172C6604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>
          <a:xfrm flipH="1" flipV="1">
            <a:off x="6147248" y="4684329"/>
            <a:ext cx="19671" cy="1036514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6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98AF-B68C-634F-9D97-3843422C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2B1D9-2333-FE48-9358-3617F6200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= “it will rain tomorrow.” 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 = “it will snow tomorrow.” 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)=0.2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“it will both rain and snow tomorrow.”  Suppose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the probability that it will either rain or snow tomorrow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0.4+0.2−0.1=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2B1D9-2333-FE48-9358-3617F6200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axioms of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variables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8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probabilities: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the probability that both event A and event B happen.  This is called their </a:t>
                </a:r>
                <a:r>
                  <a:rPr lang="en-US" b="1" u="sng" dirty="0"/>
                  <a:t>joint probability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probability that event B happens, given that event A happens.  This is called the </a:t>
                </a:r>
                <a:r>
                  <a:rPr lang="en-US" b="1" u="sng" dirty="0"/>
                  <a:t>conditional probability</a:t>
                </a:r>
                <a:r>
                  <a:rPr lang="en-US" dirty="0"/>
                  <a:t> of B given A.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A = “it will rain tomorrow”</a:t>
                </a:r>
              </a:p>
              <a:p>
                <a:pPr lvl="1"/>
                <a:r>
                  <a:rPr lang="en-US" dirty="0"/>
                  <a:t>B = “it will snow tomorrow”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= probability that it will both snow and rain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probability that it will snow, given that it rains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2533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2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2"/>
            <a:ext cx="10729332" cy="8838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Joint probabilities are usually given in the problem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09793" y="2113847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2444891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2454415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1" y="3098589"/>
                <a:ext cx="26897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98589"/>
                <a:ext cx="2689776" cy="954107"/>
              </a:xfrm>
              <a:prstGeom prst="rect">
                <a:avLst/>
              </a:prstGeom>
              <a:blipFill>
                <a:blip r:embed="rId2"/>
                <a:stretch>
                  <a:fillRect l="-5189" t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/>
              <p:nvPr/>
            </p:nvSpPr>
            <p:spPr>
              <a:xfrm>
                <a:off x="9539295" y="3159448"/>
                <a:ext cx="265270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295" y="3159448"/>
                <a:ext cx="2652703" cy="954107"/>
              </a:xfrm>
              <a:prstGeom prst="rect">
                <a:avLst/>
              </a:prstGeom>
              <a:blipFill>
                <a:blip r:embed="rId3"/>
                <a:stretch>
                  <a:fillRect l="-4762" t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/>
              <p:nvPr/>
            </p:nvSpPr>
            <p:spPr>
              <a:xfrm>
                <a:off x="3657600" y="6222644"/>
                <a:ext cx="49749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222644"/>
                <a:ext cx="4974956" cy="523220"/>
              </a:xfrm>
              <a:prstGeom prst="rect">
                <a:avLst/>
              </a:prstGeom>
              <a:blipFill>
                <a:blip r:embed="rId4"/>
                <a:stretch>
                  <a:fillRect l="-280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2689777" y="3575643"/>
            <a:ext cx="610634" cy="46945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4A803-1D70-BD4F-8E4E-72FDF3776037}"/>
              </a:ext>
            </a:extLst>
          </p:cNvPr>
          <p:cNvCxnSpPr>
            <a:cxnSpLocks/>
            <a:stCxn id="12" idx="1"/>
            <a:endCxn id="6" idx="6"/>
          </p:cNvCxnSpPr>
          <p:nvPr/>
        </p:nvCxnSpPr>
        <p:spPr>
          <a:xfrm flipH="1">
            <a:off x="9110669" y="3636502"/>
            <a:ext cx="428626" cy="41811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DF8253-CA4F-B844-86FA-81B2172C6604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>
          <a:xfrm flipV="1">
            <a:off x="6145078" y="5186130"/>
            <a:ext cx="2170" cy="1036514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39F409E-F38D-FC4F-9875-B3BAD3253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7427" y="1585645"/>
                <a:ext cx="7886699" cy="597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Area of the whole rectangle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39F409E-F38D-FC4F-9875-B3BAD325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27" y="1585645"/>
                <a:ext cx="7886699" cy="597482"/>
              </a:xfrm>
              <a:prstGeom prst="rect">
                <a:avLst/>
              </a:prstGeom>
              <a:blipFill>
                <a:blip r:embed="rId5"/>
                <a:stretch>
                  <a:fillRect t="-1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49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1"/>
            <a:ext cx="10729332" cy="1177835"/>
          </a:xfrm>
        </p:spPr>
        <p:txBody>
          <a:bodyPr>
            <a:normAutofit/>
          </a:bodyPr>
          <a:lstStyle/>
          <a:p>
            <a:r>
              <a:rPr lang="en-US" sz="3600" dirty="0"/>
              <a:t>Conditioning events change our knowledge!</a:t>
            </a:r>
            <a:br>
              <a:rPr lang="en-US" sz="3600" dirty="0"/>
            </a:br>
            <a:r>
              <a:rPr lang="en-US" sz="3600" dirty="0"/>
              <a:t>For example, given that A is true…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71785" y="2113847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2444891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2454415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3806EF-B2C6-E444-B758-FFE765A5D0B4}"/>
              </a:ext>
            </a:extLst>
          </p:cNvPr>
          <p:cNvSpPr/>
          <p:nvPr/>
        </p:nvSpPr>
        <p:spPr>
          <a:xfrm>
            <a:off x="141837" y="2718123"/>
            <a:ext cx="2032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Only the events inside this circle are now possible.</a:t>
            </a: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 flipV="1">
            <a:off x="2174488" y="4045093"/>
            <a:ext cx="1125923" cy="1185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9F409E-F38D-FC4F-9875-B3BAD3253BD3}"/>
              </a:ext>
            </a:extLst>
          </p:cNvPr>
          <p:cNvSpPr txBox="1">
            <a:spLocks/>
          </p:cNvSpPr>
          <p:nvPr/>
        </p:nvSpPr>
        <p:spPr>
          <a:xfrm>
            <a:off x="1800228" y="1585645"/>
            <a:ext cx="8938397" cy="59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Most of the events in this rectangle are no longer possible!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1718BA-E88D-2841-90FD-4ABF8B7E23F0}"/>
              </a:ext>
            </a:extLst>
          </p:cNvPr>
          <p:cNvSpPr/>
          <p:nvPr/>
        </p:nvSpPr>
        <p:spPr>
          <a:xfrm>
            <a:off x="2871785" y="2132707"/>
            <a:ext cx="6630438" cy="373283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93FD260-592E-4645-A300-CDF9EB88FD01}"/>
                  </a:ext>
                </a:extLst>
              </p:cNvPr>
              <p:cNvSpPr/>
              <p:nvPr/>
            </p:nvSpPr>
            <p:spPr>
              <a:xfrm>
                <a:off x="7299188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93FD260-592E-4645-A300-CDF9EB88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88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5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 animBg="1"/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The axioms of probability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1"/>
            <a:ext cx="10729332" cy="1177835"/>
          </a:xfrm>
        </p:spPr>
        <p:txBody>
          <a:bodyPr>
            <a:normAutofit/>
          </a:bodyPr>
          <a:lstStyle/>
          <a:p>
            <a:r>
              <a:rPr lang="en-US" sz="3600" dirty="0"/>
              <a:t>Conditioning events change our knowledge!</a:t>
            </a:r>
            <a:br>
              <a:rPr lang="en-US" sz="3600" dirty="0"/>
            </a:br>
            <a:r>
              <a:rPr lang="en-US" sz="3600" dirty="0"/>
              <a:t>For example, given that A is true…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141837" y="1983154"/>
                <a:ext cx="3748238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If A always occurs, then by the axioms of probability, the probability of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A=T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is 1. 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We can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say that</a:t>
                </a:r>
              </a:p>
              <a:p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7" y="1983154"/>
                <a:ext cx="3748238" cy="4401205"/>
              </a:xfrm>
              <a:prstGeom prst="rect">
                <a:avLst/>
              </a:prstGeom>
              <a:blipFill>
                <a:blip r:embed="rId2"/>
                <a:stretch>
                  <a:fillRect l="-3716" t="-1441" r="-676" b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565329" y="4013408"/>
            <a:ext cx="906402" cy="164347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81718BA-E88D-2841-90FD-4ABF8B7E23F0}"/>
              </a:ext>
            </a:extLst>
          </p:cNvPr>
          <p:cNvSpPr/>
          <p:nvPr/>
        </p:nvSpPr>
        <p:spPr>
          <a:xfrm>
            <a:off x="2471731" y="2146992"/>
            <a:ext cx="6630438" cy="373283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4056A-A739-EE47-953C-09A1F84A5DEA}"/>
                  </a:ext>
                </a:extLst>
              </p:cNvPr>
              <p:cNvSpPr/>
              <p:nvPr/>
            </p:nvSpPr>
            <p:spPr>
              <a:xfrm>
                <a:off x="9283485" y="53701"/>
                <a:ext cx="2908514" cy="5298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The probability of B, given A, is the size of the event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expressed as a fraction of the size of the event A: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4056A-A739-EE47-953C-09A1F84A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485" y="53701"/>
                <a:ext cx="2908514" cy="5298310"/>
              </a:xfrm>
              <a:prstGeom prst="rect">
                <a:avLst/>
              </a:prstGeom>
              <a:blipFill>
                <a:blip r:embed="rId3"/>
                <a:stretch>
                  <a:fillRect l="-4783" t="-1196" r="-6522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97BD69-EBA4-A346-AC1F-7EE3A2E086A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539566" y="2702856"/>
            <a:ext cx="743919" cy="303815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3363525-65EB-9C47-9F9E-FECBF6FE4BD3}"/>
                  </a:ext>
                </a:extLst>
              </p:cNvPr>
              <p:cNvSpPr/>
              <p:nvPr/>
            </p:nvSpPr>
            <p:spPr>
              <a:xfrm>
                <a:off x="6924433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3363525-65EB-9C47-9F9E-FECBF6FE4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33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4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u="sng" dirty="0"/>
                  <a:t>joint probability distribution</a:t>
                </a:r>
                <a:r>
                  <a:rPr lang="en-US" dirty="0"/>
                  <a:t> over all possible outcomes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u="sng" dirty="0"/>
                  <a:t>conditional probability distribution</a:t>
                </a:r>
                <a:r>
                  <a:rPr lang="en-US" dirty="0"/>
                  <a:t> of outcomes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4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number of pips on the bone die.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X modulo 2.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joint probability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Their joint distribution is: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  <a:blipFill>
                <a:blip r:embed="rId2"/>
                <a:stretch>
                  <a:fillRect l="-1368" t="-5128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" r="-53589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1" r="-535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81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6923" r="-53589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3592" t="-116923" r="-50873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704" t="-116923" r="-3851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6542" t="-116923" r="-2887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330" t="-116923" r="-200000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7308" t="-116923" r="-9807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2000" t="-116923" r="-2000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370" r="-257416" b="-1739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20" t="-2778" r="-186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0163" r="-585321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121311" r="-538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121311" r="-323622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121311" r="-383529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121311" r="-2880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121311" r="-1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121311" r="-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121311" r="-1266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217742" r="-538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217742" r="-3236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217742" r="-3835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217742" r="-2880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217742" r="-1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217742" r="-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217742" r="-126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/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7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4"/>
                <a:ext cx="7419981" cy="144427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Suppose we’re given the complete table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we want to 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How do we do that?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4"/>
                <a:ext cx="7419981" cy="1444279"/>
              </a:xfrm>
              <a:blipFill>
                <a:blip r:embed="rId2"/>
                <a:stretch>
                  <a:fillRect l="-1368"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39685"/>
                  </p:ext>
                </p:extLst>
              </p:nvPr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39685"/>
                  </p:ext>
                </p:extLst>
              </p:nvPr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" r="-53589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1" r="-535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81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6923" r="-53589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3592" t="-116923" r="-50873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704" t="-116923" r="-3851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6542" t="-116923" r="-2887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330" t="-116923" r="-200000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7308" t="-116923" r="-9807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2000" t="-116923" r="-2000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117472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117472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370" r="-257416" b="-1739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20" t="-2778" r="-186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0163" r="-585321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121311" r="-538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121311" r="-323622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121311" r="-383529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121311" r="-2880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121311" r="-1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121311" r="-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121311" r="-1266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217742" r="-538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217742" r="-3236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217742" r="-3835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217742" r="-2880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217742" r="-1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217742" r="-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217742" r="-126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/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08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4"/>
                <a:ext cx="7419981" cy="244238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Suppose we’re given the complete table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we want to 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How do we do that?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Well, we know that the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occurred,  so we eliminate all outcomes in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4"/>
                <a:ext cx="7419981" cy="2442386"/>
              </a:xfrm>
              <a:blipFill>
                <a:blip r:embed="rId2"/>
                <a:stretch>
                  <a:fillRect l="-1368" t="-4663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592332"/>
                  </p:ext>
                </p:extLst>
              </p:nvPr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592332"/>
                  </p:ext>
                </p:extLst>
              </p:nvPr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257416" b="-93056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920" r="-186" b="-286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16129" r="-585321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000" t="-116129" r="-538000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4567" t="-116129" r="-323622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5294" t="-116129" r="-383529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190" t="-116129" r="-28809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3457" t="-116129" r="-1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23457" t="-116129" r="-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4304" t="-116129" r="-1266" b="-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205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3"/>
                <a:ext cx="7419981" cy="31645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Suppose we’re given the complete table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we want to 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How do we do that?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Well, we know that the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occurred,  so we eliminate all outcomes in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But we know that the sum of all entries should be P(True)=1, so we renormalize the table so that it adds up to 1.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3"/>
                <a:ext cx="7419981" cy="3164591"/>
              </a:xfrm>
              <a:blipFill>
                <a:blip r:embed="rId2"/>
                <a:stretch>
                  <a:fillRect l="-1368" t="-4400" r="-1538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511029"/>
                  </p:ext>
                </p:extLst>
              </p:nvPr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511029"/>
                  </p:ext>
                </p:extLst>
              </p:nvPr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257416" b="-93056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920" r="-186" b="-286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16129" r="-585321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000" t="-116129" r="-538000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4567" t="-116129" r="-323622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5294" t="-116129" r="-383529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190" t="-116129" r="-28809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3457" t="-116129" r="-1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23457" t="-116129" r="-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4304" t="-116129" r="-1266" b="-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/>
              <p:nvPr/>
            </p:nvSpPr>
            <p:spPr>
              <a:xfrm>
                <a:off x="-16174" y="4989910"/>
                <a:ext cx="230293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74" y="4989910"/>
                <a:ext cx="2302938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17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3"/>
                <a:ext cx="7419981" cy="316459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  the conditional probability is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/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3"/>
                <a:ext cx="7419981" cy="3164591"/>
              </a:xfrm>
              <a:blipFill>
                <a:blip r:embed="rId2"/>
                <a:stretch>
                  <a:fillRect l="-1368"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2351" y="4987168"/>
              <a:ext cx="9456320" cy="16929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257416" b="-93056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920" r="-186" b="-286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16129" r="-585321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000" t="-116129" r="-538000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4567" t="-116129" r="-323622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5294" t="-116129" r="-383529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190" t="-116129" r="-28809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3457" t="-116129" r="-1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23457" t="-116129" r="-9876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4304" t="-116129" r="-1266" b="-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/>
              <p:nvPr/>
            </p:nvSpPr>
            <p:spPr>
              <a:xfrm>
                <a:off x="-16174" y="4989910"/>
                <a:ext cx="230293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74" y="4989910"/>
                <a:ext cx="2302938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52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variables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axioms of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95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970"/>
                <a:ext cx="10515600" cy="1495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Mutually exclusive events never occur simultaneously: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970"/>
                <a:ext cx="10515600" cy="1495393"/>
              </a:xfrm>
              <a:blipFill>
                <a:blip r:embed="rId2"/>
                <a:stretch>
                  <a:fillRect l="-1206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18923E-8EB0-8348-9F6A-B61A64E08052}"/>
              </a:ext>
            </a:extLst>
          </p:cNvPr>
          <p:cNvSpPr/>
          <p:nvPr/>
        </p:nvSpPr>
        <p:spPr>
          <a:xfrm>
            <a:off x="2871785" y="2856802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CD9A1-E9EE-AB44-B274-34CCB43EA21C}"/>
              </a:ext>
            </a:extLst>
          </p:cNvPr>
          <p:cNvSpPr/>
          <p:nvPr/>
        </p:nvSpPr>
        <p:spPr>
          <a:xfrm>
            <a:off x="3300411" y="3187846"/>
            <a:ext cx="2338394" cy="239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D7ABB-F8C8-E348-BB00-56241EA7DA4B}"/>
              </a:ext>
            </a:extLst>
          </p:cNvPr>
          <p:cNvSpPr/>
          <p:nvPr/>
        </p:nvSpPr>
        <p:spPr>
          <a:xfrm>
            <a:off x="6400799" y="3997477"/>
            <a:ext cx="2709869" cy="2398567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669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223A-62EA-0342-9DC8-29D6107A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mutually exclusive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D6ED-077F-964D-BD0F-9D63B2BD8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is the event “tomorrow it rains,” and B is the event “tomorrow it does not rain,” then A and B are mutually exclusive.</a:t>
            </a:r>
          </a:p>
          <a:p>
            <a:r>
              <a:rPr lang="en-US" dirty="0"/>
              <a:t>If A is the event “the number on the die is 5 or 6,” and B is the event “the number on the die is 1 or 2”, then A and B are mutually exclusive.</a:t>
            </a:r>
          </a:p>
        </p:txBody>
      </p:sp>
    </p:spTree>
    <p:extLst>
      <p:ext uri="{BB962C8B-B14F-4D97-AF65-F5344CB8AC3E}">
        <p14:creationId xmlns:p14="http://schemas.microsoft.com/office/powerpoint/2010/main" val="202890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probability?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Stochastic environment: outcome of an action might be truly random.</a:t>
                </a:r>
              </a:p>
              <a:p>
                <a:r>
                  <a:rPr lang="en-US" dirty="0"/>
                  <a:t>Multi-agent environment: </a:t>
                </a:r>
              </a:p>
              <a:p>
                <a:pPr lvl="1"/>
                <a:r>
                  <a:rPr lang="en-US" dirty="0"/>
                  <a:t>If  other players are rational and their goals are known, then you don’t need probability; you just work out what their rational actions will be.</a:t>
                </a:r>
              </a:p>
              <a:p>
                <a:pPr lvl="1"/>
                <a:r>
                  <a:rPr lang="en-US" dirty="0"/>
                  <a:t>If other players have unknown goals, then model them as random.</a:t>
                </a:r>
              </a:p>
              <a:p>
                <a:r>
                  <a:rPr lang="en-US" dirty="0"/>
                  <a:t>Unknown environment: outcome of an action is not truly random, but you don’t know what the outcome will be.</a:t>
                </a:r>
              </a:p>
              <a:p>
                <a:pPr lvl="1"/>
                <a:r>
                  <a:rPr lang="en-US" dirty="0"/>
                  <a:t>In this case, “probability” measures your belief: P(Q|A)=the degree to which you believe that action A will produce outcome Q.</a:t>
                </a:r>
              </a:p>
              <a:p>
                <a:r>
                  <a:rPr lang="en-US" dirty="0"/>
                  <a:t>Computational complexity:</a:t>
                </a:r>
              </a:p>
              <a:p>
                <a:pPr lvl="1"/>
                <a:r>
                  <a:rPr lang="en-US" dirty="0"/>
                  <a:t>Instead of searching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possible outcomes, you could randomly choose 1000 paths to try, and then choose the best of those.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62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Independent events occur with equal probability, regardless of whether or not the other event has occurred: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300410" y="3345008"/>
            <a:ext cx="4200527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5014913" y="3354532"/>
            <a:ext cx="4095756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658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C93D-8212-AD43-8D43-353B79D7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independent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9890-0565-394D-9E02-759B3C68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is the event “it rains,” and B is the event “the stock market goes down,” those are probably independent events.</a:t>
            </a:r>
          </a:p>
          <a:p>
            <a:r>
              <a:rPr lang="en-US" dirty="0"/>
              <a:t>If A is the event “the number on the green die is 5”, and B is the event “the number on the red die is 2”, those are probably independent events.</a:t>
            </a:r>
          </a:p>
        </p:txBody>
      </p:sp>
    </p:spTree>
    <p:extLst>
      <p:ext uri="{BB962C8B-B14F-4D97-AF65-F5344CB8AC3E}">
        <p14:creationId xmlns:p14="http://schemas.microsoft.com/office/powerpoint/2010/main" val="203916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re-write the definition of independent events in an interesting and useful way, by plugging in the definition of conditional probability: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300410" y="3345008"/>
            <a:ext cx="4200527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5014913" y="3354532"/>
            <a:ext cx="4095756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7051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93660"/>
            <a:ext cx="11038593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>Independent events: A useful alternate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Re-arranging terms in the previous slide gives us this alternative definition of independent events: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300410" y="3345008"/>
            <a:ext cx="4200527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5014913" y="3354532"/>
            <a:ext cx="4095756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170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E843-37A9-6741-8EBD-9149D5F1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vs. Mutually Exclusive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DCC1-7C61-6542-9C78-F639C8875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Independent events: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Mutually exclusive events: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Don’t confuse them!  Mutually exclusive events are not independent.  Quite the contrary.  Think about the set pictures.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DCC1-7C61-6542-9C78-F639C8875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5B1BDD4-F3FA-DC4F-9738-960362B69F03}"/>
              </a:ext>
            </a:extLst>
          </p:cNvPr>
          <p:cNvSpPr/>
          <p:nvPr/>
        </p:nvSpPr>
        <p:spPr>
          <a:xfrm>
            <a:off x="6044337" y="4920254"/>
            <a:ext cx="2915443" cy="1837005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15CA15-D40E-5D46-A449-9DBDF408B7DE}"/>
              </a:ext>
            </a:extLst>
          </p:cNvPr>
          <p:cNvSpPr/>
          <p:nvPr/>
        </p:nvSpPr>
        <p:spPr>
          <a:xfrm>
            <a:off x="6072395" y="5065320"/>
            <a:ext cx="1846997" cy="155522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F41D2D-524D-E04D-8BC0-3B3BC68FDEE3}"/>
              </a:ext>
            </a:extLst>
          </p:cNvPr>
          <p:cNvSpPr/>
          <p:nvPr/>
        </p:nvSpPr>
        <p:spPr>
          <a:xfrm>
            <a:off x="7123759" y="5059344"/>
            <a:ext cx="1800928" cy="155522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D4E8-B610-7141-B386-807F5485D1D1}"/>
              </a:ext>
            </a:extLst>
          </p:cNvPr>
          <p:cNvSpPr/>
          <p:nvPr/>
        </p:nvSpPr>
        <p:spPr>
          <a:xfrm>
            <a:off x="3243747" y="4920254"/>
            <a:ext cx="2599117" cy="1840797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0BCC86-A7E0-2F4C-A003-7FF155D56E02}"/>
              </a:ext>
            </a:extLst>
          </p:cNvPr>
          <p:cNvSpPr/>
          <p:nvPr/>
        </p:nvSpPr>
        <p:spPr>
          <a:xfrm>
            <a:off x="3362408" y="5022865"/>
            <a:ext cx="916645" cy="116798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58ECDE-0020-8C43-ABEB-FDE7D03296CF}"/>
              </a:ext>
            </a:extLst>
          </p:cNvPr>
          <p:cNvSpPr/>
          <p:nvPr/>
        </p:nvSpPr>
        <p:spPr>
          <a:xfrm>
            <a:off x="4664991" y="5445037"/>
            <a:ext cx="1062263" cy="1167981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966EA-09D7-D44C-9BE9-74A90C33A3ED}"/>
                  </a:ext>
                </a:extLst>
              </p:cNvPr>
              <p:cNvSpPr txBox="1"/>
              <p:nvPr/>
            </p:nvSpPr>
            <p:spPr>
              <a:xfrm>
                <a:off x="9031637" y="5224241"/>
                <a:ext cx="30467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966EA-09D7-D44C-9BE9-74A90C33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637" y="5224241"/>
                <a:ext cx="3046708" cy="830997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778B5F-80FF-2344-8940-F7F6042191C8}"/>
                  </a:ext>
                </a:extLst>
              </p:cNvPr>
              <p:cNvSpPr txBox="1"/>
              <p:nvPr/>
            </p:nvSpPr>
            <p:spPr>
              <a:xfrm>
                <a:off x="55539" y="5237156"/>
                <a:ext cx="30467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778B5F-80FF-2344-8940-F7F60421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9" y="5237156"/>
                <a:ext cx="30467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7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286122" y="4900621"/>
            <a:ext cx="3114677" cy="174783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6096000" y="4910145"/>
            <a:ext cx="2990850" cy="174783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4550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286122" y="4900621"/>
            <a:ext cx="3114677" cy="174783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6096000" y="4910145"/>
            <a:ext cx="2990850" cy="174783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F8D7B7D3-BB4A-5649-8FC2-AC4B02BC9CF9}"/>
                  </a:ext>
                </a:extLst>
              </p:cNvPr>
              <p:cNvSpPr/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F8D7B7D3-BB4A-5649-8FC2-AC4B02BC9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6BE8863-CF41-EA48-A7D6-2B3548834D69}"/>
                  </a:ext>
                </a:extLst>
              </p:cNvPr>
              <p:cNvSpPr/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6BE8863-CF41-EA48-A7D6-2B3548834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51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5B998F2-1B20-3246-AC63-0E751FEA6F4A}"/>
                  </a:ext>
                </a:extLst>
              </p:cNvPr>
              <p:cNvSpPr/>
              <p:nvPr/>
            </p:nvSpPr>
            <p:spPr>
              <a:xfrm>
                <a:off x="5858150" y="4917255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5B998F2-1B20-3246-AC63-0E751FEA6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150" y="4917255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ECF97A0-0E85-0E42-AC70-866CA8E4E594}"/>
                  </a:ext>
                </a:extLst>
              </p:cNvPr>
              <p:cNvSpPr/>
              <p:nvPr/>
            </p:nvSpPr>
            <p:spPr>
              <a:xfrm>
                <a:off x="3844109" y="4916926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ECF97A0-0E85-0E42-AC70-866CA8E4E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09" y="4916926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76" y="1526859"/>
            <a:ext cx="3024124" cy="1686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Toothache=</a:t>
            </a:r>
            <a:r>
              <a:rPr lang="en-US" sz="3200" dirty="0"/>
              <a:t> patient has a toothache</a:t>
            </a: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" y="2913888"/>
            <a:ext cx="2773720" cy="361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BC15-B419-2742-AE0F-481D67FE2798}"/>
              </a:ext>
            </a:extLst>
          </p:cNvPr>
          <p:cNvSpPr txBox="1"/>
          <p:nvPr/>
        </p:nvSpPr>
        <p:spPr>
          <a:xfrm>
            <a:off x="203200" y="6464300"/>
            <a:ext cx="287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William Brassey Hole(Died:1917)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534651-F4B5-524C-BB5B-EEC94826D73D}"/>
              </a:ext>
            </a:extLst>
          </p:cNvPr>
          <p:cNvSpPr txBox="1">
            <a:spLocks noChangeArrowheads="1"/>
          </p:cNvSpPr>
          <p:nvPr/>
        </p:nvSpPr>
        <p:spPr>
          <a:xfrm>
            <a:off x="4173220" y="1126047"/>
            <a:ext cx="3278124" cy="143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Cavity</a:t>
            </a:r>
            <a:r>
              <a:rPr lang="en-US" sz="3200" dirty="0">
                <a:solidFill>
                  <a:srgbClr val="0066FF"/>
                </a:solidFill>
              </a:rPr>
              <a:t>=</a:t>
            </a:r>
            <a:r>
              <a:rPr lang="en-US" sz="3200" dirty="0"/>
              <a:t> the patient has a cavity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D2D521-D621-8042-A05B-E23219307D96}"/>
              </a:ext>
            </a:extLst>
          </p:cNvPr>
          <p:cNvSpPr txBox="1">
            <a:spLocks noChangeArrowheads="1"/>
          </p:cNvSpPr>
          <p:nvPr/>
        </p:nvSpPr>
        <p:spPr>
          <a:xfrm>
            <a:off x="8316976" y="1653856"/>
            <a:ext cx="3278124" cy="1343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Catch=</a:t>
            </a:r>
            <a:r>
              <a:rPr lang="en-US" sz="3200" dirty="0"/>
              <a:t> dentist’s probe catches on something in the mouth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0" y="2634489"/>
            <a:ext cx="1778000" cy="3225800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7" y="2913888"/>
            <a:ext cx="2590489" cy="36244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7E7A8-3A06-2B43-9CC8-E7FA63C8174F}"/>
              </a:ext>
            </a:extLst>
          </p:cNvPr>
          <p:cNvCxnSpPr>
            <a:cxnSpLocks/>
            <a:stCxn id="7" idx="1"/>
            <a:endCxn id="22531" idx="3"/>
          </p:cNvCxnSpPr>
          <p:nvPr/>
        </p:nvCxnSpPr>
        <p:spPr>
          <a:xfrm flipH="1">
            <a:off x="3187700" y="1842168"/>
            <a:ext cx="985520" cy="527812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1D7314-4C2F-204A-A4DA-2A9B73EA28D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51344" y="1842168"/>
            <a:ext cx="646176" cy="792321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981199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Independence ≠ Conditional Independence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07C277-4931-3243-8310-2B928F0B4009}"/>
              </a:ext>
            </a:extLst>
          </p:cNvPr>
          <p:cNvSpPr txBox="1"/>
          <p:nvPr/>
        </p:nvSpPr>
        <p:spPr>
          <a:xfrm>
            <a:off x="4927600" y="5720588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Aduran</a:t>
            </a:r>
            <a:r>
              <a:rPr lang="en-US" sz="1400" dirty="0"/>
              <a:t>, CC-SA 3.0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F08F9-2717-6A40-8DAC-94404A52911A}"/>
              </a:ext>
            </a:extLst>
          </p:cNvPr>
          <p:cNvSpPr txBox="1"/>
          <p:nvPr/>
        </p:nvSpPr>
        <p:spPr>
          <a:xfrm>
            <a:off x="8957056" y="6513068"/>
            <a:ext cx="201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Dozenist</a:t>
            </a:r>
            <a:r>
              <a:rPr lang="en-US" sz="1400" dirty="0"/>
              <a:t>, CC-SA 3.0</a:t>
            </a:r>
          </a:p>
        </p:txBody>
      </p:sp>
    </p:spTree>
    <p:extLst>
      <p:ext uri="{BB962C8B-B14F-4D97-AF65-F5344CB8AC3E}">
        <p14:creationId xmlns:p14="http://schemas.microsoft.com/office/powerpoint/2010/main" val="1998791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86563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These Events are not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/>
                  <a:t>If the patient has a toothache, then it’s likely he has a cavity.  Having a cavity makes it more likely that the probe will catch on something.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If the probe catches on something, then it’s likely that the patient has a cavity.  If he has a cavity, then he might also have a toothache.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So Catch and Toothache are not independent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  <a:blipFill>
                <a:blip r:embed="rId6"/>
                <a:stretch>
                  <a:fillRect l="-844" b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35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8AA8-03EE-8F46-96E8-1C5CC88F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Multi-agent environment: </a:t>
            </a:r>
          </a:p>
          <a:p>
            <a:pPr lvl="1"/>
            <a:r>
              <a:rPr lang="en-US" dirty="0"/>
              <a:t>Maybe it’s better to find out what the other players really want? </a:t>
            </a:r>
          </a:p>
          <a:p>
            <a:r>
              <a:rPr lang="en-US" dirty="0"/>
              <a:t>Unknown environment: </a:t>
            </a:r>
          </a:p>
          <a:p>
            <a:pPr lvl="1"/>
            <a:r>
              <a:rPr lang="en-US" dirty="0"/>
              <a:t>Maybe it’s better to learn the rules of the game?</a:t>
            </a:r>
          </a:p>
          <a:p>
            <a:r>
              <a:rPr lang="en-US" dirty="0"/>
              <a:t>Computational complexity:</a:t>
            </a:r>
          </a:p>
          <a:p>
            <a:pPr lvl="1"/>
            <a:r>
              <a:rPr lang="en-US" dirty="0"/>
              <a:t>Maybe it’s better to do a complete search, instead of just a partial search?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Notice: these are quantitative questions.  “Better” requires some metric: how much better, and with what probability?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59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dirty="0"/>
                  <a:t>Here are some reasons the probe might not catch, despite having a cavity: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dentist might be really careless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cavity might be really small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400" dirty="0"/>
                  <a:t>Those reasons have nothing to do with the toothache!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err="1" smtClean="0">
                              <a:latin typeface="Cambria Math" panose="02040503050406030204" pitchFamily="18" charset="0"/>
                            </a:rPr>
                            <m:t>Catch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i="0" dirty="0" err="1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sz="2400" dirty="0"/>
                  <a:t> are </a:t>
                </a:r>
                <a:r>
                  <a:rPr lang="en-US" sz="2400" b="1" u="sng" dirty="0"/>
                  <a:t>conditionally independent </a:t>
                </a:r>
                <a:r>
                  <a:rPr lang="en-US" sz="2400" dirty="0"/>
                  <a:t>given knowledge of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  <a:blipFill>
                <a:blip r:embed="rId6"/>
                <a:stretch>
                  <a:fillRect l="-844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2533419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These statements are all equivalent: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Catch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Catch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Catch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Toothache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Catch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Cavity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Toothache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Cavity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Catch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Cavity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/>
                  <a:t>…and they all mean that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dirty="0"/>
                  <a:t> are </a:t>
                </a:r>
                <a:r>
                  <a:rPr lang="en-US" b="1" u="sng" dirty="0"/>
                  <a:t>conditionally independent </a:t>
                </a:r>
                <a:r>
                  <a:rPr lang="en-US" dirty="0"/>
                  <a:t>given knowledge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dirty="0"/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  <a:blipFill>
                <a:blip r:embed="rId6"/>
                <a:stretch>
                  <a:fillRect l="-1052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1657206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F908-0DBC-154B-B1C8-5D7AA684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22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3203E-A97F-264C-88BF-47FDB3DEE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0346"/>
                <a:ext cx="10515600" cy="52539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random variable is a function that maps from the outcome of an experiment to a particular value</a:t>
                </a:r>
              </a:p>
              <a:p>
                <a:r>
                  <a:rPr lang="en-US" dirty="0"/>
                  <a:t>The axioms of probability are (1) every probability is non-negative, (2) an event that always occurs has probability 1.0, (3) probability measures behave like set measures.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:r>
                  <a:rPr lang="en-US" dirty="0"/>
                  <a:t>A and B are </a:t>
                </a:r>
                <a:r>
                  <a:rPr lang="en-US" b="1" u="sng" dirty="0"/>
                  <a:t>mutually exclusive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and B are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and B are </a:t>
                </a:r>
                <a:r>
                  <a:rPr lang="en-US" b="1" u="sng" dirty="0"/>
                  <a:t>conditionally independent given 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3203E-A97F-264C-88BF-47FDB3DEE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0346"/>
                <a:ext cx="10515600" cy="5253925"/>
              </a:xfrm>
              <a:blipFill>
                <a:blip r:embed="rId2"/>
                <a:stretch>
                  <a:fillRect l="-1086" t="-1928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4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8AA8-03EE-8F46-96E8-1C5CC88F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</a:t>
            </a:r>
            <a:r>
              <a:rPr lang="en-US" i="1" dirty="0" err="1"/>
              <a:t>probabilis</a:t>
            </a:r>
            <a:r>
              <a:rPr lang="en-US" dirty="0"/>
              <a:t> = probable, commendable, believable, from </a:t>
            </a:r>
            <a:r>
              <a:rPr lang="en-US" i="1" dirty="0" err="1"/>
              <a:t>probare</a:t>
            </a:r>
            <a:r>
              <a:rPr lang="en-US" dirty="0"/>
              <a:t> = to test something</a:t>
            </a:r>
          </a:p>
          <a:p>
            <a:r>
              <a:rPr lang="en-US" dirty="0"/>
              <a:t>If tested, it will (probably) turn out to be true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The axioms of probability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7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0265-9DEA-FD4A-A6A2-8837B8E6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0E17-960C-5E49-A87F-B89EB99B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09"/>
            <a:ext cx="10515600" cy="2238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random variable is a function that maps from the outcomes of an experiment to a set of values</a:t>
            </a:r>
          </a:p>
          <a:p>
            <a:r>
              <a:rPr lang="en-US" dirty="0"/>
              <a:t>Example: throw four dice, all different colors.  X = number of pips showing on the green die.</a:t>
            </a:r>
          </a:p>
          <a:p>
            <a:r>
              <a:rPr lang="en-US" dirty="0"/>
              <a:t>Then run the experiment…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758FB6-8CAB-A940-9111-AE8B5459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8024"/>
            <a:ext cx="4891088" cy="33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CC509-3F9D-BB41-AA3B-85F77736DC9F}"/>
              </a:ext>
            </a:extLst>
          </p:cNvPr>
          <p:cNvSpPr txBox="1">
            <a:spLocks/>
          </p:cNvSpPr>
          <p:nvPr/>
        </p:nvSpPr>
        <p:spPr>
          <a:xfrm>
            <a:off x="342900" y="3735392"/>
            <a:ext cx="5529263" cy="3008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this particular outcome, X=3.</a:t>
            </a:r>
          </a:p>
          <a:p>
            <a:r>
              <a:rPr lang="en-US" dirty="0"/>
              <a:t>In some other outcome, X would have taken a different value.</a:t>
            </a:r>
          </a:p>
          <a:p>
            <a:r>
              <a:rPr lang="en-US" dirty="0"/>
              <a:t>We totally ignore aspects of the outcome that are irrelevant to X, e.g., the pips on the red, purple, and blue dice. </a:t>
            </a:r>
          </a:p>
        </p:txBody>
      </p:sp>
    </p:spTree>
    <p:extLst>
      <p:ext uri="{BB962C8B-B14F-4D97-AF65-F5344CB8AC3E}">
        <p14:creationId xmlns:p14="http://schemas.microsoft.com/office/powerpoint/2010/main" val="177782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number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6566"/>
                <a:ext cx="10515600" cy="46603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Capital letters are random variables.  Small letters are values that the random variable might take. 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” is a possible outcome of the experiment, which we call an “event.”  We denote the probability of that event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6566"/>
                <a:ext cx="10515600" cy="4660397"/>
              </a:xfrm>
              <a:blipFill>
                <a:blip r:embed="rId3"/>
                <a:stretch>
                  <a:fillRect l="-1086" t="-2174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1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a table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23958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to mean the complete probability table, specifying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possible values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23958"/>
                <a:ext cx="10515600" cy="1325563"/>
              </a:xfrm>
              <a:blipFill>
                <a:blip r:embed="rId3"/>
                <a:stretch>
                  <a:fillRect l="-1206" t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050829-5469-664C-8794-586A7B09D1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2110" y="3596678"/>
              <a:ext cx="9821791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6349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438508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416205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328233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050829-5469-664C-8794-586A7B09D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418136"/>
                  </p:ext>
                </p:extLst>
              </p:nvPr>
            </p:nvGraphicFramePr>
            <p:xfrm>
              <a:off x="1732110" y="3596678"/>
              <a:ext cx="9821791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6349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438508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416205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328233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1111" r="-536885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64516" r="-5368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4953" t="-64516" r="-51215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540" t="-64516" r="-38495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6250" t="-64516" r="-28839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5234" t="-64516" r="-20186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0370" t="-64516" r="-1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8095" t="-64516" r="-2857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BE39BB-A9FF-F24D-A57B-14577D976A5F}"/>
                  </a:ext>
                </a:extLst>
              </p:cNvPr>
              <p:cNvSpPr/>
              <p:nvPr/>
            </p:nvSpPr>
            <p:spPr>
              <a:xfrm>
                <a:off x="154306" y="3768440"/>
                <a:ext cx="15778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BE39BB-A9FF-F24D-A57B-14577D97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3768440"/>
                <a:ext cx="157780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1CBAB07-9A37-384E-8998-06FB59F22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617" y="5140589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call this table of numbers,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a </a:t>
                </a:r>
                <a:r>
                  <a:rPr lang="en-US" b="1" u="sng" dirty="0"/>
                  <a:t>probability distribution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1CBAB07-9A37-384E-8998-06FB59F22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7" y="5140589"/>
                <a:ext cx="10515600" cy="1325563"/>
              </a:xfrm>
              <a:prstGeom prst="rect">
                <a:avLst/>
              </a:prstGeom>
              <a:blipFill>
                <a:blip r:embed="rId6"/>
                <a:stretch>
                  <a:fillRect l="-1206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0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2735</Words>
  <Application>Microsoft Macintosh PowerPoint</Application>
  <PresentationFormat>Widescreen</PresentationFormat>
  <Paragraphs>446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 440/ECE 448 Lecture 2: Probability</vt:lpstr>
      <vt:lpstr>Outline</vt:lpstr>
      <vt:lpstr>Why use probability?</vt:lpstr>
      <vt:lpstr>Why NOT use probability?</vt:lpstr>
      <vt:lpstr>What is probability?</vt:lpstr>
      <vt:lpstr>Outline</vt:lpstr>
      <vt:lpstr>Random variables</vt:lpstr>
      <vt:lpstr>Notation: P(X=x) is a number</vt:lpstr>
      <vt:lpstr>Notation: P(X) is a table</vt:lpstr>
      <vt:lpstr>Outline</vt:lpstr>
      <vt:lpstr>Outcomes, events, and binary random variables</vt:lpstr>
      <vt:lpstr>Outcomes, events, and binary random variables</vt:lpstr>
      <vt:lpstr>The axioms of probability</vt:lpstr>
      <vt:lpstr>Axiom 3: probability measures behave like set measures.</vt:lpstr>
      <vt:lpstr>Example</vt:lpstr>
      <vt:lpstr>Outline</vt:lpstr>
      <vt:lpstr>Joint and Conditional probabilities: definitions</vt:lpstr>
      <vt:lpstr>Joint probabilities are usually given in the problem statement</vt:lpstr>
      <vt:lpstr>Conditioning events change our knowledge! For example, given that A is true…</vt:lpstr>
      <vt:lpstr>Conditioning events change our knowledge! For example, given that A is true…</vt:lpstr>
      <vt:lpstr>Joint and Conditional distributions of random variables</vt:lpstr>
      <vt:lpstr>Joint and Conditional distributions of random variables</vt:lpstr>
      <vt:lpstr>Joint and Conditional distributions of random variables</vt:lpstr>
      <vt:lpstr>Joint and Conditional distributions of random variables</vt:lpstr>
      <vt:lpstr>Joint and Conditional distributions of random variables</vt:lpstr>
      <vt:lpstr>Joint and Conditional distributions of random variables</vt:lpstr>
      <vt:lpstr>Outline</vt:lpstr>
      <vt:lpstr>Mutually exclusive events</vt:lpstr>
      <vt:lpstr>Examples of mutually exclusive events</vt:lpstr>
      <vt:lpstr>Independent events</vt:lpstr>
      <vt:lpstr>Examples of independent events</vt:lpstr>
      <vt:lpstr>Independent events</vt:lpstr>
      <vt:lpstr>Independent events: A useful alternate definition</vt:lpstr>
      <vt:lpstr>Independent vs. Mutually Exclusive</vt:lpstr>
      <vt:lpstr>Conditionally independent events</vt:lpstr>
      <vt:lpstr>Conditionally independent events</vt:lpstr>
      <vt:lpstr>Conditionally independent events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12: Probability</dc:title>
  <dc:creator>Mark Hasegawa-Johnson</dc:creator>
  <cp:lastModifiedBy>Hasegawa-Johnson, Mark Allan</cp:lastModifiedBy>
  <cp:revision>83</cp:revision>
  <dcterms:created xsi:type="dcterms:W3CDTF">2017-10-10T01:55:43Z</dcterms:created>
  <dcterms:modified xsi:type="dcterms:W3CDTF">2022-01-19T04:01:24Z</dcterms:modified>
</cp:coreProperties>
</file>