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6" r:id="rId3"/>
    <p:sldId id="298" r:id="rId4"/>
    <p:sldId id="347" r:id="rId5"/>
    <p:sldId id="348" r:id="rId6"/>
    <p:sldId id="303" r:id="rId7"/>
    <p:sldId id="299" r:id="rId8"/>
    <p:sldId id="352" r:id="rId9"/>
    <p:sldId id="350" r:id="rId10"/>
    <p:sldId id="349" r:id="rId11"/>
    <p:sldId id="351" r:id="rId12"/>
    <p:sldId id="353" r:id="rId13"/>
    <p:sldId id="355" r:id="rId14"/>
    <p:sldId id="356" r:id="rId15"/>
    <p:sldId id="257" r:id="rId16"/>
    <p:sldId id="286" r:id="rId17"/>
    <p:sldId id="258" r:id="rId18"/>
    <p:sldId id="361" r:id="rId19"/>
    <p:sldId id="304" r:id="rId20"/>
    <p:sldId id="305" r:id="rId21"/>
    <p:sldId id="334" r:id="rId22"/>
    <p:sldId id="345" r:id="rId23"/>
    <p:sldId id="362" r:id="rId24"/>
    <p:sldId id="363" r:id="rId25"/>
    <p:sldId id="364" r:id="rId26"/>
    <p:sldId id="365" r:id="rId27"/>
    <p:sldId id="357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358" r:id="rId37"/>
    <p:sldId id="359" r:id="rId38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B67587-18C6-4936-BA94-70E026BF44BF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3FA2BB-D199-4D8E-9375-CE6F3BA291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97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6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4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9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3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Episodic: The agent's experience is divided into atomic “episodes,” and the choice of action in each episode depends only on the episode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42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3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21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94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24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7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20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7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4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4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EF2B-0776-40F6-8486-628931E9DC52}" type="datetimeFigureOut">
              <a:rPr kumimoji="1" lang="ja-JP" altLang="en-US" smtClean="0"/>
              <a:t>2022/1/15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41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en.wikipedia.org/wiki/BigDo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oston_Dynamics#Cheetah" TargetMode="External"/><Relationship Id="rId5" Type="http://schemas.openxmlformats.org/officeDocument/2006/relationships/hyperlink" Target="https://en.wikipedia.org/wiki/Military_robot" TargetMode="External"/><Relationship Id="rId4" Type="http://schemas.openxmlformats.org/officeDocument/2006/relationships/hyperlink" Target="https://en.wikipedia.org/wiki/Quadrup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ole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ece448/sp2022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wire.com/p/G7F96162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92" y="1121790"/>
            <a:ext cx="100584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071" y="283378"/>
            <a:ext cx="11613823" cy="1913068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/>
              <a:t>CS440/ECE 448 Lecture 1: </a:t>
            </a:r>
            <a:br>
              <a:rPr kumimoji="1" lang="en-US" altLang="ja-JP" dirty="0"/>
            </a:br>
            <a:r>
              <a:rPr kumimoji="1" lang="en-US" altLang="ja-JP" dirty="0"/>
              <a:t>Introduction to AI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45" y="2145808"/>
            <a:ext cx="4530315" cy="6960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ja-JP" sz="1800" dirty="0"/>
              <a:t>Mark Hasegawa-Johnson, 1/2022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906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0F0C-D6B1-B34E-949C-2BF59BE2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CB860D-57CB-D843-9349-2D0E3400BE34}"/>
              </a:ext>
            </a:extLst>
          </p:cNvPr>
          <p:cNvSpPr txBox="1">
            <a:spLocks/>
          </p:cNvSpPr>
          <p:nvPr/>
        </p:nvSpPr>
        <p:spPr>
          <a:xfrm>
            <a:off x="134112" y="1497798"/>
            <a:ext cx="3328416" cy="5232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Exams will be conducted synchronously, in person and via zoom.</a:t>
            </a:r>
          </a:p>
          <a:p>
            <a:r>
              <a:rPr lang="en-US" dirty="0"/>
              <a:t>If you’re in the in-person section and want to take the exam on zoom, tell us in advance.</a:t>
            </a:r>
          </a:p>
          <a:p>
            <a:r>
              <a:rPr lang="en-US" dirty="0"/>
              <a:t>Those on zoom will need to turn your webcams 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A2D936-5CAA-1243-B0BF-49F7500FE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42" y="1080744"/>
            <a:ext cx="8471346" cy="482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69D082-DDFF-DC4A-8924-2A1530068415}"/>
              </a:ext>
            </a:extLst>
          </p:cNvPr>
          <p:cNvSpPr txBox="1"/>
          <p:nvPr/>
        </p:nvSpPr>
        <p:spPr>
          <a:xfrm>
            <a:off x="3515137" y="5871962"/>
            <a:ext cx="8542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Zoom participants of the conference "</a:t>
            </a:r>
            <a:r>
              <a:rPr lang="en-US" sz="1400" dirty="0" err="1"/>
              <a:t>Bubrikh</a:t>
            </a:r>
            <a:r>
              <a:rPr lang="en-US" sz="1400" dirty="0"/>
              <a:t> readings: a documented vernacular", 2020.</a:t>
            </a:r>
          </a:p>
          <a:p>
            <a:pPr algn="ctr"/>
            <a:r>
              <a:rPr lang="en-US" sz="1400" dirty="0"/>
              <a:t>Public domain image, AKA MBG, 2020.</a:t>
            </a:r>
          </a:p>
        </p:txBody>
      </p:sp>
    </p:spTree>
    <p:extLst>
      <p:ext uri="{BB962C8B-B14F-4D97-AF65-F5344CB8AC3E}">
        <p14:creationId xmlns:p14="http://schemas.microsoft.com/office/powerpoint/2010/main" val="288215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0F0C-D6B1-B34E-949C-2BF59BE2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CB860D-57CB-D843-9349-2D0E3400BE34}"/>
              </a:ext>
            </a:extLst>
          </p:cNvPr>
          <p:cNvSpPr txBox="1">
            <a:spLocks/>
          </p:cNvSpPr>
          <p:nvPr/>
        </p:nvSpPr>
        <p:spPr>
          <a:xfrm>
            <a:off x="134112" y="1497798"/>
            <a:ext cx="3328416" cy="5232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4-credit students do a final project.</a:t>
            </a:r>
          </a:p>
          <a:p>
            <a:r>
              <a:rPr lang="en-US" dirty="0"/>
              <a:t>There are six stages in the final project.</a:t>
            </a:r>
          </a:p>
          <a:p>
            <a:r>
              <a:rPr lang="en-US" dirty="0"/>
              <a:t>Each stage is graded (by me) and peer-reviewed (which does not affect the reviewee’s grade).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A2D936-5CAA-1243-B0BF-49F7500FE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1975" y="170053"/>
            <a:ext cx="5612297" cy="42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BBEF08C3-FA2B-7E4C-924B-5317CB88C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80" y="1146048"/>
            <a:ext cx="7422597" cy="56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2317-16CD-DE48-9DC1-3ED92FE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514-3A79-6D40-B87B-518DCD35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Syllabus: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CoViD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Text, Grades, Quizzes, MPs, Exams, and Project</a:t>
            </a:r>
          </a:p>
          <a:p>
            <a:r>
              <a:rPr lang="en-US" dirty="0"/>
              <a:t>A brief history of Artificial Intelligence</a:t>
            </a:r>
          </a:p>
          <a:p>
            <a:r>
              <a:rPr lang="en-US" dirty="0"/>
              <a:t>Artificially Intelligent Agents</a:t>
            </a:r>
          </a:p>
          <a:p>
            <a:pPr lvl="1"/>
            <a:r>
              <a:rPr lang="en-US" dirty="0"/>
              <a:t>Words to know: Performance, Environment, Actions, Sensors (PEAS)</a:t>
            </a:r>
          </a:p>
          <a:p>
            <a:pPr lvl="1"/>
            <a:r>
              <a:rPr lang="en-US" dirty="0"/>
              <a:t>Words to know: Rational, Human-like, Autonomous</a:t>
            </a:r>
          </a:p>
          <a:p>
            <a:r>
              <a:rPr lang="en-US" dirty="0"/>
              <a:t>Environments in which an AI can operate</a:t>
            </a:r>
          </a:p>
          <a:p>
            <a:pPr lvl="1"/>
            <a:r>
              <a:rPr lang="en-US" dirty="0"/>
              <a:t>Words to know: Observable, Deterministic vs. Stochastic, Episodic vs. Sequential, Static vs. Dynamic, Discrete vs. Continuous, Single-Agent vs. Multi-Agent, Known vs. Unknown</a:t>
            </a:r>
          </a:p>
          <a:p>
            <a:r>
              <a:rPr lang="en-US" dirty="0"/>
              <a:t>Outline of the rest of this course</a:t>
            </a:r>
          </a:p>
        </p:txBody>
      </p:sp>
    </p:spTree>
    <p:extLst>
      <p:ext uri="{BB962C8B-B14F-4D97-AF65-F5344CB8AC3E}">
        <p14:creationId xmlns:p14="http://schemas.microsoft.com/office/powerpoint/2010/main" val="336159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0188-0179-FC4B-86A2-434ADB9E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C0413-6D5B-D043-923A-BDE79C5B8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359" y="1517513"/>
            <a:ext cx="6377606" cy="5191400"/>
          </a:xfrm>
        </p:spPr>
        <p:txBody>
          <a:bodyPr/>
          <a:lstStyle/>
          <a:p>
            <a:r>
              <a:rPr lang="en-US" dirty="0"/>
              <a:t>1954-1981: Symbolic reasoning</a:t>
            </a:r>
          </a:p>
          <a:p>
            <a:pPr lvl="1"/>
            <a:r>
              <a:rPr lang="en-US" dirty="0"/>
              <a:t>”Artificial Intelligence” coined by John McCarthy in 1954</a:t>
            </a:r>
          </a:p>
          <a:p>
            <a:r>
              <a:rPr lang="en-US" dirty="0"/>
              <a:t>1982-2011: Probabilistic reasoning</a:t>
            </a:r>
          </a:p>
          <a:p>
            <a:pPr lvl="1"/>
            <a:r>
              <a:rPr lang="en-US" dirty="0"/>
              <a:t>Louis </a:t>
            </a:r>
            <a:r>
              <a:rPr lang="en-US" dirty="0" err="1"/>
              <a:t>Liporace</a:t>
            </a:r>
            <a:r>
              <a:rPr lang="en-US" dirty="0"/>
              <a:t> published continuous-observation hidden Markov models in 1982</a:t>
            </a:r>
          </a:p>
          <a:p>
            <a:r>
              <a:rPr lang="en-US" dirty="0"/>
              <a:t>2012-present: Deep learning</a:t>
            </a:r>
          </a:p>
          <a:p>
            <a:pPr lvl="1"/>
            <a:r>
              <a:rPr lang="en-US" dirty="0" err="1"/>
              <a:t>AlexNet</a:t>
            </a:r>
            <a:r>
              <a:rPr lang="en-US" dirty="0"/>
              <a:t> won ImageNet in 2012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BEC2B24-2B12-514B-82E0-2D60A086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33" y="1434275"/>
            <a:ext cx="4091667" cy="47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964781-356A-6240-9372-77DF1BA23B8C}"/>
              </a:ext>
            </a:extLst>
          </p:cNvPr>
          <p:cNvSpPr txBox="1"/>
          <p:nvPr/>
        </p:nvSpPr>
        <p:spPr>
          <a:xfrm>
            <a:off x="7229857" y="6217920"/>
            <a:ext cx="412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McCarthy at a conference in 2006.  CC-BY-SA 2.0, Author: null0</a:t>
            </a:r>
          </a:p>
        </p:txBody>
      </p:sp>
    </p:spTree>
    <p:extLst>
      <p:ext uri="{BB962C8B-B14F-4D97-AF65-F5344CB8AC3E}">
        <p14:creationId xmlns:p14="http://schemas.microsoft.com/office/powerpoint/2010/main" val="300725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2317-16CD-DE48-9DC1-3ED92FE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514-3A79-6D40-B87B-518DCD35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Syllabus: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CoViD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Text, Grades, Quizzes, MPs, Exams, and Project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brief history of Artificial Intelligence</a:t>
            </a:r>
          </a:p>
          <a:p>
            <a:r>
              <a:rPr lang="en-US" dirty="0"/>
              <a:t>Artificially Intelligent Agents</a:t>
            </a:r>
          </a:p>
          <a:p>
            <a:pPr lvl="1"/>
            <a:r>
              <a:rPr lang="en-US" dirty="0"/>
              <a:t>Words to know: Performance, Environment, Actions, Sensors (PEAS)</a:t>
            </a:r>
          </a:p>
          <a:p>
            <a:pPr lvl="1"/>
            <a:r>
              <a:rPr lang="en-US" dirty="0"/>
              <a:t>Words to know: Rational, Human-like, Autonomous</a:t>
            </a:r>
          </a:p>
          <a:p>
            <a:r>
              <a:rPr lang="en-US" dirty="0"/>
              <a:t>Environments in which an AI can operate</a:t>
            </a:r>
          </a:p>
          <a:p>
            <a:pPr lvl="1"/>
            <a:r>
              <a:rPr lang="en-US" dirty="0"/>
              <a:t>Words to know: Observable, Deterministic vs. Stochastic, Episodic vs. Sequential, Static vs. Dynamic, Discrete vs. Continuous, Single-Agent vs. Multi-Agent, Known vs. Unknown</a:t>
            </a:r>
          </a:p>
          <a:p>
            <a:r>
              <a:rPr lang="en-US" dirty="0"/>
              <a:t>Outline of the rest of this course</a:t>
            </a:r>
          </a:p>
        </p:txBody>
      </p:sp>
    </p:spTree>
    <p:extLst>
      <p:ext uri="{BB962C8B-B14F-4D97-AF65-F5344CB8AC3E}">
        <p14:creationId xmlns:p14="http://schemas.microsoft.com/office/powerpoint/2010/main" val="157289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35" y="176284"/>
            <a:ext cx="10515600" cy="1325563"/>
          </a:xfrm>
        </p:spPr>
        <p:txBody>
          <a:bodyPr/>
          <a:lstStyle/>
          <a:p>
            <a:r>
              <a:rPr lang="en-US" dirty="0"/>
              <a:t>Artificially Intelligent Agents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51348" y="1376655"/>
            <a:ext cx="8259452" cy="1563278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 is anything that can be viewed as </a:t>
            </a:r>
            <a:r>
              <a:rPr lang="en-US" dirty="0">
                <a:solidFill>
                  <a:srgbClr val="FF0000"/>
                </a:solidFill>
              </a:rPr>
              <a:t>perceiving</a:t>
            </a:r>
            <a:r>
              <a:rPr lang="en-US" dirty="0"/>
              <a:t> its 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 through </a:t>
            </a:r>
            <a:r>
              <a:rPr lang="en-US" dirty="0">
                <a:solidFill>
                  <a:srgbClr val="FF0000"/>
                </a:solidFill>
              </a:rPr>
              <a:t>sensors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acting</a:t>
            </a:r>
            <a:r>
              <a:rPr lang="en-US" dirty="0"/>
              <a:t> upon that environment through </a:t>
            </a:r>
            <a:r>
              <a:rPr lang="en-US" dirty="0">
                <a:solidFill>
                  <a:srgbClr val="FF0000"/>
                </a:solidFill>
              </a:rPr>
              <a:t>actuators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964" y="2743200"/>
            <a:ext cx="79594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11668" y="3547411"/>
            <a:ext cx="1574172" cy="32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</a:rPr>
              <a:t>sensations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PEAS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dirty="0"/>
              <a:t>erformance measure: Determined by the system designer, attempts to measure some intuitive description of behavior goodness.</a:t>
            </a:r>
          </a:p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ja-JP" dirty="0"/>
              <a:t>nvironment: Where will the agent operate?  </a:t>
            </a:r>
          </a:p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ja-JP" dirty="0"/>
              <a:t>ctions: Determined by the system designer, usually trades off cost versus utility</a:t>
            </a:r>
          </a:p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dirty="0"/>
              <a:t>ensors: Determined by the system designer, usually trades off cost versus utility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596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056" y="-635"/>
            <a:ext cx="10515600" cy="1143635"/>
          </a:xfrm>
        </p:spPr>
        <p:txBody>
          <a:bodyPr/>
          <a:lstStyle/>
          <a:p>
            <a:r>
              <a:rPr lang="en-US" dirty="0"/>
              <a:t>Example: Vacuum Cleaner Agent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0727" y="944880"/>
            <a:ext cx="9461369" cy="5738723"/>
          </a:xfrm>
        </p:spPr>
        <p:txBody>
          <a:bodyPr>
            <a:normAutofit/>
          </a:bodyPr>
          <a:lstStyle/>
          <a:p>
            <a:r>
              <a:rPr lang="en-US" altLang="ja-JP" sz="3100" dirty="0"/>
              <a:t>Performance Measure:</a:t>
            </a:r>
          </a:p>
          <a:p>
            <a:pPr lvl="1"/>
            <a:r>
              <a:rPr lang="en-US" altLang="ja-JP" sz="2700" dirty="0"/>
              <a:t>Does it get the rooms clean?</a:t>
            </a:r>
          </a:p>
          <a:p>
            <a:pPr lvl="1"/>
            <a:r>
              <a:rPr lang="en-US" altLang="ja-JP" sz="2700" dirty="0"/>
              <a:t>How quickly?</a:t>
            </a:r>
          </a:p>
          <a:p>
            <a:pPr lvl="1"/>
            <a:r>
              <a:rPr lang="en-US" altLang="ja-JP" sz="2700" dirty="0"/>
              <a:t>Using how much electricity?</a:t>
            </a:r>
          </a:p>
          <a:p>
            <a:r>
              <a:rPr lang="en-US" altLang="ja-JP" sz="3100" dirty="0"/>
              <a:t>Environment:</a:t>
            </a:r>
          </a:p>
          <a:p>
            <a:pPr lvl="1"/>
            <a:r>
              <a:rPr lang="en-US" altLang="ja-JP" sz="2700" dirty="0"/>
              <a:t>A two-room apartment</a:t>
            </a:r>
          </a:p>
          <a:p>
            <a:r>
              <a:rPr lang="en-US" altLang="ja-JP" sz="3100" dirty="0"/>
              <a:t>Actions:</a:t>
            </a:r>
          </a:p>
          <a:p>
            <a:pPr lvl="1"/>
            <a:r>
              <a:rPr lang="en-US" altLang="ja-JP" sz="2700" dirty="0"/>
              <a:t>Suck; Move; </a:t>
            </a:r>
            <a:r>
              <a:rPr lang="en-US" altLang="ja-JP" sz="2700" dirty="0" err="1"/>
              <a:t>DoNothing</a:t>
            </a:r>
            <a:endParaRPr lang="en-US" altLang="ja-JP" sz="2700" dirty="0"/>
          </a:p>
          <a:p>
            <a:r>
              <a:rPr lang="en-US" altLang="ja-JP" sz="3100" dirty="0"/>
              <a:t>Sensors:</a:t>
            </a:r>
          </a:p>
          <a:p>
            <a:pPr lvl="1"/>
            <a:r>
              <a:rPr lang="en-US" altLang="ja-JP" sz="2700" dirty="0"/>
              <a:t>Is this room dirty or not?</a:t>
            </a:r>
          </a:p>
          <a:p>
            <a:pPr lvl="1"/>
            <a:r>
              <a:rPr lang="en-US" altLang="ja-JP" sz="2700" dirty="0"/>
              <a:t>(Maybe): which room am I in?</a:t>
            </a:r>
          </a:p>
        </p:txBody>
      </p:sp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288" y="179832"/>
            <a:ext cx="3872345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2FB7-2F91-4B46-ADB3-B08C2105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judging an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839C-DE5A-D64F-A3FF-250BFA49A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Intelligent: Is it intelligent?</a:t>
            </a:r>
          </a:p>
          <a:p>
            <a:r>
              <a:rPr lang="en-US" dirty="0"/>
              <a:t>Rational: Does it always act in a manner that maximizes its expected performance metric?</a:t>
            </a:r>
          </a:p>
          <a:p>
            <a:r>
              <a:rPr lang="en-US" dirty="0"/>
              <a:t>Human-like: Is it able to communicate with human beings, and explain or demonstrate its reasoning to them?</a:t>
            </a:r>
          </a:p>
          <a:p>
            <a:r>
              <a:rPr lang="en-US" dirty="0"/>
              <a:t>Autonomous: Is it capable of revising its </a:t>
            </a:r>
            <a:r>
              <a:rPr lang="en-US" dirty="0" err="1"/>
              <a:t>sensor→action</a:t>
            </a:r>
            <a:r>
              <a:rPr lang="en-US" dirty="0"/>
              <a:t> mapping in response to changes in the environment? </a:t>
            </a:r>
          </a:p>
        </p:txBody>
      </p:sp>
    </p:spTree>
    <p:extLst>
      <p:ext uri="{BB962C8B-B14F-4D97-AF65-F5344CB8AC3E}">
        <p14:creationId xmlns:p14="http://schemas.microsoft.com/office/powerpoint/2010/main" val="286162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7081-107A-0648-BD12-86C88AE5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F5F1-7C8C-7A42-A3DD-3CA3A860E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word “intelligence” is surprisingly recent.  Ancients used it to mean “the universal mind.”  Early moderns (e.g., Bacon, Hobbes; 1500s) ridiculed it, and stopped using it.  </a:t>
            </a:r>
          </a:p>
        </p:txBody>
      </p:sp>
    </p:spTree>
    <p:extLst>
      <p:ext uri="{BB962C8B-B14F-4D97-AF65-F5344CB8AC3E}">
        <p14:creationId xmlns:p14="http://schemas.microsoft.com/office/powerpoint/2010/main" val="366911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2317-16CD-DE48-9DC1-3ED92FE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514-3A79-6D40-B87B-518DCD35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Syllabus: </a:t>
            </a:r>
            <a:r>
              <a:rPr lang="en-US" dirty="0" err="1"/>
              <a:t>CoViD</a:t>
            </a:r>
            <a:r>
              <a:rPr lang="en-US" dirty="0"/>
              <a:t>, Text, Grades, Quizzes, MPs, Exams, and Project</a:t>
            </a:r>
          </a:p>
          <a:p>
            <a:r>
              <a:rPr lang="en-US" dirty="0"/>
              <a:t>A brief history of Artificial Intelligence</a:t>
            </a:r>
          </a:p>
          <a:p>
            <a:r>
              <a:rPr lang="en-US" dirty="0"/>
              <a:t>Artificially Intelligent Agents</a:t>
            </a:r>
          </a:p>
          <a:p>
            <a:pPr lvl="1"/>
            <a:r>
              <a:rPr lang="en-US" dirty="0"/>
              <a:t>Words to know: Performance, Environment, Actions, Sensors (PEAS)</a:t>
            </a:r>
          </a:p>
          <a:p>
            <a:pPr lvl="1"/>
            <a:r>
              <a:rPr lang="en-US" dirty="0"/>
              <a:t>Words to know: Rational, Human-like, Autonomous</a:t>
            </a:r>
          </a:p>
          <a:p>
            <a:r>
              <a:rPr lang="en-US" dirty="0"/>
              <a:t>Environments in which an AI can operate</a:t>
            </a:r>
          </a:p>
          <a:p>
            <a:pPr lvl="1"/>
            <a:r>
              <a:rPr lang="en-US" dirty="0"/>
              <a:t>Words to know: Observable, Deterministic vs. Stochastic, Episodic vs. Sequential, Static vs. Dynamic, Discrete vs. Continuous, Single-Agent vs. Multi-Agent, Known vs. Unknown</a:t>
            </a:r>
          </a:p>
          <a:p>
            <a:r>
              <a:rPr lang="en-US" dirty="0"/>
              <a:t>Outline of the rest of this course</a:t>
            </a:r>
          </a:p>
        </p:txBody>
      </p:sp>
    </p:spTree>
    <p:extLst>
      <p:ext uri="{BB962C8B-B14F-4D97-AF65-F5344CB8AC3E}">
        <p14:creationId xmlns:p14="http://schemas.microsoft.com/office/powerpoint/2010/main" val="4252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7081-107A-0648-BD12-86C88AE5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F5F1-7C8C-7A42-A3DD-3CA3A860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65" y="1600541"/>
            <a:ext cx="5829886" cy="4892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Charles Spearman popularized the modern definition in his paper “General intelligence objectively determined and measured,” American Journal of Psychology 15(2):201-292.  </a:t>
            </a:r>
          </a:p>
          <a:p>
            <a:r>
              <a:rPr lang="en-US" dirty="0"/>
              <a:t>He showed that test scores are correlated across many subjects and proposed “general intelligence” as the faculty that unifies them.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BE2B14-5BD6-6144-A03B-0D704A1A7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6" y="863990"/>
            <a:ext cx="6023024" cy="4588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28A21-18CE-8948-A7EA-FE0D09D60D33}"/>
              </a:ext>
            </a:extLst>
          </p:cNvPr>
          <p:cNvSpPr txBox="1"/>
          <p:nvPr/>
        </p:nvSpPr>
        <p:spPr>
          <a:xfrm>
            <a:off x="6583679" y="5486400"/>
            <a:ext cx="543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G_factor</a:t>
            </a:r>
            <a:r>
              <a:rPr lang="en-US" dirty="0"/>
              <a:t>_(psychometrics)</a:t>
            </a:r>
          </a:p>
        </p:txBody>
      </p:sp>
    </p:spTree>
    <p:extLst>
      <p:ext uri="{BB962C8B-B14F-4D97-AF65-F5344CB8AC3E}">
        <p14:creationId xmlns:p14="http://schemas.microsoft.com/office/powerpoint/2010/main" val="799762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E493B-DF6B-7544-9B62-78539E2B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Intelligence can be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6264-4831-A04B-A9D8-C06CA0AC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422" y="1880394"/>
            <a:ext cx="7586133" cy="4351338"/>
          </a:xfrm>
        </p:spPr>
        <p:txBody>
          <a:bodyPr/>
          <a:lstStyle/>
          <a:p>
            <a:r>
              <a:rPr lang="en-US" dirty="0"/>
              <a:t>It is possible to learn new strategies for learning.</a:t>
            </a:r>
          </a:p>
          <a:p>
            <a:r>
              <a:rPr lang="en-US" dirty="0"/>
              <a:t>By doing so, it is possible to increase your score on tests of general intelligence.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872534-6616-7A47-B871-6768E127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1451416"/>
            <a:ext cx="3372556" cy="51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54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606B-316E-9444-91B0-2345D63A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“Artificial Intelligence”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34130-AF24-724F-A5FF-22103E701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usually mean more than just the ability to learn (ability to learn is covered in “Machine Learning”).  We usually mean:</a:t>
            </a:r>
          </a:p>
          <a:p>
            <a:r>
              <a:rPr lang="en-US" dirty="0"/>
              <a:t>Ability to learn (a.k.a. intelligence)</a:t>
            </a:r>
          </a:p>
          <a:p>
            <a:r>
              <a:rPr lang="en-US" dirty="0"/>
              <a:t>Ability to choose a plan that optimizes my rewards  (a.k.a. rationality)</a:t>
            </a:r>
          </a:p>
          <a:p>
            <a:r>
              <a:rPr lang="en-US" dirty="0"/>
              <a:t>Ability to communicate my plan to human beings, and behave in a human-like manner around human beings (a.k.a. human-like)</a:t>
            </a:r>
          </a:p>
          <a:p>
            <a:r>
              <a:rPr lang="en-US" dirty="0"/>
              <a:t>Ability to modify my own behavior based on things I have learned (a.k.a. autonomous)</a:t>
            </a:r>
          </a:p>
          <a:p>
            <a:r>
              <a:rPr lang="en-US" dirty="0"/>
              <a:t>Ability to appropriately trade off my own performance measures against the goals of other agents (a.k.a. morality)</a:t>
            </a:r>
          </a:p>
        </p:txBody>
      </p:sp>
    </p:spTree>
    <p:extLst>
      <p:ext uri="{BB962C8B-B14F-4D97-AF65-F5344CB8AC3E}">
        <p14:creationId xmlns:p14="http://schemas.microsoft.com/office/powerpoint/2010/main" val="3465555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056" y="-635"/>
            <a:ext cx="10515600" cy="1143635"/>
          </a:xfrm>
        </p:spPr>
        <p:txBody>
          <a:bodyPr/>
          <a:lstStyle/>
          <a:p>
            <a:r>
              <a:rPr lang="en-US" dirty="0"/>
              <a:t>Rationality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0727" y="944880"/>
            <a:ext cx="9461369" cy="5738723"/>
          </a:xfrm>
        </p:spPr>
        <p:txBody>
          <a:bodyPr>
            <a:normAutofit/>
          </a:bodyPr>
          <a:lstStyle/>
          <a:p>
            <a:r>
              <a:rPr lang="en-US" altLang="ja-JP" sz="3100" dirty="0"/>
              <a:t>Performance Measure:</a:t>
            </a:r>
          </a:p>
          <a:p>
            <a:pPr lvl="1"/>
            <a:r>
              <a:rPr lang="en-US" altLang="ja-JP" sz="2700" dirty="0"/>
              <a:t>Does it get the rooms clean?</a:t>
            </a:r>
          </a:p>
          <a:p>
            <a:pPr lvl="1"/>
            <a:r>
              <a:rPr lang="en-US" altLang="ja-JP" sz="2700" dirty="0"/>
              <a:t>How quickly?</a:t>
            </a:r>
          </a:p>
          <a:p>
            <a:pPr lvl="1"/>
            <a:r>
              <a:rPr lang="en-US" altLang="ja-JP" sz="2700" dirty="0"/>
              <a:t>Using how much electricity?</a:t>
            </a:r>
          </a:p>
          <a:p>
            <a:r>
              <a:rPr lang="en-US" altLang="ja-JP" sz="3100" dirty="0"/>
              <a:t>Then here is a rational agent program: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300" dirty="0"/>
              <a:t>If the current room is dirty, then Suck.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300" dirty="0"/>
              <a:t>If I have not been to the other room, Move then Suck.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300" dirty="0" err="1"/>
              <a:t>DoNothing</a:t>
            </a:r>
            <a:r>
              <a:rPr lang="en-US" altLang="ja-JP" sz="2300" dirty="0"/>
              <a:t>.</a:t>
            </a:r>
          </a:p>
        </p:txBody>
      </p:sp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288" y="179832"/>
            <a:ext cx="387234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914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056" y="-635"/>
            <a:ext cx="10515600" cy="1143635"/>
          </a:xfrm>
        </p:spPr>
        <p:txBody>
          <a:bodyPr/>
          <a:lstStyle/>
          <a:p>
            <a:r>
              <a:rPr lang="en-US" dirty="0"/>
              <a:t>Human-likeness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0727" y="944881"/>
            <a:ext cx="4465357" cy="5504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300" dirty="0"/>
              <a:t>The Turing test proposes that an AI is intelligent if a human interviewer can’t tell whether or not it is human.</a:t>
            </a:r>
          </a:p>
          <a:p>
            <a:pPr marL="0" indent="0">
              <a:buNone/>
            </a:pPr>
            <a:endParaRPr lang="en-US" altLang="ja-JP" sz="2300" dirty="0"/>
          </a:p>
          <a:p>
            <a:pPr marL="0" indent="0">
              <a:buNone/>
            </a:pPr>
            <a:r>
              <a:rPr lang="en-US" altLang="ja-JP" sz="2300" dirty="0"/>
              <a:t>…but…</a:t>
            </a:r>
          </a:p>
          <a:p>
            <a:pPr marL="0" indent="0">
              <a:buNone/>
            </a:pPr>
            <a:endParaRPr lang="en-US" altLang="ja-JP" sz="2300" dirty="0"/>
          </a:p>
          <a:p>
            <a:pPr marL="0" indent="0">
              <a:buNone/>
            </a:pPr>
            <a:r>
              <a:rPr lang="en-US" altLang="ja-JP" sz="2300" dirty="0"/>
              <a:t>Chatbots have been fooling human interviewers since 1966.</a:t>
            </a:r>
          </a:p>
          <a:p>
            <a:pPr marL="0" indent="0">
              <a:buNone/>
            </a:pPr>
            <a:endParaRPr lang="en-US" altLang="ja-JP" sz="2300" dirty="0"/>
          </a:p>
          <a:p>
            <a:pPr marL="0" indent="0">
              <a:buNone/>
            </a:pPr>
            <a:r>
              <a:rPr lang="en-US" altLang="ja-JP" sz="2300" dirty="0"/>
              <a:t>The chatbot Eugene </a:t>
            </a:r>
            <a:r>
              <a:rPr lang="en-US" altLang="ja-JP" sz="2300" dirty="0" err="1"/>
              <a:t>Goostman</a:t>
            </a:r>
            <a:r>
              <a:rPr lang="en-US" altLang="ja-JP" sz="2300" dirty="0"/>
              <a:t> fooled 30% of judges in 2014, by pretending to be a 13-year-old Ukrainian boy.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DCBBBDE-D067-1C46-8D75-F8330B2B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84" y="512635"/>
            <a:ext cx="7143582" cy="46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2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056" y="-635"/>
            <a:ext cx="10515600" cy="1143635"/>
          </a:xfrm>
        </p:spPr>
        <p:txBody>
          <a:bodyPr/>
          <a:lstStyle/>
          <a:p>
            <a:r>
              <a:rPr lang="en-US" dirty="0"/>
              <a:t>Autonomy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0727" y="944881"/>
            <a:ext cx="4465357" cy="5504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300" dirty="0"/>
              <a:t>An agent is “autonomous” if it is capable of revising its own behavior in response to changes in the environment.</a:t>
            </a:r>
          </a:p>
          <a:p>
            <a:pPr marL="0" indent="0">
              <a:buNone/>
            </a:pPr>
            <a:endParaRPr lang="en-US" altLang="ja-JP" sz="23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C9CC996-8C32-3948-984C-78239A09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58" y="336550"/>
            <a:ext cx="4517852" cy="54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506F8-3E2D-E044-B22B-015592ECB7A0}"/>
              </a:ext>
            </a:extLst>
          </p:cNvPr>
          <p:cNvSpPr txBox="1"/>
          <p:nvPr/>
        </p:nvSpPr>
        <p:spPr>
          <a:xfrm>
            <a:off x="5620512" y="575015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4" tooltip="Quadruped"/>
              </a:rPr>
              <a:t>quadrupedal</a:t>
            </a:r>
            <a:r>
              <a:rPr lang="en-US" dirty="0"/>
              <a:t> </a:t>
            </a:r>
            <a:r>
              <a:rPr lang="en-US" dirty="0">
                <a:hlinkClick r:id="rId5" tooltip="Military robot"/>
              </a:rPr>
              <a:t>military robot</a:t>
            </a:r>
            <a:r>
              <a:rPr lang="en-US" dirty="0"/>
              <a:t> </a:t>
            </a:r>
            <a:r>
              <a:rPr lang="en-US" dirty="0">
                <a:hlinkClick r:id="rId6" tooltip="Boston Dynamics"/>
              </a:rPr>
              <a:t>Cheetah</a:t>
            </a:r>
            <a:r>
              <a:rPr lang="en-US" dirty="0"/>
              <a:t>, an evolution of </a:t>
            </a:r>
            <a:r>
              <a:rPr lang="en-US" dirty="0">
                <a:hlinkClick r:id="rId7" tooltip="BigDog"/>
              </a:rPr>
              <a:t>BigDog</a:t>
            </a:r>
            <a:r>
              <a:rPr lang="en-US" dirty="0"/>
              <a:t> (pictured), was clocked as the world's fastest legged robot in 2012.  Open-source image, DARPA strategic plan 2007.</a:t>
            </a:r>
          </a:p>
        </p:txBody>
      </p:sp>
    </p:spTree>
    <p:extLst>
      <p:ext uri="{BB962C8B-B14F-4D97-AF65-F5344CB8AC3E}">
        <p14:creationId xmlns:p14="http://schemas.microsoft.com/office/powerpoint/2010/main" val="597609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056" y="-635"/>
            <a:ext cx="10515600" cy="1143635"/>
          </a:xfrm>
        </p:spPr>
        <p:txBody>
          <a:bodyPr/>
          <a:lstStyle/>
          <a:p>
            <a:r>
              <a:rPr lang="en-US" dirty="0"/>
              <a:t>Morality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0727" y="944881"/>
            <a:ext cx="4465357" cy="5504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300" dirty="0"/>
              <a:t>Many recent authors have argued that an intelligent, rational, human-like, autonomous agent is undesirable if it cannot appropriately weight the needs &amp; goals of other agents, including human beings.</a:t>
            </a:r>
          </a:p>
          <a:p>
            <a:pPr marL="0" indent="0">
              <a:buNone/>
            </a:pPr>
            <a:endParaRPr lang="en-US" altLang="ja-JP" sz="2300" dirty="0"/>
          </a:p>
          <a:p>
            <a:pPr marL="0" indent="0">
              <a:buNone/>
            </a:pPr>
            <a:r>
              <a:rPr lang="en-US" altLang="ja-JP" sz="2300" dirty="0"/>
              <a:t>Ethics &amp; morality of AI will be interspersed throughout this course, to give you some idea of current thinking.</a:t>
            </a:r>
          </a:p>
          <a:p>
            <a:pPr marL="0" indent="0">
              <a:buNone/>
            </a:pPr>
            <a:endParaRPr lang="en-US" altLang="ja-JP" sz="23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25D7F21-DD0F-6147-A0C6-954B38F4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00" y="156718"/>
            <a:ext cx="5515989" cy="60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5BA12-9FC1-414D-A7A7-DB574BA8C043}"/>
              </a:ext>
            </a:extLst>
          </p:cNvPr>
          <p:cNvSpPr txBox="1"/>
          <p:nvPr/>
        </p:nvSpPr>
        <p:spPr>
          <a:xfrm>
            <a:off x="6083808" y="6205729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Reproduction of the </a:t>
            </a:r>
            <a:r>
              <a:rPr lang="en-US" dirty="0">
                <a:hlinkClick r:id="rId4"/>
              </a:rPr>
              <a:t>Prague Golem</a:t>
            </a:r>
            <a:r>
              <a:rPr lang="en-US" dirty="0"/>
              <a:t>.  Public domain image, </a:t>
            </a:r>
            <a:r>
              <a:rPr lang="en-US" dirty="0" err="1"/>
              <a:t>Thander</a:t>
            </a:r>
            <a:r>
              <a:rPr lang="en-US" dirty="0"/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274845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2317-16CD-DE48-9DC1-3ED92FE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514-3A79-6D40-B87B-518DCD35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Syllabus: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CoViD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Text, Grades, Quizzes, MPs, Exams, and Project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brief history of Artificial Intelligence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Artificially Intelligent Agents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Words to know: Rational, Human-like, Autonomous</a:t>
            </a:r>
          </a:p>
          <a:p>
            <a:r>
              <a:rPr lang="en-US" dirty="0"/>
              <a:t>Environments in which an AI can operate</a:t>
            </a:r>
          </a:p>
          <a:p>
            <a:pPr lvl="1"/>
            <a:r>
              <a:rPr lang="en-US" dirty="0"/>
              <a:t>Words to know: Observable, Deterministic vs. Stochastic, Episodic vs. Sequential, Static vs. Dynamic, Discrete vs. Continuous, Single-Agent vs. Multi-Agent, Known vs. Unknown</a:t>
            </a:r>
          </a:p>
          <a:p>
            <a:r>
              <a:rPr lang="en-US" dirty="0"/>
              <a:t>Outline of the rest of this course</a:t>
            </a:r>
          </a:p>
        </p:txBody>
      </p:sp>
    </p:spTree>
    <p:extLst>
      <p:ext uri="{BB962C8B-B14F-4D97-AF65-F5344CB8AC3E}">
        <p14:creationId xmlns:p14="http://schemas.microsoft.com/office/powerpoint/2010/main" val="2633429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Environments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Fully observable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partially observable</a:t>
            </a:r>
          </a:p>
          <a:p>
            <a:r>
              <a:rPr lang="en-US" dirty="0">
                <a:solidFill>
                  <a:srgbClr val="7030A0"/>
                </a:solidFill>
              </a:rPr>
              <a:t>Deterministic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stochastic</a:t>
            </a:r>
          </a:p>
          <a:p>
            <a:r>
              <a:rPr lang="en-US" dirty="0">
                <a:solidFill>
                  <a:srgbClr val="7030A0"/>
                </a:solidFill>
              </a:rPr>
              <a:t>Episodic </a:t>
            </a:r>
            <a:r>
              <a:rPr lang="en-US" dirty="0">
                <a:solidFill>
                  <a:schemeClr val="tx2"/>
                </a:solidFill>
              </a:rPr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sequential</a:t>
            </a:r>
          </a:p>
          <a:p>
            <a:r>
              <a:rPr lang="en-US" dirty="0">
                <a:solidFill>
                  <a:srgbClr val="7030A0"/>
                </a:solidFill>
              </a:rPr>
              <a:t>Static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dynamic</a:t>
            </a:r>
          </a:p>
          <a:p>
            <a:r>
              <a:rPr lang="en-US" dirty="0">
                <a:solidFill>
                  <a:srgbClr val="7030A0"/>
                </a:solidFill>
              </a:rPr>
              <a:t>Discrete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continuous</a:t>
            </a:r>
          </a:p>
          <a:p>
            <a:r>
              <a:rPr lang="en-US" dirty="0">
                <a:solidFill>
                  <a:srgbClr val="7030A0"/>
                </a:solidFill>
              </a:rPr>
              <a:t>Single agent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multi-agent</a:t>
            </a:r>
          </a:p>
          <a:p>
            <a:r>
              <a:rPr lang="en-US" dirty="0">
                <a:solidFill>
                  <a:srgbClr val="7030A0"/>
                </a:solidFill>
              </a:rPr>
              <a:t>Known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unknown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Fully observable vs. partially observable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894"/>
            <a:ext cx="10515600" cy="4351338"/>
          </a:xfrm>
        </p:spPr>
        <p:txBody>
          <a:bodyPr/>
          <a:lstStyle/>
          <a:p>
            <a:r>
              <a:rPr lang="en-US" dirty="0"/>
              <a:t>Do the agent's sensors give it access to the complete state of the environment?</a:t>
            </a:r>
          </a:p>
          <a:p>
            <a:pPr lvl="1"/>
            <a:r>
              <a:rPr lang="en-US" dirty="0"/>
              <a:t>For any given world state, are the values of all the variables known to the agent?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40182"/>
            <a:ext cx="2438400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55" y="2840182"/>
            <a:ext cx="2475345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28422" y="6581002"/>
            <a:ext cx="1585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Zettlemoyer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261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D971-15CC-EB44-B321-F726A3D9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Intro: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591E-4B64-3F4E-8402-B1D216ED4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page: </a:t>
            </a:r>
            <a:r>
              <a:rPr lang="en-US" dirty="0">
                <a:hlinkClick r:id="rId2"/>
              </a:rPr>
              <a:t>https://courses.engr.illinois.edu/ece448/sp2022/</a:t>
            </a:r>
            <a:endParaRPr lang="en-US" dirty="0"/>
          </a:p>
          <a:p>
            <a:r>
              <a:rPr lang="en-US" dirty="0" err="1"/>
              <a:t>CampusWire</a:t>
            </a:r>
            <a:endParaRPr lang="en-US" dirty="0"/>
          </a:p>
          <a:p>
            <a:r>
              <a:rPr lang="en-US" dirty="0" err="1"/>
              <a:t>CoViD</a:t>
            </a:r>
            <a:r>
              <a:rPr lang="en-US" dirty="0"/>
              <a:t> policy</a:t>
            </a:r>
          </a:p>
          <a:p>
            <a:r>
              <a:rPr lang="en-US" dirty="0"/>
              <a:t>Textbook</a:t>
            </a:r>
          </a:p>
          <a:p>
            <a:r>
              <a:rPr lang="en-US" dirty="0"/>
              <a:t>Grading</a:t>
            </a:r>
          </a:p>
          <a:p>
            <a:r>
              <a:rPr lang="en-US" dirty="0"/>
              <a:t>Quizzes, MPs, and Exams</a:t>
            </a:r>
          </a:p>
          <a:p>
            <a:r>
              <a:rPr lang="en-US" dirty="0"/>
              <a:t>Graduate Section: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31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Deterministic vs. stochastic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905"/>
            <a:ext cx="10515600" cy="4351338"/>
          </a:xfrm>
        </p:spPr>
        <p:txBody>
          <a:bodyPr/>
          <a:lstStyle/>
          <a:p>
            <a:r>
              <a:rPr lang="en-US" dirty="0"/>
              <a:t>Is the next state of the environment completely determined by the </a:t>
            </a:r>
            <a:r>
              <a:rPr lang="en-US" b="1" dirty="0"/>
              <a:t>current state </a:t>
            </a:r>
            <a:r>
              <a:rPr lang="en-US" dirty="0"/>
              <a:t>and the </a:t>
            </a:r>
            <a:r>
              <a:rPr lang="en-US" b="1" dirty="0"/>
              <a:t>agent’s action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the transition model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/>
              <a:t> (unique successor state given current state and action) or </a:t>
            </a:r>
            <a:r>
              <a:rPr lang="en-US" b="1" dirty="0">
                <a:solidFill>
                  <a:srgbClr val="FF0000"/>
                </a:solidFill>
              </a:rPr>
              <a:t>stochastic</a:t>
            </a:r>
            <a:r>
              <a:rPr lang="en-US" dirty="0"/>
              <a:t> (distribution over successor states given current state and action)?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strategic: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is deterministic except for the actions of other agents</a:t>
            </a:r>
          </a:p>
          <a:p>
            <a:endParaRPr lang="en-US" dirty="0"/>
          </a:p>
        </p:txBody>
      </p:sp>
      <p:pic>
        <p:nvPicPr>
          <p:cNvPr id="2050" name="Picture 2" descr="http://www.greathallgames.com/aacc/atokbags/checkerBoardM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77385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1" y="470603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2052" name="Picture 4" descr="http://www.phillaakpoker.com/wp-content/uploads/2010/05/backgam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1" y="3657600"/>
            <a:ext cx="3790950" cy="2743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08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Episodic vs. sequential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78" y="1527142"/>
            <a:ext cx="10552522" cy="4395297"/>
          </a:xfrm>
        </p:spPr>
        <p:txBody>
          <a:bodyPr/>
          <a:lstStyle/>
          <a:p>
            <a:r>
              <a:rPr lang="en-US" dirty="0"/>
              <a:t>Is the agent’s experience divided into unconnected episodes, or is it a coherent sequence of observations and actions?</a:t>
            </a:r>
          </a:p>
          <a:p>
            <a:pPr lvl="1"/>
            <a:r>
              <a:rPr lang="en-US" dirty="0"/>
              <a:t>Does each problem instance involve just one action or a series of actions that change the world state according to the transition model?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4771709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4162108"/>
            <a:ext cx="3533775" cy="19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rickconner.net/spamweb/blackbo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4" y="3628708"/>
            <a:ext cx="4011706" cy="3000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08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Static vs. 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290320"/>
            <a:ext cx="10652760" cy="4518996"/>
          </a:xfrm>
        </p:spPr>
        <p:txBody>
          <a:bodyPr/>
          <a:lstStyle/>
          <a:p>
            <a:r>
              <a:rPr lang="en-US" dirty="0"/>
              <a:t>Is the world changing while the agent is thinking?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4098" name="Picture 2" descr="http://www.dan-dare.org/Dan%20FRD/TomAndJerryWallpaper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80665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mphisflyer.com/binary/db6e/1351792080-rubiks-cube-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53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Discrete vs. continuous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040"/>
            <a:ext cx="10515600" cy="4351338"/>
          </a:xfrm>
        </p:spPr>
        <p:txBody>
          <a:bodyPr/>
          <a:lstStyle/>
          <a:p>
            <a:r>
              <a:rPr lang="en-US" dirty="0"/>
              <a:t>Does the environment provide a countable (discrete) or </a:t>
            </a:r>
            <a:r>
              <a:rPr lang="en-US" dirty="0" err="1"/>
              <a:t>uncountably</a:t>
            </a:r>
            <a:r>
              <a:rPr lang="en-US" dirty="0"/>
              <a:t> infinite (continuous) number of distinct percepts, actions, and environment states?</a:t>
            </a:r>
          </a:p>
          <a:p>
            <a:pPr lvl="1"/>
            <a:r>
              <a:rPr lang="en-US" dirty="0"/>
              <a:t>Are the values of the state variables discrete or continuous?</a:t>
            </a:r>
          </a:p>
          <a:p>
            <a:pPr lvl="1"/>
            <a:r>
              <a:rPr lang="en-US" dirty="0"/>
              <a:t>Time can also evolve in a discrete or continuous fashion</a:t>
            </a:r>
          </a:p>
          <a:p>
            <a:pPr lvl="1"/>
            <a:r>
              <a:rPr lang="en-US" dirty="0"/>
              <a:t>“Distinct” = different values of utility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1" y="450151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73475"/>
            <a:ext cx="35575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47390"/>
            <a:ext cx="3524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Single-agent vs. </a:t>
            </a:r>
            <a:r>
              <a:rPr lang="en-US" sz="3600" dirty="0" err="1"/>
              <a:t>multiagent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agent operating by itself in the environment?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48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6146" name="Picture 2" descr="http://www.seas.upenn.edu/~mubbasir/images/p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19400"/>
            <a:ext cx="3758501" cy="2846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yliemcgirr.com/wp-content/uploads/2012/02/Rat-in-Ma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88" y="2856815"/>
            <a:ext cx="4318913" cy="3239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87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Known vs. unknown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612"/>
            <a:ext cx="10515600" cy="4351338"/>
          </a:xfrm>
        </p:spPr>
        <p:txBody>
          <a:bodyPr/>
          <a:lstStyle/>
          <a:p>
            <a:r>
              <a:rPr lang="en-US" dirty="0"/>
              <a:t>Are the rules of the environment (transition model and rewards associated with states) known to the agent?</a:t>
            </a:r>
          </a:p>
          <a:p>
            <a:pPr lvl="1"/>
            <a:r>
              <a:rPr lang="en-US" dirty="0"/>
              <a:t>Strictly speaking, not a property of the environment, but of the agent’s state of knowledge</a:t>
            </a:r>
          </a:p>
        </p:txBody>
      </p:sp>
      <p:pic>
        <p:nvPicPr>
          <p:cNvPr id="2052" name="Picture 4" descr="http://i1-games.softpedia-static.com/screenshots/Myst-Revelation-Demo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50" y="2971800"/>
            <a:ext cx="3913704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8/Monopoly_board_on_white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439392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2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104563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2317-16CD-DE48-9DC1-3ED92FE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514-3A79-6D40-B87B-518DCD35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Syllabus: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CoViD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Text, Grades, Quizzes, MPs, Exams, and Project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brief history of Artificial Intelligence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Artificially Intelligent Agents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Words to know: Rational, Human-like, Autonomous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Environments in which an AI can operate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Words to know: Observable, Deterministic vs. Stochastic, Episodic vs. Sequential, Static vs. Dynamic, Discrete vs. Continuous, Single-Agent vs. Multi-Agent, Known vs. Unknown</a:t>
            </a:r>
          </a:p>
          <a:p>
            <a:r>
              <a:rPr lang="en-US" dirty="0"/>
              <a:t>Outline of the rest of this course</a:t>
            </a:r>
          </a:p>
        </p:txBody>
      </p:sp>
    </p:spTree>
    <p:extLst>
      <p:ext uri="{BB962C8B-B14F-4D97-AF65-F5344CB8AC3E}">
        <p14:creationId xmlns:p14="http://schemas.microsoft.com/office/powerpoint/2010/main" val="3475694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EAF1-B926-D349-8E8B-A4FF7285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47C6-DA3F-C246-81A4-6D25DCB88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320"/>
            <a:ext cx="10515600" cy="483120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Episodic environments: Deterministic vs. Stochastic</a:t>
            </a:r>
          </a:p>
          <a:p>
            <a:pPr lvl="1"/>
            <a:r>
              <a:rPr lang="en-US" dirty="0"/>
              <a:t>MP1: Naïve Bayes spam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Episodic environments: Discrete vs. Continuous</a:t>
            </a:r>
          </a:p>
          <a:p>
            <a:pPr lvl="1"/>
            <a:r>
              <a:rPr lang="en-US" dirty="0"/>
              <a:t>MP2: Neural Network image classifier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Sequential environments</a:t>
            </a:r>
          </a:p>
          <a:p>
            <a:pPr lvl="1"/>
            <a:r>
              <a:rPr lang="en-US" dirty="0"/>
              <a:t>MP3: A*-Search maze solver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Sequential environments: Fully vs. Partially Observable</a:t>
            </a:r>
          </a:p>
          <a:p>
            <a:pPr lvl="1"/>
            <a:r>
              <a:rPr lang="en-US" dirty="0"/>
              <a:t>MP4: Hidden Markov Model text parser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Sequential environments: Single-agent vs. Multi-agent</a:t>
            </a:r>
          </a:p>
          <a:p>
            <a:pPr lvl="1"/>
            <a:r>
              <a:rPr lang="en-US" dirty="0"/>
              <a:t>MP5: Alpha-beta chess player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Sequential environments: Known vs. Unknown</a:t>
            </a:r>
          </a:p>
          <a:p>
            <a:pPr lvl="1"/>
            <a:r>
              <a:rPr lang="en-US" dirty="0"/>
              <a:t>MP6: Reinforcement learning video game player</a:t>
            </a:r>
          </a:p>
        </p:txBody>
      </p:sp>
    </p:spTree>
    <p:extLst>
      <p:ext uri="{BB962C8B-B14F-4D97-AF65-F5344CB8AC3E}">
        <p14:creationId xmlns:p14="http://schemas.microsoft.com/office/powerpoint/2010/main" val="94803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0F0C-D6B1-B34E-949C-2BF59BE2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3" y="136527"/>
            <a:ext cx="10515600" cy="1325563"/>
          </a:xfrm>
        </p:spPr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0A638F-11C3-C745-9098-2DFA2E751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4863" y="41246"/>
            <a:ext cx="9106021" cy="694009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CB860D-57CB-D843-9349-2D0E3400BE34}"/>
              </a:ext>
            </a:extLst>
          </p:cNvPr>
          <p:cNvSpPr txBox="1">
            <a:spLocks/>
          </p:cNvSpPr>
          <p:nvPr/>
        </p:nvSpPr>
        <p:spPr>
          <a:xfrm>
            <a:off x="134112" y="1497798"/>
            <a:ext cx="3328416" cy="5232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Add yourself to </a:t>
            </a:r>
            <a:r>
              <a:rPr lang="en-US" dirty="0" err="1"/>
              <a:t>CampusWire</a:t>
            </a:r>
            <a:r>
              <a:rPr lang="en-US" dirty="0"/>
              <a:t> if you’re not already added: </a:t>
            </a:r>
            <a:r>
              <a:rPr lang="en-US" dirty="0">
                <a:hlinkClick r:id="rId3"/>
              </a:rPr>
              <a:t>https://campuswire.com/p/G7F96162F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Code 9270.</a:t>
            </a:r>
          </a:p>
        </p:txBody>
      </p:sp>
    </p:spTree>
    <p:extLst>
      <p:ext uri="{BB962C8B-B14F-4D97-AF65-F5344CB8AC3E}">
        <p14:creationId xmlns:p14="http://schemas.microsoft.com/office/powerpoint/2010/main" val="65928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A60C-EA7D-4B4C-B7F8-C2977B56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D40F-0BA7-944B-A38A-0CB78B463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577"/>
            <a:ext cx="10515600" cy="4932982"/>
          </a:xfrm>
        </p:spPr>
        <p:txBody>
          <a:bodyPr>
            <a:normAutofit/>
          </a:bodyPr>
          <a:lstStyle/>
          <a:p>
            <a:r>
              <a:rPr lang="en-US" dirty="0"/>
              <a:t>You can watch lectures in any of these three ways, any time:</a:t>
            </a:r>
          </a:p>
          <a:p>
            <a:pPr lvl="1"/>
            <a:r>
              <a:rPr lang="en-US" dirty="0"/>
              <a:t>In person, beginning 1/31</a:t>
            </a:r>
          </a:p>
          <a:p>
            <a:pPr lvl="1"/>
            <a:r>
              <a:rPr lang="en-US" dirty="0"/>
              <a:t>In real-time, streaming live at echo360.org, beginning 1/31</a:t>
            </a:r>
          </a:p>
          <a:p>
            <a:pPr lvl="1"/>
            <a:r>
              <a:rPr lang="en-US" dirty="0"/>
              <a:t>In recordings, available on echo360.org within a few hours after class</a:t>
            </a:r>
          </a:p>
          <a:p>
            <a:r>
              <a:rPr lang="en-US" dirty="0" err="1"/>
              <a:t>CoViD</a:t>
            </a:r>
            <a:r>
              <a:rPr lang="en-US" dirty="0"/>
              <a:t> is NOT usually a valid reason for a quiz or MP deadline extension.  All assignments are available for you a week early.  If you miss the deadline, our standard late penalty is extremely lenient (5% per day).</a:t>
            </a:r>
          </a:p>
          <a:p>
            <a:r>
              <a:rPr lang="en-US" dirty="0" err="1"/>
              <a:t>CoViD</a:t>
            </a:r>
            <a:r>
              <a:rPr lang="en-US" dirty="0"/>
              <a:t> IS a valid reason for an exam or project extension.  If you can take it on the regular exam day (by zoom), please do; if not, we’ll arrange a make-up.</a:t>
            </a:r>
          </a:p>
        </p:txBody>
      </p:sp>
    </p:spTree>
    <p:extLst>
      <p:ext uri="{BB962C8B-B14F-4D97-AF65-F5344CB8AC3E}">
        <p14:creationId xmlns:p14="http://schemas.microsoft.com/office/powerpoint/2010/main" val="30485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C365-57AF-784C-BBA6-80E5EDA3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C6322-A67C-484C-AD8F-350389D08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8551" y="534572"/>
            <a:ext cx="5525249" cy="564239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Artificial Intelligence, A Modern Approach: Fourth Edition </a:t>
            </a:r>
            <a:r>
              <a:rPr lang="en-US" dirty="0"/>
              <a:t>by Russell &amp; </a:t>
            </a:r>
            <a:r>
              <a:rPr lang="en-US" dirty="0" err="1"/>
              <a:t>Norvig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Readings will be specified for each lecture.</a:t>
            </a:r>
          </a:p>
          <a:p>
            <a:r>
              <a:rPr lang="en-US" dirty="0"/>
              <a:t>Material will only show up on exams if it has first appeared in the lecture slides, and usually, on a quiz or MP.  Textbook is a backup, if you want deeper understanding.</a:t>
            </a:r>
          </a:p>
        </p:txBody>
      </p:sp>
      <p:pic>
        <p:nvPicPr>
          <p:cNvPr id="3" name="Picture 2" descr="Artificial Intelligence: A Modern Approach, 4th Edition">
            <a:extLst>
              <a:ext uri="{FF2B5EF4-FFF2-40B4-BE49-F238E27FC236}">
                <a16:creationId xmlns:a16="http://schemas.microsoft.com/office/drawing/2014/main" id="{5400B331-F67E-9146-811E-3704DF26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6" y="1557866"/>
            <a:ext cx="3848277" cy="48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3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CCD7-8BE9-A648-A49E-8CAA3455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325563"/>
          </a:xfrm>
        </p:spPr>
        <p:txBody>
          <a:bodyPr/>
          <a:lstStyle/>
          <a:p>
            <a:r>
              <a:rPr lang="en-US" dirty="0"/>
              <a:t>Grading: 3-credit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770A-EC46-4F40-94DD-BE473C75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3889" cy="4351338"/>
          </a:xfrm>
        </p:spPr>
        <p:txBody>
          <a:bodyPr/>
          <a:lstStyle/>
          <a:p>
            <a:r>
              <a:rPr lang="en-US" dirty="0"/>
              <a:t>Exams: 40%</a:t>
            </a:r>
          </a:p>
          <a:p>
            <a:r>
              <a:rPr lang="en-US" dirty="0"/>
              <a:t>Machine Problems (MPs): 45%</a:t>
            </a:r>
          </a:p>
          <a:p>
            <a:r>
              <a:rPr lang="en-US" dirty="0"/>
              <a:t>Quizzes: 15%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E433B7-DF06-2040-BBF2-E372A9E1A3FF}"/>
              </a:ext>
            </a:extLst>
          </p:cNvPr>
          <p:cNvSpPr txBox="1">
            <a:spLocks/>
          </p:cNvSpPr>
          <p:nvPr/>
        </p:nvSpPr>
        <p:spPr>
          <a:xfrm>
            <a:off x="6206071" y="359479"/>
            <a:ext cx="4648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Grading: 4-credit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D91CF1-BC9A-5D4C-B43B-DAD380F26897}"/>
              </a:ext>
            </a:extLst>
          </p:cNvPr>
          <p:cNvSpPr txBox="1">
            <a:spLocks/>
          </p:cNvSpPr>
          <p:nvPr/>
        </p:nvSpPr>
        <p:spPr>
          <a:xfrm>
            <a:off x="6206071" y="1819979"/>
            <a:ext cx="55738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Exams: 30%</a:t>
            </a:r>
          </a:p>
          <a:p>
            <a:r>
              <a:rPr lang="en-US" dirty="0"/>
              <a:t>MPs: 33%</a:t>
            </a:r>
          </a:p>
          <a:p>
            <a:r>
              <a:rPr lang="en-US" dirty="0"/>
              <a:t>Quizzes: 12%</a:t>
            </a:r>
          </a:p>
          <a:p>
            <a:r>
              <a:rPr lang="en-US" dirty="0"/>
              <a:t>Project: 25%</a:t>
            </a:r>
          </a:p>
        </p:txBody>
      </p:sp>
    </p:spTree>
    <p:extLst>
      <p:ext uri="{BB962C8B-B14F-4D97-AF65-F5344CB8AC3E}">
        <p14:creationId xmlns:p14="http://schemas.microsoft.com/office/powerpoint/2010/main" val="423463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0F0C-D6B1-B34E-949C-2BF59BE2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pic>
        <p:nvPicPr>
          <p:cNvPr id="5" name="Content Placeholder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5C0A638F-11C3-C745-9098-2DFA2E751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63" y="0"/>
            <a:ext cx="9106021" cy="702259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CB860D-57CB-D843-9349-2D0E3400BE34}"/>
              </a:ext>
            </a:extLst>
          </p:cNvPr>
          <p:cNvSpPr txBox="1">
            <a:spLocks/>
          </p:cNvSpPr>
          <p:nvPr/>
        </p:nvSpPr>
        <p:spPr>
          <a:xfrm>
            <a:off x="134112" y="1497798"/>
            <a:ext cx="3328416" cy="5232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Released ten days before due.</a:t>
            </a:r>
          </a:p>
          <a:p>
            <a:r>
              <a:rPr lang="en-US" dirty="0"/>
              <a:t>Try each problem as often as you like (“Try a New Variant” button).</a:t>
            </a:r>
          </a:p>
          <a:p>
            <a:r>
              <a:rPr lang="en-US" dirty="0"/>
              <a:t>Late penalty 5% per day.</a:t>
            </a:r>
          </a:p>
          <a:p>
            <a:r>
              <a:rPr lang="en-US" dirty="0"/>
              <a:t>You may submit any time during the semester for 50% credit.</a:t>
            </a:r>
          </a:p>
          <a:p>
            <a:r>
              <a:rPr lang="en-US" dirty="0"/>
              <a:t>Late penalty is not waived for travel, trauma, interviews, religious holidays, or for any illness or injury that leaves you with the use of your hands.</a:t>
            </a:r>
          </a:p>
        </p:txBody>
      </p:sp>
    </p:spTree>
    <p:extLst>
      <p:ext uri="{BB962C8B-B14F-4D97-AF65-F5344CB8AC3E}">
        <p14:creationId xmlns:p14="http://schemas.microsoft.com/office/powerpoint/2010/main" val="107437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0F0C-D6B1-B34E-949C-2BF59BE2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" y="106709"/>
            <a:ext cx="339958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Problems (MPs)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0A638F-11C3-C745-9098-2DFA2E751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7051" y="1260227"/>
            <a:ext cx="8335659" cy="412126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CB860D-57CB-D843-9349-2D0E3400BE34}"/>
              </a:ext>
            </a:extLst>
          </p:cNvPr>
          <p:cNvSpPr txBox="1">
            <a:spLocks/>
          </p:cNvSpPr>
          <p:nvPr/>
        </p:nvSpPr>
        <p:spPr>
          <a:xfrm>
            <a:off x="134112" y="1497798"/>
            <a:ext cx="3328416" cy="5232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Released ten days before due.</a:t>
            </a:r>
          </a:p>
          <a:p>
            <a:r>
              <a:rPr lang="en-US" dirty="0"/>
              <a:t>Submit results to </a:t>
            </a:r>
            <a:r>
              <a:rPr lang="en-US" dirty="0" err="1"/>
              <a:t>Gradescope</a:t>
            </a:r>
            <a:r>
              <a:rPr lang="en-US" dirty="0"/>
              <a:t>, as often as you like.</a:t>
            </a:r>
          </a:p>
          <a:p>
            <a:r>
              <a:rPr lang="en-US" dirty="0"/>
              <a:t>Late penalty up to 5% per day.</a:t>
            </a:r>
          </a:p>
          <a:p>
            <a:r>
              <a:rPr lang="en-US" dirty="0"/>
              <a:t>You may submit any time during the semester for 50% credit.</a:t>
            </a:r>
          </a:p>
          <a:p>
            <a:r>
              <a:rPr lang="en-US" dirty="0"/>
              <a:t>Late penalty is not waived for travel, trauma, interviews, religious holidays, or for any illness or injury that leaves you with the use of your hands.</a:t>
            </a:r>
          </a:p>
        </p:txBody>
      </p:sp>
    </p:spTree>
    <p:extLst>
      <p:ext uri="{BB962C8B-B14F-4D97-AF65-F5344CB8AC3E}">
        <p14:creationId xmlns:p14="http://schemas.microsoft.com/office/powerpoint/2010/main" val="259500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2230</Words>
  <Application>Microsoft Macintosh PowerPoint</Application>
  <PresentationFormat>Widescreen</PresentationFormat>
  <Paragraphs>237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CS440/ECE 448 Lecture 1:  Introduction to AI</vt:lpstr>
      <vt:lpstr>Outline</vt:lpstr>
      <vt:lpstr>Course Intro: Syllabus</vt:lpstr>
      <vt:lpstr>CampusWire</vt:lpstr>
      <vt:lpstr>CoViD Policy</vt:lpstr>
      <vt:lpstr>Textbook</vt:lpstr>
      <vt:lpstr>Grading: 3-credit</vt:lpstr>
      <vt:lpstr>Quizzes</vt:lpstr>
      <vt:lpstr>Machine Problems (MPs)</vt:lpstr>
      <vt:lpstr>Exams</vt:lpstr>
      <vt:lpstr>Project</vt:lpstr>
      <vt:lpstr>Outline</vt:lpstr>
      <vt:lpstr>A brief history of Artificial Intelligence</vt:lpstr>
      <vt:lpstr>Outline</vt:lpstr>
      <vt:lpstr>Artificially Intelligent Agents</vt:lpstr>
      <vt:lpstr>PEAS</vt:lpstr>
      <vt:lpstr>Example: Vacuum Cleaner Agent</vt:lpstr>
      <vt:lpstr>Criteria for judging an agent</vt:lpstr>
      <vt:lpstr>What is Intelligence?</vt:lpstr>
      <vt:lpstr>What is Intelligence?</vt:lpstr>
      <vt:lpstr>Intelligence can be learned</vt:lpstr>
      <vt:lpstr>What is “Artificial Intelligence”</vt:lpstr>
      <vt:lpstr>Rationality</vt:lpstr>
      <vt:lpstr>Human-likeness</vt:lpstr>
      <vt:lpstr>Autonomy</vt:lpstr>
      <vt:lpstr>Morality</vt:lpstr>
      <vt:lpstr>Outline</vt:lpstr>
      <vt:lpstr>Properties of Environments</vt:lpstr>
      <vt:lpstr>Fully observable vs. partially observable</vt:lpstr>
      <vt:lpstr>Deterministic vs. stochastic</vt:lpstr>
      <vt:lpstr>Episodic vs. sequential</vt:lpstr>
      <vt:lpstr>Static vs. dynamic</vt:lpstr>
      <vt:lpstr>Discrete vs. continuous</vt:lpstr>
      <vt:lpstr>Single-agent vs. multiagent</vt:lpstr>
      <vt:lpstr>Known vs. unknown</vt:lpstr>
      <vt:lpstr>Outline</vt:lpstr>
      <vt:lpstr>Outline of the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3</dc:title>
  <dc:creator>Mark Hasegawa-Johnson</dc:creator>
  <cp:lastModifiedBy>Hasegawa-Johnson, Mark Allan</cp:lastModifiedBy>
  <cp:revision>27</cp:revision>
  <cp:lastPrinted>2022-01-16T01:04:47Z</cp:lastPrinted>
  <dcterms:created xsi:type="dcterms:W3CDTF">2017-09-04T21:58:20Z</dcterms:created>
  <dcterms:modified xsi:type="dcterms:W3CDTF">2022-01-16T02:42:31Z</dcterms:modified>
</cp:coreProperties>
</file>