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308" r:id="rId5"/>
    <p:sldId id="292" r:id="rId6"/>
    <p:sldId id="289" r:id="rId7"/>
    <p:sldId id="317" r:id="rId8"/>
    <p:sldId id="318" r:id="rId9"/>
    <p:sldId id="269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9" r:id="rId18"/>
    <p:sldId id="310" r:id="rId19"/>
    <p:sldId id="311" r:id="rId20"/>
    <p:sldId id="312" r:id="rId21"/>
    <p:sldId id="313" r:id="rId22"/>
    <p:sldId id="305" r:id="rId23"/>
    <p:sldId id="319" r:id="rId24"/>
    <p:sldId id="314" r:id="rId25"/>
    <p:sldId id="315" r:id="rId26"/>
    <p:sldId id="316" r:id="rId27"/>
    <p:sldId id="271" r:id="rId28"/>
    <p:sldId id="306" r:id="rId29"/>
    <p:sldId id="3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4/17/21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http://</a:t>
            </a:r>
            <a:r>
              <a:rPr lang="en-US" dirty="0" err="1"/>
              <a:t>en.wikipedia.org</a:t>
            </a:r>
            <a:r>
              <a:rPr lang="en-US" dirty="0"/>
              <a:t>/wiki/Reinforcement </a:t>
            </a:r>
            <a:r>
              <a:rPr lang="en-US"/>
              <a:t>for</a:t>
            </a:r>
            <a:r>
              <a:rPr lang="en-US" baseline="0"/>
              <a:t> discussion of</a:t>
            </a:r>
            <a:r>
              <a:rPr lang="en-US"/>
              <a:t> </a:t>
            </a:r>
            <a:r>
              <a:rPr lang="en-US" dirty="0"/>
              <a:t>reinforcement learning </a:t>
            </a:r>
            <a:r>
              <a:rPr lang="en-US"/>
              <a:t>in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4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41014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delbasedrlatari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03.0037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channel.att.com/playvideo/2010/03/16/In-Their-Own-Words-Claude-Shannon-Demonstrates-Machine-Learn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52843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23: Model-Based Reinforcement Learning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2580958"/>
            <a:ext cx="5288280" cy="8175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dirty="0"/>
              <a:t>Mark Hasegawa-Johnson, 4/2021</a:t>
            </a:r>
          </a:p>
          <a:p>
            <a:pPr algn="l"/>
            <a:r>
              <a:rPr lang="en-US" sz="2000" dirty="0"/>
              <a:t>Including slides by Svetlana Lazebnik, 11/2016</a:t>
            </a:r>
          </a:p>
          <a:p>
            <a:pPr algn="l"/>
            <a:r>
              <a:rPr lang="en-US" sz="2000" dirty="0"/>
              <a:t>CC-BY 4.0: Re-use at will, but please cite the source.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E803-D88B-974B-82CF-AE0B9955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3726613"/>
            <a:ext cx="12175375" cy="241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3C57D-C614-BD43-B046-B09E529D9441}"/>
              </a:ext>
            </a:extLst>
          </p:cNvPr>
          <p:cNvSpPr txBox="1"/>
          <p:nvPr/>
        </p:nvSpPr>
        <p:spPr>
          <a:xfrm>
            <a:off x="1512916" y="6130642"/>
            <a:ext cx="1057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Nicolas P. </a:t>
            </a:r>
            <a:r>
              <a:rPr lang="en-US" dirty="0" err="1"/>
              <a:t>Rougier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=29327040</a:t>
            </a:r>
          </a:p>
        </p:txBody>
      </p:sp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1. Observation: Follow some initial policy, and keep a record of what happens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B0572EB-CE66-CD44-ABAC-596B82B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32" y="1659573"/>
            <a:ext cx="337705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D5011-C992-D44A-944F-51E1D3ED8FBB}"/>
              </a:ext>
            </a:extLst>
          </p:cNvPr>
          <p:cNvSpPr txBox="1">
            <a:spLocks/>
          </p:cNvSpPr>
          <p:nvPr/>
        </p:nvSpPr>
        <p:spPr>
          <a:xfrm>
            <a:off x="1935480" y="1172846"/>
            <a:ext cx="3367405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Enter the maze…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0" y="1886635"/>
            <a:ext cx="18897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A view from inside a corn maze near Christchurch, New Zealand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By Hugho226 - Own work, CC0,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=30724285</a:t>
            </a:r>
          </a:p>
        </p:txBody>
      </p:sp>
    </p:spTree>
    <p:extLst>
      <p:ext uri="{BB962C8B-B14F-4D97-AF65-F5344CB8AC3E}">
        <p14:creationId xmlns:p14="http://schemas.microsoft.com/office/powerpoint/2010/main" val="397757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2. Model: Try to learn P(s’|</a:t>
            </a:r>
            <a:r>
              <a:rPr lang="en-US" sz="4000" dirty="0" err="1"/>
              <a:t>s,a</a:t>
            </a:r>
            <a:r>
              <a:rPr lang="en-US" sz="4000" dirty="0"/>
              <a:t>) and R(s)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B0572EB-CE66-CD44-ABAC-596B82B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32" y="1659573"/>
            <a:ext cx="337705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D5011-C992-D44A-944F-51E1D3ED8FBB}"/>
              </a:ext>
            </a:extLst>
          </p:cNvPr>
          <p:cNvSpPr txBox="1">
            <a:spLocks/>
          </p:cNvSpPr>
          <p:nvPr/>
        </p:nvSpPr>
        <p:spPr>
          <a:xfrm>
            <a:off x="1935480" y="1172846"/>
            <a:ext cx="3367405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Enter the maze…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0" y="1886635"/>
            <a:ext cx="18897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A view from inside a corn maze near Christchurch, New Zealand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By Hugho226 - Own work, CC0,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=30724285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BA4B6D4-6E5B-D241-88BE-750CD20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12" y="1659573"/>
            <a:ext cx="652282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C616BF-200E-DB47-98EC-121D43F6D68A}"/>
              </a:ext>
            </a:extLst>
          </p:cNvPr>
          <p:cNvSpPr txBox="1">
            <a:spLocks/>
          </p:cNvSpPr>
          <p:nvPr/>
        </p:nvSpPr>
        <p:spPr>
          <a:xfrm>
            <a:off x="6126480" y="1172846"/>
            <a:ext cx="5302938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…update your map as you go…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C7579-D442-CD4A-B76A-4BB82284B0D2}"/>
              </a:ext>
            </a:extLst>
          </p:cNvPr>
          <p:cNvSpPr/>
          <p:nvPr/>
        </p:nvSpPr>
        <p:spPr>
          <a:xfrm>
            <a:off x="5425440" y="6074956"/>
            <a:ext cx="6506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Philip Mitchell - http://</a:t>
            </a:r>
            <a:r>
              <a:rPr lang="en-US" sz="1400" dirty="0" err="1"/>
              <a:t>www.dwarvenforge.com</a:t>
            </a:r>
            <a:r>
              <a:rPr lang="en-US" sz="1400" dirty="0"/>
              <a:t>/</a:t>
            </a:r>
            <a:r>
              <a:rPr lang="en-US" sz="1400" dirty="0" err="1"/>
              <a:t>dwarvenforums</a:t>
            </a:r>
            <a:r>
              <a:rPr lang="en-US" sz="1400" dirty="0"/>
              <a:t>/</a:t>
            </a:r>
            <a:r>
              <a:rPr lang="en-US" sz="1400" dirty="0" err="1"/>
              <a:t>viewtopic.php?pid</a:t>
            </a:r>
            <a:r>
              <a:rPr lang="en-US" sz="1400" dirty="0"/>
              <a:t>=15595#p15595, CC BY-SA 3.0, https://</a:t>
            </a:r>
            <a:r>
              <a:rPr lang="en-US" sz="1400" dirty="0" err="1"/>
              <a:t>commons.wikimedia.org</a:t>
            </a:r>
            <a:r>
              <a:rPr lang="en-US" sz="1400" dirty="0"/>
              <a:t>/w/</a:t>
            </a:r>
            <a:r>
              <a:rPr lang="en-US" sz="1400" dirty="0" err="1"/>
              <a:t>index.php?curid</a:t>
            </a:r>
            <a:r>
              <a:rPr lang="en-US" sz="1400" dirty="0"/>
              <a:t>=1913429</a:t>
            </a:r>
          </a:p>
        </p:txBody>
      </p:sp>
    </p:spTree>
    <p:extLst>
      <p:ext uri="{BB962C8B-B14F-4D97-AF65-F5344CB8AC3E}">
        <p14:creationId xmlns:p14="http://schemas.microsoft.com/office/powerpoint/2010/main" val="418586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3. Policy: Solve the MDP to find a new policy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ED5011-C992-D44A-944F-51E1D3ED8FBB}"/>
              </a:ext>
            </a:extLst>
          </p:cNvPr>
          <p:cNvSpPr txBox="1">
            <a:spLocks/>
          </p:cNvSpPr>
          <p:nvPr/>
        </p:nvSpPr>
        <p:spPr>
          <a:xfrm>
            <a:off x="182880" y="1172846"/>
            <a:ext cx="4126547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…and figure out what to do.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15239" y="6047155"/>
            <a:ext cx="5302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By Edward Burne-Jones - lgFxdQtUgyzs7Q at Google Cultural Institute, zoom level maximum, Public Domain, https://</a:t>
            </a:r>
            <a:r>
              <a:rPr lang="en-US" sz="1400" dirty="0" err="1"/>
              <a:t>commons.wikimedia.org</a:t>
            </a:r>
            <a:r>
              <a:rPr lang="en-US" sz="1400" dirty="0"/>
              <a:t>/w/</a:t>
            </a:r>
            <a:r>
              <a:rPr lang="en-US" sz="1400" dirty="0" err="1"/>
              <a:t>index.php?curid</a:t>
            </a:r>
            <a:r>
              <a:rPr lang="en-US" sz="1400" dirty="0"/>
              <a:t>=29661124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BA4B6D4-6E5B-D241-88BE-750CD20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12" y="1659573"/>
            <a:ext cx="652282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C616BF-200E-DB47-98EC-121D43F6D68A}"/>
              </a:ext>
            </a:extLst>
          </p:cNvPr>
          <p:cNvSpPr txBox="1">
            <a:spLocks/>
          </p:cNvSpPr>
          <p:nvPr/>
        </p:nvSpPr>
        <p:spPr>
          <a:xfrm>
            <a:off x="6126480" y="1172846"/>
            <a:ext cx="5302938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…update your map as you go…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C7579-D442-CD4A-B76A-4BB82284B0D2}"/>
              </a:ext>
            </a:extLst>
          </p:cNvPr>
          <p:cNvSpPr/>
          <p:nvPr/>
        </p:nvSpPr>
        <p:spPr>
          <a:xfrm>
            <a:off x="5425440" y="6074956"/>
            <a:ext cx="6506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Philip Mitchell - http://</a:t>
            </a:r>
            <a:r>
              <a:rPr lang="en-US" sz="1400" dirty="0" err="1"/>
              <a:t>www.dwarvenforge.com</a:t>
            </a:r>
            <a:r>
              <a:rPr lang="en-US" sz="1400" dirty="0"/>
              <a:t>/</a:t>
            </a:r>
            <a:r>
              <a:rPr lang="en-US" sz="1400" dirty="0" err="1"/>
              <a:t>dwarvenforums</a:t>
            </a:r>
            <a:r>
              <a:rPr lang="en-US" sz="1400" dirty="0"/>
              <a:t>/</a:t>
            </a:r>
            <a:r>
              <a:rPr lang="en-US" sz="1400" dirty="0" err="1"/>
              <a:t>viewtopic.php?pid</a:t>
            </a:r>
            <a:r>
              <a:rPr lang="en-US" sz="1400" dirty="0"/>
              <a:t>=15595#p15595, CC BY-SA 3.0, https://</a:t>
            </a:r>
            <a:r>
              <a:rPr lang="en-US" sz="1400" dirty="0" err="1"/>
              <a:t>commons.wikimedia.org</a:t>
            </a:r>
            <a:r>
              <a:rPr lang="en-US" sz="1400" dirty="0"/>
              <a:t>/w/</a:t>
            </a:r>
            <a:r>
              <a:rPr lang="en-US" sz="1400" dirty="0" err="1"/>
              <a:t>index.php?curid</a:t>
            </a:r>
            <a:r>
              <a:rPr lang="en-US" sz="1400" dirty="0"/>
              <a:t>=1913429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8846A089-BA2F-EE46-BCE4-17CEAD6F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0" y="1672500"/>
            <a:ext cx="4170977" cy="4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2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1. Follow some initial policy, to guide your actions 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B0572EB-CE66-CD44-ABAC-596B82B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" y="1023289"/>
            <a:ext cx="1614805" cy="21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106680" y="3136315"/>
            <a:ext cx="1889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Hugho226 - Own work, CC0,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=30724285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7A68B63-FF0F-6E4D-AF7C-7D1689C77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0" y="1264921"/>
                <a:ext cx="8763000" cy="49831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(for some sufficiently large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Observe: find out what is your current state (s).</a:t>
                </a:r>
              </a:p>
              <a:p>
                <a:r>
                  <a:rPr lang="en-US" dirty="0"/>
                  <a:t>Act: use your current policy to choose an action (a).</a:t>
                </a:r>
              </a:p>
              <a:p>
                <a:r>
                  <a:rPr lang="en-US" dirty="0"/>
                  <a:t>Observe: see what state you move to (s’).</a:t>
                </a:r>
              </a:p>
              <a:p>
                <a:r>
                  <a:rPr lang="en-US" dirty="0"/>
                  <a:t>Observe: see what reward you receive (R).</a:t>
                </a:r>
              </a:p>
              <a:p>
                <a:pPr marL="0" indent="0">
                  <a:buNone/>
                </a:pPr>
                <a:r>
                  <a:rPr lang="en-US" dirty="0"/>
                  <a:t>If you finish the game within this many steps, start over, until you reach your desired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Keep a record of your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tuples.  These are now your training database: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7A68B63-FF0F-6E4D-AF7C-7D1689C77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264921"/>
                <a:ext cx="8763000" cy="4983163"/>
              </a:xfrm>
              <a:blipFill>
                <a:blip r:embed="rId3"/>
                <a:stretch>
                  <a:fillRect l="-1592" t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84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2. Try to learn P(s’|</a:t>
            </a:r>
            <a:r>
              <a:rPr lang="en-US" sz="4000" dirty="0" err="1"/>
              <a:t>s,a</a:t>
            </a:r>
            <a:r>
              <a:rPr lang="en-US" sz="4000" dirty="0"/>
              <a:t>) and R(s)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BA4B6D4-6E5B-D241-88BE-750CD20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89853"/>
            <a:ext cx="2483538" cy="16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0C7579-D442-CD4A-B76A-4BB82284B0D2}"/>
              </a:ext>
            </a:extLst>
          </p:cNvPr>
          <p:cNvSpPr/>
          <p:nvPr/>
        </p:nvSpPr>
        <p:spPr>
          <a:xfrm>
            <a:off x="9570720" y="1701076"/>
            <a:ext cx="248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Philip Mitchell - http://</a:t>
            </a:r>
            <a:r>
              <a:rPr lang="en-US" sz="1200" dirty="0" err="1"/>
              <a:t>www.dwarvenforge.com</a:t>
            </a:r>
            <a:r>
              <a:rPr lang="en-US" sz="1200" dirty="0"/>
              <a:t>/</a:t>
            </a:r>
            <a:r>
              <a:rPr lang="en-US" sz="1200" dirty="0" err="1"/>
              <a:t>dwarvenforums</a:t>
            </a:r>
            <a:r>
              <a:rPr lang="en-US" sz="1200" dirty="0"/>
              <a:t>/</a:t>
            </a:r>
            <a:r>
              <a:rPr lang="en-US" sz="1200" dirty="0" err="1"/>
              <a:t>viewtopic.php?pid</a:t>
            </a:r>
            <a:r>
              <a:rPr lang="en-US" sz="1200" dirty="0"/>
              <a:t>=15595#p15595, CC BY-SA 3.0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F67CD1F-1078-F142-A6BA-E175FE30D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160" y="1310641"/>
                <a:ext cx="8763000" cy="4983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Just like Bayesian networks!  Use maximum likelihood parameter learning, possibly also with Laplace smoothing.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action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led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action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performed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was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received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you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were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are continuous-valued, you’ll have to estimate these using a neural network or some other parametric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F67CD1F-1078-F142-A6BA-E175FE30D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60" y="1310641"/>
                <a:ext cx="8763000" cy="4983163"/>
              </a:xfrm>
              <a:blipFill>
                <a:blip r:embed="rId3"/>
                <a:stretch>
                  <a:fillRect l="-1447" t="-1777" r="-145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52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3. Update your policy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243839" y="3212515"/>
            <a:ext cx="2191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Edward Burne-Jones - lgFxdQtUgyzs7Q at Google Cultural Institute, zoom level maximum,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=29661124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8846A089-BA2F-EE46-BCE4-17CEAD6F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001940"/>
            <a:ext cx="2191067" cy="22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9E9BDBB-AD67-EF47-B40F-76B82C5C9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6560" y="1310641"/>
                <a:ext cx="8763000" cy="4983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 you know from last lecture, you’ll have to use value iteration or policy iteration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9E9BDBB-AD67-EF47-B40F-76B82C5C9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6560" y="1310641"/>
                <a:ext cx="8763000" cy="4983163"/>
              </a:xfrm>
              <a:blipFill>
                <a:blip r:embed="rId3"/>
                <a:stretch>
                  <a:fillRect l="-1447" t="-3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49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082041"/>
            <a:ext cx="10241280" cy="18440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Basic idea: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Observation: Follow some initial policy, to guide your 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Model: Try to learn P(s’|</a:t>
            </a:r>
            <a:r>
              <a:rPr lang="en-US" sz="2400" dirty="0" err="1"/>
              <a:t>s,a</a:t>
            </a:r>
            <a:r>
              <a:rPr lang="en-US" sz="2400" dirty="0"/>
              <a:t>) and R(s).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Policy: Use your estimated P(s’|</a:t>
            </a:r>
            <a:r>
              <a:rPr lang="en-US" sz="2400" dirty="0" err="1"/>
              <a:t>s,a</a:t>
            </a:r>
            <a:r>
              <a:rPr lang="en-US" sz="2400" dirty="0"/>
              <a:t>) and R(s) to decide on a new policy, and repeat.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DA6E9F-A40D-F644-82DB-5D7030B24E89}"/>
              </a:ext>
            </a:extLst>
          </p:cNvPr>
          <p:cNvSpPr txBox="1">
            <a:spLocks/>
          </p:cNvSpPr>
          <p:nvPr/>
        </p:nvSpPr>
        <p:spPr>
          <a:xfrm>
            <a:off x="1021080" y="2956561"/>
            <a:ext cx="10241280" cy="47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Why does this fail?</a:t>
            </a:r>
          </a:p>
        </p:txBody>
      </p:sp>
    </p:spTree>
    <p:extLst>
      <p:ext uri="{BB962C8B-B14F-4D97-AF65-F5344CB8AC3E}">
        <p14:creationId xmlns:p14="http://schemas.microsoft.com/office/powerpoint/2010/main" val="199772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F62-A67F-BB41-BEF0-DBFC5446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Observe-Model-Policy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647F-4507-294F-B98D-C4677F9D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82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know the states (A, B, C, …) and the actions (Right, Left, Up, Down), but we don’t know rewards or transition probabilities.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187809C-60B0-414D-8F1A-AB76BF48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56116"/>
              </p:ext>
            </p:extLst>
          </p:nvPr>
        </p:nvGraphicFramePr>
        <p:xfrm>
          <a:off x="6526135" y="1927141"/>
          <a:ext cx="4888230" cy="414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122515758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142032455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84884040"/>
                    </a:ext>
                  </a:extLst>
                </a:gridCol>
              </a:tblGrid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49216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55970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75484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95886"/>
                  </a:ext>
                </a:extLst>
              </a:tr>
            </a:tbl>
          </a:graphicData>
        </a:graphic>
      </p:graphicFrame>
      <p:pic>
        <p:nvPicPr>
          <p:cNvPr id="10" name="Graphic 9" descr="Robot with solid fill">
            <a:extLst>
              <a:ext uri="{FF2B5EF4-FFF2-40B4-BE49-F238E27FC236}">
                <a16:creationId xmlns:a16="http://schemas.microsoft.com/office/drawing/2014/main" id="{1E4F96A2-F449-CB4B-BAEF-E8D3384E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4713" y="19909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F62-A67F-BB41-BEF0-DBFC5446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647F-4507-294F-B98D-C4677F9D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82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with some initial policy, e.g., “choose a direction at random.”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187809C-60B0-414D-8F1A-AB76BF485ED2}"/>
              </a:ext>
            </a:extLst>
          </p:cNvPr>
          <p:cNvGraphicFramePr>
            <a:graphicFrameLocks noGrp="1"/>
          </p:cNvGraphicFramePr>
          <p:nvPr/>
        </p:nvGraphicFramePr>
        <p:xfrm>
          <a:off x="6526135" y="1927141"/>
          <a:ext cx="4888230" cy="414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122515758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142032455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84884040"/>
                    </a:ext>
                  </a:extLst>
                </a:gridCol>
              </a:tblGrid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49216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55970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75484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95886"/>
                  </a:ext>
                </a:extLst>
              </a:tr>
            </a:tbl>
          </a:graphicData>
        </a:graphic>
      </p:graphicFrame>
      <p:pic>
        <p:nvPicPr>
          <p:cNvPr id="10" name="Graphic 9" descr="Robot with solid fill">
            <a:extLst>
              <a:ext uri="{FF2B5EF4-FFF2-40B4-BE49-F238E27FC236}">
                <a16:creationId xmlns:a16="http://schemas.microsoft.com/office/drawing/2014/main" id="{1E4F96A2-F449-CB4B-BAEF-E8D3384E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4713" y="19909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186 L -0.00782 0.00186 C -0.00378 0.00255 0.00039 0.00325 0.00442 0.00417 C 0.00625 0.00487 0.00807 0.00602 0.00989 0.00672 C 0.01302 0.00764 0.01627 0.00834 0.0194 0.00903 C 0.02083 0.00834 0.02213 0.00718 0.02356 0.00672 C 0.02669 0.00556 0.02994 0.0051 0.03307 0.00417 C 0.03541 0.00348 0.03763 0.00255 0.03997 0.00186 C 0.04635 0.00278 0.06888 0.00672 0.07408 0.00672 C 0.0832 0.00672 0.09218 0.0051 0.1013 0.00417 C 0.10273 0.00348 0.10507 -0.00069 0.10546 0.00186 C 0.10599 0.00695 0.10429 0.01204 0.10273 0.01644 L 0.09726 0.03102 C 0.09895 0.05301 0.09752 0.04237 0.1013 0.0625 L 0.10273 0.06968 C 0.10221 0.0794 0.10195 0.08912 0.1013 0.09885 C 0.10104 0.10371 0.10026 0.10834 0.1 0.1132 C 0.09935 0.12686 0.09908 0.14075 0.09856 0.1544 C 0.09726 0.15371 0.09596 0.15255 0.09453 0.15209 C 0.08711 0.14908 0.07851 0.14815 0.07135 0.14723 L 0.05351 0.14468 C 0.05078 0.14514 0.02161 0.14769 0.01536 0.14954 C 0.0125 0.15047 0.00716 0.1544 0.00716 0.1544 C -0.00287 0.15371 -0.01276 0.15209 -0.02279 0.15209 C -0.02657 0.15209 -0.03008 0.15371 -0.03373 0.1544 L -0.04597 0.15695 C -0.04102 0.15394 -0.03868 0.15209 -0.03243 0.15209 C -0.03099 0.15209 -0.02969 0.15417 -0.02826 0.1544 C -0.01784 0.15579 -0.00743 0.15579 0.00312 0.15695 C 0.04101 0.16042 0.00807 0.15718 0.03177 0.16181 C 0.03724 0.16274 0.0427 0.16343 0.04817 0.16412 L 0.06588 0.16181 C 0.07044 0.16112 0.07487 0.15926 0.07955 0.15926 C 0.08632 0.15926 0.0931 0.16088 0.1 0.16181 L 0.1 0.15926 L 0.09583 0.16667 L 0.09726 0.16412 " pathEditMode="relative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F62-A67F-BB41-BEF0-DBFC5446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647F-4507-294F-B98D-C4677F9D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645074"/>
            <a:ext cx="4888230" cy="9817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Record the sequence of actions and consequences.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187809C-60B0-414D-8F1A-AB76BF485ED2}"/>
              </a:ext>
            </a:extLst>
          </p:cNvPr>
          <p:cNvGraphicFramePr>
            <a:graphicFrameLocks noGrp="1"/>
          </p:cNvGraphicFramePr>
          <p:nvPr/>
        </p:nvGraphicFramePr>
        <p:xfrm>
          <a:off x="6526135" y="1927141"/>
          <a:ext cx="4888230" cy="414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122515758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142032455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84884040"/>
                    </a:ext>
                  </a:extLst>
                </a:gridCol>
              </a:tblGrid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49216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55970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75484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95886"/>
                  </a:ext>
                </a:extLst>
              </a:tr>
            </a:tbl>
          </a:graphicData>
        </a:graphic>
      </p:graphicFrame>
      <p:pic>
        <p:nvPicPr>
          <p:cNvPr id="10" name="Graphic 9" descr="Robot with solid fill">
            <a:extLst>
              <a:ext uri="{FF2B5EF4-FFF2-40B4-BE49-F238E27FC236}">
                <a16:creationId xmlns:a16="http://schemas.microsoft.com/office/drawing/2014/main" id="{1E4F96A2-F449-CB4B-BAEF-E8D3384E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2489" y="2988424"/>
            <a:ext cx="914400" cy="9144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BD9962-FA68-5346-834C-5ECC0DDC2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96825"/>
              </p:ext>
            </p:extLst>
          </p:nvPr>
        </p:nvGraphicFramePr>
        <p:xfrm>
          <a:off x="386087" y="3146978"/>
          <a:ext cx="588171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429">
                  <a:extLst>
                    <a:ext uri="{9D8B030D-6E8A-4147-A177-3AD203B41FA5}">
                      <a16:colId xmlns:a16="http://schemas.microsoft.com/office/drawing/2014/main" val="2464426260"/>
                    </a:ext>
                  </a:extLst>
                </a:gridCol>
                <a:gridCol w="1470429">
                  <a:extLst>
                    <a:ext uri="{9D8B030D-6E8A-4147-A177-3AD203B41FA5}">
                      <a16:colId xmlns:a16="http://schemas.microsoft.com/office/drawing/2014/main" val="256792468"/>
                    </a:ext>
                  </a:extLst>
                </a:gridCol>
                <a:gridCol w="1470429">
                  <a:extLst>
                    <a:ext uri="{9D8B030D-6E8A-4147-A177-3AD203B41FA5}">
                      <a16:colId xmlns:a16="http://schemas.microsoft.com/office/drawing/2014/main" val="1889896915"/>
                    </a:ext>
                  </a:extLst>
                </a:gridCol>
                <a:gridCol w="1470429">
                  <a:extLst>
                    <a:ext uri="{9D8B030D-6E8A-4147-A177-3AD203B41FA5}">
                      <a16:colId xmlns:a16="http://schemas.microsoft.com/office/drawing/2014/main" val="3339523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8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6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9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0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9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07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/>
              <a:lstStyle/>
              <a:p>
                <a:r>
                  <a:rPr lang="en-US" sz="2400" b="1" dirty="0"/>
                  <a:t>Solving a known MDP</a:t>
                </a:r>
              </a:p>
              <a:p>
                <a:pPr lvl="1"/>
                <a:r>
                  <a:rPr lang="en-US" dirty="0"/>
                  <a:t>Given:</a:t>
                </a:r>
              </a:p>
              <a:p>
                <a:pPr lvl="2"/>
                <a:r>
                  <a:rPr lang="en-US" dirty="0"/>
                  <a:t>Transition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Find:</a:t>
                </a:r>
              </a:p>
              <a:p>
                <a:pPr lvl="2"/>
                <a:r>
                  <a:rPr lang="en-US" dirty="0"/>
                  <a:t>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(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/>
                </a:endParaRPr>
              </a:p>
              <a:p>
                <a:pPr lvl="2"/>
                <a:endParaRPr lang="en-US" dirty="0">
                  <a:solidFill>
                    <a:srgbClr val="0000FF"/>
                  </a:solidFill>
                  <a:sym typeface="Symbol"/>
                </a:endParaRPr>
              </a:p>
              <a:p>
                <a:r>
                  <a:rPr lang="en-US" sz="2400" b="1" dirty="0">
                    <a:sym typeface="Symbol"/>
                  </a:rPr>
                  <a:t>Reinforcement learning</a:t>
                </a:r>
              </a:p>
              <a:p>
                <a:pPr lvl="1"/>
                <a:r>
                  <a:rPr lang="en-US" dirty="0">
                    <a:sym typeface="Symbol"/>
                  </a:rPr>
                  <a:t>Transition model and reward function initially unknown</a:t>
                </a:r>
              </a:p>
              <a:p>
                <a:pPr lvl="1"/>
                <a:r>
                  <a:rPr lang="en-US" dirty="0">
                    <a:sym typeface="Symbol"/>
                  </a:rPr>
                  <a:t>Still need to find the right policy</a:t>
                </a:r>
              </a:p>
              <a:p>
                <a:pPr lvl="1"/>
                <a:r>
                  <a:rPr lang="en-US" dirty="0">
                    <a:sym typeface="Symbol"/>
                  </a:rPr>
                  <a:t>“Learn by doing”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>
                <a:blip r:embed="rId3"/>
                <a:stretch>
                  <a:fillRect l="-876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F62-A67F-BB41-BEF0-DBFC5446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4" y="99120"/>
            <a:ext cx="10515600" cy="981749"/>
          </a:xfrm>
        </p:spPr>
        <p:txBody>
          <a:bodyPr>
            <a:normAutofit/>
          </a:bodyPr>
          <a:lstStyle/>
          <a:p>
            <a:r>
              <a:rPr lang="en-US" sz="4000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647F-4507-294F-B98D-C4677F9D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36" y="930185"/>
            <a:ext cx="5712229" cy="5148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Estimate the transitions &amp; rewards.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187809C-60B0-414D-8F1A-AB76BF485ED2}"/>
              </a:ext>
            </a:extLst>
          </p:cNvPr>
          <p:cNvGraphicFramePr>
            <a:graphicFrameLocks noGrp="1"/>
          </p:cNvGraphicFramePr>
          <p:nvPr/>
        </p:nvGraphicFramePr>
        <p:xfrm>
          <a:off x="6526135" y="1927141"/>
          <a:ext cx="4888230" cy="414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122515758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142032455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84884040"/>
                    </a:ext>
                  </a:extLst>
                </a:gridCol>
              </a:tblGrid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49216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55970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75484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95886"/>
                  </a:ext>
                </a:extLst>
              </a:tr>
            </a:tbl>
          </a:graphicData>
        </a:graphic>
      </p:graphicFrame>
      <p:pic>
        <p:nvPicPr>
          <p:cNvPr id="10" name="Graphic 9" descr="Robot with solid fill">
            <a:extLst>
              <a:ext uri="{FF2B5EF4-FFF2-40B4-BE49-F238E27FC236}">
                <a16:creationId xmlns:a16="http://schemas.microsoft.com/office/drawing/2014/main" id="{1E4F96A2-F449-CB4B-BAEF-E8D3384E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2489" y="2988424"/>
            <a:ext cx="914400" cy="9144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BD9962-FA68-5346-834C-5ECC0DDC2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79064"/>
              </p:ext>
            </p:extLst>
          </p:nvPr>
        </p:nvGraphicFramePr>
        <p:xfrm>
          <a:off x="149629" y="1501067"/>
          <a:ext cx="219208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54">
                  <a:extLst>
                    <a:ext uri="{9D8B030D-6E8A-4147-A177-3AD203B41FA5}">
                      <a16:colId xmlns:a16="http://schemas.microsoft.com/office/drawing/2014/main" val="2464426260"/>
                    </a:ext>
                  </a:extLst>
                </a:gridCol>
                <a:gridCol w="1289727">
                  <a:extLst>
                    <a:ext uri="{9D8B030D-6E8A-4147-A177-3AD203B41FA5}">
                      <a16:colId xmlns:a16="http://schemas.microsoft.com/office/drawing/2014/main" val="3339523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8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6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9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83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0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19865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9AFE094-F06B-EF44-AB95-C83C1DFC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90742"/>
              </p:ext>
            </p:extLst>
          </p:nvPr>
        </p:nvGraphicFramePr>
        <p:xfrm>
          <a:off x="2633297" y="1487209"/>
          <a:ext cx="360125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317">
                  <a:extLst>
                    <a:ext uri="{9D8B030D-6E8A-4147-A177-3AD203B41FA5}">
                      <a16:colId xmlns:a16="http://schemas.microsoft.com/office/drawing/2014/main" val="2464426260"/>
                    </a:ext>
                  </a:extLst>
                </a:gridCol>
                <a:gridCol w="482138">
                  <a:extLst>
                    <a:ext uri="{9D8B030D-6E8A-4147-A177-3AD203B41FA5}">
                      <a16:colId xmlns:a16="http://schemas.microsoft.com/office/drawing/2014/main" val="1889896915"/>
                    </a:ext>
                  </a:extLst>
                </a:gridCol>
                <a:gridCol w="1695796">
                  <a:extLst>
                    <a:ext uri="{9D8B030D-6E8A-4147-A177-3AD203B41FA5}">
                      <a16:colId xmlns:a16="http://schemas.microsoft.com/office/drawing/2014/main" val="3339523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s,a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P(s’|</a:t>
                      </a:r>
                      <a:r>
                        <a:rPr lang="en-US" sz="2800" dirty="0" err="1"/>
                        <a:t>s,a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8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A,Right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6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A,Right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B,Down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9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B,Down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4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D,Left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8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D,Left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4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E,Right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9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E,Right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0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7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051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F62-A67F-BB41-BEF0-DBFC5446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4" y="99120"/>
            <a:ext cx="10515600" cy="981749"/>
          </a:xfrm>
        </p:spPr>
        <p:txBody>
          <a:bodyPr>
            <a:normAutofit/>
          </a:bodyPr>
          <a:lstStyle/>
          <a:p>
            <a:r>
              <a:rPr lang="en-US" sz="4000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647F-4507-294F-B98D-C4677F9D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36" y="930185"/>
            <a:ext cx="11331631" cy="5148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value iteration or policy iteration to find the new optimal policy.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187809C-60B0-414D-8F1A-AB76BF485ED2}"/>
              </a:ext>
            </a:extLst>
          </p:cNvPr>
          <p:cNvGraphicFramePr>
            <a:graphicFrameLocks noGrp="1"/>
          </p:cNvGraphicFramePr>
          <p:nvPr/>
        </p:nvGraphicFramePr>
        <p:xfrm>
          <a:off x="6526135" y="1927141"/>
          <a:ext cx="4888230" cy="414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122515758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142032455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384884040"/>
                    </a:ext>
                  </a:extLst>
                </a:gridCol>
              </a:tblGrid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49216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55970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75484"/>
                  </a:ext>
                </a:extLst>
              </a:tr>
              <a:tr h="10363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95886"/>
                  </a:ext>
                </a:extLst>
              </a:tr>
            </a:tbl>
          </a:graphicData>
        </a:graphic>
      </p:graphicFrame>
      <p:pic>
        <p:nvPicPr>
          <p:cNvPr id="10" name="Graphic 9" descr="Robot with solid fill">
            <a:extLst>
              <a:ext uri="{FF2B5EF4-FFF2-40B4-BE49-F238E27FC236}">
                <a16:creationId xmlns:a16="http://schemas.microsoft.com/office/drawing/2014/main" id="{1E4F96A2-F449-CB4B-BAEF-E8D3384E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1344" y="19909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A56EFF41-6D92-A64E-88B0-CF17C0D2D6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237554"/>
                  </p:ext>
                </p:extLst>
              </p:nvPr>
            </p:nvGraphicFramePr>
            <p:xfrm>
              <a:off x="236460" y="1966575"/>
              <a:ext cx="2940858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0429">
                      <a:extLst>
                        <a:ext uri="{9D8B030D-6E8A-4147-A177-3AD203B41FA5}">
                          <a16:colId xmlns:a16="http://schemas.microsoft.com/office/drawing/2014/main" val="2464426260"/>
                        </a:ext>
                      </a:extLst>
                    </a:gridCol>
                    <a:gridCol w="1470429">
                      <a:extLst>
                        <a:ext uri="{9D8B030D-6E8A-4147-A177-3AD203B41FA5}">
                          <a16:colId xmlns:a16="http://schemas.microsoft.com/office/drawing/2014/main" val="3339523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987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6360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599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8409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699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35010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A56EFF41-6D92-A64E-88B0-CF17C0D2D6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237554"/>
                  </p:ext>
                </p:extLst>
              </p:nvPr>
            </p:nvGraphicFramePr>
            <p:xfrm>
              <a:off x="236460" y="1966575"/>
              <a:ext cx="2940858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0429">
                      <a:extLst>
                        <a:ext uri="{9D8B030D-6E8A-4147-A177-3AD203B41FA5}">
                          <a16:colId xmlns:a16="http://schemas.microsoft.com/office/drawing/2014/main" val="2464426260"/>
                        </a:ext>
                      </a:extLst>
                    </a:gridCol>
                    <a:gridCol w="1470429">
                      <a:extLst>
                        <a:ext uri="{9D8B030D-6E8A-4147-A177-3AD203B41FA5}">
                          <a16:colId xmlns:a16="http://schemas.microsoft.com/office/drawing/2014/main" val="333952348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55" r="-100855" b="-5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724" r="-1724" b="-5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89871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63600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5995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84091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76995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Else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35010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21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649 L -0.00091 0.00649 C 0.00325 0.00718 0.00729 0.0088 0.01133 0.0088 C 0.01276 0.0088 0.01406 0.00672 0.01549 0.00649 C 0.025 0.0051 0.0345 0.00487 0.04414 0.00394 C 0.04883 0.00186 0.05416 -0.00069 0.05911 -0.00069 C 0.06432 -0.00069 0.09453 0.00325 0.1013 0.00394 C 0.09805 0.02176 0.09935 0.01366 0.09726 0.02825 C 0.10052 0.04537 0.09661 0.02362 0.1 0.0551 C 0.10534 0.10649 0.10052 0.0426 0.10403 0.09375 C 0.10364 0.10672 0.10338 0.11968 0.10273 0.13264 C 0.10247 0.13612 0.10312 0.14144 0.1013 0.14237 C 0.09479 0.14607 0.08776 0.14422 0.08086 0.14491 L 0.04948 0.14723 C 0.00794 0.15649 0.03502 0.15186 -0.03229 0.15463 C -0.0168 0.15625 -0.0013 0.15718 0.01406 0.1595 C 0.03685 0.16274 0.025 0.16112 0.04948 0.16436 C 0.06041 0.15787 0.05312 0.16135 0.07539 0.1595 L 0.10677 0.15695 C 0.09896 0.15232 0.10664 0.15649 0.09583 0.15209 C 0.09219 0.1507 0.08867 0.14792 0.08502 0.14723 C 0.07695 0.14561 0.07096 0.14468 0.06315 0.14237 C 0.06094 0.14167 0.05859 0.14051 0.05638 0.14005 C 0.05 0.1382 0.03724 0.13519 0.03724 0.13519 C 0.00169 0.14213 0.0543 0.13195 0.00729 0.14005 C 0.00364 0.14051 1.875E-6 0.1419 -0.00365 0.14237 C -0.01406 0.14352 -0.02448 0.14399 -0.03503 0.14491 C -0.00938 0.15996 -0.03099 0.14815 0.03724 0.14491 C 0.04818 0.14422 0.05911 0.14329 0.07005 0.14237 C 0.08763 0.14422 0.08906 0.14213 0.1013 0.14723 C 0.10495 0.14885 0.11224 0.15209 0.11224 0.15209 C 0.10312 0.15764 0.11068 0.15417 0.0931 0.15209 C 0.08411 0.15116 0.075 0.15047 0.06588 0.14977 C 0.05013 0.15533 0.06601 0.15186 0.05495 0.14977 C 0.04778 0.14838 0.04049 0.14815 0.0332 0.14723 C 0.02409 0.14815 0.01497 0.14862 0.00586 0.14977 C 0.00221 0.15024 -0.0013 0.15139 -0.00495 0.15209 L -0.01719 0.15463 C -0.04531 0.15926 -0.02279 0.15463 -0.04453 0.1595 C -0.02292 0.14653 -0.0444 0.15857 0.01406 0.15463 C 0.01953 0.15417 0.025 0.15278 0.03047 0.15209 C 0.03815 0.15116 0.04596 0.15047 0.05364 0.14977 C 0.08437 0.1551 0.04648 0.14885 0.0918 0.15463 C 0.10195 0.15579 0.1056 0.15695 0.11497 0.1595 C 0.11627 0.16019 0.11771 0.16112 0.11901 0.16181 C 0.12083 0.16274 0.12344 0.16158 0.12448 0.16436 C 0.12539 0.16621 0.12357 0.16922 0.12318 0.17153 C 0.10495 0.1669 0.12265 0.17107 0.1 0.16667 C 0.0819 0.1632 0.08346 0.16158 0.05768 0.1595 L -0.00222 0.15463 C -0.01094 0.15533 -0.01953 0.15556 -0.02813 0.15695 C -0.03047 0.15741 -0.03529 0.16042 -0.03776 0.16181 C -0.01472 0.17547 -0.03373 0.16505 0.02643 0.16181 C 0.03633 0.16135 0.04635 0.16019 0.05638 0.1595 L 0.1013 0.16181 C 0.10768 0.16227 0.11432 0.16088 0.12044 0.16436 C 0.12239 0.16528 0.1168 0.16783 0.11497 0.16922 C 0.11237 0.17107 0.10677 0.17408 0.10677 0.17408 L 0.08502 0.17153 C 0.07995 0.17084 0.075 0.16968 0.07005 0.16922 C 0.04166 0.16598 0.01211 0.16551 -0.01589 0.16436 C -0.025 0.16968 -0.02292 0.16922 -0.03906 0.16922 C -0.0405 0.16922 -0.0418 0.16737 -0.0431 0.16667 C -0.04492 0.16575 -0.04675 0.16505 -0.04857 0.16436 C -0.04714 0.15625 -0.04805 0.15463 -0.0418 0.15463 C -0.0086 0.15463 0.02461 0.15625 0.05768 0.15695 L 0.12721 0.15209 C 0.12864 0.15186 0.12461 0.15 0.12318 0.14977 C 0.11588 0.14769 0.1013 0.14491 0.1013 0.14491 C 0.06328 0.15162 0.1069 0.14491 0.0237 0.14491 C 0.01185 0.14491 1.875E-6 0.14653 -0.01185 0.14723 C -0.01315 0.14653 -0.01445 0.14491 -0.01589 0.14491 C -0.025 0.14491 -0.03412 0.14584 -0.0431 0.14723 C -0.04453 0.14746 -0.0487 0.14977 -0.04727 0.14977 C -0.03815 0.14977 -0.02904 0.14815 -0.01992 0.14723 L 0.00859 0.14237 C 0.03047 0.13936 0.02044 0.14121 0.03867 0.1375 L 0.05768 0.14005 C 0.06328 0.14075 0.0737 0.14306 0.07956 0.14491 C 0.08177 0.14561 0.08411 0.14653 0.08633 0.14723 C 0.08906 0.14815 0.0918 0.14862 0.09453 0.14977 C 0.09635 0.15024 0.09818 0.15162 0.1 0.15209 C 0.10312 0.15325 0.10638 0.15371 0.1095 0.15463 C 0.13125 0.16737 0.11081 0.15463 0.05911 0.15463 C 0.05768 0.15463 0.05638 0.15625 0.05495 0.15695 L -0.00495 0.15463 C -0.02044 0.15394 -0.03594 0.15394 -0.0513 0.15209 C -0.05274 0.15186 -0.0487 0.15024 -0.04727 0.14977 C -0.04414 0.14862 -0.04089 0.14769 -0.03776 0.14723 C -0.02682 0.14607 -0.01589 0.14561 -0.00495 0.14491 L 0.05911 0.14723 C 0.06276 0.14746 0.0664 0.14908 0.07005 0.14977 C 0.07448 0.1507 0.07903 0.15139 0.08359 0.15209 C 0.08633 0.15162 0.10182 0.14885 0.10547 0.14723 C 0.1082 0.14607 0.1164 0.14121 0.11367 0.14237 L 0.1082 0.14491 L 0.11094 0.14723 " pathEditMode="relative" ptsTypes="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DA6E9F-A40D-F644-82DB-5D7030B24E89}"/>
              </a:ext>
            </a:extLst>
          </p:cNvPr>
          <p:cNvSpPr txBox="1">
            <a:spLocks/>
          </p:cNvSpPr>
          <p:nvPr/>
        </p:nvSpPr>
        <p:spPr>
          <a:xfrm>
            <a:off x="1036320" y="1429792"/>
            <a:ext cx="10226040" cy="500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If you always act according to your current estimated optimal policy, then you will never learn the consequences of any other action.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On the other hand, if you always act randomly, then you’ll never maximize reward.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How can we balance these things?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73969F-F9CA-C140-8316-890B6A848B0D}"/>
              </a:ext>
            </a:extLst>
          </p:cNvPr>
          <p:cNvSpPr txBox="1">
            <a:spLocks/>
          </p:cNvSpPr>
          <p:nvPr/>
        </p:nvSpPr>
        <p:spPr>
          <a:xfrm>
            <a:off x="1036320" y="4267201"/>
            <a:ext cx="10241280" cy="184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36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Reinforcement learning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then solve the MDP.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The observation, model, policy loop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How it works: observe at random, estimate model, optimize policy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How it can fail: an example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242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Theseus solve this problem?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you’re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there’s an 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that you’ve never taken before while in this state, then take it.</a:t>
                </a:r>
              </a:p>
              <a:p>
                <a:r>
                  <a:rPr lang="en-US" dirty="0"/>
                  <a:t>If you’ve already taken all possible actions from this state, then choose the best one.</a:t>
                </a:r>
              </a:p>
              <a:p>
                <a:r>
                  <a:rPr lang="en-US" dirty="0"/>
                  <a:t>Continue re-estimating the model after every action.  If transition probabilities change, compute a better policy.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  <a:blipFill>
                <a:blip r:embed="rId2"/>
                <a:stretch>
                  <a:fillRect l="-2098" t="-3198" r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226424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Theseus to stochastic environments: the epsilon-first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tried (</a:t>
                </a:r>
                <a:r>
                  <a:rPr lang="en-US" dirty="0" err="1"/>
                  <a:t>state,action</a:t>
                </a:r>
                <a:r>
                  <a:rPr lang="en-US" dirty="0"/>
                  <a:t>) combination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times, then try it.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so that your estimate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have some desired precision, 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gives precision of 0.1.</a:t>
                </a:r>
              </a:p>
              <a:p>
                <a:r>
                  <a:rPr lang="en-US" dirty="0"/>
                  <a:t>Continue re-estimating the model after every action.  If transition probabilities change, compute a better policy.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426B2-3851-F74F-8784-3263C0A6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46222" cy="4351338"/>
              </a:xfrm>
              <a:blipFill>
                <a:blip r:embed="rId2"/>
                <a:stretch>
                  <a:fillRect l="-2098" t="-3198"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270432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E047-5F22-314D-B6B5-7C57C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the epsilon-first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26B2-3851-F74F-8784-3263C0A6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2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r>
              <a:rPr lang="en-US" dirty="0"/>
              <a:t>After you’ve finished estimating the model, then you get to concentrate on maximizing reward.</a:t>
            </a:r>
          </a:p>
          <a:p>
            <a:pPr marL="0" indent="0">
              <a:buNone/>
            </a:pPr>
            <a:r>
              <a:rPr lang="en-US" dirty="0"/>
              <a:t>Disadvantage: </a:t>
            </a:r>
          </a:p>
          <a:p>
            <a:r>
              <a:rPr lang="en-US" dirty="0"/>
              <a:t>Your understanding of disfavored actions will never improve, because you’ll stop using them.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894939-6CDB-1A40-806F-39B68F9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3F4155-B2EB-2F48-9BDC-E14736A8F9A8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</p:spTree>
    <p:extLst>
      <p:ext uri="{BB962C8B-B14F-4D97-AF65-F5344CB8AC3E}">
        <p14:creationId xmlns:p14="http://schemas.microsoft.com/office/powerpoint/2010/main" val="328937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120" y="1099828"/>
            <a:ext cx="8106938" cy="522291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Exploration:</a:t>
            </a:r>
            <a:r>
              <a:rPr lang="en-US" sz="2400" dirty="0"/>
              <a:t> take a new action with unknown consequences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Get a more accurate model of the environment</a:t>
            </a:r>
          </a:p>
          <a:p>
            <a:pPr lvl="2"/>
            <a:r>
              <a:rPr lang="en-US" dirty="0"/>
              <a:t>Discover higher-reward states than the ones found so far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When you’re exploring, you’re not maximizing your utility</a:t>
            </a:r>
          </a:p>
          <a:p>
            <a:pPr lvl="2"/>
            <a:r>
              <a:rPr lang="en-US" dirty="0"/>
              <a:t>Something bad might happen</a:t>
            </a:r>
          </a:p>
          <a:p>
            <a:r>
              <a:rPr lang="en-US" sz="2400" b="1" dirty="0"/>
              <a:t>Exploitation:</a:t>
            </a:r>
            <a:r>
              <a:rPr lang="en-US" sz="2400" dirty="0"/>
              <a:t> go with the best strategy found so far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Maximize reward as reflected in the current utility estimates</a:t>
            </a:r>
          </a:p>
          <a:p>
            <a:pPr lvl="2"/>
            <a:r>
              <a:rPr lang="en-US" dirty="0"/>
              <a:t>Avoid bad stuff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Might also prevent you from discovering the true optimal strategy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“Search represents a core feature of cognition:” </a:t>
            </a:r>
            <a:r>
              <a:rPr lang="en-US" dirty="0">
                <a:hlinkClick r:id="rId3"/>
              </a:rPr>
              <a:t>Exploration versus exploitation in space, mind, and society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2924-E366-704A-8425-FFECBBA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trade off exploration vs.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Epsilon-first strategy</a:t>
                </a:r>
                <a:r>
                  <a:rPr lang="en-US" dirty="0"/>
                  <a:t>:  when you reach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check how many times you’ve tested each of its available actions.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Explore for the first </a:t>
                </a:r>
                <a14:m>
                  <m:oMath xmlns:m="http://schemas.openxmlformats.org/officeDocument/2006/math"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u="sng" dirty="0"/>
                  <a:t> trials</a:t>
                </a:r>
                <a:r>
                  <a:rPr lang="en-US" dirty="0"/>
                  <a:t>: If the least-explored action has been tested fewer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/>
                  <a:t> times, then perform that action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dirty="0"/>
                  <a:t> is an integer).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Exploit thereafter:</a:t>
                </a:r>
                <a:r>
                  <a:rPr lang="en-US" dirty="0"/>
                  <a:t> Once you’ve finished exploring, start exploiting (work to maximize your personal utility).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Epsilon-greedy strategy</a:t>
                </a:r>
                <a:r>
                  <a:rPr lang="en-US" dirty="0"/>
                  <a:t>: in every state, every time, forever,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Explore with probability </a:t>
                </a:r>
                <a14:m>
                  <m:oMath xmlns:m="http://schemas.openxmlformats.org/officeDocument/2006/math"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: choose any action, uniformly at random.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Exploit with probability </a:t>
                </a:r>
                <a14:m>
                  <m:oMath xmlns:m="http://schemas.openxmlformats.org/officeDocument/2006/math"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choose the action with the highest expected utility, according to your current estimates.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Guarantee: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converges to its true value as #trials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  <a:blipFill>
                <a:blip r:embed="rId2"/>
                <a:stretch>
                  <a:fillRect l="-1182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2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Reinforcement learning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solve the MDP.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/>
                  <a:t>The observation, model, policy loop</a:t>
                </a:r>
              </a:p>
              <a:p>
                <a:pPr lvl="1"/>
                <a:r>
                  <a:rPr lang="en-US" dirty="0"/>
                  <a:t>How it works: observe at random, estimate model, optimize policy</a:t>
                </a:r>
              </a:p>
              <a:p>
                <a:pPr lvl="1"/>
                <a:r>
                  <a:rPr lang="en-US" dirty="0"/>
                  <a:t>How it can fail: an example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01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</a:t>
            </a:r>
            <a:br>
              <a:rPr lang="en-US" dirty="0"/>
            </a:br>
            <a:r>
              <a:rPr lang="en-US" dirty="0"/>
              <a:t>Basic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each time step:</a:t>
            </a:r>
          </a:p>
          <a:p>
            <a:r>
              <a:rPr lang="en-US" dirty="0"/>
              <a:t>Take some action</a:t>
            </a:r>
          </a:p>
          <a:p>
            <a:r>
              <a:rPr lang="en-US" dirty="0"/>
              <a:t>Observe the outcome of the action: successor state and reward</a:t>
            </a:r>
          </a:p>
          <a:p>
            <a:r>
              <a:rPr lang="en-US" dirty="0"/>
              <a:t>Update some internal representation of the environment and policy</a:t>
            </a:r>
          </a:p>
          <a:p>
            <a:r>
              <a:rPr lang="en-US" dirty="0"/>
              <a:t>If you reach a terminal state, just start over (each pass through the environment is called a </a:t>
            </a:r>
            <a:r>
              <a:rPr lang="en-US" i="1" dirty="0"/>
              <a:t>trial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3198-EEE9-784A-9D97-FD42BD36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and Model-Free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05C27-D6FF-5442-991C-AE8167460E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Model-Based Reinforcement Learning:</a:t>
                </a:r>
              </a:p>
              <a:p>
                <a:pPr lvl="1"/>
                <a:r>
                  <a:rPr lang="en-US" dirty="0"/>
                  <a:t>Explore randomly.</a:t>
                </a:r>
              </a:p>
              <a:p>
                <a:pPr lvl="1"/>
                <a:r>
                  <a:rPr lang="en-US" dirty="0"/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see what reward you get.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these measurements.</a:t>
                </a:r>
              </a:p>
              <a:p>
                <a:pPr lvl="1"/>
                <a:r>
                  <a:rPr lang="en-US" dirty="0"/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try some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 see what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you end up in.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these measurements.</a:t>
                </a:r>
              </a:p>
              <a:p>
                <a:pPr lvl="1"/>
                <a:r>
                  <a:rPr lang="en-US" dirty="0"/>
                  <a:t>Once you have learned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well enough, then solve the MDP to find the optimal policy,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Model-Free Reinforcement Learning:</a:t>
                </a:r>
              </a:p>
              <a:p>
                <a:pPr lvl="1"/>
                <a:r>
                  <a:rPr lang="en-US" dirty="0"/>
                  <a:t>Learn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quality of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or…</a:t>
                </a:r>
              </a:p>
              <a:p>
                <a:pPr lvl="1"/>
                <a:r>
                  <a:rPr lang="en-US" dirty="0"/>
                  <a:t>Learn the best policy,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directly.</a:t>
                </a:r>
              </a:p>
              <a:p>
                <a:pPr lvl="1"/>
                <a:r>
                  <a:rPr lang="en-US" dirty="0"/>
                  <a:t>Next lecture: more about how you might accomplish these things.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05C27-D6FF-5442-991C-AE8167460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417A-FD71-9045-9DE0-0A5F3971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model-based reinforcement learning: Playing classic Atari video games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76C8EC9-E7C6-C44D-B1F7-EC06C702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" y="1908810"/>
            <a:ext cx="4889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4DC2B-AB2C-9C45-AA08-FFCF9F9CE794}"/>
              </a:ext>
            </a:extLst>
          </p:cNvPr>
          <p:cNvSpPr/>
          <p:nvPr/>
        </p:nvSpPr>
        <p:spPr>
          <a:xfrm>
            <a:off x="5577840" y="183689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Model-Based Reinforcement Learning for Atari</a:t>
            </a:r>
            <a:r>
              <a:rPr lang="en-US" sz="2800" b="1" dirty="0"/>
              <a:t>   </a:t>
            </a:r>
            <a:r>
              <a:rPr lang="en-US" dirty="0"/>
              <a:t>(Kaiser, </a:t>
            </a:r>
            <a:r>
              <a:rPr lang="en-US" dirty="0" err="1"/>
              <a:t>Babaeizadeh</a:t>
            </a:r>
            <a:r>
              <a:rPr lang="en-US" dirty="0"/>
              <a:t>, Milos, </a:t>
            </a:r>
            <a:r>
              <a:rPr lang="en-US" dirty="0" err="1"/>
              <a:t>Osinski</a:t>
            </a:r>
            <a:r>
              <a:rPr lang="en-US" dirty="0"/>
              <a:t>, Campbell, </a:t>
            </a:r>
            <a:r>
              <a:rPr lang="en-US" dirty="0" err="1"/>
              <a:t>Czechowski</a:t>
            </a:r>
            <a:r>
              <a:rPr lang="en-US" dirty="0"/>
              <a:t>, Erhan, Finn, </a:t>
            </a:r>
            <a:r>
              <a:rPr lang="en-US" dirty="0" err="1"/>
              <a:t>Kozakowski</a:t>
            </a:r>
            <a:r>
              <a:rPr lang="en-US" dirty="0"/>
              <a:t>, Levine, Mohiuddin, </a:t>
            </a:r>
            <a:r>
              <a:rPr lang="en-US" dirty="0" err="1"/>
              <a:t>Sepassi</a:t>
            </a:r>
            <a:r>
              <a:rPr lang="en-US" dirty="0"/>
              <a:t>, Tucker, and </a:t>
            </a:r>
            <a:r>
              <a:rPr lang="en-US" dirty="0" err="1"/>
              <a:t>Michalewski</a:t>
            </a:r>
            <a:r>
              <a:rPr lang="en-US" dirty="0"/>
              <a:t>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Blog and videos: </a:t>
            </a:r>
            <a:r>
              <a:rPr lang="en-US" sz="2800" dirty="0">
                <a:hlinkClick r:id="rId3"/>
              </a:rPr>
              <a:t>https://sites.google.com/view/modelbasedrlatari/home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Article: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arxiv.org</a:t>
            </a:r>
            <a:r>
              <a:rPr lang="en-US" sz="2800" dirty="0">
                <a:hlinkClick r:id="rId4"/>
              </a:rPr>
              <a:t>/abs/1903.00374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4421B-C099-7E4D-BF45-86A15E5446A0}"/>
              </a:ext>
            </a:extLst>
          </p:cNvPr>
          <p:cNvSpPr/>
          <p:nvPr/>
        </p:nvSpPr>
        <p:spPr>
          <a:xfrm>
            <a:off x="304800" y="5269915"/>
            <a:ext cx="4913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Screenshot of the video game “Freeway,” copyright Activision.  Reproduced here under the terms of fair use enumerated at https://</a:t>
            </a:r>
            <a:r>
              <a:rPr lang="en-US" sz="1600" dirty="0" err="1"/>
              <a:t>en.wikipedia.org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=56419703</a:t>
            </a:r>
          </a:p>
        </p:txBody>
      </p:sp>
    </p:spTree>
    <p:extLst>
      <p:ext uri="{BB962C8B-B14F-4D97-AF65-F5344CB8AC3E}">
        <p14:creationId xmlns:p14="http://schemas.microsoft.com/office/powerpoint/2010/main" val="33084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99E0-C23E-A243-B27F-1EED2672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model-based reinforcement learning: Theseus the Mouse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3824B-BA15-BE45-8C4D-F7154E5E8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61264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1950, Claude Shannon built a robot mouse named Theseus.  As he explored his maze, Theseus learned: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Position in the maze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Forward, Left, Right, Back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movement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succeeds, otherwise 0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when Theseus reaches the end of the maze, 0 otherwise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3824B-BA15-BE45-8C4D-F7154E5E8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6126480" cy="4351338"/>
              </a:xfrm>
              <a:blipFill>
                <a:blip r:embed="rId2"/>
                <a:stretch>
                  <a:fillRect l="-207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>
            <a:extLst>
              <a:ext uri="{FF2B5EF4-FFF2-40B4-BE49-F238E27FC236}">
                <a16:creationId xmlns:a16="http://schemas.microsoft.com/office/drawing/2014/main" id="{5EADA302-634A-1C4C-8BF7-3F2D95FC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845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D51505-E64B-3449-A3EB-99A656DAE6A0}"/>
              </a:ext>
            </a:extLst>
          </p:cNvPr>
          <p:cNvSpPr/>
          <p:nvPr/>
        </p:nvSpPr>
        <p:spPr>
          <a:xfrm>
            <a:off x="6598920" y="4397216"/>
            <a:ext cx="5227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Claude Shannon and Theseus the Mouse.  Public domain image, Bell Labs.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B8C3B-8BD5-6843-994D-F671E6F265AE}"/>
              </a:ext>
            </a:extLst>
          </p:cNvPr>
          <p:cNvSpPr/>
          <p:nvPr/>
        </p:nvSpPr>
        <p:spPr>
          <a:xfrm>
            <a:off x="6614160" y="5204936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more information about Theseus, and for a great introduction to the goals of reinforcement learning in general (and the problem of exploration versus exploitation), I recommend </a:t>
            </a:r>
            <a:r>
              <a:rPr lang="en-US" dirty="0">
                <a:hlinkClick r:id="rId4"/>
              </a:rPr>
              <a:t>this video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8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Reinforcement learning</a:t>
                </a:r>
              </a:p>
              <a:p>
                <a:pPr lvl="1"/>
                <a:r>
                  <a:rPr lang="en-US" dirty="0"/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solve the MDP.</a:t>
                </a:r>
              </a:p>
              <a:p>
                <a:pPr lvl="1"/>
                <a:r>
                  <a:rPr lang="en-US" dirty="0"/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observation, model, policy loop</a:t>
                </a:r>
              </a:p>
              <a:p>
                <a:pPr lvl="1"/>
                <a:r>
                  <a:rPr lang="en-US" dirty="0"/>
                  <a:t>How it works: observe at random, estimate model, optimize policy</a:t>
                </a:r>
              </a:p>
              <a:p>
                <a:pPr lvl="1"/>
                <a:r>
                  <a:rPr lang="en-US" dirty="0"/>
                  <a:t>How it can fail: an example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85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Reinforcement learning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Model-based: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then solve the MDP.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Model-free: learn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US" dirty="0"/>
                  <a:t>The observation, model, policy loop</a:t>
                </a:r>
              </a:p>
              <a:p>
                <a:pPr lvl="1"/>
                <a:r>
                  <a:rPr lang="en-US" dirty="0"/>
                  <a:t>How it works: observe at random, estimate model, optimize policy</a:t>
                </a:r>
              </a:p>
              <a:p>
                <a:pPr lvl="1"/>
                <a:r>
                  <a:rPr lang="en-US" dirty="0"/>
                  <a:t>How it can fail: an example</a:t>
                </a:r>
              </a:p>
              <a:p>
                <a:r>
                  <a:rPr lang="en-US" dirty="0"/>
                  <a:t>Exploration versus Exploitation</a:t>
                </a:r>
              </a:p>
              <a:p>
                <a:pPr lvl="1"/>
                <a:r>
                  <a:rPr lang="en-US" dirty="0"/>
                  <a:t>Epsilon-first learning: try every action, in every state,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:r>
                  <a:rPr lang="en-US" dirty="0"/>
                  <a:t>Epsilon-greedy learning: explore w/prob.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exploit w/prob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3606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48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The observation-model-policy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6320" y="1143001"/>
                <a:ext cx="10241280" cy="184403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Basic idea: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Observation: Follow some initial policy, to guide your actions.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Model: Try to learn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Policy: Use your estimated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decide on a new policy, and repeat.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6320" y="1143001"/>
                <a:ext cx="10241280" cy="1844039"/>
              </a:xfrm>
              <a:blipFill>
                <a:blip r:embed="rId3"/>
                <a:stretch>
                  <a:fillRect l="-866" t="-5479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2525</Words>
  <Application>Microsoft Macintosh PowerPoint</Application>
  <PresentationFormat>Widescreen</PresentationFormat>
  <Paragraphs>336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CS 440/ECE448 Lecture 23: Model-Based Reinforcement Learning </vt:lpstr>
      <vt:lpstr>Reinforcement learning</vt:lpstr>
      <vt:lpstr>Reinforcement learning:  Basic scheme</vt:lpstr>
      <vt:lpstr>Model-Based and Model-Free RL</vt:lpstr>
      <vt:lpstr>Example of model-based reinforcement learning: Playing classic Atari video games</vt:lpstr>
      <vt:lpstr>Example of model-based reinforcement learning: Theseus the Mouse</vt:lpstr>
      <vt:lpstr>Outline</vt:lpstr>
      <vt:lpstr>Outline</vt:lpstr>
      <vt:lpstr>The observation-model-policy loop</vt:lpstr>
      <vt:lpstr>1. Observation: Follow some initial policy, and keep a record of what happens</vt:lpstr>
      <vt:lpstr>2. Model: Try to learn P(s’|s,a) and R(s)</vt:lpstr>
      <vt:lpstr>3. Policy: Solve the MDP to find a new policy</vt:lpstr>
      <vt:lpstr>1. Follow some initial policy, to guide your actions  </vt:lpstr>
      <vt:lpstr>2. Try to learn P(s’|s,a) and R(s)</vt:lpstr>
      <vt:lpstr>3. Update your policy</vt:lpstr>
      <vt:lpstr>Model-based reinforcement learning</vt:lpstr>
      <vt:lpstr>Observe-Model-Policy loop</vt:lpstr>
      <vt:lpstr>Observe</vt:lpstr>
      <vt:lpstr>Observe</vt:lpstr>
      <vt:lpstr>Model</vt:lpstr>
      <vt:lpstr>Policy</vt:lpstr>
      <vt:lpstr>What went wrong?</vt:lpstr>
      <vt:lpstr>Outline</vt:lpstr>
      <vt:lpstr>How did Theseus solve this problem?</vt:lpstr>
      <vt:lpstr>Extending Theseus to stochastic environments: the epsilon-first strategy</vt:lpstr>
      <vt:lpstr>Advantages and disadvantages of the epsilon-first strategy</vt:lpstr>
      <vt:lpstr>Exploration vs. Exploitation</vt:lpstr>
      <vt:lpstr>How to trade off exploration vs. exploitation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Hasegawa-Johnson, Mark Allan</cp:lastModifiedBy>
  <cp:revision>40</cp:revision>
  <cp:lastPrinted>2021-04-17T22:22:05Z</cp:lastPrinted>
  <dcterms:created xsi:type="dcterms:W3CDTF">2017-11-30T00:03:19Z</dcterms:created>
  <dcterms:modified xsi:type="dcterms:W3CDTF">2021-04-17T22:22:18Z</dcterms:modified>
</cp:coreProperties>
</file>